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6" r:id="rId4"/>
    <p:sldId id="257" r:id="rId5"/>
    <p:sldId id="298" r:id="rId6"/>
    <p:sldId id="295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037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46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78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5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6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531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8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7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627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02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66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BC96-2FFB-4E0A-802E-93844AA06D9C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F2EE-D231-4954-8D28-ED964CE8F1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921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7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997905" y="450206"/>
            <a:ext cx="6619164" cy="46166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69534"/>
              </p:ext>
            </p:extLst>
          </p:nvPr>
        </p:nvGraphicFramePr>
        <p:xfrm>
          <a:off x="317691" y="1151545"/>
          <a:ext cx="11360504" cy="5274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195">
                  <a:extLst>
                    <a:ext uri="{9D8B030D-6E8A-4147-A177-3AD203B41FA5}">
                      <a16:colId xmlns:a16="http://schemas.microsoft.com/office/drawing/2014/main" val="2094002449"/>
                    </a:ext>
                  </a:extLst>
                </a:gridCol>
                <a:gridCol w="997830">
                  <a:extLst>
                    <a:ext uri="{9D8B030D-6E8A-4147-A177-3AD203B41FA5}">
                      <a16:colId xmlns:a16="http://schemas.microsoft.com/office/drawing/2014/main" val="2306890569"/>
                    </a:ext>
                  </a:extLst>
                </a:gridCol>
                <a:gridCol w="912135">
                  <a:extLst>
                    <a:ext uri="{9D8B030D-6E8A-4147-A177-3AD203B41FA5}">
                      <a16:colId xmlns:a16="http://schemas.microsoft.com/office/drawing/2014/main" val="1772624792"/>
                    </a:ext>
                  </a:extLst>
                </a:gridCol>
                <a:gridCol w="912135">
                  <a:extLst>
                    <a:ext uri="{9D8B030D-6E8A-4147-A177-3AD203B41FA5}">
                      <a16:colId xmlns:a16="http://schemas.microsoft.com/office/drawing/2014/main" val="52614058"/>
                    </a:ext>
                  </a:extLst>
                </a:gridCol>
                <a:gridCol w="723128">
                  <a:extLst>
                    <a:ext uri="{9D8B030D-6E8A-4147-A177-3AD203B41FA5}">
                      <a16:colId xmlns:a16="http://schemas.microsoft.com/office/drawing/2014/main" val="2111274760"/>
                    </a:ext>
                  </a:extLst>
                </a:gridCol>
              </a:tblGrid>
              <a:tr h="686290"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3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166,626,580.00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64,724,613.25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8,379,065.77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8.13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16.37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12.95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46.15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198,996,399.00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39,442,463.33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5,386,743.22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7.62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6.61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29.36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163,210,225.00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46,645,474.16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6,454,438.10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7.27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22.14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13.84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66.15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52.31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278,802,535.00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101,860,541.80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14,729,065.21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9.67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39.67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14.46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62.42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47.96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374,516,764.00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96,903,647.17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14,293,755.93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6.16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18.38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14.75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45.56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30.81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167,818,719.00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35,328,872.25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5,313,706.46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10.04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10.42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15.04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55.48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40.44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185,336,835.00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32,718,228.57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4,973,781.82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11.60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14.37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25.36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64,176,835.70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9,785,426.61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11.72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18.66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15.25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58.70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43.45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139,770,770.00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46,811,368.52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7,293,589.37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14.88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21.67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15.58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55.70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40.12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174,236,324.00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71,096,671.61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11,282,247.13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10.00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33.01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15.87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59.02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42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3030563" y="416600"/>
            <a:ext cx="6619164" cy="46166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32093"/>
              </p:ext>
            </p:extLst>
          </p:nvPr>
        </p:nvGraphicFramePr>
        <p:xfrm>
          <a:off x="397438" y="1140660"/>
          <a:ext cx="11215443" cy="5256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672">
                  <a:extLst>
                    <a:ext uri="{9D8B030D-6E8A-4147-A177-3AD203B41FA5}">
                      <a16:colId xmlns:a16="http://schemas.microsoft.com/office/drawing/2014/main" val="307154902"/>
                    </a:ext>
                  </a:extLst>
                </a:gridCol>
                <a:gridCol w="1096049">
                  <a:extLst>
                    <a:ext uri="{9D8B030D-6E8A-4147-A177-3AD203B41FA5}">
                      <a16:colId xmlns:a16="http://schemas.microsoft.com/office/drawing/2014/main" val="39433008"/>
                    </a:ext>
                  </a:extLst>
                </a:gridCol>
                <a:gridCol w="1080958">
                  <a:extLst>
                    <a:ext uri="{9D8B030D-6E8A-4147-A177-3AD203B41FA5}">
                      <a16:colId xmlns:a16="http://schemas.microsoft.com/office/drawing/2014/main" val="2995112702"/>
                    </a:ext>
                  </a:extLst>
                </a:gridCol>
                <a:gridCol w="1080958">
                  <a:extLst>
                    <a:ext uri="{9D8B030D-6E8A-4147-A177-3AD203B41FA5}">
                      <a16:colId xmlns:a16="http://schemas.microsoft.com/office/drawing/2014/main" val="921776339"/>
                    </a:ext>
                  </a:extLst>
                </a:gridCol>
                <a:gridCol w="879347">
                  <a:extLst>
                    <a:ext uri="{9D8B030D-6E8A-4147-A177-3AD203B41FA5}">
                      <a16:colId xmlns:a16="http://schemas.microsoft.com/office/drawing/2014/main" val="2916559124"/>
                    </a:ext>
                  </a:extLst>
                </a:gridCol>
              </a:tblGrid>
              <a:tr h="695732"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269,482,970.00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53,212,367.38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8,599,399.93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12.16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27.82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48.62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32.46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112,389,649.00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49,398,125.55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7,999,296.64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8.91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10.32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16.19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67.18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50.99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352,552,066.00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73,881,880.90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12,100,087.93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13.41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29.45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16.38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50.99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34.61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203,184,994.00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72,196,387.57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11,902,547.87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8.72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12.16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16.49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45.05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28.56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316,477,772.00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83,066,424.34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14,120,809.14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9.03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15.27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88,523,258.00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34,678,363.32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6,154,207.74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14.45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38.25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17.75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66.05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48.30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118,922,200.00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59,215,531.03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10,639,175.91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11.25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12.65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17.97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59.30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41.33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216,491,698.00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76,627,912.62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13,785,715.26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12.20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17.13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56.45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38.46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367,061,521.00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115,849,333.61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20,913,120.93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6.16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21.28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18.05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37.76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19.71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306,752,400.00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109,261,322.12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20,259,564.26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11.83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18.52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18.54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69.24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50.70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2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976133" y="438371"/>
            <a:ext cx="6619164" cy="46166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86674"/>
              </p:ext>
            </p:extLst>
          </p:nvPr>
        </p:nvGraphicFramePr>
        <p:xfrm>
          <a:off x="354909" y="1151546"/>
          <a:ext cx="11218783" cy="5256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760">
                  <a:extLst>
                    <a:ext uri="{9D8B030D-6E8A-4147-A177-3AD203B41FA5}">
                      <a16:colId xmlns:a16="http://schemas.microsoft.com/office/drawing/2014/main" val="3562998114"/>
                    </a:ext>
                  </a:extLst>
                </a:gridCol>
                <a:gridCol w="1085586">
                  <a:extLst>
                    <a:ext uri="{9D8B030D-6E8A-4147-A177-3AD203B41FA5}">
                      <a16:colId xmlns:a16="http://schemas.microsoft.com/office/drawing/2014/main" val="3478584512"/>
                    </a:ext>
                  </a:extLst>
                </a:gridCol>
                <a:gridCol w="1003887">
                  <a:extLst>
                    <a:ext uri="{9D8B030D-6E8A-4147-A177-3AD203B41FA5}">
                      <a16:colId xmlns:a16="http://schemas.microsoft.com/office/drawing/2014/main" val="3497184403"/>
                    </a:ext>
                  </a:extLst>
                </a:gridCol>
                <a:gridCol w="1003887">
                  <a:extLst>
                    <a:ext uri="{9D8B030D-6E8A-4147-A177-3AD203B41FA5}">
                      <a16:colId xmlns:a16="http://schemas.microsoft.com/office/drawing/2014/main" val="2763261639"/>
                    </a:ext>
                  </a:extLst>
                </a:gridCol>
                <a:gridCol w="887992">
                  <a:extLst>
                    <a:ext uri="{9D8B030D-6E8A-4147-A177-3AD203B41FA5}">
                      <a16:colId xmlns:a16="http://schemas.microsoft.com/office/drawing/2014/main" val="3009755926"/>
                    </a:ext>
                  </a:extLst>
                </a:gridCol>
              </a:tblGrid>
              <a:tr h="695732"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187,364,139.00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48,086,536.73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8,978,479.83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13.98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20.49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18.67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41.85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23.18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163,639,200.00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55,093,557.07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11,052,108.70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13.71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16.05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20.06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29.90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9.84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431,946,200.00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77,160,887.67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15,706,743.52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12.07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18.81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20.36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36.71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16.35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307,577,005.00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44,087,910.35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9,090,522.66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13.37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12.40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20.62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30.42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9.80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169,200,044.00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56,788,571.45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12,165,293.80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13.02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37.86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21.42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23.78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132,109,924.00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67,665,460.24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14,507,122.25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15.91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25.02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21.44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76.43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54.99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221,005,480.00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54,338,732.80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11,973,010.46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13.67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40.47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22.03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66.06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44.03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346,732,600.00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44,798,994.58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9,918,271.92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16.97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29.50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22.14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43.80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198,944,922.00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77,248,087.00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17,355,112.27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17.14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36.58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22.47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51.49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29.02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137,496,271.00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65,276,128.56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14,719,180.09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12.12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10.56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22.55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71.78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49.23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2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3019677" y="482103"/>
            <a:ext cx="6619164" cy="46166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06514"/>
              </p:ext>
            </p:extLst>
          </p:nvPr>
        </p:nvGraphicFramePr>
        <p:xfrm>
          <a:off x="354906" y="1119648"/>
          <a:ext cx="11362478" cy="5256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287">
                  <a:extLst>
                    <a:ext uri="{9D8B030D-6E8A-4147-A177-3AD203B41FA5}">
                      <a16:colId xmlns:a16="http://schemas.microsoft.com/office/drawing/2014/main" val="3272381582"/>
                    </a:ext>
                  </a:extLst>
                </a:gridCol>
                <a:gridCol w="1099889">
                  <a:extLst>
                    <a:ext uri="{9D8B030D-6E8A-4147-A177-3AD203B41FA5}">
                      <a16:colId xmlns:a16="http://schemas.microsoft.com/office/drawing/2014/main" val="3455934200"/>
                    </a:ext>
                  </a:extLst>
                </a:gridCol>
                <a:gridCol w="1057965">
                  <a:extLst>
                    <a:ext uri="{9D8B030D-6E8A-4147-A177-3AD203B41FA5}">
                      <a16:colId xmlns:a16="http://schemas.microsoft.com/office/drawing/2014/main" val="889439187"/>
                    </a:ext>
                  </a:extLst>
                </a:gridCol>
                <a:gridCol w="1057965">
                  <a:extLst>
                    <a:ext uri="{9D8B030D-6E8A-4147-A177-3AD203B41FA5}">
                      <a16:colId xmlns:a16="http://schemas.microsoft.com/office/drawing/2014/main" val="1704892102"/>
                    </a:ext>
                  </a:extLst>
                </a:gridCol>
                <a:gridCol w="914473">
                  <a:extLst>
                    <a:ext uri="{9D8B030D-6E8A-4147-A177-3AD203B41FA5}">
                      <a16:colId xmlns:a16="http://schemas.microsoft.com/office/drawing/2014/main" val="1324567458"/>
                    </a:ext>
                  </a:extLst>
                </a:gridCol>
              </a:tblGrid>
              <a:tr h="69573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</a:t>
                      </a:r>
                      <a:endParaRPr lang="en-GB" sz="1300" b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228,270,235.00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62,858,057.37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14,193,423.15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15.80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40.13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22.58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45.81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23.23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165,221,670.00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52,628,318.48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12,190,498.07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14.14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20.39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54.87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31.71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210,836,300.00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61,189,990.93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14,545,120.07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18.72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30.56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23.77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51.93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278,987,880.00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93,485,033.29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23,457,032.25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14.40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48.44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25.09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60.65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35.56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295,721,334.00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123,629,375.43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32,078,451.20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21.07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20.84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25.95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71.85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45.90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140,746,505.00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42,299,557.06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10,979,787.88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14.30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38.35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67.30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41.34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132,301,494.00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71,315,051.14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18,624,547.56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14.31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36.93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26.12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62.41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36.29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118,504,719.00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45,329,479.54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11,905,830.16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17.65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22.80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26.27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63.23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303,719,470.00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93,693,525.85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27,734,216.43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17.10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17.38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29.60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43.32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13.72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6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113,906,898.00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39,581,051.50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11,857,190.37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23.30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30.25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77.99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48.03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75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976134" y="513283"/>
            <a:ext cx="6619164" cy="40011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94213"/>
              </p:ext>
            </p:extLst>
          </p:nvPr>
        </p:nvGraphicFramePr>
        <p:xfrm>
          <a:off x="204186" y="1263256"/>
          <a:ext cx="11526259" cy="5228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069">
                  <a:extLst>
                    <a:ext uri="{9D8B030D-6E8A-4147-A177-3AD203B41FA5}">
                      <a16:colId xmlns:a16="http://schemas.microsoft.com/office/drawing/2014/main" val="2580095339"/>
                    </a:ext>
                  </a:extLst>
                </a:gridCol>
                <a:gridCol w="1128759">
                  <a:extLst>
                    <a:ext uri="{9D8B030D-6E8A-4147-A177-3AD203B41FA5}">
                      <a16:colId xmlns:a16="http://schemas.microsoft.com/office/drawing/2014/main" val="157193017"/>
                    </a:ext>
                  </a:extLst>
                </a:gridCol>
                <a:gridCol w="962040">
                  <a:extLst>
                    <a:ext uri="{9D8B030D-6E8A-4147-A177-3AD203B41FA5}">
                      <a16:colId xmlns:a16="http://schemas.microsoft.com/office/drawing/2014/main" val="2080451076"/>
                    </a:ext>
                  </a:extLst>
                </a:gridCol>
                <a:gridCol w="962040">
                  <a:extLst>
                    <a:ext uri="{9D8B030D-6E8A-4147-A177-3AD203B41FA5}">
                      <a16:colId xmlns:a16="http://schemas.microsoft.com/office/drawing/2014/main" val="3806563874"/>
                    </a:ext>
                  </a:extLst>
                </a:gridCol>
                <a:gridCol w="741008">
                  <a:extLst>
                    <a:ext uri="{9D8B030D-6E8A-4147-A177-3AD203B41FA5}">
                      <a16:colId xmlns:a16="http://schemas.microsoft.com/office/drawing/2014/main" val="884455996"/>
                    </a:ext>
                  </a:extLst>
                </a:gridCol>
              </a:tblGrid>
              <a:tr h="75962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5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179,998,980.00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46,697,423.92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14,393,325.30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20.38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27.21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30.82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65.16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34.34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220,241,979.00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96,542,138.42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30,182,460.52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24.25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36.44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31.26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69.86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38.60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281,587,998.00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83,829,080.44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26,751,130.14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18.36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18.87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31.91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52.65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20.74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102,371,122.00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39,063,539.25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12,667,106.40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21.01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59.83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32.43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75.97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43.54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167,085,668.00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78,674,805.80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32,795,695.67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37.23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59.89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41.69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79.48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37.79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133,449,336.00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66,334,081.31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29,555,783.44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31.73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58.55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44.56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77.19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32.63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209,324,590.94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92,155,510.01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42,189,430.85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35.58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47.01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45.78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60.80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15.02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6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16,298,717,816.69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5,005,954,721.53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859,639,904.09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11.32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23.29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17.17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53.51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36.34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8F1F76-10C5-F8FE-9189-E672137A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พระราชดำรัส สมเด็จพระนางเจ้าสิริกิติ์ พระบรมราชินีนาถ </a:t>
            </a:r>
            <a:br>
              <a:rPr lang="th-TH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พระบรมราชชนนีพันปีหลวง เนื่องในวันสตรีไทย </a:t>
            </a:r>
            <a:r>
              <a:rPr lang="en-US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สิงหาคม </a:t>
            </a:r>
            <a:r>
              <a:rPr lang="en-US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2546</a:t>
            </a:r>
            <a:endParaRPr lang="th-TH" sz="32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1 สิงหาคม ความสำคัญและที่มาของ &quot;วันสตรีไทย&quot; เพื่อหญิงไทย : PPTVHD36">
            <a:extLst>
              <a:ext uri="{FF2B5EF4-FFF2-40B4-BE49-F238E27FC236}">
                <a16:creationId xmlns:a16="http://schemas.microsoft.com/office/drawing/2014/main" id="{A14A4C4B-9A28-361B-E6AE-972E872DF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8" t="439" b="10522"/>
          <a:stretch/>
        </p:blipFill>
        <p:spPr bwMode="auto">
          <a:xfrm>
            <a:off x="6941913" y="1210537"/>
            <a:ext cx="4047860" cy="494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0A3E141-3B0D-FA12-0C3E-05C8F38AEB70}"/>
              </a:ext>
            </a:extLst>
          </p:cNvPr>
          <p:cNvSpPr txBox="1"/>
          <p:nvPr/>
        </p:nvSpPr>
        <p:spPr>
          <a:xfrm>
            <a:off x="7527563" y="6392576"/>
            <a:ext cx="335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พระราชดำรัสคัดตัดตอนบางส่วน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141EF10-8726-7D4E-2204-C799CB36F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484" b="1"/>
          <a:stretch/>
        </p:blipFill>
        <p:spPr>
          <a:xfrm>
            <a:off x="1805596" y="1210537"/>
            <a:ext cx="3774304" cy="5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5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8F1F76-10C5-F8FE-9189-E672137A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59" y="628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พระราชดำรัส สมเด็จพระนางเจ้า ฯ พระบรมราชินี</a:t>
            </a:r>
            <a:br>
              <a:rPr lang="th-TH" sz="3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เนื่องในวันสตรีไทย </a:t>
            </a:r>
            <a:r>
              <a:rPr lang="en-US" sz="32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สิงหาคม </a:t>
            </a:r>
            <a:r>
              <a:rPr lang="en-US" sz="32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sz="32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20D8A45-E63D-F8ED-03F3-5DECCB0D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3740"/>
            <a:ext cx="5422710" cy="3283603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ข้าพเจ้ามีความตั้งมั่นที่จะสนองพระเดชพระคุณ พระมหากรุณาธิคุณ ในการสืบสาน รักษา และต่อยอด พระราชปณิธาน แห่ง สมเด็จพระนางเจ้าสิริกิติ์ พระบรมราชินีนาถ พระบรมราชชนนีพันปีหลวง เหมือนดังที่พระบาทสมเด็จพระเจ้าอยู่หัว </a:t>
            </a:r>
            <a:b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ทรงตั้งพระราชปณิธานที่จะสืบสาน รักษา และ</a:t>
            </a:r>
            <a:b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ต่อยอด และแผ่ขยายพระบารมีแห่งสมเด็จ</a:t>
            </a:r>
            <a:b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พระบรมชนกนาถ และสมเด็จพระบรมราชชนนี</a:t>
            </a:r>
            <a:r>
              <a:rPr lang="en-US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b="1" i="0" dirty="0">
                <a:solidFill>
                  <a:schemeClr val="accent5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endParaRPr lang="th-TH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644A50E-D205-8E89-C358-95716FD9D9F2}"/>
              </a:ext>
            </a:extLst>
          </p:cNvPr>
          <p:cNvSpPr txBox="1"/>
          <p:nvPr/>
        </p:nvSpPr>
        <p:spPr>
          <a:xfrm>
            <a:off x="8386354" y="6395023"/>
            <a:ext cx="335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พระราชดำรัสคัดตัดตอนบางส่วน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95DD83F-0E71-5660-8763-3D3CF6B33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1388430"/>
            <a:ext cx="3703721" cy="52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42"/>
          <p:cNvSpPr/>
          <p:nvPr/>
        </p:nvSpPr>
        <p:spPr>
          <a:xfrm>
            <a:off x="6004242" y="4458663"/>
            <a:ext cx="5556387" cy="2273839"/>
          </a:xfrm>
          <a:prstGeom prst="roundRect">
            <a:avLst>
              <a:gd name="adj" fmla="val 0"/>
            </a:avLst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Rectangle 7"/>
          <p:cNvSpPr/>
          <p:nvPr/>
        </p:nvSpPr>
        <p:spPr>
          <a:xfrm>
            <a:off x="213360" y="216210"/>
            <a:ext cx="4648943" cy="50783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Change For Good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1068256" y="838232"/>
            <a:ext cx="5619192" cy="1976245"/>
            <a:chOff x="-4212976" y="3337828"/>
            <a:chExt cx="7492256" cy="2395428"/>
          </a:xfrm>
        </p:grpSpPr>
        <p:sp>
          <p:nvSpPr>
            <p:cNvPr id="4" name="Rounded Rectangle 23"/>
            <p:cNvSpPr/>
            <p:nvPr/>
          </p:nvSpPr>
          <p:spPr>
            <a:xfrm>
              <a:off x="-4212976" y="3501008"/>
              <a:ext cx="7492255" cy="2232248"/>
            </a:xfrm>
            <a:prstGeom prst="roundRect">
              <a:avLst>
                <a:gd name="adj" fmla="val 0"/>
              </a:avLst>
            </a:prstGeom>
            <a:solidFill>
              <a:srgbClr val="EB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5" name="Rectangle 21"/>
            <p:cNvSpPr/>
            <p:nvPr/>
          </p:nvSpPr>
          <p:spPr>
            <a:xfrm>
              <a:off x="-4212976" y="3927246"/>
              <a:ext cx="7492256" cy="154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th-TH" sz="1500" b="1" dirty="0">
                  <a:solidFill>
                    <a:schemeClr val="accent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กองทุนพัฒนาบทบาทสตรี เป็นกองทุนที่เกิดขึ้นเพื่อให้สตรีได้เข้าถึงแหล่งทุน หรือเงินกู้ยืมดอกเบี้ยต่ำ </a:t>
              </a:r>
            </a:p>
            <a:p>
              <a:pPr algn="ctr">
                <a:lnSpc>
                  <a:spcPct val="85000"/>
                </a:lnSpc>
              </a:pPr>
              <a:r>
                <a:rPr lang="th-TH" sz="1500" b="1" dirty="0">
                  <a:solidFill>
                    <a:schemeClr val="accent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วงเงินสูงสุดโครงการละ 200,000 บาท ดอกเบี้ย ร้อยละ 0.1 ต่อปี ได้นำไปประกอบอาชีพ </a:t>
              </a:r>
            </a:p>
            <a:p>
              <a:pPr algn="ctr">
                <a:lnSpc>
                  <a:spcPct val="85000"/>
                </a:lnSpc>
              </a:pPr>
              <a:r>
                <a:rPr lang="th-TH" sz="1500" b="1" dirty="0">
                  <a:solidFill>
                    <a:schemeClr val="accent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ช่วยสร้างงาน สร้างรายได้ หรือพัฒนาอาชีพ ผ่านการรวมกลุ่มของสตรี โดยมีหน่วยงานภาครัฐ </a:t>
              </a:r>
            </a:p>
            <a:p>
              <a:pPr algn="ctr">
                <a:lnSpc>
                  <a:spcPct val="85000"/>
                </a:lnSpc>
              </a:pPr>
              <a:r>
                <a:rPr lang="th-TH" sz="1500" b="1" dirty="0">
                  <a:solidFill>
                    <a:schemeClr val="accent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ภาคเอกชน ภาคประชาสังคม ให้การสนับสนุน เพื่อให้เกิดความเข้มแข็งที่มาจากภายในกลุ่มของสตรีเอง </a:t>
              </a:r>
            </a:p>
            <a:p>
              <a:pPr algn="ctr">
                <a:lnSpc>
                  <a:spcPct val="85000"/>
                </a:lnSpc>
              </a:pPr>
              <a:r>
                <a:rPr lang="th-TH" sz="1500" b="1" dirty="0">
                  <a:solidFill>
                    <a:schemeClr val="accent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ด้วยการเริ่มต้นกิจกรรมจากความต้องการของสตรี บริหารจัดการด้วยสตรี </a:t>
              </a:r>
            </a:p>
            <a:p>
              <a:pPr algn="ctr">
                <a:lnSpc>
                  <a:spcPct val="85000"/>
                </a:lnSpc>
              </a:pPr>
              <a:r>
                <a:rPr lang="th-TH" sz="1500" b="1" dirty="0">
                  <a:solidFill>
                    <a:schemeClr val="accent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สตรีมีความสุข และสตรีมีคุณภาพชีวิตที่ดีขึ้น ตลอดจนถึงครอบครัว</a:t>
              </a:r>
              <a:endParaRPr lang="en-US" sz="15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Rounded Rectangle 27"/>
            <p:cNvSpPr/>
            <p:nvPr/>
          </p:nvSpPr>
          <p:spPr>
            <a:xfrm>
              <a:off x="-4060575" y="3653408"/>
              <a:ext cx="7192416" cy="1935832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3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" name="Rounded Rectangle 26"/>
            <p:cNvSpPr/>
            <p:nvPr/>
          </p:nvSpPr>
          <p:spPr>
            <a:xfrm>
              <a:off x="-3058995" y="3347410"/>
              <a:ext cx="4964218" cy="504055"/>
            </a:xfrm>
            <a:prstGeom prst="roundRect">
              <a:avLst>
                <a:gd name="adj" fmla="val 50000"/>
              </a:avLst>
            </a:prstGeom>
            <a:solidFill>
              <a:srgbClr val="135A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" name="Rectangle 28"/>
            <p:cNvSpPr/>
            <p:nvPr/>
          </p:nvSpPr>
          <p:spPr>
            <a:xfrm>
              <a:off x="-2368095" y="3337828"/>
              <a:ext cx="3871145" cy="503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กองทุนพัฒนาบทบาทสตรี  คืออะไร ?</a:t>
              </a:r>
              <a:endPara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ounded Rectangle 42"/>
          <p:cNvSpPr/>
          <p:nvPr/>
        </p:nvSpPr>
        <p:spPr>
          <a:xfrm>
            <a:off x="2402527" y="2940208"/>
            <a:ext cx="4051577" cy="1344144"/>
          </a:xfrm>
          <a:prstGeom prst="roundRect">
            <a:avLst>
              <a:gd name="adj" fmla="val 0"/>
            </a:avLst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TextBox 14"/>
          <p:cNvSpPr txBox="1"/>
          <p:nvPr/>
        </p:nvSpPr>
        <p:spPr>
          <a:xfrm>
            <a:off x="3041789" y="2974208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135AAA"/>
                </a:solidFill>
                <a:latin typeface="TH SarabunPSK" pitchFamily="34" charset="-34"/>
                <a:cs typeface="TH SarabunPSK" pitchFamily="34" charset="-34"/>
              </a:rPr>
              <a:t>สตรี</a:t>
            </a:r>
            <a:r>
              <a:rPr lang="th-TH" sz="1725" b="1" dirty="0">
                <a:latin typeface="TH SarabunPSK" pitchFamily="34" charset="-34"/>
                <a:cs typeface="TH SarabunPSK" pitchFamily="34" charset="-34"/>
              </a:rPr>
              <a:t>  คือ กำลังสำคัญในการเปลี่ยนแปลงสังคม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3041789" y="3364786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135AAA"/>
                </a:solidFill>
                <a:latin typeface="TH SarabunPSK" pitchFamily="34" charset="-34"/>
                <a:cs typeface="TH SarabunPSK" pitchFamily="34" charset="-34"/>
              </a:rPr>
              <a:t>สตรี </a:t>
            </a:r>
            <a:r>
              <a:rPr lang="th-TH" sz="1725" b="1" dirty="0">
                <a:latin typeface="TH SarabunPSK" pitchFamily="34" charset="-34"/>
                <a:cs typeface="TH SarabunPSK" pitchFamily="34" charset="-34"/>
              </a:rPr>
              <a:t>คือ ผู้มีบทบาทที่สำคัญในการเปลี่ยนแปลง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3043370" y="3786677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135AAA"/>
                </a:solidFill>
                <a:latin typeface="TH SarabunPSK" pitchFamily="34" charset="-34"/>
                <a:cs typeface="TH SarabunPSK" pitchFamily="34" charset="-34"/>
              </a:rPr>
              <a:t>สตรี</a:t>
            </a:r>
            <a:r>
              <a:rPr lang="th-TH" sz="1725" b="1" dirty="0">
                <a:latin typeface="TH SarabunPSK" pitchFamily="34" charset="-34"/>
                <a:cs typeface="TH SarabunPSK" pitchFamily="34" charset="-34"/>
              </a:rPr>
              <a:t> คือ เสาหลักผู้นำการเปลี่ยนแปลงให้ครอบครัว</a:t>
            </a:r>
          </a:p>
        </p:txBody>
      </p:sp>
      <p:sp>
        <p:nvSpPr>
          <p:cNvPr id="15" name="Oval 18"/>
          <p:cNvSpPr/>
          <p:nvPr/>
        </p:nvSpPr>
        <p:spPr>
          <a:xfrm>
            <a:off x="1807173" y="2987231"/>
            <a:ext cx="1084256" cy="101592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7"/>
          <p:cNvSpPr/>
          <p:nvPr/>
        </p:nvSpPr>
        <p:spPr>
          <a:xfrm>
            <a:off x="1947702" y="3137402"/>
            <a:ext cx="77296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5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สตรี</a:t>
            </a:r>
            <a:endParaRPr lang="en-US" sz="405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7552933" y="358109"/>
            <a:ext cx="4187087" cy="3664633"/>
            <a:chOff x="7709368" y="1261986"/>
            <a:chExt cx="4187087" cy="3664633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7709368" y="1653938"/>
              <a:ext cx="2977064" cy="2814286"/>
              <a:chOff x="14583316" y="3100815"/>
              <a:chExt cx="3044937" cy="2878448"/>
            </a:xfrm>
          </p:grpSpPr>
          <p:sp>
            <p:nvSpPr>
              <p:cNvPr id="18" name="Oval 3"/>
              <p:cNvSpPr/>
              <p:nvPr/>
            </p:nvSpPr>
            <p:spPr>
              <a:xfrm>
                <a:off x="14857433" y="3325365"/>
                <a:ext cx="2508321" cy="237203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4583316" y="3100815"/>
                <a:ext cx="3044937" cy="2878448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สี่เหลี่ยมผืนผ้า 19"/>
              <p:cNvSpPr/>
              <p:nvPr/>
            </p:nvSpPr>
            <p:spPr>
              <a:xfrm>
                <a:off x="15016474" y="3863401"/>
                <a:ext cx="2302255" cy="121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h-TH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กองทุน </a:t>
                </a:r>
                <a:r>
                  <a:rPr lang="en-US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:</a:t>
                </a:r>
                <a:r>
                  <a:rPr lang="th-TH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 แก้ไข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th-TH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ปัญหาความยากจน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th-TH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ลดความเหลื่อมล้ำ</a:t>
                </a:r>
              </a:p>
            </p:txBody>
          </p:sp>
        </p:grpSp>
        <p:sp>
          <p:nvSpPr>
            <p:cNvPr id="21" name="Rounded Rectangle 23"/>
            <p:cNvSpPr/>
            <p:nvPr/>
          </p:nvSpPr>
          <p:spPr>
            <a:xfrm>
              <a:off x="8581101" y="1261986"/>
              <a:ext cx="1233597" cy="444575"/>
            </a:xfrm>
            <a:prstGeom prst="roundRect">
              <a:avLst>
                <a:gd name="adj" fmla="val 20991"/>
              </a:avLst>
            </a:prstGeom>
            <a:solidFill>
              <a:srgbClr val="01A5E4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มิติด้านสุขภาพ</a:t>
              </a:r>
              <a:endPara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ounded Rectangle 23"/>
            <p:cNvSpPr/>
            <p:nvPr/>
          </p:nvSpPr>
          <p:spPr>
            <a:xfrm>
              <a:off x="10188314" y="1786637"/>
              <a:ext cx="1378719" cy="463342"/>
            </a:xfrm>
            <a:prstGeom prst="roundRect">
              <a:avLst>
                <a:gd name="adj" fmla="val 25802"/>
              </a:avLst>
            </a:prstGeom>
            <a:solidFill>
              <a:srgbClr val="FFD87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มิติด้านความเป็นอยู่</a:t>
              </a:r>
              <a:endPara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ounded Rectangle 23"/>
            <p:cNvSpPr/>
            <p:nvPr/>
          </p:nvSpPr>
          <p:spPr>
            <a:xfrm>
              <a:off x="10511805" y="2702933"/>
              <a:ext cx="1384650" cy="474549"/>
            </a:xfrm>
            <a:prstGeom prst="roundRect">
              <a:avLst>
                <a:gd name="adj" fmla="val 27669"/>
              </a:avLst>
            </a:prstGeom>
            <a:solidFill>
              <a:srgbClr val="F0882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มิติด้านการศึกษา</a:t>
              </a:r>
              <a:endPara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271816" y="3710292"/>
              <a:ext cx="1211713" cy="446925"/>
            </a:xfrm>
            <a:prstGeom prst="roundRect">
              <a:avLst>
                <a:gd name="adj" fmla="val 29336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มิติด้านรายได้</a:t>
              </a:r>
              <a:endPara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ounded Rectangle 23"/>
            <p:cNvSpPr/>
            <p:nvPr/>
          </p:nvSpPr>
          <p:spPr>
            <a:xfrm>
              <a:off x="8481923" y="4343672"/>
              <a:ext cx="1431951" cy="582947"/>
            </a:xfrm>
            <a:prstGeom prst="roundRect">
              <a:avLst>
                <a:gd name="adj" fmla="val 24183"/>
              </a:avLst>
            </a:prstGeom>
            <a:solidFill>
              <a:srgbClr val="FE9CA5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มิติด้านการเข้าถึง</a:t>
              </a:r>
            </a:p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บริการภาครัฐ</a:t>
              </a:r>
              <a:endPara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กลุ่ม 32"/>
          <p:cNvGrpSpPr/>
          <p:nvPr/>
        </p:nvGrpSpPr>
        <p:grpSpPr>
          <a:xfrm>
            <a:off x="441067" y="4661289"/>
            <a:ext cx="4650193" cy="1400996"/>
            <a:chOff x="7205622" y="562627"/>
            <a:chExt cx="4650193" cy="1400996"/>
          </a:xfrm>
        </p:grpSpPr>
        <p:sp>
          <p:nvSpPr>
            <p:cNvPr id="14" name="Rounded Rectangle 48"/>
            <p:cNvSpPr/>
            <p:nvPr/>
          </p:nvSpPr>
          <p:spPr>
            <a:xfrm>
              <a:off x="7205622" y="562627"/>
              <a:ext cx="4522109" cy="1400996"/>
            </a:xfrm>
            <a:prstGeom prst="roundRect">
              <a:avLst>
                <a:gd name="adj" fmla="val 50000"/>
              </a:avLst>
            </a:prstGeom>
            <a:solidFill>
              <a:srgbClr val="135AA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TextBox 43"/>
            <p:cNvSpPr txBox="1"/>
            <p:nvPr/>
          </p:nvSpPr>
          <p:spPr>
            <a:xfrm>
              <a:off x="7314657" y="630236"/>
              <a:ext cx="430403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การปลดล็อกศักยภาพของตนเองสู่การพัฒนาที่ยั่งยืน</a:t>
              </a:r>
              <a:endParaRPr lang="en-US" sz="21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Rectangle 58"/>
            <p:cNvSpPr/>
            <p:nvPr/>
          </p:nvSpPr>
          <p:spPr>
            <a:xfrm>
              <a:off x="7256662" y="1028373"/>
              <a:ext cx="4507713" cy="310014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79000">
                  <a:srgbClr val="D5D2C1"/>
                </a:gs>
                <a:gs pos="22000">
                  <a:srgbClr val="D5D2C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1" name="Rectangle 58"/>
            <p:cNvSpPr/>
            <p:nvPr/>
          </p:nvSpPr>
          <p:spPr>
            <a:xfrm>
              <a:off x="7348102" y="1415067"/>
              <a:ext cx="4507713" cy="310014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79000">
                  <a:srgbClr val="D5D2C1"/>
                </a:gs>
                <a:gs pos="22000">
                  <a:srgbClr val="D5D2C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7853514" y="983017"/>
              <a:ext cx="347656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การได้รับการสนับสนุน สร้างเสริมพลัง</a:t>
              </a:r>
              <a:endParaRPr lang="th-TH" sz="5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เสริมสร้างความเข้มแข็งให้กับสตรี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2" name="สี่เหลี่ยมผืนผ้า 31"/>
          <p:cNvSpPr/>
          <p:nvPr/>
        </p:nvSpPr>
        <p:spPr>
          <a:xfrm>
            <a:off x="6132326" y="4526783"/>
            <a:ext cx="527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i="0" spc="50" dirty="0">
                <a:solidFill>
                  <a:srgbClr val="135AA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 </a:t>
            </a:r>
            <a: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การมีบทบาทและความสำคัญอย่างเท่าเทียมของสตรีในการสร้าง</a:t>
            </a:r>
            <a:b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ความเปลี่ยนแปลงในสังคม</a:t>
            </a:r>
          </a:p>
          <a:p>
            <a:pPr algn="thaiDist"/>
            <a:r>
              <a:rPr lang="th-TH" b="1" i="0" spc="50" dirty="0">
                <a:solidFill>
                  <a:srgbClr val="135AA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ร่วมกัน </a:t>
            </a:r>
            <a: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แสวงหาแนวทางในการปลดล็อกเพื่อให้สตรีสามารถสร้างหรือ</a:t>
            </a:r>
            <a:b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นำศักยภาพที่มีอยู่มาใช้ได้อย่างเต็มที่ </a:t>
            </a:r>
          </a:p>
          <a:p>
            <a:pPr algn="thaiDist"/>
            <a:r>
              <a:rPr lang="th-TH" b="1" i="0" spc="50" dirty="0">
                <a:solidFill>
                  <a:srgbClr val="135AA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สะท้อน </a:t>
            </a:r>
            <a: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ความมุ่งมั่นของภาครัฐในการขับเคลื่อนวาระเรื่องความเสมอภาค</a:t>
            </a:r>
            <a:b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i="0" spc="5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ระหว่างเพศและการเสริมสร้างพลังสตรีให้เกิดผลอย่างเป็นรูปธรรม</a:t>
            </a:r>
            <a:endParaRPr lang="th-TH" sz="1800" b="1" spc="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867035" y="987039"/>
            <a:ext cx="3240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accent2"/>
                </a:solidFill>
                <a:sym typeface="Wingdings"/>
              </a:rPr>
              <a:t></a:t>
            </a:r>
            <a:endParaRPr lang="en-US" sz="4950" dirty="0">
              <a:solidFill>
                <a:schemeClr val="accent2"/>
              </a:solidFill>
            </a:endParaRPr>
          </a:p>
        </p:txBody>
      </p:sp>
      <p:sp>
        <p:nvSpPr>
          <p:cNvPr id="35" name="เครื่องหมายบั้ง 34"/>
          <p:cNvSpPr/>
          <p:nvPr/>
        </p:nvSpPr>
        <p:spPr>
          <a:xfrm>
            <a:off x="5270156" y="5095687"/>
            <a:ext cx="463750" cy="517063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TextBox 20"/>
          <p:cNvSpPr txBox="1"/>
          <p:nvPr/>
        </p:nvSpPr>
        <p:spPr>
          <a:xfrm rot="10800000">
            <a:off x="5759543" y="1904449"/>
            <a:ext cx="3240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schemeClr val="accent2"/>
                </a:solidFill>
                <a:sym typeface="Wingdings"/>
              </a:rPr>
              <a:t></a:t>
            </a:r>
            <a:endParaRPr lang="en-US" sz="495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0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ECC5A0A6-F7C6-E9EA-4E5B-30D37C25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08"/>
            <a:ext cx="10515600" cy="1325563"/>
          </a:xfrm>
        </p:spPr>
        <p:txBody>
          <a:bodyPr>
            <a:noAutofit/>
          </a:bodyPr>
          <a:lstStyle/>
          <a:p>
            <a:pPr algn="ctr"/>
            <a:endParaRPr lang="th-TH" sz="3200" b="1" dirty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ตัวแทนเนื้อหา 4">
            <a:extLst>
              <a:ext uri="{FF2B5EF4-FFF2-40B4-BE49-F238E27FC236}">
                <a16:creationId xmlns:a16="http://schemas.microsoft.com/office/drawing/2014/main" id="{D6C5253C-A347-7E1C-96B2-77558FDF0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966"/>
          </a:xfrm>
        </p:spPr>
      </p:pic>
    </p:spTree>
    <p:extLst>
      <p:ext uri="{BB962C8B-B14F-4D97-AF65-F5344CB8AC3E}">
        <p14:creationId xmlns:p14="http://schemas.microsoft.com/office/powerpoint/2010/main" val="261777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0513" y="28619"/>
            <a:ext cx="1693173" cy="747833"/>
            <a:chOff x="9159892" y="13649"/>
            <a:chExt cx="2260394" cy="99836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8544" t="22373" r="28471" b="62045"/>
            <a:stretch>
              <a:fillRect/>
            </a:stretch>
          </p:blipFill>
          <p:spPr bwMode="auto">
            <a:xfrm>
              <a:off x="9311330" y="13649"/>
              <a:ext cx="1852540" cy="419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กลุ่ม 5"/>
            <p:cNvGrpSpPr/>
            <p:nvPr/>
          </p:nvGrpSpPr>
          <p:grpSpPr>
            <a:xfrm>
              <a:off x="9159892" y="407811"/>
              <a:ext cx="2260394" cy="604198"/>
              <a:chOff x="8839200" y="512075"/>
              <a:chExt cx="2752725" cy="735797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9533" t="37776" r="56903" b="50582"/>
              <a:stretch>
                <a:fillRect/>
              </a:stretch>
            </p:blipFill>
            <p:spPr bwMode="auto">
              <a:xfrm>
                <a:off x="8839200" y="512075"/>
                <a:ext cx="1371600" cy="73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6642" t="38681" r="36561" b="50694"/>
              <a:stretch>
                <a:fillRect/>
              </a:stretch>
            </p:blipFill>
            <p:spPr bwMode="auto">
              <a:xfrm>
                <a:off x="10201275" y="561975"/>
                <a:ext cx="701936" cy="68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0081" t="49681" r="43591" b="39944"/>
              <a:stretch>
                <a:fillRect/>
              </a:stretch>
            </p:blipFill>
            <p:spPr bwMode="auto">
              <a:xfrm>
                <a:off x="10934700" y="561976"/>
                <a:ext cx="657225" cy="673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กลุ่ม 9"/>
          <p:cNvGrpSpPr/>
          <p:nvPr/>
        </p:nvGrpSpPr>
        <p:grpSpPr>
          <a:xfrm>
            <a:off x="1823377" y="-127896"/>
            <a:ext cx="3269360" cy="906450"/>
            <a:chOff x="441186" y="99389"/>
            <a:chExt cx="1486514" cy="638179"/>
          </a:xfrm>
        </p:grpSpPr>
        <p:sp>
          <p:nvSpPr>
            <p:cNvPr id="11" name="สี่เหลี่ยมมุมมน 19"/>
            <p:cNvSpPr/>
            <p:nvPr/>
          </p:nvSpPr>
          <p:spPr>
            <a:xfrm>
              <a:off x="441186" y="189433"/>
              <a:ext cx="1423784" cy="53149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สี่เหลี่ยมมุมมน 4"/>
            <p:cNvSpPr/>
            <p:nvPr/>
          </p:nvSpPr>
          <p:spPr>
            <a:xfrm>
              <a:off x="455980" y="99389"/>
              <a:ext cx="1471720" cy="638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b" anchorCtr="0">
              <a:noAutofit/>
            </a:bodyPr>
            <a:lstStyle/>
            <a:p>
              <a:pPr lvl="0" defTabSz="711200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3.</a:t>
              </a:r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การพัฒนาและเสริมสร้างศักยภาพทรัพยากรมนุษย์</a:t>
              </a:r>
            </a:p>
            <a:p>
              <a:pPr lvl="0" defTabSz="711200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4.</a:t>
              </a:r>
              <a:r>
                <a:rPr lang="th-TH" sz="1600" b="1" kern="1200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การสร้างโอกาสและความเสมอภาคทางสังคม</a:t>
              </a:r>
            </a:p>
          </p:txBody>
        </p:sp>
      </p:grpSp>
      <p:sp>
        <p:nvSpPr>
          <p:cNvPr id="13" name="สี่เหลี่ยมผืนผ้า 12"/>
          <p:cNvSpPr/>
          <p:nvPr/>
        </p:nvSpPr>
        <p:spPr>
          <a:xfrm>
            <a:off x="1914266" y="0"/>
            <a:ext cx="1641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spc="50" dirty="0">
                <a:solidFill>
                  <a:schemeClr val="bg1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ยุทธศาสตร์ชาติ </a:t>
            </a:r>
            <a:r>
              <a:rPr lang="en-US" sz="1200" b="1" spc="50" dirty="0">
                <a:solidFill>
                  <a:schemeClr val="bg1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20</a:t>
            </a:r>
            <a:r>
              <a:rPr lang="th-TH" sz="1200" b="1" spc="50" dirty="0">
                <a:solidFill>
                  <a:schemeClr val="bg1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 ปี</a:t>
            </a:r>
            <a:endParaRPr lang="en-US" sz="1200" b="1" spc="50" dirty="0">
              <a:solidFill>
                <a:schemeClr val="bg1"/>
              </a:solidFill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5011969" y="0"/>
            <a:ext cx="7129692" cy="787035"/>
            <a:chOff x="5011969" y="0"/>
            <a:chExt cx="7129692" cy="787035"/>
          </a:xfrm>
        </p:grpSpPr>
        <p:sp>
          <p:nvSpPr>
            <p:cNvPr id="15" name="สี่เหลี่ยมมุมมน 19"/>
            <p:cNvSpPr/>
            <p:nvPr/>
          </p:nvSpPr>
          <p:spPr>
            <a:xfrm>
              <a:off x="5019495" y="0"/>
              <a:ext cx="3364574" cy="765544"/>
            </a:xfrm>
            <a:prstGeom prst="roundRect">
              <a:avLst>
                <a:gd name="adj" fmla="val 0"/>
              </a:avLst>
            </a:prstGeom>
            <a:solidFill>
              <a:srgbClr val="6633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สี่เหลี่ยมผืนผ้า 15"/>
            <p:cNvSpPr/>
            <p:nvPr/>
          </p:nvSpPr>
          <p:spPr>
            <a:xfrm>
              <a:off x="5082497" y="23150"/>
              <a:ext cx="17203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200" b="1" spc="50" dirty="0">
                  <a:solidFill>
                    <a:schemeClr val="bg1"/>
                  </a:solidFill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แผนพัฒนาฯ ฉบับที่ </a:t>
              </a:r>
              <a:r>
                <a:rPr lang="en-US" sz="1200" b="1" spc="50" dirty="0">
                  <a:solidFill>
                    <a:schemeClr val="bg1"/>
                  </a:solidFill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12</a:t>
              </a:r>
            </a:p>
          </p:txBody>
        </p:sp>
        <p:sp>
          <p:nvSpPr>
            <p:cNvPr id="17" name="สี่เหลี่ยมมุมมน 4"/>
            <p:cNvSpPr/>
            <p:nvPr/>
          </p:nvSpPr>
          <p:spPr>
            <a:xfrm>
              <a:off x="5011969" y="310230"/>
              <a:ext cx="3418927" cy="476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b" anchorCtr="0">
              <a:noAutofit/>
            </a:bodyPr>
            <a:lstStyle/>
            <a:p>
              <a:pPr lvl="0" algn="ctr" defTabSz="711200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600" b="1" kern="1200" dirty="0">
                  <a:solidFill>
                    <a:schemeClr val="bg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ยึดหลัก “ปรัชญาของเศรษฐกิจพอเพียง”</a:t>
              </a:r>
            </a:p>
            <a:p>
              <a:pPr lvl="0" algn="ctr" defTabSz="711200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600" b="1" spc="-30" dirty="0">
                  <a:solidFill>
                    <a:schemeClr val="bg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“การพัฒนาที่ยั่งยืน”และ </a:t>
              </a:r>
              <a:r>
                <a:rPr lang="th-TH" sz="1600" b="1" kern="1200" spc="-30" dirty="0">
                  <a:solidFill>
                    <a:schemeClr val="bg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“คนเป็นศูนย์กลางของการพัฒนา”</a:t>
              </a:r>
              <a:endParaRPr lang="th-TH" sz="1600" b="1" kern="1200" spc="-30" dirty="0">
                <a:solidFill>
                  <a:schemeClr val="bg1"/>
                </a:solidFill>
              </a:endParaRPr>
            </a:p>
          </p:txBody>
        </p:sp>
        <p:sp>
          <p:nvSpPr>
            <p:cNvPr id="18" name="สี่เหลี่ยมมุมมน 19"/>
            <p:cNvSpPr/>
            <p:nvPr/>
          </p:nvSpPr>
          <p:spPr>
            <a:xfrm>
              <a:off x="8446723" y="0"/>
              <a:ext cx="3649580" cy="765544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สี่เหลี่ยมผืนผ้า 18"/>
            <p:cNvSpPr/>
            <p:nvPr/>
          </p:nvSpPr>
          <p:spPr>
            <a:xfrm>
              <a:off x="8921165" y="46300"/>
              <a:ext cx="17764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400" b="1" spc="50" dirty="0">
                  <a:solidFill>
                    <a:schemeClr val="bg1"/>
                  </a:solidFill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กรมการพัฒนาชุมชน</a:t>
              </a:r>
              <a:endParaRPr lang="en-US" sz="1400" b="1" spc="50" dirty="0">
                <a:solidFill>
                  <a:schemeClr val="bg1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8402545" y="431903"/>
              <a:ext cx="37391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rgbClr val="FFFF00"/>
                  </a:solidFill>
                  <a:latin typeface="TH SarabunPSK" pitchFamily="34" charset="-34"/>
                  <a:ea typeface="Roboto Slab" pitchFamily="2" charset="0"/>
                  <a:cs typeface="TH SarabunPSK" pitchFamily="34" charset="-34"/>
                </a:rPr>
                <a:t>“เศรษฐกิจฐานรากมั่นคงและชุมชนพึ่งตนเองได้ ภายในปี </a:t>
              </a:r>
              <a:r>
                <a:rPr lang="en-US" sz="1600" b="1" dirty="0">
                  <a:solidFill>
                    <a:srgbClr val="FFFF00"/>
                  </a:solidFill>
                  <a:latin typeface="TH SarabunPSK" pitchFamily="34" charset="-34"/>
                  <a:ea typeface="Roboto Slab" pitchFamily="2" charset="0"/>
                  <a:cs typeface="TH SarabunPSK" pitchFamily="34" charset="-34"/>
                </a:rPr>
                <a:t>2565</a:t>
              </a:r>
              <a:r>
                <a:rPr lang="th-TH" sz="1600" b="1" dirty="0">
                  <a:solidFill>
                    <a:srgbClr val="FFFF00"/>
                  </a:solidFill>
                  <a:latin typeface="TH SarabunPSK" pitchFamily="34" charset="-34"/>
                  <a:ea typeface="Roboto Slab" pitchFamily="2" charset="0"/>
                  <a:cs typeface="TH SarabunPSK" pitchFamily="34" charset="-34"/>
                </a:rPr>
                <a:t>”</a:t>
              </a:r>
              <a:endParaRPr lang="en-US" sz="1600" b="1" dirty="0">
                <a:solidFill>
                  <a:srgbClr val="FFFF00"/>
                </a:solidFill>
                <a:latin typeface="TH SarabunPSK" pitchFamily="34" charset="-34"/>
                <a:ea typeface="Roboto Slab" pitchFamily="2" charset="0"/>
                <a:cs typeface="TH SarabunPSK" pitchFamily="34" charset="-34"/>
              </a:endParaRPr>
            </a:p>
          </p:txBody>
        </p:sp>
        <p:sp>
          <p:nvSpPr>
            <p:cNvPr id="21" name="Oval 71">
              <a:extLst>
                <a:ext uri="{FF2B5EF4-FFF2-40B4-BE49-F238E27FC236}">
                  <a16:creationId xmlns:a16="http://schemas.microsoft.com/office/drawing/2014/main" id="{0795F5AB-2ED1-4703-A733-FC53E24F4629}"/>
                </a:ext>
              </a:extLst>
            </p:cNvPr>
            <p:cNvSpPr/>
            <p:nvPr/>
          </p:nvSpPr>
          <p:spPr bwMode="auto">
            <a:xfrm>
              <a:off x="8528416" y="54592"/>
              <a:ext cx="429863" cy="3997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pic>
          <p:nvPicPr>
            <p:cNvPr id="22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242" y="34060"/>
              <a:ext cx="431126" cy="431125"/>
            </a:xfrm>
            <a:prstGeom prst="rect">
              <a:avLst/>
            </a:prstGeom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56A80314-6C47-483F-B1B1-0466FCCEC1ED}"/>
              </a:ext>
            </a:extLst>
          </p:cNvPr>
          <p:cNvSpPr txBox="1"/>
          <p:nvPr/>
        </p:nvSpPr>
        <p:spPr>
          <a:xfrm>
            <a:off x="666617" y="987864"/>
            <a:ext cx="2722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spc="50" dirty="0">
                <a:solidFill>
                  <a:srgbClr val="DA0058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กองทุนพัฒนาบทบาทสตรี</a:t>
            </a:r>
            <a:endParaRPr lang="en-US" sz="1400" b="1" spc="50" dirty="0">
              <a:solidFill>
                <a:srgbClr val="DA0058"/>
              </a:solidFill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62863" y="983694"/>
            <a:ext cx="694620" cy="645939"/>
            <a:chOff x="7974956" y="438094"/>
            <a:chExt cx="782676" cy="727826"/>
          </a:xfrm>
        </p:grpSpPr>
        <p:sp>
          <p:nvSpPr>
            <p:cNvPr id="25" name="Oval 71">
              <a:extLst>
                <a:ext uri="{FF2B5EF4-FFF2-40B4-BE49-F238E27FC236}">
                  <a16:creationId xmlns:a16="http://schemas.microsoft.com/office/drawing/2014/main" id="{0795F5AB-2ED1-4703-A733-FC53E24F4629}"/>
                </a:ext>
              </a:extLst>
            </p:cNvPr>
            <p:cNvSpPr/>
            <p:nvPr/>
          </p:nvSpPr>
          <p:spPr bwMode="auto">
            <a:xfrm>
              <a:off x="7974956" y="438094"/>
              <a:ext cx="782676" cy="727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10333387-0523-4761-A373-B9A6B199F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r="75069"/>
            <a:stretch>
              <a:fillRect/>
            </a:stretch>
          </p:blipFill>
          <p:spPr bwMode="auto">
            <a:xfrm>
              <a:off x="8075605" y="487650"/>
              <a:ext cx="595137" cy="628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สี่เหลี่ยมผืนผ้า 26"/>
          <p:cNvSpPr/>
          <p:nvPr/>
        </p:nvSpPr>
        <p:spPr>
          <a:xfrm>
            <a:off x="922456" y="1266660"/>
            <a:ext cx="3507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เป็นแหล่งทุนในการพัฒนาสตรีเพื่อขับเคลื่อน</a:t>
            </a:r>
          </a:p>
          <a:p>
            <a:r>
              <a:rPr lang="th-TH" sz="1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เศรษฐกิจฐานรากให้เข้มแข็ง มีคุณภาพชีวิตที่ดีขึ้น</a:t>
            </a:r>
            <a:endParaRPr lang="en-US" sz="1600" b="1" dirty="0">
              <a:solidFill>
                <a:srgbClr val="002060"/>
              </a:solidFill>
              <a:latin typeface="TH SarabunPSK" pitchFamily="34" charset="-34"/>
              <a:ea typeface="Roboto Slab" pitchFamily="2" charset="0"/>
              <a:cs typeface="TH SarabunPSK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01104" y="2048683"/>
            <a:ext cx="3143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spc="50" dirty="0">
                <a:solidFill>
                  <a:srgbClr val="C00000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“วัตถุประสงค์ของกองทุนพัฒนาบทบาทสตรี”</a:t>
            </a:r>
            <a:endParaRPr lang="en-US" sz="1200" b="1" spc="50" dirty="0">
              <a:solidFill>
                <a:srgbClr val="C00000"/>
              </a:solidFill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29" name="กลุ่ม 28"/>
          <p:cNvGrpSpPr/>
          <p:nvPr/>
        </p:nvGrpSpPr>
        <p:grpSpPr>
          <a:xfrm>
            <a:off x="272912" y="2428123"/>
            <a:ext cx="4409164" cy="1978923"/>
            <a:chOff x="278212" y="1856093"/>
            <a:chExt cx="4409164" cy="1978923"/>
          </a:xfrm>
        </p:grpSpPr>
        <p:grpSp>
          <p:nvGrpSpPr>
            <p:cNvPr id="30" name="กลุ่ม 29"/>
            <p:cNvGrpSpPr/>
            <p:nvPr/>
          </p:nvGrpSpPr>
          <p:grpSpPr>
            <a:xfrm>
              <a:off x="278212" y="1856093"/>
              <a:ext cx="3507857" cy="409433"/>
              <a:chOff x="278212" y="1624077"/>
              <a:chExt cx="3507857" cy="409433"/>
            </a:xfrm>
          </p:grpSpPr>
          <p:grpSp>
            <p:nvGrpSpPr>
              <p:cNvPr id="46" name="กลุ่ม 45"/>
              <p:cNvGrpSpPr/>
              <p:nvPr/>
            </p:nvGrpSpPr>
            <p:grpSpPr>
              <a:xfrm>
                <a:off x="748399" y="1624077"/>
                <a:ext cx="3037670" cy="409433"/>
                <a:chOff x="679270" y="2405908"/>
                <a:chExt cx="3388456" cy="409433"/>
              </a:xfrm>
              <a:solidFill>
                <a:srgbClr val="95CCE7"/>
              </a:solidFill>
            </p:grpSpPr>
            <p:sp>
              <p:nvSpPr>
                <p:cNvPr id="48" name="สี่เหลี่ยมผืนผ้ามุมมน 47"/>
                <p:cNvSpPr/>
                <p:nvPr/>
              </p:nvSpPr>
              <p:spPr>
                <a:xfrm>
                  <a:off x="679270" y="2405908"/>
                  <a:ext cx="3388456" cy="409433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49" name="สี่เหลี่ยมผืนผ้า 48"/>
                <p:cNvSpPr/>
                <p:nvPr/>
              </p:nvSpPr>
              <p:spPr>
                <a:xfrm>
                  <a:off x="696967" y="2465164"/>
                  <a:ext cx="2943656" cy="338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8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แหล่งทุนหมุนเวียนดอกเบี้ยต่ำ</a:t>
                  </a:r>
                </a:p>
              </p:txBody>
            </p:sp>
          </p:grpSp>
          <p:sp>
            <p:nvSpPr>
              <p:cNvPr id="47" name="แผนผังลำดับงาน: ตัวเชื่อมต่อ 46"/>
              <p:cNvSpPr/>
              <p:nvPr/>
            </p:nvSpPr>
            <p:spPr>
              <a:xfrm>
                <a:off x="278212" y="1697706"/>
                <a:ext cx="237261" cy="223842"/>
              </a:xfrm>
              <a:prstGeom prst="flowChartConnector">
                <a:avLst/>
              </a:prstGeom>
              <a:solidFill>
                <a:srgbClr val="2E97CC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1" name="กลุ่ม 30"/>
            <p:cNvGrpSpPr/>
            <p:nvPr/>
          </p:nvGrpSpPr>
          <p:grpSpPr>
            <a:xfrm>
              <a:off x="283050" y="2383953"/>
              <a:ext cx="3934109" cy="400187"/>
              <a:chOff x="278212" y="1557171"/>
              <a:chExt cx="3934109" cy="400187"/>
            </a:xfrm>
          </p:grpSpPr>
          <p:grpSp>
            <p:nvGrpSpPr>
              <p:cNvPr id="42" name="กลุ่ม 41"/>
              <p:cNvGrpSpPr/>
              <p:nvPr/>
            </p:nvGrpSpPr>
            <p:grpSpPr>
              <a:xfrm>
                <a:off x="745789" y="1557171"/>
                <a:ext cx="3466532" cy="400187"/>
                <a:chOff x="676359" y="2339002"/>
                <a:chExt cx="3866842" cy="400187"/>
              </a:xfrm>
              <a:solidFill>
                <a:srgbClr val="95CCE7"/>
              </a:solidFill>
            </p:grpSpPr>
            <p:sp>
              <p:nvSpPr>
                <p:cNvPr id="44" name="สี่เหลี่ยมผืนผ้ามุมมน 43"/>
                <p:cNvSpPr/>
                <p:nvPr/>
              </p:nvSpPr>
              <p:spPr>
                <a:xfrm>
                  <a:off x="679270" y="2339002"/>
                  <a:ext cx="3383059" cy="400187"/>
                </a:xfrm>
                <a:prstGeom prst="roundRect">
                  <a:avLst/>
                </a:prstGeom>
                <a:solidFill>
                  <a:srgbClr val="F8D49A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45" name="สี่เหลี่ยมผืนผ้า 44"/>
                <p:cNvSpPr/>
                <p:nvPr/>
              </p:nvSpPr>
              <p:spPr>
                <a:xfrm>
                  <a:off x="676359" y="2394095"/>
                  <a:ext cx="3866842" cy="3108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ส่งเสริมและพัฒนาศักยภาพสตรีและองค์กรสตรี</a:t>
                  </a:r>
                </a:p>
              </p:txBody>
            </p:sp>
          </p:grpSp>
          <p:sp>
            <p:nvSpPr>
              <p:cNvPr id="43" name="แผนผังลำดับงาน: ตัวเชื่อมต่อ 42"/>
              <p:cNvSpPr/>
              <p:nvPr/>
            </p:nvSpPr>
            <p:spPr>
              <a:xfrm>
                <a:off x="278212" y="1629466"/>
                <a:ext cx="237261" cy="223842"/>
              </a:xfrm>
              <a:prstGeom prst="flowChartConnector">
                <a:avLst/>
              </a:prstGeom>
              <a:solidFill>
                <a:srgbClr val="F2B148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2" name="กลุ่ม 31"/>
            <p:cNvGrpSpPr/>
            <p:nvPr/>
          </p:nvGrpSpPr>
          <p:grpSpPr>
            <a:xfrm>
              <a:off x="280571" y="2883653"/>
              <a:ext cx="3936587" cy="432748"/>
              <a:chOff x="278212" y="1461636"/>
              <a:chExt cx="3936587" cy="43274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748234" y="1461636"/>
                <a:ext cx="3466565" cy="432748"/>
                <a:chOff x="679086" y="2243467"/>
                <a:chExt cx="3866879" cy="432748"/>
              </a:xfrm>
              <a:solidFill>
                <a:srgbClr val="95CCE7"/>
              </a:solidFill>
            </p:grpSpPr>
            <p:sp>
              <p:nvSpPr>
                <p:cNvPr id="40" name="สี่เหลี่ยมผืนผ้ามุมมน 39"/>
                <p:cNvSpPr/>
                <p:nvPr/>
              </p:nvSpPr>
              <p:spPr>
                <a:xfrm>
                  <a:off x="679270" y="2243467"/>
                  <a:ext cx="3385825" cy="432748"/>
                </a:xfrm>
                <a:prstGeom prst="roundRect">
                  <a:avLst/>
                </a:prstGeom>
                <a:solidFill>
                  <a:srgbClr val="A0ACD4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41" name="สี่เหลี่ยมผืนผ้า 40"/>
                <p:cNvSpPr/>
                <p:nvPr/>
              </p:nvSpPr>
              <p:spPr>
                <a:xfrm>
                  <a:off x="679086" y="2298559"/>
                  <a:ext cx="3866879" cy="338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8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ส่งเสริม สนับสนุนการจัดกิจกรรมของสตรี</a:t>
                  </a:r>
                </a:p>
              </p:txBody>
            </p:sp>
          </p:grpSp>
          <p:sp>
            <p:nvSpPr>
              <p:cNvPr id="39" name="แผนผังลำดับงาน: ตัวเชื่อมต่อ 38"/>
              <p:cNvSpPr/>
              <p:nvPr/>
            </p:nvSpPr>
            <p:spPr>
              <a:xfrm>
                <a:off x="278212" y="1547578"/>
                <a:ext cx="237261" cy="223842"/>
              </a:xfrm>
              <a:prstGeom prst="flowChartConnector">
                <a:avLst/>
              </a:prstGeom>
              <a:solidFill>
                <a:srgbClr val="8B9ACB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3" name="กลุ่ม 32"/>
            <p:cNvGrpSpPr/>
            <p:nvPr/>
          </p:nvGrpSpPr>
          <p:grpSpPr>
            <a:xfrm>
              <a:off x="278212" y="3418902"/>
              <a:ext cx="4409164" cy="416114"/>
              <a:chOff x="278212" y="1407044"/>
              <a:chExt cx="4409164" cy="416114"/>
            </a:xfrm>
          </p:grpSpPr>
          <p:grpSp>
            <p:nvGrpSpPr>
              <p:cNvPr id="34" name="กลุ่ม 33"/>
              <p:cNvGrpSpPr/>
              <p:nvPr/>
            </p:nvGrpSpPr>
            <p:grpSpPr>
              <a:xfrm>
                <a:off x="748399" y="1407044"/>
                <a:ext cx="3938977" cy="416114"/>
                <a:chOff x="679270" y="2188875"/>
                <a:chExt cx="4393839" cy="416114"/>
              </a:xfrm>
              <a:solidFill>
                <a:srgbClr val="95CCE7"/>
              </a:solidFill>
            </p:grpSpPr>
            <p:sp>
              <p:nvSpPr>
                <p:cNvPr id="36" name="สี่เหลี่ยมผืนผ้ามุมมน 35"/>
                <p:cNvSpPr/>
                <p:nvPr/>
              </p:nvSpPr>
              <p:spPr>
                <a:xfrm>
                  <a:off x="679270" y="2188875"/>
                  <a:ext cx="3388452" cy="416114"/>
                </a:xfrm>
                <a:prstGeom prst="roundRect">
                  <a:avLst/>
                </a:prstGeom>
                <a:solidFill>
                  <a:srgbClr val="9ACEB8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37" name="สี่เหลี่ยมผืนผ้า 36"/>
                <p:cNvSpPr/>
                <p:nvPr/>
              </p:nvSpPr>
              <p:spPr>
                <a:xfrm>
                  <a:off x="706883" y="2230319"/>
                  <a:ext cx="4366226" cy="3381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8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สนับสนุนการแก้ไขปัญหาสตรี</a:t>
                  </a:r>
                </a:p>
              </p:txBody>
            </p:sp>
          </p:grpSp>
          <p:sp>
            <p:nvSpPr>
              <p:cNvPr id="35" name="แผนผังลำดับงาน: ตัวเชื่อมต่อ 34"/>
              <p:cNvSpPr/>
              <p:nvPr/>
            </p:nvSpPr>
            <p:spPr>
              <a:xfrm>
                <a:off x="278212" y="1492986"/>
                <a:ext cx="237261" cy="223842"/>
              </a:xfrm>
              <a:prstGeom prst="flowChartConnector">
                <a:avLst/>
              </a:prstGeom>
              <a:solidFill>
                <a:srgbClr val="64B492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68" name="กลุ่ม 67"/>
          <p:cNvGrpSpPr/>
          <p:nvPr/>
        </p:nvGrpSpPr>
        <p:grpSpPr>
          <a:xfrm>
            <a:off x="193988" y="4737741"/>
            <a:ext cx="3749659" cy="461665"/>
            <a:chOff x="127876" y="4495741"/>
            <a:chExt cx="3749659" cy="461665"/>
          </a:xfrm>
        </p:grpSpPr>
        <p:sp>
          <p:nvSpPr>
            <p:cNvPr id="53" name="สี่เหลี่ยมผืนผ้า 52"/>
            <p:cNvSpPr/>
            <p:nvPr/>
          </p:nvSpPr>
          <p:spPr>
            <a:xfrm>
              <a:off x="127876" y="4495741"/>
              <a:ext cx="1907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200" b="1" spc="5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สมาชิก</a:t>
              </a:r>
            </a:p>
            <a:p>
              <a:pPr algn="ctr"/>
              <a:r>
                <a:rPr lang="th-TH" sz="1200" b="1" spc="5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กองทุนพัฒนาบทบาทสตรี</a:t>
              </a:r>
              <a:endParaRPr lang="th-TH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54" name="สี่เหลี่ยมผืนผ้า 53"/>
            <p:cNvSpPr/>
            <p:nvPr/>
          </p:nvSpPr>
          <p:spPr>
            <a:xfrm>
              <a:off x="2046586" y="4511129"/>
              <a:ext cx="18309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100" b="1" spc="50" dirty="0">
                  <a:solidFill>
                    <a:srgbClr val="C00000"/>
                  </a:solidFill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“การเปิดโอกาสการเข้าถึง</a:t>
              </a:r>
            </a:p>
            <a:p>
              <a:pPr algn="ctr"/>
              <a:r>
                <a:rPr lang="th-TH" sz="1100" b="1" spc="50" dirty="0">
                  <a:solidFill>
                    <a:srgbClr val="C00000"/>
                  </a:solidFill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กองทุนพัฒนาบทบาทสตรี”</a:t>
              </a:r>
              <a:endParaRPr lang="en-US" sz="1100" b="1" spc="50" dirty="0">
                <a:solidFill>
                  <a:srgbClr val="C00000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55" name="กลุ่ม 54"/>
          <p:cNvGrpSpPr/>
          <p:nvPr/>
        </p:nvGrpSpPr>
        <p:grpSpPr>
          <a:xfrm>
            <a:off x="201104" y="5379960"/>
            <a:ext cx="3864029" cy="595746"/>
            <a:chOff x="744049" y="4814146"/>
            <a:chExt cx="3864029" cy="595746"/>
          </a:xfrm>
        </p:grpSpPr>
        <p:sp>
          <p:nvSpPr>
            <p:cNvPr id="56" name="แผนผังลำดับงาน: สิ้นสุด 55"/>
            <p:cNvSpPr/>
            <p:nvPr/>
          </p:nvSpPr>
          <p:spPr>
            <a:xfrm>
              <a:off x="2562145" y="4814146"/>
              <a:ext cx="1592070" cy="542092"/>
            </a:xfrm>
            <a:prstGeom prst="flowChartTerminator">
              <a:avLst/>
            </a:prstGeom>
            <a:solidFill>
              <a:srgbClr val="01747D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สี่เหลี่ยมผืนผ้า 56"/>
            <p:cNvSpPr/>
            <p:nvPr/>
          </p:nvSpPr>
          <p:spPr>
            <a:xfrm>
              <a:off x="2108281" y="4814146"/>
              <a:ext cx="24997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ประเภทองค์กรสตรี </a:t>
              </a:r>
            </a:p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67,014 องค์กร</a:t>
              </a:r>
              <a:endParaRPr lang="th-TH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กลุ่ม 57"/>
            <p:cNvGrpSpPr/>
            <p:nvPr/>
          </p:nvGrpSpPr>
          <p:grpSpPr>
            <a:xfrm>
              <a:off x="744049" y="4814287"/>
              <a:ext cx="1748844" cy="595605"/>
              <a:chOff x="489396" y="4711213"/>
              <a:chExt cx="2039549" cy="694611"/>
            </a:xfrm>
          </p:grpSpPr>
          <p:sp>
            <p:nvSpPr>
              <p:cNvPr id="59" name="แผนผังลำดับงาน: สิ้นสุด 58"/>
              <p:cNvSpPr/>
              <p:nvPr/>
            </p:nvSpPr>
            <p:spPr>
              <a:xfrm>
                <a:off x="570160" y="4711213"/>
                <a:ext cx="1847361" cy="637286"/>
              </a:xfrm>
              <a:prstGeom prst="flowChartTerminator">
                <a:avLst/>
              </a:prstGeom>
              <a:solidFill>
                <a:srgbClr val="4E424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สี่เหลี่ยมผืนผ้า 59"/>
              <p:cNvSpPr/>
              <p:nvPr/>
            </p:nvSpPr>
            <p:spPr>
              <a:xfrm>
                <a:off x="489396" y="4723843"/>
                <a:ext cx="2039549" cy="68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ประเภทบุคคลธรรมดา </a:t>
                </a:r>
                <a:endParaRPr lang="en-US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14,762,717 </a:t>
                </a: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คน</a:t>
                </a:r>
                <a:endParaRPr lang="th-TH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9" name="สี่เหลี่ยมผืนผ้า 68"/>
          <p:cNvSpPr/>
          <p:nvPr/>
        </p:nvSpPr>
        <p:spPr>
          <a:xfrm>
            <a:off x="4266243" y="975484"/>
            <a:ext cx="2308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การบริหารเงินทุนหมุนเวียน</a:t>
            </a:r>
            <a:endParaRPr lang="en-US" sz="1400" b="1" spc="50" dirty="0">
              <a:solidFill>
                <a:srgbClr val="002060"/>
              </a:solidFill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70" name="แผนผังลำดับงาน: สิ้นสุด 69"/>
          <p:cNvSpPr/>
          <p:nvPr/>
        </p:nvSpPr>
        <p:spPr>
          <a:xfrm>
            <a:off x="4301392" y="1283902"/>
            <a:ext cx="1411719" cy="367030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spc="1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เงินทุนหมุนเวียน</a:t>
            </a:r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5723653" y="1336982"/>
            <a:ext cx="2457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spc="50" dirty="0">
                <a:solidFill>
                  <a:srgbClr val="C00000"/>
                </a:solidFill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“พัฒนาอาชีพ สร้างงาน สร้างรายได้”</a:t>
            </a:r>
            <a:endParaRPr lang="en-US" sz="1600" b="1" spc="50" dirty="0">
              <a:solidFill>
                <a:srgbClr val="C00000"/>
              </a:solidFill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pSp>
        <p:nvGrpSpPr>
          <p:cNvPr id="72" name="กลุ่ม 71"/>
          <p:cNvGrpSpPr/>
          <p:nvPr/>
        </p:nvGrpSpPr>
        <p:grpSpPr>
          <a:xfrm>
            <a:off x="4326414" y="1808753"/>
            <a:ext cx="3820256" cy="892107"/>
            <a:chOff x="4472120" y="1596708"/>
            <a:chExt cx="4974939" cy="1136323"/>
          </a:xfrm>
        </p:grpSpPr>
        <p:grpSp>
          <p:nvGrpSpPr>
            <p:cNvPr id="73" name="กลุ่ม 72"/>
            <p:cNvGrpSpPr/>
            <p:nvPr/>
          </p:nvGrpSpPr>
          <p:grpSpPr>
            <a:xfrm>
              <a:off x="4472120" y="1596708"/>
              <a:ext cx="1168661" cy="1105164"/>
              <a:chOff x="4578995" y="1656083"/>
              <a:chExt cx="1168661" cy="1105164"/>
            </a:xfrm>
          </p:grpSpPr>
          <p:sp>
            <p:nvSpPr>
              <p:cNvPr id="86" name="Oval 3"/>
              <p:cNvSpPr/>
              <p:nvPr/>
            </p:nvSpPr>
            <p:spPr>
              <a:xfrm>
                <a:off x="4578995" y="1656083"/>
                <a:ext cx="1168661" cy="1105164"/>
              </a:xfrm>
              <a:prstGeom prst="ellipse">
                <a:avLst/>
              </a:prstGeom>
              <a:solidFill>
                <a:srgbClr val="A8004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สี่เหลี่ยมผืนผ้า 86"/>
              <p:cNvSpPr/>
              <p:nvPr/>
            </p:nvSpPr>
            <p:spPr>
              <a:xfrm>
                <a:off x="4748417" y="1760934"/>
                <a:ext cx="789498" cy="384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วงเงินกู้</a:t>
                </a:r>
              </a:p>
            </p:txBody>
          </p:sp>
          <p:sp>
            <p:nvSpPr>
              <p:cNvPr id="88" name="สี่เหลี่ยมผืนผ้า 87"/>
              <p:cNvSpPr/>
              <p:nvPr/>
            </p:nvSpPr>
            <p:spPr>
              <a:xfrm>
                <a:off x="4748529" y="2036874"/>
                <a:ext cx="787411" cy="388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en-US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5</a:t>
                </a: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,861</a:t>
                </a:r>
              </a:p>
            </p:txBody>
          </p:sp>
          <p:sp>
            <p:nvSpPr>
              <p:cNvPr id="89" name="สี่เหลี่ยมผืนผ้า 88"/>
              <p:cNvSpPr/>
              <p:nvPr/>
            </p:nvSpPr>
            <p:spPr>
              <a:xfrm>
                <a:off x="4704450" y="2319198"/>
                <a:ext cx="877174" cy="384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ล้านบาท</a:t>
                </a:r>
              </a:p>
            </p:txBody>
          </p:sp>
        </p:grpSp>
        <p:sp>
          <p:nvSpPr>
            <p:cNvPr id="74" name="เครื่องหมายบั้ง 73"/>
            <p:cNvSpPr/>
            <p:nvPr/>
          </p:nvSpPr>
          <p:spPr>
            <a:xfrm>
              <a:off x="5821949" y="1995054"/>
              <a:ext cx="261257" cy="308759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</a:endParaRPr>
            </a:p>
          </p:txBody>
        </p:sp>
        <p:grpSp>
          <p:nvGrpSpPr>
            <p:cNvPr id="75" name="กลุ่ม 74"/>
            <p:cNvGrpSpPr/>
            <p:nvPr/>
          </p:nvGrpSpPr>
          <p:grpSpPr>
            <a:xfrm>
              <a:off x="6269819" y="1605347"/>
              <a:ext cx="1168661" cy="1105164"/>
              <a:chOff x="4858630" y="1642951"/>
              <a:chExt cx="1168661" cy="1105164"/>
            </a:xfrm>
          </p:grpSpPr>
          <p:sp>
            <p:nvSpPr>
              <p:cNvPr id="82" name="Oval 3"/>
              <p:cNvSpPr/>
              <p:nvPr/>
            </p:nvSpPr>
            <p:spPr>
              <a:xfrm>
                <a:off x="4858630" y="1642951"/>
                <a:ext cx="1168661" cy="1105164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3" name="สี่เหลี่ยมผืนผ้า 82"/>
              <p:cNvSpPr/>
              <p:nvPr/>
            </p:nvSpPr>
            <p:spPr>
              <a:xfrm>
                <a:off x="4894118" y="1771242"/>
                <a:ext cx="1050439" cy="384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รับชำระคืน</a:t>
                </a:r>
              </a:p>
            </p:txBody>
          </p:sp>
          <p:sp>
            <p:nvSpPr>
              <p:cNvPr id="84" name="สี่เหลี่ยมผืนผ้า 83"/>
              <p:cNvSpPr/>
              <p:nvPr/>
            </p:nvSpPr>
            <p:spPr>
              <a:xfrm>
                <a:off x="5021654" y="2035359"/>
                <a:ext cx="787411" cy="388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en-US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0,810</a:t>
                </a:r>
                <a:endPara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5" name="สี่เหลี่ยมผืนผ้า 84"/>
              <p:cNvSpPr/>
              <p:nvPr/>
            </p:nvSpPr>
            <p:spPr>
              <a:xfrm>
                <a:off x="5001342" y="2331384"/>
                <a:ext cx="877174" cy="384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ล้านบาท</a:t>
                </a:r>
              </a:p>
            </p:txBody>
          </p:sp>
        </p:grpSp>
        <p:sp>
          <p:nvSpPr>
            <p:cNvPr id="76" name="เครื่องหมายบั้ง 75"/>
            <p:cNvSpPr/>
            <p:nvPr/>
          </p:nvSpPr>
          <p:spPr>
            <a:xfrm>
              <a:off x="7711060" y="1980329"/>
              <a:ext cx="261257" cy="308759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</a:endParaRPr>
            </a:p>
          </p:txBody>
        </p:sp>
        <p:grpSp>
          <p:nvGrpSpPr>
            <p:cNvPr id="77" name="กลุ่ม 76"/>
            <p:cNvGrpSpPr/>
            <p:nvPr/>
          </p:nvGrpSpPr>
          <p:grpSpPr>
            <a:xfrm>
              <a:off x="8278398" y="1627867"/>
              <a:ext cx="1168661" cy="1105164"/>
              <a:chOff x="5361022" y="1667450"/>
              <a:chExt cx="1168661" cy="1105164"/>
            </a:xfrm>
          </p:grpSpPr>
          <p:sp>
            <p:nvSpPr>
              <p:cNvPr id="78" name="Oval 3"/>
              <p:cNvSpPr/>
              <p:nvPr/>
            </p:nvSpPr>
            <p:spPr>
              <a:xfrm>
                <a:off x="5361022" y="1667450"/>
                <a:ext cx="1168661" cy="11051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สี่เหลี่ยมผืนผ้า 78"/>
              <p:cNvSpPr/>
              <p:nvPr/>
            </p:nvSpPr>
            <p:spPr>
              <a:xfrm>
                <a:off x="5405848" y="1815023"/>
                <a:ext cx="1050436" cy="384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หนี้คงเหลือ</a:t>
                </a:r>
              </a:p>
            </p:txBody>
          </p:sp>
          <p:sp>
            <p:nvSpPr>
              <p:cNvPr id="80" name="สี่เหลี่ยมผืนผ้า 79"/>
              <p:cNvSpPr/>
              <p:nvPr/>
            </p:nvSpPr>
            <p:spPr>
              <a:xfrm>
                <a:off x="5614249" y="2040189"/>
                <a:ext cx="687212" cy="388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5,051</a:t>
                </a:r>
                <a:endPara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1" name="สี่เหลี่ยมผืนผ้า 80"/>
              <p:cNvSpPr/>
              <p:nvPr/>
            </p:nvSpPr>
            <p:spPr>
              <a:xfrm>
                <a:off x="5506764" y="2304761"/>
                <a:ext cx="877174" cy="384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6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ล้านบาท</a:t>
                </a:r>
              </a:p>
            </p:txBody>
          </p:sp>
        </p:grpSp>
      </p:grpSp>
      <p:sp>
        <p:nvSpPr>
          <p:cNvPr id="96" name="สี่เหลี่ยมผืนผ้า 95"/>
          <p:cNvSpPr/>
          <p:nvPr/>
        </p:nvSpPr>
        <p:spPr>
          <a:xfrm>
            <a:off x="8356650" y="982533"/>
            <a:ext cx="3785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spc="50" dirty="0">
                <a:solidFill>
                  <a:srgbClr val="002060"/>
                </a:solidFill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การบริหารจัดการหนี้กองทุนพัฒนาบทบาทสตรี</a:t>
            </a:r>
            <a:endParaRPr lang="en-US" sz="1400" b="1" spc="50" dirty="0">
              <a:solidFill>
                <a:srgbClr val="002060"/>
              </a:solidFill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120" name="กลุ่ม 119"/>
          <p:cNvGrpSpPr/>
          <p:nvPr/>
        </p:nvGrpSpPr>
        <p:grpSpPr>
          <a:xfrm>
            <a:off x="8408661" y="1329214"/>
            <a:ext cx="2999207" cy="2751398"/>
            <a:chOff x="8858663" y="392819"/>
            <a:chExt cx="3771474" cy="3459857"/>
          </a:xfrm>
        </p:grpSpPr>
        <p:grpSp>
          <p:nvGrpSpPr>
            <p:cNvPr id="97" name="กลุ่ม 96"/>
            <p:cNvGrpSpPr/>
            <p:nvPr/>
          </p:nvGrpSpPr>
          <p:grpSpPr>
            <a:xfrm>
              <a:off x="9137166" y="563142"/>
              <a:ext cx="2989540" cy="3244366"/>
              <a:chOff x="9885500" y="3006088"/>
              <a:chExt cx="2989540" cy="3244366"/>
            </a:xfrm>
          </p:grpSpPr>
          <p:sp>
            <p:nvSpPr>
              <p:cNvPr id="98" name="สี่เหลี่ยมผืนผ้า 97"/>
              <p:cNvSpPr/>
              <p:nvPr/>
            </p:nvSpPr>
            <p:spPr>
              <a:xfrm>
                <a:off x="9885500" y="4661503"/>
                <a:ext cx="1723879" cy="580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u="sng" spc="100" dirty="0">
                    <a:solidFill>
                      <a:srgbClr val="00B05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เพิ่มขึ้นจากปี </a:t>
                </a:r>
                <a:r>
                  <a:rPr lang="en-US" sz="1200" b="1" u="sng" spc="100" dirty="0">
                    <a:solidFill>
                      <a:srgbClr val="00B05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64</a:t>
                </a:r>
                <a:endParaRPr lang="th-TH" sz="1200" b="1" u="sng" spc="100" dirty="0">
                  <a:solidFill>
                    <a:srgbClr val="00B05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  <a:p>
                <a:pPr algn="ctr"/>
                <a:r>
                  <a:rPr lang="th-TH" sz="1200" b="1" u="sng" dirty="0">
                    <a:solidFill>
                      <a:srgbClr val="00B05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ร้อยละ </a:t>
                </a:r>
                <a:r>
                  <a:rPr lang="en-US" sz="1200" b="1" u="sng" dirty="0">
                    <a:solidFill>
                      <a:srgbClr val="00B05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5</a:t>
                </a:r>
                <a:r>
                  <a:rPr lang="th-TH" sz="1200" b="1" u="sng" dirty="0">
                    <a:solidFill>
                      <a:srgbClr val="00B05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.</a:t>
                </a:r>
                <a:r>
                  <a:rPr lang="en-US" sz="1200" b="1" u="sng" dirty="0">
                    <a:solidFill>
                      <a:srgbClr val="00B050"/>
                    </a:solidFill>
                    <a:latin typeface="Chulabhorn Likit Text Light" panose="00000400000000000000" pitchFamily="50" charset="-34"/>
                    <a:cs typeface="Chulabhorn Likit Text Light" panose="00000400000000000000" pitchFamily="50" charset="-34"/>
                  </a:rPr>
                  <a:t>85</a:t>
                </a:r>
                <a:endParaRPr lang="th-TH" sz="1200" u="sng" dirty="0">
                  <a:solidFill>
                    <a:srgbClr val="00B05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endParaRPr>
              </a:p>
            </p:txBody>
          </p:sp>
          <p:grpSp>
            <p:nvGrpSpPr>
              <p:cNvPr id="99" name="กลุ่ม 56"/>
              <p:cNvGrpSpPr/>
              <p:nvPr/>
            </p:nvGrpSpPr>
            <p:grpSpPr>
              <a:xfrm>
                <a:off x="9957503" y="5648306"/>
                <a:ext cx="785570" cy="602148"/>
                <a:chOff x="5652128" y="1833249"/>
                <a:chExt cx="963725" cy="738704"/>
              </a:xfrm>
            </p:grpSpPr>
            <p:sp>
              <p:nvSpPr>
                <p:cNvPr id="106" name="สี่เหลี่ยมผืนผ้า 105"/>
                <p:cNvSpPr/>
                <p:nvPr/>
              </p:nvSpPr>
              <p:spPr>
                <a:xfrm>
                  <a:off x="5652128" y="1833249"/>
                  <a:ext cx="963725" cy="5840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3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13.38</a:t>
                  </a:r>
                </a:p>
              </p:txBody>
            </p:sp>
            <p:sp>
              <p:nvSpPr>
                <p:cNvPr id="108" name="สี่เหลี่ยมผืนผ้า 107"/>
                <p:cNvSpPr/>
                <p:nvPr/>
              </p:nvSpPr>
              <p:spPr>
                <a:xfrm>
                  <a:off x="5769640" y="2261099"/>
                  <a:ext cx="756938" cy="3108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ณ พ.ค.64</a:t>
                  </a:r>
                </a:p>
              </p:txBody>
            </p:sp>
          </p:grpSp>
          <p:sp>
            <p:nvSpPr>
              <p:cNvPr id="100" name="Down Arrow 29"/>
              <p:cNvSpPr/>
              <p:nvPr/>
            </p:nvSpPr>
            <p:spPr>
              <a:xfrm rot="5669872">
                <a:off x="11630274" y="4891577"/>
                <a:ext cx="356458" cy="457964"/>
              </a:xfrm>
              <a:prstGeom prst="downArrow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33000">
                    <a:schemeClr val="accent2">
                      <a:shade val="93000"/>
                      <a:satMod val="130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>
                  <a:latin typeface="TH SarabunPSK" pitchFamily="34" charset="-34"/>
                  <a:cs typeface="TH SarabunPSK" pitchFamily="34" charset="-34"/>
                </a:endParaRPr>
              </a:p>
            </p:txBody>
          </p:sp>
          <p:grpSp>
            <p:nvGrpSpPr>
              <p:cNvPr id="101" name="กลุ่ม 54"/>
              <p:cNvGrpSpPr/>
              <p:nvPr/>
            </p:nvGrpSpPr>
            <p:grpSpPr>
              <a:xfrm>
                <a:off x="10090012" y="3006088"/>
                <a:ext cx="2785028" cy="1650127"/>
                <a:chOff x="5800346" y="416009"/>
                <a:chExt cx="3416626" cy="2024350"/>
              </a:xfrm>
            </p:grpSpPr>
            <p:sp>
              <p:nvSpPr>
                <p:cNvPr id="102" name="Oval 3"/>
                <p:cNvSpPr/>
                <p:nvPr/>
              </p:nvSpPr>
              <p:spPr>
                <a:xfrm>
                  <a:off x="7743598" y="416009"/>
                  <a:ext cx="1473374" cy="139331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3" name="สี่เหลี่ยมผืนผ้า 102"/>
                <p:cNvSpPr/>
                <p:nvPr/>
              </p:nvSpPr>
              <p:spPr>
                <a:xfrm>
                  <a:off x="5800346" y="1732911"/>
                  <a:ext cx="705271" cy="7074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53</a:t>
                  </a:r>
                </a:p>
              </p:txBody>
            </p:sp>
            <p:sp>
              <p:nvSpPr>
                <p:cNvPr id="105" name="สี่เหลี่ยมผืนผ้า 104"/>
                <p:cNvSpPr/>
                <p:nvPr/>
              </p:nvSpPr>
              <p:spPr>
                <a:xfrm>
                  <a:off x="8002901" y="1248821"/>
                  <a:ext cx="1019332" cy="4374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ณ ธ.ค.62</a:t>
                  </a:r>
                </a:p>
              </p:txBody>
            </p:sp>
          </p:grpSp>
        </p:grpSp>
        <p:grpSp>
          <p:nvGrpSpPr>
            <p:cNvPr id="109" name="กลุ่ม 108"/>
            <p:cNvGrpSpPr/>
            <p:nvPr/>
          </p:nvGrpSpPr>
          <p:grpSpPr>
            <a:xfrm>
              <a:off x="8858663" y="392819"/>
              <a:ext cx="1920086" cy="1876687"/>
              <a:chOff x="3780517" y="2944947"/>
              <a:chExt cx="1920086" cy="1876687"/>
            </a:xfrm>
          </p:grpSpPr>
          <p:grpSp>
            <p:nvGrpSpPr>
              <p:cNvPr id="110" name="กลุ่ม 109"/>
              <p:cNvGrpSpPr/>
              <p:nvPr/>
            </p:nvGrpSpPr>
            <p:grpSpPr>
              <a:xfrm>
                <a:off x="3896160" y="3054940"/>
                <a:ext cx="1686017" cy="1766694"/>
                <a:chOff x="3658654" y="3114317"/>
                <a:chExt cx="1686017" cy="1766694"/>
              </a:xfrm>
            </p:grpSpPr>
            <p:sp>
              <p:nvSpPr>
                <p:cNvPr id="112" name="Oval 3"/>
                <p:cNvSpPr/>
                <p:nvPr/>
              </p:nvSpPr>
              <p:spPr>
                <a:xfrm>
                  <a:off x="3669994" y="3170769"/>
                  <a:ext cx="1634425" cy="1377620"/>
                </a:xfrm>
                <a:prstGeom prst="ellipse">
                  <a:avLst/>
                </a:prstGeom>
                <a:solidFill>
                  <a:srgbClr val="A4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3" name="TextBox 36"/>
                <p:cNvSpPr txBox="1"/>
                <p:nvPr/>
              </p:nvSpPr>
              <p:spPr>
                <a:xfrm>
                  <a:off x="3658654" y="3114317"/>
                  <a:ext cx="1686017" cy="176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b="1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Goal</a:t>
                  </a:r>
                  <a:endParaRPr lang="th-TH" sz="2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ctr">
                    <a:lnSpc>
                      <a:spcPct val="85000"/>
                    </a:lnSpc>
                  </a:pPr>
                  <a:r>
                    <a:rPr lang="th-TH" sz="2000" b="1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หนี้ค้างชำระ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th-TH" sz="2000" b="1" u="sng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ไม่เกิน</a:t>
                  </a:r>
                  <a:br>
                    <a:rPr lang="th-TH" sz="2000" b="1" u="sng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</a:br>
                  <a:r>
                    <a:rPr lang="th-TH" sz="2000" b="1" u="sng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ร้อยละ 5</a:t>
                  </a:r>
                  <a:r>
                    <a:rPr lang="th-TH" sz="2000" b="1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</a:t>
                  </a:r>
                </a:p>
                <a:p>
                  <a:pPr algn="ctr">
                    <a:lnSpc>
                      <a:spcPct val="85000"/>
                    </a:lnSpc>
                  </a:pPr>
                  <a:endParaRPr lang="th-TH" sz="2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111" name="Oval 21"/>
              <p:cNvSpPr/>
              <p:nvPr/>
            </p:nvSpPr>
            <p:spPr>
              <a:xfrm>
                <a:off x="3780517" y="2944947"/>
                <a:ext cx="1920086" cy="1721569"/>
              </a:xfrm>
              <a:prstGeom prst="ellipse">
                <a:avLst/>
              </a:prstGeom>
              <a:noFill/>
              <a:ln w="28575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14" name="สี่เหลี่ยมผืนผ้า 113"/>
            <p:cNvSpPr/>
            <p:nvPr/>
          </p:nvSpPr>
          <p:spPr>
            <a:xfrm>
              <a:off x="11012724" y="655648"/>
              <a:ext cx="1096978" cy="390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711200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หนี้ค้างชำระ</a:t>
              </a:r>
            </a:p>
          </p:txBody>
        </p:sp>
        <p:sp>
          <p:nvSpPr>
            <p:cNvPr id="115" name="Oval 3"/>
            <p:cNvSpPr/>
            <p:nvPr/>
          </p:nvSpPr>
          <p:spPr>
            <a:xfrm>
              <a:off x="11299610" y="1923862"/>
              <a:ext cx="1330527" cy="128976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6" name="สี่เหลี่ยมผืนผ้า 115"/>
            <p:cNvSpPr/>
            <p:nvPr/>
          </p:nvSpPr>
          <p:spPr>
            <a:xfrm>
              <a:off x="9709450" y="2339320"/>
              <a:ext cx="544658" cy="390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711200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หนะ</a:t>
              </a:r>
            </a:p>
          </p:txBody>
        </p:sp>
        <p:sp>
          <p:nvSpPr>
            <p:cNvPr id="117" name="สี่เหลี่ยมผืนผ้า 116"/>
            <p:cNvSpPr/>
            <p:nvPr/>
          </p:nvSpPr>
          <p:spPr>
            <a:xfrm>
              <a:off x="11504588" y="2387230"/>
              <a:ext cx="893673" cy="626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ร้อยละ 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17.17</a:t>
              </a:r>
              <a:endPara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9" name="สี่เหลี่ยมผืนผ้า 118"/>
            <p:cNvSpPr/>
            <p:nvPr/>
          </p:nvSpPr>
          <p:spPr>
            <a:xfrm>
              <a:off x="9108426" y="3496128"/>
              <a:ext cx="1050614" cy="356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711200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ณ 13 ธ.ค.64</a:t>
              </a:r>
            </a:p>
          </p:txBody>
        </p:sp>
      </p:grpSp>
      <p:sp>
        <p:nvSpPr>
          <p:cNvPr id="121" name="แผนผังลำดับงาน: สิ้นสุด 120"/>
          <p:cNvSpPr/>
          <p:nvPr/>
        </p:nvSpPr>
        <p:spPr>
          <a:xfrm>
            <a:off x="8545278" y="3706519"/>
            <a:ext cx="2351952" cy="367030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มาตรการช่วยเหลือสมาชิกกองทุนฯ</a:t>
            </a:r>
          </a:p>
        </p:txBody>
      </p:sp>
      <p:grpSp>
        <p:nvGrpSpPr>
          <p:cNvPr id="122" name="กลุ่ม 121"/>
          <p:cNvGrpSpPr/>
          <p:nvPr/>
        </p:nvGrpSpPr>
        <p:grpSpPr>
          <a:xfrm>
            <a:off x="8143882" y="4180516"/>
            <a:ext cx="3941537" cy="2527566"/>
            <a:chOff x="278212" y="1753961"/>
            <a:chExt cx="3941537" cy="2527566"/>
          </a:xfrm>
        </p:grpSpPr>
        <p:grpSp>
          <p:nvGrpSpPr>
            <p:cNvPr id="123" name="กลุ่ม 122"/>
            <p:cNvGrpSpPr/>
            <p:nvPr/>
          </p:nvGrpSpPr>
          <p:grpSpPr>
            <a:xfrm>
              <a:off x="278212" y="1753961"/>
              <a:ext cx="3824597" cy="511566"/>
              <a:chOff x="278212" y="1521945"/>
              <a:chExt cx="3824597" cy="511566"/>
            </a:xfrm>
          </p:grpSpPr>
          <p:grpSp>
            <p:nvGrpSpPr>
              <p:cNvPr id="139" name="กลุ่ม 138"/>
              <p:cNvGrpSpPr/>
              <p:nvPr/>
            </p:nvGrpSpPr>
            <p:grpSpPr>
              <a:xfrm>
                <a:off x="748398" y="1521945"/>
                <a:ext cx="3354411" cy="511566"/>
                <a:chOff x="679269" y="2303776"/>
                <a:chExt cx="3741774" cy="511566"/>
              </a:xfrm>
              <a:solidFill>
                <a:srgbClr val="95CCE7"/>
              </a:solidFill>
            </p:grpSpPr>
            <p:sp>
              <p:nvSpPr>
                <p:cNvPr id="141" name="สี่เหลี่ยมผืนผ้ามุมมน 140"/>
                <p:cNvSpPr/>
                <p:nvPr/>
              </p:nvSpPr>
              <p:spPr>
                <a:xfrm>
                  <a:off x="679269" y="2303776"/>
                  <a:ext cx="3741774" cy="511566"/>
                </a:xfrm>
                <a:prstGeom prst="roundRect">
                  <a:avLst/>
                </a:prstGeom>
                <a:solidFill>
                  <a:srgbClr val="D5D2C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42" name="สี่เหลี่ยมผืนผ้า 141"/>
                <p:cNvSpPr/>
                <p:nvPr/>
              </p:nvSpPr>
              <p:spPr>
                <a:xfrm>
                  <a:off x="691208" y="2332712"/>
                  <a:ext cx="3729835" cy="466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4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มาตรการงดหรือลดเบี้ยปรับตามสัญญากู้ยืมเงินกองทุนพัฒนาบทบาทสตรี</a:t>
                  </a:r>
                </a:p>
              </p:txBody>
            </p:sp>
          </p:grpSp>
          <p:sp>
            <p:nvSpPr>
              <p:cNvPr id="140" name="แผนผังลำดับงาน: ตัวเชื่อมต่อ 139"/>
              <p:cNvSpPr/>
              <p:nvPr/>
            </p:nvSpPr>
            <p:spPr>
              <a:xfrm>
                <a:off x="278212" y="1697706"/>
                <a:ext cx="237261" cy="223842"/>
              </a:xfrm>
              <a:prstGeom prst="flowChartConnector">
                <a:avLst/>
              </a:prstGeom>
              <a:solidFill>
                <a:srgbClr val="A9A37F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4" name="กลุ่ม 123"/>
            <p:cNvGrpSpPr/>
            <p:nvPr/>
          </p:nvGrpSpPr>
          <p:grpSpPr>
            <a:xfrm>
              <a:off x="278212" y="2383953"/>
              <a:ext cx="3938947" cy="491279"/>
              <a:chOff x="273374" y="1557171"/>
              <a:chExt cx="3938947" cy="491279"/>
            </a:xfrm>
          </p:grpSpPr>
          <p:grpSp>
            <p:nvGrpSpPr>
              <p:cNvPr id="135" name="กลุ่ม 134"/>
              <p:cNvGrpSpPr/>
              <p:nvPr/>
            </p:nvGrpSpPr>
            <p:grpSpPr>
              <a:xfrm>
                <a:off x="745789" y="1557171"/>
                <a:ext cx="3466532" cy="491279"/>
                <a:chOff x="676359" y="2339002"/>
                <a:chExt cx="3866842" cy="491279"/>
              </a:xfrm>
              <a:solidFill>
                <a:srgbClr val="95CCE7"/>
              </a:solidFill>
            </p:grpSpPr>
            <p:sp>
              <p:nvSpPr>
                <p:cNvPr id="137" name="สี่เหลี่ยมผืนผ้ามุมมน 136"/>
                <p:cNvSpPr/>
                <p:nvPr/>
              </p:nvSpPr>
              <p:spPr>
                <a:xfrm>
                  <a:off x="679270" y="2339002"/>
                  <a:ext cx="3736376" cy="488193"/>
                </a:xfrm>
                <a:prstGeom prst="roundRect">
                  <a:avLst/>
                </a:prstGeom>
                <a:solidFill>
                  <a:srgbClr val="D5D2C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38" name="สี่เหลี่ยมผืนผ้า 137"/>
                <p:cNvSpPr/>
                <p:nvPr/>
              </p:nvSpPr>
              <p:spPr>
                <a:xfrm>
                  <a:off x="676359" y="2363615"/>
                  <a:ext cx="3866842" cy="466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4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มาตรการและวิธีปฏิบัติในการให้ความช่วยเหลือของสมาชิกกองทุนฯ กรณีประสบภับพิบัติ กรณีฉุกเฉิน (อุทกภัย)</a:t>
                  </a:r>
                </a:p>
              </p:txBody>
            </p:sp>
          </p:grpSp>
          <p:sp>
            <p:nvSpPr>
              <p:cNvPr id="136" name="แผนผังลำดับงาน: ตัวเชื่อมต่อ 135"/>
              <p:cNvSpPr/>
              <p:nvPr/>
            </p:nvSpPr>
            <p:spPr>
              <a:xfrm>
                <a:off x="273374" y="1689096"/>
                <a:ext cx="237261" cy="223842"/>
              </a:xfrm>
              <a:prstGeom prst="flowChartConnector">
                <a:avLst/>
              </a:prstGeom>
              <a:solidFill>
                <a:srgbClr val="A9A37F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5" name="กลุ่ม 124"/>
            <p:cNvGrpSpPr/>
            <p:nvPr/>
          </p:nvGrpSpPr>
          <p:grpSpPr>
            <a:xfrm>
              <a:off x="278212" y="3011937"/>
              <a:ext cx="3941537" cy="502304"/>
              <a:chOff x="275853" y="1589920"/>
              <a:chExt cx="3941537" cy="502304"/>
            </a:xfrm>
          </p:grpSpPr>
          <p:grpSp>
            <p:nvGrpSpPr>
              <p:cNvPr id="131" name="กลุ่ม 130"/>
              <p:cNvGrpSpPr/>
              <p:nvPr/>
            </p:nvGrpSpPr>
            <p:grpSpPr>
              <a:xfrm>
                <a:off x="748398" y="1589920"/>
                <a:ext cx="3468992" cy="502304"/>
                <a:chOff x="679269" y="2371751"/>
                <a:chExt cx="3869586" cy="502304"/>
              </a:xfrm>
              <a:solidFill>
                <a:srgbClr val="95CCE7"/>
              </a:solidFill>
            </p:grpSpPr>
            <p:sp>
              <p:nvSpPr>
                <p:cNvPr id="133" name="สี่เหลี่ยมผืนผ้ามุมมน 132"/>
                <p:cNvSpPr/>
                <p:nvPr/>
              </p:nvSpPr>
              <p:spPr>
                <a:xfrm>
                  <a:off x="679269" y="2371751"/>
                  <a:ext cx="3739142" cy="487543"/>
                </a:xfrm>
                <a:prstGeom prst="roundRect">
                  <a:avLst/>
                </a:prstGeom>
                <a:solidFill>
                  <a:srgbClr val="D5D2C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34" name="สี่เหลี่ยมผืนผ้า 133"/>
                <p:cNvSpPr/>
                <p:nvPr/>
              </p:nvSpPr>
              <p:spPr>
                <a:xfrm>
                  <a:off x="681976" y="2407389"/>
                  <a:ext cx="3866879" cy="466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4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มาตรการลดอัตราดอกเบี้ยเงินกู้และอัตราดอกเบี้ยผิดนัด</a:t>
                  </a:r>
                  <a:br>
                    <a:rPr lang="th-TH" sz="14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</a:br>
                  <a:r>
                    <a:rPr lang="th-TH" sz="14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กองทุนพัฒนาบทบาทสตรี</a:t>
                  </a:r>
                </a:p>
              </p:txBody>
            </p:sp>
          </p:grpSp>
          <p:sp>
            <p:nvSpPr>
              <p:cNvPr id="132" name="แผนผังลำดับงาน: ตัวเชื่อมต่อ 131"/>
              <p:cNvSpPr/>
              <p:nvPr/>
            </p:nvSpPr>
            <p:spPr>
              <a:xfrm>
                <a:off x="275853" y="1690513"/>
                <a:ext cx="237261" cy="223842"/>
              </a:xfrm>
              <a:prstGeom prst="flowChartConnector">
                <a:avLst/>
              </a:prstGeom>
              <a:solidFill>
                <a:srgbClr val="A9A37F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26" name="กลุ่ม 125"/>
            <p:cNvGrpSpPr/>
            <p:nvPr/>
          </p:nvGrpSpPr>
          <p:grpSpPr>
            <a:xfrm>
              <a:off x="278212" y="3631734"/>
              <a:ext cx="3824597" cy="649793"/>
              <a:chOff x="278212" y="1619876"/>
              <a:chExt cx="3824597" cy="649793"/>
            </a:xfrm>
          </p:grpSpPr>
          <p:grpSp>
            <p:nvGrpSpPr>
              <p:cNvPr id="127" name="กลุ่ม 126"/>
              <p:cNvGrpSpPr/>
              <p:nvPr/>
            </p:nvGrpSpPr>
            <p:grpSpPr>
              <a:xfrm>
                <a:off x="738933" y="1619876"/>
                <a:ext cx="3363876" cy="649793"/>
                <a:chOff x="668711" y="2401707"/>
                <a:chExt cx="3752327" cy="649793"/>
              </a:xfrm>
              <a:solidFill>
                <a:srgbClr val="95CCE7"/>
              </a:solidFill>
            </p:grpSpPr>
            <p:sp>
              <p:nvSpPr>
                <p:cNvPr id="129" name="สี่เหลี่ยมผืนผ้ามุมมน 128"/>
                <p:cNvSpPr/>
                <p:nvPr/>
              </p:nvSpPr>
              <p:spPr>
                <a:xfrm>
                  <a:off x="679270" y="2414893"/>
                  <a:ext cx="3741768" cy="548315"/>
                </a:xfrm>
                <a:prstGeom prst="roundRect">
                  <a:avLst/>
                </a:prstGeom>
                <a:solidFill>
                  <a:srgbClr val="D5D2C1"/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30" name="สี่เหลี่ยมผืนผ้า 129"/>
                <p:cNvSpPr/>
                <p:nvPr/>
              </p:nvSpPr>
              <p:spPr>
                <a:xfrm>
                  <a:off x="668711" y="2401707"/>
                  <a:ext cx="3729830" cy="649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4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มาตรการพักชำระหนี้ให้แก่สมาชิกลูกหนี้กองทุนพัฒนาบทบาทสตรี กรณีการแพร่ระบาดของโรคติดเชื้อไวรัสโคโรนา 2019 </a:t>
                  </a:r>
                  <a:r>
                    <a:rPr lang="en-US" sz="1400" b="1" spc="50" dirty="0">
                      <a:latin typeface="TH SarabunPSK" panose="020B0500040200020003" pitchFamily="34" charset="-34"/>
                      <a:ea typeface="Tahoma" pitchFamily="34" charset="0"/>
                      <a:cs typeface="TH SarabunPSK" panose="020B0500040200020003" pitchFamily="34" charset="-34"/>
                    </a:rPr>
                    <a:t>(COVID – 19)</a:t>
                  </a:r>
                  <a:endParaRPr lang="th-TH" sz="1400" b="1" spc="50" dirty="0">
                    <a:latin typeface="TH SarabunPSK" panose="020B0500040200020003" pitchFamily="34" charset="-34"/>
                    <a:ea typeface="Tahoma" pitchFamily="34" charset="0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128" name="แผนผังลำดับงาน: ตัวเชื่อมต่อ 127"/>
              <p:cNvSpPr/>
              <p:nvPr/>
            </p:nvSpPr>
            <p:spPr>
              <a:xfrm>
                <a:off x="278212" y="1757141"/>
                <a:ext cx="237261" cy="223842"/>
              </a:xfrm>
              <a:prstGeom prst="flowChartConnector">
                <a:avLst/>
              </a:prstGeom>
              <a:solidFill>
                <a:srgbClr val="A9A37F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65" name="กลุ่ม 164"/>
          <p:cNvGrpSpPr/>
          <p:nvPr/>
        </p:nvGrpSpPr>
        <p:grpSpPr>
          <a:xfrm>
            <a:off x="4243949" y="3409302"/>
            <a:ext cx="4096120" cy="2216317"/>
            <a:chOff x="4303847" y="2934268"/>
            <a:chExt cx="4096120" cy="2216317"/>
          </a:xfrm>
        </p:grpSpPr>
        <p:sp>
          <p:nvSpPr>
            <p:cNvPr id="90" name="แผนผังลำดับงาน: สิ้นสุด 89"/>
            <p:cNvSpPr/>
            <p:nvPr/>
          </p:nvSpPr>
          <p:spPr>
            <a:xfrm>
              <a:off x="4303847" y="2934268"/>
              <a:ext cx="1119782" cy="367030"/>
            </a:xfrm>
            <a:prstGeom prst="flowChartTermina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spc="1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เงินอุดหนุน</a:t>
              </a:r>
            </a:p>
          </p:txBody>
        </p:sp>
        <p:sp>
          <p:nvSpPr>
            <p:cNvPr id="91" name="สี่เหลี่ยมผืนผ้า 90"/>
            <p:cNvSpPr/>
            <p:nvPr/>
          </p:nvSpPr>
          <p:spPr>
            <a:xfrm>
              <a:off x="5411648" y="2967279"/>
              <a:ext cx="29883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spc="100" dirty="0">
                  <a:solidFill>
                    <a:srgbClr val="C00000"/>
                  </a:solidFill>
                  <a:latin typeface="TH SarabunPSK" panose="020B0500040200020003" pitchFamily="34" charset="-34"/>
                  <a:ea typeface="Roboto Slab" pitchFamily="2" charset="0"/>
                  <a:cs typeface="TH SarabunPSK" panose="020B0500040200020003" pitchFamily="34" charset="-34"/>
                </a:rPr>
                <a:t>“พัฒนาศักยภาพ แก้ไข ป้องกันปัญหาสตรี”</a:t>
              </a:r>
              <a:endParaRPr lang="en-US" sz="1600" b="1" spc="100" dirty="0">
                <a:solidFill>
                  <a:srgbClr val="C00000"/>
                </a:solidFill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endParaRPr>
            </a:p>
          </p:txBody>
        </p:sp>
        <p:grpSp>
          <p:nvGrpSpPr>
            <p:cNvPr id="92" name="กลุ่ม 91"/>
            <p:cNvGrpSpPr/>
            <p:nvPr/>
          </p:nvGrpSpPr>
          <p:grpSpPr>
            <a:xfrm>
              <a:off x="4719070" y="3479222"/>
              <a:ext cx="2863860" cy="610377"/>
              <a:chOff x="5021355" y="2874704"/>
              <a:chExt cx="2863860" cy="610377"/>
            </a:xfrm>
          </p:grpSpPr>
          <p:sp>
            <p:nvSpPr>
              <p:cNvPr id="93" name="สี่เหลี่ยมผืนผ้ามุมมน 213"/>
              <p:cNvSpPr/>
              <p:nvPr/>
            </p:nvSpPr>
            <p:spPr>
              <a:xfrm>
                <a:off x="5021355" y="2874704"/>
                <a:ext cx="2863860" cy="569141"/>
              </a:xfrm>
              <a:prstGeom prst="roundRect">
                <a:avLst>
                  <a:gd name="adj" fmla="val 1179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4" name="สี่เหลี่ยมผืนผ้า 93"/>
              <p:cNvSpPr/>
              <p:nvPr/>
            </p:nvSpPr>
            <p:spPr>
              <a:xfrm>
                <a:off x="5509330" y="2875758"/>
                <a:ext cx="1758815" cy="338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จำนวน</a:t>
                </a:r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28,</a:t>
                </a:r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858 </a:t>
                </a:r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โครงการ</a:t>
                </a:r>
              </a:p>
            </p:txBody>
          </p:sp>
          <p:sp>
            <p:nvSpPr>
              <p:cNvPr id="95" name="สี่เหลี่ยมผืนผ้า 94"/>
              <p:cNvSpPr/>
              <p:nvPr/>
            </p:nvSpPr>
            <p:spPr>
              <a:xfrm>
                <a:off x="5278276" y="3146912"/>
                <a:ext cx="2193229" cy="338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711200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ผู้ได้รับประโยชน์ </a:t>
                </a:r>
                <a:r>
                  <a:rPr lang="en-US" sz="1800" b="1" dirty="0">
                    <a:latin typeface="TH SarabunPSK" pitchFamily="34" charset="-34"/>
                    <a:cs typeface="TH SarabunPSK" pitchFamily="34" charset="-34"/>
                  </a:rPr>
                  <a:t>4,571,600 </a:t>
                </a:r>
                <a:r>
                  <a:rPr lang="th-TH" sz="1800" b="1" dirty="0">
                    <a:latin typeface="TH SarabunPSK" pitchFamily="34" charset="-34"/>
                    <a:cs typeface="TH SarabunPSK" pitchFamily="34" charset="-34"/>
                  </a:rPr>
                  <a:t>คน</a:t>
                </a:r>
              </a:p>
            </p:txBody>
          </p:sp>
        </p:grpSp>
        <p:grpSp>
          <p:nvGrpSpPr>
            <p:cNvPr id="147" name="กลุ่ม 146"/>
            <p:cNvGrpSpPr/>
            <p:nvPr/>
          </p:nvGrpSpPr>
          <p:grpSpPr>
            <a:xfrm>
              <a:off x="4541131" y="4233750"/>
              <a:ext cx="3219737" cy="916835"/>
              <a:chOff x="4472120" y="1596708"/>
              <a:chExt cx="4192912" cy="1167819"/>
            </a:xfrm>
          </p:grpSpPr>
          <p:grpSp>
            <p:nvGrpSpPr>
              <p:cNvPr id="148" name="กลุ่ม 147"/>
              <p:cNvGrpSpPr/>
              <p:nvPr/>
            </p:nvGrpSpPr>
            <p:grpSpPr>
              <a:xfrm>
                <a:off x="4472120" y="1596708"/>
                <a:ext cx="1168661" cy="1110833"/>
                <a:chOff x="4578995" y="1656083"/>
                <a:chExt cx="1168661" cy="1110833"/>
              </a:xfrm>
            </p:grpSpPr>
            <p:sp>
              <p:nvSpPr>
                <p:cNvPr id="161" name="Oval 3"/>
                <p:cNvSpPr/>
                <p:nvPr/>
              </p:nvSpPr>
              <p:spPr>
                <a:xfrm>
                  <a:off x="4578995" y="1656083"/>
                  <a:ext cx="1168661" cy="1105164"/>
                </a:xfrm>
                <a:prstGeom prst="ellipse">
                  <a:avLst/>
                </a:prstGeom>
                <a:solidFill>
                  <a:srgbClr val="A80044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2" name="สี่เหลี่ยมผืนผ้า 161"/>
                <p:cNvSpPr/>
                <p:nvPr/>
              </p:nvSpPr>
              <p:spPr>
                <a:xfrm>
                  <a:off x="4759899" y="1760934"/>
                  <a:ext cx="766536" cy="3959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จำนวน</a:t>
                  </a:r>
                </a:p>
              </p:txBody>
            </p:sp>
            <p:sp>
              <p:nvSpPr>
                <p:cNvPr id="163" name="สี่เหลี่ยมผืนผ้า 162"/>
                <p:cNvSpPr/>
                <p:nvPr/>
              </p:nvSpPr>
              <p:spPr>
                <a:xfrm>
                  <a:off x="4748530" y="2036875"/>
                  <a:ext cx="787411" cy="3888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28,858</a:t>
                  </a:r>
                </a:p>
              </p:txBody>
            </p:sp>
            <p:sp>
              <p:nvSpPr>
                <p:cNvPr id="164" name="สี่เหลี่ยมผืนผ้า 163"/>
                <p:cNvSpPr/>
                <p:nvPr/>
              </p:nvSpPr>
              <p:spPr>
                <a:xfrm>
                  <a:off x="4707582" y="2370964"/>
                  <a:ext cx="870913" cy="3959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โครงการ</a:t>
                  </a:r>
                </a:p>
              </p:txBody>
            </p:sp>
          </p:grpSp>
          <p:grpSp>
            <p:nvGrpSpPr>
              <p:cNvPr id="150" name="กลุ่ม 149"/>
              <p:cNvGrpSpPr/>
              <p:nvPr/>
            </p:nvGrpSpPr>
            <p:grpSpPr>
              <a:xfrm>
                <a:off x="5990184" y="1618479"/>
                <a:ext cx="1168661" cy="1105164"/>
                <a:chOff x="4578995" y="1656083"/>
                <a:chExt cx="1168661" cy="1105164"/>
              </a:xfrm>
            </p:grpSpPr>
            <p:sp>
              <p:nvSpPr>
                <p:cNvPr id="157" name="Oval 3"/>
                <p:cNvSpPr/>
                <p:nvPr/>
              </p:nvSpPr>
              <p:spPr>
                <a:xfrm>
                  <a:off x="4578995" y="1656083"/>
                  <a:ext cx="1168661" cy="110516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8" name="สี่เหลี่ยมผืนผ้า 157"/>
                <p:cNvSpPr/>
                <p:nvPr/>
              </p:nvSpPr>
              <p:spPr>
                <a:xfrm>
                  <a:off x="4785088" y="1770463"/>
                  <a:ext cx="787411" cy="3959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เป็นเงิน</a:t>
                  </a:r>
                </a:p>
              </p:txBody>
            </p:sp>
            <p:sp>
              <p:nvSpPr>
                <p:cNvPr id="159" name="สี่เหลี่ยมผืนผ้า 158"/>
                <p:cNvSpPr/>
                <p:nvPr/>
              </p:nvSpPr>
              <p:spPr>
                <a:xfrm>
                  <a:off x="4808919" y="2047787"/>
                  <a:ext cx="687212" cy="3959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1,201</a:t>
                  </a:r>
                </a:p>
              </p:txBody>
            </p:sp>
            <p:sp>
              <p:nvSpPr>
                <p:cNvPr id="160" name="สี่เหลี่ยมผืนผ้า 159"/>
                <p:cNvSpPr/>
                <p:nvPr/>
              </p:nvSpPr>
              <p:spPr>
                <a:xfrm>
                  <a:off x="4738228" y="2358022"/>
                  <a:ext cx="877174" cy="3841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ล้านบาท</a:t>
                  </a:r>
                </a:p>
              </p:txBody>
            </p:sp>
          </p:grpSp>
          <p:grpSp>
            <p:nvGrpSpPr>
              <p:cNvPr id="152" name="กลุ่ม 151"/>
              <p:cNvGrpSpPr/>
              <p:nvPr/>
            </p:nvGrpSpPr>
            <p:grpSpPr>
              <a:xfrm>
                <a:off x="7496371" y="1616500"/>
                <a:ext cx="1168661" cy="1148027"/>
                <a:chOff x="4578995" y="1656083"/>
                <a:chExt cx="1168661" cy="1148027"/>
              </a:xfrm>
            </p:grpSpPr>
            <p:sp>
              <p:nvSpPr>
                <p:cNvPr id="153" name="Oval 3"/>
                <p:cNvSpPr/>
                <p:nvPr/>
              </p:nvSpPr>
              <p:spPr>
                <a:xfrm>
                  <a:off x="4578995" y="1656083"/>
                  <a:ext cx="1168661" cy="1105164"/>
                </a:xfrm>
                <a:prstGeom prst="ellipse">
                  <a:avLst/>
                </a:prstGeom>
                <a:solidFill>
                  <a:srgbClr val="056F0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4" name="สี่เหลี่ยมผืนผ้า 153"/>
                <p:cNvSpPr/>
                <p:nvPr/>
              </p:nvSpPr>
              <p:spPr>
                <a:xfrm>
                  <a:off x="4756193" y="1767498"/>
                  <a:ext cx="845861" cy="5944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ผู้ได้รับ</a:t>
                  </a:r>
                </a:p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4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ประโยชน์</a:t>
                  </a:r>
                </a:p>
              </p:txBody>
            </p:sp>
            <p:sp>
              <p:nvSpPr>
                <p:cNvPr id="155" name="สี่เหลี่ยมผืนผ้า 154"/>
                <p:cNvSpPr/>
                <p:nvPr/>
              </p:nvSpPr>
              <p:spPr>
                <a:xfrm>
                  <a:off x="4660730" y="2221191"/>
                  <a:ext cx="1033737" cy="3959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4</a:t>
                  </a: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,571,600</a:t>
                  </a:r>
                </a:p>
              </p:txBody>
            </p:sp>
            <p:sp>
              <p:nvSpPr>
                <p:cNvPr id="156" name="สี่เหลี่ยมผืนผ้า 155"/>
                <p:cNvSpPr/>
                <p:nvPr/>
              </p:nvSpPr>
              <p:spPr>
                <a:xfrm>
                  <a:off x="4944892" y="2408160"/>
                  <a:ext cx="463847" cy="3959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711200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th-TH" sz="16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คน</a:t>
                  </a:r>
                </a:p>
              </p:txBody>
            </p:sp>
          </p:grpSp>
        </p:grpSp>
      </p:grpSp>
      <p:sp>
        <p:nvSpPr>
          <p:cNvPr id="166" name="สี่เหลี่ยมผืนผ้า 165"/>
          <p:cNvSpPr/>
          <p:nvPr/>
        </p:nvSpPr>
        <p:spPr>
          <a:xfrm>
            <a:off x="3977696" y="2739725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spc="50" dirty="0"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เพิ่มโอกาสสร้างอาชีพแก่สตรี</a:t>
            </a:r>
          </a:p>
          <a:p>
            <a:pPr algn="ctr"/>
            <a:r>
              <a:rPr lang="th-TH" sz="1400" b="1" spc="50" dirty="0">
                <a:solidFill>
                  <a:srgbClr val="C00000"/>
                </a:solidFill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288,550 ราย/ปี</a:t>
            </a:r>
            <a:endParaRPr lang="en-US" sz="1400" b="1" spc="50" dirty="0">
              <a:solidFill>
                <a:srgbClr val="C00000"/>
              </a:solidFill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sp>
        <p:nvSpPr>
          <p:cNvPr id="167" name="สี่เหลี่ยมผืนผ้า 166"/>
          <p:cNvSpPr/>
          <p:nvPr/>
        </p:nvSpPr>
        <p:spPr>
          <a:xfrm>
            <a:off x="5580716" y="2739724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spc="50" dirty="0"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สมาชิกมีรายได้เพิ่มขึ้นเฉลี่ย</a:t>
            </a:r>
          </a:p>
          <a:p>
            <a:pPr algn="ctr"/>
            <a:r>
              <a:rPr lang="th-TH" sz="1400" b="1" spc="50" dirty="0">
                <a:solidFill>
                  <a:srgbClr val="C00000"/>
                </a:solidFill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28,990 บาท/คน/ปี</a:t>
            </a:r>
            <a:endParaRPr lang="en-US" sz="1400" b="1" spc="50" dirty="0">
              <a:solidFill>
                <a:srgbClr val="C00000"/>
              </a:solidFill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sp>
        <p:nvSpPr>
          <p:cNvPr id="168" name="สี่เหลี่ยมผืนผ้า 167"/>
          <p:cNvSpPr/>
          <p:nvPr/>
        </p:nvSpPr>
        <p:spPr>
          <a:xfrm>
            <a:off x="7084752" y="2732510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spc="50" dirty="0"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สมาชิกมีรายได้เพิ่มขึ้น</a:t>
            </a:r>
          </a:p>
          <a:p>
            <a:pPr algn="ctr"/>
            <a:r>
              <a:rPr lang="th-TH" sz="1400" b="1" spc="50" dirty="0">
                <a:solidFill>
                  <a:srgbClr val="C00000"/>
                </a:solidFill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8,365,064,500 บาท/ปี</a:t>
            </a:r>
            <a:endParaRPr lang="en-US" sz="1400" b="1" spc="50" dirty="0">
              <a:solidFill>
                <a:srgbClr val="C00000"/>
              </a:solidFill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sp>
        <p:nvSpPr>
          <p:cNvPr id="151" name="สี่เหลี่ยมผืนผ้า 150">
            <a:extLst>
              <a:ext uri="{FF2B5EF4-FFF2-40B4-BE49-F238E27FC236}">
                <a16:creationId xmlns:a16="http://schemas.microsoft.com/office/drawing/2014/main" id="{AA5AE62F-2EE5-4965-AF28-DCD6EA15E5E5}"/>
              </a:ext>
            </a:extLst>
          </p:cNvPr>
          <p:cNvSpPr/>
          <p:nvPr/>
        </p:nvSpPr>
        <p:spPr>
          <a:xfrm>
            <a:off x="10124749" y="1727931"/>
            <a:ext cx="843501" cy="42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53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9" name="สี่เหลี่ยมผืนผ้า 168">
            <a:extLst>
              <a:ext uri="{FF2B5EF4-FFF2-40B4-BE49-F238E27FC236}">
                <a16:creationId xmlns:a16="http://schemas.microsoft.com/office/drawing/2014/main" id="{7CEC43BE-5FF0-42E8-BCE4-66BC36AAD178}"/>
              </a:ext>
            </a:extLst>
          </p:cNvPr>
          <p:cNvSpPr/>
          <p:nvPr/>
        </p:nvSpPr>
        <p:spPr>
          <a:xfrm>
            <a:off x="10422339" y="2667176"/>
            <a:ext cx="872355" cy="310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หนี้ค้างชำระ</a:t>
            </a:r>
          </a:p>
        </p:txBody>
      </p:sp>
      <p:sp>
        <p:nvSpPr>
          <p:cNvPr id="170" name="สี่เหลี่ยมผืนผ้า 169">
            <a:extLst>
              <a:ext uri="{FF2B5EF4-FFF2-40B4-BE49-F238E27FC236}">
                <a16:creationId xmlns:a16="http://schemas.microsoft.com/office/drawing/2014/main" id="{DF239DB7-2BE4-45F0-9FC1-B6E7F9E5F191}"/>
              </a:ext>
            </a:extLst>
          </p:cNvPr>
          <p:cNvSpPr/>
          <p:nvPr/>
        </p:nvSpPr>
        <p:spPr>
          <a:xfrm>
            <a:off x="10439647" y="3230890"/>
            <a:ext cx="898003" cy="283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en-US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31</a:t>
            </a:r>
            <a:r>
              <a:rPr lang="th-TH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พ.ค. 6</a:t>
            </a:r>
            <a:r>
              <a:rPr lang="en-US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1" name="Oval 3">
            <a:extLst>
              <a:ext uri="{FF2B5EF4-FFF2-40B4-BE49-F238E27FC236}">
                <a16:creationId xmlns:a16="http://schemas.microsoft.com/office/drawing/2014/main" id="{3BD8FB2D-22A0-D00C-01A2-016FE5A7DFD6}"/>
              </a:ext>
            </a:extLst>
          </p:cNvPr>
          <p:cNvSpPr/>
          <p:nvPr/>
        </p:nvSpPr>
        <p:spPr>
          <a:xfrm>
            <a:off x="11166238" y="1485001"/>
            <a:ext cx="955081" cy="903186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" name="สี่เหลี่ยมผืนผ้า 171">
            <a:extLst>
              <a:ext uri="{FF2B5EF4-FFF2-40B4-BE49-F238E27FC236}">
                <a16:creationId xmlns:a16="http://schemas.microsoft.com/office/drawing/2014/main" id="{EF847032-FC9E-C133-F37C-D9F2BF92CF62}"/>
              </a:ext>
            </a:extLst>
          </p:cNvPr>
          <p:cNvSpPr/>
          <p:nvPr/>
        </p:nvSpPr>
        <p:spPr>
          <a:xfrm>
            <a:off x="11235375" y="1583206"/>
            <a:ext cx="872355" cy="310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หนี้ค้างชำระ</a:t>
            </a:r>
          </a:p>
        </p:txBody>
      </p:sp>
      <p:sp>
        <p:nvSpPr>
          <p:cNvPr id="173" name="สี่เหลี่ยมผืนผ้า 172">
            <a:extLst>
              <a:ext uri="{FF2B5EF4-FFF2-40B4-BE49-F238E27FC236}">
                <a16:creationId xmlns:a16="http://schemas.microsoft.com/office/drawing/2014/main" id="{83A6BC01-832A-9306-A0DF-1CAE8AA6FDCD}"/>
              </a:ext>
            </a:extLst>
          </p:cNvPr>
          <p:cNvSpPr/>
          <p:nvPr/>
        </p:nvSpPr>
        <p:spPr>
          <a:xfrm>
            <a:off x="11133586" y="1756133"/>
            <a:ext cx="1066319" cy="379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21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11.32</a:t>
            </a:r>
            <a:endParaRPr lang="th-TH" sz="21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" name="สี่เหลี่ยมผืนผ้า 173">
            <a:extLst>
              <a:ext uri="{FF2B5EF4-FFF2-40B4-BE49-F238E27FC236}">
                <a16:creationId xmlns:a16="http://schemas.microsoft.com/office/drawing/2014/main" id="{7804D044-7205-61AA-591F-2EDAD95C5AF5}"/>
              </a:ext>
            </a:extLst>
          </p:cNvPr>
          <p:cNvSpPr/>
          <p:nvPr/>
        </p:nvSpPr>
        <p:spPr>
          <a:xfrm>
            <a:off x="11333590" y="2018036"/>
            <a:ext cx="668774" cy="283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th-TH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ณ ต.ค.6</a:t>
            </a:r>
            <a:r>
              <a:rPr lang="en-US" sz="1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5" name="สี่เหลี่ยมผืนผ้า 174">
            <a:extLst>
              <a:ext uri="{FF2B5EF4-FFF2-40B4-BE49-F238E27FC236}">
                <a16:creationId xmlns:a16="http://schemas.microsoft.com/office/drawing/2014/main" id="{9EF7FB36-3DB2-448B-7FF9-60338D981FBA}"/>
              </a:ext>
            </a:extLst>
          </p:cNvPr>
          <p:cNvSpPr/>
          <p:nvPr/>
        </p:nvSpPr>
        <p:spPr>
          <a:xfrm>
            <a:off x="8731357" y="3246719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u="sng" spc="1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ลดลงจากปี </a:t>
            </a:r>
            <a:r>
              <a:rPr lang="en-US" sz="1200" b="1" u="sng" spc="1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62</a:t>
            </a:r>
            <a:endParaRPr lang="th-TH" sz="1200" b="1" u="sng" spc="100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sz="1200" b="1" u="sng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en-US" sz="1200" b="1" u="sng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35</a:t>
            </a:r>
            <a:r>
              <a:rPr lang="th-TH" sz="1200" b="1" u="sng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.</a:t>
            </a:r>
            <a:r>
              <a:rPr lang="en-US" sz="1200" b="1" u="sng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83</a:t>
            </a:r>
            <a:endParaRPr lang="th-TH" sz="1200" u="sng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58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997905" y="227652"/>
            <a:ext cx="6619164" cy="40011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24387"/>
              </p:ext>
            </p:extLst>
          </p:nvPr>
        </p:nvGraphicFramePr>
        <p:xfrm>
          <a:off x="213631" y="955603"/>
          <a:ext cx="11268620" cy="5388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247">
                  <a:extLst>
                    <a:ext uri="{9D8B030D-6E8A-4147-A177-3AD203B41FA5}">
                      <a16:colId xmlns:a16="http://schemas.microsoft.com/office/drawing/2014/main" val="3346323753"/>
                    </a:ext>
                  </a:extLst>
                </a:gridCol>
                <a:gridCol w="883246">
                  <a:extLst>
                    <a:ext uri="{9D8B030D-6E8A-4147-A177-3AD203B41FA5}">
                      <a16:colId xmlns:a16="http://schemas.microsoft.com/office/drawing/2014/main" val="1950276218"/>
                    </a:ext>
                  </a:extLst>
                </a:gridCol>
                <a:gridCol w="875886">
                  <a:extLst>
                    <a:ext uri="{9D8B030D-6E8A-4147-A177-3AD203B41FA5}">
                      <a16:colId xmlns:a16="http://schemas.microsoft.com/office/drawing/2014/main" val="628947503"/>
                    </a:ext>
                  </a:extLst>
                </a:gridCol>
                <a:gridCol w="1700591">
                  <a:extLst>
                    <a:ext uri="{9D8B030D-6E8A-4147-A177-3AD203B41FA5}">
                      <a16:colId xmlns:a16="http://schemas.microsoft.com/office/drawing/2014/main" val="2313106770"/>
                    </a:ext>
                  </a:extLst>
                </a:gridCol>
              </a:tblGrid>
              <a:tr h="691402"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62 - 6</a:t>
                      </a:r>
                      <a:r>
                        <a:rPr lang="en-GB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62 - 6</a:t>
                      </a:r>
                      <a:r>
                        <a:rPr lang="en-GB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3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3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247,103,040.00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86,851,138.67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2,336,116.45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1.75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0.33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2.69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54.42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51.73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4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3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279,392,803.00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77,894,813.82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2,688,942.15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2.57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1.31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3.45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19.34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15.89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116,802,670.00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51,596,380.23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1,970,139.07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4.61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1.98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3.82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45.41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41.59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169,569,500.00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42,229,195.07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1,704,518.18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3.27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2.37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4.04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25.43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21.39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171,106,575.00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60,952,161.27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2,569,378.61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15.50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1.98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4.22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63.52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59.30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300" b="1" i="0" u="none" strike="noStrike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254,881,415.00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62,021,486.37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2,902,848.27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6.99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4.09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4.68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40.58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35.90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300" b="1" i="0" u="none" strike="noStrike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183,429,513.00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55,604,455.91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2,846,564.23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6.70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2.13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5.12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56.29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51.17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300" b="1" i="0" u="none" strike="noStrike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215,765,701.00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37,432,403.66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2,455,083.07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1.37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3.46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6.56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32.51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25.95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3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216,445,756.00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59,176,437.39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3,898,716.59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17.32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4.61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6.59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44.41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37.82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6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3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179,345,380.00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82,655,567.94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5,543,919.77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7.39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2.67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6.71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60.92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54.21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8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997905" y="423595"/>
            <a:ext cx="6619164" cy="40011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31216"/>
              </p:ext>
            </p:extLst>
          </p:nvPr>
        </p:nvGraphicFramePr>
        <p:xfrm>
          <a:off x="365541" y="1086231"/>
          <a:ext cx="11182025" cy="534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146">
                  <a:extLst>
                    <a:ext uri="{9D8B030D-6E8A-4147-A177-3AD203B41FA5}">
                      <a16:colId xmlns:a16="http://schemas.microsoft.com/office/drawing/2014/main" val="1273420684"/>
                    </a:ext>
                  </a:extLst>
                </a:gridCol>
                <a:gridCol w="1011435">
                  <a:extLst>
                    <a:ext uri="{9D8B030D-6E8A-4147-A177-3AD203B41FA5}">
                      <a16:colId xmlns:a16="http://schemas.microsoft.com/office/drawing/2014/main" val="1520377989"/>
                    </a:ext>
                  </a:extLst>
                </a:gridCol>
                <a:gridCol w="1141926">
                  <a:extLst>
                    <a:ext uri="{9D8B030D-6E8A-4147-A177-3AD203B41FA5}">
                      <a16:colId xmlns:a16="http://schemas.microsoft.com/office/drawing/2014/main" val="954837754"/>
                    </a:ext>
                  </a:extLst>
                </a:gridCol>
                <a:gridCol w="1141926">
                  <a:extLst>
                    <a:ext uri="{9D8B030D-6E8A-4147-A177-3AD203B41FA5}">
                      <a16:colId xmlns:a16="http://schemas.microsoft.com/office/drawing/2014/main" val="1428588395"/>
                    </a:ext>
                  </a:extLst>
                </a:gridCol>
                <a:gridCol w="873664">
                  <a:extLst>
                    <a:ext uri="{9D8B030D-6E8A-4147-A177-3AD203B41FA5}">
                      <a16:colId xmlns:a16="http://schemas.microsoft.com/office/drawing/2014/main" val="837125110"/>
                    </a:ext>
                  </a:extLst>
                </a:gridCol>
              </a:tblGrid>
              <a:tr h="698292"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139,832,865.00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54,927,818.85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3,772,091.91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5.45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10.48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6.87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59.29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52.42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408,897,024.00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54,996,976.16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4,013,036.02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5.18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24.26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7.30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42.45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108,138,237.00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38,184,671.78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2,958,834.35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4.39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12.37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7.75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85.09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77.34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184,729,674.00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59,376,399.96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4,664,551.15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5.08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10.27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7.86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23.38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15.52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169,292,722.00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64,940,892.15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5,242,342.83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5.51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13.61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8.07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44.14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36.07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265,690,519.00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61,912,653.23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5,108,069.17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4.78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10.54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8.25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35.23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26.98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170,077,538.00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65,781,768.78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5,702,440.23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4.85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35.78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8.67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60.24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51.57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103,273,864.00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45,109,527.06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3,913,529.33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7.05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51.79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8.68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77.20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68.52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231,474,140.00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55,216,231.80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4,853,922.21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4.64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8.36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8.79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32.66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23.87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89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279,441,960.00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74,420,602.85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6,930,074.85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5.47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9.60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9.31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3.89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12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3030563" y="427486"/>
            <a:ext cx="6619164" cy="40011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การบริหารจัดการหนี้กองทุนพัฒนาบทบาทสตรี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403889"/>
              </p:ext>
            </p:extLst>
          </p:nvPr>
        </p:nvGraphicFramePr>
        <p:xfrm>
          <a:off x="275164" y="1129775"/>
          <a:ext cx="11259339" cy="5302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935">
                  <a:extLst>
                    <a:ext uri="{9D8B030D-6E8A-4147-A177-3AD203B41FA5}">
                      <a16:colId xmlns:a16="http://schemas.microsoft.com/office/drawing/2014/main" val="3333738076"/>
                    </a:ext>
                  </a:extLst>
                </a:gridCol>
                <a:gridCol w="1072166">
                  <a:extLst>
                    <a:ext uri="{9D8B030D-6E8A-4147-A177-3AD203B41FA5}">
                      <a16:colId xmlns:a16="http://schemas.microsoft.com/office/drawing/2014/main" val="1880090085"/>
                    </a:ext>
                  </a:extLst>
                </a:gridCol>
                <a:gridCol w="941091">
                  <a:extLst>
                    <a:ext uri="{9D8B030D-6E8A-4147-A177-3AD203B41FA5}">
                      <a16:colId xmlns:a16="http://schemas.microsoft.com/office/drawing/2014/main" val="713361781"/>
                    </a:ext>
                  </a:extLst>
                </a:gridCol>
                <a:gridCol w="941091">
                  <a:extLst>
                    <a:ext uri="{9D8B030D-6E8A-4147-A177-3AD203B41FA5}">
                      <a16:colId xmlns:a16="http://schemas.microsoft.com/office/drawing/2014/main" val="1650450176"/>
                    </a:ext>
                  </a:extLst>
                </a:gridCol>
                <a:gridCol w="1085116">
                  <a:extLst>
                    <a:ext uri="{9D8B030D-6E8A-4147-A177-3AD203B41FA5}">
                      <a16:colId xmlns:a16="http://schemas.microsoft.com/office/drawing/2014/main" val="3029213478"/>
                    </a:ext>
                  </a:extLst>
                </a:gridCol>
              </a:tblGrid>
              <a:tr h="691169"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ลำดับหนี้เกินกำหนดชำระ (ข้อมูล ณ วันที่ 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พฤษภาคม 256</a:t>
                      </a:r>
                      <a:r>
                        <a:rPr lang="en-GB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โดยเรียงลำดับหนี้เกินกำหนดชำระจากน้อยไปมาก</a:t>
                      </a: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เปรียบเทียบข้อมูลหนี้ </a:t>
                      </a:r>
                    </a:p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62 - </a:t>
                      </a: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04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2556-256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หนี้เกินกำหนดชำระทั้งหมด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</a:t>
                      </a:r>
                      <a:b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 6</a:t>
                      </a:r>
                      <a:r>
                        <a:rPr lang="en-GB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ร้อยละของหนี้เกินกำหนดชำระ 62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เพิ่มขึ้น</a:t>
                      </a:r>
                      <a:r>
                        <a:rPr lang="th-TH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/ลดลง</a:t>
                      </a:r>
                    </a:p>
                  </a:txBody>
                  <a:tcPr marL="9358" marR="9358" marT="9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191,615,425.00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62,249,909.33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5,802,035.09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4.70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8.83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9.32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29.25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19.93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346,377,020.00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106,773,895.49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10,799,858.72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3.82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14.48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10.11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35.42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25.31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273,948,330.00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82,705,016.22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8,570,611.99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5.49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22.38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10.36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60.62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50.26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242,503,498.00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55,830,055.00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5,876,634.00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5.47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21.75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10.53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40.03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29.50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198,460,380.00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72,845,495.09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7,801,521.25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5.77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14.88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10.71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63.70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52.99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186,239,452.00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74,111,298.81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8,172,504.16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6.61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14.80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11.03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57.71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46.68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185,344,695.00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38,278,158.26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4,443,863.02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3.76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8.61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11.61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35.43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23.82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169,847,655.00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54,063,924.15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6,386,073.42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11.31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33.52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11.81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66.13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54.32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137,049,806.75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60,202,392.22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7,199,704.16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4.91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5.45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11.96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54.13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42.17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326,176,065.00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100,665,743.02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12,579,359.65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7.35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21.24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12.50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38.55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26.05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57745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2389</Words>
  <Application>Microsoft Office PowerPoint</Application>
  <PresentationFormat>แบบจอกว้าง</PresentationFormat>
  <Paragraphs>1026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Chulabhorn Likit Text Light</vt:lpstr>
      <vt:lpstr>TH SarabunPSK</vt:lpstr>
      <vt:lpstr>ธีมของ Office</vt:lpstr>
      <vt:lpstr>งานนำเสนอ PowerPoint</vt:lpstr>
      <vt:lpstr>พระราชดำรัส สมเด็จพระนางเจ้าสิริกิติ์ พระบรมราชินีนาถ  พระบรมราชชนนีพันปีหลวง เนื่องในวันสตรีไทย 1 สิงหาคม 2546</vt:lpstr>
      <vt:lpstr>พระราชดำรัส สมเด็จพระนางเจ้า ฯ พระบรมราชินี เนื่องในวันสตรีไทย 1 สิงหาคม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กลุ่มพัฒนาศักยภาพกองทุน สกส.</cp:lastModifiedBy>
  <cp:revision>23</cp:revision>
  <dcterms:created xsi:type="dcterms:W3CDTF">2022-06-06T02:27:15Z</dcterms:created>
  <dcterms:modified xsi:type="dcterms:W3CDTF">2022-06-10T10:47:10Z</dcterms:modified>
</cp:coreProperties>
</file>