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7" r:id="rId2"/>
    <p:sldId id="258" r:id="rId3"/>
    <p:sldId id="259" r:id="rId4"/>
    <p:sldId id="366" r:id="rId5"/>
    <p:sldId id="260" r:id="rId6"/>
    <p:sldId id="261" r:id="rId7"/>
    <p:sldId id="262" r:id="rId8"/>
    <p:sldId id="263" r:id="rId9"/>
    <p:sldId id="264" r:id="rId10"/>
    <p:sldId id="353" r:id="rId11"/>
    <p:sldId id="328" r:id="rId12"/>
    <p:sldId id="329" r:id="rId13"/>
    <p:sldId id="350" r:id="rId14"/>
    <p:sldId id="351" r:id="rId15"/>
    <p:sldId id="356" r:id="rId16"/>
    <p:sldId id="357" r:id="rId17"/>
    <p:sldId id="358" r:id="rId18"/>
    <p:sldId id="359" r:id="rId19"/>
    <p:sldId id="360" r:id="rId20"/>
    <p:sldId id="361" r:id="rId21"/>
    <p:sldId id="367" r:id="rId22"/>
    <p:sldId id="368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72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62" r:id="rId40"/>
    <p:sldId id="394" r:id="rId41"/>
    <p:sldId id="265" r:id="rId42"/>
    <p:sldId id="266" r:id="rId43"/>
    <p:sldId id="267" r:id="rId44"/>
    <p:sldId id="268" r:id="rId45"/>
    <p:sldId id="269" r:id="rId46"/>
    <p:sldId id="270" r:id="rId47"/>
    <p:sldId id="271" r:id="rId48"/>
    <p:sldId id="272" r:id="rId49"/>
    <p:sldId id="273" r:id="rId50"/>
    <p:sldId id="274" r:id="rId51"/>
    <p:sldId id="363" r:id="rId52"/>
    <p:sldId id="275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20" r:id="rId71"/>
    <p:sldId id="347" r:id="rId72"/>
    <p:sldId id="355" r:id="rId73"/>
    <p:sldId id="382" r:id="rId74"/>
    <p:sldId id="383" r:id="rId75"/>
    <p:sldId id="354" r:id="rId76"/>
    <p:sldId id="395" r:id="rId77"/>
    <p:sldId id="364" r:id="rId78"/>
    <p:sldId id="365" r:id="rId79"/>
    <p:sldId id="327" r:id="rId80"/>
  </p:sldIdLst>
  <p:sldSz cx="12192000" cy="6858000"/>
  <p:notesSz cx="6889750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FFC5C5"/>
    <a:srgbClr val="DEA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83011530758804E-2"/>
          <c:y val="2.3599659590272496E-2"/>
          <c:w val="0.92255076641472544"/>
          <c:h val="0.825975194756586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2565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937174207445393E-3"/>
                  <c:y val="-4.6302686758643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C6-4BA1-BE44-714195374C33}"/>
                </c:ext>
              </c:extLst>
            </c:dLbl>
            <c:dLbl>
              <c:idx val="1"/>
              <c:layout>
                <c:manualLayout>
                  <c:x val="-8.403379954345468E-3"/>
                  <c:y val="-3.921577602269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C6-4BA1-BE44-714195374C33}"/>
                </c:ext>
              </c:extLst>
            </c:dLbl>
            <c:dLbl>
              <c:idx val="2"/>
              <c:layout>
                <c:manualLayout>
                  <c:x val="-1.2896490559095355E-2"/>
                  <c:y val="-6.87776734113259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C6-4BA1-BE44-714195374C33}"/>
                </c:ext>
              </c:extLst>
            </c:dLbl>
            <c:dLbl>
              <c:idx val="3"/>
              <c:layout>
                <c:manualLayout>
                  <c:x val="-4.1095639853644964E-2"/>
                  <c:y val="-5.632312522144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C6-4BA1-BE44-714195374C33}"/>
                </c:ext>
              </c:extLst>
            </c:dLbl>
            <c:dLbl>
              <c:idx val="4"/>
              <c:layout>
                <c:manualLayout>
                  <c:x val="3.2422902921826029E-4"/>
                  <c:y val="3.8320962624966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C6-4BA1-BE44-714195374C33}"/>
                </c:ext>
              </c:extLst>
            </c:dLbl>
            <c:dLbl>
              <c:idx val="5"/>
              <c:layout>
                <c:manualLayout>
                  <c:x val="8.300525615200592E-5"/>
                  <c:y val="3.5869407601853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C6-4BA1-BE44-714195374C33}"/>
                </c:ext>
              </c:extLst>
            </c:dLbl>
            <c:dLbl>
              <c:idx val="6"/>
              <c:layout>
                <c:manualLayout>
                  <c:x val="-7.7512999755216513E-2"/>
                  <c:y val="-4.2662851609885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C6-4BA1-BE44-714195374C33}"/>
                </c:ext>
              </c:extLst>
            </c:dLbl>
            <c:dLbl>
              <c:idx val="7"/>
              <c:layout>
                <c:manualLayout>
                  <c:x val="-6.3739868478333517E-2"/>
                  <c:y val="-5.7611636648479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C6-4BA1-BE44-714195374C33}"/>
                </c:ext>
              </c:extLst>
            </c:dLbl>
            <c:dLbl>
              <c:idx val="8"/>
              <c:layout>
                <c:manualLayout>
                  <c:x val="-5.8814282043679139E-2"/>
                  <c:y val="-4.813293642287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C6-4BA1-BE44-714195374C33}"/>
                </c:ext>
              </c:extLst>
            </c:dLbl>
            <c:dLbl>
              <c:idx val="9"/>
              <c:layout>
                <c:manualLayout>
                  <c:x val="-4.4712934476255128E-2"/>
                  <c:y val="-6.548595541264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C6-4BA1-BE44-714195374C33}"/>
                </c:ext>
              </c:extLst>
            </c:dLbl>
            <c:dLbl>
              <c:idx val="10"/>
              <c:layout>
                <c:manualLayout>
                  <c:x val="-4.7031442220637577E-2"/>
                  <c:y val="-6.5485955412647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C6-4BA1-BE44-714195374C33}"/>
                </c:ext>
              </c:extLst>
            </c:dLbl>
            <c:dLbl>
              <c:idx val="11"/>
              <c:layout>
                <c:manualLayout>
                  <c:x val="-5.6474459856495345E-2"/>
                  <c:y val="-4.596380904915532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 smtClean="0">
                        <a:solidFill>
                          <a:srgbClr val="FF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92.20</a:t>
                    </a:r>
                    <a:endParaRPr lang="en-US" sz="2000" b="1" baseline="0" dirty="0">
                      <a:solidFill>
                        <a:srgbClr val="FF66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endParaRPr lang="en-US" sz="2000" b="1" dirty="0">
                      <a:solidFill>
                        <a:srgbClr val="FF66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 baseline="0">
                    <a:solidFill>
                      <a:srgbClr val="FF660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0.53</c:v>
                </c:pt>
                <c:pt idx="2">
                  <c:v>0.68</c:v>
                </c:pt>
                <c:pt idx="3">
                  <c:v>5.95</c:v>
                </c:pt>
                <c:pt idx="4">
                  <c:v>14.41</c:v>
                </c:pt>
                <c:pt idx="5">
                  <c:v>26.55</c:v>
                </c:pt>
                <c:pt idx="6">
                  <c:v>59.42</c:v>
                </c:pt>
                <c:pt idx="7">
                  <c:v>69.69</c:v>
                </c:pt>
                <c:pt idx="8" formatCode="0.00">
                  <c:v>71.08</c:v>
                </c:pt>
                <c:pt idx="9">
                  <c:v>80.989999999999995</c:v>
                </c:pt>
                <c:pt idx="10">
                  <c:v>83.82</c:v>
                </c:pt>
                <c:pt idx="11" formatCode="0.00">
                  <c:v>92.2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C6-4BA1-BE44-714195374C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ปี2566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563405722064129E-2"/>
                  <c:y val="-6.0286392732520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C6-4BA1-BE44-714195374C33}"/>
                </c:ext>
              </c:extLst>
            </c:dLbl>
            <c:dLbl>
              <c:idx val="1"/>
              <c:layout>
                <c:manualLayout>
                  <c:x val="-4.2173969994584171E-2"/>
                  <c:y val="-7.2500700468537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C6-4BA1-BE44-714195374C33}"/>
                </c:ext>
              </c:extLst>
            </c:dLbl>
            <c:dLbl>
              <c:idx val="2"/>
              <c:layout>
                <c:manualLayout>
                  <c:x val="-4.8816189551408325E-2"/>
                  <c:y val="-6.7242948585361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C6-4BA1-BE44-714195374C33}"/>
                </c:ext>
              </c:extLst>
            </c:dLbl>
            <c:dLbl>
              <c:idx val="3"/>
              <c:layout>
                <c:manualLayout>
                  <c:x val="-4.1240161539385978E-2"/>
                  <c:y val="-6.2339841051389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C6-4BA1-BE44-714195374C33}"/>
                </c:ext>
              </c:extLst>
            </c:dLbl>
            <c:dLbl>
              <c:idx val="4"/>
              <c:layout>
                <c:manualLayout>
                  <c:x val="-2.2315750227928127E-2"/>
                  <c:y val="6.00092475235675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35.75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C6-4BA1-BE44-714195374C33}"/>
                </c:ext>
              </c:extLst>
            </c:dLbl>
            <c:dLbl>
              <c:idx val="5"/>
              <c:layout>
                <c:manualLayout>
                  <c:x val="-4.1894197036830415E-2"/>
                  <c:y val="6.4723215081086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C6-4BA1-BE44-714195374C33}"/>
                </c:ext>
              </c:extLst>
            </c:dLbl>
            <c:dLbl>
              <c:idx val="6"/>
              <c:layout>
                <c:manualLayout>
                  <c:x val="-2.8710140621076834E-2"/>
                  <c:y val="8.1616763123700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50005989173818E-2"/>
                      <c:h val="7.1430018267535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8C6-4BA1-BE44-714195374C33}"/>
                </c:ext>
              </c:extLst>
            </c:dLbl>
            <c:dLbl>
              <c:idx val="7"/>
              <c:layout>
                <c:manualLayout>
                  <c:x val="-2.618543564817289E-2"/>
                  <c:y val="8.5061859408775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50006973425889E-2"/>
                      <c:h val="8.3917710154758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08C6-4BA1-BE44-714195374C33}"/>
                </c:ext>
              </c:extLst>
            </c:dLbl>
            <c:dLbl>
              <c:idx val="8"/>
              <c:layout>
                <c:manualLayout>
                  <c:x val="-2.022411616379096E-2"/>
                  <c:y val="6.7578870071585376E-2"/>
                </c:manualLayout>
              </c:layout>
              <c:tx>
                <c:rich>
                  <a:bodyPr/>
                  <a:lstStyle/>
                  <a:p>
                    <a:fld id="{88B5E96E-48AE-414F-8FBF-C7C66B1563B4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8C6-4BA1-BE44-714195374C33}"/>
                </c:ext>
              </c:extLst>
            </c:dLbl>
            <c:dLbl>
              <c:idx val="9"/>
              <c:layout>
                <c:manualLayout>
                  <c:x val="-1.6080710244164579E-2"/>
                  <c:y val="4.9370331468559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C6-4BA1-BE44-714195374C33}"/>
                </c:ext>
              </c:extLst>
            </c:dLbl>
            <c:dLbl>
              <c:idx val="10"/>
              <c:layout>
                <c:manualLayout>
                  <c:x val="-2.4889864654514239E-2"/>
                  <c:y val="5.7969374107699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C6-4BA1-BE44-714195374C33}"/>
                </c:ext>
              </c:extLst>
            </c:dLbl>
            <c:dLbl>
              <c:idx val="11"/>
              <c:layout>
                <c:manualLayout>
                  <c:x val="-2.3844654186733448E-2"/>
                  <c:y val="6.8040790747646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70C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0.55000000000000004</c:v>
                </c:pt>
                <c:pt idx="1">
                  <c:v>1.17</c:v>
                </c:pt>
                <c:pt idx="2">
                  <c:v>4.12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8C6-4BA1-BE44-714195374C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smooth val="0"/>
        <c:axId val="223346688"/>
        <c:axId val="223348224"/>
      </c:lineChart>
      <c:catAx>
        <c:axId val="2233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8224"/>
        <c:crosses val="autoZero"/>
        <c:auto val="1"/>
        <c:lblAlgn val="ctr"/>
        <c:lblOffset val="100"/>
        <c:noMultiLvlLbl val="0"/>
      </c:catAx>
      <c:valAx>
        <c:axId val="2233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66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70722792393975631"/>
          <c:y val="0.70604704800041362"/>
          <c:w val="0.20247078764476256"/>
          <c:h val="6.0204557251213472E-2"/>
        </c:manualLayout>
      </c:layout>
      <c:overlay val="0"/>
      <c:txPr>
        <a:bodyPr rot="0" vert="horz"/>
        <a:lstStyle/>
        <a:p>
          <a:pPr>
            <a:defRPr sz="1400" b="1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0.92944</cdr:x>
      <cdr:y>0.10438</cdr:y>
    </cdr:from>
    <cdr:to>
      <cdr:x>1</cdr:x>
      <cdr:y>0.21004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11331732" y="638536"/>
          <a:ext cx="860267" cy="646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FF66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2565</a:t>
          </a:r>
        </a:p>
      </cdr:txBody>
    </cdr:sp>
  </cdr:relSizeAnchor>
  <cdr:relSizeAnchor xmlns:cdr="http://schemas.openxmlformats.org/drawingml/2006/chartDrawing">
    <cdr:from>
      <cdr:x>0.91489</cdr:x>
      <cdr:y>0.27431</cdr:y>
    </cdr:from>
    <cdr:to>
      <cdr:x>0.98686</cdr:x>
      <cdr:y>0.32462</cdr:y>
    </cdr:to>
    <cdr:sp macro="" textlink="">
      <cdr:nvSpPr>
        <cdr:cNvPr id="4" name="TextBox 25">
          <a:extLst xmlns:a="http://schemas.openxmlformats.org/drawingml/2006/main">
            <a:ext uri="{FF2B5EF4-FFF2-40B4-BE49-F238E27FC236}">
              <a16:creationId xmlns:a16="http://schemas.microsoft.com/office/drawing/2014/main" id="{F5B50BF0-EA4E-4F17-BD0B-E4CE4AE22EB2}"/>
            </a:ext>
          </a:extLst>
        </cdr:cNvPr>
        <cdr:cNvSpPr txBox="1"/>
      </cdr:nvSpPr>
      <cdr:spPr>
        <a:xfrm xmlns:a="http://schemas.openxmlformats.org/drawingml/2006/main">
          <a:off x="11154338" y="1678046"/>
          <a:ext cx="87745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</a:t>
          </a:r>
          <a:r>
            <a:rPr lang="th-TH" sz="1400" b="1" dirty="0" smtClean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2566</a:t>
          </a:r>
          <a:endParaRPr lang="th-TH" sz="1400" b="1" dirty="0">
            <a:solidFill>
              <a:srgbClr val="0070C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0.74588</cdr:x>
      <cdr:y>0.9366</cdr:y>
    </cdr:from>
    <cdr:to>
      <cdr:x>0.99006</cdr:x>
      <cdr:y>1</cdr:y>
    </cdr:to>
    <cdr:sp macro="" textlink="">
      <cdr:nvSpPr>
        <cdr:cNvPr id="7" name="สี่เหลี่ยมผืนผ้ามุมมน 6"/>
        <cdr:cNvSpPr/>
      </cdr:nvSpPr>
      <cdr:spPr>
        <a:xfrm xmlns:a="http://schemas.openxmlformats.org/drawingml/2006/main">
          <a:off x="9093771" y="5729495"/>
          <a:ext cx="2977042" cy="387839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9D9"/>
        </a:solidFill>
        <a:ln xmlns:a="http://schemas.openxmlformats.org/drawingml/2006/main">
          <a:solidFill>
            <a:srgbClr val="CC99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</a:t>
          </a:r>
          <a:r>
            <a:rPr lang="th-TH" sz="1400" b="1" dirty="0" smtClean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14 ธันวาคม 2565</a:t>
          </a:r>
          <a:endParaRPr lang="th-TH" sz="1400" b="1" dirty="0">
            <a:solidFill>
              <a:srgbClr val="00206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D7F55D4-52AB-445B-91ED-8D9141B5B15A}" type="datetimeFigureOut">
              <a:rPr lang="th-TH" smtClean="0"/>
              <a:t>19/12/65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90167E1-AFCB-476F-9EC4-9EFFE861A8F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034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2D8A18E-ABFC-4D1F-A539-CA97B460D4A0}" type="datetimeFigureOut">
              <a:rPr lang="th-TH" smtClean="0"/>
              <a:t>19/12/65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BD778E6-3321-42A5-B639-9D63E805522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702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968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0455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490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51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04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AB80-C9EA-4CD6-9173-612E29188583}" type="slidenum">
              <a:rPr lang="th-TH" smtClean="0"/>
              <a:t>79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66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512A-42A3-4643-BE31-3292B906AE2E}" type="datetime1">
              <a:rPr lang="th-TH" smtClean="0"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30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74F-ABEB-448E-AC44-5BB23BC30811}" type="datetime1">
              <a:rPr lang="th-TH" smtClean="0"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575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3532-E086-4288-B1B7-B583FF12E949}" type="datetime1">
              <a:rPr lang="th-TH" smtClean="0"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0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FA38-E3B3-4A9E-AB0F-67F1FB469D3C}" type="datetime1">
              <a:rPr lang="th-TH" smtClean="0"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16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F5709-9C15-494D-9570-D62B81B40614}" type="datetime1">
              <a:rPr lang="th-TH" smtClean="0"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188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5FBE-28ED-483A-B2A4-0DD0759D1DE0}" type="datetime1">
              <a:rPr lang="th-TH" smtClean="0"/>
              <a:t>19/12/65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37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CE231-A947-4A3B-88A6-6AC540E9D544}" type="datetime1">
              <a:rPr lang="th-TH" smtClean="0"/>
              <a:t>19/12/65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598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6976E-8834-4593-A7BF-A721BE998F2C}" type="datetime1">
              <a:rPr lang="th-TH" smtClean="0"/>
              <a:t>19/12/65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93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353C-A3F7-4D8D-A8DC-0E05581B4B0F}" type="datetime1">
              <a:rPr lang="th-TH" smtClean="0"/>
              <a:t>19/12/65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1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7CDC-26E5-4186-AB16-E15AD137D561}" type="datetime1">
              <a:rPr lang="th-TH" smtClean="0"/>
              <a:t>19/12/65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068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7648-3CCD-45FE-82D9-2C67523B6046}" type="datetime1">
              <a:rPr lang="th-TH" smtClean="0"/>
              <a:t>19/12/65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00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13C97-B154-4C9E-9597-409ECC823530}" type="datetime1">
              <a:rPr lang="th-TH" smtClean="0"/>
              <a:t>19/12/65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0CB89-C45F-4F92-B797-FDF188EB5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962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Women.yut1@outlook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hyperlink" Target="mailto:Women.yut1@outlook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mailto:Women.yut1@outlook.co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0" name="กลุ่ม 2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4" name="กลุ่ม 3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7463579" y="0"/>
            <a:ext cx="4728421" cy="740702"/>
            <a:chOff x="5597684" y="-24227"/>
            <a:chExt cx="4374916" cy="579753"/>
          </a:xfrm>
        </p:grpSpPr>
        <p:sp>
          <p:nvSpPr>
            <p:cNvPr id="37" name="รูปห้าเหลี่ยม 36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3733"/>
            </a:p>
          </p:txBody>
        </p:sp>
        <p:grpSp>
          <p:nvGrpSpPr>
            <p:cNvPr id="40" name="กลุ่ม 39"/>
            <p:cNvGrpSpPr/>
            <p:nvPr/>
          </p:nvGrpSpPr>
          <p:grpSpPr>
            <a:xfrm>
              <a:off x="5724128" y="-21276"/>
              <a:ext cx="4248472" cy="576802"/>
              <a:chOff x="5940152" y="-20537"/>
              <a:chExt cx="3744416" cy="576802"/>
            </a:xfrm>
          </p:grpSpPr>
          <p:sp>
            <p:nvSpPr>
              <p:cNvPr id="43" name="รูปห้าเหลี่ยม 42">
                <a:extLst>
                  <a:ext uri="{FF2B5EF4-FFF2-40B4-BE49-F238E27FC236}">
                    <a16:creationId xmlns:a16="http://schemas.microsoft.com/office/drawing/2014/main" id="{DBD58DB1-2D1D-473D-B9E5-40B9622A67E9}"/>
                  </a:ext>
                </a:extLst>
              </p:cNvPr>
              <p:cNvSpPr/>
              <p:nvPr/>
            </p:nvSpPr>
            <p:spPr>
              <a:xfrm rot="10800000">
                <a:off x="5940152" y="-20537"/>
                <a:ext cx="3613882" cy="576802"/>
              </a:xfrm>
              <a:prstGeom prst="homePlat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733"/>
              </a:p>
            </p:txBody>
          </p:sp>
          <p:sp>
            <p:nvSpPr>
              <p:cNvPr id="50" name="รูปห้าเหลี่ยม 49">
                <a:extLst>
                  <a:ext uri="{FF2B5EF4-FFF2-40B4-BE49-F238E27FC236}">
                    <a16:creationId xmlns:a16="http://schemas.microsoft.com/office/drawing/2014/main" id="{DBD58DB1-2D1D-473D-B9E5-40B9622A67E9}"/>
                  </a:ext>
                </a:extLst>
              </p:cNvPr>
              <p:cNvSpPr/>
              <p:nvPr/>
            </p:nvSpPr>
            <p:spPr>
              <a:xfrm rot="10800000">
                <a:off x="6070686" y="-20537"/>
                <a:ext cx="3613882" cy="576802"/>
              </a:xfrm>
              <a:prstGeom prst="homePlat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3733"/>
              </a:p>
            </p:txBody>
          </p:sp>
        </p:grpSp>
        <p:pic>
          <p:nvPicPr>
            <p:cNvPr id="41" name="Picture 2" descr="C:\Users\Administrator\Desktop\Untitled-1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67059"/>
            <a:stretch/>
          </p:blipFill>
          <p:spPr bwMode="auto">
            <a:xfrm>
              <a:off x="6300192" y="-24227"/>
              <a:ext cx="634670" cy="564700"/>
            </a:xfrm>
            <a:prstGeom prst="rect">
              <a:avLst/>
            </a:prstGeom>
            <a:noFill/>
            <a:effectLst>
              <a:glow rad="469900">
                <a:schemeClr val="bg1"/>
              </a:glow>
              <a:outerShdw blurRad="279400" dir="13380000" sx="106000" sy="106000" algn="ctr" rotWithShape="0">
                <a:schemeClr val="bg1"/>
              </a:outerShdw>
              <a:reflection endPos="0" dist="876300" dir="5400000" sy="-100000" algn="bl" rotWithShape="0"/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7163613" y="68020"/>
              <a:ext cx="196832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4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ปี กรมการพัฒนาชุมชน</a:t>
              </a:r>
            </a:p>
            <a:p>
              <a:r>
                <a:rPr lang="th-TH" sz="14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สร้างสรรค์ชุมชน สร้างคน สร้างชาติ</a:t>
              </a:r>
            </a:p>
          </p:txBody>
        </p:sp>
      </p:grpSp>
      <p:sp>
        <p:nvSpPr>
          <p:cNvPr id="24" name="กล่องข้อความ 23"/>
          <p:cNvSpPr txBox="1"/>
          <p:nvPr/>
        </p:nvSpPr>
        <p:spPr>
          <a:xfrm>
            <a:off x="742713" y="4062925"/>
            <a:ext cx="10305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ผ่านระบบวีดิทัศน์ทางไกล (</a:t>
            </a:r>
            <a:r>
              <a:rPr lang="en-US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วันศุกร์ที่ 16 ธันวาคม 2565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/>
            </a:r>
            <a:b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เวลา </a:t>
            </a:r>
            <a:r>
              <a:rPr lang="th-TH" sz="32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09.00 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– 12.00 น.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endParaRPr lang="th-TH" sz="2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1019687" y="2008120"/>
            <a:ext cx="9333291" cy="1919553"/>
          </a:xfrm>
          <a:prstGeom prst="round2DiagRect">
            <a:avLst>
              <a:gd name="adj1" fmla="val 0"/>
              <a:gd name="adj2" fmla="val 3243"/>
            </a:avLst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267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ประชุมชี้แจง เร่งรัด กำกับ ติดตาม </a:t>
            </a:r>
          </a:p>
          <a:p>
            <a:pPr algn="ctr"/>
            <a:r>
              <a:rPr lang="th-TH" sz="4267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การดำเนินงานกองทุนพัฒนาบทบาทสตรี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6" y="1135665"/>
            <a:ext cx="1532515" cy="1532515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42" y="1007541"/>
            <a:ext cx="1398812" cy="1497187"/>
          </a:xfrm>
          <a:prstGeom prst="rect">
            <a:avLst/>
          </a:prstGeom>
        </p:spPr>
      </p:pic>
      <p:sp>
        <p:nvSpPr>
          <p:cNvPr id="2" name="ตัวแทนหมายเลขสไลด์ 1"/>
          <p:cNvSpPr>
            <a:spLocks noGrp="1" noChangeAspect="1"/>
          </p:cNvSpPr>
          <p:nvPr>
            <p:ph type="sldNum" sz="quarter" idx="12"/>
          </p:nvPr>
        </p:nvSpPr>
        <p:spPr>
          <a:xfrm>
            <a:off x="10803466" y="6356350"/>
            <a:ext cx="550333" cy="365125"/>
          </a:xfrm>
          <a:solidFill>
            <a:srgbClr val="002060"/>
          </a:solidFill>
        </p:spPr>
        <p:txBody>
          <a:bodyPr/>
          <a:lstStyle/>
          <a:p>
            <a:pPr algn="ctr"/>
            <a:fld id="{C7E0CB89-C45F-4F92-B797-FDF188EB59D3}" type="slidenum">
              <a:rPr lang="th-TH" sz="1100" b="1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pPr algn="ctr"/>
              <a:t>1</a:t>
            </a:fld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1" y="0"/>
            <a:ext cx="12192000" cy="63460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360" dirty="0"/>
          </a:p>
        </p:txBody>
      </p:sp>
      <p:sp>
        <p:nvSpPr>
          <p:cNvPr id="38" name="สี่เหลี่ยมผืนผ้า 8"/>
          <p:cNvSpPr/>
          <p:nvPr/>
        </p:nvSpPr>
        <p:spPr>
          <a:xfrm>
            <a:off x="0" y="617916"/>
            <a:ext cx="12192000" cy="17709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36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154488" y="2936875"/>
            <a:ext cx="1295400" cy="381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 fontAlgn="base">
              <a:spcBef>
                <a:spcPct val="0"/>
              </a:spcBef>
              <a:spcAft>
                <a:spcPct val="0"/>
              </a:spcAft>
            </a:pPr>
            <a:endParaRPr lang="th-TH" altLang="th-TH"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4" name="Chart 23"/>
          <p:cNvGraphicFramePr/>
          <p:nvPr>
            <p:extLst>
              <p:ext uri="{D42A27DB-BD31-4B8C-83A1-F6EECF244321}">
                <p14:modId xmlns:p14="http://schemas.microsoft.com/office/powerpoint/2010/main" val="3000548760"/>
              </p:ext>
            </p:extLst>
          </p:nvPr>
        </p:nvGraphicFramePr>
        <p:xfrm>
          <a:off x="0" y="884382"/>
          <a:ext cx="12191999" cy="611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กล่องข้อความ 3"/>
          <p:cNvSpPr txBox="1"/>
          <p:nvPr/>
        </p:nvSpPr>
        <p:spPr>
          <a:xfrm>
            <a:off x="578265" y="30807"/>
            <a:ext cx="71389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เปรียบเทียบภาพรวมผล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งบประมาณ</a:t>
            </a:r>
            <a:b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2565 กับ ปี 2566</a:t>
            </a:r>
          </a:p>
          <a:p>
            <a:endParaRPr lang="th-TH" dirty="0"/>
          </a:p>
        </p:txBody>
      </p:sp>
      <p:sp>
        <p:nvSpPr>
          <p:cNvPr id="8" name="กล่องข้อความ 8">
            <a:extLst>
              <a:ext uri="{FF2B5EF4-FFF2-40B4-BE49-F238E27FC236}">
                <a16:creationId xmlns:a16="http://schemas.microsoft.com/office/drawing/2014/main" id="{BF84CABE-5C70-4013-8958-0D4F9CD0D474}"/>
              </a:ext>
            </a:extLst>
          </p:cNvPr>
          <p:cNvSpPr txBox="1"/>
          <p:nvPr/>
        </p:nvSpPr>
        <p:spPr>
          <a:xfrm>
            <a:off x="9250453" y="8686"/>
            <a:ext cx="2995277" cy="62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5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60 </a:t>
            </a:r>
            <a:r>
              <a:rPr lang="th-TH" sz="155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ปี กรมการพัฒนาชุมชน</a:t>
            </a:r>
          </a:p>
          <a:p>
            <a:r>
              <a:rPr lang="th-TH" sz="1556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สร้างสรรค์ชุมชน สร้างคน สร้างชาติ</a:t>
            </a:r>
            <a:endParaRPr lang="en-US" sz="1556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วงรี 13">
            <a:extLst>
              <a:ext uri="{FF2B5EF4-FFF2-40B4-BE49-F238E27FC236}">
                <a16:creationId xmlns:a16="http://schemas.microsoft.com/office/drawing/2014/main" id="{722B5707-C41F-4885-825E-D2676CEE49E1}"/>
              </a:ext>
            </a:extLst>
          </p:cNvPr>
          <p:cNvSpPr/>
          <p:nvPr/>
        </p:nvSpPr>
        <p:spPr>
          <a:xfrm>
            <a:off x="7029097" y="-414522"/>
            <a:ext cx="2281537" cy="1688966"/>
          </a:xfrm>
          <a:prstGeom prst="ellipse">
            <a:avLst/>
          </a:prstGeom>
          <a:solidFill>
            <a:srgbClr val="FBF7F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pic>
        <p:nvPicPr>
          <p:cNvPr id="10" name="รูปภาพ 65">
            <a:extLst>
              <a:ext uri="{FF2B5EF4-FFF2-40B4-BE49-F238E27FC236}">
                <a16:creationId xmlns:a16="http://schemas.microsoft.com/office/drawing/2014/main" id="{EF9B53AA-6A14-4E04-B937-D6234A306B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68" b="30186"/>
          <a:stretch/>
        </p:blipFill>
        <p:spPr>
          <a:xfrm>
            <a:off x="7637784" y="30807"/>
            <a:ext cx="1144732" cy="688867"/>
          </a:xfrm>
          <a:custGeom>
            <a:avLst/>
            <a:gdLst>
              <a:gd name="connsiteX0" fmla="*/ 0 w 1500565"/>
              <a:gd name="connsiteY0" fmla="*/ 0 h 990006"/>
              <a:gd name="connsiteX1" fmla="*/ 1500565 w 1500565"/>
              <a:gd name="connsiteY1" fmla="*/ 0 h 990006"/>
              <a:gd name="connsiteX2" fmla="*/ 1500565 w 1500565"/>
              <a:gd name="connsiteY2" fmla="*/ 699241 h 990006"/>
              <a:gd name="connsiteX3" fmla="*/ 1454656 w 1500565"/>
              <a:gd name="connsiteY3" fmla="*/ 699241 h 990006"/>
              <a:gd name="connsiteX4" fmla="*/ 1454656 w 1500565"/>
              <a:gd name="connsiteY4" fmla="*/ 958222 h 990006"/>
              <a:gd name="connsiteX5" fmla="*/ 1500565 w 1500565"/>
              <a:gd name="connsiteY5" fmla="*/ 958222 h 990006"/>
              <a:gd name="connsiteX6" fmla="*/ 1500565 w 1500565"/>
              <a:gd name="connsiteY6" fmla="*/ 990006 h 990006"/>
              <a:gd name="connsiteX7" fmla="*/ 0 w 1500565"/>
              <a:gd name="connsiteY7" fmla="*/ 990006 h 99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0565" h="990006">
                <a:moveTo>
                  <a:pt x="0" y="0"/>
                </a:moveTo>
                <a:lnTo>
                  <a:pt x="1500565" y="0"/>
                </a:lnTo>
                <a:lnTo>
                  <a:pt x="1500565" y="699241"/>
                </a:lnTo>
                <a:lnTo>
                  <a:pt x="1454656" y="699241"/>
                </a:lnTo>
                <a:lnTo>
                  <a:pt x="1454656" y="958222"/>
                </a:lnTo>
                <a:lnTo>
                  <a:pt x="1500565" y="958222"/>
                </a:lnTo>
                <a:lnTo>
                  <a:pt x="1500565" y="990006"/>
                </a:lnTo>
                <a:lnTo>
                  <a:pt x="0" y="990006"/>
                </a:lnTo>
                <a:close/>
              </a:path>
            </a:pathLst>
          </a:custGeom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10</a:t>
            </a:fld>
            <a:endParaRPr lang="th-TH"/>
          </a:p>
        </p:txBody>
      </p:sp>
      <p:sp>
        <p:nvSpPr>
          <p:cNvPr id="13" name="ตัวแทนหมายเลขสไลด์ 1"/>
          <p:cNvSpPr txBox="1">
            <a:spLocks/>
          </p:cNvSpPr>
          <p:nvPr/>
        </p:nvSpPr>
        <p:spPr>
          <a:xfrm>
            <a:off x="10957762" y="6283106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7E0CB89-C45F-4F92-B797-FDF188EB59D3}" type="slidenum">
              <a:rPr lang="th-TH" sz="1100" b="1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pPr algn="ctr"/>
              <a:t>10</a:t>
            </a:fld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6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3635" y="1179424"/>
            <a:ext cx="11833411" cy="24448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งบประมาณ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ตามแผนการดำเนินงานและแผนการใช้จ่ายงบประมาณกองทุนพัฒนาบทบาทสตรี ประจำปีงบประมาณ พ.ศ.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2566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งบประมาณ จำนวน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961</a:t>
            </a:r>
            <a:r>
              <a:rPr lang="en-US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432</a:t>
            </a:r>
            <a:r>
              <a:rPr lang="en-US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,950.00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จัดสรรงบประมาณ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ให้ส่วน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ภูมิภาค จำนวน </a:t>
            </a:r>
            <a:r>
              <a:rPr lang="en-US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829,556,300.00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จำแนกเป็น </a:t>
            </a:r>
          </a:p>
          <a:p>
            <a:r>
              <a:rPr lang="th-TH" sz="2000" b="1" dirty="0">
                <a:solidFill>
                  <a:srgbClr val="2602B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</a:t>
            </a:r>
            <a:r>
              <a:rPr lang="th-TH" sz="2000" b="1" dirty="0" smtClean="0">
                <a:solidFill>
                  <a:srgbClr val="2602B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บริหาร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151</a:t>
            </a:r>
            <a:r>
              <a:rPr lang="en-US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,036,300.00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บาท</a:t>
            </a:r>
            <a:endParaRPr lang="th-TH" sz="20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งบ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เงินอุดหนุน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84,520,000.00</a:t>
            </a:r>
            <a:r>
              <a:rPr lang="en-US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  <a:endParaRPr lang="th-TH" sz="20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งบ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เงินทุนหมุนเวียน	จำนวน	</a:t>
            </a:r>
            <a:r>
              <a:rPr lang="en-US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594,000,000.00</a:t>
            </a:r>
            <a:r>
              <a:rPr lang="en-US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  <a:endParaRPr lang="th-TH" sz="20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23635" y="3461713"/>
            <a:ext cx="11573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8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</a:t>
            </a: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พัฒนาบทบาทสตรี ต้องเบิกจ่ายงบประมาณในภาพรวมให้แล้วเสร็จไม่น้อยกว่าร้อยละตามที่มติ ครม. กำหนด ดังนี้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32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 </a:t>
            </a: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ร้อย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54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77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100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21014" y="5474386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อ้างอิง 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มติ ครม. วันที่ 10 พฤศจิกายน 2563</a:t>
            </a:r>
          </a:p>
        </p:txBody>
      </p:sp>
      <p:grpSp>
        <p:nvGrpSpPr>
          <p:cNvPr id="25" name="Group 70"/>
          <p:cNvGrpSpPr/>
          <p:nvPr/>
        </p:nvGrpSpPr>
        <p:grpSpPr>
          <a:xfrm>
            <a:off x="0" y="-383588"/>
            <a:ext cx="12245730" cy="1754137"/>
            <a:chOff x="-23581" y="-367747"/>
            <a:chExt cx="10193050" cy="1541268"/>
          </a:xfrm>
        </p:grpSpPr>
        <p:grpSp>
          <p:nvGrpSpPr>
            <p:cNvPr id="2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19539"/>
              <a:ext cx="10193050" cy="1135853"/>
              <a:chOff x="-29746" y="-182408"/>
              <a:chExt cx="9173747" cy="1022268"/>
            </a:xfrm>
          </p:grpSpPr>
          <p:sp>
            <p:nvSpPr>
              <p:cNvPr id="3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100441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82408"/>
                <a:ext cx="9173747" cy="887402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2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" name="สี่เหลี่ยมผืนผ้า 2"/>
          <p:cNvSpPr/>
          <p:nvPr/>
        </p:nvSpPr>
        <p:spPr>
          <a:xfrm>
            <a:off x="423635" y="128611"/>
            <a:ext cx="69386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3.1.2 การเบิกจ่ายงบประมาณกองทุนพัฒนาบทบาทสตรี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   </a:t>
            </a:r>
          </a:p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งบประมาณ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2565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(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ส่วนภูมิภาค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ข้อมูลจากโปรแกรม</a:t>
            </a:r>
            <a:b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จัดการทะเบียนลูกหนี้ (</a:t>
            </a:r>
            <a:r>
              <a:rPr lang="en-US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SARA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ณ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 ธันวาคม2565</a:t>
            </a:r>
            <a:endParaRPr lang="th-TH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35" name="กลุ่ม 3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0" name="กลุ่ม 3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11</a:t>
            </a:fld>
            <a:endParaRPr lang="th-TH"/>
          </a:p>
        </p:txBody>
      </p:sp>
      <p:sp>
        <p:nvSpPr>
          <p:cNvPr id="49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11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46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044527" y="376396"/>
            <a:ext cx="10682867" cy="635954"/>
          </a:xfrm>
        </p:spPr>
        <p:txBody>
          <a:bodyPr>
            <a:no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</a:t>
            </a: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</a:t>
            </a:r>
            <a:r>
              <a:rPr lang="th-TH" sz="24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เบิกจ่ายประจำปีงบประมาณ พ.ศ. 2565  (ส่วนภูมิภาค)</a:t>
            </a:r>
            <a:endParaRPr lang="th-TH" sz="2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92704"/>
              </p:ext>
            </p:extLst>
          </p:nvPr>
        </p:nvGraphicFramePr>
        <p:xfrm>
          <a:off x="480744" y="1279193"/>
          <a:ext cx="11292500" cy="47883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3904">
                  <a:extLst>
                    <a:ext uri="{9D8B030D-6E8A-4147-A177-3AD203B41FA5}">
                      <a16:colId xmlns:a16="http://schemas.microsoft.com/office/drawing/2014/main" val="3847035520"/>
                    </a:ext>
                  </a:extLst>
                </a:gridCol>
                <a:gridCol w="2387090">
                  <a:extLst>
                    <a:ext uri="{9D8B030D-6E8A-4147-A177-3AD203B41FA5}">
                      <a16:colId xmlns:a16="http://schemas.microsoft.com/office/drawing/2014/main" val="231617540"/>
                    </a:ext>
                  </a:extLst>
                </a:gridCol>
                <a:gridCol w="2243457">
                  <a:extLst>
                    <a:ext uri="{9D8B030D-6E8A-4147-A177-3AD203B41FA5}">
                      <a16:colId xmlns:a16="http://schemas.microsoft.com/office/drawing/2014/main" val="1539176672"/>
                    </a:ext>
                  </a:extLst>
                </a:gridCol>
                <a:gridCol w="1050130">
                  <a:extLst>
                    <a:ext uri="{9D8B030D-6E8A-4147-A177-3AD203B41FA5}">
                      <a16:colId xmlns:a16="http://schemas.microsoft.com/office/drawing/2014/main" val="1933619242"/>
                    </a:ext>
                  </a:extLst>
                </a:gridCol>
                <a:gridCol w="1503593">
                  <a:extLst>
                    <a:ext uri="{9D8B030D-6E8A-4147-A177-3AD203B41FA5}">
                      <a16:colId xmlns:a16="http://schemas.microsoft.com/office/drawing/2014/main" val="486534550"/>
                    </a:ext>
                  </a:extLst>
                </a:gridCol>
                <a:gridCol w="2204326">
                  <a:extLst>
                    <a:ext uri="{9D8B030D-6E8A-4147-A177-3AD203B41FA5}">
                      <a16:colId xmlns:a16="http://schemas.microsoft.com/office/drawing/2014/main" val="1448607063"/>
                    </a:ext>
                  </a:extLst>
                </a:gridCol>
              </a:tblGrid>
              <a:tr h="384329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การจัดสรร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8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18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คงเหลือ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6463"/>
                  </a:ext>
                </a:extLst>
              </a:tr>
              <a:tr h="6610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</a:t>
                      </a:r>
                      <a:b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82050"/>
                  </a:ext>
                </a:extLst>
              </a:tr>
              <a:tr h="885974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งบบริหาร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151,036,300.00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,817,042.03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5.84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-26.16</a:t>
                      </a:r>
                      <a:endParaRPr lang="th-TH" sz="21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142,219,257.91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827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เงินอุดหนุน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84,520,000.00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2,373,795.00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2.81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-29.19</a:t>
                      </a:r>
                      <a:endParaRPr lang="th-TH" sz="21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83,526,050.00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4829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เงินทุนหมุนเวียน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</a:t>
                      </a:r>
                      <a:r>
                        <a:rPr lang="th-TH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594,000,000 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19,087,940.00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3.21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-28.79</a:t>
                      </a:r>
                      <a:endParaRPr lang="th-TH" sz="21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580,912,060.00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76349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ภาพรวม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829,556,300.00</a:t>
                      </a:r>
                      <a:endParaRPr lang="th-TH" sz="2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r" fontAlgn="ctr"/>
                      <a:r>
                        <a:rPr lang="th-TH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30,278,777.03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3.65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-28.35</a:t>
                      </a:r>
                      <a:endParaRPr lang="th-TH" sz="21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806,657,522.97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187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8782516" y="6132463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</a:t>
            </a:r>
            <a:r>
              <a:rPr lang="th-TH" sz="16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 ธันวาคม 2565</a:t>
            </a:r>
            <a:endParaRPr lang="th-TH" sz="1600" dirty="0"/>
          </a:p>
        </p:txBody>
      </p:sp>
      <p:grpSp>
        <p:nvGrpSpPr>
          <p:cNvPr id="25" name="Group 70"/>
          <p:cNvGrpSpPr/>
          <p:nvPr/>
        </p:nvGrpSpPr>
        <p:grpSpPr>
          <a:xfrm>
            <a:off x="0" y="-414522"/>
            <a:ext cx="12245730" cy="1688966"/>
            <a:chOff x="-23581" y="-367747"/>
            <a:chExt cx="10193050" cy="1541268"/>
          </a:xfrm>
        </p:grpSpPr>
        <p:grpSp>
          <p:nvGrpSpPr>
            <p:cNvPr id="2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1012387"/>
              <a:chOff x="-29746" y="-164554"/>
              <a:chExt cx="9173747" cy="911148"/>
            </a:xfrm>
          </p:grpSpPr>
          <p:sp>
            <p:nvSpPr>
              <p:cNvPr id="3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911148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75951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2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589752" y="153631"/>
            <a:ext cx="7069043" cy="63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ผลการเบิกจ่ายประจำปีงบประมาณ พ.ศ. 2566  (ส่วนภูมิภาค)</a:t>
            </a:r>
          </a:p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ข้อมูลจากระบบโปรแกรมทะเบียนลูกหนี้ (</a:t>
            </a:r>
            <a:r>
              <a:rPr lang="en-US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SARA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</a:t>
            </a:r>
            <a:endParaRPr lang="th-TH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36" name="กลุ่ม 3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0" name="กลุ่ม 3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1" name="กลุ่ม 4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กลุ่ม 4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12</a:t>
            </a:fld>
            <a:endParaRPr lang="th-TH"/>
          </a:p>
        </p:txBody>
      </p:sp>
      <p:sp>
        <p:nvSpPr>
          <p:cNvPr id="5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12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06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11274"/>
              </p:ext>
            </p:extLst>
          </p:nvPr>
        </p:nvGraphicFramePr>
        <p:xfrm>
          <a:off x="466963" y="993662"/>
          <a:ext cx="11335453" cy="527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698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870811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622218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14434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53634"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20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</a:t>
                      </a:r>
                      <a:r>
                        <a:rPr lang="th-TH" sz="20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2000" baseline="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1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12,159,890.00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7,276,333.27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+27.84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14,133,390.00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3,692,295.33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-5.88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10,452,380.00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2,317,563.00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-9.83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9,192,115.00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1,994,278.15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-10.30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5,668,905.00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1,222,012.00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-10.44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9,727,005.00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1,301,516.15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-18.62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11,226,215.00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1,495,152.00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-18.68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13,784,890.00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1,808,449.00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-18.88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11,949,040.00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1,272,847.91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-21.35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8,205,905.00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536,039.93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-25.47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6" name="Group 70"/>
          <p:cNvGrpSpPr/>
          <p:nvPr/>
        </p:nvGrpSpPr>
        <p:grpSpPr>
          <a:xfrm>
            <a:off x="-18247" y="-509559"/>
            <a:ext cx="12245732" cy="1449056"/>
            <a:chOff x="-23581" y="-367746"/>
            <a:chExt cx="10193051" cy="1075677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996034" y="-367746"/>
              <a:ext cx="4173436" cy="1075677"/>
              <a:chOff x="5674806" y="-567802"/>
              <a:chExt cx="3756093" cy="968109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674806" y="-567802"/>
                <a:ext cx="1557300" cy="968109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การเบิกจ่ายภาพรวม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15 ธันวาคม 2565)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13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13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0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0"/>
          <p:cNvGrpSpPr/>
          <p:nvPr/>
        </p:nvGrpSpPr>
        <p:grpSpPr>
          <a:xfrm>
            <a:off x="11824" y="-563547"/>
            <a:ext cx="12245731" cy="2290748"/>
            <a:chOff x="-23581" y="-367747"/>
            <a:chExt cx="10193050" cy="1541268"/>
          </a:xfrm>
        </p:grpSpPr>
        <p:grpSp>
          <p:nvGrpSpPr>
            <p:cNvPr id="8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3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10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1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2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สี่เหลี่ยมผืนผ้า 1"/>
          <p:cNvSpPr/>
          <p:nvPr/>
        </p:nvSpPr>
        <p:spPr>
          <a:xfrm>
            <a:off x="482629" y="12625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ภาพรวม (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15 ธันวาคม 2565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674316"/>
              </p:ext>
            </p:extLst>
          </p:nvPr>
        </p:nvGraphicFramePr>
        <p:xfrm>
          <a:off x="466963" y="993662"/>
          <a:ext cx="11335453" cy="527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698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870811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622218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14434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53634"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20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</a:t>
                      </a:r>
                      <a:r>
                        <a:rPr lang="th-TH" sz="20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2000" baseline="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1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10,813,815.00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672,642.00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-25.78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10,908,290.00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463,941.59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-27.75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9,329,380.00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367,764.13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-28.06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10,132,540.00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379,941.00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-28.25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9,425,255.00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334,335.42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-28.45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11,214,265.00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326,757.72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-29.09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12,380,615.00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324,825.86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-29.38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10,604,255.00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259,954.60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-29.55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12,437,615.00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288,922.02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-29.68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7,236,505.00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148,380.70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-29.95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14</a:t>
            </a:fld>
            <a:endParaRPr lang="th-TH"/>
          </a:p>
        </p:txBody>
      </p:sp>
      <p:sp>
        <p:nvSpPr>
          <p:cNvPr id="32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14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63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/>
          <p:cNvGrpSpPr/>
          <p:nvPr/>
        </p:nvGrpSpPr>
        <p:grpSpPr>
          <a:xfrm>
            <a:off x="11824" y="-563547"/>
            <a:ext cx="12245731" cy="2290748"/>
            <a:chOff x="-23581" y="-367747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95963"/>
              </p:ext>
            </p:extLst>
          </p:nvPr>
        </p:nvGraphicFramePr>
        <p:xfrm>
          <a:off x="311157" y="1047702"/>
          <a:ext cx="11335453" cy="527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1698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870811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622218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14434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53634"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</a:t>
                      </a:r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2000" baseline="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1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ลพบุรี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11,120,465.00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219,452.93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1.97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-30.03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12,442,540.00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235,429.00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1.89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-30.11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น่าน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11,253,605.00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209,827.86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1.86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-30.14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พังงา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7,280,180.00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134,273.00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1.84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-30.16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18,196,515.00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329,023.93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1.81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-30.19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15,324,890.00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270,016.00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1.76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-30.24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ปัตตานี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11,190,140.00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168,400.83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1.50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-30.50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อ่างทอง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13,686,705.00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189,480.00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1.38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-30.62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นนทบุรี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10,710,890.00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146,188.00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1.36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-30.64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นครปฐม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9,701,465.00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128,859.00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1.33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-30.67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15</a:t>
            </a:fld>
            <a:endParaRPr lang="th-TH"/>
          </a:p>
        </p:txBody>
      </p:sp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15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การเบิกจ่ายภาพรวม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15 ธันวาคม 2565)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78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4" name="Group 70"/>
          <p:cNvGrpSpPr/>
          <p:nvPr/>
        </p:nvGrpSpPr>
        <p:grpSpPr>
          <a:xfrm>
            <a:off x="11824" y="-563547"/>
            <a:ext cx="12245731" cy="2290748"/>
            <a:chOff x="-23581" y="-367747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77248"/>
              </p:ext>
            </p:extLst>
          </p:nvPr>
        </p:nvGraphicFramePr>
        <p:xfrm>
          <a:off x="466962" y="1099543"/>
          <a:ext cx="11335453" cy="5050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1698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870811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622218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14434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53634"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</a:t>
                      </a:r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2000" baseline="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1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เลย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10,322,490.00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132,171.73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1.28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-30.72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ขอนแก่น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15,216,290.00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181,936.60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1.20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-30.80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9,851,265.00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112,314.80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1.14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-30.86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15,887,765.00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172,210.00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1.08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-30.92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พิจิตร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12,012,780.00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115,189.29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0.96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-31.04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ยะลา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6,355,780.00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58,058.00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0.91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-31.09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สตูล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9,303,705.00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80,330.00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0.86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-31.14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ตราด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8,165,205.00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68,257.04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0.84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-31.16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9,984,665.00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80,064.00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0.80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-31.20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9,790,665.00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78,201.67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0.80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-31.20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16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16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การเบิกจ่ายภาพรวม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15 ธันวาคม 2565)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57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4" name="Group 70"/>
          <p:cNvGrpSpPr/>
          <p:nvPr/>
        </p:nvGrpSpPr>
        <p:grpSpPr>
          <a:xfrm>
            <a:off x="11824" y="-563547"/>
            <a:ext cx="12245731" cy="2290748"/>
            <a:chOff x="-23581" y="-367747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321754"/>
              </p:ext>
            </p:extLst>
          </p:nvPr>
        </p:nvGraphicFramePr>
        <p:xfrm>
          <a:off x="428273" y="1204307"/>
          <a:ext cx="11335453" cy="50503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1698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155720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337309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14434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53634"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</a:t>
                      </a:r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2000" baseline="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1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นครนายก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6,884,880.00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51,919.86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0.75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-31.25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16,157,640.00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117,175.30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0.73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-31.27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ชัยภูมิ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18,376,640.00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96,259.50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0.52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-31.48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10,652,790.00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52,602.44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0.49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-31.51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ลำพูน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8,276,780.00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39,632.00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0.48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-31.52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ระนอง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6,899,755.00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32,988.00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0.48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-31.52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ชุมพร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8,513,380.00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34,136.16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0.40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-31.60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6,763,705.00 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23,000.36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0.34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-31.66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11,737,840.00 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36,778.41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0.31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-31.69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พะเยา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10,565,655.00 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30,213.86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0.29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-31.71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17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17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การเบิกจ่ายภาพรวม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15 ธันวาคม 2565)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51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/>
          <p:cNvGrpSpPr/>
          <p:nvPr/>
        </p:nvGrpSpPr>
        <p:grpSpPr>
          <a:xfrm>
            <a:off x="11824" y="-563547"/>
            <a:ext cx="12245731" cy="2290748"/>
            <a:chOff x="-23581" y="-367747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632295"/>
              </p:ext>
            </p:extLst>
          </p:nvPr>
        </p:nvGraphicFramePr>
        <p:xfrm>
          <a:off x="428273" y="1023017"/>
          <a:ext cx="11335453" cy="535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1698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870811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622218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14434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53634"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20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</a:t>
                      </a:r>
                      <a:r>
                        <a:rPr lang="th-TH" sz="20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  <a:endParaRPr lang="th-TH" sz="2000" b="1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2000" baseline="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1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2000" b="1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13,792,565.00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31,996.00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0.23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-31.77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9,565,930.00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18,629.35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0.19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-31.81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ตาก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11,858,615.00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21,592.86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0.18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-31.82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สุโขทัย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14,070,415.00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24,143.00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0.17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-31.83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ชัยนาท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8,362,980.00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11,994.31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0.14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-31.86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11,318,805.00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14,355.00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0.13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-31.87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14,698,340.00 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18,080.66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0.12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-31.88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13,144,715.00 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13,140.86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0.10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-31.90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ยโสธร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9,533,555.00 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8,774.64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0.09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-31.91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12,257,265.00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6,873.00</a:t>
                      </a:r>
                      <a:endParaRPr lang="th-TH" sz="2000" b="1" i="0" u="none" strike="noStrike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0.06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-31.94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18</a:t>
            </a:fld>
            <a:endParaRPr lang="th-TH"/>
          </a:p>
        </p:txBody>
      </p:sp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18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การเบิกจ่ายภาพรวม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15 ธันวาคม 2565)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01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/>
          <p:cNvGrpSpPr/>
          <p:nvPr/>
        </p:nvGrpSpPr>
        <p:grpSpPr>
          <a:xfrm>
            <a:off x="11824" y="-563547"/>
            <a:ext cx="12245731" cy="2290748"/>
            <a:chOff x="-23581" y="-367747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27527"/>
              </p:ext>
            </p:extLst>
          </p:nvPr>
        </p:nvGraphicFramePr>
        <p:xfrm>
          <a:off x="428273" y="1204307"/>
          <a:ext cx="11335453" cy="5050340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891698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155720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337309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14434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53634"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FF5B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FF5B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>
                    <a:solidFill>
                      <a:srgbClr val="FF5B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2000" baseline="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1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B5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8,316,780.00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856.00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-31.99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7,324,680.00 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12,865,190.00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9,054,465.00 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12,451,065.00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8,269,305.00 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10,773,740.00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10,249,215.00 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12,032,905.00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11,560,655.00 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19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19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การเบิกจ่ายภาพรวม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15 ธันวาคม 2565)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/>
          <p:cNvSpPr txBox="1"/>
          <p:nvPr/>
        </p:nvSpPr>
        <p:spPr>
          <a:xfrm>
            <a:off x="111112" y="1255456"/>
            <a:ext cx="11956268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h-TH" sz="18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การแต่งตั้งผู้อำนวยการสำนักงานกองทุนพัฒนาบทบาทสตรี</a:t>
            </a:r>
            <a:endParaRPr lang="th-TH" sz="1800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2 เรื่อง รับรองรายงานการประชุม ครั้งที่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7/2565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เมื่อวันที่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 พฤศจิกายน 2565</a:t>
            </a:r>
            <a:endParaRPr lang="th-TH" sz="18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เป็นการประชุมผ่านระบบวีดิทัศน์ทางไกล (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3 เรื่อง สืบเนื่องจากการประชุม ครั้งที่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7/2565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เมื่อวันที่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 พฤศจิกายน 2565</a:t>
            </a:r>
          </a:p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        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ประจำปีงบประมาณ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2565 (กลุ่มอำนวยการ)</a:t>
            </a:r>
            <a:b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3.2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/>
                <a:cs typeface="Chulabhorn Likit Text Light" panose="00000400000000000000" pitchFamily="50" charset="-34"/>
              </a:rPr>
              <a:t>การบริหารจัดการหนี้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กองทุนพัฒนาบทบาทสตรี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2565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(กลุ่มนโยบาย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และยุทธศาสตร์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)</a:t>
            </a:r>
            <a:endParaRPr lang="th-TH" sz="1800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4 เรื่อง เพื่อทราบ	 </a:t>
            </a:r>
            <a:endParaRPr lang="th-TH" sz="18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18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	 </a:t>
            </a:r>
            <a:r>
              <a:rPr lang="th-TH" sz="18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        </a:t>
            </a:r>
            <a:r>
              <a:rPr lang="th-TH" sz="1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สรุปผลการดำเนินงาน</a:t>
            </a:r>
            <a:r>
              <a:rPr lang="th-TH" sz="1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งานการเงินและบัญชี ของกองทุนพัฒนาบทบาทสตรี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(กลุ่มอำนวยการ)</a:t>
            </a:r>
            <a:endParaRPr lang="th-TH" sz="1800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วาระที่ 5 เรื่อง 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อื่น ๆ</a:t>
            </a:r>
          </a:p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18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5.1 โครงการพัฒนาระบบบัญชีการเงินและระบบโปรแกรมทะเบียนลูกหนี้ กองทุนพัฒนาบทบาทสตรี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(กลุ่ม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นโยบาย   </a:t>
            </a:r>
          </a:p>
          <a:p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                              และ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ยุทธศาสตร์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)</a:t>
            </a:r>
            <a:endParaRPr lang="th-TH" sz="1800" dirty="0" smtClean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5.2 โครงการสัมมนาคณะทำงานเครือข่ายขับเคลื่อนกองทุนพัฒนาบทบาทสตรีระดับประเทศ (กลุ่มพัฒนาศักยภาพ </a:t>
            </a:r>
          </a:p>
          <a:p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  กองทุน)</a:t>
            </a:r>
          </a:p>
          <a:p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5.3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การยืนยันยอดลูกหนี้เงินทุนหมุนเวียน กองทุนพัฒนาบทบาท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สตรี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(กลุ่มนโยบายและ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ยุทธศาสตร์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</a:t>
            </a:r>
          </a:p>
          <a:p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5.4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ประกาศคณะกรรมการบริหารกองทุนพัฒนาบทบาทสตรี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 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มาตรการพักชำระหนี้สำหรับลูกหนี้ผู้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ประสบ</a:t>
            </a:r>
            <a:b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   สาธารณภัย(</a:t>
            </a:r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อุทกภัย) พ.ศ. </a:t>
            </a:r>
            <a:r>
              <a:rPr lang="th-TH" sz="18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2565</a:t>
            </a:r>
            <a:endParaRPr lang="th-TH" sz="1800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-4564" y="-278239"/>
            <a:ext cx="12196565" cy="1541268"/>
            <a:chOff x="-23581" y="-271597"/>
            <a:chExt cx="10193050" cy="1541268"/>
          </a:xfrm>
        </p:grpSpPr>
        <p:grpSp>
          <p:nvGrpSpPr>
            <p:cNvPr id="8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3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0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1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2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88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5" name="TextBox 64"/>
          <p:cNvSpPr txBox="1"/>
          <p:nvPr/>
        </p:nvSpPr>
        <p:spPr>
          <a:xfrm>
            <a:off x="0" y="665010"/>
            <a:ext cx="12178493" cy="52322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ระเบียบวาระการประชุมครั้งที่ </a:t>
            </a:r>
            <a:r>
              <a:rPr lang="th-TH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8/2565</a:t>
            </a: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36" name="กลุ่ม 35"/>
          <p:cNvGrpSpPr/>
          <p:nvPr/>
        </p:nvGrpSpPr>
        <p:grpSpPr>
          <a:xfrm>
            <a:off x="0" y="6336956"/>
            <a:ext cx="6853991" cy="633958"/>
            <a:chOff x="-425532" y="4710612"/>
            <a:chExt cx="5576155" cy="475468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0" name="กลุ่ม 3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1" name="กลุ่ม 4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กลุ่ม 4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10893778" y="6356350"/>
            <a:ext cx="460022" cy="365125"/>
          </a:xfrm>
          <a:solidFill>
            <a:srgbClr val="002060"/>
          </a:solidFill>
        </p:spPr>
        <p:txBody>
          <a:bodyPr vert="horz" lIns="91440" tIns="45720" rIns="91440" bIns="45720" rtlCol="0" anchor="ctr"/>
          <a:lstStyle/>
          <a:p>
            <a:pPr algn="ctr"/>
            <a:fld id="{C7E0CB89-C45F-4F92-B797-FDF188EB59D3}" type="slidenum">
              <a:rPr lang="th-TH" sz="1100" b="1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pPr algn="ctr"/>
              <a:t>2</a:t>
            </a:fld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71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0"/>
          <p:cNvGrpSpPr/>
          <p:nvPr/>
        </p:nvGrpSpPr>
        <p:grpSpPr>
          <a:xfrm>
            <a:off x="11824" y="-563547"/>
            <a:ext cx="12245731" cy="2290748"/>
            <a:chOff x="-23581" y="-367747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71309"/>
              </p:ext>
            </p:extLst>
          </p:nvPr>
        </p:nvGraphicFramePr>
        <p:xfrm>
          <a:off x="466962" y="1385731"/>
          <a:ext cx="11335453" cy="3928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698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155720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337309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14434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68146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53634"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FF5B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FF5B5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</a:t>
                      </a:r>
                      <a:r>
                        <a:rPr lang="th-TH" sz="20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>
                    <a:solidFill>
                      <a:srgbClr val="FF5B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200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2000" baseline="0" dirty="0" smtClean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2000" dirty="0" smtClean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1099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20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5B5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9,068,430.00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12,151,890.00 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14,170,265.00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9,146,030.00 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  9,388,580.00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739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10,520,580.00 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-32.00</a:t>
                      </a:r>
                    </a:p>
                  </a:txBody>
                  <a:tcPr marL="9525" marR="9525" marT="9525" marB="0" anchor="ctr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739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F5B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829,556,300.00 </a:t>
                      </a:r>
                    </a:p>
                  </a:txBody>
                  <a:tcPr marL="9525" marR="9525" marT="9525" marB="0" anchor="ctr"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30,278,777.03 </a:t>
                      </a:r>
                    </a:p>
                  </a:txBody>
                  <a:tcPr marL="9525" marR="9525" marT="9525" marB="0" anchor="ctr"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3.65</a:t>
                      </a:r>
                    </a:p>
                  </a:txBody>
                  <a:tcPr marL="9525" marR="9525" marT="9525" marB="0" anchor="ctr"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-28.35</a:t>
                      </a:r>
                    </a:p>
                  </a:txBody>
                  <a:tcPr marL="9525" marR="9525" marT="9525" marB="0" anchor="ctr"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20</a:t>
            </a:fld>
            <a:endParaRPr lang="th-TH"/>
          </a:p>
        </p:txBody>
      </p:sp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20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การเบิกจ่ายภาพรวม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15 ธันวาคม 2565)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3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32437"/>
              </p:ext>
            </p:extLst>
          </p:nvPr>
        </p:nvGraphicFramePr>
        <p:xfrm>
          <a:off x="451822" y="1204856"/>
          <a:ext cx="10886738" cy="4511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5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52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ผลสัมฤทธิ์และตัวชี้วัดในการใช้จ่ายงบประมาณ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หน่วยนับ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spc="-3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ค่าเป้าหมายปี</a:t>
                      </a:r>
                      <a:r>
                        <a:rPr lang="en-US" sz="2400" b="1" spc="-3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2566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3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ผลสัมฤทธิ์ : สมาชิกได้รับการส่งเสริมอาชีพ สร้างงาน สร้างรายได้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 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 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1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ตัวชี้วัด : จำนวนโครงการที่กองทุนพัฒนาสตรีอนุมัติในการส่งเสริมอาชีพ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โครงการ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5,600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1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ตัวชี้วัด : ร้อยละของโครงการที่ได้รับการอนุมัติเงินกู้จากกองทุนพัฒนาบทบาทสตรีมีรายได้เพิ่มขึ้น</a:t>
                      </a:r>
                      <a:endParaRPr lang="en-US" sz="24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  <a:endParaRPr lang="en-US" sz="24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8" name="สี่เหลี่ยมผืนผ้า 27"/>
          <p:cNvSpPr/>
          <p:nvPr/>
        </p:nvSpPr>
        <p:spPr>
          <a:xfrm>
            <a:off x="431106" y="17226"/>
            <a:ext cx="6738741" cy="87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" panose="00000400000000000000" pitchFamily="50" charset="-34"/>
              </a:rPr>
              <a:t>ผลสัมฤทธิ์และค่าเป้าหมายในการใช้จ่ายงบประมาณเงินทุนหมุนเวียน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9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21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8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77523"/>
              </p:ext>
            </p:extLst>
          </p:nvPr>
        </p:nvGraphicFramePr>
        <p:xfrm>
          <a:off x="623368" y="1196622"/>
          <a:ext cx="10711031" cy="4753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งบประมาณเงินทุนหมุนเวียน(บาท)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จำนวนโครงการที่กองทุนพัฒนาบทบาทสตรีอนุมัติในการส่งเสริมอาชีพ (โครงการ)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ร้อยละของโครงการที่ได้รับการอนุมัติเงินกู้จากกองทุนพัฒนาบทบาทสตรีมีรายได้เพิ่มขึ้น (ร้อยละ)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กระบี่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ขอนแก่น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10,000,000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ชลบุรี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ชัยนาท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ชัยภูมิ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130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6" name="Group 70"/>
          <p:cNvGrpSpPr/>
          <p:nvPr/>
        </p:nvGrpSpPr>
        <p:grpSpPr>
          <a:xfrm>
            <a:off x="0" y="-576795"/>
            <a:ext cx="12245731" cy="1550179"/>
            <a:chOff x="-23581" y="-367747"/>
            <a:chExt cx="10193050" cy="1042996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074811" y="-367747"/>
              <a:ext cx="4094658" cy="1042996"/>
              <a:chOff x="5745706" y="-567803"/>
              <a:chExt cx="3685193" cy="938696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745706" y="-567803"/>
                <a:ext cx="1486400" cy="938696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กลุ่ม 15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0" name="สี่เหลี่ยมผืนผ้า 29"/>
          <p:cNvSpPr/>
          <p:nvPr/>
        </p:nvSpPr>
        <p:spPr>
          <a:xfrm>
            <a:off x="395598" y="27177"/>
            <a:ext cx="774417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th-TH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" panose="00000400000000000000" pitchFamily="50" charset="-34"/>
              </a:rPr>
              <a:t>ค่าเป้าหมายตัวชี้วัดในการใช้จ่าย</a:t>
            </a:r>
            <a:r>
              <a:rPr lang="th-TH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" panose="00000400000000000000" pitchFamily="50" charset="-34"/>
              </a:rPr>
              <a:t>งบประมาณ</a:t>
            </a:r>
            <a:br>
              <a:rPr lang="th-TH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" panose="00000400000000000000" pitchFamily="50" charset="-34"/>
              </a:rPr>
            </a:br>
            <a:r>
              <a:rPr lang="th-TH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" panose="00000400000000000000" pitchFamily="50" charset="-34"/>
              </a:rPr>
              <a:t>เงินทุน</a:t>
            </a:r>
            <a:r>
              <a:rPr lang="th-TH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" panose="00000400000000000000" pitchFamily="50" charset="-34"/>
              </a:rPr>
              <a:t>หมุนเวียนระดับจังหวัด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22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05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ตัวแทนเนื้อหา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132594"/>
              </p:ext>
            </p:extLst>
          </p:nvPr>
        </p:nvGraphicFramePr>
        <p:xfrm>
          <a:off x="467562" y="1038019"/>
          <a:ext cx="10711031" cy="5308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1782148382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4107047455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3027432576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88232754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59054966"/>
                    </a:ext>
                  </a:extLst>
                </a:gridCol>
              </a:tblGrid>
              <a:tr h="1442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งบประมาณเงินทุนหมุนเวียน(บาท)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จำนวนโครงการที่กองทุนพัฒนาบทบาทสตรีอนุมัติในการส่งเสริมอาชีพ (โครงการ)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ร้อยละของโครงการที่ได้รับการอนุมัติเงินกู้จากกองทุนพัฒนาบทบาทสตรีมีรายได้เพิ่มขึ้น (ร้อยละ)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08811"/>
                  </a:ext>
                </a:extLst>
              </a:tr>
              <a:tr h="39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ชุมพร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572093"/>
                  </a:ext>
                </a:extLst>
              </a:tr>
              <a:tr h="379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103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989238"/>
                  </a:ext>
                </a:extLst>
              </a:tr>
              <a:tr h="347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121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62833"/>
                  </a:ext>
                </a:extLst>
              </a:tr>
              <a:tr h="337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ตรัง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231194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ตราด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02835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ตาก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234582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นครนายก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47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208146"/>
                  </a:ext>
                </a:extLst>
              </a:tr>
              <a:tr h="356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นครปฐม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365189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นครพนม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667088"/>
                  </a:ext>
                </a:extLst>
              </a:tr>
              <a:tr h="49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10,000,000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93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5957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23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1550179"/>
            <a:chOff x="-23581" y="-367747"/>
            <a:chExt cx="10193050" cy="1042996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074811" y="-367747"/>
              <a:ext cx="4094658" cy="1042996"/>
              <a:chOff x="5745706" y="-567803"/>
              <a:chExt cx="3685193" cy="938696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745706" y="-567803"/>
                <a:ext cx="1486400" cy="938696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2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23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93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24</a:t>
            </a:fld>
            <a:endParaRPr lang="th-TH"/>
          </a:p>
        </p:txBody>
      </p:sp>
      <p:graphicFrame>
        <p:nvGraphicFramePr>
          <p:cNvPr id="5" name="ตัวแทนเนื้อหา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197518"/>
              </p:ext>
            </p:extLst>
          </p:nvPr>
        </p:nvGraphicFramePr>
        <p:xfrm>
          <a:off x="643019" y="1028745"/>
          <a:ext cx="10711031" cy="5308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1782148382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4107047455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3027432576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88232754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59054966"/>
                    </a:ext>
                  </a:extLst>
                </a:gridCol>
              </a:tblGrid>
              <a:tr h="1442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งบประมาณเงินทุนหมุนเวียน(บาท)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จำนวนโครงการที่กองทุนพัฒนาบทบาทสตรีอนุมัติในการส่งเสริมอาชีพ (โครงการ)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ร้อยละของโครงการที่ได้รับการอนุมัติเงินกู้จากกองทุนพัฒนาบทบาทสตรีมีรายได้เพิ่มขึ้น (ร้อยละ)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08811"/>
                  </a:ext>
                </a:extLst>
              </a:tr>
              <a:tr h="39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9,000,000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572093"/>
                  </a:ext>
                </a:extLst>
              </a:tr>
              <a:tr h="379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6,000,000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989238"/>
                  </a:ext>
                </a:extLst>
              </a:tr>
              <a:tr h="347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นนทบุรี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8,000,000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62833"/>
                  </a:ext>
                </a:extLst>
              </a:tr>
              <a:tr h="337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6,000,000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231194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น่าน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8,000,000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02835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บึงกาฬ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6,000,000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234582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11,000,000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103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208146"/>
                  </a:ext>
                </a:extLst>
              </a:tr>
              <a:tr h="356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7,000,000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365189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7,000,000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667088"/>
                  </a:ext>
                </a:extLst>
              </a:tr>
              <a:tr h="49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6,000,000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5957"/>
                  </a:ext>
                </a:extLst>
              </a:tr>
            </a:tbl>
          </a:graphicData>
        </a:graphic>
      </p:graphicFrame>
      <p:grpSp>
        <p:nvGrpSpPr>
          <p:cNvPr id="6" name="Group 70"/>
          <p:cNvGrpSpPr/>
          <p:nvPr/>
        </p:nvGrpSpPr>
        <p:grpSpPr>
          <a:xfrm>
            <a:off x="0" y="-576795"/>
            <a:ext cx="12245731" cy="1550179"/>
            <a:chOff x="-23581" y="-367747"/>
            <a:chExt cx="10193050" cy="1042996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074811" y="-367747"/>
              <a:ext cx="4094658" cy="1042996"/>
              <a:chOff x="5745706" y="-567803"/>
              <a:chExt cx="3685193" cy="938696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745706" y="-567803"/>
                <a:ext cx="1486400" cy="938696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กลุ่ม 15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24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42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25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1550179"/>
            <a:chOff x="-23581" y="-367747"/>
            <a:chExt cx="10193050" cy="1042996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074811" y="-367747"/>
              <a:ext cx="4094658" cy="1042996"/>
              <a:chOff x="5745706" y="-567803"/>
              <a:chExt cx="3685193" cy="938696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745706" y="-567803"/>
                <a:ext cx="1486400" cy="938696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ัวแทนเนื้อหา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294925"/>
              </p:ext>
            </p:extLst>
          </p:nvPr>
        </p:nvGraphicFramePr>
        <p:xfrm>
          <a:off x="623493" y="977336"/>
          <a:ext cx="10710781" cy="5308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969">
                  <a:extLst>
                    <a:ext uri="{9D8B030D-6E8A-4147-A177-3AD203B41FA5}">
                      <a16:colId xmlns:a16="http://schemas.microsoft.com/office/drawing/2014/main" val="1782148382"/>
                    </a:ext>
                  </a:extLst>
                </a:gridCol>
                <a:gridCol w="2305858">
                  <a:extLst>
                    <a:ext uri="{9D8B030D-6E8A-4147-A177-3AD203B41FA5}">
                      <a16:colId xmlns:a16="http://schemas.microsoft.com/office/drawing/2014/main" val="4107047455"/>
                    </a:ext>
                  </a:extLst>
                </a:gridCol>
                <a:gridCol w="2305858">
                  <a:extLst>
                    <a:ext uri="{9D8B030D-6E8A-4147-A177-3AD203B41FA5}">
                      <a16:colId xmlns:a16="http://schemas.microsoft.com/office/drawing/2014/main" val="880613032"/>
                    </a:ext>
                  </a:extLst>
                </a:gridCol>
                <a:gridCol w="2630276">
                  <a:extLst>
                    <a:ext uri="{9D8B030D-6E8A-4147-A177-3AD203B41FA5}">
                      <a16:colId xmlns:a16="http://schemas.microsoft.com/office/drawing/2014/main" val="288232754"/>
                    </a:ext>
                  </a:extLst>
                </a:gridCol>
                <a:gridCol w="2149820">
                  <a:extLst>
                    <a:ext uri="{9D8B030D-6E8A-4147-A177-3AD203B41FA5}">
                      <a16:colId xmlns:a16="http://schemas.microsoft.com/office/drawing/2014/main" val="2059054966"/>
                    </a:ext>
                  </a:extLst>
                </a:gridCol>
              </a:tblGrid>
              <a:tr h="1442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th-TH" sz="1800" dirty="0" smtClean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งบประมาณเงินทุนหมุนเวียน(บาท)</a:t>
                      </a:r>
                      <a:endParaRPr lang="en-US" sz="1800" dirty="0" smtClean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จำนวนโครงการที่กองทุนพัฒนาบทบาทสตรีอนุมัติในการส่งเสริมอาชีพ (โครงการ)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ร้อยละของโครงการที่ได้รับการอนุมัติเงินกู้จากกองทุนพัฒนาบทบาทสตรีมีรายได้เพิ่มขึ้น (ร้อยละ)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08811"/>
                  </a:ext>
                </a:extLst>
              </a:tr>
              <a:tr h="39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ปัตตานี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20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572093"/>
                  </a:ext>
                </a:extLst>
              </a:tr>
              <a:tr h="379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20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989238"/>
                  </a:ext>
                </a:extLst>
              </a:tr>
              <a:tr h="347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พะเยา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62833"/>
                  </a:ext>
                </a:extLst>
              </a:tr>
              <a:tr h="337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พังงา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231194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พัทลุง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02835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พิจิตร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234582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208146"/>
                  </a:ext>
                </a:extLst>
              </a:tr>
              <a:tr h="356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  <a:endParaRPr lang="en-US" sz="20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365189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  <a:endParaRPr lang="en-US" sz="20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667088"/>
                  </a:ext>
                </a:extLst>
              </a:tr>
              <a:tr h="49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แพร่</a:t>
                      </a:r>
                      <a:endParaRPr lang="en-US" sz="20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5957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25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62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26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1550179"/>
            <a:chOff x="-23581" y="-367747"/>
            <a:chExt cx="10193050" cy="1042996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074811" y="-367747"/>
              <a:ext cx="4094658" cy="1042996"/>
              <a:chOff x="5745706" y="-567803"/>
              <a:chExt cx="3685193" cy="938696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745706" y="-567803"/>
                <a:ext cx="1486400" cy="938696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ัวแทนเนื้อหา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27226"/>
              </p:ext>
            </p:extLst>
          </p:nvPr>
        </p:nvGraphicFramePr>
        <p:xfrm>
          <a:off x="643019" y="1028745"/>
          <a:ext cx="10711031" cy="5308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1782148382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4107047455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3027432576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88232754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59054966"/>
                    </a:ext>
                  </a:extLst>
                </a:gridCol>
              </a:tblGrid>
              <a:tr h="1442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งบประมาณเงินทุนหมุนเวียน(บาท)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จำนวนโครงการที่กองทุนพัฒนาบทบาทสตรีอนุมัติในการส่งเสริมอาชีพ (โครงการ)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ร้อยละของโครงการที่ได้รับการอนุมัติเงินกู้จากกองทุนพัฒนาบทบาทสตรีมีรายได้เพิ่มขึ้น (ร้อยละ)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08811"/>
                  </a:ext>
                </a:extLst>
              </a:tr>
              <a:tr h="39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ภูเก็ต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572093"/>
                  </a:ext>
                </a:extLst>
              </a:tr>
              <a:tr h="379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989238"/>
                  </a:ext>
                </a:extLst>
              </a:tr>
              <a:tr h="347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62833"/>
                  </a:ext>
                </a:extLst>
              </a:tr>
              <a:tr h="337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231194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ยโสธร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02835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ยะลา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234582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10,000,000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208146"/>
                  </a:ext>
                </a:extLst>
              </a:tr>
              <a:tr h="356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ระนอง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365189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ระยอง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667088"/>
                  </a:ext>
                </a:extLst>
              </a:tr>
              <a:tr h="49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ราชบุรี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5957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26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32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27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1550179"/>
            <a:chOff x="-23581" y="-367747"/>
            <a:chExt cx="10193050" cy="1042996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074811" y="-367747"/>
              <a:ext cx="4094658" cy="1042996"/>
              <a:chOff x="5745706" y="-567803"/>
              <a:chExt cx="3685193" cy="938696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745706" y="-567803"/>
                <a:ext cx="1486400" cy="938696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9" name="ตัวแทนเนื้อหา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30" name="ตัวแทนเนื้อหา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734861"/>
              </p:ext>
            </p:extLst>
          </p:nvPr>
        </p:nvGraphicFramePr>
        <p:xfrm>
          <a:off x="643019" y="1028745"/>
          <a:ext cx="10711031" cy="5308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1782148382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4107047455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3027432576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88232754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59054966"/>
                    </a:ext>
                  </a:extLst>
                </a:gridCol>
              </a:tblGrid>
              <a:tr h="1442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งบประมาณเงินทุนหมุนเวียน(บาท)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จำนวนโครงการที่กองทุนพัฒนาบทบาทสตรีอนุมัติในการส่งเสริมอาชีพ (โครงการ)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ร้อยละของโครงการที่ได้รับการอนุมัติเงินกู้จากกองทุนพัฒนาบทบาทสตรีมีรายได้เพิ่มขึ้น (ร้อยละ)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08811"/>
                  </a:ext>
                </a:extLst>
              </a:tr>
              <a:tr h="39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ลพบุรี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8,000,000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572093"/>
                  </a:ext>
                </a:extLst>
              </a:tr>
              <a:tr h="379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ลำปาง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989238"/>
                  </a:ext>
                </a:extLst>
              </a:tr>
              <a:tr h="347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ลำพูน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56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62833"/>
                  </a:ext>
                </a:extLst>
              </a:tr>
              <a:tr h="337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เลย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231194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9,000,000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84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02835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สกลนคร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10,000,000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234582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สงขลา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8,000,000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208146"/>
                  </a:ext>
                </a:extLst>
              </a:tr>
              <a:tr h="356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สตูล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7,000,000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365189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8,000,000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667088"/>
                  </a:ext>
                </a:extLst>
              </a:tr>
              <a:tr h="49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5,000,000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47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5957"/>
                  </a:ext>
                </a:extLst>
              </a:tr>
            </a:tbl>
          </a:graphicData>
        </a:graphic>
      </p:graphicFrame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27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22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28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1550179"/>
            <a:chOff x="-23581" y="-367747"/>
            <a:chExt cx="10193050" cy="1042996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074811" y="-367747"/>
              <a:ext cx="4094658" cy="1042996"/>
              <a:chOff x="5745706" y="-567803"/>
              <a:chExt cx="3685193" cy="938696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745706" y="-567803"/>
                <a:ext cx="1486400" cy="938696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ัวแทนเนื้อหา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9977145"/>
              </p:ext>
            </p:extLst>
          </p:nvPr>
        </p:nvGraphicFramePr>
        <p:xfrm>
          <a:off x="643019" y="1028745"/>
          <a:ext cx="10711031" cy="5308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1782148382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4107047455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3027432576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88232754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59054966"/>
                    </a:ext>
                  </a:extLst>
                </a:gridCol>
              </a:tblGrid>
              <a:tr h="1442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งบประมาณเงินทุนหมุนเวียน(บาท)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จำนวนโครงการที่กองทุนพัฒนาบทบาทสตรีอนุมัติในการส่งเสริมอาชีพ (โครงการ)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ร้อยละของโครงการที่ได้รับการอนุมัติเงินกู้จากกองทุนพัฒนาบทบาทสตรีมีรายได้เพิ่มขึ้น (ร้อยละ)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08811"/>
                  </a:ext>
                </a:extLst>
              </a:tr>
              <a:tr h="39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572093"/>
                  </a:ext>
                </a:extLst>
              </a:tr>
              <a:tr h="379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สระแก้ว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989238"/>
                  </a:ext>
                </a:extLst>
              </a:tr>
              <a:tr h="347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สระบุรี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8,000,000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62833"/>
                  </a:ext>
                </a:extLst>
              </a:tr>
              <a:tr h="337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231194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สุโขทัย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11,000,000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103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02835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84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234582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7,000,000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208146"/>
                  </a:ext>
                </a:extLst>
              </a:tr>
              <a:tr h="356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10,000,000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6365189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หนองคาย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667088"/>
                  </a:ext>
                </a:extLst>
              </a:tr>
              <a:tr h="49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7,000,000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135957"/>
                  </a:ext>
                </a:extLst>
              </a:tr>
            </a:tbl>
          </a:graphicData>
        </a:graphic>
      </p:graphicFrame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28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83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29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1550179"/>
            <a:chOff x="-23581" y="-367747"/>
            <a:chExt cx="10193050" cy="1042996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074811" y="-367747"/>
              <a:ext cx="4094658" cy="1042996"/>
              <a:chOff x="5745706" y="-567803"/>
              <a:chExt cx="3685193" cy="938696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745706" y="-567803"/>
                <a:ext cx="1486400" cy="938696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ัวแทนเนื้อหา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115470"/>
              </p:ext>
            </p:extLst>
          </p:nvPr>
        </p:nvGraphicFramePr>
        <p:xfrm>
          <a:off x="623368" y="1313638"/>
          <a:ext cx="10878242" cy="4456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789">
                  <a:extLst>
                    <a:ext uri="{9D8B030D-6E8A-4147-A177-3AD203B41FA5}">
                      <a16:colId xmlns:a16="http://schemas.microsoft.com/office/drawing/2014/main" val="1782148382"/>
                    </a:ext>
                  </a:extLst>
                </a:gridCol>
                <a:gridCol w="2405190">
                  <a:extLst>
                    <a:ext uri="{9D8B030D-6E8A-4147-A177-3AD203B41FA5}">
                      <a16:colId xmlns:a16="http://schemas.microsoft.com/office/drawing/2014/main" val="4107047455"/>
                    </a:ext>
                  </a:extLst>
                </a:gridCol>
                <a:gridCol w="2405190">
                  <a:extLst>
                    <a:ext uri="{9D8B030D-6E8A-4147-A177-3AD203B41FA5}">
                      <a16:colId xmlns:a16="http://schemas.microsoft.com/office/drawing/2014/main" val="1281124217"/>
                    </a:ext>
                  </a:extLst>
                </a:gridCol>
                <a:gridCol w="2464955">
                  <a:extLst>
                    <a:ext uri="{9D8B030D-6E8A-4147-A177-3AD203B41FA5}">
                      <a16:colId xmlns:a16="http://schemas.microsoft.com/office/drawing/2014/main" val="3027432576"/>
                    </a:ext>
                  </a:extLst>
                </a:gridCol>
                <a:gridCol w="2227118">
                  <a:extLst>
                    <a:ext uri="{9D8B030D-6E8A-4147-A177-3AD203B41FA5}">
                      <a16:colId xmlns:a16="http://schemas.microsoft.com/office/drawing/2014/main" val="288232754"/>
                    </a:ext>
                  </a:extLst>
                </a:gridCol>
              </a:tblGrid>
              <a:tr h="1473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งบประมาณเงินทุนหมุนเวียน(บาท)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จำนวนโครงการที่กองทุนพัฒนาบทบาทสตรีอนุมัติในการส่งเสริมอาชีพ (โครงการ)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ร้อยละของโครงการที่ได้รับการอนุมัติเงินกู้จากกองทุนพัฒนาบทบาทสตรีมีรายได้เพิ่มขึ้น (ร้อยละ)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9108811"/>
                  </a:ext>
                </a:extLst>
              </a:tr>
              <a:tr h="390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อ่างทอง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103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572093"/>
                  </a:ext>
                </a:extLst>
              </a:tr>
              <a:tr h="379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47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3989238"/>
                  </a:ext>
                </a:extLst>
              </a:tr>
              <a:tr h="347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2062833"/>
                  </a:ext>
                </a:extLst>
              </a:tr>
              <a:tr h="337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231194"/>
                  </a:ext>
                </a:extLst>
              </a:tr>
              <a:tr h="38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902835"/>
                  </a:ext>
                </a:extLst>
              </a:tr>
              <a:tr h="36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234582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6,000,000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4208146"/>
                  </a:ext>
                </a:extLst>
              </a:tr>
              <a:tr h="385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รวม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 smtClean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5,600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 smtClean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974550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29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88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56535" y="2471085"/>
            <a:ext cx="10515600" cy="1486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 เรื่องประธานแจ้งที่ประชุมทราบ </a:t>
            </a:r>
          </a:p>
        </p:txBody>
      </p:sp>
      <p:grpSp>
        <p:nvGrpSpPr>
          <p:cNvPr id="22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2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10893778" y="6356350"/>
            <a:ext cx="460022" cy="365125"/>
          </a:xfrm>
          <a:solidFill>
            <a:srgbClr val="002060"/>
          </a:solidFill>
        </p:spPr>
        <p:txBody>
          <a:bodyPr vert="horz" lIns="91440" tIns="45720" rIns="91440" bIns="45720" rtlCol="0" anchor="ctr"/>
          <a:lstStyle/>
          <a:p>
            <a:pPr algn="ctr"/>
            <a:fld id="{C7E0CB89-C45F-4F92-B797-FDF188EB59D3}" type="slidenum">
              <a:rPr lang="th-TH" sz="1100" b="1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pPr algn="ctr"/>
              <a:t>3</a:t>
            </a:fld>
            <a:endParaRPr lang="th-TH" sz="1100" b="1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67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70558" y="339974"/>
            <a:ext cx="1136724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Chulabhorn Likit Text Light" panose="00000400000000000000" pitchFamily="50" charset="-34"/>
              </a:rPr>
              <a:t>ผลสัมฤทธิ์และค่าเป้าหมายในการใช้จ่ายงบประมาณเงินอุดหนุน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73047"/>
              </p:ext>
            </p:extLst>
          </p:nvPr>
        </p:nvGraphicFramePr>
        <p:xfrm>
          <a:off x="826975" y="1062756"/>
          <a:ext cx="10812799" cy="4412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5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ผลสัมฤทธิ์และตัวชี้วัดในการใช้จ่ายงบประมาณ</a:t>
                      </a:r>
                      <a:endParaRPr lang="en-US" sz="20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หน่วยนับ</a:t>
                      </a:r>
                      <a:endParaRPr lang="en-US" sz="20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ค่าเป้าหมายปี </a:t>
                      </a:r>
                      <a:r>
                        <a:rPr lang="th-TH" sz="2000" dirty="0" smtClean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2566</a:t>
                      </a:r>
                      <a:endParaRPr lang="en-US" sz="20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611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ผลสัมฤทธิ์ : พัฒนาบทบาท ศักยภาพ และคุณภาพชีวิตสตรี</a:t>
                      </a:r>
                      <a:endParaRPr lang="en-US" sz="20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 </a:t>
                      </a:r>
                      <a:endParaRPr lang="en-US" sz="20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 </a:t>
                      </a:r>
                      <a:endParaRPr lang="en-US" sz="20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167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ตัวชี้วัด : จำนวนโครงการที่องค์กรสตรีได้รับการสนับสนุนเงินจากกองทุนพัฒนาบทบาทสตรีเพื่อพัฒนาศักยภาพและคุณภาพชีวิตสตรี</a:t>
                      </a:r>
                      <a:endParaRPr lang="en-US" sz="20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โครงการ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1,100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167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 ตัวชี้วัด : จำนวนองค์กรสตรีที่มีบทบาทในการพัฒนาศักยภาพและคุณภาพชีวิตสตรีที่ได้รับการอนุมัติเงินอุดหนุนกองทุนพัฒนาบทบาทสตรี</a:t>
                      </a:r>
                      <a:endParaRPr lang="en-US" sz="20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องค์กร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b="1" dirty="0" smtClean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1,100</a:t>
                      </a:r>
                      <a:endParaRPr lang="en-US" sz="20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กลุ่ม 15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30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40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31</a:t>
            </a:fld>
            <a:endParaRPr lang="th-TH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55135"/>
              </p:ext>
            </p:extLst>
          </p:nvPr>
        </p:nvGraphicFramePr>
        <p:xfrm>
          <a:off x="623368" y="1196622"/>
          <a:ext cx="10711031" cy="5112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งบประมาณเงินอุดหนุน (บาท)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ศักยภาพและคุณภาพชีวิตสตรี (โครงการ)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องค์กรสตรีที่มีบทบาทในการพัฒนาศักยภาพและคุณภาพชีวิตสตรีที่ได้รับการอนุมัติเงินอุดหนุนกองทุนพัฒนาบทบาทสตรี (องค์กร)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กระบี่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1,250,000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ขอนแก่น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ชลบุรี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1,530,000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ชัยนาท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ชัยภูมิ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6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กลุ่ม 15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31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77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32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096688"/>
              </p:ext>
            </p:extLst>
          </p:nvPr>
        </p:nvGraphicFramePr>
        <p:xfrm>
          <a:off x="623368" y="1196622"/>
          <a:ext cx="10711031" cy="5112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งบประมาณเงินอุดหนุน (บาท)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ศักยภาพและคุณภาพชีวิตสตรี (โครงการ)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องค์กรสตรีที่มีบทบาทในการพัฒนาศักยภาพและคุณภาพชีวิตสตรีที่ได้รับการอนุมัติเงินอุดหนุนกองทุนพัฒนาบทบาทสตรี (องค์กร)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ชุมพร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1,530,000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1,530,000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ตรัง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15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ตราด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ตาก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1,250,000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นครนายก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18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นครปฐม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19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นครพนม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32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4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33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09570"/>
              </p:ext>
            </p:extLst>
          </p:nvPr>
        </p:nvGraphicFramePr>
        <p:xfrm>
          <a:off x="642769" y="1038136"/>
          <a:ext cx="10711031" cy="5112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งบประมาณเงินอุดหนุน (บาท)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ศักยภาพและคุณภาพชีวิตสตรี (โครงการ)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องค์กรสตรีที่มีบทบาทในการพัฒนาศักยภาพและคุณภาพชีวิตสตรีที่ได้รับการอนุมัติเงินอุดหนุนกองทุนพัฒนาบทบาทสตรี (องค์กร)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21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23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นนทบุรี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25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น่าน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26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บึงกาฬ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27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28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29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33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34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86608"/>
              </p:ext>
            </p:extLst>
          </p:nvPr>
        </p:nvGraphicFramePr>
        <p:xfrm>
          <a:off x="642769" y="1038136"/>
          <a:ext cx="10711031" cy="5112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งบประมาณเงินอุดหนุน (บาท)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ศักยภาพและคุณภาพชีวิตสตรี (โครงการ)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องค์กรสตรีที่มีบทบาทในการพัฒนาศักยภาพและคุณภาพชีวิตสตรีที่ได้รับการอนุมัติเงินอุดหนุนกองทุนพัฒนาบทบาทสตรี (องค์กร)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31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ปัตตานี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33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พะเยา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พังงา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35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พัทลุง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36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พิจิตร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37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38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39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1,250,000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แพร่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34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7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35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551474"/>
              </p:ext>
            </p:extLst>
          </p:nvPr>
        </p:nvGraphicFramePr>
        <p:xfrm>
          <a:off x="623368" y="1133716"/>
          <a:ext cx="10711031" cy="5112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งบประมาณเงินอุดหนุน (บาท)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ศักยภาพและคุณภาพชีวิตสตรี (โครงการ)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องค์กรสตรีที่มีบทบาทในการพัฒนาศักยภาพและคุณภาพชีวิตสตรีที่ได้รับการอนุมัติเงินอุดหนุนกองทุนพัฒนาบทบาทสตรี (องค์กร)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41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ภูเก็ต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43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45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ยโสธร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46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ยะลา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47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1,530,000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48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ระนอง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49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ระยอง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1,250,000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ราชบุรี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1,250,000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35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415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36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804587"/>
              </p:ext>
            </p:extLst>
          </p:nvPr>
        </p:nvGraphicFramePr>
        <p:xfrm>
          <a:off x="623368" y="1133716"/>
          <a:ext cx="10711031" cy="5112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งบประมาณเงินอุดหนุน (บาท)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ศักยภาพและคุณภาพชีวิตสตรี (โครงการ)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องค์กรสตรีที่มีบทบาทในการพัฒนาศักยภาพและคุณภาพชีวิตสตรีที่ได้รับการอนุมัติเงินอุดหนุนกองทุนพัฒนาบทบาทสตรี (องค์กร)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51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ลพบุรี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ลำปาง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53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ลำพูน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เลย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55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สกลนคร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57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สงขลา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58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สตูล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59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36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51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37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79450"/>
              </p:ext>
            </p:extLst>
          </p:nvPr>
        </p:nvGraphicFramePr>
        <p:xfrm>
          <a:off x="623368" y="1133716"/>
          <a:ext cx="10711031" cy="5112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3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0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งบประมาณเงินอุดหนุน (บาท)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ศักยภาพและคุณภาพชีวิตสตรี (โครงการ)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องค์กรสตรีที่มีบทบาทในการพัฒนาศักยภาพและคุณภาพชีวิตสตรีที่ได้รับการอนุมัติเงินอุดหนุนกองทุนพัฒนาบทบาทสตรี (องค์กร)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61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สระแก้ว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63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สระบุรี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สุโขทัย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1,400,000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66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1,250,000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67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68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69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หนองคาย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37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7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38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0" y="-576795"/>
            <a:ext cx="12245731" cy="2290748"/>
            <a:chOff x="-23581" y="-36774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318285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664748"/>
              </p:ext>
            </p:extLst>
          </p:nvPr>
        </p:nvGraphicFramePr>
        <p:xfrm>
          <a:off x="623368" y="1133716"/>
          <a:ext cx="10711031" cy="4721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111">
                  <a:extLst>
                    <a:ext uri="{9D8B030D-6E8A-4147-A177-3AD203B41FA5}">
                      <a16:colId xmlns:a16="http://schemas.microsoft.com/office/drawing/2014/main" val="2733690455"/>
                    </a:ext>
                  </a:extLst>
                </a:gridCol>
                <a:gridCol w="1936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b="1" kern="1200" dirty="0" smtClean="0">
                          <a:solidFill>
                            <a:schemeClr val="lt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งบประมาณเงินอุดหนุน (บาท)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ศักยภาพและคุณภาพชีวิตสตรี (โครงการ)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600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จำนวนองค์กรสตรีที่มีบทบาทในการพัฒนาศักยภาพและคุณภาพชีวิตสตรีที่ได้รับการอนุมัติเงินอุดหนุนกองทุนพัฒนาบทบาทสตรี (องค์กร)</a:t>
                      </a: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71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อ่างทอง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1,280,000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830,000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73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74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980,000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76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77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1800" b="1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1,380,000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9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th-TH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รวม</a:t>
                      </a:r>
                      <a:endParaRPr lang="en-US" sz="1800" b="1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800" b="1" dirty="0">
                          <a:effectLst/>
                          <a:latin typeface="Chulabhorn Likit Text Light" panose="00000400000000000000" pitchFamily="50" charset="-34"/>
                          <a:ea typeface="Calibri" panose="020F0502020204030204" pitchFamily="34" charset="0"/>
                          <a:cs typeface="Chulabhorn Likit Text Light" panose="00000400000000000000" pitchFamily="50" charset="-34"/>
                        </a:rPr>
                        <a:t>1,100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612401"/>
                  </a:ext>
                </a:extLst>
              </a:tr>
            </a:tbl>
          </a:graphicData>
        </a:graphic>
      </p:graphicFrame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38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40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0"/>
          <p:cNvGrpSpPr/>
          <p:nvPr/>
        </p:nvGrpSpPr>
        <p:grpSpPr>
          <a:xfrm>
            <a:off x="11824" y="-563547"/>
            <a:ext cx="12245731" cy="2290748"/>
            <a:chOff x="-23581" y="-36774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9" name="กล่องข้อความ 28"/>
          <p:cNvSpPr txBox="1"/>
          <p:nvPr/>
        </p:nvSpPr>
        <p:spPr>
          <a:xfrm>
            <a:off x="868297" y="179008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ประเด็นเน้นย้ำ</a:t>
            </a:r>
            <a:endParaRPr lang="th-TH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0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031" y="1148175"/>
            <a:ext cx="11973502" cy="263360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th-TH" dirty="0" smtClean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z="3600" spc="-6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ขอให้จังหวัดจัดทำแผนการเบิกจ่ายงบประมาณประจำปีงบประมาณ 2566 รายไตรมาส    </a:t>
            </a:r>
          </a:p>
          <a:p>
            <a:pPr marL="0" indent="0">
              <a:buNone/>
            </a:pPr>
            <a:r>
              <a:rPr lang="th-TH" sz="3600" spc="-6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3600" spc="-6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พร้อมรายงานปัญหาอุปสรรคในการดำเนินงานที่ไม่เป็นไปตามเป้าหมายการเบิกจ่ายราย </a:t>
            </a:r>
          </a:p>
          <a:p>
            <a:pPr marL="0" indent="0">
              <a:buNone/>
            </a:pPr>
            <a:r>
              <a:rPr lang="th-TH" sz="3600" spc="-6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3600" spc="-6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ไตรมาส </a:t>
            </a:r>
            <a:r>
              <a:rPr lang="th-TH" sz="36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เป็นไฟล์ </a:t>
            </a:r>
            <a:r>
              <a:rPr lang="en-US" sz="36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PDF</a:t>
            </a:r>
            <a:r>
              <a:rPr lang="th-TH" sz="36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และส่งไฟล์ข้อมูลทาง </a:t>
            </a:r>
            <a:r>
              <a:rPr lang="en-US" sz="36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E-mail:</a:t>
            </a:r>
            <a:r>
              <a:rPr lang="en-US" sz="36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8"/>
              </a:rPr>
              <a:t>Women.yut1@outlook.com</a:t>
            </a:r>
            <a:r>
              <a:rPr lang="th-TH" sz="36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</a:p>
          <a:p>
            <a:pPr marL="0" indent="0">
              <a:buNone/>
            </a:pPr>
            <a:r>
              <a:rPr lang="th-TH" sz="3600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3600" b="1" spc="-5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z="3600" b="1" u="sng" spc="-50" dirty="0" smtClean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ภายใน</a:t>
            </a:r>
            <a:r>
              <a:rPr lang="th-TH" sz="3600" b="1" u="sng" spc="-50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วันพฤหัสบดีที่ 29 ธันวาคม 2565</a:t>
            </a:r>
            <a:endParaRPr lang="th-TH" sz="3600" dirty="0" smtClean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endParaRPr lang="th-TH" b="1" u="sng" spc="-50" dirty="0">
              <a:solidFill>
                <a:srgbClr val="C0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1051823" y="6280821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39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38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282"/>
          <a:stretch/>
        </p:blipFill>
        <p:spPr>
          <a:xfrm>
            <a:off x="8744128" y="862156"/>
            <a:ext cx="2839816" cy="451859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-516978"/>
            <a:ext cx="12259956" cy="1295911"/>
            <a:chOff x="-23581" y="-271597"/>
            <a:chExt cx="10216630" cy="1077066"/>
          </a:xfrm>
        </p:grpSpPr>
        <p:grpSp>
          <p:nvGrpSpPr>
            <p:cNvPr id="36" name="Group 35"/>
            <p:cNvGrpSpPr/>
            <p:nvPr/>
          </p:nvGrpSpPr>
          <p:grpSpPr>
            <a:xfrm>
              <a:off x="-23581" y="-271597"/>
              <a:ext cx="10193050" cy="1077066"/>
              <a:chOff x="-23581" y="-271597"/>
              <a:chExt cx="10193050" cy="1077066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05170"/>
                <a:chOff x="-29746" y="-164554"/>
                <a:chExt cx="9173747" cy="724653"/>
              </a:xfrm>
            </p:grpSpPr>
            <p:sp>
              <p:nvSpPr>
                <p:cNvPr id="5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5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47356"/>
                  <a:ext cx="9173747" cy="60745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  <p:sp>
              <p:nvSpPr>
                <p:cNvPr id="5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 dirty="0"/>
                </a:p>
              </p:txBody>
            </p:sp>
            <p:sp>
              <p:nvSpPr>
                <p:cNvPr id="5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588281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40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23093" y="-271597"/>
                <a:ext cx="1668571" cy="1077066"/>
                <a:chOff x="5699159" y="-481268"/>
                <a:chExt cx="1501714" cy="969359"/>
              </a:xfrm>
            </p:grpSpPr>
            <p:sp>
              <p:nvSpPr>
                <p:cNvPr id="5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99159" y="-481268"/>
                  <a:ext cx="1501714" cy="969359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400"/>
                </a:p>
              </p:txBody>
            </p:sp>
            <p:pic>
              <p:nvPicPr>
                <p:cNvPr id="5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78910" y="-202056"/>
                  <a:ext cx="857563" cy="565764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7699853" y="30291"/>
              <a:ext cx="2493196" cy="52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4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 </a:t>
              </a:r>
              <a:r>
                <a:rPr lang="th-TH" sz="144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4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สร้างสรรค์ชุมชน สร้างคน สร้างชาติ</a:t>
              </a:r>
              <a:endParaRPr lang="en-US" sz="144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2" name="สี่เหลี่ยมผืนผ้า 7">
            <a:extLst>
              <a:ext uri="{FF2B5EF4-FFF2-40B4-BE49-F238E27FC236}">
                <a16:creationId xmlns:a16="http://schemas.microsoft.com/office/drawing/2014/main" id="{95762FC7-367E-4A11-B496-0C5F13B3DD0C}"/>
              </a:ext>
            </a:extLst>
          </p:cNvPr>
          <p:cNvSpPr/>
          <p:nvPr/>
        </p:nvSpPr>
        <p:spPr>
          <a:xfrm>
            <a:off x="317727" y="2095727"/>
            <a:ext cx="7998098" cy="3122574"/>
          </a:xfrm>
          <a:prstGeom prst="rect">
            <a:avLst/>
          </a:prstGeom>
          <a:solidFill>
            <a:srgbClr val="F5EBE0">
              <a:alpha val="60000"/>
            </a:srgbClr>
          </a:solidFill>
          <a:ln w="57150">
            <a:solidFill>
              <a:srgbClr val="DBA39A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92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r>
              <a:rPr lang="th-TH" sz="1920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ตามคำสั่งกรมการพัฒนาชุมชน ที่ 1826/2565 เรื่อง ให้ข้าราชการปฏิบัติหน้าที่ </a:t>
            </a:r>
            <a:r>
              <a:rPr lang="th-TH" sz="19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ลงวันที่ 28 พฤศจิกายน 2565 โดยแต่งตั้งข้าราชการ รายนายสุรพล แก้วอินธิ ตำแหน่งผู้ตรวจราชการกรม ให้ปฏิบัติหน้าที่ผู้อำนวยการสำนักงานกองทุนพัฒนาบทบาทสตรี อีกตำแหน่งหนึ่ง และคำสั่งคณะกรรมการบริหารกองทุนพัฒนาบทบาทสตรี ที่ 1892/2565 เรื่อง แต่งตั้งผู้อำนวยการสำนักงานกองทุนพัฒนาบทบาทสตรี ลงวันที่ 2 ธันวาคม 2565 ทั้งนี้ ตั้งแต่วันที่ 6 ธันวาคม พ.ศ. 2565 เป็นต้นไป </a:t>
            </a:r>
            <a:endParaRPr lang="en-US" sz="192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3" name="สี่เหลี่ยมผืนผ้ามุมมน 1"/>
          <p:cNvSpPr/>
          <p:nvPr/>
        </p:nvSpPr>
        <p:spPr>
          <a:xfrm>
            <a:off x="259053" y="1253077"/>
            <a:ext cx="7998098" cy="658368"/>
          </a:xfrm>
          <a:prstGeom prst="roundRect">
            <a:avLst/>
          </a:prstGeom>
          <a:solidFill>
            <a:srgbClr val="DBA39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360" b="1" spc="-6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3360" b="1" spc="-6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ให้ข้าราชการปฏิบัติหน้าที่</a:t>
            </a:r>
            <a:endParaRPr lang="en-US" sz="3360" spc="-6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1551" y="5380748"/>
            <a:ext cx="3545396" cy="95539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68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นายสุรพล แก้วอินธิ</a:t>
            </a:r>
            <a:br>
              <a:rPr lang="th-TH" sz="168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8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ผู้ตรวจราชการกรม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04166" y="-119608"/>
            <a:ext cx="6485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การแต่งตั้งผู้อำนวยการสำนักงานกองทุนพัฒนาบทบาทสตรี</a:t>
            </a:r>
          </a:p>
        </p:txBody>
      </p:sp>
      <p:grpSp>
        <p:nvGrpSpPr>
          <p:cNvPr id="40" name="กลุ่ม 39"/>
          <p:cNvGrpSpPr/>
          <p:nvPr/>
        </p:nvGrpSpPr>
        <p:grpSpPr>
          <a:xfrm>
            <a:off x="13507" y="6280821"/>
            <a:ext cx="6853991" cy="633958"/>
            <a:chOff x="-425532" y="4710612"/>
            <a:chExt cx="5576155" cy="475468"/>
          </a:xfrm>
        </p:grpSpPr>
        <p:grpSp>
          <p:nvGrpSpPr>
            <p:cNvPr id="41" name="กลุ่ม 40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8" name="รูปห้าเหลี่ยม 5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9" name="รูปห้าเหลี่ยม 5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4" name="กลุ่ม 43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2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60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10893778" y="6356350"/>
            <a:ext cx="460022" cy="365125"/>
          </a:xfrm>
          <a:solidFill>
            <a:srgbClr val="002060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th-TH" sz="11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475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กลุ่ม 89"/>
          <p:cNvGrpSpPr/>
          <p:nvPr/>
        </p:nvGrpSpPr>
        <p:grpSpPr>
          <a:xfrm>
            <a:off x="0" y="6226712"/>
            <a:ext cx="6820170" cy="633958"/>
            <a:chOff x="-425532" y="4710612"/>
            <a:chExt cx="5576155" cy="475468"/>
          </a:xfrm>
        </p:grpSpPr>
        <p:grpSp>
          <p:nvGrpSpPr>
            <p:cNvPr id="91" name="กลุ่ม 90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93" name="กลุ่ม 92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02" name="รูปห้าเหลี่ยม 10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103" name="รูปห้าเหลี่ยม 102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94" name="กลุ่ม 93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95" name="กลุ่ม 94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97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99" name="กลุ่ม 98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00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1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96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92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104" name="สี่เหลี่ยมผืนผ้ามุมมน 103"/>
          <p:cNvSpPr/>
          <p:nvPr/>
        </p:nvSpPr>
        <p:spPr>
          <a:xfrm>
            <a:off x="8902195" y="6048093"/>
            <a:ext cx="2954445" cy="357239"/>
          </a:xfrm>
          <a:prstGeom prst="roundRect">
            <a:avLst>
              <a:gd name="adj" fmla="val 6823"/>
            </a:avLst>
          </a:prstGeom>
          <a:noFill/>
          <a:ln w="19050"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67" b="1" dirty="0">
                <a:solidFill>
                  <a:srgbClr val="002060"/>
                </a:solidFill>
                <a:latin typeface="Chulabhorn Likit Text Light" pitchFamily="50" charset="-34"/>
                <a:cs typeface="Chulabhorn Likit Text Light" pitchFamily="50" charset="-34"/>
              </a:rPr>
              <a:t>ข้อมูล ณ วันที่ 14 ธันวาคม 2565</a:t>
            </a:r>
          </a:p>
        </p:txBody>
      </p:sp>
      <p:sp>
        <p:nvSpPr>
          <p:cNvPr id="105" name="สี่เหลี่ยมผืนผ้ามุมมน 10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>
            <a:off x="16080" y="-20602"/>
            <a:ext cx="7418616" cy="88433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33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การ</a:t>
            </a:r>
            <a:r>
              <a:rPr lang="th-TH" sz="2133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เบิกจ่ายงบ</a:t>
            </a:r>
            <a:r>
              <a:rPr lang="th-TH" sz="2133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ลงทุนภายในไตรมาสที่ 1 (ธันวาคม 2565)</a:t>
            </a:r>
            <a:endParaRPr lang="th-TH" sz="2133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46" name="กลุ่ม 45"/>
          <p:cNvGrpSpPr/>
          <p:nvPr/>
        </p:nvGrpSpPr>
        <p:grpSpPr>
          <a:xfrm>
            <a:off x="7463579" y="-32302"/>
            <a:ext cx="4728421" cy="773004"/>
            <a:chOff x="5597684" y="-24227"/>
            <a:chExt cx="4374916" cy="579753"/>
          </a:xfrm>
        </p:grpSpPr>
        <p:sp>
          <p:nvSpPr>
            <p:cNvPr id="47" name="รูปห้าเหลี่ยม 46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48" name="กลุ่ม 47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49" name="กลุ่ม 48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52" name="รูปห้าเหลี่ยม 5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53" name="รูปห้าเหลี่ยม 52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50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7163613" y="68020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CB2F1CB-7555-BF31-1305-10B6BB35A2C7}"/>
              </a:ext>
            </a:extLst>
          </p:cNvPr>
          <p:cNvSpPr txBox="1"/>
          <p:nvPr/>
        </p:nvSpPr>
        <p:spPr>
          <a:xfrm>
            <a:off x="3707356" y="3329443"/>
            <a:ext cx="4680555" cy="400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B0F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จังหวัดที่ยังไม่ได้เบิกจ่ายงบลงทุน</a:t>
            </a:r>
          </a:p>
        </p:txBody>
      </p:sp>
      <p:grpSp>
        <p:nvGrpSpPr>
          <p:cNvPr id="15" name="Google Shape;55;p15">
            <a:extLst>
              <a:ext uri="{FF2B5EF4-FFF2-40B4-BE49-F238E27FC236}">
                <a16:creationId xmlns:a16="http://schemas.microsoft.com/office/drawing/2014/main" id="{FDAE057C-3D7B-169E-548C-1EE6D0C7099F}"/>
              </a:ext>
            </a:extLst>
          </p:cNvPr>
          <p:cNvGrpSpPr/>
          <p:nvPr/>
        </p:nvGrpSpPr>
        <p:grpSpPr>
          <a:xfrm>
            <a:off x="1180474" y="3548545"/>
            <a:ext cx="9514412" cy="2532016"/>
            <a:chOff x="1354401" y="3599312"/>
            <a:chExt cx="4546885" cy="1321791"/>
          </a:xfrm>
        </p:grpSpPr>
        <p:sp>
          <p:nvSpPr>
            <p:cNvPr id="16" name="Google Shape;56;p15">
              <a:extLst>
                <a:ext uri="{FF2B5EF4-FFF2-40B4-BE49-F238E27FC236}">
                  <a16:creationId xmlns:a16="http://schemas.microsoft.com/office/drawing/2014/main" id="{5C223ABF-E3B4-E3C8-51F5-27BC652C18EF}"/>
                </a:ext>
              </a:extLst>
            </p:cNvPr>
            <p:cNvSpPr/>
            <p:nvPr/>
          </p:nvSpPr>
          <p:spPr>
            <a:xfrm>
              <a:off x="1372277" y="3712513"/>
              <a:ext cx="45290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;p15">
              <a:extLst>
                <a:ext uri="{FF2B5EF4-FFF2-40B4-BE49-F238E27FC236}">
                  <a16:creationId xmlns:a16="http://schemas.microsoft.com/office/drawing/2014/main" id="{A2E79C8A-CE1D-057C-3BD3-EDCCED9E1868}"/>
                </a:ext>
              </a:extLst>
            </p:cNvPr>
            <p:cNvSpPr/>
            <p:nvPr/>
          </p:nvSpPr>
          <p:spPr>
            <a:xfrm>
              <a:off x="1354401" y="3695838"/>
              <a:ext cx="4529009" cy="1225265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;p15">
              <a:extLst>
                <a:ext uri="{FF2B5EF4-FFF2-40B4-BE49-F238E27FC236}">
                  <a16:creationId xmlns:a16="http://schemas.microsoft.com/office/drawing/2014/main" id="{E828EA95-F639-FB69-BC6A-490DD379CC95}"/>
                </a:ext>
              </a:extLst>
            </p:cNvPr>
            <p:cNvSpPr/>
            <p:nvPr/>
          </p:nvSpPr>
          <p:spPr>
            <a:xfrm>
              <a:off x="1706573" y="3599312"/>
              <a:ext cx="762387" cy="75118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;p15">
              <a:extLst>
                <a:ext uri="{FF2B5EF4-FFF2-40B4-BE49-F238E27FC236}">
                  <a16:creationId xmlns:a16="http://schemas.microsoft.com/office/drawing/2014/main" id="{100CBA2C-D62F-464E-FFCB-974EB87E4DD0}"/>
                </a:ext>
              </a:extLst>
            </p:cNvPr>
            <p:cNvSpPr/>
            <p:nvPr/>
          </p:nvSpPr>
          <p:spPr>
            <a:xfrm>
              <a:off x="1415423" y="3976063"/>
              <a:ext cx="762387" cy="420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;p15">
              <a:extLst>
                <a:ext uri="{FF2B5EF4-FFF2-40B4-BE49-F238E27FC236}">
                  <a16:creationId xmlns:a16="http://schemas.microsoft.com/office/drawing/2014/main" id="{FB4F07E4-9682-AB5D-7C18-1152F468CF15}"/>
                </a:ext>
              </a:extLst>
            </p:cNvPr>
            <p:cNvSpPr/>
            <p:nvPr/>
          </p:nvSpPr>
          <p:spPr>
            <a:xfrm>
              <a:off x="1455483" y="3976063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;p15">
              <a:extLst>
                <a:ext uri="{FF2B5EF4-FFF2-40B4-BE49-F238E27FC236}">
                  <a16:creationId xmlns:a16="http://schemas.microsoft.com/office/drawing/2014/main" id="{980BBEDD-A09E-0BD3-EE71-5FE1733FF357}"/>
                </a:ext>
              </a:extLst>
            </p:cNvPr>
            <p:cNvSpPr/>
            <p:nvPr/>
          </p:nvSpPr>
          <p:spPr>
            <a:xfrm>
              <a:off x="1796617" y="3646988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2;p15">
              <a:extLst>
                <a:ext uri="{FF2B5EF4-FFF2-40B4-BE49-F238E27FC236}">
                  <a16:creationId xmlns:a16="http://schemas.microsoft.com/office/drawing/2014/main" id="{EF33EE90-5311-490C-25CF-C3DC830F913B}"/>
                </a:ext>
              </a:extLst>
            </p:cNvPr>
            <p:cNvSpPr/>
            <p:nvPr/>
          </p:nvSpPr>
          <p:spPr>
            <a:xfrm>
              <a:off x="1354401" y="3646989"/>
              <a:ext cx="1046977" cy="333426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b="1" dirty="0">
                  <a:solidFill>
                    <a:srgbClr val="FFFFFF"/>
                  </a:solidFill>
                  <a:latin typeface="Chulabhorn Likit Text Light" panose="00000400000000000000" pitchFamily="50" charset="-34"/>
                  <a:ea typeface="Fira Sans Extra Condensed Medium"/>
                  <a:cs typeface="Chulabhorn Likit Text Light" panose="00000400000000000000" pitchFamily="50" charset="-34"/>
                  <a:sym typeface="Fira Sans Extra Condensed Medium"/>
                </a:rPr>
                <a:t>35 จังหวัด</a:t>
              </a:r>
            </a:p>
          </p:txBody>
        </p:sp>
        <p:sp>
          <p:nvSpPr>
            <p:cNvPr id="26" name="Google Shape;64;p15">
              <a:extLst>
                <a:ext uri="{FF2B5EF4-FFF2-40B4-BE49-F238E27FC236}">
                  <a16:creationId xmlns:a16="http://schemas.microsoft.com/office/drawing/2014/main" id="{12D3E675-B0E7-7048-33C0-70CA9C4BCB7F}"/>
                </a:ext>
              </a:extLst>
            </p:cNvPr>
            <p:cNvSpPr txBox="1"/>
            <p:nvPr/>
          </p:nvSpPr>
          <p:spPr>
            <a:xfrm>
              <a:off x="2473086" y="3756343"/>
              <a:ext cx="3210900" cy="1080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1800" dirty="0">
                  <a:solidFill>
                    <a:srgbClr val="FF0000"/>
                  </a:solidFill>
                  <a:latin typeface="Chulabhorn Likit Text Light" panose="00000400000000000000" pitchFamily="50" charset="-34"/>
                  <a:ea typeface="Roboto"/>
                  <a:cs typeface="Chulabhorn Likit Text Light" panose="00000400000000000000" pitchFamily="50" charset="-34"/>
                  <a:sym typeface="Roboto"/>
                </a:rPr>
                <a:t>กระบี่,กาญจนบุรี,ขอนแก่น,ชัยนาท,เชียงราย,ตราด,นครนายก,นครปฐม,นครราชสีมา,นครสวรรค์,นนทบุรี,นราธิวาส,บึงกาฬ,ประจวบคีรีขันธ์,พระนครศรีอยุธยา,พัทลุง,พิษณุโลก,เพชรบูรณ์,มหาสารคาม,แม่ฮ่องสอน,ยโสธร,ยะลา,ระนอง,ระยอง,ราชบุรี,ลำปาง,เลย,สงขลา,สตูล,สมุทรสงคราม,สิงห์บุรี,สุพรรณบุรี,สุราษฎร์ธานี,สุรินทร์,หนองคาย</a:t>
              </a:r>
            </a:p>
          </p:txBody>
        </p:sp>
      </p:grpSp>
      <p:grpSp>
        <p:nvGrpSpPr>
          <p:cNvPr id="41" name="Google Shape;55;p15">
            <a:extLst>
              <a:ext uri="{FF2B5EF4-FFF2-40B4-BE49-F238E27FC236}">
                <a16:creationId xmlns:a16="http://schemas.microsoft.com/office/drawing/2014/main" id="{3F388CB0-55AD-EF96-64A7-723F0A1B8737}"/>
              </a:ext>
            </a:extLst>
          </p:cNvPr>
          <p:cNvGrpSpPr/>
          <p:nvPr/>
        </p:nvGrpSpPr>
        <p:grpSpPr>
          <a:xfrm>
            <a:off x="638588" y="1431036"/>
            <a:ext cx="4876525" cy="1458175"/>
            <a:chOff x="1354401" y="3599312"/>
            <a:chExt cx="3210085" cy="780512"/>
          </a:xfrm>
        </p:grpSpPr>
        <p:sp>
          <p:nvSpPr>
            <p:cNvPr id="42" name="Google Shape;56;p15">
              <a:extLst>
                <a:ext uri="{FF2B5EF4-FFF2-40B4-BE49-F238E27FC236}">
                  <a16:creationId xmlns:a16="http://schemas.microsoft.com/office/drawing/2014/main" id="{E23AB71B-7D89-A095-F5E4-D277ECFEECD5}"/>
                </a:ext>
              </a:extLst>
            </p:cNvPr>
            <p:cNvSpPr/>
            <p:nvPr/>
          </p:nvSpPr>
          <p:spPr>
            <a:xfrm>
              <a:off x="1372277" y="3712513"/>
              <a:ext cx="3192209" cy="667311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rgbClr val="000000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;p15">
              <a:extLst>
                <a:ext uri="{FF2B5EF4-FFF2-40B4-BE49-F238E27FC236}">
                  <a16:creationId xmlns:a16="http://schemas.microsoft.com/office/drawing/2014/main" id="{6118FDFF-1C32-2C23-11DA-524AE21476E6}"/>
                </a:ext>
              </a:extLst>
            </p:cNvPr>
            <p:cNvSpPr/>
            <p:nvPr/>
          </p:nvSpPr>
          <p:spPr>
            <a:xfrm>
              <a:off x="1387039" y="3703103"/>
              <a:ext cx="3053559" cy="641330"/>
            </a:xfrm>
            <a:custGeom>
              <a:avLst/>
              <a:gdLst/>
              <a:ahLst/>
              <a:cxnLst/>
              <a:rect l="l" t="t" r="r" b="b"/>
              <a:pathLst>
                <a:path w="162914" h="24004" extrusionOk="0">
                  <a:moveTo>
                    <a:pt x="3215" y="1"/>
                  </a:moveTo>
                  <a:cubicBezTo>
                    <a:pt x="1441" y="1"/>
                    <a:pt x="1" y="1441"/>
                    <a:pt x="1" y="3215"/>
                  </a:cubicBezTo>
                  <a:lnTo>
                    <a:pt x="1" y="20789"/>
                  </a:lnTo>
                  <a:cubicBezTo>
                    <a:pt x="1" y="22563"/>
                    <a:pt x="1441" y="24004"/>
                    <a:pt x="3215" y="24004"/>
                  </a:cubicBezTo>
                  <a:lnTo>
                    <a:pt x="159699" y="24004"/>
                  </a:lnTo>
                  <a:cubicBezTo>
                    <a:pt x="161473" y="24004"/>
                    <a:pt x="162914" y="22563"/>
                    <a:pt x="162914" y="20789"/>
                  </a:cubicBezTo>
                  <a:lnTo>
                    <a:pt x="162914" y="3215"/>
                  </a:lnTo>
                  <a:cubicBezTo>
                    <a:pt x="162914" y="1441"/>
                    <a:pt x="161473" y="1"/>
                    <a:pt x="159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8;p15">
              <a:extLst>
                <a:ext uri="{FF2B5EF4-FFF2-40B4-BE49-F238E27FC236}">
                  <a16:creationId xmlns:a16="http://schemas.microsoft.com/office/drawing/2014/main" id="{E62499BC-4A8D-FD96-E7E3-612B917B83B4}"/>
                </a:ext>
              </a:extLst>
            </p:cNvPr>
            <p:cNvSpPr/>
            <p:nvPr/>
          </p:nvSpPr>
          <p:spPr>
            <a:xfrm>
              <a:off x="1706573" y="3599312"/>
              <a:ext cx="762387" cy="75118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873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9;p15">
              <a:extLst>
                <a:ext uri="{FF2B5EF4-FFF2-40B4-BE49-F238E27FC236}">
                  <a16:creationId xmlns:a16="http://schemas.microsoft.com/office/drawing/2014/main" id="{AADBFEA8-08F5-E4AE-39C8-DE4C4B5EACA7}"/>
                </a:ext>
              </a:extLst>
            </p:cNvPr>
            <p:cNvSpPr/>
            <p:nvPr/>
          </p:nvSpPr>
          <p:spPr>
            <a:xfrm>
              <a:off x="1415423" y="3976063"/>
              <a:ext cx="762387" cy="42054"/>
            </a:xfrm>
            <a:custGeom>
              <a:avLst/>
              <a:gdLst/>
              <a:ahLst/>
              <a:cxnLst/>
              <a:rect l="l" t="t" r="r" b="b"/>
              <a:pathLst>
                <a:path w="26552" h="3430" extrusionOk="0">
                  <a:moveTo>
                    <a:pt x="620" y="1"/>
                  </a:moveTo>
                  <a:lnTo>
                    <a:pt x="1" y="3430"/>
                  </a:lnTo>
                  <a:lnTo>
                    <a:pt x="25921" y="3430"/>
                  </a:lnTo>
                  <a:lnTo>
                    <a:pt x="26552" y="1"/>
                  </a:lnTo>
                  <a:close/>
                </a:path>
              </a:pathLst>
            </a:custGeom>
            <a:solidFill>
              <a:srgbClr val="8080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0;p15">
              <a:extLst>
                <a:ext uri="{FF2B5EF4-FFF2-40B4-BE49-F238E27FC236}">
                  <a16:creationId xmlns:a16="http://schemas.microsoft.com/office/drawing/2014/main" id="{38BB39F2-9F7A-05AE-AA08-8DDCA83FD0C0}"/>
                </a:ext>
              </a:extLst>
            </p:cNvPr>
            <p:cNvSpPr/>
            <p:nvPr/>
          </p:nvSpPr>
          <p:spPr>
            <a:xfrm>
              <a:off x="1455483" y="3976063"/>
              <a:ext cx="586858" cy="47705"/>
            </a:xfrm>
            <a:custGeom>
              <a:avLst/>
              <a:gdLst/>
              <a:ahLst/>
              <a:cxnLst/>
              <a:rect l="l" t="t" r="r" b="b"/>
              <a:pathLst>
                <a:path w="21110" h="1716" extrusionOk="0">
                  <a:moveTo>
                    <a:pt x="0" y="1"/>
                  </a:moveTo>
                  <a:lnTo>
                    <a:pt x="1393" y="1715"/>
                  </a:lnTo>
                  <a:lnTo>
                    <a:pt x="21110" y="1715"/>
                  </a:lnTo>
                  <a:lnTo>
                    <a:pt x="21110" y="1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;p15">
              <a:extLst>
                <a:ext uri="{FF2B5EF4-FFF2-40B4-BE49-F238E27FC236}">
                  <a16:creationId xmlns:a16="http://schemas.microsoft.com/office/drawing/2014/main" id="{E89D9FB6-5A7D-090B-8F55-04C265D0A5C7}"/>
                </a:ext>
              </a:extLst>
            </p:cNvPr>
            <p:cNvSpPr/>
            <p:nvPr/>
          </p:nvSpPr>
          <p:spPr>
            <a:xfrm>
              <a:off x="1796617" y="3646988"/>
              <a:ext cx="604761" cy="47677"/>
            </a:xfrm>
            <a:custGeom>
              <a:avLst/>
              <a:gdLst/>
              <a:ahLst/>
              <a:cxnLst/>
              <a:rect l="l" t="t" r="r" b="b"/>
              <a:pathLst>
                <a:path w="21754" h="1715" extrusionOk="0">
                  <a:moveTo>
                    <a:pt x="596" y="0"/>
                  </a:moveTo>
                  <a:lnTo>
                    <a:pt x="0" y="1715"/>
                  </a:lnTo>
                  <a:lnTo>
                    <a:pt x="21753" y="1715"/>
                  </a:lnTo>
                  <a:lnTo>
                    <a:pt x="20312" y="0"/>
                  </a:lnTo>
                  <a:close/>
                </a:path>
              </a:pathLst>
            </a:custGeom>
            <a:solidFill>
              <a:srgbClr val="2020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;p15">
              <a:extLst>
                <a:ext uri="{FF2B5EF4-FFF2-40B4-BE49-F238E27FC236}">
                  <a16:creationId xmlns:a16="http://schemas.microsoft.com/office/drawing/2014/main" id="{9FF10431-070A-20AB-FD1D-03339BE425C3}"/>
                </a:ext>
              </a:extLst>
            </p:cNvPr>
            <p:cNvSpPr/>
            <p:nvPr/>
          </p:nvSpPr>
          <p:spPr>
            <a:xfrm>
              <a:off x="1354401" y="3646989"/>
              <a:ext cx="1046977" cy="333426"/>
            </a:xfrm>
            <a:custGeom>
              <a:avLst/>
              <a:gdLst/>
              <a:ahLst/>
              <a:cxnLst/>
              <a:rect l="l" t="t" r="r" b="b"/>
              <a:pathLst>
                <a:path w="30909" h="27433" extrusionOk="0">
                  <a:moveTo>
                    <a:pt x="4977" y="0"/>
                  </a:moveTo>
                  <a:lnTo>
                    <a:pt x="0" y="27432"/>
                  </a:lnTo>
                  <a:lnTo>
                    <a:pt x="25932" y="27432"/>
                  </a:lnTo>
                  <a:lnTo>
                    <a:pt x="3090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500" b="1" dirty="0">
                  <a:solidFill>
                    <a:srgbClr val="FFFFFF"/>
                  </a:solidFill>
                  <a:latin typeface="Chulabhorn Likit Text Light" panose="00000400000000000000" pitchFamily="50" charset="-34"/>
                  <a:ea typeface="Fira Sans Extra Condensed Medium"/>
                  <a:cs typeface="Chulabhorn Likit Text Light" panose="00000400000000000000" pitchFamily="50" charset="-34"/>
                  <a:sym typeface="Fira Sans Extra Condensed Medium"/>
                </a:rPr>
                <a:t>2 จังหวัด</a:t>
              </a:r>
            </a:p>
          </p:txBody>
        </p:sp>
        <p:sp>
          <p:nvSpPr>
            <p:cNvPr id="59" name="Google Shape;64;p15">
              <a:extLst>
                <a:ext uri="{FF2B5EF4-FFF2-40B4-BE49-F238E27FC236}">
                  <a16:creationId xmlns:a16="http://schemas.microsoft.com/office/drawing/2014/main" id="{42A161D9-FA8F-24D7-83E1-8F0ED17802DF}"/>
                </a:ext>
              </a:extLst>
            </p:cNvPr>
            <p:cNvSpPr txBox="1"/>
            <p:nvPr/>
          </p:nvSpPr>
          <p:spPr>
            <a:xfrm>
              <a:off x="2400853" y="3750779"/>
              <a:ext cx="1939469" cy="449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thaiDi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400" dirty="0">
                  <a:solidFill>
                    <a:schemeClr val="accent6">
                      <a:lumMod val="50000"/>
                    </a:schemeClr>
                  </a:solidFill>
                  <a:latin typeface="Chulabhorn Likit Text Light" panose="00000400000000000000" pitchFamily="50" charset="-34"/>
                  <a:ea typeface="Roboto"/>
                  <a:cs typeface="Chulabhorn Likit Text Light" panose="00000400000000000000" pitchFamily="50" charset="-34"/>
                  <a:sym typeface="Roboto"/>
                </a:rPr>
                <a:t>กำแพงเพชร,มุกดาหาร</a:t>
              </a:r>
            </a:p>
          </p:txBody>
        </p:sp>
      </p:grp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82AC3BDB-4EFB-3856-871B-CA6622574B72}"/>
              </a:ext>
            </a:extLst>
          </p:cNvPr>
          <p:cNvSpPr txBox="1"/>
          <p:nvPr/>
        </p:nvSpPr>
        <p:spPr>
          <a:xfrm>
            <a:off x="2282462" y="1270438"/>
            <a:ext cx="4237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00B0F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จังหวัดที่เบิกจ่ายงบลงทุนเรียบร้อยแล้ว</a:t>
            </a:r>
          </a:p>
        </p:txBody>
      </p:sp>
    </p:spTree>
    <p:extLst>
      <p:ext uri="{BB962C8B-B14F-4D97-AF65-F5344CB8AC3E}">
        <p14:creationId xmlns:p14="http://schemas.microsoft.com/office/powerpoint/2010/main" val="2773566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จบการนำเสนอ - สื่อสารการศึกษาซอฟแวร์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64" name="กลุ่ม 63"/>
          <p:cNvGrpSpPr/>
          <p:nvPr/>
        </p:nvGrpSpPr>
        <p:grpSpPr>
          <a:xfrm>
            <a:off x="1295467" y="2849842"/>
            <a:ext cx="9331504" cy="3499965"/>
            <a:chOff x="140102" y="1062196"/>
            <a:chExt cx="16617319" cy="4807054"/>
          </a:xfrm>
          <a:solidFill>
            <a:srgbClr val="92D050"/>
          </a:solidFill>
        </p:grpSpPr>
        <p:sp>
          <p:nvSpPr>
            <p:cNvPr id="65" name="สี่เหลี่ยมผืนผ้ามุมมน 64"/>
            <p:cNvSpPr/>
            <p:nvPr/>
          </p:nvSpPr>
          <p:spPr>
            <a:xfrm>
              <a:off x="6687056" y="1062196"/>
              <a:ext cx="4038705" cy="112899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93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ยอดลูกหนี้คงเหลือ</a:t>
              </a: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17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6" name="สี่เหลี่ยมผืนผ้ามุมมน 65"/>
            <p:cNvSpPr/>
            <p:nvPr/>
          </p:nvSpPr>
          <p:spPr>
            <a:xfrm>
              <a:off x="140102" y="2747260"/>
              <a:ext cx="5545520" cy="141690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93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หนี้ยังไม่ถึงกำหนดชำระ</a:t>
              </a: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   </a:t>
              </a:r>
              <a:endParaRPr lang="th-TH" sz="2000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7" name="สี่เหลี่ยมผืนผ้ามุมมน 66"/>
            <p:cNvSpPr/>
            <p:nvPr/>
          </p:nvSpPr>
          <p:spPr>
            <a:xfrm>
              <a:off x="6373328" y="2796586"/>
              <a:ext cx="6155666" cy="134966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solidFill>
                <a:srgbClr val="FA8A8A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หนี้เกินกำหนดชำระ</a:t>
              </a: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(</a:t>
              </a:r>
              <a:r>
                <a:rPr lang="th-TH" sz="1400" b="1" dirty="0">
                  <a:solidFill>
                    <a:schemeClr val="tx1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ร้อย</a:t>
              </a:r>
              <a:r>
                <a:rPr lang="th-TH" sz="1400" b="1" dirty="0" smtClean="0">
                  <a:solidFill>
                    <a:schemeClr val="tx1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ละ 28.85 </a:t>
              </a:r>
              <a:r>
                <a:rPr lang="th-TH" sz="1400" b="1" dirty="0">
                  <a:solidFill>
                    <a:schemeClr val="tx1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ของหนี้คงเหลือ</a:t>
              </a:r>
              <a:r>
                <a:rPr lang="en-US" sz="1400" b="1" dirty="0">
                  <a:solidFill>
                    <a:schemeClr val="tx1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)</a:t>
              </a:r>
            </a:p>
            <a:p>
              <a:pPr algn="ctr"/>
              <a:endParaRPr lang="th-TH" sz="14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68" name="สี่เหลี่ยมผืนผ้ามุมมน 67"/>
            <p:cNvSpPr/>
            <p:nvPr/>
          </p:nvSpPr>
          <p:spPr>
            <a:xfrm>
              <a:off x="6320051" y="4774237"/>
              <a:ext cx="3908706" cy="1095013"/>
            </a:xfrm>
            <a:prstGeom prst="roundRect">
              <a:avLst/>
            </a:prstGeom>
            <a:solidFill>
              <a:srgbClr val="FBD9E8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endParaRPr lang="th-TH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en-US" sz="17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17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9" name="สี่เหลี่ยมผืนผ้ามุมมน 68"/>
            <p:cNvSpPr/>
            <p:nvPr/>
          </p:nvSpPr>
          <p:spPr>
            <a:xfrm>
              <a:off x="10542090" y="4752781"/>
              <a:ext cx="3607620" cy="11095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endParaRPr lang="th-TH" sz="1600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en-US" sz="17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1700" b="1" dirty="0">
                <a:solidFill>
                  <a:schemeClr val="accent5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70" name="ตัวเชื่อมต่อตรง 69"/>
            <p:cNvCxnSpPr/>
            <p:nvPr/>
          </p:nvCxnSpPr>
          <p:spPr>
            <a:xfrm flipV="1">
              <a:off x="2665763" y="2425453"/>
              <a:ext cx="14091658" cy="58635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/>
            <p:cNvCxnSpPr/>
            <p:nvPr/>
          </p:nvCxnSpPr>
          <p:spPr>
            <a:xfrm>
              <a:off x="2677875" y="2459421"/>
              <a:ext cx="0" cy="287839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/>
            <p:cNvCxnSpPr>
              <a:cxnSpLocks/>
            </p:cNvCxnSpPr>
            <p:nvPr/>
          </p:nvCxnSpPr>
          <p:spPr>
            <a:xfrm flipV="1">
              <a:off x="8245038" y="4418993"/>
              <a:ext cx="3629129" cy="42655"/>
            </a:xfrm>
            <a:prstGeom prst="line">
              <a:avLst/>
            </a:prstGeom>
            <a:grpFill/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2" name="ตาราง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10354"/>
              </p:ext>
            </p:extLst>
          </p:nvPr>
        </p:nvGraphicFramePr>
        <p:xfrm>
          <a:off x="106625" y="1262533"/>
          <a:ext cx="11664428" cy="150703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069991">
                  <a:extLst>
                    <a:ext uri="{9D8B030D-6E8A-4147-A177-3AD203B41FA5}">
                      <a16:colId xmlns:a16="http://schemas.microsoft.com/office/drawing/2014/main" val="2238683841"/>
                    </a:ext>
                  </a:extLst>
                </a:gridCol>
                <a:gridCol w="6594437">
                  <a:extLst>
                    <a:ext uri="{9D8B030D-6E8A-4147-A177-3AD203B41FA5}">
                      <a16:colId xmlns:a16="http://schemas.microsoft.com/office/drawing/2014/main" val="1199208868"/>
                    </a:ext>
                  </a:extLst>
                </a:gridCol>
              </a:tblGrid>
              <a:tr h="590204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เงินทุนหมุนเวียนสำหรับปล่อย</a:t>
                      </a:r>
                      <a:r>
                        <a:rPr lang="th-TH" sz="1600" b="1" dirty="0" smtClean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กู้เป็น</a:t>
                      </a:r>
                      <a:r>
                        <a:rPr lang="th-TH" sz="1600" b="1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ยอดสะสม</a:t>
                      </a:r>
                      <a:r>
                        <a:rPr lang="th-TH" sz="1600" b="1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รวมทั้งสื้น</a:t>
                      </a:r>
                    </a:p>
                    <a:p>
                      <a:pPr algn="ctr"/>
                      <a:r>
                        <a:rPr lang="th-TH" sz="1600" b="1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(ปี 2556 - </a:t>
                      </a:r>
                      <a:r>
                        <a:rPr lang="th-TH" sz="1600" b="1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2566)</a:t>
                      </a:r>
                      <a:endParaRPr lang="th-TH" sz="1600" b="1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,455,054,253.69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3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57808"/>
                  </a:ext>
                </a:extLst>
              </a:tr>
              <a:tr h="450135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รับชำระ</a:t>
                      </a:r>
                      <a:r>
                        <a:rPr lang="th-TH" sz="1700" b="1" dirty="0" smtClean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คืน</a:t>
                      </a:r>
                      <a:endParaRPr lang="th-TH" sz="1700" b="1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  </a:t>
                      </a:r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12,134,538,116.93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15664"/>
                  </a:ext>
                </a:extLst>
              </a:tr>
              <a:tr h="466700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 smtClean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ยอดลูกหนี้คงเหลือ</a:t>
                      </a:r>
                      <a:endParaRPr lang="th-TH" sz="1700" b="1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4,320,516,136.76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506211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5028743" y="3180938"/>
            <a:ext cx="2220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th-TH" sz="1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b="1" dirty="0" smtClean="0">
                <a:solidFill>
                  <a:srgbClr val="0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  <a:r>
              <a:rPr lang="en-US" sz="1400" b="1" dirty="0" smtClean="0">
                <a:solidFill>
                  <a:srgbClr val="0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,320,516,136.76</a:t>
            </a:r>
            <a:endParaRPr lang="th-TH" sz="1400" b="1" dirty="0">
              <a:solidFill>
                <a:srgbClr val="00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 fontAlgn="ctr"/>
            <a:r>
              <a:rPr lang="th-TH" sz="1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z="1400" b="1" dirty="0">
                <a:solidFill>
                  <a:srgbClr val="0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28881" y="5751212"/>
            <a:ext cx="1967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>
                <a:solidFill>
                  <a:srgbClr val="0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398</a:t>
            </a:r>
            <a:r>
              <a:rPr lang="en-US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,923,938.22 </a:t>
            </a:r>
            <a:r>
              <a:rPr lang="th-TH" sz="1400" b="1" dirty="0" smtClean="0">
                <a:solidFill>
                  <a:srgbClr val="0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</a:t>
            </a:r>
            <a:endParaRPr lang="th-TH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392380" y="5797284"/>
            <a:ext cx="17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2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847</a:t>
            </a:r>
            <a:r>
              <a:rPr lang="en-US" sz="12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,369,025.</a:t>
            </a:r>
            <a:r>
              <a:rPr lang="th-TH" sz="12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64 </a:t>
            </a:r>
            <a:r>
              <a:rPr lang="th-TH" sz="1400" b="1" dirty="0" smtClean="0">
                <a:solidFill>
                  <a:srgbClr val="0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  <a:r>
              <a:rPr lang="th-TH" sz="1400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endParaRPr lang="th-TH" sz="14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5227467" y="5591779"/>
            <a:ext cx="1951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หนี้กองทุนเดิม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894497" y="4274003"/>
            <a:ext cx="2149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h-TH" sz="16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16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  <a:r>
              <a:rPr lang="en-US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,972,916,084.33 </a:t>
            </a:r>
            <a:r>
              <a:rPr lang="th-TH" sz="1600" b="1" dirty="0" smtClean="0">
                <a:solidFill>
                  <a:srgbClr val="0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  <a:r>
              <a:rPr lang="th-TH" sz="1600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endParaRPr lang="th-TH" sz="16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510191" y="4454032"/>
            <a:ext cx="2087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r>
              <a:rPr lang="en-US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,246,292,963.</a:t>
            </a:r>
            <a:r>
              <a:rPr lang="th-TH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86 </a:t>
            </a:r>
            <a:r>
              <a:rPr lang="th-TH" sz="16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  <a:endParaRPr lang="th-TH" sz="16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613821" y="4725488"/>
            <a:ext cx="2559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(ร้อย</a:t>
            </a:r>
            <a:r>
              <a:rPr lang="th-TH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ละ 68.81 </a:t>
            </a:r>
            <a:r>
              <a:rPr lang="th-TH" sz="1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ของหนี้คงเหลือ)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5403512" y="5985741"/>
            <a:ext cx="18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11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ร้อยละ </a:t>
            </a:r>
            <a:r>
              <a:rPr lang="th-TH" sz="11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9.23) </a:t>
            </a:r>
            <a:endParaRPr lang="th-TH" sz="11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7548582" y="5998220"/>
            <a:ext cx="1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(ร้อยละ </a:t>
            </a:r>
            <a:r>
              <a:rPr lang="th-TH" sz="12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19.61)</a:t>
            </a:r>
            <a:endParaRPr lang="th-TH" sz="12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4" name="Group 70"/>
          <p:cNvGrpSpPr/>
          <p:nvPr/>
        </p:nvGrpSpPr>
        <p:grpSpPr>
          <a:xfrm>
            <a:off x="19455" y="-428081"/>
            <a:ext cx="12245731" cy="1688967"/>
            <a:chOff x="-23581" y="-367747"/>
            <a:chExt cx="10193050" cy="1541268"/>
          </a:xfrm>
        </p:grpSpPr>
        <p:grpSp>
          <p:nvGrpSpPr>
            <p:cNvPr id="5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958613"/>
              <a:chOff x="-29746" y="-164554"/>
              <a:chExt cx="9173747" cy="862752"/>
            </a:xfrm>
          </p:grpSpPr>
          <p:sp>
            <p:nvSpPr>
              <p:cNvPr id="6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862752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6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745047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5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cxnSp>
        <p:nvCxnSpPr>
          <p:cNvPr id="76" name="ตัวเชื่อมต่อตรง 75"/>
          <p:cNvCxnSpPr/>
          <p:nvPr/>
        </p:nvCxnSpPr>
        <p:spPr>
          <a:xfrm>
            <a:off x="6102796" y="3682457"/>
            <a:ext cx="0" cy="201099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/>
          <p:nvPr/>
        </p:nvCxnSpPr>
        <p:spPr>
          <a:xfrm>
            <a:off x="6627396" y="3885107"/>
            <a:ext cx="0" cy="193224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กล่องข้อความ 15"/>
          <p:cNvSpPr txBox="1"/>
          <p:nvPr/>
        </p:nvSpPr>
        <p:spPr>
          <a:xfrm>
            <a:off x="7536429" y="5595209"/>
            <a:ext cx="1775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หนี้กองทุนใหม่</a:t>
            </a:r>
          </a:p>
        </p:txBody>
      </p:sp>
      <p:cxnSp>
        <p:nvCxnSpPr>
          <p:cNvPr id="79" name="ตัวเชื่อมต่อตรง 78"/>
          <p:cNvCxnSpPr/>
          <p:nvPr/>
        </p:nvCxnSpPr>
        <p:spPr>
          <a:xfrm>
            <a:off x="6610727" y="5108437"/>
            <a:ext cx="0" cy="195651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/>
          <p:cNvCxnSpPr/>
          <p:nvPr/>
        </p:nvCxnSpPr>
        <p:spPr>
          <a:xfrm>
            <a:off x="5887027" y="5293889"/>
            <a:ext cx="0" cy="193224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/>
          <p:cNvCxnSpPr/>
          <p:nvPr/>
        </p:nvCxnSpPr>
        <p:spPr>
          <a:xfrm>
            <a:off x="7863509" y="5304088"/>
            <a:ext cx="0" cy="195651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8890856" y="2890758"/>
            <a:ext cx="2932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</a:t>
            </a:r>
            <a:r>
              <a:rPr lang="th-TH" sz="16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 ธันวาคม 2565</a:t>
            </a:r>
            <a:endParaRPr lang="th-TH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825063" y="13552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3.2 การบริหารจัดการหนี้กองทุนพัฒนาบทบาทสตรี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</a:t>
            </a:r>
          </a:p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ประจำปี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งบระมาณ พ.ศ. 2556 -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2566</a:t>
            </a:r>
            <a:endParaRPr lang="th-TH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cxnSp>
        <p:nvCxnSpPr>
          <p:cNvPr id="73" name="ตัวเชื่อมต่อตรง 72"/>
          <p:cNvCxnSpPr/>
          <p:nvPr/>
        </p:nvCxnSpPr>
        <p:spPr>
          <a:xfrm>
            <a:off x="10616702" y="3862862"/>
            <a:ext cx="10759" cy="274079"/>
          </a:xfrm>
          <a:prstGeom prst="line">
            <a:avLst/>
          </a:prstGeom>
          <a:solidFill>
            <a:srgbClr val="92D050"/>
          </a:solidFill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สี่เหลี่ยมผืนผ้ามุมมน 74"/>
          <p:cNvSpPr/>
          <p:nvPr/>
        </p:nvSpPr>
        <p:spPr>
          <a:xfrm>
            <a:off x="8940903" y="4013114"/>
            <a:ext cx="2616443" cy="95115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00" b="1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endParaRPr lang="th-TH" sz="2000" dirty="0">
              <a:solidFill>
                <a:schemeClr val="accent5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9191294" y="4028226"/>
            <a:ext cx="2004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ดำเนินคดี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8956417" y="4178941"/>
            <a:ext cx="2637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101</a:t>
            </a:r>
            <a:r>
              <a:rPr lang="en-US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,307,088.57 </a:t>
            </a:r>
            <a:r>
              <a:rPr lang="th-TH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  <a:endParaRPr lang="th-TH" sz="1400" b="1" dirty="0">
              <a:solidFill>
                <a:srgbClr val="00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en-US" sz="16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</a:t>
            </a:r>
            <a:r>
              <a:rPr lang="th-TH" sz="1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ร้อยละ </a:t>
            </a:r>
            <a:r>
              <a:rPr lang="th-TH" sz="14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2.34 </a:t>
            </a:r>
            <a:r>
              <a:rPr lang="th-TH" sz="1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ของหนี้คงเหลือ</a:t>
            </a:r>
            <a:r>
              <a:rPr lang="en-US" sz="1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</a:t>
            </a:r>
          </a:p>
          <a:p>
            <a:endParaRPr lang="th-TH" sz="16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74" name="กลุ่ม 7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7" name="กลุ่ม 7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3" name="กลุ่ม 82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93" name="รูปห้าเหลี่ยม 92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94" name="รูปห้าเหลี่ยม 9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84" name="กลุ่ม 83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85" name="กลุ่ม 84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87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89" name="กลุ่ม 88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90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1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86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0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41</a:t>
            </a:fld>
            <a:endParaRPr lang="th-TH"/>
          </a:p>
        </p:txBody>
      </p:sp>
      <p:sp>
        <p:nvSpPr>
          <p:cNvPr id="95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40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9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0"/>
          <p:cNvGrpSpPr/>
          <p:nvPr/>
        </p:nvGrpSpPr>
        <p:grpSpPr>
          <a:xfrm>
            <a:off x="19455" y="-428081"/>
            <a:ext cx="12245731" cy="1688967"/>
            <a:chOff x="-23581" y="-367747"/>
            <a:chExt cx="10193050" cy="1541268"/>
          </a:xfrm>
        </p:grpSpPr>
        <p:grpSp>
          <p:nvGrpSpPr>
            <p:cNvPr id="2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2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สี่เหลี่ยมผืนผ้า 1"/>
          <p:cNvSpPr/>
          <p:nvPr/>
        </p:nvSpPr>
        <p:spPr>
          <a:xfrm>
            <a:off x="486004" y="4312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การบริหารจัดการหนี้เกินกำหนดชำระ ปี 2556 - 2565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9345434" y="5717002"/>
            <a:ext cx="2590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/>
            <a:r>
              <a:rPr lang="th-TH" sz="1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</a:t>
            </a:r>
            <a:r>
              <a:rPr lang="th-TH" sz="14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 ธันวาคม 2565</a:t>
            </a:r>
            <a:endParaRPr lang="th-TH" sz="1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90526"/>
              </p:ext>
            </p:extLst>
          </p:nvPr>
        </p:nvGraphicFramePr>
        <p:xfrm>
          <a:off x="127003" y="1232215"/>
          <a:ext cx="12030634" cy="417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980">
                  <a:extLst>
                    <a:ext uri="{9D8B030D-6E8A-4147-A177-3AD203B41FA5}">
                      <a16:colId xmlns:a16="http://schemas.microsoft.com/office/drawing/2014/main" val="502993503"/>
                    </a:ext>
                  </a:extLst>
                </a:gridCol>
                <a:gridCol w="1644176">
                  <a:extLst>
                    <a:ext uri="{9D8B030D-6E8A-4147-A177-3AD203B41FA5}">
                      <a16:colId xmlns:a16="http://schemas.microsoft.com/office/drawing/2014/main" val="921756269"/>
                    </a:ext>
                  </a:extLst>
                </a:gridCol>
                <a:gridCol w="751685">
                  <a:extLst>
                    <a:ext uri="{9D8B030D-6E8A-4147-A177-3AD203B41FA5}">
                      <a16:colId xmlns:a16="http://schemas.microsoft.com/office/drawing/2014/main" val="37080568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5850852"/>
                    </a:ext>
                  </a:extLst>
                </a:gridCol>
                <a:gridCol w="632178">
                  <a:extLst>
                    <a:ext uri="{9D8B030D-6E8A-4147-A177-3AD203B41FA5}">
                      <a16:colId xmlns:a16="http://schemas.microsoft.com/office/drawing/2014/main" val="3658595995"/>
                    </a:ext>
                  </a:extLst>
                </a:gridCol>
                <a:gridCol w="1604525">
                  <a:extLst>
                    <a:ext uri="{9D8B030D-6E8A-4147-A177-3AD203B41FA5}">
                      <a16:colId xmlns:a16="http://schemas.microsoft.com/office/drawing/2014/main" val="3631727886"/>
                    </a:ext>
                  </a:extLst>
                </a:gridCol>
                <a:gridCol w="1466053">
                  <a:extLst>
                    <a:ext uri="{9D8B030D-6E8A-4147-A177-3AD203B41FA5}">
                      <a16:colId xmlns:a16="http://schemas.microsoft.com/office/drawing/2014/main" val="485795368"/>
                    </a:ext>
                  </a:extLst>
                </a:gridCol>
                <a:gridCol w="1282707">
                  <a:extLst>
                    <a:ext uri="{9D8B030D-6E8A-4147-A177-3AD203B41FA5}">
                      <a16:colId xmlns:a16="http://schemas.microsoft.com/office/drawing/2014/main" val="244300978"/>
                    </a:ext>
                  </a:extLst>
                </a:gridCol>
                <a:gridCol w="1452721">
                  <a:extLst>
                    <a:ext uri="{9D8B030D-6E8A-4147-A177-3AD203B41FA5}">
                      <a16:colId xmlns:a16="http://schemas.microsoft.com/office/drawing/2014/main" val="513417683"/>
                    </a:ext>
                  </a:extLst>
                </a:gridCol>
                <a:gridCol w="583009">
                  <a:extLst>
                    <a:ext uri="{9D8B030D-6E8A-4147-A177-3AD203B41FA5}">
                      <a16:colId xmlns:a16="http://schemas.microsoft.com/office/drawing/2014/main" val="1611042329"/>
                    </a:ext>
                  </a:extLst>
                </a:gridCol>
              </a:tblGrid>
              <a:tr h="5201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ปีบัญชี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วงเงินกู้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ลูกหนี้คงเหลือ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2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(ฐานจากลูกหนี้คงเหลือทั้งหมด)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936033"/>
                  </a:ext>
                </a:extLst>
              </a:tr>
              <a:tr h="14084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สัญญา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สัญญา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rgbClr val="FA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rgbClr val="FA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rgbClr val="86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>
                    <a:solidFill>
                      <a:srgbClr val="FBE7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474088"/>
                  </a:ext>
                </a:extLst>
              </a:tr>
              <a:tr h="8618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กองทุนเก่า</a:t>
                      </a:r>
                      <a:b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(2556 - 2559)</a:t>
                      </a:r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7,777,697,973.69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95,492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6,837,537,347.53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15,265</a:t>
                      </a:r>
                    </a:p>
                  </a:txBody>
                  <a:tcPr marL="9525" marR="9525" marT="9525" marB="0" anchor="ctr">
                    <a:solidFill>
                      <a:srgbClr val="FA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940,160,626.16 </a:t>
                      </a:r>
                    </a:p>
                  </a:txBody>
                  <a:tcPr marL="9525" marR="9525" marT="9525" marB="0" anchor="ctr">
                    <a:solidFill>
                      <a:srgbClr val="FA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454,769,168.43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86,467,519.51 </a:t>
                      </a:r>
                    </a:p>
                  </a:txBody>
                  <a:tcPr marL="9525" marR="9525" marT="9525" marB="0" anchor="ctr">
                    <a:solidFill>
                      <a:srgbClr val="86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398,923,938.22 </a:t>
                      </a:r>
                    </a:p>
                  </a:txBody>
                  <a:tcPr marL="9525" marR="9525" marT="9525" marB="0" anchor="ctr">
                    <a:solidFill>
                      <a:srgbClr val="FBE7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9.23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83984"/>
                  </a:ext>
                </a:extLst>
              </a:tr>
              <a:tr h="8618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กองทุนใหม่</a:t>
                      </a:r>
                      <a:b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(2560 - 2565)</a:t>
                      </a:r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8,677,356,280.00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67,218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5,297,000,769.40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41,448</a:t>
                      </a:r>
                    </a:p>
                  </a:txBody>
                  <a:tcPr marL="9525" marR="9525" marT="9525" marB="0" anchor="ctr">
                    <a:solidFill>
                      <a:srgbClr val="FA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3,380,355,510.60 </a:t>
                      </a:r>
                    </a:p>
                  </a:txBody>
                  <a:tcPr marL="9525" marR="9525" marT="9525" marB="0" anchor="ctr">
                    <a:solidFill>
                      <a:srgbClr val="FA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2,518,146,915.90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14,839,569.06 </a:t>
                      </a:r>
                    </a:p>
                  </a:txBody>
                  <a:tcPr marL="9525" marR="9525" marT="9525" marB="0" anchor="ctr">
                    <a:solidFill>
                      <a:srgbClr val="86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847,369,025.64 </a:t>
                      </a:r>
                    </a:p>
                  </a:txBody>
                  <a:tcPr marL="9525" marR="9525" marT="9525" marB="0" anchor="ctr">
                    <a:solidFill>
                      <a:srgbClr val="FBE7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19.61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03748"/>
                  </a:ext>
                </a:extLst>
              </a:tr>
              <a:tr h="5201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3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</a:t>
                      </a:r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8391" marR="8391" marT="83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16,455,054,253.69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162,710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12,134,538,116.93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56,713</a:t>
                      </a:r>
                    </a:p>
                  </a:txBody>
                  <a:tcPr marL="9525" marR="9525" marT="9525" marB="0" anchor="ctr">
                    <a:solidFill>
                      <a:srgbClr val="FA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4,320,516,136.76 </a:t>
                      </a:r>
                    </a:p>
                  </a:txBody>
                  <a:tcPr marL="9525" marR="9525" marT="9525" marB="0" anchor="ctr">
                    <a:solidFill>
                      <a:srgbClr val="FAB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2,972,916,084.33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101,307,088.57 </a:t>
                      </a:r>
                      <a:endParaRPr lang="th-TH" sz="2000" b="1" i="0" u="none" strike="noStrike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86F2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1,246,292,963.86 </a:t>
                      </a:r>
                    </a:p>
                  </a:txBody>
                  <a:tcPr marL="9525" marR="9525" marT="9525" marB="0" anchor="ctr">
                    <a:solidFill>
                      <a:srgbClr val="FBE7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28.85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27077"/>
                  </a:ext>
                </a:extLst>
              </a:tr>
            </a:tbl>
          </a:graphicData>
        </a:graphic>
      </p:graphicFrame>
      <p:grpSp>
        <p:nvGrpSpPr>
          <p:cNvPr id="34" name="กลุ่ม 3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5" name="กลุ่ม 3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7" name="กลุ่ม 3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8" name="กลุ่ม 3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9" name="กลุ่ม 3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42</a:t>
            </a:fld>
            <a:endParaRPr lang="th-TH"/>
          </a:p>
        </p:txBody>
      </p:sp>
      <p:sp>
        <p:nvSpPr>
          <p:cNvPr id="32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41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2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17031"/>
              </p:ext>
            </p:extLst>
          </p:nvPr>
        </p:nvGraphicFramePr>
        <p:xfrm>
          <a:off x="127142" y="1011647"/>
          <a:ext cx="11692796" cy="521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19">
                  <a:extLst>
                    <a:ext uri="{9D8B030D-6E8A-4147-A177-3AD203B41FA5}">
                      <a16:colId xmlns:a16="http://schemas.microsoft.com/office/drawing/2014/main" val="991520545"/>
                    </a:ext>
                  </a:extLst>
                </a:gridCol>
                <a:gridCol w="994628">
                  <a:extLst>
                    <a:ext uri="{9D8B030D-6E8A-4147-A177-3AD203B41FA5}">
                      <a16:colId xmlns:a16="http://schemas.microsoft.com/office/drawing/2014/main" val="2451655850"/>
                    </a:ext>
                  </a:extLst>
                </a:gridCol>
                <a:gridCol w="1504441">
                  <a:extLst>
                    <a:ext uri="{9D8B030D-6E8A-4147-A177-3AD203B41FA5}">
                      <a16:colId xmlns:a16="http://schemas.microsoft.com/office/drawing/2014/main" val="3247372663"/>
                    </a:ext>
                  </a:extLst>
                </a:gridCol>
                <a:gridCol w="1483187">
                  <a:extLst>
                    <a:ext uri="{9D8B030D-6E8A-4147-A177-3AD203B41FA5}">
                      <a16:colId xmlns:a16="http://schemas.microsoft.com/office/drawing/2014/main" val="1351279866"/>
                    </a:ext>
                  </a:extLst>
                </a:gridCol>
                <a:gridCol w="1533981">
                  <a:extLst>
                    <a:ext uri="{9D8B030D-6E8A-4147-A177-3AD203B41FA5}">
                      <a16:colId xmlns:a16="http://schemas.microsoft.com/office/drawing/2014/main" val="444969888"/>
                    </a:ext>
                  </a:extLst>
                </a:gridCol>
                <a:gridCol w="1523821">
                  <a:extLst>
                    <a:ext uri="{9D8B030D-6E8A-4147-A177-3AD203B41FA5}">
                      <a16:colId xmlns:a16="http://schemas.microsoft.com/office/drawing/2014/main" val="3751909609"/>
                    </a:ext>
                  </a:extLst>
                </a:gridCol>
                <a:gridCol w="1523821">
                  <a:extLst>
                    <a:ext uri="{9D8B030D-6E8A-4147-A177-3AD203B41FA5}">
                      <a16:colId xmlns:a16="http://schemas.microsoft.com/office/drawing/2014/main" val="3307040028"/>
                    </a:ext>
                  </a:extLst>
                </a:gridCol>
                <a:gridCol w="1361281">
                  <a:extLst>
                    <a:ext uri="{9D8B030D-6E8A-4147-A177-3AD203B41FA5}">
                      <a16:colId xmlns:a16="http://schemas.microsoft.com/office/drawing/2014/main" val="2735644835"/>
                    </a:ext>
                  </a:extLst>
                </a:gridCol>
                <a:gridCol w="1401917">
                  <a:extLst>
                    <a:ext uri="{9D8B030D-6E8A-4147-A177-3AD203B41FA5}">
                      <a16:colId xmlns:a16="http://schemas.microsoft.com/office/drawing/2014/main" val="4110073550"/>
                    </a:ext>
                  </a:extLst>
                </a:gridCol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ปี 2556 - 2565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ธันวาคม 2565 เวลา 09.00 น.)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6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0053"/>
                  </a:ext>
                </a:extLst>
              </a:tr>
              <a:tr h="118949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จำนวนเงินที่อนุมัติ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2556 - 2565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1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จำนวนเงินที่ชำระคืน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1F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80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A56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125,346,916.57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44,500,738.43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34,876,761.33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6,433,888.31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3,190,088.79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207,824,441.91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46,936,973.09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42,623,688.47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4,313,284.62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366,566,205.81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45,838,618.19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40,497,974.98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825,931.75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4,514,711.46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189,878,438.00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155,864,039.24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34,014,398.76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30,598,343.36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3,416,055.40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10.04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5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225,975,556.00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170,143,569.23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55,831,986.77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48,847,630.72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670,000.00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6,314,356.05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281,752,803.00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223,191,543.48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58,561,259.52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50,749,719.84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471,161.00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7,340,378.68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12.53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103,887,864.00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64,129,811.91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39,758,052.09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33,105,987.29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1,587,424.68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5,064,640.12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184,729,674.00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139,852,934.28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44,876,739.72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38,122,179.81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769,552.43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5,985,007.48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7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137,651,571.83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45,650,941.17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39,424,190.92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6,226,750.25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8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142,682,865.00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98,108,210.24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44,574,654.76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38,276,481.25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162,084.00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6,136,089.51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13.77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60867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27143" y="149396"/>
            <a:ext cx="60436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การบริหารจัดการหนี้ของกองทุนพัฒนาบทบาทสตรี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43</a:t>
            </a:fld>
            <a:endParaRPr lang="th-TH"/>
          </a:p>
        </p:txBody>
      </p:sp>
      <p:sp>
        <p:nvSpPr>
          <p:cNvPr id="2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42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84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27143" y="149396"/>
            <a:ext cx="60436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การบริหารจัดการหนี้ของกองทุนพัฒนาบทบาทสตรี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36593"/>
              </p:ext>
            </p:extLst>
          </p:nvPr>
        </p:nvGraphicFramePr>
        <p:xfrm>
          <a:off x="245476" y="1011647"/>
          <a:ext cx="11692797" cy="521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19">
                  <a:extLst>
                    <a:ext uri="{9D8B030D-6E8A-4147-A177-3AD203B41FA5}">
                      <a16:colId xmlns:a16="http://schemas.microsoft.com/office/drawing/2014/main" val="991520545"/>
                    </a:ext>
                  </a:extLst>
                </a:gridCol>
                <a:gridCol w="1228622">
                  <a:extLst>
                    <a:ext uri="{9D8B030D-6E8A-4147-A177-3AD203B41FA5}">
                      <a16:colId xmlns:a16="http://schemas.microsoft.com/office/drawing/2014/main" val="2451655850"/>
                    </a:ext>
                  </a:extLst>
                </a:gridCol>
                <a:gridCol w="1586429">
                  <a:extLst>
                    <a:ext uri="{9D8B030D-6E8A-4147-A177-3AD203B41FA5}">
                      <a16:colId xmlns:a16="http://schemas.microsoft.com/office/drawing/2014/main" val="3247372663"/>
                    </a:ext>
                  </a:extLst>
                </a:gridCol>
                <a:gridCol w="1443209">
                  <a:extLst>
                    <a:ext uri="{9D8B030D-6E8A-4147-A177-3AD203B41FA5}">
                      <a16:colId xmlns:a16="http://schemas.microsoft.com/office/drawing/2014/main" val="1351279866"/>
                    </a:ext>
                  </a:extLst>
                </a:gridCol>
                <a:gridCol w="1421176">
                  <a:extLst>
                    <a:ext uri="{9D8B030D-6E8A-4147-A177-3AD203B41FA5}">
                      <a16:colId xmlns:a16="http://schemas.microsoft.com/office/drawing/2014/main" val="444969888"/>
                    </a:ext>
                  </a:extLst>
                </a:gridCol>
                <a:gridCol w="1487277">
                  <a:extLst>
                    <a:ext uri="{9D8B030D-6E8A-4147-A177-3AD203B41FA5}">
                      <a16:colId xmlns:a16="http://schemas.microsoft.com/office/drawing/2014/main" val="3751909609"/>
                    </a:ext>
                  </a:extLst>
                </a:gridCol>
                <a:gridCol w="1397167">
                  <a:extLst>
                    <a:ext uri="{9D8B030D-6E8A-4147-A177-3AD203B41FA5}">
                      <a16:colId xmlns:a16="http://schemas.microsoft.com/office/drawing/2014/main" val="3307040028"/>
                    </a:ext>
                  </a:extLst>
                </a:gridCol>
                <a:gridCol w="1361281">
                  <a:extLst>
                    <a:ext uri="{9D8B030D-6E8A-4147-A177-3AD203B41FA5}">
                      <a16:colId xmlns:a16="http://schemas.microsoft.com/office/drawing/2014/main" val="2735644835"/>
                    </a:ext>
                  </a:extLst>
                </a:gridCol>
                <a:gridCol w="1401917">
                  <a:extLst>
                    <a:ext uri="{9D8B030D-6E8A-4147-A177-3AD203B41FA5}">
                      <a16:colId xmlns:a16="http://schemas.microsoft.com/office/drawing/2014/main" val="4110073550"/>
                    </a:ext>
                  </a:extLst>
                </a:gridCol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ปี 2556 - 2565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ธันวาคม 2565 เวลา 09.00 น.)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6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0053"/>
                  </a:ext>
                </a:extLst>
              </a:tr>
              <a:tr h="118949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จำนวนเงินที่อนุมัติ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2556 - 2565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1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จำนวนเงินที่ชำระคืน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1F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80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A56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121,363,581.55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50,292,993.45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42,337,020.25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7,321,051.69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14.56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74,040,488.73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42,762,181.27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36,269,261.81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6,300,047.58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14.73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170,339,500.00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136,595,709.82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33,743,790.18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28,749,159.30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4,994,630.88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14.80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226,494,195.31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54,710,514.69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44,662,067.00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1,334,198.35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8,714,249.34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5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250,043,040.00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170,722,912.32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79,320,127.68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65,697,029.60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13,623,098.08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217,707,488.26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47,983,030.74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38,564,780.00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1,085,281.46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8,332,969.28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17.37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116,251,262.44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53,341,439.56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43,907,105.15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9,434,334.41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189,495,759.80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26,469,941.20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21,780,956.31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4,688,984.89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17.71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7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142,610,770.00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101,073,370.33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41,537,399.67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30,379,958.55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3,184,815.68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7,972,625.44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8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173,552,293.00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111,042,468.36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62,509,824.64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49,642,243.80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818,671.00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12,048,909.84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19.28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60867"/>
                  </a:ext>
                </a:extLst>
              </a:tr>
            </a:tbl>
          </a:graphicData>
        </a:graphic>
      </p:graphicFrame>
      <p:grpSp>
        <p:nvGrpSpPr>
          <p:cNvPr id="11" name="กลุ่ม 10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4" name="กลุ่ม 13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3" name="รูปห้าเหลี่ยม 22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4" name="รูปห้าเหลี่ยม 2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5" name="กลุ่ม 14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6" name="กลุ่ม 15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8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กลุ่ม 19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1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7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44</a:t>
            </a:fld>
            <a:endParaRPr lang="th-TH"/>
          </a:p>
        </p:txBody>
      </p:sp>
      <p:sp>
        <p:nvSpPr>
          <p:cNvPr id="25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43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04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27143" y="149396"/>
            <a:ext cx="60436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การบริหารจัดการหนี้ของกองทุนพัฒนาบทบาทสตรี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27862"/>
              </p:ext>
            </p:extLst>
          </p:nvPr>
        </p:nvGraphicFramePr>
        <p:xfrm>
          <a:off x="132343" y="950575"/>
          <a:ext cx="11692796" cy="521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19">
                  <a:extLst>
                    <a:ext uri="{9D8B030D-6E8A-4147-A177-3AD203B41FA5}">
                      <a16:colId xmlns:a16="http://schemas.microsoft.com/office/drawing/2014/main" val="991520545"/>
                    </a:ext>
                  </a:extLst>
                </a:gridCol>
                <a:gridCol w="994628">
                  <a:extLst>
                    <a:ext uri="{9D8B030D-6E8A-4147-A177-3AD203B41FA5}">
                      <a16:colId xmlns:a16="http://schemas.microsoft.com/office/drawing/2014/main" val="2451655850"/>
                    </a:ext>
                  </a:extLst>
                </a:gridCol>
                <a:gridCol w="1589200">
                  <a:extLst>
                    <a:ext uri="{9D8B030D-6E8A-4147-A177-3AD203B41FA5}">
                      <a16:colId xmlns:a16="http://schemas.microsoft.com/office/drawing/2014/main" val="3247372663"/>
                    </a:ext>
                  </a:extLst>
                </a:gridCol>
                <a:gridCol w="1512144">
                  <a:extLst>
                    <a:ext uri="{9D8B030D-6E8A-4147-A177-3AD203B41FA5}">
                      <a16:colId xmlns:a16="http://schemas.microsoft.com/office/drawing/2014/main" val="1351279866"/>
                    </a:ext>
                  </a:extLst>
                </a:gridCol>
                <a:gridCol w="1608462">
                  <a:extLst>
                    <a:ext uri="{9D8B030D-6E8A-4147-A177-3AD203B41FA5}">
                      <a16:colId xmlns:a16="http://schemas.microsoft.com/office/drawing/2014/main" val="444969888"/>
                    </a:ext>
                  </a:extLst>
                </a:gridCol>
                <a:gridCol w="1487277">
                  <a:extLst>
                    <a:ext uri="{9D8B030D-6E8A-4147-A177-3AD203B41FA5}">
                      <a16:colId xmlns:a16="http://schemas.microsoft.com/office/drawing/2014/main" val="3751909609"/>
                    </a:ext>
                  </a:extLst>
                </a:gridCol>
                <a:gridCol w="1372168">
                  <a:extLst>
                    <a:ext uri="{9D8B030D-6E8A-4147-A177-3AD203B41FA5}">
                      <a16:colId xmlns:a16="http://schemas.microsoft.com/office/drawing/2014/main" val="3307040028"/>
                    </a:ext>
                  </a:extLst>
                </a:gridCol>
                <a:gridCol w="1361281">
                  <a:extLst>
                    <a:ext uri="{9D8B030D-6E8A-4147-A177-3AD203B41FA5}">
                      <a16:colId xmlns:a16="http://schemas.microsoft.com/office/drawing/2014/main" val="2735644835"/>
                    </a:ext>
                  </a:extLst>
                </a:gridCol>
                <a:gridCol w="1401917">
                  <a:extLst>
                    <a:ext uri="{9D8B030D-6E8A-4147-A177-3AD203B41FA5}">
                      <a16:colId xmlns:a16="http://schemas.microsoft.com/office/drawing/2014/main" val="4110073550"/>
                    </a:ext>
                  </a:extLst>
                </a:gridCol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ปี 2556 - 2565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ธันวาคม 2565 เวลา 09.00 น.)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6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0053"/>
                  </a:ext>
                </a:extLst>
              </a:tr>
              <a:tr h="118949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จำนวนเงินที่อนุมัติ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2556 - 2565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1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จำนวนเงินที่ชำระคืน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1F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80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A56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255,511,748.00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198,480,676.00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57,031,072.00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44,886,736.00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1,045,215.00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11,099,121.00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185,643,720.00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109,314,408.85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76,329,311.15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60,738,393.60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227,909.61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15,363,007.94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20.13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202,080,380.00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136,791,925.32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65,288,454.68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51,874,755.73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13,200,028.95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185,743,315.00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159,512,954.50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26,230,360.50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19,618,535.17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5,321,825.33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5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189,412,958.67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42,061,181.33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33,475,484.23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8,585,697.10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167,868,719.00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140,494,599.52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27,374,119.48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21,594,548.87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5,779,570.61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21.11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334,328,065.00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246,823,255.88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87,504,809.12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67,245,425.33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923,874.00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19,335,509.79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188,202,002.00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120,928,978.02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67,273,023.98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50,450,828.04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1,822,280.55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14,999,915.39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22.30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7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114,916,449.00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72,084,112.37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42,832,336.63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29,393,819.47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3,708,830.88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9,729,686.28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22.72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8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109,913,827.00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72,701,795.80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37,212,031.20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28,715,866.76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8,496,164.44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22.83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60867"/>
                  </a:ext>
                </a:extLst>
              </a:tr>
            </a:tbl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-1104" y="6280821"/>
            <a:ext cx="6868602" cy="633958"/>
            <a:chOff x="-425532" y="4710612"/>
            <a:chExt cx="5576155" cy="475468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45</a:t>
            </a:fld>
            <a:endParaRPr lang="th-TH"/>
          </a:p>
        </p:txBody>
      </p:sp>
      <p:sp>
        <p:nvSpPr>
          <p:cNvPr id="2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44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98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27143" y="149396"/>
            <a:ext cx="60436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การบริหารจัดการหนี้ของกองทุนพัฒนาบทบาทสตรี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1201"/>
              </p:ext>
            </p:extLst>
          </p:nvPr>
        </p:nvGraphicFramePr>
        <p:xfrm>
          <a:off x="132343" y="976657"/>
          <a:ext cx="11692796" cy="521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19">
                  <a:extLst>
                    <a:ext uri="{9D8B030D-6E8A-4147-A177-3AD203B41FA5}">
                      <a16:colId xmlns:a16="http://schemas.microsoft.com/office/drawing/2014/main" val="991520545"/>
                    </a:ext>
                  </a:extLst>
                </a:gridCol>
                <a:gridCol w="1358517">
                  <a:extLst>
                    <a:ext uri="{9D8B030D-6E8A-4147-A177-3AD203B41FA5}">
                      <a16:colId xmlns:a16="http://schemas.microsoft.com/office/drawing/2014/main" val="2451655850"/>
                    </a:ext>
                  </a:extLst>
                </a:gridCol>
                <a:gridCol w="1460313">
                  <a:extLst>
                    <a:ext uri="{9D8B030D-6E8A-4147-A177-3AD203B41FA5}">
                      <a16:colId xmlns:a16="http://schemas.microsoft.com/office/drawing/2014/main" val="3247372663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1351279866"/>
                    </a:ext>
                  </a:extLst>
                </a:gridCol>
                <a:gridCol w="1462744">
                  <a:extLst>
                    <a:ext uri="{9D8B030D-6E8A-4147-A177-3AD203B41FA5}">
                      <a16:colId xmlns:a16="http://schemas.microsoft.com/office/drawing/2014/main" val="444969888"/>
                    </a:ext>
                  </a:extLst>
                </a:gridCol>
                <a:gridCol w="1321565">
                  <a:extLst>
                    <a:ext uri="{9D8B030D-6E8A-4147-A177-3AD203B41FA5}">
                      <a16:colId xmlns:a16="http://schemas.microsoft.com/office/drawing/2014/main" val="3751909609"/>
                    </a:ext>
                  </a:extLst>
                </a:gridCol>
                <a:gridCol w="1328559">
                  <a:extLst>
                    <a:ext uri="{9D8B030D-6E8A-4147-A177-3AD203B41FA5}">
                      <a16:colId xmlns:a16="http://schemas.microsoft.com/office/drawing/2014/main" val="3307040028"/>
                    </a:ext>
                  </a:extLst>
                </a:gridCol>
                <a:gridCol w="1361281">
                  <a:extLst>
                    <a:ext uri="{9D8B030D-6E8A-4147-A177-3AD203B41FA5}">
                      <a16:colId xmlns:a16="http://schemas.microsoft.com/office/drawing/2014/main" val="2735644835"/>
                    </a:ext>
                  </a:extLst>
                </a:gridCol>
                <a:gridCol w="1401917">
                  <a:extLst>
                    <a:ext uri="{9D8B030D-6E8A-4147-A177-3AD203B41FA5}">
                      <a16:colId xmlns:a16="http://schemas.microsoft.com/office/drawing/2014/main" val="4110073550"/>
                    </a:ext>
                  </a:extLst>
                </a:gridCol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ปี 2556 - 2565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ธันวาคม 2565 เวลา 09.00 น.)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6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0053"/>
                  </a:ext>
                </a:extLst>
              </a:tr>
              <a:tr h="118949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จำนวนเงินที่อนุมัติ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2556 - 2565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1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จำนวนเงินที่ชำระคืน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1F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80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A56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274,068,330.00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203,264,921.10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70,803,408.90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54,435,727.00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16,367,681.90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374,691,521.00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271,958,312.37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102,733,208.63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78,243,553.45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514,466.00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23,975,189.18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142,040,071.53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49,575,353.47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37,827,403.06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11,747,950.41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23.70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86,073,004.04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54,062,652.71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40,852,920.82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240,879.00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12,968,852.89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23.99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5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93,786,069.69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74,462,648.31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41,178,813.67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15,363,594.24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17,920,240.40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228,266,038.22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42,888,681.78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29,915,414.21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2,300,644.00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10,672,623.57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24.88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148,402,327.80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40,846,811.20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30,491,013.56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10,355,797.64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25.35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203,139,599.00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170,295,410.12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32,844,188.88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24,241,969.42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8,602,219.46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7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261,372,229.75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86,004,790.25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62,906,189.50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465,638.36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22,632,962.39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8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112,450,108.87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54,568,842.13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36,429,533.07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3,775,289.19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14,364,019.87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26.32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60867"/>
                  </a:ext>
                </a:extLst>
              </a:tr>
            </a:tbl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-1104" y="6280821"/>
            <a:ext cx="6868602" cy="633958"/>
            <a:chOff x="-425532" y="4710612"/>
            <a:chExt cx="5576155" cy="475468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46</a:t>
            </a:fld>
            <a:endParaRPr lang="th-TH"/>
          </a:p>
        </p:txBody>
      </p:sp>
      <p:sp>
        <p:nvSpPr>
          <p:cNvPr id="2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45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77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27143" y="149396"/>
            <a:ext cx="60436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การบริหารจัดการหนี้ของกองทุนพัฒนาบทบาทสตรี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078685"/>
              </p:ext>
            </p:extLst>
          </p:nvPr>
        </p:nvGraphicFramePr>
        <p:xfrm>
          <a:off x="127142" y="969211"/>
          <a:ext cx="11692796" cy="521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19">
                  <a:extLst>
                    <a:ext uri="{9D8B030D-6E8A-4147-A177-3AD203B41FA5}">
                      <a16:colId xmlns:a16="http://schemas.microsoft.com/office/drawing/2014/main" val="991520545"/>
                    </a:ext>
                  </a:extLst>
                </a:gridCol>
                <a:gridCol w="1214949">
                  <a:extLst>
                    <a:ext uri="{9D8B030D-6E8A-4147-A177-3AD203B41FA5}">
                      <a16:colId xmlns:a16="http://schemas.microsoft.com/office/drawing/2014/main" val="2451655850"/>
                    </a:ext>
                  </a:extLst>
                </a:gridCol>
                <a:gridCol w="1507871">
                  <a:extLst>
                    <a:ext uri="{9D8B030D-6E8A-4147-A177-3AD203B41FA5}">
                      <a16:colId xmlns:a16="http://schemas.microsoft.com/office/drawing/2014/main" val="324737266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1351279866"/>
                    </a:ext>
                  </a:extLst>
                </a:gridCol>
                <a:gridCol w="1353257">
                  <a:extLst>
                    <a:ext uri="{9D8B030D-6E8A-4147-A177-3AD203B41FA5}">
                      <a16:colId xmlns:a16="http://schemas.microsoft.com/office/drawing/2014/main" val="444969888"/>
                    </a:ext>
                  </a:extLst>
                </a:gridCol>
                <a:gridCol w="1523821">
                  <a:extLst>
                    <a:ext uri="{9D8B030D-6E8A-4147-A177-3AD203B41FA5}">
                      <a16:colId xmlns:a16="http://schemas.microsoft.com/office/drawing/2014/main" val="3751909609"/>
                    </a:ext>
                  </a:extLst>
                </a:gridCol>
                <a:gridCol w="1523821">
                  <a:extLst>
                    <a:ext uri="{9D8B030D-6E8A-4147-A177-3AD203B41FA5}">
                      <a16:colId xmlns:a16="http://schemas.microsoft.com/office/drawing/2014/main" val="3307040028"/>
                    </a:ext>
                  </a:extLst>
                </a:gridCol>
                <a:gridCol w="1361281">
                  <a:extLst>
                    <a:ext uri="{9D8B030D-6E8A-4147-A177-3AD203B41FA5}">
                      <a16:colId xmlns:a16="http://schemas.microsoft.com/office/drawing/2014/main" val="2735644835"/>
                    </a:ext>
                  </a:extLst>
                </a:gridCol>
                <a:gridCol w="1401917">
                  <a:extLst>
                    <a:ext uri="{9D8B030D-6E8A-4147-A177-3AD203B41FA5}">
                      <a16:colId xmlns:a16="http://schemas.microsoft.com/office/drawing/2014/main" val="4110073550"/>
                    </a:ext>
                  </a:extLst>
                </a:gridCol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ปี 2556 - 2565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ธันวาคม 2565 เวลา 09.00 น.)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6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0053"/>
                  </a:ext>
                </a:extLst>
              </a:tr>
              <a:tr h="118949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จำนวนเงินที่อนุมัติ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2556 - 2565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1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จำนวนเงินที่ชำระคืน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1F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80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A56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166,773,350.00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123,892,587.34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42,880,762.66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30,545,900.05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11,503,012.61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26.83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123,446,497.52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45,753,546.48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31,654,075.37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797,734.97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13,301,736.14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29.07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111,043,448.75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56,543,131.25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39,840,032.67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223,697.98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16,479,400.60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29.14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58,649,520.38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29,873,737.62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20,737,246.91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421,889.89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8,714,600.82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5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186,959,763.02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92,456,578.98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62,559,397.05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27,445,331.93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29.68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119,859,571.75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44,429,493.25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26,242,615.37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4,897,222.65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13,289,655.23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29.91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275,965,730.59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34,203,884.41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23,857,945.57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10,345,938.84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292,174,979.90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63,275,386.10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44,037,124.52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19,238,261.58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7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179,087,624.00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110,880,811.62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68,206,812.38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46,634,408.06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658,211.81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20,914,192.51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30.66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8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379,000,523.00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299,351,625.53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79,648,897.47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54,896,124.50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270,674.00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24,482,098.97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30.74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60867"/>
                  </a:ext>
                </a:extLst>
              </a:tr>
            </a:tbl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47</a:t>
            </a:fld>
            <a:endParaRPr lang="th-TH"/>
          </a:p>
        </p:txBody>
      </p:sp>
      <p:sp>
        <p:nvSpPr>
          <p:cNvPr id="2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46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54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27143" y="149396"/>
            <a:ext cx="60436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การบริหารจัดการหนี้ของกองทุนพัฒนาบทบาทสตรี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098192"/>
              </p:ext>
            </p:extLst>
          </p:nvPr>
        </p:nvGraphicFramePr>
        <p:xfrm>
          <a:off x="132343" y="981124"/>
          <a:ext cx="11692796" cy="521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19">
                  <a:extLst>
                    <a:ext uri="{9D8B030D-6E8A-4147-A177-3AD203B41FA5}">
                      <a16:colId xmlns:a16="http://schemas.microsoft.com/office/drawing/2014/main" val="991520545"/>
                    </a:ext>
                  </a:extLst>
                </a:gridCol>
                <a:gridCol w="1341755">
                  <a:extLst>
                    <a:ext uri="{9D8B030D-6E8A-4147-A177-3AD203B41FA5}">
                      <a16:colId xmlns:a16="http://schemas.microsoft.com/office/drawing/2014/main" val="2451655850"/>
                    </a:ext>
                  </a:extLst>
                </a:gridCol>
                <a:gridCol w="1542361">
                  <a:extLst>
                    <a:ext uri="{9D8B030D-6E8A-4147-A177-3AD203B41FA5}">
                      <a16:colId xmlns:a16="http://schemas.microsoft.com/office/drawing/2014/main" val="3247372663"/>
                    </a:ext>
                  </a:extLst>
                </a:gridCol>
                <a:gridCol w="1415360">
                  <a:extLst>
                    <a:ext uri="{9D8B030D-6E8A-4147-A177-3AD203B41FA5}">
                      <a16:colId xmlns:a16="http://schemas.microsoft.com/office/drawing/2014/main" val="1351279866"/>
                    </a:ext>
                  </a:extLst>
                </a:gridCol>
                <a:gridCol w="1377109">
                  <a:extLst>
                    <a:ext uri="{9D8B030D-6E8A-4147-A177-3AD203B41FA5}">
                      <a16:colId xmlns:a16="http://schemas.microsoft.com/office/drawing/2014/main" val="444969888"/>
                    </a:ext>
                  </a:extLst>
                </a:gridCol>
                <a:gridCol w="1363473">
                  <a:extLst>
                    <a:ext uri="{9D8B030D-6E8A-4147-A177-3AD203B41FA5}">
                      <a16:colId xmlns:a16="http://schemas.microsoft.com/office/drawing/2014/main" val="3751909609"/>
                    </a:ext>
                  </a:extLst>
                </a:gridCol>
                <a:gridCol w="1523821">
                  <a:extLst>
                    <a:ext uri="{9D8B030D-6E8A-4147-A177-3AD203B41FA5}">
                      <a16:colId xmlns:a16="http://schemas.microsoft.com/office/drawing/2014/main" val="3307040028"/>
                    </a:ext>
                  </a:extLst>
                </a:gridCol>
                <a:gridCol w="1361281">
                  <a:extLst>
                    <a:ext uri="{9D8B030D-6E8A-4147-A177-3AD203B41FA5}">
                      <a16:colId xmlns:a16="http://schemas.microsoft.com/office/drawing/2014/main" val="2735644835"/>
                    </a:ext>
                  </a:extLst>
                </a:gridCol>
                <a:gridCol w="1401917">
                  <a:extLst>
                    <a:ext uri="{9D8B030D-6E8A-4147-A177-3AD203B41FA5}">
                      <a16:colId xmlns:a16="http://schemas.microsoft.com/office/drawing/2014/main" val="4110073550"/>
                    </a:ext>
                  </a:extLst>
                </a:gridCol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ปี 2556 - 2565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ธันวาคม 2565 เวลา 09.00 น.)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6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0053"/>
                  </a:ext>
                </a:extLst>
              </a:tr>
              <a:tr h="118949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จำนวนเงินที่อนุมัติ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2556 - 2565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1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จำนวนเงินที่ชำระคืน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1F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80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A56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141,696,091.04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61,488,902.96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40,473,428.21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1,241,381.00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19,774,093.75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66,041,508.45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52,756,691.55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33,784,725.29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1,646,031.64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17,325,934.62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32.84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161,427,978.18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49,408,321.82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30,652,057.30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2,056,294.76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16,699,969.76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33.80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104,691,888.50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37,340,494.50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24,513,020.25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176,839.72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12,650,634.53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33.88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5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80,483,348.53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33,423,549.47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18,978,285.99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2,952,565.81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11,492,697.67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34.39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309,301,400.00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216,625,364.08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92,676,035.92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57,129,944.03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3,561,338.37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31,984,753.52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314,299,380.79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32,433,219.21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20,662,792.78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549,806.00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11,220,620.43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34.60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138,734,694.92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42,717,045.08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22,816,349.58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4,979,264.37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14,921,431.13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34.93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7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432,935,200.00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373,016,104.45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59,919,095.55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38,576,107.37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169,032.18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21,173,956.00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35.34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8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123,612,886.79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40,990,783.21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26,381,169.22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14,609,613.99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35.64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60867"/>
                  </a:ext>
                </a:extLst>
              </a:tr>
            </a:tbl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-1104" y="6280821"/>
            <a:ext cx="6868602" cy="633958"/>
            <a:chOff x="-425532" y="4710612"/>
            <a:chExt cx="5576155" cy="475468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48</a:t>
            </a:fld>
            <a:endParaRPr lang="th-TH"/>
          </a:p>
        </p:txBody>
      </p:sp>
      <p:sp>
        <p:nvSpPr>
          <p:cNvPr id="2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47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84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27143" y="149396"/>
            <a:ext cx="60436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การบริหารจัดการหนี้ของกองทุนพัฒนาบทบาทสตรี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84995"/>
              </p:ext>
            </p:extLst>
          </p:nvPr>
        </p:nvGraphicFramePr>
        <p:xfrm>
          <a:off x="239350" y="1011855"/>
          <a:ext cx="11692796" cy="521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19">
                  <a:extLst>
                    <a:ext uri="{9D8B030D-6E8A-4147-A177-3AD203B41FA5}">
                      <a16:colId xmlns:a16="http://schemas.microsoft.com/office/drawing/2014/main" val="991520545"/>
                    </a:ext>
                  </a:extLst>
                </a:gridCol>
                <a:gridCol w="994628">
                  <a:extLst>
                    <a:ext uri="{9D8B030D-6E8A-4147-A177-3AD203B41FA5}">
                      <a16:colId xmlns:a16="http://schemas.microsoft.com/office/drawing/2014/main" val="2451655850"/>
                    </a:ext>
                  </a:extLst>
                </a:gridCol>
                <a:gridCol w="1504441">
                  <a:extLst>
                    <a:ext uri="{9D8B030D-6E8A-4147-A177-3AD203B41FA5}">
                      <a16:colId xmlns:a16="http://schemas.microsoft.com/office/drawing/2014/main" val="3247372663"/>
                    </a:ext>
                  </a:extLst>
                </a:gridCol>
                <a:gridCol w="1483187">
                  <a:extLst>
                    <a:ext uri="{9D8B030D-6E8A-4147-A177-3AD203B41FA5}">
                      <a16:colId xmlns:a16="http://schemas.microsoft.com/office/drawing/2014/main" val="1351279866"/>
                    </a:ext>
                  </a:extLst>
                </a:gridCol>
                <a:gridCol w="1533981">
                  <a:extLst>
                    <a:ext uri="{9D8B030D-6E8A-4147-A177-3AD203B41FA5}">
                      <a16:colId xmlns:a16="http://schemas.microsoft.com/office/drawing/2014/main" val="444969888"/>
                    </a:ext>
                  </a:extLst>
                </a:gridCol>
                <a:gridCol w="1523821">
                  <a:extLst>
                    <a:ext uri="{9D8B030D-6E8A-4147-A177-3AD203B41FA5}">
                      <a16:colId xmlns:a16="http://schemas.microsoft.com/office/drawing/2014/main" val="3751909609"/>
                    </a:ext>
                  </a:extLst>
                </a:gridCol>
                <a:gridCol w="1523821">
                  <a:extLst>
                    <a:ext uri="{9D8B030D-6E8A-4147-A177-3AD203B41FA5}">
                      <a16:colId xmlns:a16="http://schemas.microsoft.com/office/drawing/2014/main" val="3307040028"/>
                    </a:ext>
                  </a:extLst>
                </a:gridCol>
                <a:gridCol w="1361281">
                  <a:extLst>
                    <a:ext uri="{9D8B030D-6E8A-4147-A177-3AD203B41FA5}">
                      <a16:colId xmlns:a16="http://schemas.microsoft.com/office/drawing/2014/main" val="2735644835"/>
                    </a:ext>
                  </a:extLst>
                </a:gridCol>
                <a:gridCol w="1401917">
                  <a:extLst>
                    <a:ext uri="{9D8B030D-6E8A-4147-A177-3AD203B41FA5}">
                      <a16:colId xmlns:a16="http://schemas.microsoft.com/office/drawing/2014/main" val="4110073550"/>
                    </a:ext>
                  </a:extLst>
                </a:gridCol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3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3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ปี 2556 - 2565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ธันวาคม 2565 เวลา 09.00 น.)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6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0053"/>
                  </a:ext>
                </a:extLst>
              </a:tr>
              <a:tr h="118949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จำนวนเงินที่อนุมัติ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2556 - 2565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1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จำนวนเงินที่ชำระคืน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1F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80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A56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129,531,559.28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74,246,883.72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44,461,674.48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2,917,751.88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26,867,457.36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36.19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172,618,439.11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48,587,040.89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28,220,954.26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2,303,120.00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18,062,966.63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151,488,445.81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64,953,252.19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39,577,479.67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1,098,257.35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24,277,515.17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37.38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251,612,534.31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67,434,427.69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41,613,608.17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286,129.00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25,534,690.52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37.87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5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134,328,924.00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72,034,682.17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62,294,241.83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37,389,030.94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1,075,725.00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23,829,485.89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298,301,334.00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185,424,386.60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112,876,947.40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61,673,805.57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7,421,388.67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43,781,753.16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38.79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9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142,206,241.00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78,530,010.09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63,676,230.91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36,806,997.81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993,989.43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25,875,243.67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40.64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283,804,698.00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211,706,907.96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72,097,790.04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40,274,477.12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29,520,798.92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40.95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78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118,504,719.00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77,264,705.46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41,240,013.54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24,250,142.53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1,945.40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16,987,925.61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41.19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88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230,950,235.00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178,086,550.18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52,863,684.82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29,941,805.64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22,721,879.18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42.98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560867"/>
                  </a:ext>
                </a:extLst>
              </a:tr>
            </a:tbl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49</a:t>
            </a:fld>
            <a:endParaRPr lang="th-TH"/>
          </a:p>
        </p:txBody>
      </p:sp>
      <p:sp>
        <p:nvSpPr>
          <p:cNvPr id="2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48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92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56535" y="2471085"/>
            <a:ext cx="10515600" cy="1486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2  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รับรองรายงานการประชุม ครั้งที่ </a:t>
            </a:r>
            <a:r>
              <a:rPr lang="th-TH" sz="32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7/2565     </a:t>
            </a:r>
            <a:endParaRPr lang="th-TH" sz="32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</a:t>
            </a:r>
            <a:r>
              <a:rPr lang="th-TH" sz="32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เมื่อ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</a:t>
            </a:r>
            <a:r>
              <a:rPr lang="th-TH" sz="32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 พฤศจิกายน 2565</a:t>
            </a:r>
            <a:endParaRPr lang="th-TH" sz="32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22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2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2" name="กลุ่ม 31"/>
          <p:cNvGrpSpPr/>
          <p:nvPr/>
        </p:nvGrpSpPr>
        <p:grpSpPr>
          <a:xfrm>
            <a:off x="-23582" y="6280821"/>
            <a:ext cx="6891080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10814756" y="6356350"/>
            <a:ext cx="539044" cy="365125"/>
          </a:xfrm>
          <a:solidFill>
            <a:srgbClr val="002060"/>
          </a:solidFill>
        </p:spPr>
        <p:txBody>
          <a:bodyPr vert="horz" lIns="91440" tIns="45720" rIns="91440" bIns="45720" rtlCol="0" anchor="ctr"/>
          <a:lstStyle/>
          <a:p>
            <a:pPr algn="ctr"/>
            <a:fld id="{C7E0CB89-C45F-4F92-B797-FDF188EB59D3}" type="slidenum">
              <a:rPr lang="th-TH" sz="1100" b="1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pPr algn="ctr"/>
              <a:t>5</a:t>
            </a:fld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44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27143" y="149396"/>
            <a:ext cx="60436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TH SarabunPSK" panose="020B0500040200020003" pitchFamily="34" charset="-34"/>
                <a:ea typeface="Roboto Slab" pitchFamily="2" charset="0"/>
                <a:cs typeface="TH SarabunPSK" panose="020B0500040200020003" pitchFamily="34" charset="-34"/>
              </a:rPr>
              <a:t>การบริหารจัดการหนี้ของกองทุนพัฒนาบทบาทสตรี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TH SarabunPSK" panose="020B0500040200020003" pitchFamily="34" charset="-34"/>
              <a:ea typeface="Roboto Slab" pitchFamily="2" charset="0"/>
              <a:cs typeface="TH SarabunPSK" panose="020B0500040200020003" pitchFamily="34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64234"/>
              </p:ext>
            </p:extLst>
          </p:nvPr>
        </p:nvGraphicFramePr>
        <p:xfrm>
          <a:off x="127142" y="1079381"/>
          <a:ext cx="11692797" cy="461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19">
                  <a:extLst>
                    <a:ext uri="{9D8B030D-6E8A-4147-A177-3AD203B41FA5}">
                      <a16:colId xmlns:a16="http://schemas.microsoft.com/office/drawing/2014/main" val="991520545"/>
                    </a:ext>
                  </a:extLst>
                </a:gridCol>
                <a:gridCol w="1347228">
                  <a:extLst>
                    <a:ext uri="{9D8B030D-6E8A-4147-A177-3AD203B41FA5}">
                      <a16:colId xmlns:a16="http://schemas.microsoft.com/office/drawing/2014/main" val="2451655850"/>
                    </a:ext>
                  </a:extLst>
                </a:gridCol>
                <a:gridCol w="1580444">
                  <a:extLst>
                    <a:ext uri="{9D8B030D-6E8A-4147-A177-3AD203B41FA5}">
                      <a16:colId xmlns:a16="http://schemas.microsoft.com/office/drawing/2014/main" val="3247372663"/>
                    </a:ext>
                  </a:extLst>
                </a:gridCol>
                <a:gridCol w="1512711">
                  <a:extLst>
                    <a:ext uri="{9D8B030D-6E8A-4147-A177-3AD203B41FA5}">
                      <a16:colId xmlns:a16="http://schemas.microsoft.com/office/drawing/2014/main" val="1351279866"/>
                    </a:ext>
                  </a:extLst>
                </a:gridCol>
                <a:gridCol w="1546800">
                  <a:extLst>
                    <a:ext uri="{9D8B030D-6E8A-4147-A177-3AD203B41FA5}">
                      <a16:colId xmlns:a16="http://schemas.microsoft.com/office/drawing/2014/main" val="444969888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3751909609"/>
                    </a:ext>
                  </a:extLst>
                </a:gridCol>
                <a:gridCol w="1362281">
                  <a:extLst>
                    <a:ext uri="{9D8B030D-6E8A-4147-A177-3AD203B41FA5}">
                      <a16:colId xmlns:a16="http://schemas.microsoft.com/office/drawing/2014/main" val="3307040028"/>
                    </a:ext>
                  </a:extLst>
                </a:gridCol>
                <a:gridCol w="1542361">
                  <a:extLst>
                    <a:ext uri="{9D8B030D-6E8A-4147-A177-3AD203B41FA5}">
                      <a16:colId xmlns:a16="http://schemas.microsoft.com/office/drawing/2014/main" val="2735644835"/>
                    </a:ext>
                  </a:extLst>
                </a:gridCol>
                <a:gridCol w="803072">
                  <a:extLst>
                    <a:ext uri="{9D8B030D-6E8A-4147-A177-3AD203B41FA5}">
                      <a16:colId xmlns:a16="http://schemas.microsoft.com/office/drawing/2014/main" val="4110073550"/>
                    </a:ext>
                  </a:extLst>
                </a:gridCol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4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solidFill>
                      <a:srgbClr val="4A5667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ปี 2556 - 2565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15 ธันวาคม 2565 เวลา 09.00 น.)</a:t>
                      </a:r>
                      <a:endParaRPr lang="th-TH" sz="15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56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60053"/>
                  </a:ext>
                </a:extLst>
              </a:tr>
              <a:tr h="118949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จำนวนเงินที่อนุมัติ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ปี 2556 - 2565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18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จำนวนเงินที่ชำระคืน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1F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หนี้เกินกำหนดชำระ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80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  <a:endParaRPr lang="th-TH" sz="1200" b="1" dirty="0">
                        <a:solidFill>
                          <a:schemeClr val="bg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A56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4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278,987,880.00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196,069,223.94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82,918,656.06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46,064,807.61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209,168.69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36,644,679.76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44.19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1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135,567,808.73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87,070,024.27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46,377,263.38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1,927,090.93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38,765,669.96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44.52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4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66,467,135.33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66,494,358.67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36,376,027.58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30,118,331.09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45.29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20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305,380,595.00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224,725,928.41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80,654,666.59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42,512,793.71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567,223.27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37,574,649.61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46.59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85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103,700,367.00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66,659,381.73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37,040,985.27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19,097,324.36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17,943,660.91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48.44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48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122,797,436.52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93,656,240.42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38,921,942.72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54,734,297.70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58.44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9616"/>
                  </a:ext>
                </a:extLst>
              </a:tr>
              <a:tr h="50480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134,019,990.00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73,178,559.33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60,841,430.67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20,753,727.99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2,054,006.92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38,033,695.76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62.51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14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16,455,054,253.69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12,134,538,116.93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4,320,516,136.76</a:t>
                      </a:r>
                    </a:p>
                  </a:txBody>
                  <a:tcPr marL="9525" marR="9525" marT="9525" marB="0" anchor="ctr"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2,972,916,084.33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101,307,088.57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1,246,292,963.86</a:t>
                      </a:r>
                    </a:p>
                  </a:txBody>
                  <a:tcPr marL="9525" marR="9525" marT="9525" marB="0" anchor="ctr">
                    <a:solidFill>
                      <a:srgbClr val="FF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28.85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78571"/>
                  </a:ext>
                </a:extLst>
              </a:tr>
            </a:tbl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-1104" y="6280821"/>
            <a:ext cx="6868602" cy="633958"/>
            <a:chOff x="-425532" y="4710612"/>
            <a:chExt cx="5576155" cy="475468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1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50</a:t>
            </a:fld>
            <a:endParaRPr lang="th-TH"/>
          </a:p>
        </p:txBody>
      </p:sp>
      <p:sp>
        <p:nvSpPr>
          <p:cNvPr id="2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49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75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031" y="1148175"/>
            <a:ext cx="11973502" cy="28075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h-TH" dirty="0" smtClean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h-TH" spc="-7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ขอให้จังหวัดจัดทำแผนและแนวทางการบริหารการจัดการหนี้กองทุนพัฒนาบทบาทสตรี</a:t>
            </a:r>
            <a:r>
              <a:rPr lang="th-TH" spc="-7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/>
            </a:r>
            <a:b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ของจังหวัด ประจำปีงบประมาณ 2566 เป็นไฟล์ </a:t>
            </a:r>
            <a:r>
              <a:rPr lang="en-US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PDF</a:t>
            </a: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และส่งไฟล์ข้อมูล</a:t>
            </a:r>
            <a:b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ทาง </a:t>
            </a:r>
            <a:r>
              <a:rPr lang="en-US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E-mail :</a:t>
            </a:r>
            <a:r>
              <a:rPr lang="en-US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2"/>
              </a:rPr>
              <a:t>Women.yut1@outlook.com</a:t>
            </a: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</a:p>
          <a:p>
            <a:pPr marL="0" indent="0">
              <a:buNone/>
            </a:pP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pc="-5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พร้อมส่งเป็นรูปเล่มให้กรมการพัฒนาชุมชน </a:t>
            </a:r>
            <a:r>
              <a:rPr lang="th-TH" b="1" u="sng" spc="-50" dirty="0" smtClean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ภายในวันพฤหัสบดีที่ 29 ธันวาคม 2565</a:t>
            </a:r>
            <a:endParaRPr lang="th-TH" b="1" u="sng" spc="-50" dirty="0">
              <a:solidFill>
                <a:srgbClr val="C0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51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11824" y="-563547"/>
            <a:ext cx="12245731" cy="2290748"/>
            <a:chOff x="-23581" y="-36774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9" name="กล่องข้อความ 28"/>
          <p:cNvSpPr txBox="1"/>
          <p:nvPr/>
        </p:nvSpPr>
        <p:spPr>
          <a:xfrm>
            <a:off x="868297" y="179008"/>
            <a:ext cx="325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ประเด็นเน้นย้ำ</a:t>
            </a:r>
            <a:endParaRPr lang="th-TH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50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69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99565" y="2471085"/>
            <a:ext cx="10515600" cy="1486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4</a:t>
            </a:r>
            <a:r>
              <a:rPr lang="th-TH" sz="40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เพื่อทราบ</a:t>
            </a:r>
          </a:p>
        </p:txBody>
      </p:sp>
      <p:grpSp>
        <p:nvGrpSpPr>
          <p:cNvPr id="22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2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52</a:t>
            </a:fld>
            <a:endParaRPr lang="th-TH"/>
          </a:p>
        </p:txBody>
      </p:sp>
      <p:sp>
        <p:nvSpPr>
          <p:cNvPr id="46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51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55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1477234"/>
            <a:ext cx="12192000" cy="27712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h-TH" sz="32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สรุปผลการดำเนินงาน</a:t>
            </a:r>
            <a:endParaRPr lang="th-TH" sz="40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hulabhorn Likit Text Light๙" panose="00000400000000000000" pitchFamily="2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งานการเงินและบัญชี ของ</a:t>
            </a:r>
            <a:r>
              <a:rPr lang="th-TH" sz="4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กองทุนพัฒนาบทบาทสตรี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กลุ่ม 10"/>
          <p:cNvGrpSpPr/>
          <p:nvPr/>
        </p:nvGrpSpPr>
        <p:grpSpPr>
          <a:xfrm>
            <a:off x="-22463" y="6280823"/>
            <a:ext cx="6889962" cy="633959"/>
            <a:chOff x="-425532" y="4710612"/>
            <a:chExt cx="5576155" cy="475468"/>
          </a:xfrm>
        </p:grpSpPr>
        <p:grpSp>
          <p:nvGrpSpPr>
            <p:cNvPr id="13" name="กลุ่ม 1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5" name="กลุ่ม 1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4" name="รูปห้าเหลี่ยม 2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5" name="รูปห้าเหลี่ยม 2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6" name="กลุ่ม 1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7" name="กลุ่ม 1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1" name="กลุ่ม 2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4" name="TextBox 7"/>
            <p:cNvSpPr txBox="1"/>
            <p:nvPr/>
          </p:nvSpPr>
          <p:spPr>
            <a:xfrm>
              <a:off x="96576" y="4794706"/>
              <a:ext cx="2344633" cy="346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6" name="สี่เหลี่ยมผืนผ้ามุมมน 25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>
            <a:off x="-22463" y="-26616"/>
            <a:ext cx="7463579" cy="88432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สรุปผล</a:t>
            </a:r>
            <a:r>
              <a:rPr lang="th-TH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การดำเนินงาน</a:t>
            </a:r>
            <a:r>
              <a:rPr lang="th-TH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งานการเงินและบัญชี </a:t>
            </a:r>
            <a:br>
              <a:rPr lang="th-TH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</a:br>
            <a:r>
              <a:rPr lang="th-TH" sz="2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           ของกองทุนพัฒนาบทบาทสตรี</a:t>
            </a:r>
            <a:endParaRPr lang="th-TH" sz="24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27" name="กลุ่ม 26"/>
          <p:cNvGrpSpPr/>
          <p:nvPr/>
        </p:nvGrpSpPr>
        <p:grpSpPr>
          <a:xfrm>
            <a:off x="7463580" y="-32302"/>
            <a:ext cx="5833221" cy="773004"/>
            <a:chOff x="5597684" y="-24227"/>
            <a:chExt cx="4374916" cy="579753"/>
          </a:xfrm>
        </p:grpSpPr>
        <p:sp>
          <p:nvSpPr>
            <p:cNvPr id="28" name="รูปห้าเหลี่ยม 27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/>
            </a:p>
          </p:txBody>
        </p:sp>
        <p:grpSp>
          <p:nvGrpSpPr>
            <p:cNvPr id="29" name="กลุ่ม 28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30" name="กลุ่ม 29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33" name="รูปห้าเหลี่ยม 32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34" name="รูปห้าเหลี่ยม 3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pic>
            <p:nvPicPr>
              <p:cNvPr id="31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55"/>
              <p:cNvSpPr txBox="1"/>
              <p:nvPr/>
            </p:nvSpPr>
            <p:spPr>
              <a:xfrm>
                <a:off x="7163613" y="68020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53</a:t>
            </a:fld>
            <a:endParaRPr lang="th-TH"/>
          </a:p>
        </p:txBody>
      </p:sp>
      <p:sp>
        <p:nvSpPr>
          <p:cNvPr id="37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52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16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sp>
        <p:nvSpPr>
          <p:cNvPr id="16" name="Oval 15"/>
          <p:cNvSpPr/>
          <p:nvPr/>
        </p:nvSpPr>
        <p:spPr>
          <a:xfrm>
            <a:off x="971898" y="1078085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60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2081" y="2401140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  <a:endParaRPr lang="th-TH" sz="60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8658" y="3627644"/>
            <a:ext cx="9821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รายละเอียดเงินรับรอตรวจสอบ ประกอบรายงานการเงินกองทุนพัฒนาบทบาทสตรี </a:t>
            </a:r>
            <a:b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30 กันยายน 2565</a:t>
            </a:r>
            <a:endParaRPr lang="th-TH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71898" y="3681882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  <a:endParaRPr lang="th-TH" sz="60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8658" y="1287155"/>
            <a:ext cx="982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สรุปผลการปิดโครงการเงินอุดหนุน (ตั้งแต่ปี 2560 – 2565)</a:t>
            </a:r>
            <a:endParaRPr lang="th-TH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56378" y="4954193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  <a:endParaRPr lang="th-TH" sz="60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93399" y="5147349"/>
            <a:ext cx="10042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การส่งหลักฐานล้างเงินยืมกองทุน ของ อกส.จ. สำหรับปีสิ้นสุดวันที่ 30 กันยายน 2565 </a:t>
            </a:r>
            <a:endParaRPr lang="th-TH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38673" y="2219763"/>
            <a:ext cx="982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แผนการตรวจสอบกองทุนพัฒนา</a:t>
            </a: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ประจำปีงบประมาณ พ.ศ. 2566 </a:t>
            </a:r>
            <a:endParaRPr lang="th-TH" sz="2000" b="1" dirty="0" smtClean="0">
              <a:solidFill>
                <a:schemeClr val="accent1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th-TH" sz="2000" b="1" dirty="0">
              <a:solidFill>
                <a:schemeClr val="accent1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20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ของกลุ่มตรวจสอบภายใน กรมการพัฒนาชุมชน</a:t>
            </a:r>
            <a:endParaRPr lang="th-TH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9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2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3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5" name="กลุ่ม 3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0" name="กลุ่ม 3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54</a:t>
            </a:fld>
            <a:endParaRPr lang="th-TH"/>
          </a:p>
        </p:txBody>
      </p:sp>
      <p:sp>
        <p:nvSpPr>
          <p:cNvPr id="49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53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91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37055" y="1776634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7676444" y="4515555"/>
            <a:ext cx="3612445" cy="186266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คลิ๊กไฟล์แนบ</a:t>
            </a:r>
            <a:endParaRPr lang="th-TH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51" y="1675415"/>
            <a:ext cx="121225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สรุปผลการปิดโครงการเงินอุดหนุน </a:t>
            </a:r>
          </a:p>
          <a:p>
            <a:pPr algn="ctr"/>
            <a:endParaRPr lang="th-TH" sz="3600" b="1" dirty="0">
              <a:solidFill>
                <a:schemeClr val="accent1">
                  <a:lumMod val="75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(ตั้งแต่ปี 2560 – 2565)</a:t>
            </a:r>
            <a:endParaRPr lang="th-TH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0" name="ตัวแทนหมายเลขสไลด์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55</a:t>
            </a:fld>
            <a:endParaRPr lang="th-TH"/>
          </a:p>
        </p:txBody>
      </p:sp>
      <p:sp>
        <p:nvSpPr>
          <p:cNvPr id="3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54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56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86127" y="1184744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776" y="1080232"/>
            <a:ext cx="12122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แนวทางการดำเนินงานกองทุนพัฒนาบทบาทสตรี</a:t>
            </a:r>
          </a:p>
          <a:p>
            <a:pPr algn="ctr"/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สำหรับจังหวัด</a:t>
            </a:r>
            <a:endParaRPr lang="th-TH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675" t="14650" r="24017" b="11909"/>
          <a:stretch/>
        </p:blipFill>
        <p:spPr>
          <a:xfrm>
            <a:off x="4843698" y="2280561"/>
            <a:ext cx="2660704" cy="3780150"/>
          </a:xfrm>
          <a:prstGeom prst="rect">
            <a:avLst/>
          </a:prstGeom>
        </p:spPr>
      </p:pic>
      <p:grpSp>
        <p:nvGrpSpPr>
          <p:cNvPr id="7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8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3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0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1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2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56</a:t>
            </a:fld>
            <a:endParaRPr lang="th-TH"/>
          </a:p>
        </p:txBody>
      </p:sp>
      <p:sp>
        <p:nvSpPr>
          <p:cNvPr id="3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55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51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(5) อกส.อ. จัดส่งสัญญาขอรับการสนับสนุนเงินกองทุนฯ (ฉบับจริง) และสำเนาบัญชีเงินฝากธนาคารของสมาชิก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1 ชุด </a:t>
            </a:r>
            <a:r>
              <a:rPr lang="th-TH" sz="2000" u="sng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 อกส.จ.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+ 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ส่งสำเนาสัญญาฯ และเอกสารประกอบ</a:t>
            </a:r>
            <a:r>
              <a:rPr lang="th-TH" sz="2000" u="sng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ให้ผู้ขอรับการสับสนุน 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1 ชุด + 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เก็บสำเนาสัญญาฯ + แบบเสนอโครงการที่ได้รับอนุมัติ</a:t>
            </a:r>
            <a:r>
              <a:rPr lang="th-TH" sz="2000" u="sng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ไว้ที่ อกส.อ. 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1 ชุด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(เอกสารประกอบมอบให้สมาชิก ได้แก่ สำเนาโครงการ+เอกสารแนะนำการชำระคืนเงิน+</a:t>
            </a: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ใบสำคัญรับเงิน 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2 ชุด 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แบบฟอร์มการชำระเงินกองทุนฯ/บัตรอ่อนบาร์โค๊ด)</a:t>
            </a: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6842" y="1389636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51" y="1123113"/>
            <a:ext cx="121225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หน้า 17 </a:t>
            </a:r>
            <a:r>
              <a:rPr lang="th-TH" sz="36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</a:t>
            </a:r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 การโอนเงิน</a:t>
            </a:r>
          </a:p>
          <a:p>
            <a:pPr algn="ctr"/>
            <a:endParaRPr lang="th-TH" sz="2000" b="1" dirty="0" smtClean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ประเภทเงินอุดหนุน (ทุนให้เปล่า)</a:t>
            </a:r>
            <a:endParaRPr lang="th-TH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675" t="14650" r="24017" b="11909"/>
          <a:stretch/>
        </p:blipFill>
        <p:spPr>
          <a:xfrm>
            <a:off x="1216587" y="757236"/>
            <a:ext cx="1651821" cy="2346797"/>
          </a:xfrm>
          <a:prstGeom prst="rect">
            <a:avLst/>
          </a:prstGeom>
        </p:spPr>
      </p:pic>
      <p:grpSp>
        <p:nvGrpSpPr>
          <p:cNvPr id="7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8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3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0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1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2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57</a:t>
            </a:fld>
            <a:endParaRPr lang="th-TH"/>
          </a:p>
        </p:txBody>
      </p:sp>
      <p:sp>
        <p:nvSpPr>
          <p:cNvPr id="3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56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43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(7) เมื่อสมาชิกได้รับเงินโอนแล้วให้ดำเนินการตามโครงการที่ได้รับอนุมัติ</a:t>
            </a: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ภายใน 7 วันทำการ </a:t>
            </a:r>
            <a:b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และส่ง</a:t>
            </a: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ใบสำคัญรับเงิน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แก่ อกส.อ. จำนวน 2 ฉบับ 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การดำเนินงานตามห้วงเวลาที่กำหนด 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และให้</a:t>
            </a: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รายงานผลการดำเนินงานพร้อมภาพถ่าย 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ส่ง อกส.จ. </a:t>
            </a: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ภายใน 30 วันทำการนับแต่วันสิ้นสุดโครงการ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...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จะนำเงินที่ได้รับจากกองทุนไปใช้จ่ายในกิจกรรมนอกเหนือจากแผนงาน/โครงการมิได้</a:t>
            </a: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8684" y="1569268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51" y="1133520"/>
            <a:ext cx="121225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หน้า 18 </a:t>
            </a:r>
            <a:r>
              <a:rPr lang="th-TH" sz="36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</a:t>
            </a:r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 การโอนเงิน</a:t>
            </a:r>
          </a:p>
          <a:p>
            <a:pPr algn="ctr"/>
            <a:endParaRPr lang="th-TH" sz="2000" b="1" dirty="0" smtClean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ประเภทเงินอุดหนุน (ทุนให้เปล่า)</a:t>
            </a:r>
            <a:endParaRPr lang="th-TH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675" t="14650" r="24017" b="11909"/>
          <a:stretch/>
        </p:blipFill>
        <p:spPr>
          <a:xfrm>
            <a:off x="1187321" y="552412"/>
            <a:ext cx="1651821" cy="2346797"/>
          </a:xfrm>
          <a:prstGeom prst="rect">
            <a:avLst/>
          </a:prstGeom>
        </p:spPr>
      </p:pic>
      <p:grpSp>
        <p:nvGrpSpPr>
          <p:cNvPr id="7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8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3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0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1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2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58</a:t>
            </a:fld>
            <a:endParaRPr lang="th-TH"/>
          </a:p>
        </p:txBody>
      </p:sp>
      <p:sp>
        <p:nvSpPr>
          <p:cNvPr id="3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57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02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(1) วรรคท้าย...ให้ส่งหลักฐานการใช้จ่ายเงินให้ อกส.จ. </a:t>
            </a:r>
            <a:r>
              <a:rPr lang="th-TH" sz="2000" u="sng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ภายใน 7 วันทำการนับตั้งแต่สิ้นสุดโครงการ 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7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หลักฐานการใช้จ่ายเงิน 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ได้แก่ </a:t>
            </a: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ใบสำคัญรับเงิน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/</a:t>
            </a: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ใบเสร็จรับเงิน/ทะเบียนรายชื่อผู้เข้าร่วมกิจกรรม/</a:t>
            </a:r>
            <a:b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ทะเบียนวัสดุครุภัณฑ์/รูปภาพวัสดุที่จัดซื้อ/ภาพถ่ายกิจกรรม </a:t>
            </a:r>
            <a:b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3 ชุด 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(ฉบับจริง ส่ง อกส.จ. และสำเนาเก็บไว้ ณ อกส.อ. และ กลุ่มองค์กรสตรี)</a:t>
            </a:r>
            <a:r>
              <a:rPr lang="th-TH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3657" y="1752133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481" y="1039562"/>
            <a:ext cx="121225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หน้า 20 </a:t>
            </a:r>
            <a:r>
              <a:rPr lang="th-TH" sz="36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</a:t>
            </a:r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12. การชำระคืนเงิน</a:t>
            </a:r>
          </a:p>
          <a:p>
            <a:pPr algn="ctr"/>
            <a:endParaRPr lang="th-TH" sz="2000" b="1" dirty="0" smtClean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ประเภทเงินอุดหนุน (ทุนให้เปล่า)</a:t>
            </a:r>
            <a:endParaRPr lang="th-TH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675" t="14650" r="24017" b="11909"/>
          <a:stretch/>
        </p:blipFill>
        <p:spPr>
          <a:xfrm>
            <a:off x="1050697" y="650590"/>
            <a:ext cx="1651821" cy="23467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43378" y="5091289"/>
            <a:ext cx="10092266" cy="1811867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สตง.</a:t>
            </a:r>
            <a:r>
              <a:rPr lang="th-TH" b="1" dirty="0" smtClean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ตรวจสอบตามแนวทางการดำเนินงานฯ</a:t>
            </a:r>
            <a:endParaRPr lang="th-TH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0" y="-305862"/>
            <a:ext cx="12245731" cy="1688967"/>
            <a:chOff x="-23581" y="-271597"/>
            <a:chExt cx="10193050" cy="1541268"/>
          </a:xfrm>
        </p:grpSpPr>
        <p:grpSp>
          <p:nvGrpSpPr>
            <p:cNvPr id="8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3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0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1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2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1" name="ตัวแทนหมายเลขสไลด์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59</a:t>
            </a:fld>
            <a:endParaRPr lang="th-TH"/>
          </a:p>
        </p:txBody>
      </p:sp>
      <p:sp>
        <p:nvSpPr>
          <p:cNvPr id="34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58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66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146545" y="1772462"/>
            <a:ext cx="10028275" cy="3358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h-TH" sz="38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เป็นการประชุม ผ่านระบบวีดิทัศน์ทางไกล (</a:t>
            </a:r>
            <a:r>
              <a:rPr lang="en-US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ครั้งที่ </a:t>
            </a:r>
            <a:r>
              <a:rPr lang="th-TH" sz="4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7/2565     </a:t>
            </a:r>
            <a:endParaRPr lang="th-TH" sz="40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เมื่อวันที่ </a:t>
            </a:r>
            <a:r>
              <a:rPr lang="th-TH" sz="4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 พฤศจิกายน 2565</a:t>
            </a:r>
            <a:endParaRPr lang="th-TH" sz="40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buNone/>
            </a:pPr>
            <a:endParaRPr lang="th-TH" dirty="0"/>
          </a:p>
        </p:txBody>
      </p:sp>
      <p:grpSp>
        <p:nvGrpSpPr>
          <p:cNvPr id="22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2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10792178" y="6356350"/>
            <a:ext cx="561622" cy="365125"/>
          </a:xfrm>
          <a:solidFill>
            <a:srgbClr val="002060"/>
          </a:solidFill>
        </p:spPr>
        <p:txBody>
          <a:bodyPr vert="horz" lIns="91440" tIns="45720" rIns="91440" bIns="45720" rtlCol="0" anchor="ctr"/>
          <a:lstStyle/>
          <a:p>
            <a:pPr algn="ctr"/>
            <a:fld id="{C7E0CB89-C45F-4F92-B797-FDF188EB59D3}" type="slidenum">
              <a:rPr lang="th-TH" sz="1100" b="1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pPr algn="ctr"/>
              <a:t>6</a:t>
            </a:fld>
            <a:endParaRPr lang="th-TH" sz="1100" b="1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47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(3) อกส.จ.บันทึกการรับชำระคืนและการใช้จ่ายเงินในระบบ </a:t>
            </a:r>
            <a:r>
              <a:rPr lang="en-US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 </a:t>
            </a: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ออกใบเสร็จรับเงินของกองทุนพัฒนาบทบาทสตรีระบบ </a:t>
            </a:r>
            <a:r>
              <a:rPr lang="en-US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 </a:t>
            </a:r>
            <a: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จัดทำทะเบียนคุมเงินฝากธนาคาร ทะเบียนคุมเงินอุดหนุน งบทดลอง สรุปผลการคืนเงิน...</a:t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sz="7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8684" y="1341809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51" y="1092403"/>
            <a:ext cx="1212254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หน้า 21 </a:t>
            </a:r>
            <a:r>
              <a:rPr lang="th-TH" sz="36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</a:t>
            </a:r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12. การชำระคืนเงิน</a:t>
            </a:r>
          </a:p>
          <a:p>
            <a:pPr algn="ctr"/>
            <a:endParaRPr lang="th-TH" sz="2000" b="1" dirty="0" smtClean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ประเภทเงินอุดหนุน (ทุนให้เปล่า)</a:t>
            </a:r>
            <a:endParaRPr lang="th-TH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675" t="14650" r="24017" b="11909"/>
          <a:stretch/>
        </p:blipFill>
        <p:spPr>
          <a:xfrm>
            <a:off x="1004180" y="807496"/>
            <a:ext cx="1651821" cy="23467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43378" y="4265437"/>
            <a:ext cx="10092266" cy="1811867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สตง.</a:t>
            </a:r>
            <a:r>
              <a:rPr lang="th-TH" b="1" dirty="0" smtClean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ตรวจสอบตามแนวทางการดำเนินงานฯ</a:t>
            </a:r>
            <a:endParaRPr lang="th-TH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408530" y="2626373"/>
            <a:ext cx="2754488" cy="1106311"/>
          </a:xfrm>
          <a:prstGeom prst="wedgeEllipseCallou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ปิดโครงการ</a:t>
            </a:r>
            <a:endParaRPr lang="th-TH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8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1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8" name="กลุ่ม 17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1" name="กลุ่ม 20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1" name="รูปห้าเหลี่ยม 3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2" name="กลุ่ม 21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3" name="กลุ่ม 22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5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7" name="กลุ่ม 26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8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4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2" name="ตัวแทนหมายเลขสไลด์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60</a:t>
            </a:fld>
            <a:endParaRPr lang="th-TH"/>
          </a:p>
        </p:txBody>
      </p:sp>
      <p:sp>
        <p:nvSpPr>
          <p:cNvPr id="35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59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58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9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การอนุมัติเงินอุดหนุน (ทุนให้เปล่า)</a:t>
            </a:r>
            <a:r>
              <a:rPr lang="th-TH" sz="4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7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7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7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7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7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7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7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7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7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7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924548" y="1032242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39986"/>
              </p:ext>
            </p:extLst>
          </p:nvPr>
        </p:nvGraphicFramePr>
        <p:xfrm>
          <a:off x="333022" y="1882423"/>
          <a:ext cx="11525955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048">
                  <a:extLst>
                    <a:ext uri="{9D8B030D-6E8A-4147-A177-3AD203B41FA5}">
                      <a16:colId xmlns:a16="http://schemas.microsoft.com/office/drawing/2014/main" val="3424969986"/>
                    </a:ext>
                  </a:extLst>
                </a:gridCol>
                <a:gridCol w="6341907">
                  <a:extLst>
                    <a:ext uri="{9D8B030D-6E8A-4147-A177-3AD203B41FA5}">
                      <a16:colId xmlns:a16="http://schemas.microsoft.com/office/drawing/2014/main" val="2298044693"/>
                    </a:ext>
                  </a:extLst>
                </a:gridCol>
              </a:tblGrid>
              <a:tr h="499534">
                <a:tc gridSpan="2">
                  <a:txBody>
                    <a:bodyPr/>
                    <a:lstStyle/>
                    <a:p>
                      <a:pPr algn="ctr"/>
                      <a:endParaRPr lang="th-TH" sz="24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ระเบียบกระทรวงการคลัง ว่าด้วยการเบิกเงินจากคลัง</a:t>
                      </a:r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การรับเงิน การจ่ายเงิน </a:t>
                      </a:r>
                    </a:p>
                    <a:p>
                      <a:pPr algn="ctr"/>
                      <a:r>
                        <a:rPr lang="th-TH" sz="2400" baseline="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การเก็บรักษาเงิน และการนำเงินส่งคลัง พ.ศ. 2562</a:t>
                      </a:r>
                    </a:p>
                    <a:p>
                      <a:pPr algn="ctr"/>
                      <a:endParaRPr lang="th-TH" sz="24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7385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4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การยืมเงินราชการ</a:t>
                      </a:r>
                      <a:endParaRPr lang="th-TH" sz="24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การขอรับการสนับสนุนเงินอุดหนุน</a:t>
                      </a:r>
                      <a:r>
                        <a:rPr lang="th-TH" sz="2400" b="1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(ทุนให้เปล่า)</a:t>
                      </a:r>
                      <a:endParaRPr lang="th-TH" sz="2400" b="1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34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ส่งหลักฐานล้างหนี้เงินยืม ตามสัญญายืมเงิน</a:t>
                      </a:r>
                    </a:p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ยืมเงินใหม่ได้</a:t>
                      </a:r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200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ส่งหลักฐานประกอบการใช้จ่ายเงิน ตามระยะเวลาที่กำหนด</a:t>
                      </a:r>
                      <a:r>
                        <a:rPr lang="th-TH" sz="2000" baseline="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</a:p>
                    <a:p>
                      <a:pPr algn="ctr"/>
                      <a:endParaRPr lang="th-TH" sz="2000" baseline="0" dirty="0" smtClean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ขอรับการสนับสนุนใหม่</a:t>
                      </a:r>
                      <a:br>
                        <a:rPr lang="th-TH" sz="20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49191"/>
                  </a:ext>
                </a:extLst>
              </a:tr>
            </a:tbl>
          </a:graphicData>
        </a:graphic>
      </p:graphicFrame>
      <p:grpSp>
        <p:nvGrpSpPr>
          <p:cNvPr id="5" name="Group 70"/>
          <p:cNvGrpSpPr/>
          <p:nvPr/>
        </p:nvGrpSpPr>
        <p:grpSpPr>
          <a:xfrm>
            <a:off x="-53731" y="-359791"/>
            <a:ext cx="12245731" cy="1688967"/>
            <a:chOff x="-23581" y="-27159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61</a:t>
            </a:fld>
            <a:endParaRPr lang="th-TH"/>
          </a:p>
        </p:txBody>
      </p:sp>
      <p:sp>
        <p:nvSpPr>
          <p:cNvPr id="32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60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9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015" y="594424"/>
            <a:ext cx="10679724" cy="6551443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การดำเนินการ</a:t>
            </a: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ให้ อกส.จ./อกส.กทม. กำกับ ติดตาม ตรวจสอบ การส่งหลักฐานการใช้จ่ายเงิน ประเภทเงิน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อุดหนุน (ทุนให้เปล่า) และตรวจสอบ</a:t>
            </a:r>
            <a: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การปิดโครงการในระบบ </a:t>
            </a:r>
            <a:r>
              <a:rPr lang="en-US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 </a:t>
            </a:r>
            <a: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</a:t>
            </a: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รายละเอียด</a:t>
            </a:r>
            <a: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</a:t>
            </a: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การปิดโครงการเงินอุดหนุน (ปี 2560 – 2565) ให้แล้วเสร็จ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ให้ อกส.จ./อกส.กทม. เตรียมความพร้อมเอกสารหลักฐานการใช้จ่ายเงินอุดหนุน ประจำปี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งบประมาณ พ.ศ. 2565 เพื่อรอรับการตรวจสอบจากสำนักงานการตรวจเงินแผ่นดิน และ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จากตรวจสอบภายใน กรมการพัฒนาชุมชน ในปีงบประมาณ พ.ศ. 2566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ควบคุม กำกับ การขอรับการสนับสนุนเงินอุดหนุน (ทุนให้เปล่า) จากกลุ่มองค์กร/เครือข่าย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ให้ส่งหลักฐานการใช้จ่ายเงินให้แล้วเสร็จ ก่อนขอรับการสนับสนุนเงินอุดหนุน (ทุนให้เปล่า) ใหม่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0661" y="1099066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62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61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7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แผนการตรวจสอบกองทุนพัฒนาบทบาท</a:t>
            </a: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b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ประจำปีงบประมาณ พ.ศ. 2566 </a:t>
            </a:r>
            <a:b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 ตรวจสอบภายใน กรมการพัฒนาชุมชน</a:t>
            </a:r>
            <a:b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25775" y="1822918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63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62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0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dirty="0"/>
              <a:t/>
            </a:r>
            <a:br>
              <a:rPr lang="th-TH" sz="4000" dirty="0"/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7588" y="1285023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61315"/>
              </p:ext>
            </p:extLst>
          </p:nvPr>
        </p:nvGraphicFramePr>
        <p:xfrm>
          <a:off x="19439" y="2396164"/>
          <a:ext cx="121920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942881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h-TH" sz="2400" dirty="0" smtClean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การตรวจสอบด้านการเงิน และปฏิบัติตามกฎระเบียบ (</a:t>
                      </a:r>
                      <a:r>
                        <a:rPr lang="en-US" sz="24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Financial &amp; Compliance</a:t>
                      </a:r>
                      <a:r>
                        <a:rPr lang="th-TH" sz="24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endParaRPr lang="th-TH" sz="2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2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2400" dirty="0" smtClean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4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เงินฝากคลัง</a:t>
                      </a:r>
                      <a:r>
                        <a:rPr lang="th-TH" sz="2400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ลูกหนี้เงินยืมราชการ การจัดซื้อจัดจ้าง การเบิกค่าใช้จ่ายในการฝึกอบรม </a:t>
                      </a:r>
                    </a:p>
                    <a:p>
                      <a:pPr algn="ctr"/>
                      <a:endParaRPr lang="th-TH" sz="2400" baseline="0" dirty="0" smtClean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400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การเบิกค่าใช้จ่ายในการเดินทางไปราชการ การควบคุมพัสดุ การใช้รถราชการ </a:t>
                      </a:r>
                    </a:p>
                    <a:p>
                      <a:pPr algn="ctr"/>
                      <a:endParaRPr lang="th-TH" sz="2400" baseline="0" dirty="0" smtClean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2400" baseline="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การปล่อยเงินกู้ การรับชำระคืนเงินกู้ เป็นต้น</a:t>
                      </a:r>
                    </a:p>
                    <a:p>
                      <a:pPr algn="ctr"/>
                      <a:endParaRPr lang="th-TH" sz="2400" baseline="0" dirty="0" smtClean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76491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457707" y="902111"/>
            <a:ext cx="10126134" cy="14082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แผนการตรวจสอบของตรวจสอบภายใน ปีงบประมาณ พ.ศ. 2566</a:t>
            </a:r>
            <a:endParaRPr lang="th-TH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7" name="Group 70"/>
          <p:cNvGrpSpPr/>
          <p:nvPr/>
        </p:nvGrpSpPr>
        <p:grpSpPr>
          <a:xfrm>
            <a:off x="0" y="-262520"/>
            <a:ext cx="12245731" cy="1688967"/>
            <a:chOff x="-23581" y="-271597"/>
            <a:chExt cx="10193050" cy="1541268"/>
          </a:xfrm>
        </p:grpSpPr>
        <p:grpSp>
          <p:nvGrpSpPr>
            <p:cNvPr id="8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3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6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0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1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2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64</a:t>
            </a:fld>
            <a:endParaRPr lang="th-TH"/>
          </a:p>
        </p:txBody>
      </p:sp>
      <p:sp>
        <p:nvSpPr>
          <p:cNvPr id="33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63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84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 fontScale="90000"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dirty="0"/>
              <a:t/>
            </a:r>
            <a:br>
              <a:rPr lang="th-TH" sz="4000" dirty="0"/>
            </a:br>
            <a: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2045" y="1003207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10984" y="536049"/>
            <a:ext cx="10126134" cy="14082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หน่วยรับตรวจ อกส.จ. จำนวน 20 จังหวัด</a:t>
            </a:r>
            <a:endParaRPr lang="th-TH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11075"/>
              </p:ext>
            </p:extLst>
          </p:nvPr>
        </p:nvGraphicFramePr>
        <p:xfrm>
          <a:off x="1521206" y="1850042"/>
          <a:ext cx="401884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889">
                  <a:extLst>
                    <a:ext uri="{9D8B030D-6E8A-4147-A177-3AD203B41FA5}">
                      <a16:colId xmlns:a16="http://schemas.microsoft.com/office/drawing/2014/main" val="651532036"/>
                    </a:ext>
                  </a:extLst>
                </a:gridCol>
                <a:gridCol w="3397956">
                  <a:extLst>
                    <a:ext uri="{9D8B030D-6E8A-4147-A177-3AD203B41FA5}">
                      <a16:colId xmlns:a16="http://schemas.microsoft.com/office/drawing/2014/main" val="2177393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65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กระบี่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1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ชุมพร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5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4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ตราด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6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บึงกาฬ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67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6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พังงา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8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ภูเก็ต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9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85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21198"/>
              </p:ext>
            </p:extLst>
          </p:nvPr>
        </p:nvGraphicFramePr>
        <p:xfrm>
          <a:off x="6095168" y="1835116"/>
          <a:ext cx="401884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889">
                  <a:extLst>
                    <a:ext uri="{9D8B030D-6E8A-4147-A177-3AD203B41FA5}">
                      <a16:colId xmlns:a16="http://schemas.microsoft.com/office/drawing/2014/main" val="651532036"/>
                    </a:ext>
                  </a:extLst>
                </a:gridCol>
                <a:gridCol w="3397956">
                  <a:extLst>
                    <a:ext uri="{9D8B030D-6E8A-4147-A177-3AD203B41FA5}">
                      <a16:colId xmlns:a16="http://schemas.microsoft.com/office/drawing/2014/main" val="2177393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65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ระนอง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1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ลำพูน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85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เลย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4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สงขลา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46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สตูล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67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364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หนองคาย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8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97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  <a:endParaRPr lang="th-TH" sz="2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88503"/>
                  </a:ext>
                </a:extLst>
              </a:tr>
            </a:tbl>
          </a:graphicData>
        </a:graphic>
      </p:graphicFrame>
      <p:grpSp>
        <p:nvGrpSpPr>
          <p:cNvPr id="8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9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4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5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6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7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11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2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3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8" name="กลุ่ม 17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9" name="กลุ่ม 18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1" name="กลุ่ม 20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1" name="รูปห้าเหลี่ยม 3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2" name="กลุ่ม 21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3" name="กลุ่ม 22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5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7" name="กลุ่ม 26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8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4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65</a:t>
            </a:fld>
            <a:endParaRPr lang="th-TH"/>
          </a:p>
        </p:txBody>
      </p:sp>
      <p:sp>
        <p:nvSpPr>
          <p:cNvPr id="34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64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5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685" y="2675467"/>
            <a:ext cx="10679724" cy="4713446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การดำเนินการ</a:t>
            </a:r>
            <a:br>
              <a:rPr lang="th-TH" sz="40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ให้ อกส.จ./อกส.กทม. เตรียมความพร้อมเอกสารหลักฐานการใช้จ่ายเงิน ประกอบด้วย 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เงินทุนหมุนเวียน เงินอุดหนุน และงบบริหาร สำหรับปีสิ้นสุดวันที่ 30 พ.ศ. 2565 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เพื่อรอรับการตรวจสอบจากสำนักงานการตรวจเงินแผ่นดิน และ จากตรวจสอบภายใน 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กรมการพัฒนาชุมชน ในปีงบประมาณ พ.ศ. 2566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ควบคุม กำกับ การขอรับการเบิกจ่ายเงินทุกประเภท ให้เป็นไปตามระเบียบ กฎหมาย ที่เกี่ยวข้อง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ตรวจสอบคำสั่งมอบหมายงานของเจ้าหน้าที่ผู้รับผิดชอบงานกองทุนพัฒนาบทบาทสตรี</a:t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ให้มีความถูกต้องเป็นปัจจุบัน </a:t>
            </a: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0331" y="978563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70"/>
          <p:cNvGrpSpPr/>
          <p:nvPr/>
        </p:nvGrpSpPr>
        <p:grpSpPr>
          <a:xfrm>
            <a:off x="-53731" y="-305210"/>
            <a:ext cx="12245731" cy="1688967"/>
            <a:chOff x="-23581" y="-27159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66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65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12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รายละเอียดเงินรับรอตรวจสอบ </a:t>
            </a: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ประกอบ</a:t>
            </a: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รายงานการเงินกองทุนพัฒนาบทบาทสตรี </a:t>
            </a: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6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สำหรับปีสิ้นสุดวันที่ 30 กันยายน 2565</a:t>
            </a:r>
            <a:r>
              <a:rPr lang="th-TH" sz="4000" dirty="0"/>
              <a:t/>
            </a:r>
            <a:br>
              <a:rPr lang="th-TH" sz="4000" dirty="0"/>
            </a:br>
            <a: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th-TH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13325" y="1417370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7676444" y="4515555"/>
            <a:ext cx="3612445" cy="186266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คลิ๊กไฟล์แนบ</a:t>
            </a:r>
            <a:endParaRPr lang="th-TH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6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67</a:t>
            </a:fld>
            <a:endParaRPr lang="th-TH"/>
          </a:p>
        </p:txBody>
      </p:sp>
      <p:sp>
        <p:nvSpPr>
          <p:cNvPr id="32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66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63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076" y="1655116"/>
            <a:ext cx="10679724" cy="579684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 smtClean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การดำเนินการ</a:t>
            </a:r>
            <a: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2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ให้ อกส.จ./อกส.กทม. ยึดถือข้อมูลเงินรับรอตรวจสอบ ตามรายงานการเงินกองทุนพัฒนา</a:t>
            </a:r>
            <a: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</a:t>
            </a: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สำหรับปีสิ้นสุดวันที่ 30 กันยายน 2565 เป็นยอดไป</a:t>
            </a:r>
            <a: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ในปีงบประมาณ พ.ศ. 2566</a:t>
            </a: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ให้ อกส.จ./อกส.กทม. สอบทานทะเบียนคุมเงินรับรอตรวจสอบ ของ อกส.จ./อกส.กทม. </a:t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ณ วันที่ 30 กันยายน 2565 ให้ถูกต้องตรงกับยอดเงินรับรอตรวจสอบ ตามรายงาน</a:t>
            </a:r>
            <a: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การเงิน</a:t>
            </a: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กองทุนพัฒนาบทบาทสตรี สำหรับปีสิ้นสุดวันที่ 30 กันยายน 2565 ตามข้อ 1</a:t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ห้ามจังหวัดปรับปรุงแก้ไขข้อมูลเงินรับรอตรวจสอบของ อกส.จ./อกส.กทม. ในปีงบประมาณ พ.ศ. 2565 </a:t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หากพบข้อผิดพลาด ให้ทำเป็นหนังสือชี้แจงข้อเท็จจริง พร้อมแนบเอกสารหลักฐานประกอบ </a:t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แจ้งสำนักงานกองทุนพัฒนาบทบาทสตรี กรมการพัฒนาชุมชน เพื่อปรับปรุงแก้ไขให้ถูกต้อง</a:t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ในปีปัจุบัน </a:t>
            </a:r>
            <a:r>
              <a:rPr lang="th-TH" sz="53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sz="53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6842" y="1049960"/>
            <a:ext cx="752354" cy="48628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68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67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97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4400" dirty="0" smtClean="0">
                <a:solidFill>
                  <a:schemeClr val="bg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54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การส่งหลักฐานล้างเงินยืมกองทุน </a:t>
            </a:r>
            <a:r>
              <a:rPr lang="th-TH" sz="54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54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54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54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54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 </a:t>
            </a:r>
            <a:r>
              <a:rPr lang="th-TH" sz="54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อกส.จ. </a:t>
            </a:r>
            <a:r>
              <a:rPr lang="th-TH" sz="54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54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54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54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5400" b="1" dirty="0" smtClean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สำหรับ</a:t>
            </a:r>
            <a:r>
              <a:rPr lang="th-TH" sz="5400" b="1" dirty="0">
                <a:solidFill>
                  <a:srgbClr val="0070C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ปีสิ้นสุดวันที่ 30 กันยายน 2565 </a:t>
            </a:r>
            <a:r>
              <a:rPr lang="th-TH" sz="5400" dirty="0"/>
              <a:t/>
            </a:r>
            <a:br>
              <a:rPr lang="th-TH" sz="5400" dirty="0"/>
            </a:br>
            <a:r>
              <a:rPr lang="th-TH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h-TH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th-T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0695" y="1622030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  <a:endParaRPr lang="th-TH" sz="9600" b="1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69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68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47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56535" y="2471085"/>
            <a:ext cx="10515600" cy="1486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3  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เรื่องสืบเนื่องจากการประชุมครั้งที่ </a:t>
            </a:r>
            <a:r>
              <a:rPr lang="th-TH" sz="32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7/2565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/>
            </a:r>
            <a:b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z="32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เมื่อวันที่ 3 พฤศจิกายน 2565</a:t>
            </a:r>
          </a:p>
        </p:txBody>
      </p:sp>
      <p:grpSp>
        <p:nvGrpSpPr>
          <p:cNvPr id="22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2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6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10792178" y="6356350"/>
            <a:ext cx="561622" cy="365125"/>
          </a:xfrm>
          <a:solidFill>
            <a:srgbClr val="002060"/>
          </a:solidFill>
        </p:spPr>
        <p:txBody>
          <a:bodyPr vert="horz" lIns="91440" tIns="45720" rIns="91440" bIns="45720" rtlCol="0" anchor="ctr"/>
          <a:lstStyle/>
          <a:p>
            <a:pPr algn="ctr"/>
            <a:r>
              <a:rPr lang="th-TH" sz="11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595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99565" y="2471085"/>
            <a:ext cx="10515600" cy="1486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5</a:t>
            </a:r>
            <a:r>
              <a:rPr lang="th-TH" sz="40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</a:t>
            </a:r>
            <a:r>
              <a:rPr lang="th-TH" sz="4000" b="1" dirty="0" smtClean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อื่นๆ</a:t>
            </a:r>
            <a:endParaRPr lang="th-TH" sz="40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23" name="Group 70"/>
          <p:cNvGrpSpPr/>
          <p:nvPr/>
        </p:nvGrpSpPr>
        <p:grpSpPr>
          <a:xfrm>
            <a:off x="-23582" y="-271597"/>
            <a:ext cx="12245731" cy="1688967"/>
            <a:chOff x="-23581" y="-271597"/>
            <a:chExt cx="10193050" cy="1541268"/>
          </a:xfrm>
        </p:grpSpPr>
        <p:grpSp>
          <p:nvGrpSpPr>
            <p:cNvPr id="2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70</a:t>
            </a:fld>
            <a:endParaRPr lang="th-TH"/>
          </a:p>
        </p:txBody>
      </p:sp>
      <p:sp>
        <p:nvSpPr>
          <p:cNvPr id="16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69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1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1548" y="1093835"/>
            <a:ext cx="11255470" cy="5051425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lvl="1" indent="457200" algn="thaiDist">
              <a:buNone/>
            </a:pPr>
            <a:r>
              <a:rPr lang="th-TH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</a:p>
          <a:p>
            <a:pPr marL="0" lvl="1" indent="457200" algn="thaiDist">
              <a:lnSpc>
                <a:spcPct val="110000"/>
              </a:lnSpc>
              <a:spcBef>
                <a:spcPts val="0"/>
              </a:spcBef>
              <a:buNone/>
            </a:pP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กรมการพัฒนาชุมชน กำหนดจัดฝึกอบรมโครงการพัฒนาระบบบัญชีการเงินและระบบโปรแกรมทะเบียนลูกหนี้ กองทุนพัฒนาบทบาทสตรี หลักสูตรที่ 1 ระบบบัญชีการเงิน (</a:t>
            </a:r>
            <a:r>
              <a:rPr lang="en-US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ERP</a:t>
            </a: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สำหรับผู้ใช้งาน โดยมีวัตถุประสงค์เพื่อเพิ่มประสิทธิภาพของบุคลากรของสำนักงานกองทุนพัฒนาบทบาทสตรี ทั้งในส่วนกลาง</a:t>
            </a:r>
            <a:r>
              <a:rPr lang="th-TH" spc="-1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และส่วนภูมิภาค ในการใช้งานระบบบัญชีการเงิน (</a:t>
            </a:r>
            <a:r>
              <a:rPr lang="en-US" spc="-1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ERP</a:t>
            </a:r>
            <a:r>
              <a:rPr lang="th-TH" spc="-1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)กำหนดดำเนินการระหว่างวันที่ 19 - 23 ธันวาคม 2565 </a:t>
            </a: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ณ ห้องประชุมแซฟไฟร์ 101 -102 อิมแพ็ค เมืองทองธานี อำเภอปากเกร็ด จังหวัดนนทบุรี </a:t>
            </a:r>
            <a:endParaRPr lang="th-TH" dirty="0" smtClean="0">
              <a:solidFill>
                <a:srgbClr val="002060"/>
              </a:solidFill>
            </a:endParaRPr>
          </a:p>
          <a:p>
            <a:pPr marL="0" indent="0" algn="thaiDist">
              <a:buNone/>
            </a:pPr>
            <a:r>
              <a:rPr lang="th-TH" sz="2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400" b="1" u="sng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ส่งที่ต้องเตรียมในการเข้ารับการอบรม</a:t>
            </a:r>
          </a:p>
          <a:p>
            <a:pPr marL="1349375" lvl="1" indent="-366713" algn="thaiDist">
              <a:buFont typeface="Wingdings" panose="05000000000000000000" pitchFamily="2" charset="2"/>
              <a:buChar char="q"/>
            </a:pPr>
            <a:r>
              <a:rPr lang="th-TH" spc="-7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เอกสารตัวอย่างการของบประมาณ</a:t>
            </a:r>
            <a:r>
              <a:rPr lang="en-US" spc="-7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 </a:t>
            </a:r>
            <a:r>
              <a:rPr lang="th-TH" spc="-7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การจัดซื้อจัดจ้าง</a:t>
            </a:r>
            <a:r>
              <a:rPr lang="en-US" spc="-7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 </a:t>
            </a:r>
            <a:r>
              <a:rPr lang="th-TH" spc="-7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</a:t>
            </a:r>
            <a:r>
              <a:rPr lang="en-US" spc="-7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</a:t>
            </a:r>
            <a:r>
              <a:rPr lang="th-TH" spc="-7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การเก็บลูกหนี้ และอื่น ๆ </a:t>
            </a:r>
            <a:br>
              <a:rPr lang="th-TH" spc="-7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ของจังหวัดเพื่อประกอบการฝึกอบรม</a:t>
            </a:r>
          </a:p>
          <a:p>
            <a:pPr marL="982663" indent="360363" algn="thaiDist">
              <a:buFont typeface="Wingdings" panose="05000000000000000000" pitchFamily="2" charset="2"/>
              <a:buChar char="q"/>
            </a:pPr>
            <a:r>
              <a:rPr lang="th-TH" sz="24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คอมพิวเตอร์โน๊ตบุ๊ก อย่างน้อย 1 เครื่องต่อจังหวัด</a:t>
            </a:r>
          </a:p>
          <a:p>
            <a:pPr marL="982663" indent="360363" algn="thaiDist">
              <a:buFont typeface="Wingdings" panose="05000000000000000000" pitchFamily="2" charset="2"/>
              <a:buChar char="q"/>
            </a:pPr>
            <a:r>
              <a:rPr lang="th-TH" sz="24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ปลั๊กพ่วง หรือปลั๊กสามตา</a:t>
            </a:r>
          </a:p>
          <a:p>
            <a:pPr marL="982663" indent="360363" algn="thaiDist">
              <a:buFont typeface="Wingdings" panose="05000000000000000000" pitchFamily="2" charset="2"/>
              <a:buChar char="q"/>
            </a:pPr>
            <a:r>
              <a:rPr lang="th-TH" sz="24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เอกสารแนบการเบิกจ่ายค่าเดินทาง สำเนาบัตรประชาชน (ถ่ายเอกสาร)</a:t>
            </a:r>
          </a:p>
          <a:p>
            <a:pPr marL="982663" indent="360363" algn="thaiDist">
              <a:buFont typeface="Wingdings" panose="05000000000000000000" pitchFamily="2" charset="2"/>
              <a:buChar char="q"/>
            </a:pPr>
            <a:r>
              <a:rPr lang="th-TH" sz="24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กรณีนักวิชาการพัฒนาชุมชนจังหวัด/เจ้าหน้าที่การเงินจังหวัดไม่สามารถมาได้ให้มีหนังสือ </a:t>
            </a:r>
          </a:p>
          <a:p>
            <a:pPr marL="982663" indent="0" algn="thaiDist">
              <a:buNone/>
            </a:pPr>
            <a:r>
              <a:rPr lang="th-TH" sz="24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40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มอบหมายผู้ที่มาเข้าประชุมแทน</a:t>
            </a:r>
          </a:p>
        </p:txBody>
      </p:sp>
      <p:grpSp>
        <p:nvGrpSpPr>
          <p:cNvPr id="4" name="Group 70"/>
          <p:cNvGrpSpPr/>
          <p:nvPr/>
        </p:nvGrpSpPr>
        <p:grpSpPr>
          <a:xfrm>
            <a:off x="-23582" y="-271597"/>
            <a:ext cx="12245731" cy="1524665"/>
            <a:chOff x="-23581" y="-271597"/>
            <a:chExt cx="10193050" cy="1072675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269092" y="-271597"/>
              <a:ext cx="3900375" cy="1072675"/>
              <a:chOff x="5920560" y="-481268"/>
              <a:chExt cx="3510339" cy="965407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920560" y="-481268"/>
                <a:ext cx="1280313" cy="965407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6220266" y="-222145"/>
                <a:ext cx="680900" cy="449213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8" name="กล่องข้อความ 27"/>
          <p:cNvSpPr txBox="1"/>
          <p:nvPr/>
        </p:nvSpPr>
        <p:spPr>
          <a:xfrm>
            <a:off x="519289" y="189070"/>
            <a:ext cx="7574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5.1 โครงการ</a:t>
            </a:r>
            <a:r>
              <a:rPr lang="th-TH" sz="200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พัฒนาระบบบัญชีการเงินและระบบโปรแกรม</a:t>
            </a:r>
            <a: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ทะเบียนลูกหนี้   </a:t>
            </a:r>
          </a:p>
          <a:p>
            <a:r>
              <a:rPr lang="th-TH" sz="200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กองทุน</a:t>
            </a:r>
            <a:r>
              <a:rPr lang="th-TH" sz="200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พัฒนาบทบาทสตรี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71</a:t>
            </a:fld>
            <a:endParaRPr lang="th-TH"/>
          </a:p>
        </p:txBody>
      </p:sp>
      <p:sp>
        <p:nvSpPr>
          <p:cNvPr id="31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70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5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300" y="1221353"/>
            <a:ext cx="5137797" cy="4415294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F131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867"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4510170" y="3842885"/>
            <a:ext cx="3511323" cy="0"/>
          </a:xfrm>
          <a:prstGeom prst="line">
            <a:avLst/>
          </a:prstGeom>
          <a:ln w="114300" cap="flat">
            <a:solidFill>
              <a:srgbClr val="041F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6083827" y="3269396"/>
            <a:ext cx="362307" cy="311357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41F6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867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083827" y="4903906"/>
            <a:ext cx="362307" cy="311357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86818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867"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t="5902" b="20813"/>
          <a:stretch>
            <a:fillRect/>
          </a:stretch>
        </p:blipFill>
        <p:spPr>
          <a:xfrm>
            <a:off x="8830478" y="1048355"/>
            <a:ext cx="2916273" cy="160287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0" y="1591886"/>
            <a:ext cx="4131042" cy="3674228"/>
            <a:chOff x="0" y="0"/>
            <a:chExt cx="1721018" cy="14515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BF131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867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81781" y="1480633"/>
            <a:ext cx="4472835" cy="3896734"/>
            <a:chOff x="0" y="0"/>
            <a:chExt cx="6350000" cy="55321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6" name="AutoShape 36"/>
          <p:cNvSpPr/>
          <p:nvPr/>
        </p:nvSpPr>
        <p:spPr>
          <a:xfrm rot="-7193308">
            <a:off x="-331901" y="4344001"/>
            <a:ext cx="2211775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rot="-3598859">
            <a:off x="-334052" y="2453986"/>
            <a:ext cx="2211775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TextBox 44"/>
          <p:cNvSpPr txBox="1"/>
          <p:nvPr/>
        </p:nvSpPr>
        <p:spPr>
          <a:xfrm>
            <a:off x="1379451" y="1760891"/>
            <a:ext cx="3877495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7"/>
              </a:lnSpc>
            </a:pPr>
            <a:r>
              <a:rPr lang="en-US" sz="2333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ระหว่างวันที่</a:t>
            </a:r>
            <a:endParaRPr lang="en-US" sz="2333" dirty="0">
              <a:solidFill>
                <a:srgbClr val="FFFFFF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ts val="3757"/>
              </a:lnSpc>
            </a:pPr>
            <a:r>
              <a:rPr lang="en-US" sz="2333" u="sng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21 - 22 </a:t>
            </a:r>
            <a:r>
              <a:rPr lang="en-US" sz="2333" u="sng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ธันวาคม</a:t>
            </a:r>
            <a:r>
              <a:rPr lang="en-US" sz="2333" u="sng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2565</a:t>
            </a:r>
          </a:p>
          <a:p>
            <a:pPr algn="ctr">
              <a:lnSpc>
                <a:spcPts val="3757"/>
              </a:lnSpc>
            </a:pPr>
            <a:r>
              <a:rPr lang="en-US" sz="2333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ห้องจูปิเตอร์</a:t>
            </a:r>
            <a:r>
              <a:rPr lang="en-US" sz="2333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4 - 6 </a:t>
            </a:r>
          </a:p>
          <a:p>
            <a:pPr algn="ctr">
              <a:lnSpc>
                <a:spcPts val="3757"/>
              </a:lnSpc>
            </a:pPr>
            <a:r>
              <a:rPr lang="en-US" sz="2333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อาคารชาเลนเจอร์</a:t>
            </a:r>
            <a:endParaRPr lang="en-US" sz="2333" dirty="0">
              <a:solidFill>
                <a:srgbClr val="FFFFFF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ts val="3757"/>
              </a:lnSpc>
            </a:pPr>
            <a:r>
              <a:rPr lang="en-US" sz="2333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ศูนย์การแสดงสินค้าและ</a:t>
            </a:r>
            <a:endParaRPr lang="en-US" sz="2333" dirty="0">
              <a:solidFill>
                <a:srgbClr val="FFFFFF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ts val="3757"/>
              </a:lnSpc>
            </a:pPr>
            <a:r>
              <a:rPr lang="en-US" sz="2333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การประชุม</a:t>
            </a:r>
            <a:r>
              <a:rPr lang="en-US" sz="2333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2333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อิมแพ็ค</a:t>
            </a:r>
            <a:endParaRPr lang="en-US" sz="2333" dirty="0">
              <a:solidFill>
                <a:srgbClr val="FFFFFF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ts val="3757"/>
              </a:lnSpc>
            </a:pPr>
            <a:r>
              <a:rPr lang="en-US" sz="2333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เมืองทองธานี</a:t>
            </a:r>
            <a:endParaRPr lang="en-US" sz="2333" dirty="0">
              <a:solidFill>
                <a:srgbClr val="FFFFFF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45" name="Group 45"/>
          <p:cNvGrpSpPr/>
          <p:nvPr/>
        </p:nvGrpSpPr>
        <p:grpSpPr>
          <a:xfrm>
            <a:off x="6572106" y="2328542"/>
            <a:ext cx="5336165" cy="2193066"/>
            <a:chOff x="0" y="0"/>
            <a:chExt cx="3579137" cy="147096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579137" cy="1470960"/>
            </a:xfrm>
            <a:custGeom>
              <a:avLst/>
              <a:gdLst/>
              <a:ahLst/>
              <a:cxnLst/>
              <a:rect l="l" t="t" r="r" b="b"/>
              <a:pathLst>
                <a:path w="3579137" h="1470960">
                  <a:moveTo>
                    <a:pt x="3579137" y="735480"/>
                  </a:moveTo>
                  <a:lnTo>
                    <a:pt x="3375937" y="1470960"/>
                  </a:lnTo>
                  <a:lnTo>
                    <a:pt x="203200" y="1470960"/>
                  </a:lnTo>
                  <a:lnTo>
                    <a:pt x="0" y="735480"/>
                  </a:lnTo>
                  <a:lnTo>
                    <a:pt x="203200" y="0"/>
                  </a:lnTo>
                  <a:lnTo>
                    <a:pt x="3375937" y="0"/>
                  </a:lnTo>
                  <a:lnTo>
                    <a:pt x="3579137" y="735480"/>
                  </a:lnTo>
                  <a:close/>
                </a:path>
              </a:pathLst>
            </a:custGeom>
            <a:solidFill>
              <a:srgbClr val="041F60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867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977031" y="2376062"/>
            <a:ext cx="4135963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กลุ่มเป้าหมาย</a:t>
            </a:r>
            <a:r>
              <a:rPr lang="en-US" sz="1666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1666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จำนวน</a:t>
            </a:r>
            <a:r>
              <a:rPr lang="en-US" sz="1666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231 </a:t>
            </a:r>
            <a:r>
              <a:rPr lang="en-US" sz="1666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คน</a:t>
            </a:r>
            <a:endParaRPr lang="en-US" sz="1666" dirty="0">
              <a:solidFill>
                <a:srgbClr val="FFFFFF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789034" y="2713110"/>
            <a:ext cx="4957718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9849" lvl="1" indent="-179924">
              <a:lnSpc>
                <a:spcPts val="2683"/>
              </a:lnSpc>
              <a:buFont typeface="Arial"/>
              <a:buChar char="•"/>
            </a:pPr>
            <a:r>
              <a:rPr lang="en-US" sz="1666" spc="66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ัวหน้าคณะทำงานขับเคลื่อนกองทุนพัฒนาบทบาทสตรีจังหวัดและคณะทำงานขับเคลื่อนกองทุนพัฒนาบทบาทสตรีจังหวัด</a:t>
            </a:r>
          </a:p>
          <a:p>
            <a:pPr marL="359849" lvl="1" indent="-179924">
              <a:lnSpc>
                <a:spcPts val="2683"/>
              </a:lnSpc>
              <a:buFont typeface="Arial"/>
              <a:buChar char="•"/>
            </a:pPr>
            <a:r>
              <a:rPr lang="en-US" sz="1666" spc="66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ผู้อำนวยการกลุ่มงานประสานและสนับสนุนการบริหารงานพัฒนาชุมชน</a:t>
            </a:r>
            <a:endParaRPr lang="en-US" sz="1666" spc="66" dirty="0">
              <a:solidFill>
                <a:srgbClr val="FFFFFF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0" name="Group 50"/>
          <p:cNvGrpSpPr/>
          <p:nvPr/>
        </p:nvGrpSpPr>
        <p:grpSpPr>
          <a:xfrm>
            <a:off x="6642983" y="4770373"/>
            <a:ext cx="5265287" cy="606994"/>
            <a:chOff x="0" y="0"/>
            <a:chExt cx="3531597" cy="40713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3531597" cy="407130"/>
            </a:xfrm>
            <a:custGeom>
              <a:avLst/>
              <a:gdLst/>
              <a:ahLst/>
              <a:cxnLst/>
              <a:rect l="l" t="t" r="r" b="b"/>
              <a:pathLst>
                <a:path w="3531597" h="407130">
                  <a:moveTo>
                    <a:pt x="3531597" y="203565"/>
                  </a:moveTo>
                  <a:lnTo>
                    <a:pt x="3328397" y="407130"/>
                  </a:lnTo>
                  <a:lnTo>
                    <a:pt x="203200" y="407130"/>
                  </a:lnTo>
                  <a:lnTo>
                    <a:pt x="0" y="203565"/>
                  </a:lnTo>
                  <a:lnTo>
                    <a:pt x="203200" y="0"/>
                  </a:lnTo>
                  <a:lnTo>
                    <a:pt x="3328397" y="0"/>
                  </a:lnTo>
                  <a:lnTo>
                    <a:pt x="3531597" y="203565"/>
                  </a:lnTo>
                  <a:close/>
                </a:path>
              </a:pathLst>
            </a:custGeom>
            <a:solidFill>
              <a:srgbClr val="868181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867"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6962331" y="4894377"/>
            <a:ext cx="4464959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6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การแต่งกาย</a:t>
            </a:r>
            <a:r>
              <a:rPr lang="en-US" sz="1866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: </a:t>
            </a:r>
            <a:r>
              <a:rPr lang="en-US" sz="1866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ชุดผ้าไทยทีมจังหวัด</a:t>
            </a:r>
            <a:endParaRPr lang="en-US" sz="1866" dirty="0">
              <a:solidFill>
                <a:srgbClr val="FFFFFF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5" name="Group 70"/>
          <p:cNvGrpSpPr/>
          <p:nvPr/>
        </p:nvGrpSpPr>
        <p:grpSpPr>
          <a:xfrm>
            <a:off x="0" y="-400175"/>
            <a:ext cx="12245731" cy="1524665"/>
            <a:chOff x="-23581" y="-271597"/>
            <a:chExt cx="10193050" cy="1072675"/>
          </a:xfrm>
        </p:grpSpPr>
        <p:grpSp>
          <p:nvGrpSpPr>
            <p:cNvPr id="5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6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269092" y="-271597"/>
              <a:ext cx="3900375" cy="1072675"/>
              <a:chOff x="5920560" y="-481268"/>
              <a:chExt cx="3510339" cy="965407"/>
            </a:xfrm>
          </p:grpSpPr>
          <p:sp>
            <p:nvSpPr>
              <p:cNvPr id="5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920560" y="-481268"/>
                <a:ext cx="1280313" cy="965407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6220266" y="-222145"/>
                <a:ext cx="680900" cy="449213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65" name="กลุ่ม 64"/>
          <p:cNvGrpSpPr/>
          <p:nvPr/>
        </p:nvGrpSpPr>
        <p:grpSpPr>
          <a:xfrm>
            <a:off x="0" y="6282876"/>
            <a:ext cx="6867498" cy="633958"/>
            <a:chOff x="-425532" y="4710612"/>
            <a:chExt cx="5576155" cy="475468"/>
          </a:xfrm>
        </p:grpSpPr>
        <p:grpSp>
          <p:nvGrpSpPr>
            <p:cNvPr id="66" name="กลุ่ม 6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68" name="กลุ่ม 6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77" name="รูปห้าเหลี่ยม 7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78" name="รูปห้าเหลี่ยม 7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69" name="กลุ่ม 6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70" name="กลุ่ม 6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7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74" name="กลุ่ม 7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7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7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79" name="กล่องข้อความ 78"/>
          <p:cNvSpPr txBox="1"/>
          <p:nvPr/>
        </p:nvSpPr>
        <p:spPr>
          <a:xfrm>
            <a:off x="555113" y="8215"/>
            <a:ext cx="734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5.2 โครงการสัมมนาคณะทำงานเครือข่ายขับเคลื่อนกองทุนพัฒนา</a:t>
            </a:r>
            <a:b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บทบาทสตรีระดับประเทศ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72</a:t>
            </a:fld>
            <a:endParaRPr lang="th-TH"/>
          </a:p>
        </p:txBody>
      </p:sp>
      <p:sp>
        <p:nvSpPr>
          <p:cNvPr id="8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71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15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300" y="1221353"/>
            <a:ext cx="5137797" cy="4415294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F131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867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591886"/>
            <a:ext cx="4131042" cy="3674228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BF131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867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1781" y="1480633"/>
            <a:ext cx="4472835" cy="3896734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AutoShape 28"/>
          <p:cNvSpPr/>
          <p:nvPr/>
        </p:nvSpPr>
        <p:spPr>
          <a:xfrm rot="-7193308">
            <a:off x="-331901" y="4344001"/>
            <a:ext cx="2211775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-3598859">
            <a:off x="-334052" y="2453986"/>
            <a:ext cx="2211775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13489" y="1389711"/>
            <a:ext cx="281611" cy="28703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68793" y="2468166"/>
            <a:ext cx="281611" cy="28703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68794" y="3514902"/>
            <a:ext cx="281611" cy="287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24665" y="4916319"/>
            <a:ext cx="281611" cy="287035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268677" y="2759265"/>
            <a:ext cx="409904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dirty="0" err="1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กำหนดการ</a:t>
            </a:r>
            <a:endParaRPr lang="en-US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ts val="3920"/>
              </a:lnSpc>
            </a:pPr>
            <a:r>
              <a:rPr lang="en-US" dirty="0" err="1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</a:t>
            </a:r>
            <a:r>
              <a:rPr lang="en-US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21 </a:t>
            </a:r>
            <a:r>
              <a:rPr lang="en-US" dirty="0" err="1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ธันวาคม</a:t>
            </a:r>
            <a:r>
              <a:rPr lang="en-US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877938" y="1151881"/>
            <a:ext cx="4782005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นโยบายการขับเคลื่อนกองทุนพัฒนาบทบาทสตรี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</a:t>
            </a:r>
            <a:r>
              <a:rPr lang="en-US" sz="1733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อธิบดีกรมการพัฒนาชุมชน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877938" y="2174079"/>
            <a:ext cx="507200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การบริหารจัดการหนี้กองทุนพัฒนาบทบาทสตรี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</a:t>
            </a:r>
            <a:r>
              <a:rPr lang="en-US" sz="1733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ผู้อำนวยการสำนักงานกองทุนพัฒนาบทบาทสตรี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891492" y="3115286"/>
            <a:ext cx="507200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กิจกรรมแบ่งกลุ่ม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เทคนิค</a:t>
            </a:r>
            <a:r>
              <a:rPr lang="en-US" sz="1733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/</a:t>
            </a: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วิธีการบริหารจัดการหนี้ของคณะทำงาน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เครือข่ายขับเคลื่อนกองทุนพัฒนาบทบาทสตรี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927638" y="4548766"/>
            <a:ext cx="507200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กิจกรรมแบ่งกลุ่ม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แนวทางการดำเนินงานกองทุนพัฒนาบทบาทสตรี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ให้มีประสิทธิภาพ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45" name="Group 70"/>
          <p:cNvGrpSpPr/>
          <p:nvPr/>
        </p:nvGrpSpPr>
        <p:grpSpPr>
          <a:xfrm>
            <a:off x="0" y="-400175"/>
            <a:ext cx="12245731" cy="1524665"/>
            <a:chOff x="-23581" y="-271597"/>
            <a:chExt cx="10193050" cy="1072675"/>
          </a:xfrm>
        </p:grpSpPr>
        <p:grpSp>
          <p:nvGrpSpPr>
            <p:cNvPr id="4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269092" y="-271597"/>
              <a:ext cx="3900375" cy="1072675"/>
              <a:chOff x="5920560" y="-481268"/>
              <a:chExt cx="3510339" cy="965407"/>
            </a:xfrm>
          </p:grpSpPr>
          <p:sp>
            <p:nvSpPr>
              <p:cNvPr id="4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920560" y="-481268"/>
                <a:ext cx="1280313" cy="965407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6220266" y="-222145"/>
                <a:ext cx="680900" cy="449213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5" name="กลุ่ม 54"/>
          <p:cNvGrpSpPr/>
          <p:nvPr/>
        </p:nvGrpSpPr>
        <p:grpSpPr>
          <a:xfrm>
            <a:off x="0" y="6282876"/>
            <a:ext cx="6867498" cy="633958"/>
            <a:chOff x="-425532" y="4710612"/>
            <a:chExt cx="5576155" cy="475468"/>
          </a:xfrm>
        </p:grpSpPr>
        <p:grpSp>
          <p:nvGrpSpPr>
            <p:cNvPr id="56" name="กลุ่ม 5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58" name="กลุ่ม 5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7" name="รูปห้าเหลี่ยม 6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68" name="รูปห้าเหลี่ยม 6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59" name="กลุ่ม 5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0" name="กลุ่ม 5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4" name="กลุ่ม 6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69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72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02178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9300" y="1221353"/>
            <a:ext cx="5137797" cy="4415294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BF131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867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591886"/>
            <a:ext cx="4131042" cy="3674228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BF131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867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81781" y="1480633"/>
            <a:ext cx="4472835" cy="3896734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AutoShape 28"/>
          <p:cNvSpPr/>
          <p:nvPr/>
        </p:nvSpPr>
        <p:spPr>
          <a:xfrm rot="-7193308">
            <a:off x="-331901" y="4344001"/>
            <a:ext cx="2211775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 rot="-3598859">
            <a:off x="-334052" y="2453986"/>
            <a:ext cx="2211775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29083" y="1256594"/>
            <a:ext cx="281611" cy="28703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29083" y="2624091"/>
            <a:ext cx="281611" cy="28703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56819" y="3896853"/>
            <a:ext cx="281611" cy="287035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1268677" y="2736984"/>
            <a:ext cx="409904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กำหนดการ</a:t>
            </a:r>
            <a:endParaRPr lang="en-US" dirty="0">
              <a:solidFill>
                <a:srgbClr val="FFFFFF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ts val="3920"/>
              </a:lnSpc>
            </a:pPr>
            <a:r>
              <a:rPr lang="en-US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</a:t>
            </a:r>
            <a:r>
              <a:rPr lang="en-US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22 </a:t>
            </a:r>
            <a:r>
              <a:rPr lang="en-US" dirty="0" err="1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ธันวาคม</a:t>
            </a:r>
            <a:r>
              <a:rPr lang="en-US" dirty="0">
                <a:solidFill>
                  <a:srgbClr val="FFFFFF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930106" y="1100824"/>
            <a:ext cx="478200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เครือข่ายกองทุนพัฒนาบทบาทสตรี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กับการลดความเหลื่อมล้ำ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</a:t>
            </a:r>
            <a:r>
              <a:rPr lang="en-US" sz="1733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ปลัดกระทรวงมหาดไทย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891492" y="2413471"/>
            <a:ext cx="507200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พลังสตรีกับการสร้างความมั่นคงให้ชุมชน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</a:t>
            </a:r>
            <a:r>
              <a:rPr lang="en-US" sz="1733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นายกสมาคมแม่บ้านมหาดไทย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930106" y="3522228"/>
            <a:ext cx="442436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การสร้างความเข้มแข็งของคณะทำงานเครือข่าย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ขับเคลื่อนกองทุนพัฒนาบทบาทสตรี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</a:t>
            </a:r>
            <a:r>
              <a:rPr lang="en-US" sz="1733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รองอธิบดีกรมการพัฒนาชุมชน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29083" y="4979079"/>
            <a:ext cx="281611" cy="287035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6891492" y="4891041"/>
            <a:ext cx="5072003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วิเคราะห์ผลิตภัณฑ์และช่องทางการตลาดของสินค้า</a:t>
            </a:r>
            <a:endParaRPr lang="en-US" sz="1733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ts val="2773"/>
              </a:lnSpc>
            </a:pPr>
            <a:r>
              <a:rPr lang="en-US" sz="1733" b="1" dirty="0" err="1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ในงาน</a:t>
            </a:r>
            <a:r>
              <a:rPr lang="en-US" sz="1733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OTOP City 2022</a:t>
            </a:r>
          </a:p>
        </p:txBody>
      </p:sp>
      <p:grpSp>
        <p:nvGrpSpPr>
          <p:cNvPr id="45" name="Group 70"/>
          <p:cNvGrpSpPr/>
          <p:nvPr/>
        </p:nvGrpSpPr>
        <p:grpSpPr>
          <a:xfrm>
            <a:off x="0" y="-400175"/>
            <a:ext cx="12245731" cy="1524665"/>
            <a:chOff x="-23581" y="-271597"/>
            <a:chExt cx="10193050" cy="1072675"/>
          </a:xfrm>
        </p:grpSpPr>
        <p:grpSp>
          <p:nvGrpSpPr>
            <p:cNvPr id="4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269092" y="-271597"/>
              <a:ext cx="3900375" cy="1072675"/>
              <a:chOff x="5920560" y="-481268"/>
              <a:chExt cx="3510339" cy="965407"/>
            </a:xfrm>
          </p:grpSpPr>
          <p:sp>
            <p:nvSpPr>
              <p:cNvPr id="4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920560" y="-481268"/>
                <a:ext cx="1280313" cy="965407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6220266" y="-222145"/>
                <a:ext cx="680900" cy="449213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55" name="กลุ่ม 54"/>
          <p:cNvGrpSpPr/>
          <p:nvPr/>
        </p:nvGrpSpPr>
        <p:grpSpPr>
          <a:xfrm>
            <a:off x="0" y="6282876"/>
            <a:ext cx="6867498" cy="633958"/>
            <a:chOff x="-425532" y="4710612"/>
            <a:chExt cx="5576155" cy="475468"/>
          </a:xfrm>
        </p:grpSpPr>
        <p:grpSp>
          <p:nvGrpSpPr>
            <p:cNvPr id="56" name="กลุ่ม 5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58" name="กลุ่ม 5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7" name="รูปห้าเหลี่ยม 6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68" name="รูปห้าเหลี่ยม 6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59" name="กลุ่ม 5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0" name="กลุ่ม 5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4" name="กลุ่ม 6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69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73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57264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67111" y="1190645"/>
            <a:ext cx="11711507" cy="34725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</a:t>
            </a:r>
          </a:p>
          <a:p>
            <a:pPr marL="0" indent="0" algn="thaiDi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ตามหนังสือที่ มท 0416.2/ว 3059 ลงวันที่ 29 สิงหาคม 2565 เรื่อง การยืนยันลูกหนี้</a:t>
            </a:r>
            <a:b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เงินทุนหมุนเวียน กองทุนพัฒนาบทบาทสตรี แจ้งให้จังหวัดจัดทำรายงานยืนยันยอดลูกหนี้คงเหลือ ณ วันที่ 30 กันยายน 2565 จัดทำรายละเอียดลูกหนี้คงเหลือ จัดส่งหนังสือการยืนยันลูกหนี้ทุนหมุนเวียนฯ และจัดส่งข้อมูลรายงานการยืนยันยอดลูกหนี้คงเหลือฯ และข้อมูลรายละเอียดลูกหนี้คงเหลือพร้อมทั้งไฟล์ข้อมูล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Excel 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ให้กรมการพัฒนาชุมชน ภายในวันที่ 25 ตุลาคม 2565 </a:t>
            </a:r>
          </a:p>
          <a:p>
            <a:pPr marL="0" indent="0" algn="thaiDi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จากการตรวจสอบผลการ</a:t>
            </a: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ยืนยันยอดลูกหนี้เงินทุนหมุนเวียน กองทุนพัฒนาบทบาท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สตรี </a:t>
            </a:r>
            <a:b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มีจังหวัดที่ส่งข้อมูลไม่ครบ จำนวน 49 จังหวัด โดยขอให้จังหวัดเร่งดำเนินการจัดส่งข้อมูลภายใน</a:t>
            </a:r>
            <a:b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400" b="1" u="sng" dirty="0" smtClean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วันจันทร์ที่ 19 ธันวาคม 2565 </a:t>
            </a:r>
          </a:p>
          <a:p>
            <a:pPr marL="0" indent="0" algn="thaiDist">
              <a:buNone/>
            </a:pPr>
            <a:endParaRPr lang="th-TH" sz="2400" b="1" u="sng" dirty="0" smtClean="0">
              <a:solidFill>
                <a:srgbClr val="C0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thaiDist">
              <a:buNone/>
            </a:pPr>
            <a:endParaRPr lang="th-TH" sz="2400" b="1" u="sng" dirty="0">
              <a:solidFill>
                <a:srgbClr val="C0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4" name="Group 70"/>
          <p:cNvGrpSpPr/>
          <p:nvPr/>
        </p:nvGrpSpPr>
        <p:grpSpPr>
          <a:xfrm>
            <a:off x="0" y="-400175"/>
            <a:ext cx="12245731" cy="1524665"/>
            <a:chOff x="-23581" y="-271597"/>
            <a:chExt cx="10193050" cy="1072675"/>
          </a:xfrm>
        </p:grpSpPr>
        <p:grpSp>
          <p:nvGrpSpPr>
            <p:cNvPr id="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269092" y="-271597"/>
              <a:ext cx="3900375" cy="1072675"/>
              <a:chOff x="5920560" y="-481268"/>
              <a:chExt cx="3510339" cy="965407"/>
            </a:xfrm>
          </p:grpSpPr>
          <p:sp>
            <p:nvSpPr>
              <p:cNvPr id="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920560" y="-481268"/>
                <a:ext cx="1280313" cy="965407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6220266" y="-222145"/>
                <a:ext cx="680900" cy="449213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8" name="กล่องข้อความ 27"/>
          <p:cNvSpPr txBox="1"/>
          <p:nvPr/>
        </p:nvSpPr>
        <p:spPr>
          <a:xfrm>
            <a:off x="440196" y="180995"/>
            <a:ext cx="715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5.3 การยืนยันยอดลูกหนี้เงินทุนหมุนเวียน กองทุนพัฒนาบทบาทสตรี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9" name="Striped Right Arrow 4"/>
          <p:cNvSpPr/>
          <p:nvPr/>
        </p:nvSpPr>
        <p:spPr>
          <a:xfrm>
            <a:off x="8414417" y="4663211"/>
            <a:ext cx="3612445" cy="1862667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</a:t>
            </a:r>
            <a:r>
              <a:rPr lang="th-TH" dirty="0" smtClean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ลิ๊กไฟล์แนบ</a:t>
            </a:r>
            <a:endParaRPr lang="th-TH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75</a:t>
            </a:fld>
            <a:endParaRPr lang="th-TH"/>
          </a:p>
        </p:txBody>
      </p:sp>
      <p:sp>
        <p:nvSpPr>
          <p:cNvPr id="32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74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07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76</a:t>
            </a:fld>
            <a:endParaRPr lang="th-TH"/>
          </a:p>
        </p:txBody>
      </p:sp>
      <p:grpSp>
        <p:nvGrpSpPr>
          <p:cNvPr id="5" name="Group 70"/>
          <p:cNvGrpSpPr/>
          <p:nvPr/>
        </p:nvGrpSpPr>
        <p:grpSpPr>
          <a:xfrm>
            <a:off x="-22177" y="-501775"/>
            <a:ext cx="12245731" cy="1912886"/>
            <a:chOff x="-23581" y="-271597"/>
            <a:chExt cx="10193050" cy="1072675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6363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269092" y="-271597"/>
              <a:ext cx="3900375" cy="1072675"/>
              <a:chOff x="5920560" y="-481268"/>
              <a:chExt cx="3510339" cy="965407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920560" y="-481268"/>
                <a:ext cx="1280313" cy="965407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6220266" y="-222145"/>
                <a:ext cx="680900" cy="449213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9" name="กล่องข้อความ 28"/>
          <p:cNvSpPr txBox="1"/>
          <p:nvPr/>
        </p:nvSpPr>
        <p:spPr>
          <a:xfrm>
            <a:off x="251584" y="-27614"/>
            <a:ext cx="7158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5.4 ประกาศคณะกรรมการบริหารกองทุนพัฒนาบทบาทสตรี </a:t>
            </a:r>
            <a:b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เรื่อง มาตรการพักชำระหนี้สำหรับลูกหนี้ผู้ประสบสาธารณภัย     </a:t>
            </a:r>
          </a:p>
          <a:p>
            <a:r>
              <a:rPr lang="th-TH" sz="200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(อุทกภัย) พ.ศ. 2565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56" name="รูปภาพ 55"/>
          <p:cNvPicPr>
            <a:picLocks noChangeAspect="1"/>
          </p:cNvPicPr>
          <p:nvPr/>
        </p:nvPicPr>
        <p:blipFill rotWithShape="1">
          <a:blip r:embed="rId8"/>
          <a:srcRect l="30469" t="13697" r="31689" b="4536"/>
          <a:stretch/>
        </p:blipFill>
        <p:spPr>
          <a:xfrm>
            <a:off x="387041" y="1411111"/>
            <a:ext cx="3448280" cy="4656715"/>
          </a:xfrm>
          <a:prstGeom prst="rect">
            <a:avLst/>
          </a:prstGeom>
        </p:spPr>
      </p:pic>
      <p:pic>
        <p:nvPicPr>
          <p:cNvPr id="57" name="รูปภาพ 56"/>
          <p:cNvPicPr>
            <a:picLocks noChangeAspect="1"/>
          </p:cNvPicPr>
          <p:nvPr/>
        </p:nvPicPr>
        <p:blipFill rotWithShape="1">
          <a:blip r:embed="rId9"/>
          <a:srcRect l="32469" t="13053" r="31971" b="6227"/>
          <a:stretch/>
        </p:blipFill>
        <p:spPr>
          <a:xfrm>
            <a:off x="4142164" y="1398861"/>
            <a:ext cx="3503364" cy="4668965"/>
          </a:xfrm>
          <a:prstGeom prst="rect">
            <a:avLst/>
          </a:prstGeom>
        </p:spPr>
      </p:pic>
      <p:pic>
        <p:nvPicPr>
          <p:cNvPr id="58" name="รูปภาพ 57"/>
          <p:cNvPicPr>
            <a:picLocks noChangeAspect="1"/>
          </p:cNvPicPr>
          <p:nvPr/>
        </p:nvPicPr>
        <p:blipFill rotWithShape="1">
          <a:blip r:embed="rId10"/>
          <a:srcRect l="32686" t="17506" r="31945" b="15044"/>
          <a:stretch/>
        </p:blipFill>
        <p:spPr>
          <a:xfrm>
            <a:off x="8053330" y="1357006"/>
            <a:ext cx="3453405" cy="46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219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77</a:t>
            </a:fld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99565" y="2471085"/>
            <a:ext cx="10515600" cy="1486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 smtClean="0"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ประเด็นเน้นย้ำผู้บริหาร</a:t>
            </a:r>
            <a:endParaRPr lang="th-TH" sz="40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6" name="Group 70"/>
          <p:cNvGrpSpPr/>
          <p:nvPr/>
        </p:nvGrpSpPr>
        <p:grpSpPr>
          <a:xfrm>
            <a:off x="0" y="-400175"/>
            <a:ext cx="12245731" cy="1524665"/>
            <a:chOff x="-23581" y="-271597"/>
            <a:chExt cx="10193050" cy="1072675"/>
          </a:xfrm>
        </p:grpSpPr>
        <p:grpSp>
          <p:nvGrpSpPr>
            <p:cNvPr id="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269092" y="-271597"/>
              <a:ext cx="3900375" cy="1072675"/>
              <a:chOff x="5920560" y="-481268"/>
              <a:chExt cx="3510339" cy="965407"/>
            </a:xfrm>
          </p:grpSpPr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920560" y="-481268"/>
                <a:ext cx="1280313" cy="965407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6220266" y="-222145"/>
                <a:ext cx="680900" cy="449213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75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0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0"/>
          <p:cNvGrpSpPr/>
          <p:nvPr/>
        </p:nvGrpSpPr>
        <p:grpSpPr>
          <a:xfrm>
            <a:off x="0" y="-400175"/>
            <a:ext cx="12245731" cy="1524665"/>
            <a:chOff x="-23581" y="-271597"/>
            <a:chExt cx="10193050" cy="1072675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6269092" y="-271597"/>
              <a:ext cx="3900375" cy="1072675"/>
              <a:chOff x="5920560" y="-481268"/>
              <a:chExt cx="3510339" cy="965407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920560" y="-481268"/>
                <a:ext cx="1280313" cy="965407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6220266" y="-222145"/>
                <a:ext cx="680900" cy="449213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6" name="กลุ่ม 1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8" name="กลุ่ม 1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19" name="กลุ่ม 1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0" name="กลุ่ม 1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กลุ่ม 2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9" name="สี่เหลี่ยมผืนผ้า 28"/>
          <p:cNvSpPr/>
          <p:nvPr/>
        </p:nvSpPr>
        <p:spPr>
          <a:xfrm>
            <a:off x="0" y="1308508"/>
            <a:ext cx="119678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pc="-6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1. ขอให้</a:t>
            </a:r>
            <a:r>
              <a:rPr lang="th-TH" spc="-6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จังหวัดจัดทำแผนการเบิกจ่ายงบประมาณประจำปีงบประมาณ 2566 รายไตรมาส    </a:t>
            </a:r>
          </a:p>
          <a:p>
            <a:r>
              <a:rPr lang="th-TH" spc="-6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พร้อมรายงานปัญหาอุปสรรคในการดำเนินงานที่ไม่เป็นไปตามเป้าหมายการเบิกจ่ายราย </a:t>
            </a:r>
          </a:p>
          <a:p>
            <a:r>
              <a:rPr lang="th-TH" spc="-6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ไตรมาส 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เป็นไฟล์ </a:t>
            </a:r>
            <a:r>
              <a:rPr lang="en-US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PDF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และส่งไฟล์ข้อมูลทาง </a:t>
            </a:r>
            <a:r>
              <a:rPr lang="en-US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E-mail:</a:t>
            </a:r>
            <a:r>
              <a:rPr lang="en-US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8"/>
              </a:rPr>
              <a:t>Women.yut1@outlook.com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</a:p>
          <a:p>
            <a:r>
              <a:rPr lang="th-TH" b="1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b="1" u="sng" spc="-50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ภายในวันพฤหัสบดีที่ 29 ธันวาคม </a:t>
            </a:r>
            <a:r>
              <a:rPr lang="th-TH" b="1" u="sng" spc="-50" dirty="0" smtClean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2565</a:t>
            </a:r>
          </a:p>
          <a:p>
            <a:r>
              <a:rPr lang="th-TH" spc="-5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2.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pc="-9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ขอให้จังหวัดจัดทำ</a:t>
            </a:r>
            <a:r>
              <a:rPr lang="th-TH" spc="-90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แผนและแนวทางการ</a:t>
            </a:r>
            <a:r>
              <a:rPr lang="th-TH" spc="-9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บริหารการจัดการหนี้กองทุนพัฒนาบทบาทสตรี 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/>
            </a:r>
            <a:b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ของ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 ประจำปีงบประมาณ 2566 เป็นไฟล์ </a:t>
            </a:r>
            <a:r>
              <a:rPr lang="en-US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PDF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และส่งไฟล์ข้อมูล</a:t>
            </a:r>
            <a:b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ทาง </a:t>
            </a:r>
            <a:r>
              <a:rPr lang="en-US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E-mail :</a:t>
            </a:r>
            <a:r>
              <a:rPr lang="en-US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8"/>
              </a:rPr>
              <a:t>Women.yut1@outlook.com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</a:p>
          <a:p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pc="-5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พร้อมส่งเป็นรูปเล่มให้กรมการพัฒนาชุมชน </a:t>
            </a:r>
            <a:r>
              <a:rPr lang="th-TH" b="1" u="sng" spc="-50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ภายในวันพฤหัสบดีที่ 29 ธันวาคม 2565</a:t>
            </a:r>
          </a:p>
          <a:p>
            <a:endParaRPr lang="th-TH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30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76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51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2138765" y="2575962"/>
            <a:ext cx="7811147" cy="14989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114"/>
          <p:cNvSpPr/>
          <p:nvPr/>
        </p:nvSpPr>
        <p:spPr>
          <a:xfrm>
            <a:off x="2429199" y="2885928"/>
            <a:ext cx="7275284" cy="9154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ขอขอบคุณ</a:t>
            </a:r>
            <a:endParaRPr lang="en-US" sz="4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79</a:t>
            </a:fld>
            <a:endParaRPr lang="th-TH"/>
          </a:p>
        </p:txBody>
      </p:sp>
      <p:sp>
        <p:nvSpPr>
          <p:cNvPr id="7" name="ตัวแทนหมายเลขสไลด์ 1"/>
          <p:cNvSpPr txBox="1">
            <a:spLocks/>
          </p:cNvSpPr>
          <p:nvPr/>
        </p:nvSpPr>
        <p:spPr>
          <a:xfrm>
            <a:off x="10792178" y="6356350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</a:t>
            </a:r>
            <a:r>
              <a:rPr lang="th-TH" sz="1100" b="1" dirty="0" smtClean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7</a:t>
            </a:r>
            <a:endParaRPr lang="th-TH" sz="11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3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6119" y="2026901"/>
            <a:ext cx="11556488" cy="4351339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งบประมาณตามแผนการดำเนินงานและแผนการใช้จ่ายงบประมาณกองทุนพัฒนาบทบาทสตรี ประจำปีงบประมาณ พ.ศ. 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2566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งบประมาณ จำนวน </a:t>
            </a:r>
            <a:r>
              <a:rPr lang="en-US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961,432,950.00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จำแนกเป็น </a:t>
            </a:r>
          </a:p>
          <a:p>
            <a:pPr marL="0" indent="0" algn="thaiDist">
              <a:buNone/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งบบริหาร		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จำนวน </a:t>
            </a:r>
            <a:r>
              <a:rPr lang="en-US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271,432,950.00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</a:p>
          <a:p>
            <a:pPr marL="0" indent="0" algn="thaiDist">
              <a:buNone/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		         งบเงินอุดหนุน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</a:t>
            </a:r>
            <a:r>
              <a:rPr lang="en-US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90,000,000.00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</a:p>
          <a:p>
            <a:pPr marL="0" indent="0" algn="thaiDist">
              <a:buNone/>
            </a:pP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งบเงินทุน</a:t>
            </a:r>
            <a:r>
              <a:rPr lang="th-TH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หมุนเวียน	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จำนวน	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600,000,000.00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56120" y="3954513"/>
            <a:ext cx="11776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 ต้องเบิกจ่ายงบประมาณในภาพรวมให้แล้วเสร็จไม่น้อยกว่าร้อยละตามที่มติ ครม. กำหนด ดังนี้ 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ไตรมาส 1 ร้อยละ 32 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ไตรมาส 2 ร้อยละ 54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ไตรมาส 3 ร้อยละ 77 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ไตรมาส 4 ร้อยละ 100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190551" y="6138008"/>
            <a:ext cx="3956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อ้างอิง </a:t>
            </a:r>
            <a:r>
              <a:rPr lang="en-US" sz="16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16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มติ ครม. วันที่ 10 พฤศจิกายน 2563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16538" y="1440131"/>
            <a:ext cx="11925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การเบิกจ่ายงบประมาณกองทุนพัฒนาบทบาทสตรี ส่วนกลาง+กทม.+ภูมิภาค (76 จังหวัด)</a:t>
            </a:r>
          </a:p>
        </p:txBody>
      </p:sp>
      <p:grpSp>
        <p:nvGrpSpPr>
          <p:cNvPr id="35" name="Group 70"/>
          <p:cNvGrpSpPr/>
          <p:nvPr/>
        </p:nvGrpSpPr>
        <p:grpSpPr>
          <a:xfrm>
            <a:off x="4831" y="-303821"/>
            <a:ext cx="12245731" cy="1688967"/>
            <a:chOff x="-23581" y="-271597"/>
            <a:chExt cx="10193050" cy="1541268"/>
          </a:xfrm>
        </p:grpSpPr>
        <p:grpSp>
          <p:nvGrpSpPr>
            <p:cNvPr id="3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1173612"/>
              <a:chOff x="-29746" y="-164554"/>
              <a:chExt cx="9173747" cy="1056251"/>
            </a:xfrm>
          </p:grpSpPr>
          <p:sp>
            <p:nvSpPr>
              <p:cNvPr id="4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1056251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93255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5" name="สี่เหลี่ยมผืนผ้า 24"/>
          <p:cNvSpPr/>
          <p:nvPr/>
        </p:nvSpPr>
        <p:spPr>
          <a:xfrm>
            <a:off x="450535" y="27075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ประจำปี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งบประมาณ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2566 </a:t>
            </a:r>
            <a:endParaRPr lang="th-TH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45" name="กลุ่ม 4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46" name="กลุ่ม 4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8" name="กลุ่ม 4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7" name="รูปห้าเหลี่ยม 5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58" name="รูปห้าเหลี่ยม 5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49" name="กลุ่ม 4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50" name="กลุ่ม 4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5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5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54" name="กลุ่ม 5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5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47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8</a:t>
            </a:fld>
            <a:endParaRPr lang="th-TH"/>
          </a:p>
        </p:txBody>
      </p:sp>
      <p:sp>
        <p:nvSpPr>
          <p:cNvPr id="34" name="ตัวแทนหมายเลขสไลด์ 1"/>
          <p:cNvSpPr txBox="1">
            <a:spLocks/>
          </p:cNvSpPr>
          <p:nvPr/>
        </p:nvSpPr>
        <p:spPr>
          <a:xfrm>
            <a:off x="10792178" y="6378928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728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70"/>
          <p:cNvGrpSpPr/>
          <p:nvPr/>
        </p:nvGrpSpPr>
        <p:grpSpPr>
          <a:xfrm>
            <a:off x="-23582" y="-376961"/>
            <a:ext cx="12245731" cy="1688967"/>
            <a:chOff x="-23581" y="-367747"/>
            <a:chExt cx="10193050" cy="1541268"/>
          </a:xfrm>
        </p:grpSpPr>
        <p:grpSp>
          <p:nvGrpSpPr>
            <p:cNvPr id="2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1007467"/>
              <a:chOff x="-29746" y="-164554"/>
              <a:chExt cx="9173747" cy="906720"/>
            </a:xfrm>
          </p:grpSpPr>
          <p:sp>
            <p:nvSpPr>
              <p:cNvPr id="3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906720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80405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827270" y="-367747"/>
              <a:ext cx="4342199" cy="1541268"/>
              <a:chOff x="5522919" y="-567803"/>
              <a:chExt cx="3907980" cy="1387141"/>
            </a:xfrm>
          </p:grpSpPr>
          <p:sp>
            <p:nvSpPr>
              <p:cNvPr id="2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469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522919" y="-567803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" name="สี่เหลี่ยมผืนผ้า 2"/>
          <p:cNvSpPr/>
          <p:nvPr/>
        </p:nvSpPr>
        <p:spPr>
          <a:xfrm>
            <a:off x="557504" y="181888"/>
            <a:ext cx="6588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ผลการเบิกจ่ายประจำปีงบประมาณกองทุนพัฒนาบทบาทสตรี พ.ศ. </a:t>
            </a:r>
            <a:r>
              <a:rPr lang="th-TH" sz="2000" b="1" dirty="0" smtClean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2566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ส่วนกลาง+กทม.+ภูมิภาค(76 จังหวัด)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966799" y="6250599"/>
            <a:ext cx="273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</a:t>
            </a:r>
            <a:r>
              <a:rPr lang="th-TH" sz="1400" b="1" dirty="0" smtClean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14 ธันวาคม2565 </a:t>
            </a:r>
            <a:endParaRPr lang="th-TH" sz="1400" dirty="0">
              <a:solidFill>
                <a:srgbClr val="002060"/>
              </a:solidFill>
            </a:endParaRPr>
          </a:p>
          <a:p>
            <a:r>
              <a:rPr lang="th-TH" sz="1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</a:p>
        </p:txBody>
      </p:sp>
      <p:grpSp>
        <p:nvGrpSpPr>
          <p:cNvPr id="34" name="กลุ่ม 3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35" name="กลุ่ม 3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7" name="กลุ่ม 3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6" name="รูปห้าเหลี่ยม 4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/>
                </a:p>
              </p:txBody>
            </p:sp>
          </p:grpSp>
          <p:grpSp>
            <p:nvGrpSpPr>
              <p:cNvPr id="38" name="กลุ่ม 3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9" name="กลุ่ม 3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3" name="กลุ่ม 4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0CB89-C45F-4F92-B797-FDF188EB59D3}" type="slidenum">
              <a:rPr lang="th-TH" smtClean="0"/>
              <a:t>9</a:t>
            </a:fld>
            <a:endParaRPr lang="th-TH"/>
          </a:p>
        </p:txBody>
      </p:sp>
      <p:sp>
        <p:nvSpPr>
          <p:cNvPr id="48" name="ตัวแทนหมายเลขสไลด์ 1"/>
          <p:cNvSpPr txBox="1">
            <a:spLocks/>
          </p:cNvSpPr>
          <p:nvPr/>
        </p:nvSpPr>
        <p:spPr>
          <a:xfrm>
            <a:off x="10792178" y="6457951"/>
            <a:ext cx="561622" cy="3651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1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9</a:t>
            </a:r>
          </a:p>
        </p:txBody>
      </p:sp>
      <p:graphicFrame>
        <p:nvGraphicFramePr>
          <p:cNvPr id="49" name="ตาราง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46901"/>
              </p:ext>
            </p:extLst>
          </p:nvPr>
        </p:nvGraphicFramePr>
        <p:xfrm>
          <a:off x="480744" y="1279193"/>
          <a:ext cx="11292500" cy="46356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6012">
                  <a:extLst>
                    <a:ext uri="{9D8B030D-6E8A-4147-A177-3AD203B41FA5}">
                      <a16:colId xmlns:a16="http://schemas.microsoft.com/office/drawing/2014/main" val="3847035520"/>
                    </a:ext>
                  </a:extLst>
                </a:gridCol>
                <a:gridCol w="2190044">
                  <a:extLst>
                    <a:ext uri="{9D8B030D-6E8A-4147-A177-3AD203B41FA5}">
                      <a16:colId xmlns:a16="http://schemas.microsoft.com/office/drawing/2014/main" val="231617540"/>
                    </a:ext>
                  </a:extLst>
                </a:gridCol>
                <a:gridCol w="2138395">
                  <a:extLst>
                    <a:ext uri="{9D8B030D-6E8A-4147-A177-3AD203B41FA5}">
                      <a16:colId xmlns:a16="http://schemas.microsoft.com/office/drawing/2014/main" val="1539176672"/>
                    </a:ext>
                  </a:extLst>
                </a:gridCol>
                <a:gridCol w="1050130">
                  <a:extLst>
                    <a:ext uri="{9D8B030D-6E8A-4147-A177-3AD203B41FA5}">
                      <a16:colId xmlns:a16="http://schemas.microsoft.com/office/drawing/2014/main" val="1933619242"/>
                    </a:ext>
                  </a:extLst>
                </a:gridCol>
                <a:gridCol w="1503593">
                  <a:extLst>
                    <a:ext uri="{9D8B030D-6E8A-4147-A177-3AD203B41FA5}">
                      <a16:colId xmlns:a16="http://schemas.microsoft.com/office/drawing/2014/main" val="486534550"/>
                    </a:ext>
                  </a:extLst>
                </a:gridCol>
                <a:gridCol w="2204326">
                  <a:extLst>
                    <a:ext uri="{9D8B030D-6E8A-4147-A177-3AD203B41FA5}">
                      <a16:colId xmlns:a16="http://schemas.microsoft.com/office/drawing/2014/main" val="1448607063"/>
                    </a:ext>
                  </a:extLst>
                </a:gridCol>
              </a:tblGrid>
              <a:tr h="384329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การจัดสรร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8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32)</a:t>
                      </a:r>
                      <a:endParaRPr lang="th-TH" sz="18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คงเหลือ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6463"/>
                  </a:ext>
                </a:extLst>
              </a:tr>
              <a:tr h="6610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</a:t>
                      </a:r>
                      <a:b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82050"/>
                  </a:ext>
                </a:extLst>
              </a:tr>
              <a:tr h="885974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งบบริหาร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271,432,950.00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18,882,097.63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6.96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-25.04</a:t>
                      </a:r>
                      <a:endParaRPr lang="th-TH" sz="21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252,550,852.37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827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เงินอุดหนุน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90,000,000.00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2,373,795.00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2.64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-29.36</a:t>
                      </a:r>
                      <a:endParaRPr lang="th-TH" sz="21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87,626,205.00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4829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  <a:r>
                        <a:rPr lang="th-TH" sz="2000" b="1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เงินทุนหมุนเวียน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600,000,000.00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18,337,940.00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3.06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-28.94</a:t>
                      </a:r>
                      <a:endParaRPr lang="th-TH" sz="21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581,662,060.00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76349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ภาพรวม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961,432,950.00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39,593,832.63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4.12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-27.88</a:t>
                      </a:r>
                      <a:endParaRPr lang="th-TH" sz="21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921,839,117.37</a:t>
                      </a:r>
                      <a:endParaRPr lang="th-TH" sz="2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1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7670</Words>
  <Application>Microsoft Office PowerPoint</Application>
  <PresentationFormat>แบบจอกว้าง</PresentationFormat>
  <Paragraphs>3211</Paragraphs>
  <Slides>79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79</vt:i4>
      </vt:variant>
    </vt:vector>
  </HeadingPairs>
  <TitlesOfParts>
    <vt:vector size="95" baseType="lpstr">
      <vt:lpstr>Angsana New</vt:lpstr>
      <vt:lpstr>Arial</vt:lpstr>
      <vt:lpstr>Calibri</vt:lpstr>
      <vt:lpstr>Calibri Light</vt:lpstr>
      <vt:lpstr>Chulabhorn Likit Text</vt:lpstr>
      <vt:lpstr>Chulabhorn Likit Text Light</vt:lpstr>
      <vt:lpstr>Chulabhorn Likit Text Light๙</vt:lpstr>
      <vt:lpstr>Cordia New</vt:lpstr>
      <vt:lpstr>Fira Sans Extra Condensed Medium</vt:lpstr>
      <vt:lpstr>JasmineUPC</vt:lpstr>
      <vt:lpstr>Roboto</vt:lpstr>
      <vt:lpstr>Roboto Slab</vt:lpstr>
      <vt:lpstr>TH SarabunPSK</vt:lpstr>
      <vt:lpstr>Times New Roman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ผลการเบิกจ่ายประจำปีงบประมาณ พ.ศ. 2565  (ส่วนภูมิภาค)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     </vt:lpstr>
      <vt:lpstr>       </vt:lpstr>
      <vt:lpstr>             (5) อกส.อ. จัดส่งสัญญาขอรับการสนับสนุนเงินกองทุนฯ (ฉบับจริง) และสำเนาบัญชีเงินฝากธนาคารของสมาชิก  จำนวน 1 ชุด ให้ อกส.จ. +   ส่งสำเนาสัญญาฯ และเอกสารประกอบให้ผู้ขอรับการสับสนุน จำนวน 1 ชุด +   เก็บสำเนาสัญญาฯ + แบบเสนอโครงการที่ได้รับอนุมัติไว้ที่ อกส.อ. จำนวน 1 ชุด  (เอกสารประกอบมอบให้สมาชิก ได้แก่ สำเนาโครงการ+เอกสารแนะนำการชำระคืนเงิน+ใบสำคัญรับเงิน จำนวน 2 ชุด   + แบบฟอร์มการชำระเงินกองทุนฯ/บัตรอ่อนบาร์โค๊ด) </vt:lpstr>
      <vt:lpstr>             (7) เมื่อสมาชิกได้รับเงินโอนแล้วให้ดำเนินการตามโครงการที่ได้รับอนุมัติภายใน 7 วันทำการ   และส่งใบสำคัญรับเงินแก่ อกส.อ. จำนวน 2 ฉบับ   และรายงานผลการดำเนินงานตามห้วงเวลาที่กำหนด   และให้รายงานผลการดำเนินงานพร้อมภาพถ่าย ส่ง อกส.จ. ภายใน 30 วันทำการนับแต่วันสิ้นสุดโครงการ...  จะนำเงินที่ได้รับจากกองทุนไปใช้จ่ายในกิจกรรมนอกเหนือจากแผนงาน/โครงการมิได้  </vt:lpstr>
      <vt:lpstr>          (1) วรรคท้าย...ให้ส่งหลักฐานการใช้จ่ายเงินให้ อกส.จ. ภายใน 7 วันทำการนับตั้งแต่สิ้นสุดโครงการ   หลักฐานการใช้จ่ายเงิน ได้แก่ ใบสำคัญรับเงิน/ใบเสร็จรับเงิน/ทะเบียนรายชื่อผู้เข้าร่วมกิจกรรม/  ทะเบียนวัสดุครุภัณฑ์/รูปภาพวัสดุที่จัดซื้อ/ภาพถ่ายกิจกรรม   จำนวน 3 ชุด   (ฉบับจริง ส่ง อกส.จ. และสำเนาเก็บไว้ ณ อกส.อ. และ กลุ่มองค์กรสตรี)  </vt:lpstr>
      <vt:lpstr>            (3) อกส.จ.บันทึกการรับชำระคืนและการใช้จ่ายเงินในระบบ SARA   ออกใบเสร็จรับเงินของกองทุนพัฒนาบทบาทสตรีระบบ SARA   จัดทำทะเบียนคุมเงินฝากธนาคาร ทะเบียนคุมเงินอุดหนุน งบทดลอง สรุปผลการคืนเงิน...    </vt:lpstr>
      <vt:lpstr>               การอนุมัติเงินอุดหนุน (ทุนให้เปล่า)               </vt:lpstr>
      <vt:lpstr>        การดำเนินการ  1. ให้ อกส.จ./อกส.กทม. กำกับ ติดตาม ตรวจสอบ การส่งหลักฐานการใช้จ่ายเงิน ประเภทเงิน     อุดหนุน (ทุนให้เปล่า) และตรวจสอบการปิดโครงการในระบบ SARA ตามรายละเอียดสรุปผล     การปิดโครงการเงินอุดหนุน (ปี 2560 – 2565) ให้แล้วเสร็จ  2. ให้ อกส.จ./อกส.กทม. เตรียมความพร้อมเอกสารหลักฐานการใช้จ่ายเงินอุดหนุน ประจำปี     งบประมาณ พ.ศ. 2565 เพื่อรอรับการตรวจสอบจากสำนักงานการตรวจเงินแผ่นดิน และ     จากตรวจสอบภายใน กรมการพัฒนาชุมชน ในปีงบประมาณ พ.ศ. 2566  3. ควบคุม กำกับ การขอรับการสนับสนุนเงินอุดหนุน (ทุนให้เปล่า) จากกลุ่มองค์กร/เครือข่าย      ให้ส่งหลักฐานการใช้จ่ายเงินให้แล้วเสร็จ ก่อนขอรับการสนับสนุนเงินอุดหนุน (ทุนให้เปล่า) ใหม่   </vt:lpstr>
      <vt:lpstr>            แผนการตรวจสอบกองทุนพัฒนาบทบาทสตรี  ประจำปีงบประมาณ พ.ศ. 2566   ของ ตรวจสอบภายใน กรมการพัฒนาชุมชน     </vt:lpstr>
      <vt:lpstr>              </vt:lpstr>
      <vt:lpstr>              </vt:lpstr>
      <vt:lpstr>         การดำเนินการ  1. ให้ อกส.จ./อกส.กทม. เตรียมความพร้อมเอกสารหลักฐานการใช้จ่ายเงิน ประกอบด้วย       เงินทุนหมุนเวียน เงินอุดหนุน และงบบริหาร สำหรับปีสิ้นสุดวันที่ 30 พ.ศ. 2565       เพื่อรอรับการตรวจสอบจากสำนักงานการตรวจเงินแผ่นดิน และ จากตรวจสอบภายใน       กรมการพัฒนาชุมชน ในปีงบประมาณ พ.ศ. 2566   2. ควบคุม กำกับ การขอรับการเบิกจ่ายเงินทุกประเภท ให้เป็นไปตามระเบียบ กฎหมาย ที่เกี่ยวข้อง  3. ตรวจสอบคำสั่งมอบหมายงานของเจ้าหน้าที่ผู้รับผิดชอบงานกองทุนพัฒนาบทบาทสตรี       ให้มีความถูกต้องเป็นปัจจุบัน   </vt:lpstr>
      <vt:lpstr> รายละเอียดเงินรับรอตรวจสอบ   ประกอบรายงานการเงินกองทุนพัฒนาบทบาทสตรี    สำหรับปีสิ้นสุดวันที่ 30 กันยายน 2565   </vt:lpstr>
      <vt:lpstr>        การดำเนินการ  1. ให้ อกส.จ./อกส.กทม. ยึดถือข้อมูลเงินรับรอตรวจสอบ ตามรายงานการเงินกองทุนพัฒนาบทบาทสตรี        สำหรับปีสิ้นสุดวันที่ 30 กันยายน 2565 เป็นยอดไปในปีงบประมาณ พ.ศ. 2566        2. ให้ อกส.จ./อกส.กทม. สอบทานทะเบียนคุมเงินรับรอตรวจสอบ ของ อกส.จ./อกส.กทม.       ณ วันที่ 30 กันยายน 2565 ให้ถูกต้องตรงกับยอดเงินรับรอตรวจสอบ ตามรายงานการเงิน      กองทุนพัฒนาบทบาทสตรี สำหรับปีสิ้นสุดวันที่ 30 กันยายน 2565 ตามข้อ 1   3. ห้ามจังหวัดปรับปรุงแก้ไขข้อมูลเงินรับรอตรวจสอบของ อกส.จ./อกส.กทม. ในปีงบประมาณ พ.ศ. 2565        หากพบข้อผิดพลาด ให้ทำเป็นหนังสือชี้แจงข้อเท็จจริง พร้อมแนบเอกสารหลักฐานประกอบ        แจ้งสำนักงานกองทุนพัฒนาบทบาทสตรี กรมการพัฒนาชุมชน เพื่อปรับปรุงแก้ไขให้ถูกต้อง       ในปีปัจุบัน  </vt:lpstr>
      <vt:lpstr>  การส่งหลักฐานล้างเงินยืมกองทุน   ของ อกส.จ.   สำหรับปีสิ้นสุดวันที่ 30 กันยายน 2565 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TWDF-CDD</dc:creator>
  <cp:lastModifiedBy>TWDF-CDD</cp:lastModifiedBy>
  <cp:revision>75</cp:revision>
  <cp:lastPrinted>2022-12-15T12:23:37Z</cp:lastPrinted>
  <dcterms:created xsi:type="dcterms:W3CDTF">2022-12-13T08:41:45Z</dcterms:created>
  <dcterms:modified xsi:type="dcterms:W3CDTF">2022-12-19T07:17:37Z</dcterms:modified>
</cp:coreProperties>
</file>