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4.xml" ContentType="application/vnd.openxmlformats-officedocument.presentationml.notesSlide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notesSlides/notesSlide35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6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2.xml" ContentType="application/vnd.openxmlformats-officedocument.drawingml.chartshapes+xml"/>
  <Override PartName="/ppt/notesSlides/notesSlide37.xml" ContentType="application/vnd.openxmlformats-officedocument.presentationml.notesSl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8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39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40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41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42.xml" ContentType="application/vnd.openxmlformats-officedocument.presentationml.notesSl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3.xml" ContentType="application/vnd.openxmlformats-officedocument.drawingml.chartshapes+xml"/>
  <Override PartName="/ppt/notesSlides/notesSlide43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8" r:id="rId1"/>
  </p:sldMasterIdLst>
  <p:notesMasterIdLst>
    <p:notesMasterId r:id="rId125"/>
  </p:notesMasterIdLst>
  <p:handoutMasterIdLst>
    <p:handoutMasterId r:id="rId126"/>
  </p:handoutMasterIdLst>
  <p:sldIdLst>
    <p:sldId id="772" r:id="rId2"/>
    <p:sldId id="410" r:id="rId3"/>
    <p:sldId id="1177" r:id="rId4"/>
    <p:sldId id="1377" r:id="rId5"/>
    <p:sldId id="1476" r:id="rId6"/>
    <p:sldId id="1006" r:id="rId7"/>
    <p:sldId id="1081" r:id="rId8"/>
    <p:sldId id="798" r:id="rId9"/>
    <p:sldId id="635" r:id="rId10"/>
    <p:sldId id="1435" r:id="rId11"/>
    <p:sldId id="1436" r:id="rId12"/>
    <p:sldId id="1437" r:id="rId13"/>
    <p:sldId id="1438" r:id="rId14"/>
    <p:sldId id="1439" r:id="rId15"/>
    <p:sldId id="1440" r:id="rId16"/>
    <p:sldId id="1441" r:id="rId17"/>
    <p:sldId id="1442" r:id="rId18"/>
    <p:sldId id="1443" r:id="rId19"/>
    <p:sldId id="636" r:id="rId20"/>
    <p:sldId id="325" r:id="rId21"/>
    <p:sldId id="1478" r:id="rId22"/>
    <p:sldId id="326" r:id="rId23"/>
    <p:sldId id="1378" r:id="rId24"/>
    <p:sldId id="1379" r:id="rId25"/>
    <p:sldId id="1380" r:id="rId26"/>
    <p:sldId id="1381" r:id="rId27"/>
    <p:sldId id="1382" r:id="rId28"/>
    <p:sldId id="1389" r:id="rId29"/>
    <p:sldId id="327" r:id="rId30"/>
    <p:sldId id="944" r:id="rId31"/>
    <p:sldId id="1415" r:id="rId32"/>
    <p:sldId id="1416" r:id="rId33"/>
    <p:sldId id="1417" r:id="rId34"/>
    <p:sldId id="1418" r:id="rId35"/>
    <p:sldId id="1419" r:id="rId36"/>
    <p:sldId id="1420" r:id="rId37"/>
    <p:sldId id="1421" r:id="rId38"/>
    <p:sldId id="1422" r:id="rId39"/>
    <p:sldId id="1423" r:id="rId40"/>
    <p:sldId id="1424" r:id="rId41"/>
    <p:sldId id="1425" r:id="rId42"/>
    <p:sldId id="1426" r:id="rId43"/>
    <p:sldId id="1427" r:id="rId44"/>
    <p:sldId id="1428" r:id="rId45"/>
    <p:sldId id="1429" r:id="rId46"/>
    <p:sldId id="1430" r:id="rId47"/>
    <p:sldId id="923" r:id="rId48"/>
    <p:sldId id="1480" r:id="rId49"/>
    <p:sldId id="1481" r:id="rId50"/>
    <p:sldId id="1479" r:id="rId51"/>
    <p:sldId id="1216" r:id="rId52"/>
    <p:sldId id="1242" r:id="rId53"/>
    <p:sldId id="806" r:id="rId54"/>
    <p:sldId id="926" r:id="rId55"/>
    <p:sldId id="1359" r:id="rId56"/>
    <p:sldId id="1294" r:id="rId57"/>
    <p:sldId id="1471" r:id="rId58"/>
    <p:sldId id="1472" r:id="rId59"/>
    <p:sldId id="1473" r:id="rId60"/>
    <p:sldId id="1475" r:id="rId61"/>
    <p:sldId id="1449" r:id="rId62"/>
    <p:sldId id="1450" r:id="rId63"/>
    <p:sldId id="1451" r:id="rId64"/>
    <p:sldId id="1452" r:id="rId65"/>
    <p:sldId id="1453" r:id="rId66"/>
    <p:sldId id="1454" r:id="rId67"/>
    <p:sldId id="1455" r:id="rId68"/>
    <p:sldId id="1456" r:id="rId69"/>
    <p:sldId id="1457" r:id="rId70"/>
    <p:sldId id="1458" r:id="rId71"/>
    <p:sldId id="1459" r:id="rId72"/>
    <p:sldId id="1460" r:id="rId73"/>
    <p:sldId id="1461" r:id="rId74"/>
    <p:sldId id="1462" r:id="rId75"/>
    <p:sldId id="1463" r:id="rId76"/>
    <p:sldId id="1402" r:id="rId77"/>
    <p:sldId id="1343" r:id="rId78"/>
    <p:sldId id="1344" r:id="rId79"/>
    <p:sldId id="1412" r:id="rId80"/>
    <p:sldId id="1413" r:id="rId81"/>
    <p:sldId id="1414" r:id="rId82"/>
    <p:sldId id="1464" r:id="rId83"/>
    <p:sldId id="1474" r:id="rId84"/>
    <p:sldId id="1300" r:id="rId85"/>
    <p:sldId id="1406" r:id="rId86"/>
    <p:sldId id="1407" r:id="rId87"/>
    <p:sldId id="1408" r:id="rId88"/>
    <p:sldId id="1409" r:id="rId89"/>
    <p:sldId id="1410" r:id="rId90"/>
    <p:sldId id="1411" r:id="rId91"/>
    <p:sldId id="1501" r:id="rId92"/>
    <p:sldId id="1483" r:id="rId93"/>
    <p:sldId id="1484" r:id="rId94"/>
    <p:sldId id="1485" r:id="rId95"/>
    <p:sldId id="1487" r:id="rId96"/>
    <p:sldId id="1488" r:id="rId97"/>
    <p:sldId id="1496" r:id="rId98"/>
    <p:sldId id="1497" r:id="rId99"/>
    <p:sldId id="1498" r:id="rId100"/>
    <p:sldId id="1499" r:id="rId101"/>
    <p:sldId id="1500" r:id="rId102"/>
    <p:sldId id="1489" r:id="rId103"/>
    <p:sldId id="1490" r:id="rId104"/>
    <p:sldId id="824" r:id="rId105"/>
    <p:sldId id="1114" r:id="rId106"/>
    <p:sldId id="1313" r:id="rId107"/>
    <p:sldId id="1492" r:id="rId108"/>
    <p:sldId id="1503" r:id="rId109"/>
    <p:sldId id="1504" r:id="rId110"/>
    <p:sldId id="1505" r:id="rId111"/>
    <p:sldId id="258" r:id="rId112"/>
    <p:sldId id="259" r:id="rId113"/>
    <p:sldId id="260" r:id="rId114"/>
    <p:sldId id="261" r:id="rId115"/>
    <p:sldId id="1493" r:id="rId116"/>
    <p:sldId id="1465" r:id="rId117"/>
    <p:sldId id="1466" r:id="rId118"/>
    <p:sldId id="1467" r:id="rId119"/>
    <p:sldId id="1468" r:id="rId120"/>
    <p:sldId id="1469" r:id="rId121"/>
    <p:sldId id="1470" r:id="rId122"/>
    <p:sldId id="811" r:id="rId123"/>
    <p:sldId id="323" r:id="rId124"/>
  </p:sldIdLst>
  <p:sldSz cx="10160000" cy="5715000"/>
  <p:notesSz cx="6889750" cy="10021888"/>
  <p:embeddedFontLst>
    <p:embeddedFont>
      <p:font typeface="Calibri Light" panose="020F0302020204030204" pitchFamily="34" charset="0"/>
      <p:regular r:id="rId127"/>
      <p:italic r:id="rId128"/>
    </p:embeddedFont>
    <p:embeddedFont>
      <p:font typeface="Cordia New" panose="020B0304020202020204" pitchFamily="34" charset="-34"/>
      <p:regular r:id="rId129"/>
      <p:bold r:id="rId130"/>
      <p:italic r:id="rId131"/>
      <p:boldItalic r:id="rId132"/>
    </p:embeddedFont>
    <p:embeddedFont>
      <p:font typeface="Angsana New" panose="02020603050405020304" pitchFamily="18" charset="-34"/>
      <p:regular r:id="rId133"/>
      <p:bold r:id="rId134"/>
      <p:italic r:id="rId135"/>
      <p:boldItalic r:id="rId136"/>
    </p:embeddedFont>
    <p:embeddedFont>
      <p:font typeface="KodchiangUPC" panose="02020603050405020304" pitchFamily="18" charset="-34"/>
      <p:regular r:id="rId137"/>
      <p:bold r:id="rId138"/>
      <p:italic r:id="rId139"/>
      <p:boldItalic r:id="rId140"/>
    </p:embeddedFont>
    <p:embeddedFont>
      <p:font typeface="TH SarabunPSK" panose="020B0500040200020003" pitchFamily="34" charset="-34"/>
      <p:regular r:id="rId141"/>
      <p:bold r:id="rId142"/>
      <p:italic r:id="rId143"/>
      <p:boldItalic r:id="rId144"/>
    </p:embeddedFont>
    <p:embeddedFont>
      <p:font typeface="Tahoma" panose="020B0604030504040204" pitchFamily="34" charset="0"/>
      <p:regular r:id="rId145"/>
      <p:bold r:id="rId146"/>
    </p:embeddedFont>
    <p:embeddedFont>
      <p:font typeface="JasmineUPC" panose="02020603050405020304" pitchFamily="18" charset="-34"/>
      <p:regular r:id="rId147"/>
      <p:bold r:id="rId148"/>
      <p:italic r:id="rId149"/>
      <p:boldItalic r:id="rId150"/>
    </p:embeddedFont>
    <p:embeddedFont>
      <p:font typeface="Calibri" panose="020F0502020204030204" pitchFamily="34" charset="0"/>
      <p:regular r:id="rId151"/>
      <p:bold r:id="rId152"/>
      <p:italic r:id="rId153"/>
      <p:boldItalic r:id="rId154"/>
    </p:embeddedFont>
    <p:embeddedFont>
      <p:font typeface="Chulabhorn Likit Display Medium" panose="00000600000000000000" pitchFamily="50" charset="-34"/>
      <p:regular r:id="rId155"/>
    </p:embeddedFont>
    <p:embeddedFont>
      <p:font typeface="Chulabhorn Likit Text" panose="00000500000000000000" pitchFamily="50" charset="-34"/>
      <p:regular r:id="rId156"/>
      <p:bold r:id="rId157"/>
    </p:embeddedFont>
    <p:embeddedFont>
      <p:font typeface="Chulabhorn Likit Text Light๙" panose="00000400000000000000" pitchFamily="2" charset="-34"/>
      <p:regular r:id="rId158"/>
    </p:embeddedFont>
    <p:embeddedFont>
      <p:font typeface="Chulabhorn Likit Text Light" panose="00000400000000000000" pitchFamily="50" charset="-34"/>
      <p:regular r:id="rId159"/>
    </p:embeddedFont>
    <p:embeddedFont>
      <p:font typeface="SimSun" panose="02010600030101010101" pitchFamily="2" charset="-122"/>
      <p:regular r:id="rId160"/>
    </p:embeddedFont>
  </p:embeddedFontLst>
  <p:defaultTextStyle>
    <a:defPPr>
      <a:defRPr lang="en-US"/>
    </a:defPPr>
    <a:lvl1pPr marL="0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1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4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2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3300"/>
    <a:srgbClr val="D9E6FF"/>
    <a:srgbClr val="C1D6FF"/>
    <a:srgbClr val="F6CEBC"/>
    <a:srgbClr val="E0D6D6"/>
    <a:srgbClr val="DEEADA"/>
    <a:srgbClr val="D4E3CF"/>
    <a:srgbClr val="C6DABF"/>
    <a:srgbClr val="EAE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สไตล์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สไตล์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สไตล์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B1032C-EA38-4F05-BA0D-38AFFFC7BED3}" styleName="สไตล์สีอ่อน 3 - เน้น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สไตล์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สไตล์สีอ่อน 2 - เน้น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สไตล์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สไตล์สีอ่อน 1 - เน้น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43" autoAdjust="0"/>
  </p:normalViewPr>
  <p:slideViewPr>
    <p:cSldViewPr snapToGrid="0">
      <p:cViewPr varScale="1">
        <p:scale>
          <a:sx n="83" d="100"/>
          <a:sy n="83" d="100"/>
        </p:scale>
        <p:origin x="702" y="90"/>
      </p:cViewPr>
      <p:guideLst>
        <p:guide orient="horz" pos="18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font" Target="fonts/font12.fntdata"/><Relationship Id="rId159" Type="http://schemas.openxmlformats.org/officeDocument/2006/relationships/font" Target="fonts/font33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font" Target="fonts/font2.fntdata"/><Relationship Id="rId149" Type="http://schemas.openxmlformats.org/officeDocument/2006/relationships/font" Target="fonts/font23.fntdata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font" Target="fonts/font34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font" Target="fonts/font13.fntdata"/><Relationship Id="rId85" Type="http://schemas.openxmlformats.org/officeDocument/2006/relationships/slide" Target="slides/slide84.xml"/><Relationship Id="rId150" Type="http://schemas.openxmlformats.org/officeDocument/2006/relationships/font" Target="fonts/font24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font" Target="fonts/font3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font" Target="fonts/font14.fntdata"/><Relationship Id="rId145" Type="http://schemas.openxmlformats.org/officeDocument/2006/relationships/font" Target="fonts/font19.fntdata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4.fntdata"/><Relationship Id="rId135" Type="http://schemas.openxmlformats.org/officeDocument/2006/relationships/font" Target="fonts/font9.fntdata"/><Relationship Id="rId151" Type="http://schemas.openxmlformats.org/officeDocument/2006/relationships/font" Target="fonts/font25.fntdata"/><Relationship Id="rId156" Type="http://schemas.openxmlformats.org/officeDocument/2006/relationships/font" Target="fonts/font30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141" Type="http://schemas.openxmlformats.org/officeDocument/2006/relationships/font" Target="fonts/font15.fntdata"/><Relationship Id="rId146" Type="http://schemas.openxmlformats.org/officeDocument/2006/relationships/font" Target="fonts/font20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5.fntdata"/><Relationship Id="rId136" Type="http://schemas.openxmlformats.org/officeDocument/2006/relationships/font" Target="fonts/font10.fntdata"/><Relationship Id="rId157" Type="http://schemas.openxmlformats.org/officeDocument/2006/relationships/font" Target="fonts/font31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2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handoutMaster" Target="handoutMasters/handoutMaster1.xml"/><Relationship Id="rId147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font" Target="fonts/font16.fntdata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font" Target="fonts/font11.fntdata"/><Relationship Id="rId158" Type="http://schemas.openxmlformats.org/officeDocument/2006/relationships/font" Target="fonts/font3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font" Target="fonts/font6.fntdata"/><Relationship Id="rId153" Type="http://schemas.openxmlformats.org/officeDocument/2006/relationships/font" Target="fonts/font27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font" Target="fonts/font17.fntdata"/><Relationship Id="rId148" Type="http://schemas.openxmlformats.org/officeDocument/2006/relationships/font" Target="fonts/font22.fntdata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7.fntdata"/><Relationship Id="rId154" Type="http://schemas.openxmlformats.org/officeDocument/2006/relationships/font" Target="fonts/font28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font" Target="fonts/font18.fntdata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font" Target="fonts/font8.fntdata"/><Relationship Id="rId80" Type="http://schemas.openxmlformats.org/officeDocument/2006/relationships/slide" Target="slides/slide79.xml"/><Relationship Id="rId155" Type="http://schemas.openxmlformats.org/officeDocument/2006/relationships/font" Target="fonts/font2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92736143017331"/>
          <c:y val="3.3768041996601515E-2"/>
          <c:w val="0.77024085197635128"/>
          <c:h val="0.835330153605353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F3C1-4783-91CE-02A1BA12691E}"/>
              </c:ext>
            </c:extLst>
          </c:dPt>
          <c:dLbls>
            <c:dLbl>
              <c:idx val="0"/>
              <c:layout>
                <c:manualLayout>
                  <c:x val="-0.12211481001623774"/>
                  <c:y val="-1.6342592205355611E-2"/>
                </c:manualLayout>
              </c:layout>
              <c:tx>
                <c:rich>
                  <a:bodyPr/>
                  <a:lstStyle/>
                  <a:p>
                    <a:fld id="{7A61F01D-DD41-40D3-986B-E2CB2C431B87}" type="VALUE">
                      <a:rPr lang="en-US">
                        <a:solidFill>
                          <a:srgbClr val="002060"/>
                        </a:solidFill>
                      </a:rPr>
                      <a:pPr/>
                      <a:t>[VALUE]</a:t>
                    </a:fld>
                    <a:endParaRPr lang="th-T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0788-4DFE-9E71-C009D3A2DF3D}"/>
                </c:ext>
              </c:extLst>
            </c:dLbl>
            <c:dLbl>
              <c:idx val="1"/>
              <c:layout>
                <c:manualLayout>
                  <c:x val="-3.1178249365847909E-2"/>
                  <c:y val="-3.249168360007854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C0000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fld id="{39E39534-E894-4354-B46B-E36DF3A6A862}" type="VALUE">
                      <a:rPr lang="en-US" sz="1400" smtClean="0">
                        <a:solidFill>
                          <a:srgbClr val="C0000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pPr>
                        <a:defRPr sz="1400" b="1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defRPr>
                      </a:pPr>
                      <a:t>[VALUE]</a:t>
                    </a:fld>
                    <a:endParaRPr lang="th-TH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0000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3C1-4783-91CE-02A1BA12691E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th-TH"/>
                      <a:t>เป้าหมาย</a:t>
                    </a:r>
                  </a:p>
                  <a:p>
                    <a:fld id="{3ADB81A2-FD23-43D4-ADAC-9B1C7462871B}" type="VALUE">
                      <a:rPr lang="en-US" smtClean="0"/>
                      <a:pPr/>
                      <a:t>[VALUE]</a:t>
                    </a:fld>
                    <a:endParaRPr lang="th-T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B85-44A8-8970-EB0655D633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45.85</c:v>
                </c:pt>
                <c:pt idx="1">
                  <c:v>64.52</c:v>
                </c:pt>
                <c:pt idx="2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04-4E58-8514-7737ADFB18E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04-4E58-8514-7737ADFB18E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04-4E58-8514-7737ADFB18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2055168"/>
        <c:axId val="562072224"/>
      </c:lineChart>
      <c:catAx>
        <c:axId val="562055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62072224"/>
        <c:crosses val="autoZero"/>
        <c:auto val="1"/>
        <c:lblAlgn val="ctr"/>
        <c:lblOffset val="100"/>
        <c:noMultiLvlLbl val="1"/>
      </c:catAx>
      <c:valAx>
        <c:axId val="562072224"/>
        <c:scaling>
          <c:orientation val="minMax"/>
          <c:max val="75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62055168"/>
        <c:crosses val="autoZero"/>
        <c:crossBetween val="between"/>
        <c:majorUnit val="10"/>
        <c:minorUnit val="2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05194887223315"/>
          <c:y val="9.4249945956420542E-2"/>
          <c:w val="0.85321793848351823"/>
          <c:h val="0.7838328789781603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ก.พ.-65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905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AC8B-44F2-8F28-86F335BFC8FF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A93C-4DB0-8F49-329BD646CA61}"/>
              </c:ext>
            </c:extLst>
          </c:dPt>
          <c:dLbls>
            <c:dLbl>
              <c:idx val="0"/>
              <c:layout>
                <c:manualLayout>
                  <c:x val="-4.7826719437811756E-2"/>
                  <c:y val="-1.81490451082219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fld id="{9832B494-306F-4374-9570-FCAEA8BEABEB}" type="VALUE">
                      <a:rPr lang="en-US" sz="1400" smtClean="0">
                        <a:solidFill>
                          <a:srgbClr val="002060"/>
                        </a:solidFill>
                      </a:rPr>
                      <a:pPr>
                        <a:defRPr sz="1400" b="1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defRPr>
                      </a:pPr>
                      <a:t>[VALUE]</a:t>
                    </a:fld>
                    <a:endParaRPr lang="th-TH"/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957761851557913E-2"/>
                      <c:h val="6.389172421398922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C8B-44F2-8F28-86F335BFC8FF}"/>
                </c:ext>
              </c:extLst>
            </c:dLbl>
            <c:dLbl>
              <c:idx val="1"/>
              <c:layout>
                <c:manualLayout>
                  <c:x val="-3.2795464757356597E-2"/>
                  <c:y val="-2.03149015401391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2">
                            <a:lumMod val="50000"/>
                          </a:schemeClr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fld id="{3F33AA00-C2C3-47A8-9866-DE3D65A20CC8}" type="VALUE">
                      <a:rPr lang="en-US" sz="140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>
                        <a:defRPr sz="1400" b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defRPr>
                      </a:pPr>
                      <a:t>[VALUE]</a:t>
                    </a:fld>
                    <a:endParaRPr lang="th-TH"/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C8B-44F2-8F28-86F335BFC8FF}"/>
                </c:ext>
              </c:extLst>
            </c:dLbl>
            <c:dLbl>
              <c:idx val="2"/>
              <c:layout>
                <c:manualLayout>
                  <c:x val="-3.8959107321937289E-2"/>
                  <c:y val="-2.6737069398545355E-2"/>
                </c:manualLayout>
              </c:layout>
              <c:tx>
                <c:rich>
                  <a:bodyPr/>
                  <a:lstStyle/>
                  <a:p>
                    <a:r>
                      <a:rPr lang="th-TH" dirty="0"/>
                      <a:t>เป้าหมาย</a:t>
                    </a:r>
                  </a:p>
                  <a:p>
                    <a:fld id="{B804DFEA-6929-4306-8E59-2DA391CFA69C}" type="VALUE">
                      <a:rPr lang="en-US" smtClean="0"/>
                      <a:pPr/>
                      <a:t>[VALUE]</a:t>
                    </a:fld>
                    <a:endParaRPr lang="th-T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93C-4DB0-8F49-329BD646CA61}"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4</c:v>
                </c:pt>
                <c:pt idx="1">
                  <c:v>5</c:v>
                </c:pt>
                <c:pt idx="2" formatCode="General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A0-492A-A395-E9CE333DE8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มี.ค.-65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DA0-492A-A395-E9CE333DE8B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ก.ย.-65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DA0-492A-A395-E9CE333DE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5619215"/>
        <c:axId val="505624207"/>
      </c:lineChart>
      <c:catAx>
        <c:axId val="50561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24207"/>
        <c:crosses val="autoZero"/>
        <c:auto val="1"/>
        <c:lblAlgn val="ctr"/>
        <c:lblOffset val="100"/>
        <c:noMultiLvlLbl val="1"/>
      </c:catAx>
      <c:valAx>
        <c:axId val="505624207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19215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624106487467109E-2"/>
          <c:y val="0.1241595569911635"/>
          <c:w val="0.85222456504937893"/>
          <c:h val="0.7484152110917677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ก.พ.-65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2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840A-43C0-A369-7BAD7161C948}"/>
              </c:ext>
            </c:extLst>
          </c:dPt>
          <c:dLbls>
            <c:dLbl>
              <c:idx val="0"/>
              <c:layout>
                <c:manualLayout>
                  <c:x val="-5.5322462676736885E-2"/>
                  <c:y val="-2.21358006701931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en-US" sz="1400" dirty="0"/>
                      <a:t>4</a:t>
                    </a:r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9553170968963214E-2"/>
                      <c:h val="6.32795398679832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40A-43C0-A369-7BAD7161C948}"/>
                </c:ext>
              </c:extLst>
            </c:dLbl>
            <c:dLbl>
              <c:idx val="1"/>
              <c:layout>
                <c:manualLayout>
                  <c:x val="-4.0945839361293958E-2"/>
                  <c:y val="-2.361176860745644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fld id="{D9F72170-605E-4D0D-AF64-C666C4A24AAB}" type="VALUE">
                      <a:rPr lang="en-US" sz="140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>
                        <a:defRPr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defRPr>
                      </a:pPr>
                      <a:t>[VALUE]</a:t>
                    </a:fld>
                    <a:endParaRPr lang="th-TH"/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40A-43C0-A369-7BAD7161C948}"/>
                </c:ext>
              </c:extLst>
            </c:dLbl>
            <c:dLbl>
              <c:idx val="2"/>
              <c:layout>
                <c:manualLayout>
                  <c:x val="-4.8064672148728338E-2"/>
                  <c:y val="-5.0175008290844932E-2"/>
                </c:manualLayout>
              </c:layout>
              <c:tx>
                <c:rich>
                  <a:bodyPr/>
                  <a:lstStyle/>
                  <a:p>
                    <a:r>
                      <a:rPr lang="th-TH" dirty="0"/>
                      <a:t>เป้าหมาย</a:t>
                    </a:r>
                  </a:p>
                  <a:p>
                    <a:fld id="{29124B70-1926-40BF-85CE-758D033F3C9C}" type="VALUE">
                      <a:rPr lang="en-US" smtClean="0"/>
                      <a:pPr/>
                      <a:t>[VALUE]</a:t>
                    </a:fld>
                    <a:endParaRPr lang="th-T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40A-43C0-A369-7BAD7161C948}"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4</c:v>
                </c:pt>
                <c:pt idx="1">
                  <c:v>5</c:v>
                </c:pt>
                <c:pt idx="2" formatCode="General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A0-492A-A395-E9CE333DE8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มี.ค.-65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DA0-492A-A395-E9CE333DE8B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ก.ย.-65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DA0-492A-A395-E9CE333DE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5619215"/>
        <c:axId val="505624207"/>
      </c:lineChart>
      <c:catAx>
        <c:axId val="50561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24207"/>
        <c:crosses val="autoZero"/>
        <c:auto val="1"/>
        <c:lblAlgn val="ctr"/>
        <c:lblOffset val="100"/>
        <c:noMultiLvlLbl val="1"/>
      </c:catAx>
      <c:valAx>
        <c:axId val="505624207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19215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831974128864236E-2"/>
          <c:y val="9.7348800381745634E-2"/>
          <c:w val="0.88130830001030969"/>
          <c:h val="0.7838328789781603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ก.พ.-65</c:v>
                </c:pt>
              </c:strCache>
            </c:strRef>
          </c:tx>
          <c:spPr>
            <a:ln w="28575" cap="flat" cmpd="sng" algn="ctr">
              <a:solidFill>
                <a:schemeClr val="accent1"/>
              </a:solidFill>
              <a:prstDash val="solid"/>
              <a:miter lim="800000"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8650996944211237E-2"/>
                  <c:y val="-2.6424184611749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fld id="{C72D02E3-3144-4A67-A944-F7333054027E}" type="VALUE">
                      <a:rPr lang="en-US" sz="1400" smtClean="0"/>
                      <a:pPr>
                        <a:defRPr sz="1400" b="1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defRPr>
                      </a:pPr>
                      <a:t>[VALUE]</a:t>
                    </a:fld>
                    <a:endParaRPr lang="th-TH"/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6825884350428967E-2"/>
                      <c:h val="8.081549586862013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360-4CC1-B4A7-D9FF8539A9AF}"/>
                </c:ext>
              </c:extLst>
            </c:dLbl>
            <c:dLbl>
              <c:idx val="1"/>
              <c:layout>
                <c:manualLayout>
                  <c:x val="-7.0290593881277633E-2"/>
                  <c:y val="-2.667617061868348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2">
                            <a:lumMod val="50000"/>
                          </a:schemeClr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en-US" dirty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t>4</a:t>
                    </a:r>
                    <a:endParaRPr lang="en-US" dirty="0"/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8488061779724514E-2"/>
                      <c:h val="6.54002719296518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305-463F-A760-4C408CAE22AA}"/>
                </c:ext>
              </c:extLst>
            </c:dLbl>
            <c:dLbl>
              <c:idx val="2"/>
              <c:layout>
                <c:manualLayout>
                  <c:x val="-4.5780598196665127E-2"/>
                  <c:y val="-2.1058061880710899E-2"/>
                </c:manualLayout>
              </c:layout>
              <c:tx>
                <c:rich>
                  <a:bodyPr/>
                  <a:lstStyle/>
                  <a:p>
                    <a:r>
                      <a:rPr lang="th-TH" dirty="0"/>
                      <a:t>เป้าหมาย</a:t>
                    </a:r>
                  </a:p>
                  <a:p>
                    <a:fld id="{5BAB301B-9170-4FF2-9CE0-2BB0F351F311}" type="VALUE">
                      <a:rPr lang="en-US" smtClean="0"/>
                      <a:pPr/>
                      <a:t>[VALUE]</a:t>
                    </a:fld>
                    <a:endParaRPr lang="th-T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B9A-4EF1-9870-247BACCDC3FB}"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4</c:v>
                </c:pt>
                <c:pt idx="1">
                  <c:v>4</c:v>
                </c:pt>
                <c:pt idx="2" formatCode="General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A0-492A-A395-E9CE333DE8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มี.ค.-65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DA0-492A-A395-E9CE333DE8B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ก.ย.-65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DA0-492A-A395-E9CE333DE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5619215"/>
        <c:axId val="505624207"/>
      </c:lineChart>
      <c:catAx>
        <c:axId val="50561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24207"/>
        <c:crosses val="autoZero"/>
        <c:auto val="1"/>
        <c:lblAlgn val="ctr"/>
        <c:lblOffset val="100"/>
        <c:noMultiLvlLbl val="1"/>
      </c:catAx>
      <c:valAx>
        <c:axId val="505624207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19215"/>
        <c:crosses val="autoZero"/>
        <c:crossBetween val="between"/>
        <c:majorUnit val="1"/>
        <c:minorUnit val="1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58624504695177"/>
          <c:y val="0.11572101278746029"/>
          <c:w val="0.86807240412764308"/>
          <c:h val="0.7838328789781603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ก.พ.-65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2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FC96-423F-BB14-924972F462F8}"/>
              </c:ext>
            </c:extLst>
          </c:dPt>
          <c:dLbls>
            <c:dLbl>
              <c:idx val="0"/>
              <c:layout>
                <c:manualLayout>
                  <c:x val="-6.0686632295999403E-2"/>
                  <c:y val="-2.082300103732750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fld id="{7C8C3A4C-C16A-4783-A2A4-AB91F2B4362C}" type="VALUE">
                      <a:rPr lang="en-US" sz="1400" smtClean="0"/>
                      <a:pPr>
                        <a:defRPr sz="1400" b="1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defRPr>
                      </a:pPr>
                      <a:t>[VALUE]</a:t>
                    </a:fld>
                    <a:endParaRPr lang="th-TH"/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537577729210804E-2"/>
                      <c:h val="6.68717486642685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EE9-42A8-ACFB-1B3D79E9E6E8}"/>
                </c:ext>
              </c:extLst>
            </c:dLbl>
            <c:dLbl>
              <c:idx val="1"/>
              <c:layout>
                <c:manualLayout>
                  <c:x val="-4.6562229182809993E-2"/>
                  <c:y val="-2.3790623777979154E-2"/>
                </c:manualLayout>
              </c:layout>
              <c:tx>
                <c:rich>
                  <a:bodyPr/>
                  <a:lstStyle/>
                  <a:p>
                    <a:fld id="{49B9DA58-8563-45DE-8EF0-3D405C22FAE1}" type="VALUE">
                      <a:rPr lang="en-US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/>
                      <a:t>[VALUE]</a:t>
                    </a:fld>
                    <a:endParaRPr lang="th-T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859563585322175E-2"/>
                      <c:h val="6.688139109584390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EE9-42A8-ACFB-1B3D79E9E6E8}"/>
                </c:ext>
              </c:extLst>
            </c:dLbl>
            <c:dLbl>
              <c:idx val="2"/>
              <c:layout>
                <c:manualLayout>
                  <c:x val="-6.3787943075362444E-4"/>
                  <c:y val="-3.41987875211621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th-TH" sz="1400" dirty="0"/>
                      <a:t>เป้าหมาย</a:t>
                    </a:r>
                  </a:p>
                  <a:p>
                    <a:pPr>
                      <a:defRPr sz="1400" b="1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defRPr>
                    </a:pPr>
                    <a:r>
                      <a:rPr lang="th-TH" sz="1400" dirty="0"/>
                      <a:t>5</a:t>
                    </a:r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00396038144166"/>
                      <c:h val="0.160023790623777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C96-423F-BB14-924972F462F8}"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3</c:v>
                </c:pt>
                <c:pt idx="1">
                  <c:v>5</c:v>
                </c:pt>
                <c:pt idx="2" formatCode="General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A0-492A-A395-E9CE333DE8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มี.ค.-65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DA0-492A-A395-E9CE333DE8B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ก.ย.-65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DA0-492A-A395-E9CE333DE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5619215"/>
        <c:axId val="505624207"/>
      </c:lineChart>
      <c:catAx>
        <c:axId val="50561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24207"/>
        <c:crosses val="autoZero"/>
        <c:auto val="1"/>
        <c:lblAlgn val="ctr"/>
        <c:lblOffset val="100"/>
        <c:noMultiLvlLbl val="1"/>
      </c:catAx>
      <c:valAx>
        <c:axId val="505624207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19215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832873059865141E-2"/>
          <c:y val="0.15188948887267284"/>
          <c:w val="0.91094119348910285"/>
          <c:h val="0.7017860550176537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ก.พ.-65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3537966754733355E-2"/>
                  <c:y val="-2.082288395748596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en-US" sz="1400" dirty="0"/>
                      <a:t>99.05</a:t>
                    </a:r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920410550102328"/>
                      <c:h val="6.687179054884688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B55-40C5-AEB9-406EAA8C922F}"/>
                </c:ext>
              </c:extLst>
            </c:dLbl>
            <c:dLbl>
              <c:idx val="1"/>
              <c:layout>
                <c:manualLayout>
                  <c:x val="-4.569363363105404E-2"/>
                  <c:y val="-1.78429678334843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en-US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99.05</a:t>
                    </a:r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B55-40C5-AEB9-406EAA8C922F}"/>
                </c:ext>
              </c:extLst>
            </c:dLbl>
            <c:dLbl>
              <c:idx val="2"/>
              <c:layout>
                <c:manualLayout>
                  <c:x val="-1.8563038662615706E-2"/>
                  <c:y val="-4.173599316326644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th-TH" sz="1400" dirty="0"/>
                      <a:t>เป้าหมาย</a:t>
                    </a:r>
                  </a:p>
                  <a:p>
                    <a:pPr>
                      <a:defRPr sz="1400" b="1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defRPr>
                    </a:pPr>
                    <a:r>
                      <a:rPr lang="th-TH" sz="1400" dirty="0"/>
                      <a:t>100</a:t>
                    </a:r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539740081479484"/>
                      <c:h val="0.143799675469844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B55-40C5-AEB9-406EAA8C922F}"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5</c:v>
                </c:pt>
                <c:pt idx="1">
                  <c:v>5</c:v>
                </c:pt>
                <c:pt idx="2" formatCode="General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B55-40C5-AEB9-406EAA8C922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มี.ค.-65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B55-40C5-AEB9-406EAA8C922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ก.ย.-65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B55-40C5-AEB9-406EAA8C92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5619215"/>
        <c:axId val="505624207"/>
      </c:lineChart>
      <c:catAx>
        <c:axId val="50561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24207"/>
        <c:crosses val="autoZero"/>
        <c:auto val="1"/>
        <c:lblAlgn val="ctr"/>
        <c:lblOffset val="100"/>
        <c:noMultiLvlLbl val="1"/>
      </c:catAx>
      <c:valAx>
        <c:axId val="505624207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19215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21641142896453E-2"/>
          <c:y val="7.1032936803024041E-2"/>
          <c:w val="0.89241378621889722"/>
          <c:h val="0.7838328789781603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ก.พ.-65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1</c:v>
                </c:pt>
                <c:pt idx="1">
                  <c:v>3</c:v>
                </c:pt>
                <c:pt idx="2" formatCode="General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A0-492A-A395-E9CE333DE8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มี.ค.-65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DA0-492A-A395-E9CE333DE8B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ก.ย.-65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DA0-492A-A395-E9CE333DE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5619215"/>
        <c:axId val="505624207"/>
      </c:lineChart>
      <c:catAx>
        <c:axId val="50561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24207"/>
        <c:crosses val="autoZero"/>
        <c:auto val="1"/>
        <c:lblAlgn val="ctr"/>
        <c:lblOffset val="100"/>
        <c:noMultiLvlLbl val="1"/>
      </c:catAx>
      <c:valAx>
        <c:axId val="505624207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19215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820803222269728E-2"/>
          <c:y val="0.14937289792542841"/>
          <c:w val="0.87213305185315637"/>
          <c:h val="0.7244026556013772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ก.พ.-65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5047411950375658E-2"/>
                  <c:y val="-2.1611006979334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3BE-4E5C-B293-F602D736167D}"/>
                </c:ext>
              </c:extLst>
            </c:dLbl>
            <c:dLbl>
              <c:idx val="1"/>
              <c:layout>
                <c:manualLayout>
                  <c:x val="-0.10866970503438581"/>
                  <c:y val="-2.836444666037623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5</a:t>
                    </a:r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97316797969839"/>
                      <c:h val="0.122750519642618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C3BE-4E5C-B293-F602D736167D}"/>
                </c:ext>
              </c:extLst>
            </c:dLbl>
            <c:dLbl>
              <c:idx val="2"/>
              <c:layout>
                <c:manualLayout>
                  <c:x val="-8.4019848093781005E-2"/>
                  <c:y val="-4.727407776729369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endParaRPr lang="en-US" sz="1400" dirty="0"/>
                  </a:p>
                  <a:p>
                    <a:pPr>
                      <a:defRPr sz="1400" b="1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defRPr>
                    </a:pPr>
                    <a:fld id="{E81CD733-FF3C-47F6-A31E-572331C72FCB}" type="VALUE">
                      <a:rPr lang="en-US" sz="1400" smtClean="0"/>
                      <a:pPr>
                        <a:defRPr sz="1400" b="1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defRPr>
                      </a:pPr>
                      <a:t>[VALUE]</a:t>
                    </a:fld>
                    <a:endParaRPr lang="th-TH"/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033220075127281"/>
                      <c:h val="0.1401069659762772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74E-4199-AE35-A3308BAF0087}"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 formatCode="0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A0-492A-A395-E9CE333DE8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มี.ค.-65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DA0-492A-A395-E9CE333DE8B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ก.ย.-65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DA0-492A-A395-E9CE333DE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5619215"/>
        <c:axId val="505624207"/>
      </c:lineChart>
      <c:catAx>
        <c:axId val="50561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24207"/>
        <c:crosses val="autoZero"/>
        <c:auto val="1"/>
        <c:lblAlgn val="ctr"/>
        <c:lblOffset val="100"/>
        <c:noMultiLvlLbl val="1"/>
      </c:catAx>
      <c:valAx>
        <c:axId val="505624207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19215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85078177591231"/>
          <c:y val="0.18661785656337845"/>
          <c:w val="0.83778186360807394"/>
          <c:h val="0.6753331466115786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1084902158549302E-2"/>
                  <c:y val="-2.2179575536190148E-2"/>
                </c:manualLayout>
              </c:layout>
              <c:tx>
                <c:rich>
                  <a:bodyPr/>
                  <a:lstStyle/>
                  <a:p>
                    <a:fld id="{15234170-31EB-446E-8FF8-51F266FA0572}" type="VALUE">
                      <a:rPr lang="en-US">
                        <a:solidFill>
                          <a:srgbClr val="002060"/>
                        </a:solidFill>
                      </a:rPr>
                      <a:pPr/>
                      <a:t>[VALUE]</a:t>
                    </a:fld>
                    <a:endParaRPr lang="th-T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7D8-4739-83A0-19686314E8D9}"/>
                </c:ext>
              </c:extLst>
            </c:dLbl>
            <c:dLbl>
              <c:idx val="1"/>
              <c:layout>
                <c:manualLayout>
                  <c:x val="-7.8348026681617583E-2"/>
                  <c:y val="-2.572154023180712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C0000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fld id="{0FD76F80-4B59-4E74-8C00-B2D6C2EE0F5D}" type="VALUE">
                      <a:rPr lang="en-US" sz="1400" b="1" smtClean="0">
                        <a:solidFill>
                          <a:srgbClr val="C0000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pPr>
                        <a:defRPr sz="1400" b="1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defRPr>
                      </a:pPr>
                      <a:t>[VALUE]</a:t>
                    </a:fld>
                    <a:endParaRPr lang="th-TH"/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0000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32075199048741"/>
                      <c:h val="0.136166875982772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2D2-4E87-B656-DD2B3ED47315}"/>
                </c:ext>
              </c:extLst>
            </c:dLbl>
            <c:dLbl>
              <c:idx val="2"/>
              <c:layout>
                <c:manualLayout>
                  <c:x val="-6.3740767469790668E-2"/>
                  <c:y val="-4.1603656642301576E-2"/>
                </c:manualLayout>
              </c:layout>
              <c:tx>
                <c:rich>
                  <a:bodyPr/>
                  <a:lstStyle/>
                  <a:p>
                    <a:r>
                      <a:rPr lang="th-TH" dirty="0">
                        <a:solidFill>
                          <a:srgbClr val="002060"/>
                        </a:solidFill>
                      </a:rPr>
                      <a:t>เป้าหมาย</a:t>
                    </a:r>
                  </a:p>
                  <a:p>
                    <a:r>
                      <a:rPr lang="th-TH" dirty="0">
                        <a:solidFill>
                          <a:srgbClr val="002060"/>
                        </a:solidFill>
                      </a:rPr>
                      <a:t>10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7D8-4739-83A0-19686314E8D9}"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 formatCode="General">
                  <c:v>19.41</c:v>
                </c:pt>
                <c:pt idx="1">
                  <c:v>22.94</c:v>
                </c:pt>
                <c:pt idx="2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70-4FD8-B563-37DFF40220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E70-4FD8-B563-37DFF40220F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 30 ก.ย. - 65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E70-4FD8-B563-37DFF40220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6820735"/>
        <c:axId val="326833215"/>
      </c:lineChart>
      <c:catAx>
        <c:axId val="326820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26833215"/>
        <c:crosses val="autoZero"/>
        <c:auto val="1"/>
        <c:lblAlgn val="ctr"/>
        <c:lblOffset val="100"/>
        <c:noMultiLvlLbl val="1"/>
      </c:catAx>
      <c:valAx>
        <c:axId val="326833215"/>
        <c:scaling>
          <c:orientation val="minMax"/>
          <c:max val="26"/>
          <c:min val="1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26820735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89140027167687"/>
          <c:y val="0.14270230836009162"/>
          <c:w val="0.78631646063209826"/>
          <c:h val="0.749452413824360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ก.พ.-65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905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FDA0-492A-A395-E9CE333DE8B6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7161-4313-BF66-B0147804EF51}"/>
              </c:ext>
            </c:extLst>
          </c:dPt>
          <c:dLbls>
            <c:dLbl>
              <c:idx val="0"/>
              <c:layout>
                <c:manualLayout>
                  <c:x val="-5.3220573941018499E-2"/>
                  <c:y val="-1.9371432954359249E-2"/>
                </c:manualLayout>
              </c:layout>
              <c:tx>
                <c:rich>
                  <a:bodyPr/>
                  <a:lstStyle/>
                  <a:p>
                    <a:fld id="{A7AE075A-7C9E-43E1-8B86-4666EBF138F8}" type="VALUE">
                      <a:rPr lang="en-US" sz="1400" dirty="0">
                        <a:solidFill>
                          <a:srgbClr val="002060"/>
                        </a:solidFill>
                      </a:rPr>
                      <a:pPr/>
                      <a:t>[VALUE]</a:t>
                    </a:fld>
                    <a:endParaRPr lang="th-T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717826056802375E-2"/>
                      <c:h val="6.223764673479135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A0-492A-A395-E9CE333DE8B6}"/>
                </c:ext>
              </c:extLst>
            </c:dLbl>
            <c:dLbl>
              <c:idx val="1"/>
              <c:layout>
                <c:manualLayout>
                  <c:x val="-3.9915509029600546E-2"/>
                  <c:y val="-2.490612808417617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fld id="{507C19BC-D97B-4695-BB52-E16557350BE1}" type="VALUE">
                      <a:rPr lang="en-US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>
                        <a:defRPr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defRPr>
                      </a:pPr>
                      <a:t>[VALUE]</a:t>
                    </a:fld>
                    <a:endParaRPr lang="th-TH"/>
                  </a:p>
                </c:rich>
              </c:tx>
              <c:spPr>
                <a:noFill/>
                <a:ln w="9525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DA0-492A-A395-E9CE333DE8B6}"/>
                </c:ext>
              </c:extLst>
            </c:dLbl>
            <c:dLbl>
              <c:idx val="2"/>
              <c:layout>
                <c:manualLayout>
                  <c:x val="-4.7898610835520654E-2"/>
                  <c:y val="-3.320817077890157E-2"/>
                </c:manualLayout>
              </c:layout>
              <c:tx>
                <c:rich>
                  <a:bodyPr/>
                  <a:lstStyle/>
                  <a:p>
                    <a:r>
                      <a:rPr lang="th-TH" dirty="0">
                        <a:solidFill>
                          <a:srgbClr val="002060"/>
                        </a:solidFill>
                      </a:rPr>
                      <a:t>เป้าหมาย</a:t>
                    </a:r>
                  </a:p>
                  <a:p>
                    <a:fld id="{4AEA9420-D937-4B50-ACE1-63E749EDFCDE}" type="VALUE">
                      <a:rPr lang="en-US" smtClean="0">
                        <a:solidFill>
                          <a:srgbClr val="002060"/>
                        </a:solidFill>
                      </a:rPr>
                      <a:pPr/>
                      <a:t>[VALUE]</a:t>
                    </a:fld>
                    <a:endParaRPr lang="th-T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161-4313-BF66-B0147804EF51}"/>
                </c:ext>
              </c:extLst>
            </c:dLbl>
            <c:spPr>
              <a:noFill/>
              <a:ln w="9525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30 ก.ย. - 65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 formatCode="0">
                  <c:v>4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A0-492A-A395-E9CE333DE8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มี.ค.-65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30 ก.ย. - 65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DA0-492A-A395-E9CE333DE8B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ก.ย.-65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30 ก.ย. - 65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DA0-492A-A395-E9CE333DE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5619215"/>
        <c:axId val="505624207"/>
      </c:lineChart>
      <c:catAx>
        <c:axId val="50561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24207"/>
        <c:crosses val="autoZero"/>
        <c:auto val="1"/>
        <c:lblAlgn val="ctr"/>
        <c:lblOffset val="100"/>
        <c:noMultiLvlLbl val="1"/>
      </c:catAx>
      <c:valAx>
        <c:axId val="505624207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19215"/>
        <c:crosses val="autoZero"/>
        <c:crossBetween val="between"/>
        <c:majorUnit val="1"/>
      </c:valAx>
      <c:spPr>
        <a:noFill/>
        <a:ln w="1905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67198538238449E-2"/>
          <c:y val="0.11984997087046745"/>
          <c:w val="0.85847364898600909"/>
          <c:h val="0.7898178386543425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2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0261-49A4-865B-55E5C0B3BB9C}"/>
              </c:ext>
            </c:extLst>
          </c:dPt>
          <c:dLbls>
            <c:dLbl>
              <c:idx val="0"/>
              <c:layout>
                <c:manualLayout>
                  <c:x val="-8.2298450065333095E-2"/>
                  <c:y val="-3.0573972160833539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2060"/>
                        </a:solidFill>
                      </a:rPr>
                      <a:t>n/a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565030329427512E-2"/>
                      <c:h val="6.2509875808831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87E5-4449-B217-E4634F51C82D}"/>
                </c:ext>
              </c:extLst>
            </c:dLbl>
            <c:dLbl>
              <c:idx val="1"/>
              <c:layout>
                <c:manualLayout>
                  <c:x val="-8.6345914822644559E-2"/>
                  <c:y val="-4.169178021931846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95.25</a:t>
                    </a:r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7E5-4449-B217-E4634F51C82D}"/>
                </c:ext>
              </c:extLst>
            </c:dLbl>
            <c:dLbl>
              <c:idx val="2"/>
              <c:layout>
                <c:manualLayout>
                  <c:x val="-0.11332901320472098"/>
                  <c:y val="-4.9710389854256042E-2"/>
                </c:manualLayout>
              </c:layout>
              <c:tx>
                <c:rich>
                  <a:bodyPr/>
                  <a:lstStyle/>
                  <a:p>
                    <a:r>
                      <a:rPr lang="th-TH" dirty="0"/>
                      <a:t>เป้าหมาย</a:t>
                    </a:r>
                  </a:p>
                  <a:p>
                    <a:r>
                      <a:rPr lang="th-TH" dirty="0"/>
                      <a:t>95.00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261-49A4-865B-55E5C0B3BB9C}"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30 ก.ย. - 65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7E5-4449-B217-E4634F51C82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30 ก.ย. - 65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7E5-4449-B217-E4634F51C82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30 ก.ย. - 65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7E5-4449-B217-E4634F51C8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4519568"/>
        <c:axId val="644526640"/>
      </c:lineChart>
      <c:catAx>
        <c:axId val="64451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644526640"/>
        <c:crosses val="autoZero"/>
        <c:auto val="1"/>
        <c:lblAlgn val="ctr"/>
        <c:lblOffset val="100"/>
        <c:noMultiLvlLbl val="1"/>
      </c:catAx>
      <c:valAx>
        <c:axId val="644526640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644519568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934475881625627E-2"/>
          <c:y val="0.10146084120830828"/>
          <c:w val="0.8275665647652386"/>
          <c:h val="0.8151728964842186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2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22F7-4AD5-B897-BC18E2B7C973}"/>
              </c:ext>
            </c:extLst>
          </c:dPt>
          <c:dLbls>
            <c:dLbl>
              <c:idx val="0"/>
              <c:layout>
                <c:manualLayout>
                  <c:x val="-5.7983912749592734E-2"/>
                  <c:y val="-2.1866560605238949E-2"/>
                </c:manualLayout>
              </c:layout>
              <c:tx>
                <c:rich>
                  <a:bodyPr/>
                  <a:lstStyle/>
                  <a:p>
                    <a:fld id="{E1740659-E25A-44F6-AC0E-0BE35F3817DB}" type="VALUE">
                      <a:rPr lang="en-US" dirty="0">
                        <a:solidFill>
                          <a:srgbClr val="002060"/>
                        </a:solidFill>
                      </a:rPr>
                      <a:pPr/>
                      <a:t>[VALUE]</a:t>
                    </a:fld>
                    <a:endParaRPr lang="th-T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766788570081839E-2"/>
                      <c:h val="6.147236850147771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F48-4FC6-8741-A162C817EF5B}"/>
                </c:ext>
              </c:extLst>
            </c:dLbl>
            <c:dLbl>
              <c:idx val="1"/>
              <c:layout>
                <c:manualLayout>
                  <c:x val="-4.9700589819466845E-2"/>
                  <c:y val="-2.45998806808937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FF000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fld id="{966CC843-CE04-4DFB-A1BB-A5F2DB0FF8BC}" type="VALUE">
                      <a:rPr lang="en-US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>
                        <a:defRPr sz="1400" b="1">
                          <a:solidFill>
                            <a:srgbClr val="FF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defRPr>
                      </a:pPr>
                      <a:t>[VALUE]</a:t>
                    </a:fld>
                    <a:endParaRPr lang="th-TH"/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72E-4D50-87AC-B5B4A86BC3BD}"/>
                </c:ext>
              </c:extLst>
            </c:dLbl>
            <c:dLbl>
              <c:idx val="2"/>
              <c:layout>
                <c:manualLayout>
                  <c:x val="-6.9028596971481726E-2"/>
                  <c:y val="-1.8818801109857085E-2"/>
                </c:manualLayout>
              </c:layout>
              <c:tx>
                <c:rich>
                  <a:bodyPr/>
                  <a:lstStyle/>
                  <a:p>
                    <a:r>
                      <a:rPr lang="th-TH" dirty="0"/>
                      <a:t>เป้าหมาย</a:t>
                    </a:r>
                  </a:p>
                  <a:p>
                    <a:r>
                      <a:rPr lang="th-TH" dirty="0"/>
                      <a:t>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2F7-4AD5-B897-BC18E2B7C973}"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30 ก.ย. - 65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F48-4FC6-8741-A162C817EF5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30 ก.ย. - 65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F48-4FC6-8741-A162C817EF5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30 ก.ย. - 65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F48-4FC6-8741-A162C817EF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2765552"/>
        <c:axId val="632765968"/>
      </c:lineChart>
      <c:catAx>
        <c:axId val="63276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632765968"/>
        <c:crosses val="autoZero"/>
        <c:auto val="1"/>
        <c:lblAlgn val="ctr"/>
        <c:lblOffset val="100"/>
        <c:noMultiLvlLbl val="1"/>
      </c:catAx>
      <c:valAx>
        <c:axId val="632765968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632765552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387861338600755E-2"/>
          <c:y val="8.796295812210847E-2"/>
          <c:w val="0.80775047617707374"/>
          <c:h val="0.8257207333341559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415827906311297E-2"/>
                  <c:y val="-3.187063700076393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>
                        <a:solidFill>
                          <a:srgbClr val="002060"/>
                        </a:solidFill>
                      </a:rPr>
                      <a:t>96.83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917-42F1-90D7-471DC965BFC9}"/>
                </c:ext>
              </c:extLst>
            </c:dLbl>
            <c:dLbl>
              <c:idx val="1"/>
              <c:layout>
                <c:manualLayout>
                  <c:x val="0.18820001974431749"/>
                  <c:y val="-0.1638160152460427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th-TH" sz="1400" dirty="0"/>
                      <a:t>เป้าหมาย</a:t>
                    </a:r>
                  </a:p>
                  <a:p>
                    <a:pPr>
                      <a:defRPr sz="1400" b="1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defRPr>
                    </a:pPr>
                    <a:r>
                      <a:rPr lang="th-TH" sz="1400" dirty="0"/>
                      <a:t>100</a:t>
                    </a:r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22877245996071"/>
                      <c:h val="0.178581802660947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6917-42F1-90D7-471DC965BFC9}"/>
                </c:ext>
              </c:extLst>
            </c:dLbl>
            <c:dLbl>
              <c:idx val="2"/>
              <c:layout>
                <c:manualLayout>
                  <c:x val="-0.36015255576970112"/>
                  <c:y val="0.127482548003055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2">
                            <a:lumMod val="50000"/>
                          </a:schemeClr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en-US" dirty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t>96.83</a:t>
                    </a:r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917-42F1-90D7-471DC965BFC9}"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30 ก.ย. - 65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17-42F1-90D7-471DC965BFC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30 ก.ย. - 65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17-42F1-90D7-471DC965BFC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30 ก.ย. - 65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917-42F1-90D7-471DC965BF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4568656"/>
        <c:axId val="644523312"/>
      </c:lineChart>
      <c:catAx>
        <c:axId val="64456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644523312"/>
        <c:crosses val="autoZero"/>
        <c:auto val="1"/>
        <c:lblAlgn val="ctr"/>
        <c:lblOffset val="100"/>
        <c:noMultiLvlLbl val="1"/>
      </c:catAx>
      <c:valAx>
        <c:axId val="644523312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644568656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85312908711802"/>
          <c:y val="8.1071017632238451E-2"/>
          <c:w val="0.77566574321303361"/>
          <c:h val="0.7778727318376895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ก.พ.-65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6889549095558642E-2"/>
                  <c:y val="-2.708426596037993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en-US" sz="1400" dirty="0"/>
                      <a:t>179.60</a:t>
                    </a:r>
                  </a:p>
                </c:rich>
              </c:tx>
              <c:spPr>
                <a:noFill/>
                <a:ln w="9525"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0946936933549"/>
                      <c:h val="6.32957567720442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DA0-492A-A395-E9CE333DE8B6}"/>
                </c:ext>
              </c:extLst>
            </c:dLbl>
            <c:spPr>
              <a:noFill/>
              <a:ln w="9525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trendlineType val="linear"/>
            <c:dispRSqr val="0"/>
            <c:dispEq val="0"/>
          </c:trendline>
          <c:trendline>
            <c:spPr>
              <a:ln w="12700">
                <a:solidFill>
                  <a:schemeClr val="accent1">
                    <a:lumMod val="75000"/>
                  </a:schemeClr>
                </a:solidFill>
              </a:ln>
            </c:spPr>
            <c:trendlineType val="linear"/>
            <c:dispRSqr val="0"/>
            <c:dispEq val="0"/>
          </c:trendline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30 ก.ย. - 65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5</c:v>
                </c:pt>
                <c:pt idx="1">
                  <c:v>5</c:v>
                </c:pt>
                <c:pt idx="2" formatCode="General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A0-492A-A395-E9CE333DE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5619215"/>
        <c:axId val="505624207"/>
      </c:lineChart>
      <c:catAx>
        <c:axId val="50561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24207"/>
        <c:crosses val="autoZero"/>
        <c:auto val="1"/>
        <c:lblAlgn val="ctr"/>
        <c:lblOffset val="100"/>
        <c:noMultiLvlLbl val="1"/>
      </c:catAx>
      <c:valAx>
        <c:axId val="505624207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19215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46522473521507E-2"/>
          <c:y val="0.11707051885584624"/>
          <c:w val="0.85847364898600909"/>
          <c:h val="0.7925972906689637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905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7E0-46E1-8C45-F24A6C388E0B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3810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D7E0-46E1-8C45-F24A6C388E0B}"/>
              </c:ext>
            </c:extLst>
          </c:dPt>
          <c:dLbls>
            <c:dLbl>
              <c:idx val="0"/>
              <c:layout>
                <c:manualLayout>
                  <c:x val="-8.2298450065333095E-2"/>
                  <c:y val="-3.0573972160833539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2060"/>
                        </a:solidFill>
                      </a:rPr>
                      <a:t>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565030329427512E-2"/>
                      <c:h val="6.2509875808831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7E0-46E1-8C45-F24A6C388E0B}"/>
                </c:ext>
              </c:extLst>
            </c:dLbl>
            <c:dLbl>
              <c:idx val="1"/>
              <c:layout>
                <c:manualLayout>
                  <c:x val="-7.5552675469813993E-2"/>
                  <c:y val="-1.66767120877273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5">
                            <a:lumMod val="50000"/>
                          </a:schemeClr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5</a:t>
                    </a:r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7E0-46E1-8C45-F24A6C388E0B}"/>
                </c:ext>
              </c:extLst>
            </c:dLbl>
            <c:dLbl>
              <c:idx val="2"/>
              <c:layout>
                <c:manualLayout>
                  <c:x val="-9.1742534499059836E-2"/>
                  <c:y val="-4.9710389854256042E-2"/>
                </c:manualLayout>
              </c:layout>
              <c:tx>
                <c:rich>
                  <a:bodyPr/>
                  <a:lstStyle/>
                  <a:p>
                    <a:r>
                      <a:rPr lang="th-TH" dirty="0"/>
                      <a:t>เป้าหมาย </a:t>
                    </a:r>
                  </a:p>
                  <a:p>
                    <a:r>
                      <a:rPr lang="th-TH" dirty="0"/>
                      <a:t>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7E0-46E1-8C45-F24A6C388E0B}"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30 ก.ย. - 65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7E0-46E1-8C45-F24A6C388E0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30 ก.ย. - 65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7E0-46E1-8C45-F24A6C388E0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30 ก.ย. - 65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7E0-46E1-8C45-F24A6C388E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4519568"/>
        <c:axId val="644526640"/>
      </c:lineChart>
      <c:catAx>
        <c:axId val="64451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644526640"/>
        <c:crosses val="autoZero"/>
        <c:auto val="1"/>
        <c:lblAlgn val="ctr"/>
        <c:lblOffset val="100"/>
        <c:noMultiLvlLbl val="1"/>
      </c:catAx>
      <c:valAx>
        <c:axId val="644526640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644519568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96373732494255"/>
          <c:y val="0.10083323360810569"/>
          <c:w val="0.78898033649351917"/>
          <c:h val="0.7838328789781603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ก.พ.-65</c:v>
                </c:pt>
              </c:strCache>
            </c:strRef>
          </c:tx>
          <c:spPr>
            <a:ln w="19050" cap="rnd" cmpd="sng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19050" cap="rnd" cmpd="sng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FDA0-492A-A395-E9CE333DE8B6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38100" cap="rnd" cmpd="sng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7B5D-4254-A4EF-D59108385266}"/>
              </c:ext>
            </c:extLst>
          </c:dPt>
          <c:dLbls>
            <c:dLbl>
              <c:idx val="0"/>
              <c:layout>
                <c:manualLayout>
                  <c:x val="-4.1890933990734687E-2"/>
                  <c:y val="-1.96342547944370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en-US" sz="1400" dirty="0"/>
                      <a:t>4</a:t>
                    </a:r>
                  </a:p>
                </c:rich>
              </c:tx>
              <c:spPr>
                <a:noFill/>
                <a:ln w="9525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535122135131083E-2"/>
                      <c:h val="6.031569487365399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DA0-492A-A395-E9CE333DE8B6}"/>
                </c:ext>
              </c:extLst>
            </c:dLbl>
            <c:spPr>
              <a:noFill/>
              <a:ln w="9525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2"/>
                <c:pt idx="0">
                  <c:v>ส.ค. - 65</c:v>
                </c:pt>
                <c:pt idx="1">
                  <c:v>     30 ก.ย. - 65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4</c:v>
                </c:pt>
                <c:pt idx="1">
                  <c:v>5</c:v>
                </c:pt>
                <c:pt idx="2" formatCode="General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A0-492A-A395-E9CE333DE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5619215"/>
        <c:axId val="505624207"/>
      </c:lineChart>
      <c:catAx>
        <c:axId val="50561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24207"/>
        <c:crosses val="autoZero"/>
        <c:auto val="1"/>
        <c:lblAlgn val="ctr"/>
        <c:lblOffset val="100"/>
        <c:noMultiLvlLbl val="1"/>
      </c:catAx>
      <c:valAx>
        <c:axId val="505624207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19215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E88E4A-1B1E-458C-B57A-8B454AA3D5E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753C9B9A-2B44-482C-A6CC-E38E8C8BA2FA}">
      <dgm:prSet phldrT="[ข้อความ]" custT="1"/>
      <dgm:spPr>
        <a:solidFill>
          <a:srgbClr val="EBD5D7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th-TH" sz="1100" b="1" spc="-30" baseline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กองทุนพัฒนาบทบาทสตรี</a:t>
          </a: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เป็นทุนหมุนเวียนภายใต้บังคับของพระราชบัญญัติการบริหารทุนหมุนเวียน </a:t>
          </a:r>
          <a:b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พ.ศ. 2558 โดยมาตรา 21 (2) ได้กำหนดให้คณะกรรมการ</a:t>
          </a:r>
          <a:r>
            <a:rPr lang="th-TH" sz="1100" b="1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บริหาร</a:t>
          </a:r>
          <a:br>
            <a:rPr lang="th-TH" sz="1100" b="1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มี</a:t>
          </a: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อำนาจหน้าที่ “กำหนดข้อบังคับว่าด้วยการบริหารงานบุคคล...”</a:t>
          </a:r>
        </a:p>
      </dgm:t>
    </dgm:pt>
    <dgm:pt modelId="{49A8C227-FB62-4515-AB93-57D2169E3080}" type="parTrans" cxnId="{0FDF0CE2-1C9E-4E28-86DA-5CB77EAA6E02}">
      <dgm:prSet/>
      <dgm:spPr/>
      <dgm:t>
        <a:bodyPr/>
        <a:lstStyle/>
        <a:p>
          <a:endParaRPr lang="th-TH"/>
        </a:p>
      </dgm:t>
    </dgm:pt>
    <dgm:pt modelId="{B564DF93-1DAF-425B-A6FC-E1D176B81A58}" type="sibTrans" cxnId="{0FDF0CE2-1C9E-4E28-86DA-5CB77EAA6E02}">
      <dgm:prSet/>
      <dgm:spPr>
        <a:solidFill>
          <a:srgbClr val="A0C4B6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7BEFDA42-068B-4721-BE2C-D19212E0F113}">
      <dgm:prSet phldrT="[ข้อความ]" custT="1"/>
      <dgm:spPr>
        <a:solidFill>
          <a:srgbClr val="DEF3DD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และตามข้อ 9 </a:t>
          </a:r>
          <a:b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แห่งข้อบังคับ</a:t>
          </a:r>
          <a:b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คณะกรรมการบริหาร</a:t>
          </a:r>
          <a:r>
            <a:rPr lang="th-TH" sz="1100" b="1" spc="-30" baseline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กองทุนพัฒนาบทบาทสตรี</a:t>
          </a: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ว่าด้วยการบริหาร</a:t>
          </a:r>
          <a:r>
            <a:rPr lang="th-TH" sz="1100" b="1" spc="-30" baseline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กองทุนพัฒนาบทบาทสตรี </a:t>
          </a:r>
          <a:r>
            <a:rPr lang="th-TH" sz="1100" b="1" spc="-30" baseline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/>
          </a:r>
          <a:br>
            <a:rPr lang="th-TH" sz="1100" b="1" spc="-30" baseline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พ.ศ. </a:t>
          </a: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2559 </a:t>
          </a:r>
          <a:b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ก็ได้กำหนดไว้ว่า “คณะกรรมการบริหารมีอำนาจหน้าที่ “กำหนดข้อบังคับว่าด้วยการบริหารงานบุคคล...” </a:t>
          </a:r>
        </a:p>
      </dgm:t>
    </dgm:pt>
    <dgm:pt modelId="{D81FBEAF-CC6B-4006-B03D-CA43483DEE48}" type="parTrans" cxnId="{A8851A01-E374-46C6-9AE6-E0380F083FB3}">
      <dgm:prSet/>
      <dgm:spPr/>
      <dgm:t>
        <a:bodyPr/>
        <a:lstStyle/>
        <a:p>
          <a:endParaRPr lang="th-TH"/>
        </a:p>
      </dgm:t>
    </dgm:pt>
    <dgm:pt modelId="{6366A761-2719-4802-A6B0-E03E7A859479}" type="sibTrans" cxnId="{A8851A01-E374-46C6-9AE6-E0380F083FB3}">
      <dgm:prSet/>
      <dgm:spPr>
        <a:solidFill>
          <a:srgbClr val="A0C4B6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6BE6ABDF-8078-444E-9F54-441F984C88B8}">
      <dgm:prSet custT="1"/>
      <dgm:spPr>
        <a:solidFill>
          <a:srgbClr val="F7D7C9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คณะกรรมการบริหาร</a:t>
          </a:r>
          <a:r>
            <a:rPr lang="th-TH" sz="1100" b="1" spc="-40" baseline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กองทุนพัฒนาบทบาทสตรี</a:t>
          </a: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/>
          </a:r>
          <a:b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จึงมีอำนาจกำหนดการแต่งกายและเครื่องแบบปกติของพนักงานกองทุนพัฒนาบทบาทสตรี </a:t>
          </a:r>
          <a:r>
            <a:rPr lang="th-TH" sz="1100" b="1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/>
          </a:r>
          <a:br>
            <a:rPr lang="th-TH" sz="1100" b="1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ได้ตาม</a:t>
          </a: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มาตรา 21 (2) </a:t>
          </a:r>
          <a:r>
            <a:rPr lang="th-TH" sz="1100" b="1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พระราชบัญญัติ</a:t>
          </a:r>
          <a:br>
            <a:rPr lang="th-TH" sz="1100" b="1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การ</a:t>
          </a: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บริหารทุนหมุนเวียน </a:t>
          </a:r>
          <a:b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พ.ศ. 2558 ประกอบ</a:t>
          </a:r>
          <a:b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ข้อ 9 แห่งข้อบังคับ</a:t>
          </a:r>
          <a:b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คณะกรรมการบริหาร</a:t>
          </a:r>
          <a:r>
            <a:rPr lang="th-TH" sz="1100" b="1" spc="-30" baseline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กองทุนพัฒนาบทบาทสตรี</a:t>
          </a: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ว่าด้วยการบริหารกองทุนพัฒนาบทบาทสตรี </a:t>
          </a:r>
          <a:b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พ.ศ. 2559</a:t>
          </a:r>
        </a:p>
      </dgm:t>
    </dgm:pt>
    <dgm:pt modelId="{360482AB-3158-48FE-ABB4-22156053E16E}" type="parTrans" cxnId="{B493EEFF-110F-43F4-B00B-6626EBCDE1F5}">
      <dgm:prSet/>
      <dgm:spPr/>
      <dgm:t>
        <a:bodyPr/>
        <a:lstStyle/>
        <a:p>
          <a:endParaRPr lang="th-TH"/>
        </a:p>
      </dgm:t>
    </dgm:pt>
    <dgm:pt modelId="{3AC6275E-FD14-4C14-9314-F6A74226B4BE}" type="sibTrans" cxnId="{B493EEFF-110F-43F4-B00B-6626EBCDE1F5}">
      <dgm:prSet/>
      <dgm:spPr/>
      <dgm:t>
        <a:bodyPr/>
        <a:lstStyle/>
        <a:p>
          <a:endParaRPr lang="th-TH"/>
        </a:p>
      </dgm:t>
    </dgm:pt>
    <dgm:pt modelId="{61E2F08D-C059-434B-9199-6F034DA54ED7}">
      <dgm:prSet custT="1"/>
      <dgm:spPr>
        <a:solidFill>
          <a:srgbClr val="D9FF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จึงเห็นว่าการกำหนด</a:t>
          </a:r>
          <a:b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การแต่งกาย</a:t>
          </a:r>
          <a:b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และเครื่องแบบ</a:t>
          </a:r>
          <a:r>
            <a:rPr lang="th-TH" sz="1100" b="1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ปกติ</a:t>
          </a:r>
          <a:br>
            <a:rPr lang="th-TH" sz="1100" b="1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ของ</a:t>
          </a: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พนักงาน</a:t>
          </a:r>
          <a:r>
            <a:rPr lang="th-TH" sz="1100" b="1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กองทุน</a:t>
          </a:r>
          <a:br>
            <a:rPr lang="th-TH" sz="1100" b="1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พัฒนา</a:t>
          </a: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บทบาทสตรี </a:t>
          </a:r>
          <a:r>
            <a:rPr lang="th-TH" sz="1100" b="1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/>
          </a:r>
          <a:br>
            <a:rPr lang="th-TH" sz="1100" b="1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เป็น</a:t>
          </a: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การบริหารงานบุคคล </a:t>
          </a:r>
          <a:b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และเมื่อการกำหนด</a:t>
          </a:r>
          <a:b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การแต่งกาย</a:t>
          </a:r>
          <a:r>
            <a:rPr lang="th-TH" sz="1100" b="1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เป็นการ</a:t>
          </a:r>
          <a:r>
            <a: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บริหารงานบุคคลแล้ว</a:t>
          </a:r>
        </a:p>
      </dgm:t>
    </dgm:pt>
    <dgm:pt modelId="{1FA76CF3-36F8-4270-9263-EDD969D8679E}" type="parTrans" cxnId="{6BF4C661-39D8-42D7-9812-A9E5968746AD}">
      <dgm:prSet/>
      <dgm:spPr/>
      <dgm:t>
        <a:bodyPr/>
        <a:lstStyle/>
        <a:p>
          <a:endParaRPr lang="th-TH"/>
        </a:p>
      </dgm:t>
    </dgm:pt>
    <dgm:pt modelId="{0A8E33E3-0C03-47BF-AF2F-D6D72F8999F6}" type="sibTrans" cxnId="{6BF4C661-39D8-42D7-9812-A9E5968746AD}">
      <dgm:prSet/>
      <dgm:spPr>
        <a:solidFill>
          <a:srgbClr val="A0C4B6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/>
        </a:p>
      </dgm:t>
    </dgm:pt>
    <dgm:pt modelId="{AA904314-B513-4403-BBC9-9BEFA5B644BF}" type="pres">
      <dgm:prSet presAssocID="{4AE88E4A-1B1E-458C-B57A-8B454AA3D5E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2C6D9C-4DBB-44C6-ADCC-B31A61B38DDA}" type="pres">
      <dgm:prSet presAssocID="{753C9B9A-2B44-482C-A6CC-E38E8C8BA2F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4465E7-2894-450D-B256-07EF8244792A}" type="pres">
      <dgm:prSet presAssocID="{B564DF93-1DAF-425B-A6FC-E1D176B81A58}" presName="sibTrans" presStyleLbl="sibTrans2D1" presStyleIdx="0" presStyleCnt="3"/>
      <dgm:spPr/>
      <dgm:t>
        <a:bodyPr/>
        <a:lstStyle/>
        <a:p>
          <a:endParaRPr lang="en-US"/>
        </a:p>
      </dgm:t>
    </dgm:pt>
    <dgm:pt modelId="{248FFC7E-2756-4B6E-A188-63CA9E0FEA9F}" type="pres">
      <dgm:prSet presAssocID="{B564DF93-1DAF-425B-A6FC-E1D176B81A58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2F1E6F71-A0BB-41D3-99A1-0D821D940C77}" type="pres">
      <dgm:prSet presAssocID="{7BEFDA42-068B-4721-BE2C-D19212E0F11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B0A93A-3E5E-43DC-A97D-27652D965824}" type="pres">
      <dgm:prSet presAssocID="{6366A761-2719-4802-A6B0-E03E7A859479}" presName="sibTrans" presStyleLbl="sibTrans2D1" presStyleIdx="1" presStyleCnt="3"/>
      <dgm:spPr/>
      <dgm:t>
        <a:bodyPr/>
        <a:lstStyle/>
        <a:p>
          <a:endParaRPr lang="en-US"/>
        </a:p>
      </dgm:t>
    </dgm:pt>
    <dgm:pt modelId="{CB7C66B4-9400-4246-8D14-3BFD698713B0}" type="pres">
      <dgm:prSet presAssocID="{6366A761-2719-4802-A6B0-E03E7A859479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E024D1F1-67A2-4748-A095-874674E273E2}" type="pres">
      <dgm:prSet presAssocID="{61E2F08D-C059-434B-9199-6F034DA54ED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A0D776-D072-4DD5-866A-10525915A96C}" type="pres">
      <dgm:prSet presAssocID="{0A8E33E3-0C03-47BF-AF2F-D6D72F8999F6}" presName="sibTrans" presStyleLbl="sibTrans2D1" presStyleIdx="2" presStyleCnt="3"/>
      <dgm:spPr/>
      <dgm:t>
        <a:bodyPr/>
        <a:lstStyle/>
        <a:p>
          <a:endParaRPr lang="en-US"/>
        </a:p>
      </dgm:t>
    </dgm:pt>
    <dgm:pt modelId="{BDB689BB-B47D-4B3A-93F7-6364A520CCB4}" type="pres">
      <dgm:prSet presAssocID="{0A8E33E3-0C03-47BF-AF2F-D6D72F8999F6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9BC1DFF6-5794-47DE-9FF4-52AFA00FBFB6}" type="pres">
      <dgm:prSet presAssocID="{6BE6ABDF-8078-444E-9F54-441F984C88B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2E1B26-19AD-4C79-8B2C-FFBB451DAEE7}" type="presOf" srcId="{7BEFDA42-068B-4721-BE2C-D19212E0F113}" destId="{2F1E6F71-A0BB-41D3-99A1-0D821D940C77}" srcOrd="0" destOrd="0" presId="urn:microsoft.com/office/officeart/2005/8/layout/process1"/>
    <dgm:cxn modelId="{A8851A01-E374-46C6-9AE6-E0380F083FB3}" srcId="{4AE88E4A-1B1E-458C-B57A-8B454AA3D5E9}" destId="{7BEFDA42-068B-4721-BE2C-D19212E0F113}" srcOrd="1" destOrd="0" parTransId="{D81FBEAF-CC6B-4006-B03D-CA43483DEE48}" sibTransId="{6366A761-2719-4802-A6B0-E03E7A859479}"/>
    <dgm:cxn modelId="{321DBEBA-2109-45D9-B2AC-36C0AC435356}" type="presOf" srcId="{753C9B9A-2B44-482C-A6CC-E38E8C8BA2FA}" destId="{542C6D9C-4DBB-44C6-ADCC-B31A61B38DDA}" srcOrd="0" destOrd="0" presId="urn:microsoft.com/office/officeart/2005/8/layout/process1"/>
    <dgm:cxn modelId="{A0D22C9F-02E7-42D1-AD85-3DEB3CAD6825}" type="presOf" srcId="{4AE88E4A-1B1E-458C-B57A-8B454AA3D5E9}" destId="{AA904314-B513-4403-BBC9-9BEFA5B644BF}" srcOrd="0" destOrd="0" presId="urn:microsoft.com/office/officeart/2005/8/layout/process1"/>
    <dgm:cxn modelId="{EB9D26BA-2196-4E54-9153-EC0ACFE354A9}" type="presOf" srcId="{B564DF93-1DAF-425B-A6FC-E1D176B81A58}" destId="{144465E7-2894-450D-B256-07EF8244792A}" srcOrd="0" destOrd="0" presId="urn:microsoft.com/office/officeart/2005/8/layout/process1"/>
    <dgm:cxn modelId="{0FDF0CE2-1C9E-4E28-86DA-5CB77EAA6E02}" srcId="{4AE88E4A-1B1E-458C-B57A-8B454AA3D5E9}" destId="{753C9B9A-2B44-482C-A6CC-E38E8C8BA2FA}" srcOrd="0" destOrd="0" parTransId="{49A8C227-FB62-4515-AB93-57D2169E3080}" sibTransId="{B564DF93-1DAF-425B-A6FC-E1D176B81A58}"/>
    <dgm:cxn modelId="{EE492033-5688-41E1-9F31-BBBEDD733F28}" type="presOf" srcId="{6366A761-2719-4802-A6B0-E03E7A859479}" destId="{EFB0A93A-3E5E-43DC-A97D-27652D965824}" srcOrd="0" destOrd="0" presId="urn:microsoft.com/office/officeart/2005/8/layout/process1"/>
    <dgm:cxn modelId="{6BF4C661-39D8-42D7-9812-A9E5968746AD}" srcId="{4AE88E4A-1B1E-458C-B57A-8B454AA3D5E9}" destId="{61E2F08D-C059-434B-9199-6F034DA54ED7}" srcOrd="2" destOrd="0" parTransId="{1FA76CF3-36F8-4270-9263-EDD969D8679E}" sibTransId="{0A8E33E3-0C03-47BF-AF2F-D6D72F8999F6}"/>
    <dgm:cxn modelId="{0B82CB1B-86B2-476B-AE1F-6A5546ECC5CA}" type="presOf" srcId="{B564DF93-1DAF-425B-A6FC-E1D176B81A58}" destId="{248FFC7E-2756-4B6E-A188-63CA9E0FEA9F}" srcOrd="1" destOrd="0" presId="urn:microsoft.com/office/officeart/2005/8/layout/process1"/>
    <dgm:cxn modelId="{CCC2BC59-0C2C-4B16-9DA9-4D8A9E848BC8}" type="presOf" srcId="{6366A761-2719-4802-A6B0-E03E7A859479}" destId="{CB7C66B4-9400-4246-8D14-3BFD698713B0}" srcOrd="1" destOrd="0" presId="urn:microsoft.com/office/officeart/2005/8/layout/process1"/>
    <dgm:cxn modelId="{B493EEFF-110F-43F4-B00B-6626EBCDE1F5}" srcId="{4AE88E4A-1B1E-458C-B57A-8B454AA3D5E9}" destId="{6BE6ABDF-8078-444E-9F54-441F984C88B8}" srcOrd="3" destOrd="0" parTransId="{360482AB-3158-48FE-ABB4-22156053E16E}" sibTransId="{3AC6275E-FD14-4C14-9314-F6A74226B4BE}"/>
    <dgm:cxn modelId="{66373CD5-D9CA-4B07-AD09-BC7B1609D2C7}" type="presOf" srcId="{6BE6ABDF-8078-444E-9F54-441F984C88B8}" destId="{9BC1DFF6-5794-47DE-9FF4-52AFA00FBFB6}" srcOrd="0" destOrd="0" presId="urn:microsoft.com/office/officeart/2005/8/layout/process1"/>
    <dgm:cxn modelId="{4C55ECC6-CE76-4160-9AA5-EDF23EF9150A}" type="presOf" srcId="{0A8E33E3-0C03-47BF-AF2F-D6D72F8999F6}" destId="{BDB689BB-B47D-4B3A-93F7-6364A520CCB4}" srcOrd="1" destOrd="0" presId="urn:microsoft.com/office/officeart/2005/8/layout/process1"/>
    <dgm:cxn modelId="{3CBFA5D3-0BC1-470D-9258-D2AA3C841893}" type="presOf" srcId="{0A8E33E3-0C03-47BF-AF2F-D6D72F8999F6}" destId="{B4A0D776-D072-4DD5-866A-10525915A96C}" srcOrd="0" destOrd="0" presId="urn:microsoft.com/office/officeart/2005/8/layout/process1"/>
    <dgm:cxn modelId="{3440C4C3-A768-4104-AD2F-098A4C426CE4}" type="presOf" srcId="{61E2F08D-C059-434B-9199-6F034DA54ED7}" destId="{E024D1F1-67A2-4748-A095-874674E273E2}" srcOrd="0" destOrd="0" presId="urn:microsoft.com/office/officeart/2005/8/layout/process1"/>
    <dgm:cxn modelId="{2F2A2B1E-DFC6-4FC0-9911-0499CD559DAB}" type="presParOf" srcId="{AA904314-B513-4403-BBC9-9BEFA5B644BF}" destId="{542C6D9C-4DBB-44C6-ADCC-B31A61B38DDA}" srcOrd="0" destOrd="0" presId="urn:microsoft.com/office/officeart/2005/8/layout/process1"/>
    <dgm:cxn modelId="{CC341322-2A96-4629-908E-81B20CB8D6AA}" type="presParOf" srcId="{AA904314-B513-4403-BBC9-9BEFA5B644BF}" destId="{144465E7-2894-450D-B256-07EF8244792A}" srcOrd="1" destOrd="0" presId="urn:microsoft.com/office/officeart/2005/8/layout/process1"/>
    <dgm:cxn modelId="{8300547E-A0DE-4FA0-966E-FEAADA388CD4}" type="presParOf" srcId="{144465E7-2894-450D-B256-07EF8244792A}" destId="{248FFC7E-2756-4B6E-A188-63CA9E0FEA9F}" srcOrd="0" destOrd="0" presId="urn:microsoft.com/office/officeart/2005/8/layout/process1"/>
    <dgm:cxn modelId="{B5453292-0CB2-421A-9725-3D097179CC3E}" type="presParOf" srcId="{AA904314-B513-4403-BBC9-9BEFA5B644BF}" destId="{2F1E6F71-A0BB-41D3-99A1-0D821D940C77}" srcOrd="2" destOrd="0" presId="urn:microsoft.com/office/officeart/2005/8/layout/process1"/>
    <dgm:cxn modelId="{36ED3C99-BA09-404F-838A-87946719DD19}" type="presParOf" srcId="{AA904314-B513-4403-BBC9-9BEFA5B644BF}" destId="{EFB0A93A-3E5E-43DC-A97D-27652D965824}" srcOrd="3" destOrd="0" presId="urn:microsoft.com/office/officeart/2005/8/layout/process1"/>
    <dgm:cxn modelId="{7CBF2184-32C1-427D-AEDC-AE35C9435FA8}" type="presParOf" srcId="{EFB0A93A-3E5E-43DC-A97D-27652D965824}" destId="{CB7C66B4-9400-4246-8D14-3BFD698713B0}" srcOrd="0" destOrd="0" presId="urn:microsoft.com/office/officeart/2005/8/layout/process1"/>
    <dgm:cxn modelId="{C6211328-0153-48F9-B402-786E6BDCF376}" type="presParOf" srcId="{AA904314-B513-4403-BBC9-9BEFA5B644BF}" destId="{E024D1F1-67A2-4748-A095-874674E273E2}" srcOrd="4" destOrd="0" presId="urn:microsoft.com/office/officeart/2005/8/layout/process1"/>
    <dgm:cxn modelId="{F3528AEB-DEC2-4FDB-875A-A699CA3BFF96}" type="presParOf" srcId="{AA904314-B513-4403-BBC9-9BEFA5B644BF}" destId="{B4A0D776-D072-4DD5-866A-10525915A96C}" srcOrd="5" destOrd="0" presId="urn:microsoft.com/office/officeart/2005/8/layout/process1"/>
    <dgm:cxn modelId="{40A1950B-08B0-4BDB-9BA2-9C3F0CF08B2D}" type="presParOf" srcId="{B4A0D776-D072-4DD5-866A-10525915A96C}" destId="{BDB689BB-B47D-4B3A-93F7-6364A520CCB4}" srcOrd="0" destOrd="0" presId="urn:microsoft.com/office/officeart/2005/8/layout/process1"/>
    <dgm:cxn modelId="{A6DEB59B-F7A0-4864-BC95-F6BB70D32023}" type="presParOf" srcId="{AA904314-B513-4403-BBC9-9BEFA5B644BF}" destId="{9BC1DFF6-5794-47DE-9FF4-52AFA00FBFB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E88E4A-1B1E-458C-B57A-8B454AA3D5E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753C9B9A-2B44-482C-A6CC-E38E8C8BA2FA}">
      <dgm:prSet phldrT="[ข้อความ]" custT="1"/>
      <dgm:spPr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จากการตรวจสอบ</a:t>
          </a:r>
          <a:b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ข้อกฎหมายที่เกี่ยวข้องเกี่ยวกับการกำหนดการแต่งกายของเจ้าหน้าที่</a:t>
          </a:r>
          <a:b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ของรัฐ เห็นว่ากฎหมายได้บัญญัติไว้เป็นแนวทางเดียวกัน ในลักษณะของการอธิบายหรือบรรยายถึงรายละเอียดการแต่งกายของ</a:t>
          </a:r>
          <a:r>
            <a:rPr lang="th-TH" sz="1100" b="1" i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เจ้าหน้าที่</a:t>
          </a:r>
          <a:br>
            <a:rPr lang="th-TH" sz="1100" b="1" i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ใน</a:t>
          </a:r>
          <a: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แต่ละประเภทเท่านั้น</a:t>
          </a:r>
        </a:p>
      </dgm:t>
    </dgm:pt>
    <dgm:pt modelId="{49A8C227-FB62-4515-AB93-57D2169E3080}" type="parTrans" cxnId="{0FDF0CE2-1C9E-4E28-86DA-5CB77EAA6E02}">
      <dgm:prSet/>
      <dgm:spPr/>
      <dgm:t>
        <a:bodyPr/>
        <a:lstStyle/>
        <a:p>
          <a:endParaRPr lang="th-TH" sz="11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B564DF93-1DAF-425B-A6FC-E1D176B81A58}" type="sibTrans" cxnId="{0FDF0CE2-1C9E-4E28-86DA-5CB77EAA6E02}">
      <dgm:prSet custT="1"/>
      <dgm:spPr>
        <a:solidFill>
          <a:srgbClr val="A0C4B6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 sz="11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7BEFDA42-068B-4721-BE2C-D19212E0F113}">
      <dgm:prSet phldrT="[ข้อความ]" custT="1"/>
      <dgm:spPr>
        <a:solidFill>
          <a:schemeClr val="accent4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ส่วนการ</a:t>
          </a:r>
          <a:r>
            <a:rPr lang="th-TH" sz="1100" b="1" i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บัญญัติ</a:t>
          </a:r>
          <a:br>
            <a:rPr lang="th-TH" sz="1100" b="1" i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ห้ามการ</a:t>
          </a:r>
          <a: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แต่งกาย</a:t>
          </a:r>
          <a:r>
            <a:rPr lang="th-TH" sz="1100" b="1" i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เลียนแบบเจ้าหน้าที่</a:t>
          </a:r>
          <a:br>
            <a:rPr lang="th-TH" sz="1100" b="1" i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ของ</a:t>
          </a:r>
          <a: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รัฐนั้น</a:t>
          </a:r>
        </a:p>
      </dgm:t>
    </dgm:pt>
    <dgm:pt modelId="{D81FBEAF-CC6B-4006-B03D-CA43483DEE48}" type="parTrans" cxnId="{A8851A01-E374-46C6-9AE6-E0380F083FB3}">
      <dgm:prSet/>
      <dgm:spPr/>
      <dgm:t>
        <a:bodyPr/>
        <a:lstStyle/>
        <a:p>
          <a:endParaRPr lang="th-TH" sz="11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6366A761-2719-4802-A6B0-E03E7A859479}" type="sibTrans" cxnId="{A8851A01-E374-46C6-9AE6-E0380F083FB3}">
      <dgm:prSet custT="1"/>
      <dgm:spPr>
        <a:solidFill>
          <a:srgbClr val="A0C4B6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 sz="11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6BE6ABDF-8078-444E-9F54-441F984C88B8}">
      <dgm:prSet custT="1"/>
      <dgm:spPr>
        <a:solidFill>
          <a:srgbClr val="F3E9E7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ดังนั้น จึงเห็นได้ว่า</a:t>
          </a:r>
          <a:b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การพิจารณาการแต่งกาย</a:t>
          </a:r>
          <a:b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และเครื่องแบบปกติ</a:t>
          </a:r>
          <a:b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ของพนักงานกองทุน</a:t>
          </a:r>
          <a:b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พัฒนาบทบาทสตรีสามารถกระทำ</a:t>
          </a:r>
          <a:r>
            <a:rPr lang="th-TH" sz="1100" b="1" i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ได้</a:t>
          </a:r>
          <a:br>
            <a:rPr lang="th-TH" sz="1100" b="1" i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โดย</a:t>
          </a:r>
          <a: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เป็นอำนาจ</a:t>
          </a:r>
          <a:r>
            <a:rPr lang="th-TH" sz="1100" b="1" i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หน้าที่</a:t>
          </a:r>
          <a:br>
            <a:rPr lang="th-TH" sz="1100" b="1" i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ของคณะกรรมการ</a:t>
          </a:r>
          <a: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บริหาร</a:t>
          </a:r>
          <a:r>
            <a:rPr lang="th-TH" sz="1100" b="1" i="0" spc="-30" baseline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กองทุนพัฒนาบทบาทสตรี </a:t>
          </a:r>
          <a: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/>
          </a:r>
          <a:b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แต่ต้องระมัดระวังมิ</a:t>
          </a:r>
          <a:r>
            <a:rPr lang="th-TH" sz="1100" b="1" i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ให้</a:t>
          </a:r>
          <a:br>
            <a:rPr lang="th-TH" sz="1100" b="1" i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มี</a:t>
          </a:r>
          <a: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การลอกเลียนแบบ เหมือน หรือ คล้ายกับเครื่องแบบ</a:t>
          </a:r>
          <a:r>
            <a:rPr lang="th-TH" sz="1100" b="1" i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หรือประดับ</a:t>
          </a:r>
          <a: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เครื่องหมายของ</a:t>
          </a:r>
          <a:b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เจ้าพนักงาน ตามประมวลกฎหมายอาญา </a:t>
          </a:r>
          <a:r>
            <a:rPr lang="th-TH" sz="1100" b="1" i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/>
          </a:r>
          <a:br>
            <a:rPr lang="th-TH" sz="1100" b="1" i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มาตรา </a:t>
          </a:r>
          <a: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146 เท่านั้น </a:t>
          </a:r>
        </a:p>
      </dgm:t>
    </dgm:pt>
    <dgm:pt modelId="{360482AB-3158-48FE-ABB4-22156053E16E}" type="parTrans" cxnId="{B493EEFF-110F-43F4-B00B-6626EBCDE1F5}">
      <dgm:prSet/>
      <dgm:spPr/>
      <dgm:t>
        <a:bodyPr/>
        <a:lstStyle/>
        <a:p>
          <a:endParaRPr lang="th-TH" sz="11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3AC6275E-FD14-4C14-9314-F6A74226B4BE}" type="sibTrans" cxnId="{B493EEFF-110F-43F4-B00B-6626EBCDE1F5}">
      <dgm:prSet/>
      <dgm:spPr/>
      <dgm:t>
        <a:bodyPr/>
        <a:lstStyle/>
        <a:p>
          <a:endParaRPr lang="th-TH" sz="11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61E2F08D-C059-434B-9199-6F034DA54ED7}">
      <dgm:prSet custT="1"/>
      <dgm:spPr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ประมวลกฎหมายอาญา มาตรา 146 ผู้ใดไม่มีสิทธิที่จะสวม</a:t>
          </a:r>
          <a:r>
            <a:rPr lang="th-TH" sz="1100" b="1" i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เครื่องแบบหรือ</a:t>
          </a:r>
          <a: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ประดับ</a:t>
          </a:r>
          <a:r>
            <a:rPr lang="th-TH" sz="1100" b="1" i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เครื่องหมายของ</a:t>
          </a:r>
          <a: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เจ้าพนักงาน สมาชิกสภานิติบัญญัติแห่งรัฐ สมาชิกสภาจังหวัดหรือสมาชิกสภาเทศบาล หรือไม่มีสิทธิใช้ยศ ตำแหน่ง เครื่องราชอิสริยาภรณ์หรือสิ่งที่หมายถึงเครื่องราชอิสริยาภรณ์ กระทำการเช่นนั้นเพื่อให้บุคคลอื่นเชื่อว่าตนมีสิทธิ ต้องระวางโทษจำคุกไม่เกินหนึ่งปี หรือปรับ</a:t>
          </a:r>
          <a:b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ไม่เกิน</a:t>
          </a:r>
          <a:r>
            <a:rPr lang="th-TH" sz="1100" b="1" i="0" spc="-80" baseline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สองหมื่นบาท </a:t>
          </a:r>
          <a:br>
            <a:rPr lang="th-TH" sz="1100" b="1" i="0" spc="-80" baseline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spc="-80" baseline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หรือทั้งจำทั้งปรับ</a:t>
          </a:r>
        </a:p>
      </dgm:t>
    </dgm:pt>
    <dgm:pt modelId="{1FA76CF3-36F8-4270-9263-EDD969D8679E}" type="parTrans" cxnId="{6BF4C661-39D8-42D7-9812-A9E5968746AD}">
      <dgm:prSet/>
      <dgm:spPr/>
      <dgm:t>
        <a:bodyPr/>
        <a:lstStyle/>
        <a:p>
          <a:endParaRPr lang="th-TH" sz="11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0A8E33E3-0C03-47BF-AF2F-D6D72F8999F6}" type="sibTrans" cxnId="{6BF4C661-39D8-42D7-9812-A9E5968746AD}">
      <dgm:prSet custT="1"/>
      <dgm:spPr>
        <a:solidFill>
          <a:srgbClr val="A0C4B6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th-TH" sz="11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AA904314-B513-4403-BBC9-9BEFA5B644BF}" type="pres">
      <dgm:prSet presAssocID="{4AE88E4A-1B1E-458C-B57A-8B454AA3D5E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2C6D9C-4DBB-44C6-ADCC-B31A61B38DDA}" type="pres">
      <dgm:prSet presAssocID="{753C9B9A-2B44-482C-A6CC-E38E8C8BA2F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4465E7-2894-450D-B256-07EF8244792A}" type="pres">
      <dgm:prSet presAssocID="{B564DF93-1DAF-425B-A6FC-E1D176B81A58}" presName="sibTrans" presStyleLbl="sibTrans2D1" presStyleIdx="0" presStyleCnt="3"/>
      <dgm:spPr/>
      <dgm:t>
        <a:bodyPr/>
        <a:lstStyle/>
        <a:p>
          <a:endParaRPr lang="en-US"/>
        </a:p>
      </dgm:t>
    </dgm:pt>
    <dgm:pt modelId="{248FFC7E-2756-4B6E-A188-63CA9E0FEA9F}" type="pres">
      <dgm:prSet presAssocID="{B564DF93-1DAF-425B-A6FC-E1D176B81A58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2F1E6F71-A0BB-41D3-99A1-0D821D940C77}" type="pres">
      <dgm:prSet presAssocID="{7BEFDA42-068B-4721-BE2C-D19212E0F11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B0A93A-3E5E-43DC-A97D-27652D965824}" type="pres">
      <dgm:prSet presAssocID="{6366A761-2719-4802-A6B0-E03E7A859479}" presName="sibTrans" presStyleLbl="sibTrans2D1" presStyleIdx="1" presStyleCnt="3"/>
      <dgm:spPr/>
      <dgm:t>
        <a:bodyPr/>
        <a:lstStyle/>
        <a:p>
          <a:endParaRPr lang="en-US"/>
        </a:p>
      </dgm:t>
    </dgm:pt>
    <dgm:pt modelId="{CB7C66B4-9400-4246-8D14-3BFD698713B0}" type="pres">
      <dgm:prSet presAssocID="{6366A761-2719-4802-A6B0-E03E7A859479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E024D1F1-67A2-4748-A095-874674E273E2}" type="pres">
      <dgm:prSet presAssocID="{61E2F08D-C059-434B-9199-6F034DA54ED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A0D776-D072-4DD5-866A-10525915A96C}" type="pres">
      <dgm:prSet presAssocID="{0A8E33E3-0C03-47BF-AF2F-D6D72F8999F6}" presName="sibTrans" presStyleLbl="sibTrans2D1" presStyleIdx="2" presStyleCnt="3"/>
      <dgm:spPr/>
      <dgm:t>
        <a:bodyPr/>
        <a:lstStyle/>
        <a:p>
          <a:endParaRPr lang="en-US"/>
        </a:p>
      </dgm:t>
    </dgm:pt>
    <dgm:pt modelId="{BDB689BB-B47D-4B3A-93F7-6364A520CCB4}" type="pres">
      <dgm:prSet presAssocID="{0A8E33E3-0C03-47BF-AF2F-D6D72F8999F6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9BC1DFF6-5794-47DE-9FF4-52AFA00FBFB6}" type="pres">
      <dgm:prSet presAssocID="{6BE6ABDF-8078-444E-9F54-441F984C88B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2E1B26-19AD-4C79-8B2C-FFBB451DAEE7}" type="presOf" srcId="{7BEFDA42-068B-4721-BE2C-D19212E0F113}" destId="{2F1E6F71-A0BB-41D3-99A1-0D821D940C77}" srcOrd="0" destOrd="0" presId="urn:microsoft.com/office/officeart/2005/8/layout/process1"/>
    <dgm:cxn modelId="{A8851A01-E374-46C6-9AE6-E0380F083FB3}" srcId="{4AE88E4A-1B1E-458C-B57A-8B454AA3D5E9}" destId="{7BEFDA42-068B-4721-BE2C-D19212E0F113}" srcOrd="1" destOrd="0" parTransId="{D81FBEAF-CC6B-4006-B03D-CA43483DEE48}" sibTransId="{6366A761-2719-4802-A6B0-E03E7A859479}"/>
    <dgm:cxn modelId="{321DBEBA-2109-45D9-B2AC-36C0AC435356}" type="presOf" srcId="{753C9B9A-2B44-482C-A6CC-E38E8C8BA2FA}" destId="{542C6D9C-4DBB-44C6-ADCC-B31A61B38DDA}" srcOrd="0" destOrd="0" presId="urn:microsoft.com/office/officeart/2005/8/layout/process1"/>
    <dgm:cxn modelId="{A0D22C9F-02E7-42D1-AD85-3DEB3CAD6825}" type="presOf" srcId="{4AE88E4A-1B1E-458C-B57A-8B454AA3D5E9}" destId="{AA904314-B513-4403-BBC9-9BEFA5B644BF}" srcOrd="0" destOrd="0" presId="urn:microsoft.com/office/officeart/2005/8/layout/process1"/>
    <dgm:cxn modelId="{EB9D26BA-2196-4E54-9153-EC0ACFE354A9}" type="presOf" srcId="{B564DF93-1DAF-425B-A6FC-E1D176B81A58}" destId="{144465E7-2894-450D-B256-07EF8244792A}" srcOrd="0" destOrd="0" presId="urn:microsoft.com/office/officeart/2005/8/layout/process1"/>
    <dgm:cxn modelId="{0FDF0CE2-1C9E-4E28-86DA-5CB77EAA6E02}" srcId="{4AE88E4A-1B1E-458C-B57A-8B454AA3D5E9}" destId="{753C9B9A-2B44-482C-A6CC-E38E8C8BA2FA}" srcOrd="0" destOrd="0" parTransId="{49A8C227-FB62-4515-AB93-57D2169E3080}" sibTransId="{B564DF93-1DAF-425B-A6FC-E1D176B81A58}"/>
    <dgm:cxn modelId="{EE492033-5688-41E1-9F31-BBBEDD733F28}" type="presOf" srcId="{6366A761-2719-4802-A6B0-E03E7A859479}" destId="{EFB0A93A-3E5E-43DC-A97D-27652D965824}" srcOrd="0" destOrd="0" presId="urn:microsoft.com/office/officeart/2005/8/layout/process1"/>
    <dgm:cxn modelId="{6BF4C661-39D8-42D7-9812-A9E5968746AD}" srcId="{4AE88E4A-1B1E-458C-B57A-8B454AA3D5E9}" destId="{61E2F08D-C059-434B-9199-6F034DA54ED7}" srcOrd="2" destOrd="0" parTransId="{1FA76CF3-36F8-4270-9263-EDD969D8679E}" sibTransId="{0A8E33E3-0C03-47BF-AF2F-D6D72F8999F6}"/>
    <dgm:cxn modelId="{0B82CB1B-86B2-476B-AE1F-6A5546ECC5CA}" type="presOf" srcId="{B564DF93-1DAF-425B-A6FC-E1D176B81A58}" destId="{248FFC7E-2756-4B6E-A188-63CA9E0FEA9F}" srcOrd="1" destOrd="0" presId="urn:microsoft.com/office/officeart/2005/8/layout/process1"/>
    <dgm:cxn modelId="{CCC2BC59-0C2C-4B16-9DA9-4D8A9E848BC8}" type="presOf" srcId="{6366A761-2719-4802-A6B0-E03E7A859479}" destId="{CB7C66B4-9400-4246-8D14-3BFD698713B0}" srcOrd="1" destOrd="0" presId="urn:microsoft.com/office/officeart/2005/8/layout/process1"/>
    <dgm:cxn modelId="{B493EEFF-110F-43F4-B00B-6626EBCDE1F5}" srcId="{4AE88E4A-1B1E-458C-B57A-8B454AA3D5E9}" destId="{6BE6ABDF-8078-444E-9F54-441F984C88B8}" srcOrd="3" destOrd="0" parTransId="{360482AB-3158-48FE-ABB4-22156053E16E}" sibTransId="{3AC6275E-FD14-4C14-9314-F6A74226B4BE}"/>
    <dgm:cxn modelId="{66373CD5-D9CA-4B07-AD09-BC7B1609D2C7}" type="presOf" srcId="{6BE6ABDF-8078-444E-9F54-441F984C88B8}" destId="{9BC1DFF6-5794-47DE-9FF4-52AFA00FBFB6}" srcOrd="0" destOrd="0" presId="urn:microsoft.com/office/officeart/2005/8/layout/process1"/>
    <dgm:cxn modelId="{4C55ECC6-CE76-4160-9AA5-EDF23EF9150A}" type="presOf" srcId="{0A8E33E3-0C03-47BF-AF2F-D6D72F8999F6}" destId="{BDB689BB-B47D-4B3A-93F7-6364A520CCB4}" srcOrd="1" destOrd="0" presId="urn:microsoft.com/office/officeart/2005/8/layout/process1"/>
    <dgm:cxn modelId="{3CBFA5D3-0BC1-470D-9258-D2AA3C841893}" type="presOf" srcId="{0A8E33E3-0C03-47BF-AF2F-D6D72F8999F6}" destId="{B4A0D776-D072-4DD5-866A-10525915A96C}" srcOrd="0" destOrd="0" presId="urn:microsoft.com/office/officeart/2005/8/layout/process1"/>
    <dgm:cxn modelId="{3440C4C3-A768-4104-AD2F-098A4C426CE4}" type="presOf" srcId="{61E2F08D-C059-434B-9199-6F034DA54ED7}" destId="{E024D1F1-67A2-4748-A095-874674E273E2}" srcOrd="0" destOrd="0" presId="urn:microsoft.com/office/officeart/2005/8/layout/process1"/>
    <dgm:cxn modelId="{2F2A2B1E-DFC6-4FC0-9911-0499CD559DAB}" type="presParOf" srcId="{AA904314-B513-4403-BBC9-9BEFA5B644BF}" destId="{542C6D9C-4DBB-44C6-ADCC-B31A61B38DDA}" srcOrd="0" destOrd="0" presId="urn:microsoft.com/office/officeart/2005/8/layout/process1"/>
    <dgm:cxn modelId="{CC341322-2A96-4629-908E-81B20CB8D6AA}" type="presParOf" srcId="{AA904314-B513-4403-BBC9-9BEFA5B644BF}" destId="{144465E7-2894-450D-B256-07EF8244792A}" srcOrd="1" destOrd="0" presId="urn:microsoft.com/office/officeart/2005/8/layout/process1"/>
    <dgm:cxn modelId="{8300547E-A0DE-4FA0-966E-FEAADA388CD4}" type="presParOf" srcId="{144465E7-2894-450D-B256-07EF8244792A}" destId="{248FFC7E-2756-4B6E-A188-63CA9E0FEA9F}" srcOrd="0" destOrd="0" presId="urn:microsoft.com/office/officeart/2005/8/layout/process1"/>
    <dgm:cxn modelId="{B5453292-0CB2-421A-9725-3D097179CC3E}" type="presParOf" srcId="{AA904314-B513-4403-BBC9-9BEFA5B644BF}" destId="{2F1E6F71-A0BB-41D3-99A1-0D821D940C77}" srcOrd="2" destOrd="0" presId="urn:microsoft.com/office/officeart/2005/8/layout/process1"/>
    <dgm:cxn modelId="{36ED3C99-BA09-404F-838A-87946719DD19}" type="presParOf" srcId="{AA904314-B513-4403-BBC9-9BEFA5B644BF}" destId="{EFB0A93A-3E5E-43DC-A97D-27652D965824}" srcOrd="3" destOrd="0" presId="urn:microsoft.com/office/officeart/2005/8/layout/process1"/>
    <dgm:cxn modelId="{7CBF2184-32C1-427D-AEDC-AE35C9435FA8}" type="presParOf" srcId="{EFB0A93A-3E5E-43DC-A97D-27652D965824}" destId="{CB7C66B4-9400-4246-8D14-3BFD698713B0}" srcOrd="0" destOrd="0" presId="urn:microsoft.com/office/officeart/2005/8/layout/process1"/>
    <dgm:cxn modelId="{C6211328-0153-48F9-B402-786E6BDCF376}" type="presParOf" srcId="{AA904314-B513-4403-BBC9-9BEFA5B644BF}" destId="{E024D1F1-67A2-4748-A095-874674E273E2}" srcOrd="4" destOrd="0" presId="urn:microsoft.com/office/officeart/2005/8/layout/process1"/>
    <dgm:cxn modelId="{F3528AEB-DEC2-4FDB-875A-A699CA3BFF96}" type="presParOf" srcId="{AA904314-B513-4403-BBC9-9BEFA5B644BF}" destId="{B4A0D776-D072-4DD5-866A-10525915A96C}" srcOrd="5" destOrd="0" presId="urn:microsoft.com/office/officeart/2005/8/layout/process1"/>
    <dgm:cxn modelId="{40A1950B-08B0-4BDB-9BA2-9C3F0CF08B2D}" type="presParOf" srcId="{B4A0D776-D072-4DD5-866A-10525915A96C}" destId="{BDB689BB-B47D-4B3A-93F7-6364A520CCB4}" srcOrd="0" destOrd="0" presId="urn:microsoft.com/office/officeart/2005/8/layout/process1"/>
    <dgm:cxn modelId="{A6DEB59B-F7A0-4864-BC95-F6BB70D32023}" type="presParOf" srcId="{AA904314-B513-4403-BBC9-9BEFA5B644BF}" destId="{9BC1DFF6-5794-47DE-9FF4-52AFA00FBFB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C6D9C-4DBB-44C6-ADCC-B31A61B38DDA}">
      <dsp:nvSpPr>
        <dsp:cNvPr id="0" name=""/>
        <dsp:cNvSpPr/>
      </dsp:nvSpPr>
      <dsp:spPr>
        <a:xfrm>
          <a:off x="3850" y="87611"/>
          <a:ext cx="1683711" cy="3450891"/>
        </a:xfrm>
        <a:prstGeom prst="roundRect">
          <a:avLst>
            <a:gd name="adj" fmla="val 10000"/>
          </a:avLst>
        </a:prstGeom>
        <a:solidFill>
          <a:srgbClr val="EBD5D7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100" b="1" kern="1200" spc="-30" baseline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กองทุนพัฒนาบทบาทสตรี</a:t>
          </a: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เป็นทุนหมุนเวียนภายใต้บังคับของพระราชบัญญัติการบริหารทุนหมุนเวียน </a:t>
          </a:r>
          <a:b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พ.ศ. 2558 โดยมาตรา 21 (2) ได้กำหนดให้คณะกรรมการ</a:t>
          </a:r>
          <a:r>
            <a:rPr lang="th-TH" sz="1100" b="1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บริหาร</a:t>
          </a:r>
          <a:br>
            <a:rPr lang="th-TH" sz="1100" b="1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มี</a:t>
          </a: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อำนาจหน้าที่ “กำหนดข้อบังคับว่าด้วยการบริหารงานบุคคล...”</a:t>
          </a:r>
        </a:p>
      </dsp:txBody>
      <dsp:txXfrm>
        <a:off x="53164" y="136925"/>
        <a:ext cx="1585083" cy="3352263"/>
      </dsp:txXfrm>
    </dsp:sp>
    <dsp:sp modelId="{144465E7-2894-450D-B256-07EF8244792A}">
      <dsp:nvSpPr>
        <dsp:cNvPr id="0" name=""/>
        <dsp:cNvSpPr/>
      </dsp:nvSpPr>
      <dsp:spPr>
        <a:xfrm>
          <a:off x="1855933" y="1604276"/>
          <a:ext cx="356946" cy="417560"/>
        </a:xfrm>
        <a:prstGeom prst="rightArrow">
          <a:avLst>
            <a:gd name="adj1" fmla="val 60000"/>
            <a:gd name="adj2" fmla="val 50000"/>
          </a:avLst>
        </a:prstGeom>
        <a:solidFill>
          <a:srgbClr val="A0C4B6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500" kern="1200"/>
        </a:p>
      </dsp:txBody>
      <dsp:txXfrm>
        <a:off x="1855933" y="1687788"/>
        <a:ext cx="249862" cy="250536"/>
      </dsp:txXfrm>
    </dsp:sp>
    <dsp:sp modelId="{2F1E6F71-A0BB-41D3-99A1-0D821D940C77}">
      <dsp:nvSpPr>
        <dsp:cNvPr id="0" name=""/>
        <dsp:cNvSpPr/>
      </dsp:nvSpPr>
      <dsp:spPr>
        <a:xfrm>
          <a:off x="2361046" y="87611"/>
          <a:ext cx="1683711" cy="3450891"/>
        </a:xfrm>
        <a:prstGeom prst="roundRect">
          <a:avLst>
            <a:gd name="adj" fmla="val 10000"/>
          </a:avLst>
        </a:prstGeom>
        <a:solidFill>
          <a:srgbClr val="DEF3DD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และตามข้อ 9 </a:t>
          </a:r>
          <a:b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แห่งข้อบังคับ</a:t>
          </a:r>
          <a:b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คณะกรรมการบริหาร</a:t>
          </a:r>
          <a:r>
            <a:rPr lang="th-TH" sz="1100" b="1" kern="1200" spc="-30" baseline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กองทุนพัฒนาบทบาทสตรี</a:t>
          </a: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ว่าด้วยการบริหาร</a:t>
          </a:r>
          <a:r>
            <a:rPr lang="th-TH" sz="1100" b="1" kern="1200" spc="-30" baseline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กองทุนพัฒนาบทบาทสตรี </a:t>
          </a:r>
          <a:r>
            <a:rPr lang="th-TH" sz="1100" b="1" kern="1200" spc="-30" baseline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/>
          </a:r>
          <a:br>
            <a:rPr lang="th-TH" sz="1100" b="1" kern="1200" spc="-30" baseline="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พ.ศ. </a:t>
          </a: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2559 </a:t>
          </a:r>
          <a:b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ก็ได้กำหนดไว้ว่า “คณะกรรมการบริหารมีอำนาจหน้าที่ “กำหนดข้อบังคับว่าด้วยการบริหารงานบุคคล...” </a:t>
          </a:r>
        </a:p>
      </dsp:txBody>
      <dsp:txXfrm>
        <a:off x="2410360" y="136925"/>
        <a:ext cx="1585083" cy="3352263"/>
      </dsp:txXfrm>
    </dsp:sp>
    <dsp:sp modelId="{EFB0A93A-3E5E-43DC-A97D-27652D965824}">
      <dsp:nvSpPr>
        <dsp:cNvPr id="0" name=""/>
        <dsp:cNvSpPr/>
      </dsp:nvSpPr>
      <dsp:spPr>
        <a:xfrm>
          <a:off x="4213128" y="1604276"/>
          <a:ext cx="356946" cy="417560"/>
        </a:xfrm>
        <a:prstGeom prst="rightArrow">
          <a:avLst>
            <a:gd name="adj1" fmla="val 60000"/>
            <a:gd name="adj2" fmla="val 50000"/>
          </a:avLst>
        </a:prstGeom>
        <a:solidFill>
          <a:srgbClr val="A0C4B6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500" kern="1200"/>
        </a:p>
      </dsp:txBody>
      <dsp:txXfrm>
        <a:off x="4213128" y="1687788"/>
        <a:ext cx="249862" cy="250536"/>
      </dsp:txXfrm>
    </dsp:sp>
    <dsp:sp modelId="{E024D1F1-67A2-4748-A095-874674E273E2}">
      <dsp:nvSpPr>
        <dsp:cNvPr id="0" name=""/>
        <dsp:cNvSpPr/>
      </dsp:nvSpPr>
      <dsp:spPr>
        <a:xfrm>
          <a:off x="4718242" y="87611"/>
          <a:ext cx="1683711" cy="3450891"/>
        </a:xfrm>
        <a:prstGeom prst="roundRect">
          <a:avLst>
            <a:gd name="adj" fmla="val 10000"/>
          </a:avLst>
        </a:prstGeom>
        <a:solidFill>
          <a:srgbClr val="D9FFFF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จึงเห็นว่าการกำหนด</a:t>
          </a:r>
          <a:b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การแต่งกาย</a:t>
          </a:r>
          <a:b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และเครื่องแบบ</a:t>
          </a:r>
          <a:r>
            <a:rPr lang="th-TH" sz="1100" b="1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ปกติ</a:t>
          </a:r>
          <a:br>
            <a:rPr lang="th-TH" sz="1100" b="1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ของ</a:t>
          </a: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พนักงาน</a:t>
          </a:r>
          <a:r>
            <a:rPr lang="th-TH" sz="1100" b="1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กองทุน</a:t>
          </a:r>
          <a:br>
            <a:rPr lang="th-TH" sz="1100" b="1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พัฒนา</a:t>
          </a: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บทบาทสตรี </a:t>
          </a:r>
          <a:r>
            <a:rPr lang="th-TH" sz="1100" b="1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/>
          </a:r>
          <a:br>
            <a:rPr lang="th-TH" sz="1100" b="1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เป็น</a:t>
          </a: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การบริหารงานบุคคล </a:t>
          </a:r>
          <a:b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และเมื่อการกำหนด</a:t>
          </a:r>
          <a:b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การแต่งกาย</a:t>
          </a:r>
          <a:r>
            <a:rPr lang="th-TH" sz="1100" b="1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เป็นการ</a:t>
          </a: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บริหารงานบุคคลแล้ว</a:t>
          </a:r>
        </a:p>
      </dsp:txBody>
      <dsp:txXfrm>
        <a:off x="4767556" y="136925"/>
        <a:ext cx="1585083" cy="3352263"/>
      </dsp:txXfrm>
    </dsp:sp>
    <dsp:sp modelId="{B4A0D776-D072-4DD5-866A-10525915A96C}">
      <dsp:nvSpPr>
        <dsp:cNvPr id="0" name=""/>
        <dsp:cNvSpPr/>
      </dsp:nvSpPr>
      <dsp:spPr>
        <a:xfrm>
          <a:off x="6570324" y="1604276"/>
          <a:ext cx="356946" cy="417560"/>
        </a:xfrm>
        <a:prstGeom prst="rightArrow">
          <a:avLst>
            <a:gd name="adj1" fmla="val 60000"/>
            <a:gd name="adj2" fmla="val 50000"/>
          </a:avLst>
        </a:prstGeom>
        <a:solidFill>
          <a:srgbClr val="A0C4B6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500" kern="1200"/>
        </a:p>
      </dsp:txBody>
      <dsp:txXfrm>
        <a:off x="6570324" y="1687788"/>
        <a:ext cx="249862" cy="250536"/>
      </dsp:txXfrm>
    </dsp:sp>
    <dsp:sp modelId="{9BC1DFF6-5794-47DE-9FF4-52AFA00FBFB6}">
      <dsp:nvSpPr>
        <dsp:cNvPr id="0" name=""/>
        <dsp:cNvSpPr/>
      </dsp:nvSpPr>
      <dsp:spPr>
        <a:xfrm>
          <a:off x="7075437" y="87611"/>
          <a:ext cx="1683711" cy="3450891"/>
        </a:xfrm>
        <a:prstGeom prst="roundRect">
          <a:avLst>
            <a:gd name="adj" fmla="val 10000"/>
          </a:avLst>
        </a:prstGeom>
        <a:solidFill>
          <a:srgbClr val="F7D7C9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คณะกรรมการบริหาร</a:t>
          </a:r>
          <a:r>
            <a:rPr lang="th-TH" sz="1100" b="1" kern="1200" spc="-40" baseline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กองทุนพัฒนาบทบาทสตรี</a:t>
          </a: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/>
          </a:r>
          <a:b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จึงมีอำนาจกำหนดการแต่งกายและเครื่องแบบปกติของพนักงานกองทุนพัฒนาบทบาทสตรี </a:t>
          </a:r>
          <a:r>
            <a:rPr lang="th-TH" sz="1100" b="1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/>
          </a:r>
          <a:br>
            <a:rPr lang="th-TH" sz="1100" b="1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ได้ตาม</a:t>
          </a: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มาตรา 21 (2) </a:t>
          </a:r>
          <a:r>
            <a:rPr lang="th-TH" sz="1100" b="1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พระราชบัญญัติ</a:t>
          </a:r>
          <a:br>
            <a:rPr lang="th-TH" sz="1100" b="1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การ</a:t>
          </a: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บริหารทุนหมุนเวียน </a:t>
          </a:r>
          <a:b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พ.ศ. 2558 ประกอบ</a:t>
          </a:r>
          <a:b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ข้อ 9 แห่งข้อบังคับ</a:t>
          </a:r>
          <a:b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คณะกรรมการบริหาร</a:t>
          </a:r>
          <a:r>
            <a:rPr lang="th-TH" sz="1100" b="1" kern="1200" spc="-30" baseline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กองทุนพัฒนาบทบาทสตรี</a:t>
          </a: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ว่าด้วยการบริหารกองทุนพัฒนาบทบาทสตรี </a:t>
          </a:r>
          <a:b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พ.ศ. 2559</a:t>
          </a:r>
        </a:p>
      </dsp:txBody>
      <dsp:txXfrm>
        <a:off x="7124751" y="136925"/>
        <a:ext cx="1585083" cy="33522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C6D9C-4DBB-44C6-ADCC-B31A61B38DDA}">
      <dsp:nvSpPr>
        <dsp:cNvPr id="0" name=""/>
        <dsp:cNvSpPr/>
      </dsp:nvSpPr>
      <dsp:spPr>
        <a:xfrm>
          <a:off x="8125" y="0"/>
          <a:ext cx="1682066" cy="3679902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จากการตรวจสอบ</a:t>
          </a:r>
          <a:b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ข้อกฎหมายที่เกี่ยวข้องเกี่ยวกับการกำหนดการแต่งกายของเจ้าหน้าที่</a:t>
          </a:r>
          <a:b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ของรัฐ เห็นว่ากฎหมายได้บัญญัติไว้เป็นแนวทางเดียวกัน ในลักษณะของการอธิบายหรือบรรยายถึงรายละเอียดการแต่งกายของ</a:t>
          </a:r>
          <a:r>
            <a:rPr lang="th-TH" sz="1100" b="1" i="0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เจ้าหน้าที่</a:t>
          </a:r>
          <a:br>
            <a:rPr lang="th-TH" sz="1100" b="1" i="0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ใน</a:t>
          </a:r>
          <a: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แต่ละประเภทเท่านั้น</a:t>
          </a:r>
        </a:p>
      </dsp:txBody>
      <dsp:txXfrm>
        <a:off x="57391" y="49266"/>
        <a:ext cx="1583534" cy="3581370"/>
      </dsp:txXfrm>
    </dsp:sp>
    <dsp:sp modelId="{144465E7-2894-450D-B256-07EF8244792A}">
      <dsp:nvSpPr>
        <dsp:cNvPr id="0" name=""/>
        <dsp:cNvSpPr/>
      </dsp:nvSpPr>
      <dsp:spPr>
        <a:xfrm>
          <a:off x="1858399" y="1631374"/>
          <a:ext cx="356598" cy="417152"/>
        </a:xfrm>
        <a:prstGeom prst="rightArrow">
          <a:avLst>
            <a:gd name="adj1" fmla="val 60000"/>
            <a:gd name="adj2" fmla="val 50000"/>
          </a:avLst>
        </a:prstGeom>
        <a:solidFill>
          <a:srgbClr val="A0C4B6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100" kern="12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sp:txBody>
      <dsp:txXfrm>
        <a:off x="1858399" y="1714804"/>
        <a:ext cx="249619" cy="250292"/>
      </dsp:txXfrm>
    </dsp:sp>
    <dsp:sp modelId="{2F1E6F71-A0BB-41D3-99A1-0D821D940C77}">
      <dsp:nvSpPr>
        <dsp:cNvPr id="0" name=""/>
        <dsp:cNvSpPr/>
      </dsp:nvSpPr>
      <dsp:spPr>
        <a:xfrm>
          <a:off x="2363019" y="0"/>
          <a:ext cx="1682066" cy="3679902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ส่วนการ</a:t>
          </a:r>
          <a:r>
            <a:rPr lang="th-TH" sz="1100" b="1" i="0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บัญญัติ</a:t>
          </a:r>
          <a:br>
            <a:rPr lang="th-TH" sz="1100" b="1" i="0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ห้ามการ</a:t>
          </a:r>
          <a: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แต่งกาย</a:t>
          </a:r>
          <a:r>
            <a:rPr lang="th-TH" sz="1100" b="1" i="0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เลียนแบบเจ้าหน้าที่</a:t>
          </a:r>
          <a:br>
            <a:rPr lang="th-TH" sz="1100" b="1" i="0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ของ</a:t>
          </a:r>
          <a: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รัฐนั้น</a:t>
          </a:r>
        </a:p>
      </dsp:txBody>
      <dsp:txXfrm>
        <a:off x="2412285" y="49266"/>
        <a:ext cx="1583534" cy="3581370"/>
      </dsp:txXfrm>
    </dsp:sp>
    <dsp:sp modelId="{EFB0A93A-3E5E-43DC-A97D-27652D965824}">
      <dsp:nvSpPr>
        <dsp:cNvPr id="0" name=""/>
        <dsp:cNvSpPr/>
      </dsp:nvSpPr>
      <dsp:spPr>
        <a:xfrm>
          <a:off x="4213293" y="1631374"/>
          <a:ext cx="356598" cy="417152"/>
        </a:xfrm>
        <a:prstGeom prst="rightArrow">
          <a:avLst>
            <a:gd name="adj1" fmla="val 60000"/>
            <a:gd name="adj2" fmla="val 50000"/>
          </a:avLst>
        </a:prstGeom>
        <a:solidFill>
          <a:srgbClr val="A0C4B6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100" kern="12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sp:txBody>
      <dsp:txXfrm>
        <a:off x="4213293" y="1714804"/>
        <a:ext cx="249619" cy="250292"/>
      </dsp:txXfrm>
    </dsp:sp>
    <dsp:sp modelId="{E024D1F1-67A2-4748-A095-874674E273E2}">
      <dsp:nvSpPr>
        <dsp:cNvPr id="0" name=""/>
        <dsp:cNvSpPr/>
      </dsp:nvSpPr>
      <dsp:spPr>
        <a:xfrm>
          <a:off x="4717913" y="0"/>
          <a:ext cx="1682066" cy="367990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ประมวลกฎหมายอาญา มาตรา 146 ผู้ใดไม่มีสิทธิที่จะสวม</a:t>
          </a:r>
          <a:r>
            <a:rPr lang="th-TH" sz="1100" b="1" i="0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เครื่องแบบหรือ</a:t>
          </a:r>
          <a: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ประดับ</a:t>
          </a:r>
          <a:r>
            <a:rPr lang="th-TH" sz="1100" b="1" i="0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เครื่องหมายของ</a:t>
          </a:r>
          <a: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เจ้าพนักงาน สมาชิกสภานิติบัญญัติแห่งรัฐ สมาชิกสภาจังหวัดหรือสมาชิกสภาเทศบาล หรือไม่มีสิทธิใช้ยศ ตำแหน่ง เครื่องราชอิสริยาภรณ์หรือสิ่งที่หมายถึงเครื่องราชอิสริยาภรณ์ กระทำการเช่นนั้นเพื่อให้บุคคลอื่นเชื่อว่าตนมีสิทธิ ต้องระวางโทษจำคุกไม่เกินหนึ่งปี หรือปรับ</a:t>
          </a:r>
          <a:b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ไม่เกิน</a:t>
          </a:r>
          <a:r>
            <a:rPr lang="th-TH" sz="1100" b="1" i="0" kern="1200" spc="-80" baseline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สองหมื่นบาท </a:t>
          </a:r>
          <a:br>
            <a:rPr lang="th-TH" sz="1100" b="1" i="0" kern="1200" spc="-80" baseline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kern="1200" spc="-80" baseline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หรือทั้งจำทั้งปรับ</a:t>
          </a:r>
        </a:p>
      </dsp:txBody>
      <dsp:txXfrm>
        <a:off x="4767179" y="49266"/>
        <a:ext cx="1583534" cy="3581370"/>
      </dsp:txXfrm>
    </dsp:sp>
    <dsp:sp modelId="{B4A0D776-D072-4DD5-866A-10525915A96C}">
      <dsp:nvSpPr>
        <dsp:cNvPr id="0" name=""/>
        <dsp:cNvSpPr/>
      </dsp:nvSpPr>
      <dsp:spPr>
        <a:xfrm>
          <a:off x="6568187" y="1631374"/>
          <a:ext cx="356598" cy="417152"/>
        </a:xfrm>
        <a:prstGeom prst="rightArrow">
          <a:avLst>
            <a:gd name="adj1" fmla="val 60000"/>
            <a:gd name="adj2" fmla="val 50000"/>
          </a:avLst>
        </a:prstGeom>
        <a:solidFill>
          <a:srgbClr val="A0C4B6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100" kern="12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sp:txBody>
      <dsp:txXfrm>
        <a:off x="6568187" y="1714804"/>
        <a:ext cx="249619" cy="250292"/>
      </dsp:txXfrm>
    </dsp:sp>
    <dsp:sp modelId="{9BC1DFF6-5794-47DE-9FF4-52AFA00FBFB6}">
      <dsp:nvSpPr>
        <dsp:cNvPr id="0" name=""/>
        <dsp:cNvSpPr/>
      </dsp:nvSpPr>
      <dsp:spPr>
        <a:xfrm>
          <a:off x="7072807" y="0"/>
          <a:ext cx="1682066" cy="3679902"/>
        </a:xfrm>
        <a:prstGeom prst="roundRect">
          <a:avLst>
            <a:gd name="adj" fmla="val 10000"/>
          </a:avLst>
        </a:prstGeom>
        <a:solidFill>
          <a:srgbClr val="F3E9E7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ดังนั้น จึงเห็นได้ว่า</a:t>
          </a:r>
          <a:b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การพิจารณาการแต่งกาย</a:t>
          </a:r>
          <a:b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และเครื่องแบบปกติ</a:t>
          </a:r>
          <a:b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ของพนักงานกองทุน</a:t>
          </a:r>
          <a:b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พัฒนาบทบาทสตรีสามารถกระทำ</a:t>
          </a:r>
          <a:r>
            <a:rPr lang="th-TH" sz="1100" b="1" i="0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ได้</a:t>
          </a:r>
          <a:br>
            <a:rPr lang="th-TH" sz="1100" b="1" i="0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โดย</a:t>
          </a:r>
          <a: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เป็นอำนาจ</a:t>
          </a:r>
          <a:r>
            <a:rPr lang="th-TH" sz="1100" b="1" i="0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หน้าที่</a:t>
          </a:r>
          <a:br>
            <a:rPr lang="th-TH" sz="1100" b="1" i="0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ของคณะกรรมการ</a:t>
          </a:r>
          <a: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บริหาร</a:t>
          </a:r>
          <a:r>
            <a:rPr lang="th-TH" sz="1100" b="1" i="0" kern="1200" spc="-30" baseline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กองทุนพัฒนาบทบาทสตรี </a:t>
          </a:r>
          <a: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/>
          </a:r>
          <a:b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แต่ต้องระมัดระวังมิ</a:t>
          </a:r>
          <a:r>
            <a:rPr lang="th-TH" sz="1100" b="1" i="0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ให้</a:t>
          </a:r>
          <a:br>
            <a:rPr lang="th-TH" sz="1100" b="1" i="0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มี</a:t>
          </a:r>
          <a: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การลอกเลียนแบบ เหมือน หรือ คล้ายกับเครื่องแบบ</a:t>
          </a:r>
          <a:r>
            <a:rPr lang="th-TH" sz="1100" b="1" i="0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หรือประดับ</a:t>
          </a:r>
          <a: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เครื่องหมายของ</a:t>
          </a:r>
          <a:b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เจ้าพนักงาน ตามประมวลกฎหมายอาญา </a:t>
          </a:r>
          <a:r>
            <a:rPr lang="th-TH" sz="1100" b="1" i="0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/>
          </a:r>
          <a:br>
            <a:rPr lang="th-TH" sz="1100" b="1" i="0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</a:br>
          <a:r>
            <a:rPr lang="th-TH" sz="1100" b="1" i="0" kern="12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มาตรา </a:t>
          </a:r>
          <a:r>
            <a:rPr lang="th-TH" sz="1100" b="1" i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146 เท่านั้น </a:t>
          </a:r>
        </a:p>
      </dsp:txBody>
      <dsp:txXfrm>
        <a:off x="7122073" y="49266"/>
        <a:ext cx="1583534" cy="3581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0.71772</cdr:x>
      <cdr:y>0</cdr:y>
    </cdr:from>
    <cdr:to>
      <cdr:x>0.90646</cdr:x>
      <cdr:y>0.13005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3435286" y="0"/>
          <a:ext cx="903381" cy="5846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th-TH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เป้าหมาย</a:t>
          </a:r>
        </a:p>
        <a:p xmlns:a="http://schemas.openxmlformats.org/drawingml/2006/main">
          <a:pPr algn="ctr"/>
          <a:r>
            <a:rPr lang="th-TH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100</a:t>
          </a:r>
        </a:p>
        <a:p xmlns:a="http://schemas.openxmlformats.org/drawingml/2006/main">
          <a:pPr algn="ctr"/>
          <a:endParaRPr lang="th-TH" sz="2400" b="1" dirty="0">
            <a:solidFill>
              <a:srgbClr val="002060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cdr:txBody>
    </cdr:sp>
  </cdr:relSizeAnchor>
  <cdr:relSizeAnchor xmlns:cdr="http://schemas.openxmlformats.org/drawingml/2006/chartDrawing">
    <cdr:from>
      <cdr:x>0.44693</cdr:x>
      <cdr:y>0.02451</cdr:y>
    </cdr:from>
    <cdr:to>
      <cdr:x>0.62435</cdr:x>
      <cdr:y>0.07607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2139200" y="110171"/>
          <a:ext cx="849200" cy="2318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400" b="1" dirty="0">
              <a:solidFill>
                <a:schemeClr val="accent1">
                  <a:lumMod val="50000"/>
                </a:schemeClr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184.28</a:t>
          </a:r>
          <a:endParaRPr lang="th-TH" sz="1400" b="1" dirty="0">
            <a:solidFill>
              <a:schemeClr val="accent1">
                <a:lumMod val="50000"/>
              </a:schemeClr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0.72691</cdr:x>
      <cdr:y>0</cdr:y>
    </cdr:from>
    <cdr:to>
      <cdr:x>0.93397</cdr:x>
      <cdr:y>0.12185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3307494" y="-1276438"/>
          <a:ext cx="942138" cy="519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th-TH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เป้าหมาย</a:t>
          </a:r>
        </a:p>
        <a:p xmlns:a="http://schemas.openxmlformats.org/drawingml/2006/main">
          <a:pPr algn="ctr"/>
          <a:r>
            <a:rPr lang="th-TH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5</a:t>
          </a:r>
        </a:p>
      </cdr:txBody>
    </cdr:sp>
  </cdr:relSizeAnchor>
  <cdr:relSizeAnchor xmlns:cdr="http://schemas.openxmlformats.org/drawingml/2006/chartDrawing">
    <cdr:from>
      <cdr:x>0.48216</cdr:x>
      <cdr:y>0.0062</cdr:y>
    </cdr:from>
    <cdr:to>
      <cdr:x>0.5375</cdr:x>
      <cdr:y>0.06655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2193859" y="26427"/>
          <a:ext cx="251802" cy="2571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th-TH" sz="1400" b="1" dirty="0">
              <a:solidFill>
                <a:schemeClr val="accent1">
                  <a:lumMod val="50000"/>
                </a:schemeClr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5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0.76868</cdr:x>
      <cdr:y>0</cdr:y>
    </cdr:from>
    <cdr:to>
      <cdr:x>0.89582</cdr:x>
      <cdr:y>0.12424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3396800" y="-1259771"/>
          <a:ext cx="561862" cy="5535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endParaRPr lang="th-TH" sz="1400" b="1" dirty="0">
            <a:solidFill>
              <a:srgbClr val="002060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  <a:p xmlns:a="http://schemas.openxmlformats.org/drawingml/2006/main">
          <a:pPr algn="ctr"/>
          <a:r>
            <a:rPr lang="th-TH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100</a:t>
          </a:r>
        </a:p>
      </cdr:txBody>
    </cdr:sp>
  </cdr:relSizeAnchor>
  <cdr:relSizeAnchor xmlns:cdr="http://schemas.openxmlformats.org/drawingml/2006/chartDrawing">
    <cdr:from>
      <cdr:x>0.44885</cdr:x>
      <cdr:y>0.32448</cdr:y>
    </cdr:from>
    <cdr:to>
      <cdr:x>0.60528</cdr:x>
      <cdr:y>0.3929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1983483" y="1445629"/>
          <a:ext cx="691267" cy="3048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th-TH" sz="1400" b="1" dirty="0">
              <a:solidFill>
                <a:schemeClr val="accent5">
                  <a:lumMod val="75000"/>
                </a:schemeClr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94.56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902076" y="4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A74C7-ACB0-4EC4-AC49-EABDB89AEE9D}" type="datetimeFigureOut">
              <a:rPr lang="th-TH" smtClean="0"/>
              <a:t>09/11/65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520241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3902076" y="9520241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E47EA-5A7A-4822-8210-06A4D03C7C3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5151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02076" y="4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8BFDC-ECE7-43E2-87D2-133B36FE0225}" type="datetimeFigureOut">
              <a:rPr lang="th-TH" smtClean="0"/>
              <a:t>09/11/65</a:t>
            </a:fld>
            <a:endParaRPr lang="th-TH" dirty="0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0950"/>
            <a:ext cx="6013450" cy="3382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 dirty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8975" y="4822827"/>
            <a:ext cx="5511800" cy="394652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520242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902076" y="9520242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F51A1-A190-4FE8-BD22-59A8BF5E5BA7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79728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41693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61835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93529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01509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50281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81656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37703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73289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34586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20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5621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92649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47990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83873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0195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17913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313632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819589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951368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618940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30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129591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257246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00417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855477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56038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893955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214353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151016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309349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892807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178043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40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549630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41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954218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42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4311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097011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43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602560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44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646366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45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069801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46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294002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47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779288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48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103696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50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066064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51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428491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52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409572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53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14526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937099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54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423794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56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7961255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A7B4E-EDEB-473E-8BB0-33D000AA0EF8}" type="slidenum">
              <a:rPr lang="th-TH" smtClean="0"/>
              <a:t>57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349991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60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649451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76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47057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84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970304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91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329052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104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3481880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105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080826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106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82091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5163032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107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937133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111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651303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112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899729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113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0076885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114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162456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115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747375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117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3170967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19436-EAC8-4740-AD79-75F3AEF75099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2579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122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2528424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123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52376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08113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13716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922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09/11/65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375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09/11/65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12967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09/11/65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06994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BD163A-A41B-4C9B-B076-E7EDB8A8DB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19392" y="1710450"/>
            <a:ext cx="2829667" cy="2786483"/>
          </a:xfrm>
          <a:custGeom>
            <a:avLst/>
            <a:gdLst>
              <a:gd name="connsiteX0" fmla="*/ 1288249 w 3395600"/>
              <a:gd name="connsiteY0" fmla="*/ 0 h 3343780"/>
              <a:gd name="connsiteX1" fmla="*/ 1305708 w 3395600"/>
              <a:gd name="connsiteY1" fmla="*/ 32167 h 3343780"/>
              <a:gd name="connsiteX2" fmla="*/ 1697801 w 3395600"/>
              <a:gd name="connsiteY2" fmla="*/ 240641 h 3343780"/>
              <a:gd name="connsiteX3" fmla="*/ 2089893 w 3395600"/>
              <a:gd name="connsiteY3" fmla="*/ 32167 h 3343780"/>
              <a:gd name="connsiteX4" fmla="*/ 2107353 w 3395600"/>
              <a:gd name="connsiteY4" fmla="*/ 0 h 3343780"/>
              <a:gd name="connsiteX5" fmla="*/ 2202673 w 3395600"/>
              <a:gd name="connsiteY5" fmla="*/ 24510 h 3343780"/>
              <a:gd name="connsiteX6" fmla="*/ 3395600 w 3395600"/>
              <a:gd name="connsiteY6" fmla="*/ 1645980 h 3343780"/>
              <a:gd name="connsiteX7" fmla="*/ 1697800 w 3395600"/>
              <a:gd name="connsiteY7" fmla="*/ 3343780 h 3343780"/>
              <a:gd name="connsiteX8" fmla="*/ 0 w 3395600"/>
              <a:gd name="connsiteY8" fmla="*/ 1645980 h 3343780"/>
              <a:gd name="connsiteX9" fmla="*/ 1192927 w 3395600"/>
              <a:gd name="connsiteY9" fmla="*/ 24510 h 3343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95600" h="3343780">
                <a:moveTo>
                  <a:pt x="1288249" y="0"/>
                </a:moveTo>
                <a:lnTo>
                  <a:pt x="1305708" y="32167"/>
                </a:lnTo>
                <a:cubicBezTo>
                  <a:pt x="1390683" y="157945"/>
                  <a:pt x="1534584" y="240641"/>
                  <a:pt x="1697801" y="240641"/>
                </a:cubicBezTo>
                <a:cubicBezTo>
                  <a:pt x="1861018" y="240641"/>
                  <a:pt x="2004920" y="157945"/>
                  <a:pt x="2089893" y="32167"/>
                </a:cubicBezTo>
                <a:lnTo>
                  <a:pt x="2107353" y="0"/>
                </a:lnTo>
                <a:lnTo>
                  <a:pt x="2202673" y="24510"/>
                </a:lnTo>
                <a:cubicBezTo>
                  <a:pt x="2893795" y="239471"/>
                  <a:pt x="3395600" y="884125"/>
                  <a:pt x="3395600" y="1645980"/>
                </a:cubicBezTo>
                <a:cubicBezTo>
                  <a:pt x="3395600" y="2583649"/>
                  <a:pt x="2635469" y="3343780"/>
                  <a:pt x="1697800" y="3343780"/>
                </a:cubicBezTo>
                <a:cubicBezTo>
                  <a:pt x="760131" y="3343780"/>
                  <a:pt x="0" y="2583649"/>
                  <a:pt x="0" y="1645980"/>
                </a:cubicBezTo>
                <a:cubicBezTo>
                  <a:pt x="0" y="884125"/>
                  <a:pt x="501806" y="239471"/>
                  <a:pt x="1192927" y="245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25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998883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09/11/65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4676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09/11/65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3449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09/11/65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66159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09/11/65</a:t>
            </a:fld>
            <a:endParaRPr lang="th-TH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8374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09/11/65</a:t>
            </a:fld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92608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09/11/65</a:t>
            </a:fld>
            <a:endParaRPr lang="th-T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37967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09/11/65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16697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09/11/65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8248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070FC-0B66-45F4-862E-AC35BDE9927B}" type="datetimeFigureOut">
              <a:rPr lang="th-TH" smtClean="0"/>
              <a:t>09/11/65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8303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2" r:id="rId12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1.jp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63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1.jpg"/><Relationship Id="rId10" Type="http://schemas.openxmlformats.org/officeDocument/2006/relationships/image" Target="../media/image7.png"/><Relationship Id="rId4" Type="http://schemas.openxmlformats.org/officeDocument/2006/relationships/image" Target="../media/image20.png"/><Relationship Id="rId9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10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10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4.png"/><Relationship Id="rId9" Type="http://schemas.openxmlformats.org/officeDocument/2006/relationships/image" Target="../media/image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5.jpe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6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10" Type="http://schemas.openxmlformats.org/officeDocument/2006/relationships/image" Target="../media/image8.png"/><Relationship Id="rId4" Type="http://schemas.openxmlformats.org/officeDocument/2006/relationships/image" Target="../media/image27.png"/><Relationship Id="rId9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30.png"/><Relationship Id="rId9" Type="http://schemas.openxmlformats.org/officeDocument/2006/relationships/image" Target="../media/image7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1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2.png"/><Relationship Id="rId9" Type="http://schemas.openxmlformats.org/officeDocument/2006/relationships/image" Target="../media/image8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6.jpeg"/><Relationship Id="rId5" Type="http://schemas.openxmlformats.org/officeDocument/2006/relationships/image" Target="../media/image6.png"/><Relationship Id="rId10" Type="http://schemas.openxmlformats.org/officeDocument/2006/relationships/image" Target="../media/image35.jpeg"/><Relationship Id="rId4" Type="http://schemas.openxmlformats.org/officeDocument/2006/relationships/image" Target="../media/image5.pn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42.png"/><Relationship Id="rId5" Type="http://schemas.openxmlformats.org/officeDocument/2006/relationships/image" Target="../media/image5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50.png"/><Relationship Id="rId5" Type="http://schemas.openxmlformats.org/officeDocument/2006/relationships/image" Target="../media/image6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5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sp>
        <p:nvSpPr>
          <p:cNvPr id="33" name="สี่เหลี่ยมผืนผ้า 32">
            <a:extLst>
              <a:ext uri="{FF2B5EF4-FFF2-40B4-BE49-F238E27FC236}">
                <a16:creationId xmlns:a16="http://schemas.microsoft.com/office/drawing/2014/main" id="{C7C27DC1-E922-4D56-BF27-89FA35DEDA5D}"/>
              </a:ext>
            </a:extLst>
          </p:cNvPr>
          <p:cNvSpPr/>
          <p:nvPr/>
        </p:nvSpPr>
        <p:spPr>
          <a:xfrm>
            <a:off x="502930" y="2398420"/>
            <a:ext cx="8923661" cy="1969193"/>
          </a:xfrm>
          <a:prstGeom prst="flowChartAlternateProcess">
            <a:avLst/>
          </a:prstGeom>
          <a:solidFill>
            <a:srgbClr val="FFDDDE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Aft>
                <a:spcPts val="400"/>
              </a:spcAft>
            </a:pPr>
            <a:r>
              <a:rPr lang="th-TH" sz="2000" b="1" dirty="0">
                <a:solidFill>
                  <a:srgbClr val="002060"/>
                </a:solidFill>
                <a:latin typeface="Chulabhorn Likit Display Medium" panose="00000600000000000000" pitchFamily="50" charset="-34"/>
                <a:cs typeface="Chulabhorn Likit Display Medium" panose="00000600000000000000" pitchFamily="50" charset="-34"/>
              </a:rPr>
              <a:t>การประชุมคณะกรรมการบริหารกองทุนพัฒนาบทบาทสตรี ครั้งที่ </a:t>
            </a:r>
            <a:r>
              <a:rPr lang="en-US" sz="2000" b="1" dirty="0">
                <a:solidFill>
                  <a:srgbClr val="002060"/>
                </a:solidFill>
                <a:latin typeface="Chulabhorn Likit Display Medium" panose="00000600000000000000" pitchFamily="50" charset="-34"/>
                <a:cs typeface="Chulabhorn Likit Display Medium" panose="00000600000000000000" pitchFamily="50" charset="-34"/>
              </a:rPr>
              <a:t>10</a:t>
            </a:r>
            <a:r>
              <a:rPr lang="th-TH" sz="2000" b="1" dirty="0">
                <a:solidFill>
                  <a:srgbClr val="002060"/>
                </a:solidFill>
                <a:latin typeface="Chulabhorn Likit Display Medium" panose="00000600000000000000" pitchFamily="50" charset="-34"/>
                <a:cs typeface="Chulabhorn Likit Display Medium" panose="00000600000000000000" pitchFamily="50" charset="-34"/>
              </a:rPr>
              <a:t>/2565</a:t>
            </a:r>
          </a:p>
          <a:p>
            <a:pPr algn="ctr">
              <a:lnSpc>
                <a:spcPct val="150000"/>
              </a:lnSpc>
              <a:spcAft>
                <a:spcPts val="400"/>
              </a:spcAft>
            </a:pPr>
            <a:r>
              <a:rPr lang="th-TH" sz="2000" b="1" spc="-10" dirty="0">
                <a:solidFill>
                  <a:srgbClr val="002060"/>
                </a:solidFill>
                <a:latin typeface="Chulabhorn Likit Display Medium" panose="00000600000000000000" pitchFamily="50" charset="-34"/>
                <a:ea typeface="Times New Roman" panose="02020603050405020304" pitchFamily="18" charset="0"/>
                <a:cs typeface="Chulabhorn Likit Display Medium" panose="00000600000000000000" pitchFamily="50" charset="-34"/>
              </a:rPr>
              <a:t>รูปแบบออนไลน์ (ระบบ </a:t>
            </a:r>
            <a:r>
              <a:rPr lang="en-US" sz="2000" b="1" spc="-10" dirty="0">
                <a:solidFill>
                  <a:srgbClr val="002060"/>
                </a:solidFill>
                <a:latin typeface="Chulabhorn Likit Display Medium" panose="00000600000000000000" pitchFamily="50" charset="-34"/>
                <a:ea typeface="Times New Roman" panose="02020603050405020304" pitchFamily="18" charset="0"/>
                <a:cs typeface="Chulabhorn Likit Display Medium" panose="00000600000000000000" pitchFamily="50" charset="-34"/>
              </a:rPr>
              <a:t>Zoom Cloud Meetings</a:t>
            </a:r>
            <a:r>
              <a:rPr lang="th-TH" sz="2000" b="1" spc="-10" dirty="0">
                <a:solidFill>
                  <a:srgbClr val="002060"/>
                </a:solidFill>
                <a:latin typeface="Chulabhorn Likit Display Medium" panose="00000600000000000000" pitchFamily="50" charset="-34"/>
                <a:ea typeface="Times New Roman" panose="02020603050405020304" pitchFamily="18" charset="0"/>
                <a:cs typeface="Chulabhorn Likit Display Medium" panose="00000600000000000000" pitchFamily="50" charset="-34"/>
              </a:rPr>
              <a:t>) </a:t>
            </a:r>
            <a:endParaRPr lang="th-TH" sz="2000" b="1" dirty="0">
              <a:solidFill>
                <a:srgbClr val="002060"/>
              </a:solidFill>
              <a:latin typeface="Chulabhorn Likit Display Medium" panose="00000600000000000000" pitchFamily="50" charset="-34"/>
              <a:cs typeface="Chulabhorn Likit Display Medium" panose="00000600000000000000" pitchFamily="50" charset="-34"/>
            </a:endParaRPr>
          </a:p>
          <a:p>
            <a:pPr algn="ctr">
              <a:lnSpc>
                <a:spcPct val="150000"/>
              </a:lnSpc>
              <a:spcAft>
                <a:spcPts val="400"/>
              </a:spcAft>
            </a:pPr>
            <a:r>
              <a:rPr lang="th-TH" sz="2000" b="1" dirty="0">
                <a:solidFill>
                  <a:srgbClr val="002060"/>
                </a:solidFill>
                <a:latin typeface="Chulabhorn Likit Display Medium" panose="00000600000000000000" pitchFamily="50" charset="-34"/>
                <a:cs typeface="Chulabhorn Likit Display Medium" panose="00000600000000000000" pitchFamily="50" charset="-34"/>
              </a:rPr>
              <a:t>วันพุธที่ 9 พฤศจิกายน 2565</a:t>
            </a:r>
            <a:r>
              <a:rPr lang="en-US" sz="2000" b="1" dirty="0">
                <a:solidFill>
                  <a:srgbClr val="002060"/>
                </a:solidFill>
                <a:latin typeface="Chulabhorn Likit Display Medium" panose="00000600000000000000" pitchFamily="50" charset="-34"/>
                <a:cs typeface="Chulabhorn Likit Display Medium" panose="00000600000000000000" pitchFamily="50" charset="-34"/>
              </a:rPr>
              <a:t> </a:t>
            </a:r>
            <a:r>
              <a:rPr lang="th-TH" sz="2000" b="1" dirty="0">
                <a:solidFill>
                  <a:srgbClr val="002060"/>
                </a:solidFill>
                <a:latin typeface="Chulabhorn Likit Display Medium" panose="00000600000000000000" pitchFamily="50" charset="-34"/>
                <a:cs typeface="Chulabhorn Likit Display Medium" panose="00000600000000000000" pitchFamily="50" charset="-34"/>
              </a:rPr>
              <a:t>เวลา 13.30 - 16.30 น.</a:t>
            </a:r>
            <a:br>
              <a:rPr lang="th-TH" sz="2000" b="1" dirty="0">
                <a:solidFill>
                  <a:srgbClr val="002060"/>
                </a:solidFill>
                <a:latin typeface="Chulabhorn Likit Display Medium" panose="00000600000000000000" pitchFamily="50" charset="-34"/>
                <a:cs typeface="Chulabhorn Likit Display Medium" panose="00000600000000000000" pitchFamily="50" charset="-34"/>
              </a:rPr>
            </a:br>
            <a:r>
              <a:rPr lang="th-TH" sz="2000" b="1" dirty="0">
                <a:solidFill>
                  <a:srgbClr val="002060"/>
                </a:solidFill>
                <a:latin typeface="Chulabhorn Likit Display Medium" panose="00000600000000000000" pitchFamily="50" charset="-34"/>
                <a:cs typeface="Chulabhorn Likit Display Medium" panose="00000600000000000000" pitchFamily="50" charset="-34"/>
              </a:rPr>
              <a:t>ห้องประชุม 5001 ชั้น 5 กรมการพัฒนาชุมชน </a:t>
            </a:r>
          </a:p>
        </p:txBody>
      </p:sp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DD640411-EFE3-424B-A910-D36FA66C9B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91" y="1046439"/>
            <a:ext cx="1229128" cy="1231179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E7EA978A-A5ED-4793-AA82-AD84746372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954" y="1059258"/>
            <a:ext cx="1229128" cy="1229128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87" name="Group 86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88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95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99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00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01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96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97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98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89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90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91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92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93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39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3240837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252846"/>
              </p:ext>
            </p:extLst>
          </p:nvPr>
        </p:nvGraphicFramePr>
        <p:xfrm>
          <a:off x="583894" y="1591648"/>
          <a:ext cx="8867413" cy="268126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34564">
                  <a:extLst>
                    <a:ext uri="{9D8B030D-6E8A-4147-A177-3AD203B41FA5}">
                      <a16:colId xmlns:a16="http://schemas.microsoft.com/office/drawing/2014/main" val="3010774854"/>
                    </a:ext>
                  </a:extLst>
                </a:gridCol>
                <a:gridCol w="1486220">
                  <a:extLst>
                    <a:ext uri="{9D8B030D-6E8A-4147-A177-3AD203B41FA5}">
                      <a16:colId xmlns:a16="http://schemas.microsoft.com/office/drawing/2014/main" val="3968720673"/>
                    </a:ext>
                  </a:extLst>
                </a:gridCol>
                <a:gridCol w="1502257">
                  <a:extLst>
                    <a:ext uri="{9D8B030D-6E8A-4147-A177-3AD203B41FA5}">
                      <a16:colId xmlns:a16="http://schemas.microsoft.com/office/drawing/2014/main" val="766934726"/>
                    </a:ext>
                  </a:extLst>
                </a:gridCol>
                <a:gridCol w="1389700">
                  <a:extLst>
                    <a:ext uri="{9D8B030D-6E8A-4147-A177-3AD203B41FA5}">
                      <a16:colId xmlns:a16="http://schemas.microsoft.com/office/drawing/2014/main" val="1851990609"/>
                    </a:ext>
                  </a:extLst>
                </a:gridCol>
                <a:gridCol w="1391108">
                  <a:extLst>
                    <a:ext uri="{9D8B030D-6E8A-4147-A177-3AD203B41FA5}">
                      <a16:colId xmlns:a16="http://schemas.microsoft.com/office/drawing/2014/main" val="3699040279"/>
                    </a:ext>
                  </a:extLst>
                </a:gridCol>
                <a:gridCol w="1663564">
                  <a:extLst>
                    <a:ext uri="{9D8B030D-6E8A-4147-A177-3AD203B41FA5}">
                      <a16:colId xmlns:a16="http://schemas.microsoft.com/office/drawing/2014/main" val="583319578"/>
                    </a:ext>
                  </a:extLst>
                </a:gridCol>
              </a:tblGrid>
              <a:tr h="678744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ประเภท</a:t>
                      </a:r>
                    </a:p>
                  </a:txBody>
                  <a:tcPr marL="82337" marR="82337" marT="41161" marB="4116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งบจัดสรร </a:t>
                      </a:r>
                      <a:b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</a:p>
                  </a:txBody>
                  <a:tcPr marL="82337" marR="82337" marT="41161" marB="4116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ผลการเบิกจ่าย </a:t>
                      </a:r>
                      <a:b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</a:p>
                  </a:txBody>
                  <a:tcPr marL="82337" marR="82337" marT="41161" marB="4116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ร้อยละการเบิกจ่าย</a:t>
                      </a:r>
                    </a:p>
                  </a:txBody>
                  <a:tcPr marL="82337" marR="82337" marT="41161" marB="4116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คงเหลืองบประมาณ</a:t>
                      </a:r>
                      <a:b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</a:p>
                  </a:txBody>
                  <a:tcPr marL="82337" marR="82337" marT="41161" marB="4116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        </a:t>
                      </a:r>
                    </a:p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การเบิกจ่าย</a:t>
                      </a:r>
                    </a:p>
                  </a:txBody>
                  <a:tcPr marL="82337" marR="82337" marT="41161" marB="41161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894302"/>
                  </a:ext>
                </a:extLst>
              </a:tr>
              <a:tr h="465927">
                <a:tc>
                  <a:txBody>
                    <a:bodyPr/>
                    <a:lstStyle/>
                    <a:p>
                      <a:pPr algn="l"/>
                      <a:r>
                        <a:rPr lang="th-TH" sz="12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1. งบบริหาร</a:t>
                      </a:r>
                    </a:p>
                  </a:txBody>
                  <a:tcPr marL="82337" marR="82337" marT="41161" marB="41161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301,495,500.00 </a:t>
                      </a:r>
                    </a:p>
                  </a:txBody>
                  <a:tcPr marL="8577" marR="8577" marT="857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246,530,861.19 </a:t>
                      </a:r>
                    </a:p>
                  </a:txBody>
                  <a:tcPr marL="8577" marR="8577" marT="857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81.77 </a:t>
                      </a:r>
                    </a:p>
                  </a:txBody>
                  <a:tcPr marL="8577" marR="8577" marT="857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54,964,638.81 </a:t>
                      </a:r>
                    </a:p>
                  </a:txBody>
                  <a:tcPr marL="8577" marR="8577" marT="857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18.23</a:t>
                      </a:r>
                    </a:p>
                  </a:txBody>
                  <a:tcPr marL="8577" marR="8577" marT="857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51124"/>
                  </a:ext>
                </a:extLst>
              </a:tr>
              <a:tr h="465927">
                <a:tc>
                  <a:txBody>
                    <a:bodyPr/>
                    <a:lstStyle/>
                    <a:p>
                      <a:pPr algn="l"/>
                      <a:r>
                        <a:rPr lang="th-TH" sz="12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2. เงินอุดหนุน</a:t>
                      </a:r>
                    </a:p>
                  </a:txBody>
                  <a:tcPr marL="82337" marR="82337" marT="41161" marB="41161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143,000,000.00 </a:t>
                      </a:r>
                    </a:p>
                  </a:txBody>
                  <a:tcPr marL="8577" marR="8577" marT="857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141,630,378.00 </a:t>
                      </a:r>
                    </a:p>
                  </a:txBody>
                  <a:tcPr marL="8577" marR="8577" marT="857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99.04 </a:t>
                      </a:r>
                    </a:p>
                  </a:txBody>
                  <a:tcPr marL="8577" marR="8577" marT="857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1,369,622.00 </a:t>
                      </a:r>
                    </a:p>
                  </a:txBody>
                  <a:tcPr marL="8577" marR="8577" marT="8577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0.96</a:t>
                      </a:r>
                    </a:p>
                  </a:txBody>
                  <a:tcPr marL="8577" marR="8577" marT="857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486778"/>
                  </a:ext>
                </a:extLst>
              </a:tr>
              <a:tr h="513505">
                <a:tc>
                  <a:txBody>
                    <a:bodyPr/>
                    <a:lstStyle/>
                    <a:p>
                      <a:pPr algn="l"/>
                      <a:r>
                        <a:rPr lang="th-TH" sz="12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</a:t>
                      </a:r>
                      <a:r>
                        <a:rPr lang="th-TH" sz="12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200" b="1" spc="-1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เงินทุนหมุนเวียน</a:t>
                      </a:r>
                    </a:p>
                  </a:txBody>
                  <a:tcPr marL="82337" marR="82337" marT="41161" marB="4116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600,000,000.00</a:t>
                      </a:r>
                    </a:p>
                  </a:txBody>
                  <a:tcPr marL="8577" marR="8577" marT="857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599,541,968.00 </a:t>
                      </a:r>
                    </a:p>
                  </a:txBody>
                  <a:tcPr marL="8577" marR="8577" marT="857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99.92 </a:t>
                      </a:r>
                    </a:p>
                  </a:txBody>
                  <a:tcPr marL="8577" marR="8577" marT="857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458,032.00 </a:t>
                      </a:r>
                    </a:p>
                  </a:txBody>
                  <a:tcPr marL="8577" marR="8577" marT="8577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0.08</a:t>
                      </a:r>
                    </a:p>
                  </a:txBody>
                  <a:tcPr marL="8577" marR="8577" marT="857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153894"/>
                  </a:ext>
                </a:extLst>
              </a:tr>
              <a:tr h="513505">
                <a:tc>
                  <a:txBody>
                    <a:bodyPr/>
                    <a:lstStyle/>
                    <a:p>
                      <a:pPr algn="ctr"/>
                      <a:r>
                        <a:rPr lang="th-TH" sz="1200" b="1" spc="-5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รวมผลการเบิกจ่าย</a:t>
                      </a:r>
                    </a:p>
                  </a:txBody>
                  <a:tcPr marL="82337" marR="82337" marT="41161" marB="41161" anchor="ctr">
                    <a:solidFill>
                      <a:srgbClr val="D6C8C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1,044,495,500.00</a:t>
                      </a:r>
                    </a:p>
                  </a:txBody>
                  <a:tcPr marL="8577" marR="8577" marT="8577" marB="0" anchor="ctr">
                    <a:solidFill>
                      <a:srgbClr val="D6C8C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987,703,207.19 </a:t>
                      </a:r>
                    </a:p>
                  </a:txBody>
                  <a:tcPr marL="8577" marR="8577" marT="8577" marB="0" anchor="ctr">
                    <a:solidFill>
                      <a:srgbClr val="D6C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94.56 </a:t>
                      </a:r>
                    </a:p>
                  </a:txBody>
                  <a:tcPr marL="8577" marR="8577" marT="8577" marB="0" anchor="ctr">
                    <a:solidFill>
                      <a:srgbClr val="D6C8C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56,792,292.81 </a:t>
                      </a:r>
                    </a:p>
                  </a:txBody>
                  <a:tcPr marL="8577" marR="8577" marT="8577" marB="0" anchor="ctr">
                    <a:solidFill>
                      <a:srgbClr val="D6C8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5.44 </a:t>
                      </a:r>
                    </a:p>
                  </a:txBody>
                  <a:tcPr marL="8577" marR="8577" marT="8575" marB="0" anchor="ctr">
                    <a:solidFill>
                      <a:srgbClr val="D6C8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650127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11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12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13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14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7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8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9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10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15" name="Group 14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16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23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27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28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29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24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25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6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17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18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19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2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21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32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33" name="สี่เหลี่ยมผืนผ้า 19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0" y="-1013"/>
            <a:ext cx="10160000" cy="469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400000"/>
              </a:lnSpc>
            </a:pPr>
            <a:r>
              <a:rPr lang="th-TH" sz="125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 ผลการเบิกจ่ายงบประมาณตามแผนการใช้จ่ายงบประมาณ ประจำปี พ.ศ. 2565</a:t>
            </a:r>
          </a:p>
          <a:p>
            <a:pPr algn="ctr"/>
            <a:endParaRPr lang="th-TH" dirty="0"/>
          </a:p>
        </p:txBody>
      </p:sp>
      <p:sp>
        <p:nvSpPr>
          <p:cNvPr id="30" name="สี่เหลี่ยมผืนผ้ามุมมน 18"/>
          <p:cNvSpPr/>
          <p:nvPr/>
        </p:nvSpPr>
        <p:spPr>
          <a:xfrm>
            <a:off x="6810349" y="1164971"/>
            <a:ext cx="2570297" cy="308924"/>
          </a:xfrm>
          <a:prstGeom prst="roundRect">
            <a:avLst/>
          </a:prstGeom>
          <a:solidFill>
            <a:srgbClr val="002060">
              <a:alpha val="80000"/>
            </a:srgbClr>
          </a:solidFill>
          <a:ln w="15875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30 ก.ย. 2565</a:t>
            </a:r>
          </a:p>
        </p:txBody>
      </p:sp>
    </p:spTree>
    <p:extLst>
      <p:ext uri="{BB962C8B-B14F-4D97-AF65-F5344CB8AC3E}">
        <p14:creationId xmlns:p14="http://schemas.microsoft.com/office/powerpoint/2010/main" val="256383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4">
            <a:extLst>
              <a:ext uri="{FF2B5EF4-FFF2-40B4-BE49-F238E27FC236}">
                <a16:creationId xmlns:a16="http://schemas.microsoft.com/office/drawing/2014/main" id="{836A377D-58DC-9B45-9791-94701A187528}"/>
              </a:ext>
            </a:extLst>
          </p:cNvPr>
          <p:cNvSpPr/>
          <p:nvPr/>
        </p:nvSpPr>
        <p:spPr>
          <a:xfrm>
            <a:off x="-576342" y="134390"/>
            <a:ext cx="7216516" cy="30482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67" b="1" dirty="0">
              <a:solidFill>
                <a:schemeClr val="bg1"/>
              </a:solidFill>
              <a:latin typeface="Chulabhorn Likit Text Light" panose="00000400000000000000" pitchFamily="50" charset="-34"/>
              <a:cs typeface="Chulabhorn Likit Text Light" panose="00000400000000000000" pitchFamily="50" charset="-34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35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40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1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5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36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37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38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39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1" name="Group 50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52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64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68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69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70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65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66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67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53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54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55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5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57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71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095772"/>
              </p:ext>
            </p:extLst>
          </p:nvPr>
        </p:nvGraphicFramePr>
        <p:xfrm>
          <a:off x="367593" y="724458"/>
          <a:ext cx="9410701" cy="45551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2545">
                  <a:extLst>
                    <a:ext uri="{9D8B030D-6E8A-4147-A177-3AD203B41FA5}">
                      <a16:colId xmlns:a16="http://schemas.microsoft.com/office/drawing/2014/main" val="1375340590"/>
                    </a:ext>
                  </a:extLst>
                </a:gridCol>
                <a:gridCol w="1929448">
                  <a:extLst>
                    <a:ext uri="{9D8B030D-6E8A-4147-A177-3AD203B41FA5}">
                      <a16:colId xmlns:a16="http://schemas.microsoft.com/office/drawing/2014/main" val="296508892"/>
                    </a:ext>
                  </a:extLst>
                </a:gridCol>
                <a:gridCol w="1656744">
                  <a:extLst>
                    <a:ext uri="{9D8B030D-6E8A-4147-A177-3AD203B41FA5}">
                      <a16:colId xmlns:a16="http://schemas.microsoft.com/office/drawing/2014/main" val="3868104749"/>
                    </a:ext>
                  </a:extLst>
                </a:gridCol>
                <a:gridCol w="1656744">
                  <a:extLst>
                    <a:ext uri="{9D8B030D-6E8A-4147-A177-3AD203B41FA5}">
                      <a16:colId xmlns:a16="http://schemas.microsoft.com/office/drawing/2014/main" val="747570500"/>
                    </a:ext>
                  </a:extLst>
                </a:gridCol>
                <a:gridCol w="1635242">
                  <a:extLst>
                    <a:ext uri="{9D8B030D-6E8A-4147-A177-3AD203B41FA5}">
                      <a16:colId xmlns:a16="http://schemas.microsoft.com/office/drawing/2014/main" val="538302606"/>
                    </a:ext>
                  </a:extLst>
                </a:gridCol>
                <a:gridCol w="1689978">
                  <a:extLst>
                    <a:ext uri="{9D8B030D-6E8A-4147-A177-3AD203B41FA5}">
                      <a16:colId xmlns:a16="http://schemas.microsoft.com/office/drawing/2014/main" val="2002160941"/>
                    </a:ext>
                  </a:extLst>
                </a:gridCol>
              </a:tblGrid>
              <a:tr h="491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ลำดับที่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งบบริหาร</a:t>
                      </a:r>
                      <a:b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เงินอุดหนุน</a:t>
                      </a:r>
                      <a:b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เงินทุนหมุนเวียน</a:t>
                      </a:r>
                      <a:b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รวมประมาณทั้งสิ้น</a:t>
                      </a:r>
                      <a:b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948142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49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ระยอง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1,523,740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1,250,000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10,773,740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288764"/>
                  </a:ext>
                </a:extLst>
              </a:tr>
              <a:tr h="2989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50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ราชบุรี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1,909,890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1,250,000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12,159,890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540608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51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ลพบุรี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2,020,465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1,100,000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11,120,465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071587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52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ลำปาง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2,149,215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1,100,000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7,000,000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10,249,215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145146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53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ลำพูน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1,446,780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830,000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6,000,000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8,276,780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183124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54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เลย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2,222,490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1,100,000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7,000,000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10,322,490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942362"/>
                  </a:ext>
                </a:extLst>
              </a:tr>
              <a:tr h="2796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55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ศรีสะเกษ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3,404,890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1,380,000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13,784,890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881677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56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สกลนคร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2,753,390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1,380,000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10,000,000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14,133,390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841884"/>
                  </a:ext>
                </a:extLst>
              </a:tr>
              <a:tr h="2781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57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สงขลา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2,569,040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1,380,000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11,949,040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225473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58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สตูล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1,323,705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980,000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7,000,000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9,303,705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642580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59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สมุทรปราการ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1,272,790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1,380,000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10,652,790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20473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60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สมุทรสงคราม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933,705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830,000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5,000,000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6,763,705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099488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61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สมุทรสาคร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902,905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1,130,000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10,000,000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12,032,905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428512"/>
                  </a:ext>
                </a:extLst>
              </a:tr>
              <a:tr h="258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62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สระแก้ว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1,580,655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980,000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11,560,655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146255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63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สระบุรี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2,126,215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1,100,000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11,226,215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464303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64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สิงห์บุรี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1,238,430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830,000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7,000,000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9,068,430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25923"/>
                  </a:ext>
                </a:extLst>
              </a:tr>
            </a:tbl>
          </a:graphicData>
        </a:graphic>
      </p:graphicFrame>
      <p:sp>
        <p:nvSpPr>
          <p:cNvPr id="31" name="สี่เหลี่ยมผืนผ้ามุมมน 3"/>
          <p:cNvSpPr/>
          <p:nvPr/>
        </p:nvSpPr>
        <p:spPr>
          <a:xfrm>
            <a:off x="-72160" y="29894"/>
            <a:ext cx="6606132" cy="514813"/>
          </a:xfrm>
          <a:prstGeom prst="roundRect">
            <a:avLst>
              <a:gd name="adj" fmla="val 510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3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4.12 </a:t>
            </a:r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การจัดสรรงบประมาณกองทุนพัฒนาบทบาทสตรี ประจำปีงบประมาณ พ.ศ. </a:t>
            </a:r>
            <a:r>
              <a:rPr lang="th-TH" sz="13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2566 (ต่อ)</a:t>
            </a:r>
            <a:endParaRPr lang="th-TH" sz="13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456536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4">
            <a:extLst>
              <a:ext uri="{FF2B5EF4-FFF2-40B4-BE49-F238E27FC236}">
                <a16:creationId xmlns:a16="http://schemas.microsoft.com/office/drawing/2014/main" id="{836A377D-58DC-9B45-9791-94701A187528}"/>
              </a:ext>
            </a:extLst>
          </p:cNvPr>
          <p:cNvSpPr/>
          <p:nvPr/>
        </p:nvSpPr>
        <p:spPr>
          <a:xfrm>
            <a:off x="-576342" y="134390"/>
            <a:ext cx="7216516" cy="30482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67" b="1" dirty="0">
              <a:solidFill>
                <a:schemeClr val="bg1"/>
              </a:solidFill>
              <a:latin typeface="Chulabhorn Likit Text Light" panose="00000400000000000000" pitchFamily="50" charset="-34"/>
              <a:cs typeface="Chulabhorn Likit Text Light" panose="00000400000000000000" pitchFamily="50" charset="-34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35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40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1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5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36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37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38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39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1" name="Group 50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52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64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68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69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70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65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66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67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53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54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55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5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57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71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09803"/>
              </p:ext>
            </p:extLst>
          </p:nvPr>
        </p:nvGraphicFramePr>
        <p:xfrm>
          <a:off x="367593" y="762036"/>
          <a:ext cx="9410701" cy="4356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2545">
                  <a:extLst>
                    <a:ext uri="{9D8B030D-6E8A-4147-A177-3AD203B41FA5}">
                      <a16:colId xmlns:a16="http://schemas.microsoft.com/office/drawing/2014/main" val="1375340590"/>
                    </a:ext>
                  </a:extLst>
                </a:gridCol>
                <a:gridCol w="1929448">
                  <a:extLst>
                    <a:ext uri="{9D8B030D-6E8A-4147-A177-3AD203B41FA5}">
                      <a16:colId xmlns:a16="http://schemas.microsoft.com/office/drawing/2014/main" val="296508892"/>
                    </a:ext>
                  </a:extLst>
                </a:gridCol>
                <a:gridCol w="1656744">
                  <a:extLst>
                    <a:ext uri="{9D8B030D-6E8A-4147-A177-3AD203B41FA5}">
                      <a16:colId xmlns:a16="http://schemas.microsoft.com/office/drawing/2014/main" val="3868104749"/>
                    </a:ext>
                  </a:extLst>
                </a:gridCol>
                <a:gridCol w="1656744">
                  <a:extLst>
                    <a:ext uri="{9D8B030D-6E8A-4147-A177-3AD203B41FA5}">
                      <a16:colId xmlns:a16="http://schemas.microsoft.com/office/drawing/2014/main" val="747570500"/>
                    </a:ext>
                  </a:extLst>
                </a:gridCol>
                <a:gridCol w="1635242">
                  <a:extLst>
                    <a:ext uri="{9D8B030D-6E8A-4147-A177-3AD203B41FA5}">
                      <a16:colId xmlns:a16="http://schemas.microsoft.com/office/drawing/2014/main" val="538302606"/>
                    </a:ext>
                  </a:extLst>
                </a:gridCol>
                <a:gridCol w="1689978">
                  <a:extLst>
                    <a:ext uri="{9D8B030D-6E8A-4147-A177-3AD203B41FA5}">
                      <a16:colId xmlns:a16="http://schemas.microsoft.com/office/drawing/2014/main" val="2002160941"/>
                    </a:ext>
                  </a:extLst>
                </a:gridCol>
              </a:tblGrid>
              <a:tr h="526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ลำดับที่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งบบริหาร</a:t>
                      </a:r>
                      <a:b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เงินอุดหนุน</a:t>
                      </a:r>
                      <a:b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เงินทุนหมุนเวียน</a:t>
                      </a:r>
                      <a:b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รวมประมาณทั้งสิ้น</a:t>
                      </a:r>
                      <a:b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948142"/>
                  </a:ext>
                </a:extLst>
              </a:tr>
              <a:tr h="263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65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สุโขทัย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1,670,415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1,400,000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11,000,000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14,070,415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288764"/>
                  </a:ext>
                </a:extLst>
              </a:tr>
              <a:tr h="3204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66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สุพรรณบุรี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1,901,890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1,250,000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12,151,890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540608"/>
                  </a:ext>
                </a:extLst>
              </a:tr>
              <a:tr h="263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67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สุราษฎร์ธานี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2,834,265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1,380,000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7,000,000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11,214,265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071587"/>
                  </a:ext>
                </a:extLst>
              </a:tr>
              <a:tr h="263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68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สุรินทร์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2,790,265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1,380,000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10,000,000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14,170,265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145146"/>
                  </a:ext>
                </a:extLst>
              </a:tr>
              <a:tr h="263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69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หนองคาย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1,595,255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830,000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7,000,000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9,425,255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183124"/>
                  </a:ext>
                </a:extLst>
              </a:tr>
              <a:tr h="263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70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หนองบัวลำภู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1,316,030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830,000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7,000,000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9,146,030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942362"/>
                  </a:ext>
                </a:extLst>
              </a:tr>
              <a:tr h="2997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71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อ่างทอง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1,406,705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1,280,000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11,000,000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13,686,705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881677"/>
                  </a:ext>
                </a:extLst>
              </a:tr>
              <a:tr h="263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72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อำนาจเจริญ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1,406,505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830,000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5,000,000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7,236,505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841884"/>
                  </a:ext>
                </a:extLst>
              </a:tr>
              <a:tr h="298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73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อุดรธานี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3,062,540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1,380,000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12,442,540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225473"/>
                  </a:ext>
                </a:extLst>
              </a:tr>
              <a:tr h="263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74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อุตรดิตถ์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1,624,255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980,000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10,604,255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642580"/>
                  </a:ext>
                </a:extLst>
              </a:tr>
              <a:tr h="263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75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อุทัยธานี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1,472,380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980,000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10,452,380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20473"/>
                  </a:ext>
                </a:extLst>
              </a:tr>
              <a:tr h="263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76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อุบลราชธานี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3,764,715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1,380,000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13,144,715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099488"/>
                  </a:ext>
                </a:extLst>
              </a:tr>
              <a:tr h="263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77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ส่วนกลาง และกทม.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120,396,650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5,480,000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6,000,000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131,876,650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428512"/>
                  </a:ext>
                </a:extLst>
              </a:tr>
              <a:tr h="27750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รวม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271,432,950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90,000,000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600,000,000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961,432,950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146255"/>
                  </a:ext>
                </a:extLst>
              </a:tr>
            </a:tbl>
          </a:graphicData>
        </a:graphic>
      </p:graphicFrame>
      <p:sp>
        <p:nvSpPr>
          <p:cNvPr id="31" name="สี่เหลี่ยมผืนผ้ามุมมน 3"/>
          <p:cNvSpPr/>
          <p:nvPr/>
        </p:nvSpPr>
        <p:spPr>
          <a:xfrm>
            <a:off x="-72160" y="29894"/>
            <a:ext cx="6606132" cy="514813"/>
          </a:xfrm>
          <a:prstGeom prst="roundRect">
            <a:avLst>
              <a:gd name="adj" fmla="val 510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3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4.12 </a:t>
            </a:r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การจัดสรรงบประมาณกองทุนพัฒนาบทบาทสตรี ประจำปีงบประมาณ พ.ศ. </a:t>
            </a:r>
            <a:r>
              <a:rPr lang="th-TH" sz="13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2566 (ต่อ)</a:t>
            </a:r>
            <a:endParaRPr lang="th-TH" sz="13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93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72803" y="829660"/>
            <a:ext cx="9800281" cy="4355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675190" algn="l"/>
                <a:tab pos="750328" algn="l"/>
                <a:tab pos="825467" algn="l"/>
              </a:tabLst>
            </a:pPr>
            <a:r>
              <a:rPr lang="th-TH" sz="1417" dirty="0">
                <a:latin typeface="Chulabhorn Likit Text" panose="00000500000000000000" pitchFamily="50" charset="-34"/>
                <a:ea typeface="SimSun" panose="02010600030101010101" pitchFamily="2" charset="-122"/>
                <a:cs typeface="Chulabhorn Likit Text" panose="00000500000000000000" pitchFamily="50" charset="-34"/>
              </a:rPr>
              <a:t>	</a:t>
            </a:r>
            <a:r>
              <a:rPr lang="th-TH" sz="1417" b="1" dirty="0">
                <a:solidFill>
                  <a:srgbClr val="002060"/>
                </a:solidFill>
                <a:latin typeface="Chulabhorn Likit Text" panose="00000500000000000000" pitchFamily="50" charset="-34"/>
                <a:ea typeface="SimSun" panose="02010600030101010101" pitchFamily="2" charset="-122"/>
                <a:cs typeface="Chulabhorn Likit Text" panose="00000500000000000000" pitchFamily="50" charset="-34"/>
              </a:rPr>
              <a:t>เพื่อให้การดำเนินงานกองทุนพัฒนาบทบาทสตรี เป็นไปด้วยความเรียบร้อย จึงขอให้จังหวัด</a:t>
            </a:r>
            <a:r>
              <a:rPr lang="th-TH" sz="1417" b="1" spc="-25" dirty="0">
                <a:solidFill>
                  <a:srgbClr val="002060"/>
                </a:solidFill>
                <a:latin typeface="Chulabhorn Likit Text" panose="00000500000000000000" pitchFamily="50" charset="-34"/>
                <a:ea typeface="SimSun" panose="02010600030101010101" pitchFamily="2" charset="-122"/>
                <a:cs typeface="Chulabhorn Likit Text" panose="00000500000000000000" pitchFamily="50" charset="-34"/>
              </a:rPr>
              <a:t>มอบหมายสำนักงานพัฒนาชุมชนจังหวัดในฐานะสำนักงานเลขานุการคณะอนุกรรมการบริหารกองทุนพัฒนาบทบาทสตรี</a:t>
            </a:r>
            <a:r>
              <a:rPr lang="th-TH" sz="1417" b="1" spc="-42" dirty="0">
                <a:solidFill>
                  <a:srgbClr val="002060"/>
                </a:solidFill>
                <a:latin typeface="Chulabhorn Likit Text" panose="00000500000000000000" pitchFamily="50" charset="-34"/>
                <a:ea typeface="SimSun" panose="02010600030101010101" pitchFamily="2" charset="-122"/>
                <a:cs typeface="Chulabhorn Likit Text" panose="00000500000000000000" pitchFamily="50" charset="-34"/>
              </a:rPr>
              <a:t>ระดับจังหวัด</a:t>
            </a:r>
            <a:r>
              <a:rPr lang="th-TH" sz="1417" b="1" dirty="0">
                <a:solidFill>
                  <a:srgbClr val="002060"/>
                </a:solidFill>
                <a:latin typeface="Chulabhorn Likit Text" panose="00000500000000000000" pitchFamily="50" charset="-34"/>
                <a:ea typeface="SimSun" panose="02010600030101010101" pitchFamily="2" charset="-122"/>
                <a:cs typeface="Chulabhorn Likit Text" panose="00000500000000000000" pitchFamily="50" charset="-34"/>
              </a:rPr>
              <a:t>ดำเนินการ ดังนี้</a:t>
            </a:r>
          </a:p>
          <a:p>
            <a:pPr>
              <a:lnSpc>
                <a:spcPct val="115000"/>
              </a:lnSpc>
              <a:tabLst>
                <a:tab pos="675190" algn="l"/>
                <a:tab pos="750328" algn="l"/>
                <a:tab pos="825467" algn="l"/>
              </a:tabLst>
            </a:pPr>
            <a:endParaRPr lang="en-US" sz="1417" b="1" dirty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 algn="thaiDist">
              <a:lnSpc>
                <a:spcPct val="115000"/>
              </a:lnSpc>
              <a:tabLst>
                <a:tab pos="750328" algn="l"/>
                <a:tab pos="1125492" algn="l"/>
              </a:tabLst>
            </a:pPr>
            <a:r>
              <a:rPr lang="th-TH" sz="1417" b="1" dirty="0">
                <a:solidFill>
                  <a:srgbClr val="002060"/>
                </a:solidFill>
                <a:latin typeface="Chulabhorn Likit Text" panose="00000500000000000000" pitchFamily="50" charset="-34"/>
                <a:ea typeface="SimSun" panose="02010600030101010101" pitchFamily="2" charset="-122"/>
                <a:cs typeface="Chulabhorn Likit Text" panose="00000500000000000000" pitchFamily="50" charset="-34"/>
              </a:rPr>
              <a:t>                แจ้ง</a:t>
            </a:r>
            <a:r>
              <a:rPr lang="th-TH" sz="1417" b="1" dirty="0">
                <a:solidFill>
                  <a:srgbClr val="002060"/>
                </a:solidFill>
                <a:latin typeface="Chulabhorn Likit Text" panose="00000500000000000000" pitchFamily="50" charset="-34"/>
                <a:ea typeface="Cordia New" panose="020B0304020202020204" pitchFamily="34" charset="-34"/>
                <a:cs typeface="Chulabhorn Likit Text" panose="00000500000000000000" pitchFamily="50" charset="-34"/>
              </a:rPr>
              <a:t>คณะอนุกรรมการบริหารกองทุนพัฒนาบทบาทสตรีระดับจังหวัด</a:t>
            </a:r>
            <a:r>
              <a:rPr lang="th-TH" sz="1417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ทราบผลการอนุมัติแผนการดำเนินงานและแผน</a:t>
            </a:r>
            <a:br>
              <a:rPr lang="th-TH" sz="1417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17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การใช้จ่ายงบประมาณกองทุนพัฒนาบทบาทสตรี ประจำปีงบประมาณ พ.ศ. 2566 และดำเนินการตามแผนที่ได้รับอนุมัติ              โดยเบิกจ่ายให้แล้วเสร็จภายในปีงบประมาณ พ.ศ. 2566 และเบิกจ่ายงบประมาณในภาพรวมให้แล้วเสร็จไม่น้อยกว่าร้อยละ</a:t>
            </a:r>
            <a:br>
              <a:rPr lang="th-TH" sz="1417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17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ที่กำหนด ดังนี้</a:t>
            </a:r>
            <a:endParaRPr lang="en-US" sz="1417" b="1" dirty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>
              <a:lnSpc>
                <a:spcPct val="115000"/>
              </a:lnSpc>
              <a:tabLst>
                <a:tab pos="750328" algn="l"/>
                <a:tab pos="1350379" algn="l"/>
                <a:tab pos="2250456" algn="l"/>
              </a:tabLst>
            </a:pPr>
            <a:r>
              <a:rPr lang="th-TH" sz="1417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			ไตรมาส 1 ร้อยละ 32</a:t>
            </a:r>
            <a:endParaRPr lang="en-US" sz="1417" b="1" dirty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>
              <a:lnSpc>
                <a:spcPct val="115000"/>
              </a:lnSpc>
              <a:tabLst>
                <a:tab pos="750328" algn="l"/>
                <a:tab pos="1350379" algn="l"/>
                <a:tab pos="2250456" algn="l"/>
              </a:tabLst>
            </a:pPr>
            <a:r>
              <a:rPr lang="th-TH" sz="1417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			ไตรมาส 2 ร้อยละ 54</a:t>
            </a:r>
            <a:endParaRPr lang="en-US" sz="1417" b="1" dirty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>
              <a:lnSpc>
                <a:spcPct val="115000"/>
              </a:lnSpc>
              <a:tabLst>
                <a:tab pos="750328" algn="l"/>
                <a:tab pos="1350379" algn="l"/>
                <a:tab pos="2250456" algn="l"/>
              </a:tabLst>
            </a:pPr>
            <a:r>
              <a:rPr lang="th-TH" sz="1417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			ไตรมาส 3 ร้อยละ 77</a:t>
            </a:r>
            <a:endParaRPr lang="en-US" sz="1417" b="1" dirty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>
              <a:lnSpc>
                <a:spcPct val="115000"/>
              </a:lnSpc>
              <a:tabLst>
                <a:tab pos="750328" algn="l"/>
                <a:tab pos="1350379" algn="l"/>
              </a:tabLst>
            </a:pPr>
            <a:r>
              <a:rPr lang="th-TH" sz="1417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			                   ไตรมาส 4 ร้อยละ 100</a:t>
            </a:r>
          </a:p>
          <a:p>
            <a:pPr>
              <a:lnSpc>
                <a:spcPct val="115000"/>
              </a:lnSpc>
              <a:tabLst>
                <a:tab pos="750328" algn="l"/>
                <a:tab pos="1350379" algn="l"/>
              </a:tabLst>
            </a:pPr>
            <a:endParaRPr lang="th-TH" sz="1417" b="1" dirty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 algn="thaiDist">
              <a:lnSpc>
                <a:spcPct val="115000"/>
              </a:lnSpc>
              <a:tabLst>
                <a:tab pos="750328" algn="l"/>
                <a:tab pos="1350379" algn="l"/>
              </a:tabLst>
            </a:pPr>
            <a:r>
              <a:rPr lang="th-TH" sz="1417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	งบดำเนินงาน ประกอบด้วย หมวดค่าตอบแทน หมวดค่าใช้สอย หมวดค่าวัสดุ และหมวดค่าสาธารณูปโภคให้สำนักงานเลขานุการคณะอนุกรรมการบริหารกองทุนพัฒนาบทบาทสตรีระดับจังหวัดดำเนินการให้บรรลุตามแผนที่ได้รับอนุมัติ </a:t>
            </a:r>
            <a:r>
              <a:rPr lang="th-TH" sz="1417" b="1" spc="-3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หากมีเงินเหลือจ่ายสามารถถัวจ่ายค่าใช้จ่ายในหมวดเดียวกันโดยต้องเป็นโครงการ/กิจกรรม ที่เป็นการดำเนินงานในวัตถุประสงค์เดิม                      </a:t>
            </a:r>
            <a:r>
              <a:rPr lang="th-TH" sz="1417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และรายงานให้กรมการพัฒนาชุมชนทราบ และหากดำเนินการแล้วเสร็จมีเงินเหลือ ให้ส่งคืนสำนักงานกองทุนพัฒนาบทบาทสตรี ภายใน 15 วันทำการหลังจากเสร็จสิ้นโครงการ/กิจกรรม</a:t>
            </a:r>
          </a:p>
        </p:txBody>
      </p:sp>
      <p:sp>
        <p:nvSpPr>
          <p:cNvPr id="26" name="รูปหกเหลี่ยม 25">
            <a:extLst>
              <a:ext uri="{FF2B5EF4-FFF2-40B4-BE49-F238E27FC236}">
                <a16:creationId xmlns:a16="http://schemas.microsoft.com/office/drawing/2014/main" id="{6C909EB8-DFDB-6AAA-36D1-365A5C101616}"/>
              </a:ext>
            </a:extLst>
          </p:cNvPr>
          <p:cNvSpPr/>
          <p:nvPr/>
        </p:nvSpPr>
        <p:spPr>
          <a:xfrm>
            <a:off x="399480" y="1465115"/>
            <a:ext cx="480053" cy="360040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1.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33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38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9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0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41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34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35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36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37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42" name="Group 41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43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50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54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5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6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51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52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53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44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45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46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7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8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7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25" name="Rectangle 114"/>
          <p:cNvSpPr/>
          <p:nvPr/>
        </p:nvSpPr>
        <p:spPr>
          <a:xfrm>
            <a:off x="128584" y="-24744"/>
            <a:ext cx="5815843" cy="55744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0000"/>
              </a:lnSpc>
              <a:defRPr/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แนวทางการดำเนินงานกองทุนพัฒนาบทบาทสตรี ตามหนังสือกรมการพัฒนาชุมชน</a:t>
            </a:r>
            <a:b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ด่วนที่สุด ที่ มท 0416.2/ว 3797 ลงวันที่ 21 ตุลาคม 2565  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8" name="รูปหกเหลี่ยม 25">
            <a:extLst>
              <a:ext uri="{FF2B5EF4-FFF2-40B4-BE49-F238E27FC236}">
                <a16:creationId xmlns:a16="http://schemas.microsoft.com/office/drawing/2014/main" id="{6C909EB8-DFDB-6AAA-36D1-365A5C101616}"/>
              </a:ext>
            </a:extLst>
          </p:cNvPr>
          <p:cNvSpPr/>
          <p:nvPr/>
        </p:nvSpPr>
        <p:spPr>
          <a:xfrm>
            <a:off x="399480" y="3687614"/>
            <a:ext cx="480053" cy="376385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66006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07308" y="1263519"/>
            <a:ext cx="9900445" cy="3269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40000"/>
              </a:lnSpc>
              <a:tabLst>
                <a:tab pos="761970" algn="l"/>
                <a:tab pos="1125492" algn="l"/>
                <a:tab pos="2250456" algn="l"/>
              </a:tabLst>
            </a:pPr>
            <a:r>
              <a:rPr lang="th-TH" sz="1417" dirty="0">
                <a:latin typeface="Chulabhorn Likit Text" panose="00000500000000000000" pitchFamily="50" charset="-34"/>
                <a:ea typeface="Cordia New" panose="020B0304020202020204" pitchFamily="34" charset="-34"/>
                <a:cs typeface="Chulabhorn Likit Text" panose="00000500000000000000" pitchFamily="50" charset="-34"/>
              </a:rPr>
              <a:t>	</a:t>
            </a:r>
            <a:r>
              <a:rPr lang="th-TH" sz="1417" b="1" dirty="0">
                <a:solidFill>
                  <a:srgbClr val="002060"/>
                </a:solidFill>
                <a:latin typeface="Chulabhorn Likit Text" panose="00000500000000000000" pitchFamily="50" charset="-34"/>
                <a:ea typeface="Cordia New" panose="020B0304020202020204" pitchFamily="34" charset="-34"/>
                <a:cs typeface="Chulabhorn Likit Text" panose="00000500000000000000" pitchFamily="50" charset="-34"/>
              </a:rPr>
              <a:t>   งบลงทุน สำหรับจังหวัดที่ได้รับการจัดสรรงบลงทุน ตามแผนการดำเนินงานและแผนการใช้จ่ายงบประมาณกองทุนพัฒนาบทบาทสตรี ประจำปีงบประมาณ พ.ศ. 2566 ให้ดำเนินการให้แล้วเสร็จภายในไตรมาส 1 </a:t>
            </a:r>
          </a:p>
          <a:p>
            <a:pPr algn="thaiDist">
              <a:lnSpc>
                <a:spcPct val="107000"/>
              </a:lnSpc>
              <a:tabLst>
                <a:tab pos="761970" algn="l"/>
                <a:tab pos="1125492" algn="l"/>
                <a:tab pos="2250456" algn="l"/>
              </a:tabLst>
            </a:pPr>
            <a:endParaRPr lang="en-US" sz="1417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  <a:p>
            <a:pPr algn="thaiDist">
              <a:lnSpc>
                <a:spcPct val="107000"/>
              </a:lnSpc>
              <a:tabLst>
                <a:tab pos="761970" algn="l"/>
                <a:tab pos="1125492" algn="l"/>
                <a:tab pos="2250456" algn="l"/>
              </a:tabLst>
            </a:pPr>
            <a:r>
              <a:rPr lang="en-US" sz="1417" b="1" dirty="0">
                <a:solidFill>
                  <a:srgbClr val="002060"/>
                </a:solidFill>
                <a:latin typeface="Chulabhorn Likit Text" panose="00000500000000000000" pitchFamily="50" charset="-34"/>
                <a:ea typeface="Cordia New" panose="020B0304020202020204" pitchFamily="34" charset="-34"/>
                <a:cs typeface="Chulabhorn Likit Text" panose="00000500000000000000" pitchFamily="50" charset="-34"/>
              </a:rPr>
              <a:t>	</a:t>
            </a:r>
            <a:r>
              <a:rPr lang="th-TH" sz="1417" b="1" dirty="0">
                <a:solidFill>
                  <a:srgbClr val="002060"/>
                </a:solidFill>
                <a:latin typeface="Chulabhorn Likit Text" panose="00000500000000000000" pitchFamily="50" charset="-34"/>
                <a:ea typeface="Cordia New" panose="020B0304020202020204" pitchFamily="34" charset="-34"/>
                <a:cs typeface="Chulabhorn Likit Text" panose="00000500000000000000" pitchFamily="50" charset="-34"/>
              </a:rPr>
              <a:t>   เงินทุนหมุนเวียน และเงินอุดหนุน ให้กำกับติดตามการอนุมัติและการเบิกจ่ายเงินงบประมาณให้ครบร้อยละ 100 </a:t>
            </a:r>
            <a:r>
              <a:rPr lang="th-TH" sz="1417" b="1" spc="-50" dirty="0">
                <a:solidFill>
                  <a:srgbClr val="002060"/>
                </a:solidFill>
                <a:latin typeface="Chulabhorn Likit Text" panose="00000500000000000000" pitchFamily="50" charset="-34"/>
                <a:ea typeface="Cordia New" panose="020B0304020202020204" pitchFamily="34" charset="-34"/>
                <a:cs typeface="Chulabhorn Likit Text" panose="00000500000000000000" pitchFamily="50" charset="-34"/>
              </a:rPr>
              <a:t>ภายในไตรมาส 2 และโอนคืนเงินที่ไม่สามารถเบิกจ่ายได้ตามแผนให้สำนักงานกองทุนพัฒนาบทบาทสตรี ภายในวันที่ 12 เมษายน 2566 </a:t>
            </a:r>
            <a:r>
              <a:rPr lang="th-TH" sz="1417" b="1" dirty="0">
                <a:solidFill>
                  <a:srgbClr val="002060"/>
                </a:solidFill>
                <a:latin typeface="Chulabhorn Likit Text" panose="00000500000000000000" pitchFamily="50" charset="-34"/>
                <a:ea typeface="Cordia New" panose="020B0304020202020204" pitchFamily="34" charset="-34"/>
                <a:cs typeface="Chulabhorn Likit Text" panose="00000500000000000000" pitchFamily="50" charset="-34"/>
              </a:rPr>
              <a:t>หากสำนักงานเลขานุการคณะอนุกรรมการบริหารกองทุนพัฒนาบทบาทสตรีระดับจังหวัด มีความต้องการขอรับการสนับสนุนเงินทุนหมุนเวียนและเงินอุดหนุนเพิ่มเติม ให้แจ้งกรมการพัฒนาชุมชน ภายในวันที่ 28 เมษายน 2566 โดยต้องมีโครงการที่ผ่านการพิจารณาอนุมัติจากคณะอนุกรรมการบริหารกองทุนพัฒนาบทบาทสตรีระดับจังหวัดแล้ว</a:t>
            </a:r>
          </a:p>
          <a:p>
            <a:pPr algn="thaiDist">
              <a:lnSpc>
                <a:spcPct val="107000"/>
              </a:lnSpc>
              <a:tabLst>
                <a:tab pos="761970" algn="l"/>
                <a:tab pos="1125492" algn="l"/>
                <a:tab pos="2250456" algn="l"/>
              </a:tabLst>
            </a:pPr>
            <a:endParaRPr lang="th-TH" sz="1417" b="1" dirty="0">
              <a:solidFill>
                <a:srgbClr val="002060"/>
              </a:solidFill>
              <a:latin typeface="Chulabhorn Likit Text" panose="00000500000000000000" pitchFamily="50" charset="-34"/>
              <a:ea typeface="Cordia New" panose="020B0304020202020204" pitchFamily="34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07000"/>
              </a:lnSpc>
              <a:tabLst>
                <a:tab pos="761970" algn="l"/>
                <a:tab pos="1125492" algn="l"/>
                <a:tab pos="2250456" algn="l"/>
              </a:tabLst>
            </a:pPr>
            <a:r>
              <a:rPr lang="th-TH" sz="1417" b="1" dirty="0">
                <a:solidFill>
                  <a:srgbClr val="002060"/>
                </a:solidFill>
                <a:latin typeface="Chulabhorn Likit Text" panose="00000500000000000000" pitchFamily="50" charset="-34"/>
                <a:ea typeface="Cordia New" panose="020B0304020202020204" pitchFamily="34" charset="-34"/>
                <a:cs typeface="Chulabhorn Likit Text" panose="00000500000000000000" pitchFamily="50" charset="-34"/>
              </a:rPr>
              <a:t>	   กำชับเจ้าหน้าที่พัฒนาชุมชน พนักงานและลูกจ้างกองทุนพัฒนาบทบาทสตรี ถือปฏิบัติในการบริหารงบประมาณ</a:t>
            </a:r>
            <a:br>
              <a:rPr lang="th-TH" sz="1417" b="1" dirty="0">
                <a:solidFill>
                  <a:srgbClr val="002060"/>
                </a:solidFill>
                <a:latin typeface="Chulabhorn Likit Text" panose="00000500000000000000" pitchFamily="50" charset="-34"/>
                <a:ea typeface="Cordia New" panose="020B0304020202020204" pitchFamily="34" charset="-34"/>
                <a:cs typeface="Chulabhorn Likit Text" panose="00000500000000000000" pitchFamily="50" charset="-34"/>
              </a:rPr>
            </a:br>
            <a:r>
              <a:rPr lang="th-TH" sz="1417" b="1" dirty="0">
                <a:solidFill>
                  <a:srgbClr val="002060"/>
                </a:solidFill>
                <a:latin typeface="Chulabhorn Likit Text" panose="00000500000000000000" pitchFamily="50" charset="-34"/>
                <a:ea typeface="Cordia New" panose="020B0304020202020204" pitchFamily="34" charset="-34"/>
                <a:cs typeface="Chulabhorn Likit Text" panose="00000500000000000000" pitchFamily="50" charset="-34"/>
              </a:rPr>
              <a:t>ตามหลักความคุ้มค่า โปร่งใส มีประสิทธิภาพ ตรวจสอบได้ และเป็นไปตามระเบียบของทาง</a:t>
            </a:r>
            <a:r>
              <a:rPr lang="th-TH" sz="1417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ordia New" panose="020B0304020202020204" pitchFamily="34" charset="-34"/>
                <a:cs typeface="Chulabhorn Likit Text" panose="00000500000000000000" pitchFamily="50" charset="-34"/>
              </a:rPr>
              <a:t>ราชการ</a:t>
            </a:r>
            <a:endParaRPr lang="th-TH" sz="1417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  <a:p>
            <a:pPr algn="thaiDist">
              <a:lnSpc>
                <a:spcPct val="107000"/>
              </a:lnSpc>
              <a:tabLst>
                <a:tab pos="761970" algn="l"/>
                <a:tab pos="1125492" algn="l"/>
                <a:tab pos="2250456" algn="l"/>
              </a:tabLst>
            </a:pPr>
            <a:endParaRPr lang="th-TH" sz="1417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  <a:p>
            <a:pPr algn="thaiDist">
              <a:lnSpc>
                <a:spcPct val="107000"/>
              </a:lnSpc>
              <a:tabLst>
                <a:tab pos="761970" algn="l"/>
                <a:tab pos="1125492" algn="l"/>
                <a:tab pos="2250456" algn="l"/>
              </a:tabLst>
            </a:pPr>
            <a:endParaRPr lang="en-US" sz="1417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32" name="รูปหกเหลี่ยม 25">
            <a:extLst>
              <a:ext uri="{FF2B5EF4-FFF2-40B4-BE49-F238E27FC236}">
                <a16:creationId xmlns:a16="http://schemas.microsoft.com/office/drawing/2014/main" id="{6C909EB8-DFDB-6AAA-36D1-365A5C101616}"/>
              </a:ext>
            </a:extLst>
          </p:cNvPr>
          <p:cNvSpPr/>
          <p:nvPr/>
        </p:nvSpPr>
        <p:spPr>
          <a:xfrm>
            <a:off x="579500" y="1242445"/>
            <a:ext cx="480053" cy="360040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34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39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0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1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42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35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36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37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38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43" name="Group 42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44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51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55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6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7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52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53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54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45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46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47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8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9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8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59" name="Rectangle 114"/>
          <p:cNvSpPr/>
          <p:nvPr/>
        </p:nvSpPr>
        <p:spPr>
          <a:xfrm>
            <a:off x="128584" y="-24744"/>
            <a:ext cx="5815843" cy="55744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0000"/>
              </a:lnSpc>
              <a:defRPr/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แนวทางการดำเนินงานกองทุนพัฒนาบทบาทสตรี ตามหนังสือกรมการพัฒนาชุมชน</a:t>
            </a:r>
            <a:b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ด่วนที่สุด ที่ มท 0416.2/ว 3797 ลงวันที่ 21 ตุลาคม 2565  (ต่อ)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60" name="รูปหกเหลี่ยม 25">
            <a:extLst>
              <a:ext uri="{FF2B5EF4-FFF2-40B4-BE49-F238E27FC236}">
                <a16:creationId xmlns:a16="http://schemas.microsoft.com/office/drawing/2014/main" id="{6C909EB8-DFDB-6AAA-36D1-365A5C101616}"/>
              </a:ext>
            </a:extLst>
          </p:cNvPr>
          <p:cNvSpPr/>
          <p:nvPr/>
        </p:nvSpPr>
        <p:spPr>
          <a:xfrm>
            <a:off x="579500" y="1954006"/>
            <a:ext cx="480053" cy="360040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</a:t>
            </a:r>
          </a:p>
        </p:txBody>
      </p:sp>
      <p:sp>
        <p:nvSpPr>
          <p:cNvPr id="61" name="รูปหกเหลี่ยม 25">
            <a:extLst>
              <a:ext uri="{FF2B5EF4-FFF2-40B4-BE49-F238E27FC236}">
                <a16:creationId xmlns:a16="http://schemas.microsoft.com/office/drawing/2014/main" id="{6C909EB8-DFDB-6AAA-36D1-365A5C101616}"/>
              </a:ext>
            </a:extLst>
          </p:cNvPr>
          <p:cNvSpPr/>
          <p:nvPr/>
        </p:nvSpPr>
        <p:spPr>
          <a:xfrm>
            <a:off x="579500" y="3367417"/>
            <a:ext cx="480053" cy="360040"/>
          </a:xfrm>
          <a:prstGeom prst="bevel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30701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0" y="2247900"/>
            <a:ext cx="10243830" cy="1607043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5.1 การพิจารณาการลดอัตราดอกเบี้ยเงินกู้และอัตราดอกเบี้ยผิดนัด</a:t>
            </a:r>
            <a:b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 ครั้งที่ 16 ตามประกาศคณะกรรมการบริหารกองทุนพัฒนาบทบาทสตรี</a:t>
            </a:r>
            <a:b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เรื่อง หลักเกณฑ์ วิธีการ และเงื่อนไขเกี่ยวกับการลดอัตราดอกเบี้ยเงินกู้</a:t>
            </a:r>
            <a:b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และอัตราดอกเบี้ยผิดนัดกองทุนพัฒนาบทบาทสตรี พ.ศ. 2563 (ฉบับที่ 4)</a:t>
            </a:r>
            <a:endParaRPr lang="en-GB" sz="19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3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8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0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1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4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5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6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7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3" name="TextBox 32"/>
          <p:cNvSpPr txBox="1"/>
          <p:nvPr/>
        </p:nvSpPr>
        <p:spPr>
          <a:xfrm>
            <a:off x="1075652" y="44209"/>
            <a:ext cx="3617682" cy="43165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h-TH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5 เรื่อง เพื่อพิจารณา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52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59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73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74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75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60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61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72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53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54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55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5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57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29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340852338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97661"/>
              </p:ext>
            </p:extLst>
          </p:nvPr>
        </p:nvGraphicFramePr>
        <p:xfrm>
          <a:off x="420140" y="1099216"/>
          <a:ext cx="9310255" cy="4253835"/>
        </p:xfrm>
        <a:graphic>
          <a:graphicData uri="http://schemas.openxmlformats.org/drawingml/2006/table">
            <a:tbl>
              <a:tblPr/>
              <a:tblGrid>
                <a:gridCol w="1309987">
                  <a:extLst>
                    <a:ext uri="{9D8B030D-6E8A-4147-A177-3AD203B41FA5}">
                      <a16:colId xmlns:a16="http://schemas.microsoft.com/office/drawing/2014/main" val="2931970911"/>
                    </a:ext>
                  </a:extLst>
                </a:gridCol>
                <a:gridCol w="3282406">
                  <a:extLst>
                    <a:ext uri="{9D8B030D-6E8A-4147-A177-3AD203B41FA5}">
                      <a16:colId xmlns:a16="http://schemas.microsoft.com/office/drawing/2014/main" val="3748145483"/>
                    </a:ext>
                  </a:extLst>
                </a:gridCol>
                <a:gridCol w="1774003">
                  <a:extLst>
                    <a:ext uri="{9D8B030D-6E8A-4147-A177-3AD203B41FA5}">
                      <a16:colId xmlns:a16="http://schemas.microsoft.com/office/drawing/2014/main" val="832397965"/>
                    </a:ext>
                  </a:extLst>
                </a:gridCol>
                <a:gridCol w="2943859">
                  <a:extLst>
                    <a:ext uri="{9D8B030D-6E8A-4147-A177-3AD203B41FA5}">
                      <a16:colId xmlns:a16="http://schemas.microsoft.com/office/drawing/2014/main" val="312886636"/>
                    </a:ext>
                  </a:extLst>
                </a:gridCol>
              </a:tblGrid>
              <a:tr h="406484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ลำดับที่ 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713654"/>
                  </a:ext>
                </a:extLst>
              </a:tr>
              <a:tr h="406484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(โครงการ)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057680"/>
                  </a:ext>
                </a:extLst>
              </a:tr>
              <a:tr h="350235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นราธิวาส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456,754.45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084294"/>
                  </a:ext>
                </a:extLst>
              </a:tr>
              <a:tr h="347519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สุราษฎร์ธานี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492,900.00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872910"/>
                  </a:ext>
                </a:extLst>
              </a:tr>
              <a:tr h="335535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จันทบุรี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7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1,078,949.08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687137"/>
                  </a:ext>
                </a:extLst>
              </a:tr>
              <a:tr h="347519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สมุทรปราการ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26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155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457.90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997185"/>
                  </a:ext>
                </a:extLst>
              </a:tr>
              <a:tr h="333184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นครสวรรค์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  <a:tabLst>
                          <a:tab pos="180975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69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621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.00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493167"/>
                  </a:ext>
                </a:extLst>
              </a:tr>
              <a:tr h="3595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สุพรรณบุรี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183,848.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73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672927"/>
                  </a:ext>
                </a:extLst>
              </a:tr>
              <a:tr h="335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7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อุตรดิตถ์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74,530.00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462039"/>
                  </a:ext>
                </a:extLst>
              </a:tr>
              <a:tr h="347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8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สตูล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57,791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.55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974392"/>
                  </a:ext>
                </a:extLst>
              </a:tr>
              <a:tr h="3487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9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ตราด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164,015.88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914286"/>
                  </a:ext>
                </a:extLst>
              </a:tr>
              <a:tr h="335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นครศรีธรรมราช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255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698.00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768456"/>
                  </a:ext>
                </a:extLst>
              </a:tr>
            </a:tbl>
          </a:graphicData>
        </a:graphic>
      </p:graphicFrame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4732" y="-11017"/>
            <a:ext cx="10160000" cy="68304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</a:pPr>
            <a:endParaRPr lang="th-TH" dirty="0"/>
          </a:p>
        </p:txBody>
      </p:sp>
      <p:sp>
        <p:nvSpPr>
          <p:cNvPr id="8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17302" y="30973"/>
            <a:ext cx="10121771" cy="630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>
              <a:lnSpc>
                <a:spcPct val="150000"/>
              </a:lnSpc>
            </a:pPr>
            <a:r>
              <a:rPr lang="th-TH" sz="1300" b="1" spc="-70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5.1 การพิจารณาการลดอัตราดอกเบี้ยเงินกู้และอัตราดอกเบี้ยผิดนัดกองทุนพัฒนาบทบาทสตรี ครั้งที่ 16 ตามประกาศคณะกรรมการ</a:t>
            </a:r>
            <a:r>
              <a:rPr lang="th-TH" sz="1300" b="1" spc="-40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บริหารกองทุน</a:t>
            </a:r>
            <a:r>
              <a:rPr lang="th-TH" sz="1300" b="1" spc="-60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</a:t>
            </a:r>
            <a:r>
              <a:rPr lang="th-TH" sz="1300" b="1" spc="-90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บทบาทสตรี เรื่อง หลักเกณฑ์ วิธีการ และเงื่อนไขเกี่ยวกับการลดอัตราดอกเบี้ยเงินกู้และอัตราดอกเบี้ยผิดนัดกองทุนพัฒนาบทบาทสตรี พ.ศ. 2563 (ฉบับที่ 4)</a:t>
            </a:r>
            <a:endParaRPr lang="en-GB" sz="1300" b="1" spc="-90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107" y="662636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7365970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799276"/>
              </p:ext>
            </p:extLst>
          </p:nvPr>
        </p:nvGraphicFramePr>
        <p:xfrm>
          <a:off x="420140" y="973793"/>
          <a:ext cx="9310255" cy="4129850"/>
        </p:xfrm>
        <a:graphic>
          <a:graphicData uri="http://schemas.openxmlformats.org/drawingml/2006/table">
            <a:tbl>
              <a:tblPr/>
              <a:tblGrid>
                <a:gridCol w="1309987">
                  <a:extLst>
                    <a:ext uri="{9D8B030D-6E8A-4147-A177-3AD203B41FA5}">
                      <a16:colId xmlns:a16="http://schemas.microsoft.com/office/drawing/2014/main" val="2931970911"/>
                    </a:ext>
                  </a:extLst>
                </a:gridCol>
                <a:gridCol w="3282406">
                  <a:extLst>
                    <a:ext uri="{9D8B030D-6E8A-4147-A177-3AD203B41FA5}">
                      <a16:colId xmlns:a16="http://schemas.microsoft.com/office/drawing/2014/main" val="3748145483"/>
                    </a:ext>
                  </a:extLst>
                </a:gridCol>
                <a:gridCol w="1774003">
                  <a:extLst>
                    <a:ext uri="{9D8B030D-6E8A-4147-A177-3AD203B41FA5}">
                      <a16:colId xmlns:a16="http://schemas.microsoft.com/office/drawing/2014/main" val="832397965"/>
                    </a:ext>
                  </a:extLst>
                </a:gridCol>
                <a:gridCol w="2943859">
                  <a:extLst>
                    <a:ext uri="{9D8B030D-6E8A-4147-A177-3AD203B41FA5}">
                      <a16:colId xmlns:a16="http://schemas.microsoft.com/office/drawing/2014/main" val="312886636"/>
                    </a:ext>
                  </a:extLst>
                </a:gridCol>
              </a:tblGrid>
              <a:tr h="326197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ลำดับที่ 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713654"/>
                  </a:ext>
                </a:extLst>
              </a:tr>
              <a:tr h="310124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(โครงการ)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057680"/>
                  </a:ext>
                </a:extLst>
              </a:tr>
              <a:tr h="3219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11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i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ฉะเชิงเทรา</a:t>
                      </a:r>
                      <a:endParaRPr lang="en-US" sz="1400" b="1" i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207,908.44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685136"/>
                  </a:ext>
                </a:extLst>
              </a:tr>
              <a:tr h="3219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12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อ่างทอง</a:t>
                      </a:r>
                      <a:endParaRPr lang="en-US" sz="1400" b="1" i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58,807.00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894949"/>
                  </a:ext>
                </a:extLst>
              </a:tr>
              <a:tr h="3219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13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ตาก</a:t>
                      </a:r>
                      <a:endParaRPr lang="en-US" sz="1400" b="1" i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30,152.00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084294"/>
                  </a:ext>
                </a:extLst>
              </a:tr>
              <a:tr h="319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i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14</a:t>
                      </a:r>
                      <a:endParaRPr lang="en-US" sz="1400" b="1" i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นครนายก</a:t>
                      </a:r>
                      <a:endParaRPr lang="en-US" sz="1400" b="1" i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322</a:t>
                      </a:r>
                      <a:r>
                        <a:rPr lang="th-TH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en-US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136.93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872910"/>
                  </a:ext>
                </a:extLst>
              </a:tr>
              <a:tr h="3084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i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15</a:t>
                      </a:r>
                      <a:endParaRPr lang="en-US" sz="1400" b="1" i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อุทัยธานี</a:t>
                      </a:r>
                      <a:endParaRPr lang="en-US" sz="1400" b="1" i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32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</a:t>
                      </a:r>
                      <a:r>
                        <a:rPr lang="th-TH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en-US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974,231.27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687137"/>
                  </a:ext>
                </a:extLst>
              </a:tr>
              <a:tr h="319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i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กาฬสินธุ์</a:t>
                      </a:r>
                      <a:endParaRPr lang="en-US" sz="1400" b="1" i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126,979.63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997185"/>
                  </a:ext>
                </a:extLst>
              </a:tr>
              <a:tr h="306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17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i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ระยอง</a:t>
                      </a:r>
                      <a:endParaRPr lang="en-US" sz="1400" b="1" i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12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</a:t>
                      </a:r>
                      <a:r>
                        <a:rPr lang="th-TH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en-US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940,390.50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493167"/>
                  </a:ext>
                </a:extLst>
              </a:tr>
              <a:tr h="330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i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18</a:t>
                      </a:r>
                      <a:endParaRPr lang="en-US" sz="1400" b="1" i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i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มุกดาหาร</a:t>
                      </a:r>
                      <a:endParaRPr lang="en-US" sz="1400" b="1" i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</a:t>
                      </a:r>
                      <a:endParaRPr lang="en-US" sz="1400" b="1" i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94,627.22</a:t>
                      </a:r>
                      <a:endParaRPr lang="en-US" sz="1400" b="1" i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672927"/>
                  </a:ext>
                </a:extLst>
              </a:tr>
              <a:tr h="3084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i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19</a:t>
                      </a:r>
                      <a:endParaRPr lang="en-US" sz="1400" b="1" i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i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กรุงเทพมหานคร</a:t>
                      </a:r>
                      <a:endParaRPr lang="en-US" sz="1400" b="1" i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i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</a:t>
                      </a:r>
                      <a:endParaRPr lang="en-US" sz="1400" b="1" i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721,131.06</a:t>
                      </a:r>
                      <a:endParaRPr lang="en-US" sz="1400" b="1" i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462039"/>
                  </a:ext>
                </a:extLst>
              </a:tr>
              <a:tr h="319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i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20</a:t>
                      </a:r>
                      <a:endParaRPr lang="en-US" sz="1400" b="1" i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i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นครปฐม</a:t>
                      </a:r>
                      <a:endParaRPr lang="en-US" sz="1400" b="1" i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i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</a:t>
                      </a:r>
                      <a:endParaRPr lang="en-US" sz="1400" b="1" i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317,131.32</a:t>
                      </a:r>
                      <a:endParaRPr lang="en-US" sz="1400" b="1" i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974392"/>
                  </a:ext>
                </a:extLst>
              </a:tr>
              <a:tr h="30847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รวมทั้งสิ้น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104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13,783,061.96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768456"/>
                  </a:ext>
                </a:extLst>
              </a:tr>
            </a:tbl>
          </a:graphicData>
        </a:graphic>
      </p:graphicFrame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4732" y="-11017"/>
            <a:ext cx="10160000" cy="68304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</a:pPr>
            <a:endParaRPr lang="th-TH" dirty="0"/>
          </a:p>
        </p:txBody>
      </p:sp>
      <p:sp>
        <p:nvSpPr>
          <p:cNvPr id="8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17302" y="30973"/>
            <a:ext cx="10121771" cy="630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>
              <a:lnSpc>
                <a:spcPct val="150000"/>
              </a:lnSpc>
            </a:pPr>
            <a:r>
              <a:rPr lang="th-TH" sz="1300" b="1" spc="-70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5.1 การพิจารณาการลดอัตราดอกเบี้ยเงินกู้และอัตราดอกเบี้ยผิดนัดกองทุนพัฒนาบทบาทสตรี ครั้งที่ 16 ตามประกาศคณะกรรมการ</a:t>
            </a:r>
            <a:r>
              <a:rPr lang="th-TH" sz="1300" b="1" spc="-40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บริหารกองทุน</a:t>
            </a:r>
            <a:r>
              <a:rPr lang="th-TH" sz="1300" b="1" spc="-60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</a:t>
            </a:r>
            <a:r>
              <a:rPr lang="th-TH" sz="1300" b="1" spc="-90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บทบาทสตรี เรื่อง หลักเกณฑ์ วิธีการ และเงื่อนไขเกี่ยวกับการลดอัตราดอกเบี้ยเงินกู้และอัตราดอกเบี้ยผิดนัดกองทุนพัฒนาบทบาทสตรี พ.ศ. 2563 (ฉบับที่ 4)</a:t>
            </a:r>
            <a:endParaRPr lang="en-GB" sz="1300" b="1" spc="-90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107" y="662636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0446900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9468" y="2450244"/>
            <a:ext cx="10160000" cy="120735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5.2 ร่างประกาศคณะกรรมการบริหารกองทุนพัฒนาบทบาทสตรี </a:t>
            </a:r>
            <a:br>
              <a:rPr lang="th-TH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เรื่อง มาตรการพักชำระหนี้ สำหรับลูกหนี้ผู้ประสบสาธารณภัย (อุทกภัย) พ.ศ. ....</a:t>
            </a:r>
            <a:r>
              <a:rPr lang="en-US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 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2" name="Group 31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51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58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72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73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74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59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60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71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52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53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54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5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56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28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29815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1">
            <a:extLst>
              <a:ext uri="{FF2B5EF4-FFF2-40B4-BE49-F238E27FC236}">
                <a16:creationId xmlns:a16="http://schemas.microsoft.com/office/drawing/2014/main" id="{550B2B51-2981-5BA0-5B8B-5EAD070CC8D5}"/>
              </a:ext>
            </a:extLst>
          </p:cNvPr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8" name="กลุ่ม 52">
              <a:extLst>
                <a:ext uri="{FF2B5EF4-FFF2-40B4-BE49-F238E27FC236}">
                  <a16:creationId xmlns:a16="http://schemas.microsoft.com/office/drawing/2014/main" id="{64CA84F9-7920-41A5-FA21-21EDBCEFA619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13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A6BE16BA-703D-371F-C6A9-3D2597E60FC9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14" name="สี่เหลี่ยมผืนผ้า 47">
                <a:extLst>
                  <a:ext uri="{FF2B5EF4-FFF2-40B4-BE49-F238E27FC236}">
                    <a16:creationId xmlns:a16="http://schemas.microsoft.com/office/drawing/2014/main" id="{7AF5E559-5D1C-F37C-A326-69E8641F97F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15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0DC66F52-CEEF-B45D-C386-2E6554DD28D1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16" name="สี่เหลี่ยมผืนผ้า 3">
                <a:extLst>
                  <a:ext uri="{FF2B5EF4-FFF2-40B4-BE49-F238E27FC236}">
                    <a16:creationId xmlns:a16="http://schemas.microsoft.com/office/drawing/2014/main" id="{AC3B8544-4234-A242-57D9-3A7F78BDE78F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9" name="กลุ่ม 9">
              <a:extLst>
                <a:ext uri="{FF2B5EF4-FFF2-40B4-BE49-F238E27FC236}">
                  <a16:creationId xmlns:a16="http://schemas.microsoft.com/office/drawing/2014/main" id="{DACBE167-2F09-D385-A70F-7529976D4D5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10" name="กล่องข้อความ 8">
                <a:extLst>
                  <a:ext uri="{FF2B5EF4-FFF2-40B4-BE49-F238E27FC236}">
                    <a16:creationId xmlns:a16="http://schemas.microsoft.com/office/drawing/2014/main" id="{16B88BA5-E85F-A410-B36D-DCBB571E296E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11" name="วงรี 13">
                <a:extLst>
                  <a:ext uri="{FF2B5EF4-FFF2-40B4-BE49-F238E27FC236}">
                    <a16:creationId xmlns:a16="http://schemas.microsoft.com/office/drawing/2014/main" id="{DFD27315-B1C1-7113-5069-96FABC7E4E50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12" name="รูปภาพ 65">
                <a:extLst>
                  <a:ext uri="{FF2B5EF4-FFF2-40B4-BE49-F238E27FC236}">
                    <a16:creationId xmlns:a16="http://schemas.microsoft.com/office/drawing/2014/main" id="{8259877E-43AD-988F-304E-75CF7D0894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17" name="สี่เหลี่ยมผืนผ้า: มุมมน 24">
            <a:extLst>
              <a:ext uri="{FF2B5EF4-FFF2-40B4-BE49-F238E27FC236}">
                <a16:creationId xmlns:a16="http://schemas.microsoft.com/office/drawing/2014/main" id="{1974B78E-7949-7BCC-DBB2-676216EB4551}"/>
              </a:ext>
            </a:extLst>
          </p:cNvPr>
          <p:cNvSpPr/>
          <p:nvPr/>
        </p:nvSpPr>
        <p:spPr>
          <a:xfrm>
            <a:off x="249319" y="-5949"/>
            <a:ext cx="5655369" cy="480573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5.2 ร่างประกาศคณะกรรมการบริหารกองทุนพัฒนาบทบาทสตรี </a:t>
            </a:r>
            <a:b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เรื่อง มาตรการพักชำระหนี้ สำหรับลูกหนี้ผู้ประสบสาธารณภัย (อุทกภัย) พ.ศ. ....</a:t>
            </a:r>
            <a:r>
              <a:rPr lang="en-US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 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19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26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30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31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32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27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28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9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20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21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22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23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24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33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889" y="665522"/>
            <a:ext cx="3174037" cy="454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1">
            <a:extLst>
              <a:ext uri="{FF2B5EF4-FFF2-40B4-BE49-F238E27FC236}">
                <a16:creationId xmlns:a16="http://schemas.microsoft.com/office/drawing/2014/main" id="{550B2B51-2981-5BA0-5B8B-5EAD070CC8D5}"/>
              </a:ext>
            </a:extLst>
          </p:cNvPr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8" name="กลุ่ม 52">
              <a:extLst>
                <a:ext uri="{FF2B5EF4-FFF2-40B4-BE49-F238E27FC236}">
                  <a16:creationId xmlns:a16="http://schemas.microsoft.com/office/drawing/2014/main" id="{64CA84F9-7920-41A5-FA21-21EDBCEFA619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13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A6BE16BA-703D-371F-C6A9-3D2597E60FC9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14" name="สี่เหลี่ยมผืนผ้า 47">
                <a:extLst>
                  <a:ext uri="{FF2B5EF4-FFF2-40B4-BE49-F238E27FC236}">
                    <a16:creationId xmlns:a16="http://schemas.microsoft.com/office/drawing/2014/main" id="{7AF5E559-5D1C-F37C-A326-69E8641F97F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15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0DC66F52-CEEF-B45D-C386-2E6554DD28D1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16" name="สี่เหลี่ยมผืนผ้า 3">
                <a:extLst>
                  <a:ext uri="{FF2B5EF4-FFF2-40B4-BE49-F238E27FC236}">
                    <a16:creationId xmlns:a16="http://schemas.microsoft.com/office/drawing/2014/main" id="{AC3B8544-4234-A242-57D9-3A7F78BDE78F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9" name="กลุ่ม 9">
              <a:extLst>
                <a:ext uri="{FF2B5EF4-FFF2-40B4-BE49-F238E27FC236}">
                  <a16:creationId xmlns:a16="http://schemas.microsoft.com/office/drawing/2014/main" id="{DACBE167-2F09-D385-A70F-7529976D4D5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10" name="กล่องข้อความ 8">
                <a:extLst>
                  <a:ext uri="{FF2B5EF4-FFF2-40B4-BE49-F238E27FC236}">
                    <a16:creationId xmlns:a16="http://schemas.microsoft.com/office/drawing/2014/main" id="{16B88BA5-E85F-A410-B36D-DCBB571E296E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11" name="วงรี 13">
                <a:extLst>
                  <a:ext uri="{FF2B5EF4-FFF2-40B4-BE49-F238E27FC236}">
                    <a16:creationId xmlns:a16="http://schemas.microsoft.com/office/drawing/2014/main" id="{DFD27315-B1C1-7113-5069-96FABC7E4E50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12" name="รูปภาพ 65">
                <a:extLst>
                  <a:ext uri="{FF2B5EF4-FFF2-40B4-BE49-F238E27FC236}">
                    <a16:creationId xmlns:a16="http://schemas.microsoft.com/office/drawing/2014/main" id="{8259877E-43AD-988F-304E-75CF7D0894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17" name="สี่เหลี่ยมผืนผ้า: มุมมน 24">
            <a:extLst>
              <a:ext uri="{FF2B5EF4-FFF2-40B4-BE49-F238E27FC236}">
                <a16:creationId xmlns:a16="http://schemas.microsoft.com/office/drawing/2014/main" id="{1974B78E-7949-7BCC-DBB2-676216EB4551}"/>
              </a:ext>
            </a:extLst>
          </p:cNvPr>
          <p:cNvSpPr/>
          <p:nvPr/>
        </p:nvSpPr>
        <p:spPr>
          <a:xfrm>
            <a:off x="249319" y="-5949"/>
            <a:ext cx="5655369" cy="480573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5.2 ร่างประกาศคณะกรรมการบริหารกองทุนพัฒนาบทบาทสตรี </a:t>
            </a:r>
            <a:b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เรื่อง มาตรการพักชำระหนี้ สำหรับลูกหนี้ผู้ประสบสาธารณภัย (อุทกภัย) พ.ศ. ....</a:t>
            </a:r>
            <a:r>
              <a:rPr lang="en-US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 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19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26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30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31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32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27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28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9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20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21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22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23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24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33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4434" y="663207"/>
            <a:ext cx="3277762" cy="460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6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35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4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4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4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6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37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38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3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0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49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728293"/>
              </p:ext>
            </p:extLst>
          </p:nvPr>
        </p:nvGraphicFramePr>
        <p:xfrm>
          <a:off x="101356" y="588046"/>
          <a:ext cx="9975333" cy="4735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8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6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68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05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1041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ลำดับที่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จัดสรร (บาท)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เบิกจ่าย (บาท)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สุรินทร์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23,358,531.72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23,358,531.72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269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เชียงใหม่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20,534,659.30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20,534,659.30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712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สกลนคร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20,061,008.32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20,061,008.32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นครราชสีมา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18,106,063.60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18,106,063.60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นครศรีธรรมราช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17,699,055.00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17,699,055.00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ราชบุรี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16,884,684.64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16,884,684.64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อุบลราชธานี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15,766,430.16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15,766,430.16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ชัยภูมิ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15,518,736.00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15,518,736.00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สระบุรี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15,428,153.92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15,428,153.92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นครพนม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15,385,038.16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15,385,038.16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27" name="กลุ่ม 25">
            <a:extLst>
              <a:ext uri="{FF2B5EF4-FFF2-40B4-BE49-F238E27FC236}">
                <a16:creationId xmlns:a16="http://schemas.microsoft.com/office/drawing/2014/main" id="{7D06518B-9B45-4201-A300-3BEEF5DCD03B}"/>
              </a:ext>
            </a:extLst>
          </p:cNvPr>
          <p:cNvGrpSpPr/>
          <p:nvPr/>
        </p:nvGrpSpPr>
        <p:grpSpPr>
          <a:xfrm>
            <a:off x="-23582" y="-361931"/>
            <a:ext cx="10201628" cy="1385058"/>
            <a:chOff x="-21224" y="-365563"/>
            <a:chExt cx="9181465" cy="1246552"/>
          </a:xfrm>
        </p:grpSpPr>
        <p:sp>
          <p:nvSpPr>
            <p:cNvPr id="28" name="รูปแบบอิสระ: รูปร่าง 62">
              <a:extLst>
                <a:ext uri="{FF2B5EF4-FFF2-40B4-BE49-F238E27FC236}">
                  <a16:creationId xmlns:a16="http://schemas.microsoft.com/office/drawing/2014/main" id="{763F6E50-E3DE-4F2F-B389-800C6A2058F9}"/>
                </a:ext>
              </a:extLst>
            </p:cNvPr>
            <p:cNvSpPr/>
            <p:nvPr/>
          </p:nvSpPr>
          <p:spPr>
            <a:xfrm rot="10800000">
              <a:off x="-21224" y="349041"/>
              <a:ext cx="7820283" cy="100071"/>
            </a:xfrm>
            <a:custGeom>
              <a:avLst/>
              <a:gdLst>
                <a:gd name="connsiteX0" fmla="*/ 437779 w 1373020"/>
                <a:gd name="connsiteY0" fmla="*/ 0 h 426691"/>
                <a:gd name="connsiteX1" fmla="*/ 1373020 w 1373020"/>
                <a:gd name="connsiteY1" fmla="*/ 0 h 426691"/>
                <a:gd name="connsiteX2" fmla="*/ 1373020 w 1373020"/>
                <a:gd name="connsiteY2" fmla="*/ 426691 h 426691"/>
                <a:gd name="connsiteX3" fmla="*/ 0 w 1373020"/>
                <a:gd name="connsiteY3" fmla="*/ 426691 h 426691"/>
                <a:gd name="connsiteX4" fmla="*/ 323208 w 1373020"/>
                <a:gd name="connsiteY4" fmla="*/ 111669 h 426691"/>
                <a:gd name="connsiteX5" fmla="*/ 437779 w 1373020"/>
                <a:gd name="connsiteY5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020" h="426691">
                  <a:moveTo>
                    <a:pt x="437779" y="0"/>
                  </a:moveTo>
                  <a:lnTo>
                    <a:pt x="1373020" y="0"/>
                  </a:lnTo>
                  <a:lnTo>
                    <a:pt x="1373020" y="426691"/>
                  </a:lnTo>
                  <a:lnTo>
                    <a:pt x="0" y="426691"/>
                  </a:lnTo>
                  <a:lnTo>
                    <a:pt x="323208" y="111669"/>
                  </a:lnTo>
                  <a:lnTo>
                    <a:pt x="437779" y="0"/>
                  </a:lnTo>
                  <a:close/>
                </a:path>
              </a:pathLst>
            </a:custGeom>
            <a:gradFill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 dirty="0"/>
            </a:p>
          </p:txBody>
        </p:sp>
        <p:sp>
          <p:nvSpPr>
            <p:cNvPr id="29" name="รูปแบบอิสระ: รูปร่าง 62">
              <a:extLst>
                <a:ext uri="{FF2B5EF4-FFF2-40B4-BE49-F238E27FC236}">
                  <a16:creationId xmlns:a16="http://schemas.microsoft.com/office/drawing/2014/main" id="{6170159F-B4D3-4017-9CD6-524599548825}"/>
                </a:ext>
              </a:extLst>
            </p:cNvPr>
            <p:cNvSpPr/>
            <p:nvPr/>
          </p:nvSpPr>
          <p:spPr>
            <a:xfrm flipV="1">
              <a:off x="5266749" y="-20538"/>
              <a:ext cx="3893491" cy="487172"/>
            </a:xfrm>
            <a:custGeom>
              <a:avLst/>
              <a:gdLst>
                <a:gd name="connsiteX0" fmla="*/ 437779 w 1373020"/>
                <a:gd name="connsiteY0" fmla="*/ 0 h 426691"/>
                <a:gd name="connsiteX1" fmla="*/ 1373020 w 1373020"/>
                <a:gd name="connsiteY1" fmla="*/ 0 h 426691"/>
                <a:gd name="connsiteX2" fmla="*/ 1373020 w 1373020"/>
                <a:gd name="connsiteY2" fmla="*/ 426691 h 426691"/>
                <a:gd name="connsiteX3" fmla="*/ 0 w 1373020"/>
                <a:gd name="connsiteY3" fmla="*/ 426691 h 426691"/>
                <a:gd name="connsiteX4" fmla="*/ 323208 w 1373020"/>
                <a:gd name="connsiteY4" fmla="*/ 111669 h 426691"/>
                <a:gd name="connsiteX5" fmla="*/ 437779 w 1373020"/>
                <a:gd name="connsiteY5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020" h="426691">
                  <a:moveTo>
                    <a:pt x="437779" y="0"/>
                  </a:moveTo>
                  <a:lnTo>
                    <a:pt x="1373020" y="0"/>
                  </a:lnTo>
                  <a:lnTo>
                    <a:pt x="1373020" y="426691"/>
                  </a:lnTo>
                  <a:lnTo>
                    <a:pt x="0" y="426691"/>
                  </a:lnTo>
                  <a:lnTo>
                    <a:pt x="323208" y="111669"/>
                  </a:lnTo>
                  <a:lnTo>
                    <a:pt x="437779" y="0"/>
                  </a:lnTo>
                  <a:close/>
                </a:path>
              </a:pathLst>
            </a:custGeom>
            <a:gradFill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 dirty="0"/>
            </a:p>
          </p:txBody>
        </p:sp>
        <p:sp>
          <p:nvSpPr>
            <p:cNvPr id="30" name="สี่เหลี่ยมผืนผ้า 11">
              <a:extLst>
                <a:ext uri="{FF2B5EF4-FFF2-40B4-BE49-F238E27FC236}">
                  <a16:creationId xmlns:a16="http://schemas.microsoft.com/office/drawing/2014/main" id="{F9F4841F-3BBC-4457-AA88-3D070EC45B06}"/>
                </a:ext>
              </a:extLst>
            </p:cNvPr>
            <p:cNvSpPr/>
            <p:nvPr/>
          </p:nvSpPr>
          <p:spPr>
            <a:xfrm>
              <a:off x="0" y="-57269"/>
              <a:ext cx="9160241" cy="404810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1" name="วงรี 13">
              <a:extLst>
                <a:ext uri="{FF2B5EF4-FFF2-40B4-BE49-F238E27FC236}">
                  <a16:creationId xmlns:a16="http://schemas.microsoft.com/office/drawing/2014/main" id="{26798FC3-BA23-4F57-9494-6FF28D367843}"/>
                </a:ext>
              </a:extLst>
            </p:cNvPr>
            <p:cNvSpPr/>
            <p:nvPr/>
          </p:nvSpPr>
          <p:spPr>
            <a:xfrm>
              <a:off x="5364490" y="-365563"/>
              <a:ext cx="1840389" cy="1246552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/>
            </a:p>
          </p:txBody>
        </p:sp>
        <p:pic>
          <p:nvPicPr>
            <p:cNvPr id="32" name="รูปภาพ 65">
              <a:extLst>
                <a:ext uri="{FF2B5EF4-FFF2-40B4-BE49-F238E27FC236}">
                  <a16:creationId xmlns:a16="http://schemas.microsoft.com/office/drawing/2014/main" id="{FF1C8559-7F07-4282-B711-DDC3A7946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5911596" y="-52058"/>
              <a:ext cx="760236" cy="501554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</p:grpSp>
      <p:sp>
        <p:nvSpPr>
          <p:cNvPr id="50" name="TextBox 49"/>
          <p:cNvSpPr txBox="1"/>
          <p:nvPr/>
        </p:nvSpPr>
        <p:spPr>
          <a:xfrm>
            <a:off x="405449" y="4601"/>
            <a:ext cx="5364394" cy="464743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การเบิกจ่ายงบประมาณกองทุนพัฒนาบทบาทสตรี ประจำปีงบประมาณ พ.ศ. 2565 </a:t>
            </a:r>
            <a:b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(ข้อมูล ณ 30 กันยายน 2565) </a:t>
            </a:r>
          </a:p>
        </p:txBody>
      </p:sp>
      <p:sp>
        <p:nvSpPr>
          <p:cNvPr id="51" name="กล่องข้อความ 8">
            <a:extLst>
              <a:ext uri="{FF2B5EF4-FFF2-40B4-BE49-F238E27FC236}">
                <a16:creationId xmlns:a16="http://schemas.microsoft.com/office/drawing/2014/main" id="{CCCB03A2-6F02-4324-BCC9-DD8938DB9EAA}"/>
              </a:ext>
            </a:extLst>
          </p:cNvPr>
          <p:cNvSpPr txBox="1"/>
          <p:nvPr/>
        </p:nvSpPr>
        <p:spPr>
          <a:xfrm>
            <a:off x="7651302" y="-55972"/>
            <a:ext cx="2590301" cy="5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60 </a:t>
            </a:r>
            <a:r>
              <a:rPr lang="th-TH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ปี กรมการพัฒนาชุมชน</a:t>
            </a:r>
          </a:p>
          <a:p>
            <a:r>
              <a:rPr lang="th-TH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สร้างสรรค์ชุมชน สร้างคน สร้างชาติ</a:t>
            </a:r>
            <a:endParaRPr lang="en-US" sz="157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3886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1">
            <a:extLst>
              <a:ext uri="{FF2B5EF4-FFF2-40B4-BE49-F238E27FC236}">
                <a16:creationId xmlns:a16="http://schemas.microsoft.com/office/drawing/2014/main" id="{550B2B51-2981-5BA0-5B8B-5EAD070CC8D5}"/>
              </a:ext>
            </a:extLst>
          </p:cNvPr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8" name="กลุ่ม 52">
              <a:extLst>
                <a:ext uri="{FF2B5EF4-FFF2-40B4-BE49-F238E27FC236}">
                  <a16:creationId xmlns:a16="http://schemas.microsoft.com/office/drawing/2014/main" id="{64CA84F9-7920-41A5-FA21-21EDBCEFA619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13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A6BE16BA-703D-371F-C6A9-3D2597E60FC9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14" name="สี่เหลี่ยมผืนผ้า 47">
                <a:extLst>
                  <a:ext uri="{FF2B5EF4-FFF2-40B4-BE49-F238E27FC236}">
                    <a16:creationId xmlns:a16="http://schemas.microsoft.com/office/drawing/2014/main" id="{7AF5E559-5D1C-F37C-A326-69E8641F97F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15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0DC66F52-CEEF-B45D-C386-2E6554DD28D1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16" name="สี่เหลี่ยมผืนผ้า 3">
                <a:extLst>
                  <a:ext uri="{FF2B5EF4-FFF2-40B4-BE49-F238E27FC236}">
                    <a16:creationId xmlns:a16="http://schemas.microsoft.com/office/drawing/2014/main" id="{AC3B8544-4234-A242-57D9-3A7F78BDE78F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9" name="กลุ่ม 9">
              <a:extLst>
                <a:ext uri="{FF2B5EF4-FFF2-40B4-BE49-F238E27FC236}">
                  <a16:creationId xmlns:a16="http://schemas.microsoft.com/office/drawing/2014/main" id="{DACBE167-2F09-D385-A70F-7529976D4D5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10" name="กล่องข้อความ 8">
                <a:extLst>
                  <a:ext uri="{FF2B5EF4-FFF2-40B4-BE49-F238E27FC236}">
                    <a16:creationId xmlns:a16="http://schemas.microsoft.com/office/drawing/2014/main" id="{16B88BA5-E85F-A410-B36D-DCBB571E296E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11" name="วงรี 13">
                <a:extLst>
                  <a:ext uri="{FF2B5EF4-FFF2-40B4-BE49-F238E27FC236}">
                    <a16:creationId xmlns:a16="http://schemas.microsoft.com/office/drawing/2014/main" id="{DFD27315-B1C1-7113-5069-96FABC7E4E50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12" name="รูปภาพ 65">
                <a:extLst>
                  <a:ext uri="{FF2B5EF4-FFF2-40B4-BE49-F238E27FC236}">
                    <a16:creationId xmlns:a16="http://schemas.microsoft.com/office/drawing/2014/main" id="{8259877E-43AD-988F-304E-75CF7D0894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17" name="สี่เหลี่ยมผืนผ้า: มุมมน 24">
            <a:extLst>
              <a:ext uri="{FF2B5EF4-FFF2-40B4-BE49-F238E27FC236}">
                <a16:creationId xmlns:a16="http://schemas.microsoft.com/office/drawing/2014/main" id="{1974B78E-7949-7BCC-DBB2-676216EB4551}"/>
              </a:ext>
            </a:extLst>
          </p:cNvPr>
          <p:cNvSpPr/>
          <p:nvPr/>
        </p:nvSpPr>
        <p:spPr>
          <a:xfrm>
            <a:off x="249319" y="-5949"/>
            <a:ext cx="5655369" cy="480573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5.2 ร่างประกาศคณะกรรมการบริหารกองทุนพัฒนาบทบาทสตรี </a:t>
            </a:r>
            <a:b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เรื่อง มาตรการพักชำระหนี้ สำหรับลูกหนี้ผู้ประสบสาธารณภัย (อุทกภัย) พ.ศ. ....</a:t>
            </a:r>
            <a:r>
              <a:rPr lang="en-US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 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19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26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30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31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32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27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28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9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20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21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22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23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24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33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" r="1732" b="16446"/>
          <a:stretch/>
        </p:blipFill>
        <p:spPr>
          <a:xfrm>
            <a:off x="3100626" y="678482"/>
            <a:ext cx="3532477" cy="455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2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249172" y="849636"/>
            <a:ext cx="2059377" cy="639493"/>
          </a:xfrm>
          <a:prstGeom prst="roundRect">
            <a:avLst/>
          </a:prstGeom>
          <a:solidFill>
            <a:srgbClr val="F4BABA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สาธารณภัย (อุทกภัย)</a:t>
            </a:r>
            <a:endParaRPr lang="en-US" sz="1333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10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3099560" y="878142"/>
            <a:ext cx="6319898" cy="590443"/>
          </a:xfrm>
          <a:prstGeom prst="roundRect">
            <a:avLst/>
          </a:prstGeom>
          <a:solidFill>
            <a:srgbClr val="FAE2E2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>
              <a:lnSpc>
                <a:spcPct val="12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เขตพื้นที่ประสบสาธารณภัย (อุทกภัย) ตามประกาศของทางราชการที่ประกาศเขตพื้นที่</a:t>
            </a:r>
            <a:r>
              <a:rPr lang="th-TH" sz="1167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ประสบ</a:t>
            </a:r>
            <a:br>
              <a:rPr lang="th-TH" sz="1167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167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สา</a:t>
            </a: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ธารณภัย (อุทกภัย) ภายในปี พ.ศ.2565</a:t>
            </a:r>
            <a:endParaRPr lang="en-US" sz="1167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2" name="ลูกศรขวา 1"/>
          <p:cNvSpPr/>
          <p:nvPr/>
        </p:nvSpPr>
        <p:spPr>
          <a:xfrm>
            <a:off x="2455802" y="997301"/>
            <a:ext cx="500337" cy="324069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>
              <a:solidFill>
                <a:srgbClr val="FF0000"/>
              </a:solidFill>
            </a:endParaRPr>
          </a:p>
        </p:txBody>
      </p:sp>
      <p:sp>
        <p:nvSpPr>
          <p:cNvPr id="19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1135434" y="2095402"/>
            <a:ext cx="1176942" cy="554408"/>
          </a:xfrm>
          <a:prstGeom prst="roundRect">
            <a:avLst/>
          </a:prstGeom>
          <a:solidFill>
            <a:srgbClr val="F4BABA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1333" b="1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ผู้ค้ำประกัน</a:t>
            </a:r>
            <a:endParaRPr lang="en-US" sz="1333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25" name="ลูกศรขวา 24"/>
          <p:cNvSpPr/>
          <p:nvPr/>
        </p:nvSpPr>
        <p:spPr>
          <a:xfrm>
            <a:off x="2496311" y="1620259"/>
            <a:ext cx="479532" cy="324069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>
              <a:solidFill>
                <a:srgbClr val="FF0000"/>
              </a:solidFill>
            </a:endParaRPr>
          </a:p>
        </p:txBody>
      </p:sp>
      <p:sp>
        <p:nvSpPr>
          <p:cNvPr id="26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2672" y="1554305"/>
            <a:ext cx="664567" cy="469620"/>
          </a:xfrm>
          <a:prstGeom prst="roundRect">
            <a:avLst/>
          </a:prstGeom>
          <a:solidFill>
            <a:srgbClr val="F4BABA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ลูกหนี้</a:t>
            </a:r>
            <a:endParaRPr lang="en-US" sz="1333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27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3089704" y="2137600"/>
            <a:ext cx="4497553" cy="398162"/>
          </a:xfrm>
          <a:prstGeom prst="roundRect">
            <a:avLst/>
          </a:prstGeom>
          <a:solidFill>
            <a:srgbClr val="FAE2E2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ผู้ค้ำประกันตามสัญญากู้ยืมเงินกองทุนพัฒนาบทบาทสตรี</a:t>
            </a:r>
            <a:endParaRPr lang="en-US" sz="1167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28" name="ลูกศรขวา 27"/>
          <p:cNvSpPr/>
          <p:nvPr/>
        </p:nvSpPr>
        <p:spPr>
          <a:xfrm>
            <a:off x="2496311" y="2202132"/>
            <a:ext cx="457638" cy="324069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>
              <a:solidFill>
                <a:srgbClr val="FF0000"/>
              </a:solidFill>
            </a:endParaRPr>
          </a:p>
        </p:txBody>
      </p:sp>
      <p:sp>
        <p:nvSpPr>
          <p:cNvPr id="29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123192" y="2898413"/>
            <a:ext cx="2253708" cy="80896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ลูกหนี้ที่จะได้รับการพิจารณาพักชำระหนี้</a:t>
            </a:r>
            <a:endParaRPr lang="en-US" sz="1333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30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3089704" y="2635579"/>
            <a:ext cx="7004168" cy="9478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>
              <a:lnSpc>
                <a:spcPct val="12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ต้องไม่เป็นลูกหนี้ที่คณะอนุกรรมการบริหารกองทุนพัฒนาบทบาทสตรีระดับจังหวัด/คณะอนุกรรมการบริหารกองทุนพัฒนาบทบาทสตรีกรุงเทพมหานครมีมติให้ส่งเรื่องให้พนักงานอัยการว่าต่างและอยู่ระหว่าง</a:t>
            </a:r>
            <a:b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การดำเนินคดีในชั้นศาลและให้รวมถึงลูกหนี้ที่ศาลได้มีคำพิพากษาถึงที่สุดแล้ว</a:t>
            </a:r>
            <a:endParaRPr lang="en-US" sz="1167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31" name="ลูกศรขวา 30"/>
          <p:cNvSpPr/>
          <p:nvPr/>
        </p:nvSpPr>
        <p:spPr>
          <a:xfrm>
            <a:off x="2519850" y="3050390"/>
            <a:ext cx="434099" cy="324069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>
              <a:solidFill>
                <a:srgbClr val="FF0000"/>
              </a:solidFill>
            </a:endParaRPr>
          </a:p>
        </p:txBody>
      </p:sp>
      <p:sp>
        <p:nvSpPr>
          <p:cNvPr id="20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3089704" y="1552379"/>
            <a:ext cx="6582658" cy="501428"/>
          </a:xfrm>
          <a:prstGeom prst="roundRect">
            <a:avLst/>
          </a:prstGeom>
          <a:solidFill>
            <a:srgbClr val="FAE2E2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ผู้กู้และผู้กู้ร่วมตามสัญญากู้ยืมเงินกองทุนพัฒนาบทบาทสตรีผู้ประสบสาธารณภัย (อุทกภัย)</a:t>
            </a:r>
            <a:endParaRPr lang="en-US" sz="1167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21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54841" y="4015466"/>
            <a:ext cx="2253708" cy="10943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ลูกหนี้ที่ประสงค์จะใช้สิทธิ</a:t>
            </a:r>
            <a:b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ขอพักชำระหนี้</a:t>
            </a:r>
            <a:endParaRPr lang="en-US" sz="1333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22" name="ลูกศรขวา 21"/>
          <p:cNvSpPr/>
          <p:nvPr/>
        </p:nvSpPr>
        <p:spPr>
          <a:xfrm>
            <a:off x="2464287" y="4061606"/>
            <a:ext cx="498146" cy="324069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>
              <a:solidFill>
                <a:srgbClr val="FF0000"/>
              </a:solidFill>
            </a:endParaRPr>
          </a:p>
        </p:txBody>
      </p:sp>
      <p:sp>
        <p:nvSpPr>
          <p:cNvPr id="23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3077003" y="3635179"/>
            <a:ext cx="7004168" cy="1019558"/>
          </a:xfrm>
          <a:prstGeom prst="roundRect">
            <a:avLst/>
          </a:prstGeom>
          <a:solidFill>
            <a:srgbClr val="FFFAD7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>
              <a:lnSpc>
                <a:spcPct val="12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มาแสดงตนเพื่อยื่นคำขอพร้อมสำเนาบัตรประจำตัวประชาชนโดยรับรองสำเนา ณ สำนักงานเลขานุการคณะอนุกรรมการกลั่นกรองและติดตามการดำเนินงานกองทุนพัฒนาบทบาทสตรีอำเภอ/สำนักงานเลขานุการคณะอนุกรรมการบริหารกองทุนพัฒนาบทบาทสตรีกรุงเทพมหานคร ตามที่ได้ทำสัญญากู้ยืมเงินภายใน</a:t>
            </a:r>
            <a:b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วันที่ 31 ธันวาคม พ.ศ. 2565 </a:t>
            </a:r>
            <a:endParaRPr lang="en-US" sz="1167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24" name="ลูกศรขวา 23"/>
          <p:cNvSpPr/>
          <p:nvPr/>
        </p:nvSpPr>
        <p:spPr>
          <a:xfrm>
            <a:off x="2464287" y="4804591"/>
            <a:ext cx="498146" cy="324069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>
              <a:solidFill>
                <a:srgbClr val="FF0000"/>
              </a:solidFill>
            </a:endParaRPr>
          </a:p>
        </p:txBody>
      </p:sp>
      <p:sp>
        <p:nvSpPr>
          <p:cNvPr id="35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3089704" y="4737063"/>
            <a:ext cx="7004168" cy="413325"/>
          </a:xfrm>
          <a:prstGeom prst="roundRect">
            <a:avLst/>
          </a:prstGeom>
          <a:solidFill>
            <a:srgbClr val="FFFAD7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>
              <a:lnSpc>
                <a:spcPct val="12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ผู้กู้ ผู้กู้ร่วม ผู้ค้ำประกันทุกคนต้องลงลายมือชื่อให้ความยินยอม</a:t>
            </a:r>
            <a:endParaRPr lang="en-US" sz="1167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3" name="Group 31">
            <a:extLst>
              <a:ext uri="{FF2B5EF4-FFF2-40B4-BE49-F238E27FC236}">
                <a16:creationId xmlns:a16="http://schemas.microsoft.com/office/drawing/2014/main" id="{550B2B51-2981-5BA0-5B8B-5EAD070CC8D5}"/>
              </a:ext>
            </a:extLst>
          </p:cNvPr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4" name="กลุ่ม 52">
              <a:extLst>
                <a:ext uri="{FF2B5EF4-FFF2-40B4-BE49-F238E27FC236}">
                  <a16:creationId xmlns:a16="http://schemas.microsoft.com/office/drawing/2014/main" id="{64CA84F9-7920-41A5-FA21-21EDBCEFA619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11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A6BE16BA-703D-371F-C6A9-3D2597E60FC9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12" name="สี่เหลี่ยมผืนผ้า 47">
                <a:extLst>
                  <a:ext uri="{FF2B5EF4-FFF2-40B4-BE49-F238E27FC236}">
                    <a16:creationId xmlns:a16="http://schemas.microsoft.com/office/drawing/2014/main" id="{7AF5E559-5D1C-F37C-A326-69E8641F97F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13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0DC66F52-CEEF-B45D-C386-2E6554DD28D1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14" name="สี่เหลี่ยมผืนผ้า 3">
                <a:extLst>
                  <a:ext uri="{FF2B5EF4-FFF2-40B4-BE49-F238E27FC236}">
                    <a16:creationId xmlns:a16="http://schemas.microsoft.com/office/drawing/2014/main" id="{AC3B8544-4234-A242-57D9-3A7F78BDE78F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5" name="กลุ่ม 9">
              <a:extLst>
                <a:ext uri="{FF2B5EF4-FFF2-40B4-BE49-F238E27FC236}">
                  <a16:creationId xmlns:a16="http://schemas.microsoft.com/office/drawing/2014/main" id="{DACBE167-2F09-D385-A70F-7529976D4D5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" name="กล่องข้อความ 8">
                <a:extLst>
                  <a:ext uri="{FF2B5EF4-FFF2-40B4-BE49-F238E27FC236}">
                    <a16:creationId xmlns:a16="http://schemas.microsoft.com/office/drawing/2014/main" id="{16B88BA5-E85F-A410-B36D-DCBB571E296E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8" name="วงรี 13">
                <a:extLst>
                  <a:ext uri="{FF2B5EF4-FFF2-40B4-BE49-F238E27FC236}">
                    <a16:creationId xmlns:a16="http://schemas.microsoft.com/office/drawing/2014/main" id="{DFD27315-B1C1-7113-5069-96FABC7E4E50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9" name="รูปภาพ 65">
                <a:extLst>
                  <a:ext uri="{FF2B5EF4-FFF2-40B4-BE49-F238E27FC236}">
                    <a16:creationId xmlns:a16="http://schemas.microsoft.com/office/drawing/2014/main" id="{8259877E-43AD-988F-304E-75CF7D0894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15" name="Group 42">
            <a:extLst>
              <a:ext uri="{FF2B5EF4-FFF2-40B4-BE49-F238E27FC236}">
                <a16:creationId xmlns:a16="http://schemas.microsoft.com/office/drawing/2014/main" id="{EC03D4F0-7463-75B2-0319-20D2B8227099}"/>
              </a:ext>
            </a:extLst>
          </p:cNvPr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16" name="กลุ่ม 1">
              <a:extLst>
                <a:ext uri="{FF2B5EF4-FFF2-40B4-BE49-F238E27FC236}">
                  <a16:creationId xmlns:a16="http://schemas.microsoft.com/office/drawing/2014/main" id="{2C5D9CEA-5547-6BF6-2AE5-BCCE1BA57C6C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37" name="กลุ่ม 7">
                <a:extLst>
                  <a:ext uri="{FF2B5EF4-FFF2-40B4-BE49-F238E27FC236}">
                    <a16:creationId xmlns:a16="http://schemas.microsoft.com/office/drawing/2014/main" id="{FA36A31E-F29E-9777-643B-EB53D45EA658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41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F3F7A414-3791-D70F-C545-F81F47214575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2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C94726B7-DC68-CF93-4819-C70792154FC4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3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AC9086A2-B1A3-735B-E73E-E360E7A6832D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38" name="กลุ่ม 4">
                <a:extLst>
                  <a:ext uri="{FF2B5EF4-FFF2-40B4-BE49-F238E27FC236}">
                    <a16:creationId xmlns:a16="http://schemas.microsoft.com/office/drawing/2014/main" id="{7243A483-B988-4D81-FCB1-62CD92E55072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39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CF3F412-536D-1877-998B-EA7C224004D1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0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5F005F87-5BF3-FE74-C30F-11CF3CA24DD8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17" name="Picture 23">
              <a:extLst>
                <a:ext uri="{FF2B5EF4-FFF2-40B4-BE49-F238E27FC236}">
                  <a16:creationId xmlns:a16="http://schemas.microsoft.com/office/drawing/2014/main" id="{75A56F99-ADCE-148C-EF16-92A904A76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18" name="Picture 24">
              <a:extLst>
                <a:ext uri="{FF2B5EF4-FFF2-40B4-BE49-F238E27FC236}">
                  <a16:creationId xmlns:a16="http://schemas.microsoft.com/office/drawing/2014/main" id="{8AAF89FA-EE40-B728-F045-41D675A7A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32" name="Picture 35">
              <a:extLst>
                <a:ext uri="{FF2B5EF4-FFF2-40B4-BE49-F238E27FC236}">
                  <a16:creationId xmlns:a16="http://schemas.microsoft.com/office/drawing/2014/main" id="{A7F17A42-8C86-5B07-0EFF-109CC0BF2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33" name="Picture 36">
              <a:extLst>
                <a:ext uri="{FF2B5EF4-FFF2-40B4-BE49-F238E27FC236}">
                  <a16:creationId xmlns:a16="http://schemas.microsoft.com/office/drawing/2014/main" id="{7BAB7418-1E35-A6AC-FFB1-9B3D9E3A8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34" name="Picture 2" descr="C:\Users\Administrator\Desktop\change for good.png">
              <a:extLst>
                <a:ext uri="{FF2B5EF4-FFF2-40B4-BE49-F238E27FC236}">
                  <a16:creationId xmlns:a16="http://schemas.microsoft.com/office/drawing/2014/main" id="{0B77610C-9633-F6F8-EC25-F607B22D4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รูปแบบอิสระ: รูปร่าง 35">
              <a:extLst>
                <a:ext uri="{FF2B5EF4-FFF2-40B4-BE49-F238E27FC236}">
                  <a16:creationId xmlns:a16="http://schemas.microsoft.com/office/drawing/2014/main" id="{5834F568-033B-5F8B-628C-13D7AF9976F5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44" name="TextBox 7">
            <a:extLst>
              <a:ext uri="{FF2B5EF4-FFF2-40B4-BE49-F238E27FC236}">
                <a16:creationId xmlns:a16="http://schemas.microsoft.com/office/drawing/2014/main" id="{EDA97C62-CDEB-68A2-3A9B-B546300C65B7}"/>
              </a:ext>
            </a:extLst>
          </p:cNvPr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45" name="สี่เหลี่ยมผืนผ้า: มุมมน 24">
            <a:extLst>
              <a:ext uri="{FF2B5EF4-FFF2-40B4-BE49-F238E27FC236}">
                <a16:creationId xmlns:a16="http://schemas.microsoft.com/office/drawing/2014/main" id="{1974B78E-7949-7BCC-DBB2-676216EB4551}"/>
              </a:ext>
            </a:extLst>
          </p:cNvPr>
          <p:cNvSpPr/>
          <p:nvPr/>
        </p:nvSpPr>
        <p:spPr>
          <a:xfrm>
            <a:off x="249319" y="-29099"/>
            <a:ext cx="5655369" cy="480573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5.2 ร่างประกาศคณะกรรมการบริหารกองทุนพัฒนาบทบาทสตรี </a:t>
            </a:r>
            <a:b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เรื่อง มาตรการพักชำระหนี้ สำหรับลูกหนี้ผู้ประสบสาธารณภัย (อุทกภัย) พ.ศ. ....</a:t>
            </a:r>
            <a:r>
              <a:rPr lang="en-US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9347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236472" y="1075883"/>
            <a:ext cx="2059377" cy="639493"/>
          </a:xfrm>
          <a:prstGeom prst="roundRect">
            <a:avLst/>
          </a:prstGeom>
          <a:solidFill>
            <a:srgbClr val="D2D2CF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ลูกหนี้ที่จะได้รับ</a:t>
            </a:r>
            <a:b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การพักชำระหนี้</a:t>
            </a:r>
            <a:endParaRPr lang="en-US" sz="1333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10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3077004" y="944690"/>
            <a:ext cx="6180858" cy="923698"/>
          </a:xfrm>
          <a:prstGeom prst="roundRect">
            <a:avLst/>
          </a:prstGeom>
          <a:solidFill>
            <a:srgbClr val="E2E2DF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>
              <a:lnSpc>
                <a:spcPct val="12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จะต้องเป็นลูกหนี้ที่ดำเนินโครงการเฉพาะที่อยู่ในประกาศเขตพื้นที่ประสบสาธารณภัย (อุทกภัย) โดยลูกหนี้จะต้องยอมรับยอดหนี้ค้างชำระทั้งหมดตามหลักฐานที่กองทุนพัฒนาบทบาทสตรี</a:t>
            </a:r>
            <a:b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แจ้งโดยไม่มีข้อโต้แย้งใด ๆ </a:t>
            </a:r>
            <a:endParaRPr lang="en-US" sz="1167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2" name="ลูกศรขวา 1"/>
          <p:cNvSpPr/>
          <p:nvPr/>
        </p:nvSpPr>
        <p:spPr>
          <a:xfrm>
            <a:off x="2417373" y="1211696"/>
            <a:ext cx="500337" cy="324069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>
              <a:solidFill>
                <a:srgbClr val="FF0000"/>
              </a:solidFill>
            </a:endParaRPr>
          </a:p>
        </p:txBody>
      </p:sp>
      <p:sp>
        <p:nvSpPr>
          <p:cNvPr id="19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92598" y="2018088"/>
            <a:ext cx="3895298" cy="1382595"/>
          </a:xfrm>
          <a:prstGeom prst="roundRect">
            <a:avLst/>
          </a:prstGeom>
          <a:solidFill>
            <a:srgbClr val="E2CFC4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ให้สำนักงานเลขานุการคณะอนุกรรมการ</a:t>
            </a:r>
            <a:r>
              <a:rPr lang="th-TH" sz="1167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กลั่นกรอง</a:t>
            </a:r>
            <a:br>
              <a:rPr lang="th-TH" sz="1167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167" b="1" spc="-3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และ</a:t>
            </a:r>
            <a:r>
              <a:rPr lang="th-TH" sz="1167" b="1" spc="-30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ติดตามการดำเนินงานกองทุนพัฒนาบทบาทสตรีอำเภอ </a:t>
            </a: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สำนักงานเลขานุการคณะอนุกรรมการบริหารกองทุนพัฒนาบทบาทสตรีกรุงเทพมหานครแล้วแต่กรณี </a:t>
            </a:r>
            <a:endParaRPr lang="en-US" sz="1167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27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4618575" y="1951465"/>
            <a:ext cx="4464720" cy="666596"/>
          </a:xfrm>
          <a:prstGeom prst="roundRect">
            <a:avLst/>
          </a:prstGeom>
          <a:solidFill>
            <a:srgbClr val="EFE3DD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>
              <a:lnSpc>
                <a:spcPct val="12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ตรวจสอบว่าเป็นลูกหนี้ที่ดำเนินโครงการตามสัญญากู้ยืมเงินที่อยู่ในประกาศเขตพื้นที่ประสบสาธารณภัย (อุทกภัย) หรือไม่ </a:t>
            </a:r>
            <a:endParaRPr lang="en-US" sz="1167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28" name="ลูกศรขวา 27"/>
          <p:cNvSpPr/>
          <p:nvPr/>
        </p:nvSpPr>
        <p:spPr>
          <a:xfrm>
            <a:off x="4040481" y="2122727"/>
            <a:ext cx="457638" cy="324069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>
              <a:solidFill>
                <a:srgbClr val="FF0000"/>
              </a:solidFill>
            </a:endParaRPr>
          </a:p>
        </p:txBody>
      </p:sp>
      <p:sp>
        <p:nvSpPr>
          <p:cNvPr id="8" name="วงรี 7"/>
          <p:cNvSpPr/>
          <p:nvPr/>
        </p:nvSpPr>
        <p:spPr>
          <a:xfrm>
            <a:off x="4337889" y="3270266"/>
            <a:ext cx="455448" cy="245242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/>
          </a:p>
        </p:txBody>
      </p:sp>
      <p:sp>
        <p:nvSpPr>
          <p:cNvPr id="32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4834348" y="2672725"/>
            <a:ext cx="5246825" cy="1440323"/>
          </a:xfrm>
          <a:prstGeom prst="roundRect">
            <a:avLst/>
          </a:prstGeom>
          <a:solidFill>
            <a:srgbClr val="EAE2F6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>
              <a:lnSpc>
                <a:spcPct val="12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หากเห็นว่าเป็นลูกหนี้ที่ดำเนินโครงการในประกาศเขตพื้นที่ประสบสาธารณภัย (อุทกภัย)ก็ให้รับเรื่องไว้ แล้วส่งให้สำนักงานเลขานุการคณะอนุกรรมการบริหารกองทุนพัฒนาบทบาทสตรีระดับจังหวัด/สำนักงานเลขานุการคณะอนุกรรมการบริหารกองทุนพัฒนาบทบาทสตรีกรุงเทพมหานคร ภายใน 7 วันนับแต่</a:t>
            </a:r>
            <a:b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วันที่ได้รับเรื่องไว้โดยมีเอกสารครบถ้วน</a:t>
            </a:r>
            <a:endParaRPr lang="en-US" sz="1167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33" name="วงรี 32"/>
          <p:cNvSpPr/>
          <p:nvPr/>
        </p:nvSpPr>
        <p:spPr>
          <a:xfrm>
            <a:off x="4337889" y="4570922"/>
            <a:ext cx="455448" cy="245242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/>
          </a:p>
        </p:txBody>
      </p:sp>
      <p:sp>
        <p:nvSpPr>
          <p:cNvPr id="34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4834347" y="4245992"/>
            <a:ext cx="4344687" cy="895102"/>
          </a:xfrm>
          <a:prstGeom prst="roundRect">
            <a:avLst/>
          </a:prstGeom>
          <a:solidFill>
            <a:srgbClr val="DEEEEB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>
              <a:lnSpc>
                <a:spcPct val="12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หากเห็นว่ามิได้เป็นลูกหนี้ที่ดำเนินโครงการในประกาศเขตพื้นที่ประสบสาธารณภัย (อุทกภัย) ก็ให้แจ้งลูกหนี้ทราบพร้อมทั้งคืนเอกสารให้ลูกหนี้ (ถ้ามี)</a:t>
            </a:r>
            <a:endParaRPr lang="en-US" sz="1167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3" name="Group 31">
            <a:extLst>
              <a:ext uri="{FF2B5EF4-FFF2-40B4-BE49-F238E27FC236}">
                <a16:creationId xmlns:a16="http://schemas.microsoft.com/office/drawing/2014/main" id="{999F3B47-4F5D-0A7C-6682-04A72246633C}"/>
              </a:ext>
            </a:extLst>
          </p:cNvPr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" name="กลุ่ม 52">
              <a:extLst>
                <a:ext uri="{FF2B5EF4-FFF2-40B4-BE49-F238E27FC236}">
                  <a16:creationId xmlns:a16="http://schemas.microsoft.com/office/drawing/2014/main" id="{FBF7EAC4-5038-0A3C-94BA-D9FEB0F2CC6C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14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58CBEBE9-5FC3-4CE7-3EDC-3D4C62178B81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15" name="สี่เหลี่ยมผืนผ้า 47">
                <a:extLst>
                  <a:ext uri="{FF2B5EF4-FFF2-40B4-BE49-F238E27FC236}">
                    <a16:creationId xmlns:a16="http://schemas.microsoft.com/office/drawing/2014/main" id="{E2F7F6F0-7B30-A881-B768-4F0F5992EAF5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16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B7E99175-A1B1-3D85-D5F1-F59728B9675D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17" name="สี่เหลี่ยมผืนผ้า 3">
                <a:extLst>
                  <a:ext uri="{FF2B5EF4-FFF2-40B4-BE49-F238E27FC236}">
                    <a16:creationId xmlns:a16="http://schemas.microsoft.com/office/drawing/2014/main" id="{9F587DF6-9C9E-5FBC-97EF-156C1B7D2C8E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9" name="กลุ่ม 9">
              <a:extLst>
                <a:ext uri="{FF2B5EF4-FFF2-40B4-BE49-F238E27FC236}">
                  <a16:creationId xmlns:a16="http://schemas.microsoft.com/office/drawing/2014/main" id="{DEB34DF5-072B-1DCE-E007-CA80748C04E8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11" name="กล่องข้อความ 8">
                <a:extLst>
                  <a:ext uri="{FF2B5EF4-FFF2-40B4-BE49-F238E27FC236}">
                    <a16:creationId xmlns:a16="http://schemas.microsoft.com/office/drawing/2014/main" id="{15D975E2-1FCB-8AAD-CE14-233A5B683B7A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12" name="วงรี 13">
                <a:extLst>
                  <a:ext uri="{FF2B5EF4-FFF2-40B4-BE49-F238E27FC236}">
                    <a16:creationId xmlns:a16="http://schemas.microsoft.com/office/drawing/2014/main" id="{C09FBC73-0870-80B0-6E91-0CF8222BA6F7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13" name="รูปภาพ 65">
                <a:extLst>
                  <a:ext uri="{FF2B5EF4-FFF2-40B4-BE49-F238E27FC236}">
                    <a16:creationId xmlns:a16="http://schemas.microsoft.com/office/drawing/2014/main" id="{152CF94C-0916-2CEB-6ED8-20382914B7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18" name="Group 42">
            <a:extLst>
              <a:ext uri="{FF2B5EF4-FFF2-40B4-BE49-F238E27FC236}">
                <a16:creationId xmlns:a16="http://schemas.microsoft.com/office/drawing/2014/main" id="{F6415542-725B-F29E-B2E8-A93D2AFF023D}"/>
              </a:ext>
            </a:extLst>
          </p:cNvPr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20" name="กลุ่ม 1">
              <a:extLst>
                <a:ext uri="{FF2B5EF4-FFF2-40B4-BE49-F238E27FC236}">
                  <a16:creationId xmlns:a16="http://schemas.microsoft.com/office/drawing/2014/main" id="{4A02C3A2-2B5C-05E2-C6AE-B184024B4F7C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29" name="กลุ่ม 7">
                <a:extLst>
                  <a:ext uri="{FF2B5EF4-FFF2-40B4-BE49-F238E27FC236}">
                    <a16:creationId xmlns:a16="http://schemas.microsoft.com/office/drawing/2014/main" id="{FEE3AFB5-8A90-1300-D34C-4D8EB521F04E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3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634AD410-A80F-6954-786E-E583773D4B72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3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9C699275-2C71-FB63-4437-AA6C2FD262D5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3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D3E1A60F-BEF3-BBE0-8F2F-038136F579C6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30" name="กลุ่ม 4">
                <a:extLst>
                  <a:ext uri="{FF2B5EF4-FFF2-40B4-BE49-F238E27FC236}">
                    <a16:creationId xmlns:a16="http://schemas.microsoft.com/office/drawing/2014/main" id="{D956C34B-AB0C-6C96-75C9-555F2F828FFF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31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0FFDECDA-F002-003F-104A-EE712C3D499B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3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39E088B9-11A7-8D37-E430-68A26757DF0D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21" name="Picture 23">
              <a:extLst>
                <a:ext uri="{FF2B5EF4-FFF2-40B4-BE49-F238E27FC236}">
                  <a16:creationId xmlns:a16="http://schemas.microsoft.com/office/drawing/2014/main" id="{DCA71CD8-2F93-38D6-E330-6567CD98C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22" name="Picture 24">
              <a:extLst>
                <a:ext uri="{FF2B5EF4-FFF2-40B4-BE49-F238E27FC236}">
                  <a16:creationId xmlns:a16="http://schemas.microsoft.com/office/drawing/2014/main" id="{A9C4D062-F7E0-058A-68E8-67923F748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23" name="Picture 35">
              <a:extLst>
                <a:ext uri="{FF2B5EF4-FFF2-40B4-BE49-F238E27FC236}">
                  <a16:creationId xmlns:a16="http://schemas.microsoft.com/office/drawing/2014/main" id="{94E44C1B-9E80-023E-FBFF-ADE59ADCA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24" name="Picture 36">
              <a:extLst>
                <a:ext uri="{FF2B5EF4-FFF2-40B4-BE49-F238E27FC236}">
                  <a16:creationId xmlns:a16="http://schemas.microsoft.com/office/drawing/2014/main" id="{A69BC48E-4C8F-C7B4-94F7-569456A75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25" name="Picture 2" descr="C:\Users\Administrator\Desktop\change for good.png">
              <a:extLst>
                <a:ext uri="{FF2B5EF4-FFF2-40B4-BE49-F238E27FC236}">
                  <a16:creationId xmlns:a16="http://schemas.microsoft.com/office/drawing/2014/main" id="{540B7CD0-DE0F-66AE-49C4-09E385089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รูปแบบอิสระ: รูปร่าง 25">
              <a:extLst>
                <a:ext uri="{FF2B5EF4-FFF2-40B4-BE49-F238E27FC236}">
                  <a16:creationId xmlns:a16="http://schemas.microsoft.com/office/drawing/2014/main" id="{90D82EB8-41DB-2D83-40B1-5387602357BD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39" name="TextBox 7">
            <a:extLst>
              <a:ext uri="{FF2B5EF4-FFF2-40B4-BE49-F238E27FC236}">
                <a16:creationId xmlns:a16="http://schemas.microsoft.com/office/drawing/2014/main" id="{B20CFB4E-264B-35CF-8A84-16DB23A9DEEB}"/>
              </a:ext>
            </a:extLst>
          </p:cNvPr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40" name="สี่เหลี่ยมผืนผ้า: มุมมน 24">
            <a:extLst>
              <a:ext uri="{FF2B5EF4-FFF2-40B4-BE49-F238E27FC236}">
                <a16:creationId xmlns:a16="http://schemas.microsoft.com/office/drawing/2014/main" id="{018239E6-AFAD-BD2B-9343-487AB1C352E2}"/>
              </a:ext>
            </a:extLst>
          </p:cNvPr>
          <p:cNvSpPr/>
          <p:nvPr/>
        </p:nvSpPr>
        <p:spPr>
          <a:xfrm>
            <a:off x="249319" y="-29099"/>
            <a:ext cx="5655369" cy="480573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5.2 ร่างประกาศคณะกรรมการบริหารกองทุนพัฒนาบทบาทสตรี </a:t>
            </a:r>
            <a:b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เรื่อง มาตรการพักชำระหนี้ สำหรับลูกหนี้ผู้ประสบสาธารณภัย (อุทกภัย) พ.ศ. ....</a:t>
            </a:r>
            <a:r>
              <a:rPr lang="en-US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3710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236472" y="862336"/>
            <a:ext cx="3770751" cy="1292743"/>
          </a:xfrm>
          <a:prstGeom prst="roundRect">
            <a:avLst/>
          </a:prstGeom>
          <a:solidFill>
            <a:srgbClr val="D4E3CF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เมื่อสำนักงานเลขานุการคณะอนุกรรมการบริหารกองทุนพัฒนาบทบาทสตรีระดับจังหวัด/สำนักงานเลขานุการคณะอนุกรรมการบริหารกองทุนพัฒนาบทบาทสตรีกรุงเทพมหานคร ได้รับเรื่องแล้ว</a:t>
            </a:r>
            <a:endParaRPr lang="en-US" sz="1167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2" name="ลูกศรขวา 1"/>
          <p:cNvSpPr/>
          <p:nvPr/>
        </p:nvSpPr>
        <p:spPr>
          <a:xfrm>
            <a:off x="4163975" y="1156650"/>
            <a:ext cx="500337" cy="324069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>
              <a:solidFill>
                <a:srgbClr val="FF0000"/>
              </a:solidFill>
            </a:endParaRPr>
          </a:p>
        </p:txBody>
      </p:sp>
      <p:sp>
        <p:nvSpPr>
          <p:cNvPr id="29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79720" y="3091930"/>
            <a:ext cx="3537591" cy="1922264"/>
          </a:xfrm>
          <a:prstGeom prst="roundRect">
            <a:avLst/>
          </a:prstGeom>
          <a:solidFill>
            <a:srgbClr val="FFFFD9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เมื่อพัฒนาการจังหวัดหรือ</a:t>
            </a:r>
          </a:p>
          <a:p>
            <a:pPr algn="ctr">
              <a:lnSpc>
                <a:spcPct val="12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ผู้ที่พัฒนาการจังหวัดมอบหมาย/เลขานุการคณะอนุกรรมการบริหารกองทุนพัฒนาบทบาทสตรีกรุงเทพมหานคร หรือผู้ที่เลขานุการคณะอนุกรรมการบริหารกองทุนพัฒนาบทบาทสตรีกรุงเทพมหานครมอบหมายลงนามแล้ว </a:t>
            </a:r>
            <a:endParaRPr lang="en-US" sz="1167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23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4212494" y="2988023"/>
            <a:ext cx="5851161" cy="2173871"/>
          </a:xfrm>
          <a:prstGeom prst="roundRect">
            <a:avLst/>
          </a:prstGeom>
          <a:solidFill>
            <a:srgbClr val="FFFFDE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>
              <a:lnSpc>
                <a:spcPct val="120000"/>
              </a:lnSpc>
            </a:pPr>
            <a:r>
              <a:rPr lang="th-TH" sz="1167" b="1" u="sng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ลูกหนี้จะได้รับการพักชำระหนี้โดยผลของประกาศเป็นระยะหนึ่งปี</a:t>
            </a: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นับแต่วันที่สำนักงานเลขานุการคณะอนุกรรมการบริหารกองทุนพัฒนาบทบาทสตรีระดับจังหวัด/สำนักงานเลขานุการคณะอนุกรรมการบริหารกองทุนพัฒนาบทบาทสตรีกรุงเทพมหานคร ได้รับเรื่องไว้โดยมีเอกสารครบถ้วน ในระหว่างการพักชำระหนี้ ลูกหนี้จะได้รับสิทธิพักชำระหนี้ทั้งเงินต้น ดอกเบี้ย ตามสัญญา ดอกเบี้ยผิดนัด และเบี้ยปรับ (ถ้ามี) ทั้งงวดที่ค้างชำระก่อนหน้าและงวดที่อยู่ระหว่างการพักชำระหนี้</a:t>
            </a:r>
            <a:r>
              <a:rPr lang="th-TH" sz="1167" b="1" u="sng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 โดยระยะเวลาการพักชำระหนี้จะไม่ถูก</a:t>
            </a:r>
            <a:br>
              <a:rPr lang="th-TH" sz="1167" b="1" u="sng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167" b="1" u="sng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นับรวมเข้ากับระยะเวลาการชำระหนี้ตามสัญญากู้ยืมเงิน เมื่อสิ้นสุดระยะเวลาการพักชำระหนี้ให้เป็นไปตามสัญญาเดิมทุกประการ</a:t>
            </a:r>
            <a:endParaRPr lang="en-US" sz="1167" b="1" u="sng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24" name="ลูกศรขวา 23"/>
          <p:cNvSpPr/>
          <p:nvPr/>
        </p:nvSpPr>
        <p:spPr>
          <a:xfrm>
            <a:off x="3665830" y="3891026"/>
            <a:ext cx="498146" cy="324069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>
              <a:solidFill>
                <a:srgbClr val="FF0000"/>
              </a:solidFill>
            </a:endParaRPr>
          </a:p>
        </p:txBody>
      </p:sp>
      <p:sp>
        <p:nvSpPr>
          <p:cNvPr id="32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4821066" y="1721077"/>
            <a:ext cx="4944796" cy="1221627"/>
          </a:xfrm>
          <a:prstGeom prst="roundRect">
            <a:avLst/>
          </a:prstGeom>
          <a:solidFill>
            <a:srgbClr val="DEEADA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>
              <a:lnSpc>
                <a:spcPct val="12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สำนักงานเลขานุการคณะอนุกรรมการบริหารกองทุนพัฒนาบทบาทสตรีกรุงเทพมหานคร ให้เสนอเลขานุการคณะอนุกรรมการบริหารกองทุนพัฒนาบทบาทสตรีกรุงเทพมหานคร หรือผู้ที่เลขานุการคณะอนุกรรมการบริหารกองทุนพัฒนาบทบาทสตรีกรุงเทพมหานครมอบหมาย เป็นผู้ลงนาม</a:t>
            </a:r>
          </a:p>
        </p:txBody>
      </p:sp>
      <p:grpSp>
        <p:nvGrpSpPr>
          <p:cNvPr id="3" name="Group 31">
            <a:extLst>
              <a:ext uri="{FF2B5EF4-FFF2-40B4-BE49-F238E27FC236}">
                <a16:creationId xmlns:a16="http://schemas.microsoft.com/office/drawing/2014/main" id="{2DC50748-B6D0-D502-397D-CBB99654671E}"/>
              </a:ext>
            </a:extLst>
          </p:cNvPr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8" name="กลุ่ม 52">
              <a:extLst>
                <a:ext uri="{FF2B5EF4-FFF2-40B4-BE49-F238E27FC236}">
                  <a16:creationId xmlns:a16="http://schemas.microsoft.com/office/drawing/2014/main" id="{2424B275-4EBC-A58E-1764-9D7DB05B4534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14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1E5DF71A-BD95-1D3F-74C0-15D5A9EA856D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15" name="สี่เหลี่ยมผืนผ้า 47">
                <a:extLst>
                  <a:ext uri="{FF2B5EF4-FFF2-40B4-BE49-F238E27FC236}">
                    <a16:creationId xmlns:a16="http://schemas.microsoft.com/office/drawing/2014/main" id="{D93439BB-244A-755E-7AA9-42405BEBCDD6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16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F847493D-3590-89B8-DAF9-6803336E3887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17" name="สี่เหลี่ยมผืนผ้า 3">
                <a:extLst>
                  <a:ext uri="{FF2B5EF4-FFF2-40B4-BE49-F238E27FC236}">
                    <a16:creationId xmlns:a16="http://schemas.microsoft.com/office/drawing/2014/main" id="{A941655E-E7AB-F4C6-B23D-DFCC95DAC999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9" name="กลุ่ม 9">
              <a:extLst>
                <a:ext uri="{FF2B5EF4-FFF2-40B4-BE49-F238E27FC236}">
                  <a16:creationId xmlns:a16="http://schemas.microsoft.com/office/drawing/2014/main" id="{829E1B2B-27D2-C28A-17F5-46FA0963AF16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11" name="กล่องข้อความ 8">
                <a:extLst>
                  <a:ext uri="{FF2B5EF4-FFF2-40B4-BE49-F238E27FC236}">
                    <a16:creationId xmlns:a16="http://schemas.microsoft.com/office/drawing/2014/main" id="{A1286E9F-1F39-B45D-66C6-5ADF01D98D4A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12" name="วงรี 13">
                <a:extLst>
                  <a:ext uri="{FF2B5EF4-FFF2-40B4-BE49-F238E27FC236}">
                    <a16:creationId xmlns:a16="http://schemas.microsoft.com/office/drawing/2014/main" id="{4D3BA3B2-B779-C4B1-B0C3-10051B81ADA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13" name="รูปภาพ 65">
                <a:extLst>
                  <a:ext uri="{FF2B5EF4-FFF2-40B4-BE49-F238E27FC236}">
                    <a16:creationId xmlns:a16="http://schemas.microsoft.com/office/drawing/2014/main" id="{18DF9025-9A50-3595-7EBA-4B4072A3CC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18" name="Group 42">
            <a:extLst>
              <a:ext uri="{FF2B5EF4-FFF2-40B4-BE49-F238E27FC236}">
                <a16:creationId xmlns:a16="http://schemas.microsoft.com/office/drawing/2014/main" id="{51C2FAEE-B36C-7C20-2F22-680A47CCF8AE}"/>
              </a:ext>
            </a:extLst>
          </p:cNvPr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19" name="กลุ่ม 1">
              <a:extLst>
                <a:ext uri="{FF2B5EF4-FFF2-40B4-BE49-F238E27FC236}">
                  <a16:creationId xmlns:a16="http://schemas.microsoft.com/office/drawing/2014/main" id="{10866E18-C296-7193-4EF1-CF5826846BFF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28" name="กลุ่ม 7">
                <a:extLst>
                  <a:ext uri="{FF2B5EF4-FFF2-40B4-BE49-F238E27FC236}">
                    <a16:creationId xmlns:a16="http://schemas.microsoft.com/office/drawing/2014/main" id="{EE4587DB-F83A-3C22-62A1-8B8A5A16B2A5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34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A24D3467-5162-8418-A9D4-E45DE1B33113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35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0D2D495D-78BF-6180-D001-9A3DE61F0A96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36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83548C9C-1B1C-7147-D4AA-FB8FA7BDCC7D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30" name="กลุ่ม 4">
                <a:extLst>
                  <a:ext uri="{FF2B5EF4-FFF2-40B4-BE49-F238E27FC236}">
                    <a16:creationId xmlns:a16="http://schemas.microsoft.com/office/drawing/2014/main" id="{408B8DAC-DA33-ED83-D605-0041EFC44B18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31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B492E97D-DC9E-6A42-28C0-5A104EFDAD87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33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593E784F-6A4D-E468-06F9-6B0EB69C67E5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20" name="Picture 23">
              <a:extLst>
                <a:ext uri="{FF2B5EF4-FFF2-40B4-BE49-F238E27FC236}">
                  <a16:creationId xmlns:a16="http://schemas.microsoft.com/office/drawing/2014/main" id="{EE489DA5-58CD-216B-4872-B854AF097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21" name="Picture 24">
              <a:extLst>
                <a:ext uri="{FF2B5EF4-FFF2-40B4-BE49-F238E27FC236}">
                  <a16:creationId xmlns:a16="http://schemas.microsoft.com/office/drawing/2014/main" id="{EBDAF735-387E-3A87-F1EA-D999133AD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22" name="Picture 35">
              <a:extLst>
                <a:ext uri="{FF2B5EF4-FFF2-40B4-BE49-F238E27FC236}">
                  <a16:creationId xmlns:a16="http://schemas.microsoft.com/office/drawing/2014/main" id="{A539A194-86BB-8B3D-3C37-56459EDBF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25" name="Picture 36">
              <a:extLst>
                <a:ext uri="{FF2B5EF4-FFF2-40B4-BE49-F238E27FC236}">
                  <a16:creationId xmlns:a16="http://schemas.microsoft.com/office/drawing/2014/main" id="{BB71341A-F059-843F-0156-43570DF1E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26" name="Picture 2" descr="C:\Users\Administrator\Desktop\change for good.png">
              <a:extLst>
                <a:ext uri="{FF2B5EF4-FFF2-40B4-BE49-F238E27FC236}">
                  <a16:creationId xmlns:a16="http://schemas.microsoft.com/office/drawing/2014/main" id="{D0B2F1BD-B431-A194-8FB6-809DF0DF46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รูปแบบอิสระ: รูปร่าง 26">
              <a:extLst>
                <a:ext uri="{FF2B5EF4-FFF2-40B4-BE49-F238E27FC236}">
                  <a16:creationId xmlns:a16="http://schemas.microsoft.com/office/drawing/2014/main" id="{F1D162F7-F627-38F6-67B7-19D23EB50383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37" name="TextBox 7">
            <a:extLst>
              <a:ext uri="{FF2B5EF4-FFF2-40B4-BE49-F238E27FC236}">
                <a16:creationId xmlns:a16="http://schemas.microsoft.com/office/drawing/2014/main" id="{A3DB9019-DA2B-B775-EA00-C1E8D1B94679}"/>
              </a:ext>
            </a:extLst>
          </p:cNvPr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38" name="สี่เหลี่ยมผืนผ้า: มุมมน 24">
            <a:extLst>
              <a:ext uri="{FF2B5EF4-FFF2-40B4-BE49-F238E27FC236}">
                <a16:creationId xmlns:a16="http://schemas.microsoft.com/office/drawing/2014/main" id="{7A946D5A-B9AB-E99D-C9AE-66AE30BDD168}"/>
              </a:ext>
            </a:extLst>
          </p:cNvPr>
          <p:cNvSpPr/>
          <p:nvPr/>
        </p:nvSpPr>
        <p:spPr>
          <a:xfrm>
            <a:off x="249319" y="-29099"/>
            <a:ext cx="5655369" cy="480573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5.2 ร่างประกาศคณะกรรมการบริหารกองทุนพัฒนาบทบาทสตรี </a:t>
            </a:r>
            <a:b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เรื่อง มาตรการพักชำระหนี้ สำหรับลูกหนี้ผู้ประสบสาธารณภัย (อุทกภัย) พ.ศ. ....</a:t>
            </a:r>
            <a:r>
              <a:rPr lang="en-US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 </a:t>
            </a:r>
          </a:p>
        </p:txBody>
      </p:sp>
      <p:sp>
        <p:nvSpPr>
          <p:cNvPr id="10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4821066" y="861411"/>
            <a:ext cx="4944796" cy="832068"/>
          </a:xfrm>
          <a:prstGeom prst="roundRect">
            <a:avLst/>
          </a:prstGeom>
          <a:solidFill>
            <a:srgbClr val="DEEADA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>
              <a:lnSpc>
                <a:spcPct val="12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ให้ตรวจสอบความถูกต้อง ครบถ้วน ของเอกสารหลักฐานอีกครั้งหนึ่งแล้วให้เสนอพัฒนาการจังหวัดหรือผู้ที่พัฒนาการจังหวัดมอบหมายเป็นผู้ลง</a:t>
            </a:r>
            <a:r>
              <a:rPr lang="th-TH" sz="1167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นาม</a:t>
            </a:r>
            <a:br>
              <a:rPr lang="th-TH" sz="1167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167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ใน</a:t>
            </a: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เอกสารแนบท้ายประกาศ </a:t>
            </a:r>
          </a:p>
        </p:txBody>
      </p:sp>
    </p:spTree>
    <p:extLst>
      <p:ext uri="{BB962C8B-B14F-4D97-AF65-F5344CB8AC3E}">
        <p14:creationId xmlns:p14="http://schemas.microsoft.com/office/powerpoint/2010/main" val="7277072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85106" y="962214"/>
            <a:ext cx="2765540" cy="1869228"/>
          </a:xfrm>
          <a:prstGeom prst="roundRect">
            <a:avLst/>
          </a:prstGeom>
          <a:solidFill>
            <a:srgbClr val="F6CEBC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ให้สำนักงานเลขานุการคณะอนุกรรมการบริหารกองทุนพัฒนาบทบาทสตรีระดับจังหวัด/สำนักงานเลขานุการคณะอนุกรรมการบริหารกองทุนพัฒนาบทบาทสตรีกรุงเทพมหานคร </a:t>
            </a:r>
            <a:endParaRPr lang="en-US" sz="1167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2" name="ลูกศรขวา 1"/>
          <p:cNvSpPr/>
          <p:nvPr/>
        </p:nvSpPr>
        <p:spPr>
          <a:xfrm>
            <a:off x="2899646" y="918078"/>
            <a:ext cx="323527" cy="324069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>
              <a:solidFill>
                <a:srgbClr val="FF0000"/>
              </a:solidFill>
            </a:endParaRPr>
          </a:p>
        </p:txBody>
      </p:sp>
      <p:sp>
        <p:nvSpPr>
          <p:cNvPr id="25" name="ลูกศรขวา 24"/>
          <p:cNvSpPr/>
          <p:nvPr/>
        </p:nvSpPr>
        <p:spPr>
          <a:xfrm>
            <a:off x="2899646" y="1642079"/>
            <a:ext cx="323527" cy="324069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>
              <a:solidFill>
                <a:srgbClr val="FF0000"/>
              </a:solidFill>
            </a:endParaRPr>
          </a:p>
        </p:txBody>
      </p:sp>
      <p:sp>
        <p:nvSpPr>
          <p:cNvPr id="27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3283940" y="2322412"/>
            <a:ext cx="5845823" cy="8172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>
              <a:lnSpc>
                <a:spcPct val="12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ให้สำนักงานเลขานุการคณะอนุกรรมการบริหารกองทุนพัฒนาบทบาทสตรีระดับจังหวัด/สำนักงานเลขานุการคณะอนุกรรมการบริหารกองทุนพัฒนาบทบาทสตรีกรุงเทพมหานคร รายงานให้กรมการพัฒนาชุมชนทราบตามแบบรายงานที่กรมการพัฒนาชุมชนกำหนด</a:t>
            </a:r>
          </a:p>
        </p:txBody>
      </p:sp>
      <p:sp>
        <p:nvSpPr>
          <p:cNvPr id="28" name="ลูกศรขวา 27"/>
          <p:cNvSpPr/>
          <p:nvPr/>
        </p:nvSpPr>
        <p:spPr>
          <a:xfrm>
            <a:off x="2888144" y="2421692"/>
            <a:ext cx="320798" cy="324069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>
              <a:solidFill>
                <a:srgbClr val="FF0000"/>
              </a:solidFill>
            </a:endParaRPr>
          </a:p>
        </p:txBody>
      </p:sp>
      <p:sp>
        <p:nvSpPr>
          <p:cNvPr id="20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3286669" y="1229344"/>
            <a:ext cx="6162784" cy="102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>
              <a:lnSpc>
                <a:spcPct val="12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แจ้งให้สำนักงานเลขานุการคณะอนุกรรมการกลั่นกรองและติดตามการดำเนินงานกองทุนพัฒนาบทบาทสตรีอำเภอ/ เพื่อแจ้งให้ลูกหนี้ทราบภายในสิบห้าวันนับแต่วันที่ได้รับ</a:t>
            </a:r>
            <a:r>
              <a:rPr lang="th-TH" sz="1167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แจ้ง</a:t>
            </a:r>
            <a:br>
              <a:rPr lang="th-TH" sz="1167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167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จาก</a:t>
            </a: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สำนักงานเลขานุการคณะอนุกรรมการบริหารกองทุนพัฒนาบทบาทสตรีระดับจังหวัดเมื่อได้ดำเนินการบันทึกข้อมูลในระบบโปรแกรมจัดการทะเบียนลูกหนี้ (</a:t>
            </a:r>
            <a:r>
              <a:rPr lang="en-US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SARA) </a:t>
            </a: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แล้ว</a:t>
            </a:r>
            <a:endParaRPr lang="en-US" sz="1167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21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108188" y="3244570"/>
            <a:ext cx="1873258" cy="711773"/>
          </a:xfrm>
          <a:prstGeom prst="roundRect">
            <a:avLst/>
          </a:prstGeom>
          <a:solidFill>
            <a:srgbClr val="C1D6FF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การพักชำระหนี้ตามประกาศฉบับนี้</a:t>
            </a:r>
            <a:endParaRPr lang="en-US" sz="1167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22" name="ลูกศรขวา 21"/>
          <p:cNvSpPr/>
          <p:nvPr/>
        </p:nvSpPr>
        <p:spPr>
          <a:xfrm>
            <a:off x="2050411" y="3438421"/>
            <a:ext cx="498146" cy="324069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>
              <a:solidFill>
                <a:srgbClr val="FF0000"/>
              </a:solidFill>
            </a:endParaRPr>
          </a:p>
        </p:txBody>
      </p:sp>
      <p:sp>
        <p:nvSpPr>
          <p:cNvPr id="23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2742345" y="3231191"/>
            <a:ext cx="6424996" cy="680400"/>
          </a:xfrm>
          <a:prstGeom prst="roundRect">
            <a:avLst/>
          </a:prstGeom>
          <a:solidFill>
            <a:srgbClr val="D9E6FF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>
              <a:lnSpc>
                <a:spcPct val="12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ไม่ตัดสิทธิลูกหนี้ในการชำระคืนเงินกองทุนพัฒนาบทบาทสตรีในระหว่างการพักชำระหนี้นั้น</a:t>
            </a:r>
          </a:p>
        </p:txBody>
      </p:sp>
      <p:sp>
        <p:nvSpPr>
          <p:cNvPr id="32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70611" y="4171052"/>
            <a:ext cx="2440369" cy="981206"/>
          </a:xfrm>
          <a:prstGeom prst="roundRect">
            <a:avLst/>
          </a:prstGeom>
          <a:solidFill>
            <a:srgbClr val="DFC7D1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ให้ประธานกรรมการบริหาร</a:t>
            </a:r>
            <a:b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กองทุนพัฒนาบทบาทสตรี </a:t>
            </a:r>
            <a:b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กรมการพัฒนาชุมชน</a:t>
            </a:r>
            <a:endParaRPr lang="en-US" sz="1167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33" name="ลูกศรขวา 32"/>
          <p:cNvSpPr/>
          <p:nvPr/>
        </p:nvSpPr>
        <p:spPr>
          <a:xfrm>
            <a:off x="2650573" y="4499620"/>
            <a:ext cx="498146" cy="324069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>
              <a:solidFill>
                <a:srgbClr val="FF0000"/>
              </a:solidFill>
            </a:endParaRPr>
          </a:p>
        </p:txBody>
      </p:sp>
      <p:sp>
        <p:nvSpPr>
          <p:cNvPr id="34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3283940" y="4042114"/>
            <a:ext cx="6424996" cy="1093056"/>
          </a:xfrm>
          <a:prstGeom prst="roundRect">
            <a:avLst/>
          </a:prstGeom>
          <a:solidFill>
            <a:srgbClr val="EBDDE3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>
              <a:lnSpc>
                <a:spcPct val="12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มีอำนาจตีความ วินิจฉัยปัญหา ตลอดจนมีอำนาจในการกำหนดวิธีการ แนวทางเกี่ยวกับการปฏิบัติตามประกาศฉบับนี้ ทั้งนี้ คำวินิจฉัยของประธานกรรมการบริหารกองทุนพัฒนาบทบาทสตรี กรมการพัฒนาชุมชน ให้ถือเป็นที่สุด</a:t>
            </a:r>
          </a:p>
        </p:txBody>
      </p:sp>
      <p:grpSp>
        <p:nvGrpSpPr>
          <p:cNvPr id="45" name="Group 31">
            <a:extLst>
              <a:ext uri="{FF2B5EF4-FFF2-40B4-BE49-F238E27FC236}">
                <a16:creationId xmlns:a16="http://schemas.microsoft.com/office/drawing/2014/main" id="{3BA440CF-2403-888C-6DA8-35336C3A0205}"/>
              </a:ext>
            </a:extLst>
          </p:cNvPr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46" name="กลุ่ม 52">
              <a:extLst>
                <a:ext uri="{FF2B5EF4-FFF2-40B4-BE49-F238E27FC236}">
                  <a16:creationId xmlns:a16="http://schemas.microsoft.com/office/drawing/2014/main" id="{66FFC7C9-685A-FD12-255C-6175325AFD3C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51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C5E8802F-E1F1-D244-D104-A7DDEE336D5A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2" name="สี่เหลี่ยมผืนผ้า 47">
                <a:extLst>
                  <a:ext uri="{FF2B5EF4-FFF2-40B4-BE49-F238E27FC236}">
                    <a16:creationId xmlns:a16="http://schemas.microsoft.com/office/drawing/2014/main" id="{EF74EC24-76D2-D23C-0606-C9AF45EC9E36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3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976350E6-EF82-74EE-F5DE-709269017183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54" name="สี่เหลี่ยมผืนผ้า 3">
                <a:extLst>
                  <a:ext uri="{FF2B5EF4-FFF2-40B4-BE49-F238E27FC236}">
                    <a16:creationId xmlns:a16="http://schemas.microsoft.com/office/drawing/2014/main" id="{43F92F0F-155B-4C6A-F9A0-7EE62F32DAE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47" name="กลุ่ม 9">
              <a:extLst>
                <a:ext uri="{FF2B5EF4-FFF2-40B4-BE49-F238E27FC236}">
                  <a16:creationId xmlns:a16="http://schemas.microsoft.com/office/drawing/2014/main" id="{CB3A6C35-1A47-65DC-F6B1-F32F53834B2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48" name="กล่องข้อความ 8">
                <a:extLst>
                  <a:ext uri="{FF2B5EF4-FFF2-40B4-BE49-F238E27FC236}">
                    <a16:creationId xmlns:a16="http://schemas.microsoft.com/office/drawing/2014/main" id="{C67FABEE-5C39-9A9D-5C87-E850844518F1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49" name="วงรี 13">
                <a:extLst>
                  <a:ext uri="{FF2B5EF4-FFF2-40B4-BE49-F238E27FC236}">
                    <a16:creationId xmlns:a16="http://schemas.microsoft.com/office/drawing/2014/main" id="{5C6B47C4-962E-DD4F-668F-AE587D506A33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50" name="รูปภาพ 65">
                <a:extLst>
                  <a:ext uri="{FF2B5EF4-FFF2-40B4-BE49-F238E27FC236}">
                    <a16:creationId xmlns:a16="http://schemas.microsoft.com/office/drawing/2014/main" id="{84752DE9-CBC4-88D6-271C-BE5ED5F6A3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5" name="Group 42">
            <a:extLst>
              <a:ext uri="{FF2B5EF4-FFF2-40B4-BE49-F238E27FC236}">
                <a16:creationId xmlns:a16="http://schemas.microsoft.com/office/drawing/2014/main" id="{CBD8F1DF-37FD-13B3-AC16-4FA5C649BBC4}"/>
              </a:ext>
            </a:extLst>
          </p:cNvPr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56" name="กลุ่ม 1">
              <a:extLst>
                <a:ext uri="{FF2B5EF4-FFF2-40B4-BE49-F238E27FC236}">
                  <a16:creationId xmlns:a16="http://schemas.microsoft.com/office/drawing/2014/main" id="{99158F3B-9595-643B-29EC-0B84EC9CCB7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63" name="กลุ่ม 7">
                <a:extLst>
                  <a:ext uri="{FF2B5EF4-FFF2-40B4-BE49-F238E27FC236}">
                    <a16:creationId xmlns:a16="http://schemas.microsoft.com/office/drawing/2014/main" id="{E37C337C-BBEE-B66C-3971-43ECF9F5C295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67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77886B74-CE6E-18FC-10A3-7AE52C741AB6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68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90A05419-F802-5514-4D5A-10A317F39271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69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D50BA750-AB85-AE1E-F057-57574B2EDEF3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64" name="กลุ่ม 4">
                <a:extLst>
                  <a:ext uri="{FF2B5EF4-FFF2-40B4-BE49-F238E27FC236}">
                    <a16:creationId xmlns:a16="http://schemas.microsoft.com/office/drawing/2014/main" id="{B7D56C76-E5DB-EDE5-744A-802497AE9151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65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812BC046-CA4C-7ED4-7719-E9DC7B78DD3A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66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E56D88DA-9164-09B8-8F28-E30C545FD27F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57" name="Picture 23">
              <a:extLst>
                <a:ext uri="{FF2B5EF4-FFF2-40B4-BE49-F238E27FC236}">
                  <a16:creationId xmlns:a16="http://schemas.microsoft.com/office/drawing/2014/main" id="{F1FFAA25-5B44-6375-181B-0E79352B9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58" name="Picture 24">
              <a:extLst>
                <a:ext uri="{FF2B5EF4-FFF2-40B4-BE49-F238E27FC236}">
                  <a16:creationId xmlns:a16="http://schemas.microsoft.com/office/drawing/2014/main" id="{AA07BB04-992F-26B8-7C62-ACAB55C78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59" name="Picture 35">
              <a:extLst>
                <a:ext uri="{FF2B5EF4-FFF2-40B4-BE49-F238E27FC236}">
                  <a16:creationId xmlns:a16="http://schemas.microsoft.com/office/drawing/2014/main" id="{D4DC7B7D-C39A-1539-E8D9-F5A7BA7A9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60" name="Picture 36">
              <a:extLst>
                <a:ext uri="{FF2B5EF4-FFF2-40B4-BE49-F238E27FC236}">
                  <a16:creationId xmlns:a16="http://schemas.microsoft.com/office/drawing/2014/main" id="{A83973A2-CA68-4E23-89DF-DBA6BD6AC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61" name="Picture 2" descr="C:\Users\Administrator\Desktop\change for good.png">
              <a:extLst>
                <a:ext uri="{FF2B5EF4-FFF2-40B4-BE49-F238E27FC236}">
                  <a16:creationId xmlns:a16="http://schemas.microsoft.com/office/drawing/2014/main" id="{63987281-2FAA-760B-10D2-720E73FCA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รูปแบบอิสระ: รูปร่าง 61">
              <a:extLst>
                <a:ext uri="{FF2B5EF4-FFF2-40B4-BE49-F238E27FC236}">
                  <a16:creationId xmlns:a16="http://schemas.microsoft.com/office/drawing/2014/main" id="{363188C4-5555-40C1-3CE9-C9CDCE0D2E52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70" name="TextBox 7">
            <a:extLst>
              <a:ext uri="{FF2B5EF4-FFF2-40B4-BE49-F238E27FC236}">
                <a16:creationId xmlns:a16="http://schemas.microsoft.com/office/drawing/2014/main" id="{18024C83-38E3-4AA6-9FAC-7C1B6AF587FA}"/>
              </a:ext>
            </a:extLst>
          </p:cNvPr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71" name="สี่เหลี่ยมผืนผ้า: มุมมน 24">
            <a:extLst>
              <a:ext uri="{FF2B5EF4-FFF2-40B4-BE49-F238E27FC236}">
                <a16:creationId xmlns:a16="http://schemas.microsoft.com/office/drawing/2014/main" id="{26348126-8880-0800-3E7E-D39C7EEB6736}"/>
              </a:ext>
            </a:extLst>
          </p:cNvPr>
          <p:cNvSpPr/>
          <p:nvPr/>
        </p:nvSpPr>
        <p:spPr>
          <a:xfrm>
            <a:off x="249319" y="-29099"/>
            <a:ext cx="5655369" cy="480573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5.2 ร่างประกาศคณะกรรมการบริหารกองทุนพัฒนาบทบาทสตรี </a:t>
            </a:r>
            <a:b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เรื่อง มาตรการพักชำระหนี้ สำหรับลูกหนี้ผู้ประสบสาธารณภัย (อุทกภัย) พ.ศ. ....</a:t>
            </a:r>
            <a:r>
              <a:rPr lang="en-US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 </a:t>
            </a:r>
          </a:p>
        </p:txBody>
      </p:sp>
      <p:sp>
        <p:nvSpPr>
          <p:cNvPr id="10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3272173" y="849546"/>
            <a:ext cx="6802721" cy="3428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th-TH" sz="1167" b="1" spc="-60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บันทึกข้อมูลในระบบโปรแกรมจัดการทะเบียนลูกหนี้ (</a:t>
            </a:r>
            <a:r>
              <a:rPr lang="en-US" sz="1167" b="1" spc="-60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SARA) </a:t>
            </a:r>
            <a:r>
              <a:rPr lang="th-TH" sz="1167" b="1" spc="-60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ให้แล้วเสร็จภายในสามสิบวันนับแต่วันที่ได้รับเอกสาร </a:t>
            </a:r>
            <a:endParaRPr lang="en-US" sz="1167" b="1" spc="-60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1260968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9468" y="2450244"/>
            <a:ext cx="10160000" cy="120735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5.3 การแต่งกายและเครื่องแบบปกติของพนักงานกองทุนพัฒนาบทบาทสตรี กรมการพัฒนาชุมชน</a:t>
            </a:r>
            <a:endParaRPr lang="en-US" sz="2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r>
              <a:rPr lang="en-US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 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2" name="Group 31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51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58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72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73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74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59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60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71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52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53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54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5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56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28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176593655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ตัวแทนเนื้อหา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394128"/>
              </p:ext>
            </p:extLst>
          </p:nvPr>
        </p:nvGraphicFramePr>
        <p:xfrm>
          <a:off x="698500" y="1919232"/>
          <a:ext cx="8763000" cy="3626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16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21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22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23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24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17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18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19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20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6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09323" y="-5429"/>
            <a:ext cx="5277080" cy="47913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5.3 การแต่งกายและเครื่องแบบปกติของพนักงานกองทุนพัฒนาบทบาทสตรี </a:t>
            </a:r>
            <a:b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กรมการพัฒนาชุมชน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0" name="ชื่อเรื่อง 9"/>
          <p:cNvSpPr>
            <a:spLocks noGrp="1"/>
          </p:cNvSpPr>
          <p:nvPr>
            <p:ph type="title"/>
          </p:nvPr>
        </p:nvSpPr>
        <p:spPr>
          <a:xfrm>
            <a:off x="209323" y="892203"/>
            <a:ext cx="9800167" cy="110463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คณะกรรมการบริหารกองทุนพัฒนาบทบาทสตรี ได้มีมติเห็นชอบในหลักการ เรื่อง ขอความเห็นชอบกำหนดการแต่งกายและเครื่องแบบ</a:t>
            </a:r>
            <a:b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ของพนักงานกองทุนพัฒนาบทบาทสตรี กรมการพัฒนาชุมชน ในการประชุมคณะกรรมการบริหารกองทุนพัฒนาบทบาทสตรี ครั้งที่ 9/2565 เมื่อวันที่ </a:t>
            </a:r>
            <a:b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29 กันยายน 2565 และมีข้อเสนอแนะเพิ่มเติม ให้ฝ่ายเลขานุการฯ ดำเนินการ ดังนี้</a:t>
            </a:r>
            <a:b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1) ให้ตรวจสอบข้อกฎหมายว่าอำนาจในการพิจารณาการแต่งกายและเครื่องแบบปกติของพนักงานกองทุนเป็นอำนาจของใคร</a:t>
            </a:r>
          </a:p>
        </p:txBody>
      </p:sp>
    </p:spTree>
    <p:extLst>
      <p:ext uri="{BB962C8B-B14F-4D97-AF65-F5344CB8AC3E}">
        <p14:creationId xmlns:p14="http://schemas.microsoft.com/office/powerpoint/2010/main" val="246315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ตัวแทนเนื้อหา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4364589"/>
              </p:ext>
            </p:extLst>
          </p:nvPr>
        </p:nvGraphicFramePr>
        <p:xfrm>
          <a:off x="698500" y="1919232"/>
          <a:ext cx="8763000" cy="367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16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21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22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23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24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17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18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19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20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6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09323" y="-5429"/>
            <a:ext cx="5277080" cy="47913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5.3 การแต่งกายและเครื่องแบบปกติของพนักงานกองทุนพัฒนาบทบาทสตรี </a:t>
            </a:r>
            <a:b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กรมการพัฒนาชุมชน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0" name="ชื่อเรื่อง 9"/>
          <p:cNvSpPr>
            <a:spLocks noGrp="1"/>
          </p:cNvSpPr>
          <p:nvPr>
            <p:ph type="title"/>
          </p:nvPr>
        </p:nvSpPr>
        <p:spPr>
          <a:xfrm>
            <a:off x="179917" y="751096"/>
            <a:ext cx="9800167" cy="1104636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spcAft>
                <a:spcPts val="300"/>
              </a:spcAft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คณะกรรมการบริหารกองทุนพัฒนาบทบาทสตรี ได้มีมติเห็นชอบในหลักการ เรื่อง ขอความเห็นชอบกำหนดการแต่งกาย</a:t>
            </a:r>
            <a:b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spc="-3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และเครื่องแบบของพนักงานกองทุนพัฒนาบทบาทสตรี กรมการพัฒนาชุมชน ในการประชุมคณะกรรมการบริหารกองทุนพัฒนาบทบาทสตรี </a:t>
            </a:r>
            <a:r>
              <a:rPr lang="th-TH" sz="1400" spc="-4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ครั้งที่ 9/2565 เมื่อวันที่ 29 กันยายน 2565 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และมีข้อเสนอแนะเพิ่มเติม ให้ฝ่ายเลขานุการฯ ดำเนินการ ดังนี้</a:t>
            </a:r>
            <a:r>
              <a:rPr lang="th-TH" sz="14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4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2) ให้ตรวจสอบระเบียบ/กฎหมายเครื่องแต่งกายของพนักงานกองทุนพัฒนาบทบาทสตรี มีระเบียบอะไรที่เกี่ยวข้อง</a:t>
            </a:r>
          </a:p>
        </p:txBody>
      </p:sp>
    </p:spTree>
    <p:extLst>
      <p:ext uri="{BB962C8B-B14F-4D97-AF65-F5344CB8AC3E}">
        <p14:creationId xmlns:p14="http://schemas.microsoft.com/office/powerpoint/2010/main" val="407288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7ACCD43-6E6C-F32E-EFD4-7F08A0508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424" y="1411839"/>
            <a:ext cx="9603154" cy="3830166"/>
          </a:xfrm>
          <a:solidFill>
            <a:srgbClr val="EAF7E9"/>
          </a:solidFill>
        </p:spPr>
        <p:txBody>
          <a:bodyPr>
            <a:noAutofit/>
          </a:bodyPr>
          <a:lstStyle/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ด้วยเห็นสมควรกำหนดหลักเกณฑ์การแต่งกายและเครื่องแบบปกติของพนักงาน เพื่อความเป็นระเบียบเรียบร้อยในการปฏิบัติงาน     ให้เหมาะสมกับสถานะ การเป็นผู้ปฏิบัติงานในหน่วยงานของรัฐ อาศัยอำนาจตามความในมาตรา 4 และมาตรา 11 (8) แห่งพระราชบัญญัติ          การบริหารทุนหมุนเวียน พ.ศ. 2558 ข้อ 13 แห่งข้อบังคับคณะกรรมการบริหารกองทุนพัฒนาบทบาทสตรีว่าด้วยการบริหารกองทุนพัฒนาบทบาทสตรี พ.ศ. 2559 และมติที่ประชุมคณะกรรมการบริหารกองทุนพัฒนาบทบาทสตรี ครั้งที่ - /2565 เมื่อวันที่ - 2565 จึงกำหนดการแต่งกายและเครื่องแบบปกติของพนักงานกองทุนพัฒนาบทบาทสตรี กรมการพัฒนาชุมชน ไว้ดังนี้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ข้อ 1 ประกาศนี้เรียกว่า “ประกาศคณะกรรมการบริหารกองทุนพัฒนาบทบาทสตรี เรื่อง กำหนดการแต่งกายและเครื่องแบบปกติของพนักงานกองทุนพัฒนาบทบาทสตรี กรมการพัฒนาชุมชน”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ข้อ 2 ในประกาศนี้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“กรม” หมายความว่า กรมการพัฒนาชุมชน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“กองทุน” หมายความว่า กองทุนพัฒนาบทบาทสตรี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“อธิบดี” หมายความว่า อธิบดีกรมการพัฒนาชุมชน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“คณะกรรมการบริหาร” หมายความว่า คณะกรรมการบริหารกองทุนพัฒนาบทบาทสตรี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“ประธานกรรมการบริหาร” หมายความว่า ประธานกรรมการบริหารกองทุนพัฒนาบทบาทสตรี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“สำนักงาน” หมายความว่า สำนักงานกองทุนพัฒนาบทบาทสตรี	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“พนักงาน” หมายความว่า พนักงานกองทุนพัฒนาบทบาทสตรี ผู้ซึ่งได้รับการจ้าง  ตามสัญญาจ้าง ได้รับเงินค่าตอบแทน</a:t>
            </a:r>
            <a:b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จากกองทุน เพื่อปฏิบัติภารกิจของกองทุนที่มีลักษณะเป็นงานประจำ โดยมีกำหนดเวลาจ้างไม่เกินคราวละสี่ปี และอาจมีการต่อสัญญาจ้างต่อเนื่องได้ตามความจำเป็นและเหมาะสม</a:t>
            </a:r>
            <a:endParaRPr lang="en-US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34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39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0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1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42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35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36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37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38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3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09323" y="-5429"/>
            <a:ext cx="5277080" cy="47913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5.3 การแต่งกายและเครื่องแบบปกติของพนักงานกองทุนพัฒนาบทบาทสตรี </a:t>
            </a:r>
            <a:b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กรมการพัฒนาชุมชน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45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5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5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5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5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5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46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47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48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50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9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A556285-6BDB-D68A-B4B9-26D85E6D7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662321"/>
            <a:ext cx="8763000" cy="670682"/>
          </a:xfrm>
          <a:prstGeom prst="snip2DiagRect">
            <a:avLst/>
          </a:prstGeom>
          <a:solidFill>
            <a:srgbClr val="FFE3E1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- ร่าง -</a:t>
            </a:r>
            <a:b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ประกาศคณะกรรมการบริหารกองทุนพัฒนาบทบาทสตรี</a:t>
            </a:r>
            <a:r>
              <a:rPr lang="en-US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/>
            </a:r>
            <a:br>
              <a:rPr lang="en-US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เรื่อง กำหนดการแต่งกายและเครื่องแบบปกติของพนักงานกองทุนพัฒนาบทบาทสตรี กรมการพัฒนาชุมชน</a:t>
            </a:r>
            <a:endParaRPr lang="en-US" sz="36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82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7ACCD43-6E6C-F32E-EFD4-7F08A0508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275" y="1704342"/>
            <a:ext cx="9793994" cy="3282000"/>
          </a:xfrm>
          <a:solidFill>
            <a:srgbClr val="EAF7E9"/>
          </a:solidFill>
        </p:spPr>
        <p:txBody>
          <a:bodyPr>
            <a:normAutofit/>
          </a:bodyPr>
          <a:lstStyle/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ข้อ 3 การแต่งกายและเครื่องแบบปกติ ให้เป็นไปดังนี้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(1) การแต่งกาย ในการปฏิบัติงานให้พนักงานสวมเครื่องแบบปกติ เว้นแต่อธิบดีหรือผู้ว่าราชการจังหวัด แล้วแต่กรณี กำหนด</a:t>
            </a:r>
            <a:b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ให้พนักงานแต่งกายอย่างอื่นตามที่เห็นสมควร แต่ต้องเป็นชุดสุภาพเรียบร้อยเหมาะสมกับลักษณะงานที่ปฏิบัติในแต่ละพื้นที่หรือขนบธรรมเนียมประเพณีในแต่ละท้องถิ่น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(2) เครื่องแบบปกติ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หญิง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1) เสื้อคอพับสีประเภทสีขาวแขนยาว/ แขนสั้น เสื้อคอพับหรือเสื้อคอแบะปล่อยเอว (ปล่อยชายทับกระโปรง) สีประเภทสีขาวแขนสั้น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2) กระโปรงสีประเภทสีกากี ยาวปิดเข่า ปลายบานเล็กน้อย หรือกางเกงขายาว ขาตรง ไม่มีลวดลายขอบกางเกงกว้างประมาณ 1 นิ้ว       มีหรือไม่มีกระเป๋าก็ได้ มีซิปด้านหน้าหรือด้านข้าง ไม่พับปลายขา ตามเอกสารแนบท้าย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ชาย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1) เสื้อคอพับสีประเภทสีขาวแขนยาว/ แขนสั้น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2) กางเกงแบบราชการสีประเภทสีกากี ไม่พับปลายขา ตามเอกสารแนบท้าย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เข็มติดปกเสื้อ ทำด้วยโลหะโปร่งสีทองไม่มีขอบ สูง 2 เซนติเมตร เป็นรูปตรา "กรมการพัฒนาชุมชน"  ติดที่คอเสื้อตอนหน้า</a:t>
            </a:r>
            <a:b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ทั้งสองข้าง ตามเอกสารแนบท้าย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endParaRPr lang="th-TH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endParaRPr lang="th-TH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10000"/>
              </a:lnSpc>
              <a:spcBef>
                <a:spcPts val="0"/>
              </a:spcBef>
            </a:pPr>
            <a:endParaRPr lang="en-US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34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39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0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1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42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35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36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37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38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3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09323" y="-5429"/>
            <a:ext cx="5277080" cy="47913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5.3 การแต่งกายและเครื่องแบบปกติของพนักงานกองทุนพัฒนาบทบาทสตรี </a:t>
            </a:r>
            <a:b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กรมการพัฒนาชุมชน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45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5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5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5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5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5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46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47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48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50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9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A556285-6BDB-D68A-B4B9-26D85E6D7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565" y="808650"/>
            <a:ext cx="7916779" cy="804019"/>
          </a:xfrm>
          <a:prstGeom prst="snip2DiagRect">
            <a:avLst/>
          </a:prstGeom>
          <a:solidFill>
            <a:srgbClr val="FFE3E1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- ร่าง -</a:t>
            </a:r>
            <a:b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ประกาศคณะกรรมการบริหารกองทุนพัฒนาบทบาทสตรี</a:t>
            </a:r>
            <a:r>
              <a:rPr lang="en-US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/>
            </a:r>
            <a:br>
              <a:rPr lang="en-US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เรื่อง กำหนดการแต่งกายและเครื่องแบบปกติของพนักงานกองทุนพัฒนาบทบาทสตรี กรมการพัฒนาชุมชน</a:t>
            </a:r>
            <a:endParaRPr lang="en-US" sz="36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84672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35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4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4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4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6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37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38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3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0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49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grpSp>
        <p:nvGrpSpPr>
          <p:cNvPr id="59" name="กลุ่ม 25">
            <a:extLst>
              <a:ext uri="{FF2B5EF4-FFF2-40B4-BE49-F238E27FC236}">
                <a16:creationId xmlns:a16="http://schemas.microsoft.com/office/drawing/2014/main" id="{7D06518B-9B45-4201-A300-3BEEF5DCD03B}"/>
              </a:ext>
            </a:extLst>
          </p:cNvPr>
          <p:cNvGrpSpPr/>
          <p:nvPr/>
        </p:nvGrpSpPr>
        <p:grpSpPr>
          <a:xfrm>
            <a:off x="-23582" y="-361931"/>
            <a:ext cx="10201628" cy="1385058"/>
            <a:chOff x="-21224" y="-365563"/>
            <a:chExt cx="9181465" cy="1246552"/>
          </a:xfrm>
        </p:grpSpPr>
        <p:sp>
          <p:nvSpPr>
            <p:cNvPr id="60" name="รูปแบบอิสระ: รูปร่าง 62">
              <a:extLst>
                <a:ext uri="{FF2B5EF4-FFF2-40B4-BE49-F238E27FC236}">
                  <a16:creationId xmlns:a16="http://schemas.microsoft.com/office/drawing/2014/main" id="{763F6E50-E3DE-4F2F-B389-800C6A2058F9}"/>
                </a:ext>
              </a:extLst>
            </p:cNvPr>
            <p:cNvSpPr/>
            <p:nvPr/>
          </p:nvSpPr>
          <p:spPr>
            <a:xfrm rot="10800000">
              <a:off x="-21224" y="349041"/>
              <a:ext cx="7820283" cy="100071"/>
            </a:xfrm>
            <a:custGeom>
              <a:avLst/>
              <a:gdLst>
                <a:gd name="connsiteX0" fmla="*/ 437779 w 1373020"/>
                <a:gd name="connsiteY0" fmla="*/ 0 h 426691"/>
                <a:gd name="connsiteX1" fmla="*/ 1373020 w 1373020"/>
                <a:gd name="connsiteY1" fmla="*/ 0 h 426691"/>
                <a:gd name="connsiteX2" fmla="*/ 1373020 w 1373020"/>
                <a:gd name="connsiteY2" fmla="*/ 426691 h 426691"/>
                <a:gd name="connsiteX3" fmla="*/ 0 w 1373020"/>
                <a:gd name="connsiteY3" fmla="*/ 426691 h 426691"/>
                <a:gd name="connsiteX4" fmla="*/ 323208 w 1373020"/>
                <a:gd name="connsiteY4" fmla="*/ 111669 h 426691"/>
                <a:gd name="connsiteX5" fmla="*/ 437779 w 1373020"/>
                <a:gd name="connsiteY5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020" h="426691">
                  <a:moveTo>
                    <a:pt x="437779" y="0"/>
                  </a:moveTo>
                  <a:lnTo>
                    <a:pt x="1373020" y="0"/>
                  </a:lnTo>
                  <a:lnTo>
                    <a:pt x="1373020" y="426691"/>
                  </a:lnTo>
                  <a:lnTo>
                    <a:pt x="0" y="426691"/>
                  </a:lnTo>
                  <a:lnTo>
                    <a:pt x="323208" y="111669"/>
                  </a:lnTo>
                  <a:lnTo>
                    <a:pt x="437779" y="0"/>
                  </a:lnTo>
                  <a:close/>
                </a:path>
              </a:pathLst>
            </a:custGeom>
            <a:gradFill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 dirty="0"/>
            </a:p>
          </p:txBody>
        </p:sp>
        <p:sp>
          <p:nvSpPr>
            <p:cNvPr id="61" name="รูปแบบอิสระ: รูปร่าง 62">
              <a:extLst>
                <a:ext uri="{FF2B5EF4-FFF2-40B4-BE49-F238E27FC236}">
                  <a16:creationId xmlns:a16="http://schemas.microsoft.com/office/drawing/2014/main" id="{6170159F-B4D3-4017-9CD6-524599548825}"/>
                </a:ext>
              </a:extLst>
            </p:cNvPr>
            <p:cNvSpPr/>
            <p:nvPr/>
          </p:nvSpPr>
          <p:spPr>
            <a:xfrm flipV="1">
              <a:off x="5266749" y="-20538"/>
              <a:ext cx="3893491" cy="487172"/>
            </a:xfrm>
            <a:custGeom>
              <a:avLst/>
              <a:gdLst>
                <a:gd name="connsiteX0" fmla="*/ 437779 w 1373020"/>
                <a:gd name="connsiteY0" fmla="*/ 0 h 426691"/>
                <a:gd name="connsiteX1" fmla="*/ 1373020 w 1373020"/>
                <a:gd name="connsiteY1" fmla="*/ 0 h 426691"/>
                <a:gd name="connsiteX2" fmla="*/ 1373020 w 1373020"/>
                <a:gd name="connsiteY2" fmla="*/ 426691 h 426691"/>
                <a:gd name="connsiteX3" fmla="*/ 0 w 1373020"/>
                <a:gd name="connsiteY3" fmla="*/ 426691 h 426691"/>
                <a:gd name="connsiteX4" fmla="*/ 323208 w 1373020"/>
                <a:gd name="connsiteY4" fmla="*/ 111669 h 426691"/>
                <a:gd name="connsiteX5" fmla="*/ 437779 w 1373020"/>
                <a:gd name="connsiteY5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020" h="426691">
                  <a:moveTo>
                    <a:pt x="437779" y="0"/>
                  </a:moveTo>
                  <a:lnTo>
                    <a:pt x="1373020" y="0"/>
                  </a:lnTo>
                  <a:lnTo>
                    <a:pt x="1373020" y="426691"/>
                  </a:lnTo>
                  <a:lnTo>
                    <a:pt x="0" y="426691"/>
                  </a:lnTo>
                  <a:lnTo>
                    <a:pt x="323208" y="111669"/>
                  </a:lnTo>
                  <a:lnTo>
                    <a:pt x="437779" y="0"/>
                  </a:lnTo>
                  <a:close/>
                </a:path>
              </a:pathLst>
            </a:custGeom>
            <a:gradFill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 dirty="0"/>
            </a:p>
          </p:txBody>
        </p:sp>
        <p:sp>
          <p:nvSpPr>
            <p:cNvPr id="62" name="สี่เหลี่ยมผืนผ้า 11">
              <a:extLst>
                <a:ext uri="{FF2B5EF4-FFF2-40B4-BE49-F238E27FC236}">
                  <a16:creationId xmlns:a16="http://schemas.microsoft.com/office/drawing/2014/main" id="{F9F4841F-3BBC-4457-AA88-3D070EC45B06}"/>
                </a:ext>
              </a:extLst>
            </p:cNvPr>
            <p:cNvSpPr/>
            <p:nvPr/>
          </p:nvSpPr>
          <p:spPr>
            <a:xfrm>
              <a:off x="0" y="-57269"/>
              <a:ext cx="9160241" cy="404810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3" name="วงรี 13">
              <a:extLst>
                <a:ext uri="{FF2B5EF4-FFF2-40B4-BE49-F238E27FC236}">
                  <a16:creationId xmlns:a16="http://schemas.microsoft.com/office/drawing/2014/main" id="{26798FC3-BA23-4F57-9494-6FF28D367843}"/>
                </a:ext>
              </a:extLst>
            </p:cNvPr>
            <p:cNvSpPr/>
            <p:nvPr/>
          </p:nvSpPr>
          <p:spPr>
            <a:xfrm>
              <a:off x="5364490" y="-365563"/>
              <a:ext cx="1840389" cy="1246552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/>
            </a:p>
          </p:txBody>
        </p:sp>
        <p:pic>
          <p:nvPicPr>
            <p:cNvPr id="64" name="รูปภาพ 65">
              <a:extLst>
                <a:ext uri="{FF2B5EF4-FFF2-40B4-BE49-F238E27FC236}">
                  <a16:creationId xmlns:a16="http://schemas.microsoft.com/office/drawing/2014/main" id="{FF1C8559-7F07-4282-B711-DDC3A7946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5911596" y="-52058"/>
              <a:ext cx="760236" cy="501554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</p:grpSp>
      <p:sp>
        <p:nvSpPr>
          <p:cNvPr id="65" name="TextBox 64"/>
          <p:cNvSpPr txBox="1"/>
          <p:nvPr/>
        </p:nvSpPr>
        <p:spPr>
          <a:xfrm>
            <a:off x="405449" y="4601"/>
            <a:ext cx="5364394" cy="464743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การเบิกจ่ายงบประมาณกองทุนพัฒนาบทบาทสตรี ประจำปีงบประมาณ พ.ศ. 2565 </a:t>
            </a:r>
            <a:b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(ข้อมูล ณ 30 กันยายน 2565) </a:t>
            </a:r>
            <a:r>
              <a:rPr lang="th-TH" sz="11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(ต่อ)</a:t>
            </a:r>
            <a:endParaRPr lang="th-TH" sz="11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66" name="กล่องข้อความ 8">
            <a:extLst>
              <a:ext uri="{FF2B5EF4-FFF2-40B4-BE49-F238E27FC236}">
                <a16:creationId xmlns:a16="http://schemas.microsoft.com/office/drawing/2014/main" id="{CCCB03A2-6F02-4324-BCC9-DD8938DB9EAA}"/>
              </a:ext>
            </a:extLst>
          </p:cNvPr>
          <p:cNvSpPr txBox="1"/>
          <p:nvPr/>
        </p:nvSpPr>
        <p:spPr>
          <a:xfrm>
            <a:off x="7651302" y="-55972"/>
            <a:ext cx="2590301" cy="5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60 </a:t>
            </a:r>
            <a:r>
              <a:rPr lang="th-TH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ปี กรมการพัฒนาชุมชน</a:t>
            </a:r>
          </a:p>
          <a:p>
            <a:r>
              <a:rPr lang="th-TH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สร้างสรรค์ชุมชน สร้างคน สร้างชาติ</a:t>
            </a:r>
            <a:endParaRPr lang="en-US" sz="157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341247"/>
              </p:ext>
            </p:extLst>
          </p:nvPr>
        </p:nvGraphicFramePr>
        <p:xfrm>
          <a:off x="101356" y="576471"/>
          <a:ext cx="9975333" cy="4735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8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2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6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68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05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1041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ลำดับที่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จัดสรร (บาท)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เบิกจ่าย (บาท)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เพชรบูรณ์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15,078,041.00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15,078,041.00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26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กาฬสินธุ์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14,891,405.00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14,891,405.00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71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อุดรธานี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14,507,114.00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14,507,114.00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พิษณุโลก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14,179,411.00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14,179,411.00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14,173,759.26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14,173,759.26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หนองคาย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14,002,414.46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14,002,414.46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มุกดาหาร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13,980,374.09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13,980,374.09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สุโขทัย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13,802,702.00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13,802,702.00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กาญจนบุรี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13,755,560.05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13,755,560.05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ลำปาง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13,224,835.73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13,224,835.73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213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7ACCD43-6E6C-F32E-EFD4-7F08A0508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18" y="1641428"/>
            <a:ext cx="9583616" cy="3626115"/>
          </a:xfrm>
          <a:solidFill>
            <a:srgbClr val="EAF7E9"/>
          </a:solidFill>
        </p:spPr>
        <p:txBody>
          <a:bodyPr>
            <a:noAutofit/>
          </a:bodyPr>
          <a:lstStyle/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ป้ายชื่อ ทำด้วยโลหะพื้นที่สีดำ แสดงชื่อตัว ชื่อสกุล และชื่อตำแหน่ง (ที่ระบุตามสัญญาจ้าง) ติดที่อกเสื้อเหนือกระเป๋าด้านขวา </a:t>
            </a:r>
            <a:b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ตามเอกสารแนบท้าย</a:t>
            </a:r>
          </a:p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ตราสัญลักษณ์ (อาร์ม) ลักษณะรูปวงกลม ขนาดเส้นผ่าศูนย์กลางยาว 6 เชนติเมตร พื้นปักด้วยไหมสีทอง มีตัวอักษรแถวบนคำว่า "พนักงานกองทุนพัฒนาบทบาทสตรี" มีตรากรมการพัฒนาชุมชน อยู่ตรงกลาง มีตัวอักษรแถวล่างคำว่า "กรมการพัฒนาชุมชน" ติดที่โคนแขนเสื้อด้านไหล่ซ้ายต่ำกว่าแนวตะเข็บเสื้อ 3 เซนติเมตร ตามเอกสารแนบท้าย</a:t>
            </a:r>
          </a:p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เข็มขัด ทำด้วยด้ายถักสีกากี หัวเข็มขัดทำด้วยโลหะสีทองเป็นรูปสี่เหลี่ยมผืนผ้าทางนอน กว้าง 3.5 เซนติเมตร ยาว 5 เชนติเมตร มีตรา "กรมการพัฒนาชุมชน" อยู่ตรงกลางหัวเข็มขัด ตามเอกสารแนบท้าย</a:t>
            </a:r>
          </a:p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รองเท้า</a:t>
            </a:r>
          </a:p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ผู้หญิง ให้ใช้รองเท้าหุ้มส้นหรือรัดส้น ทำด้วยหนัง หรือวัสดุเทียมหนังสีดำ แบบปิดปลายเท้า ไม่มีลวดลาย ส้นสูงไม่เกิน 10 เซนติเมตร ถุงเท้า</a:t>
            </a:r>
            <a:b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สีเนื้อ ตามเอกสารแนบท้าย</a:t>
            </a:r>
          </a:p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ผู้ชาย ให้ใช้รองเท้าหุ้มส้นหรือหุ้มข้อทำด้วยหนัง หรือวัสดุเทียมหนังสีดำ แบบเรียบไม่มีลวดลาย ถุงเท้าสีดำ ตามเอกสารแนบท้าย</a:t>
            </a:r>
          </a:p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  ข้อ 4 ให้สำนักงานกองทุนพัฒนาบทบาทสตรี กำกับดูแลการแต่งกายของพนักงานให้เป็นไปตามประกาศด้วยความเรียบร้อย</a:t>
            </a:r>
          </a:p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		ประกาศ  ณ  วันที่         -          พ.ศ. 2565</a:t>
            </a:r>
          </a:p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</a:pPr>
            <a:endParaRPr lang="th-TH" sz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					อธิบดีกรมการพัฒนาชุมชน</a:t>
            </a:r>
          </a:p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		                                     ประธานกรรมการบริหารกองทุนพัฒนาบทบาทสตรี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endParaRPr lang="th-TH" sz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endParaRPr lang="th-TH" sz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endParaRPr lang="th-TH" sz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10000"/>
              </a:lnSpc>
              <a:spcBef>
                <a:spcPts val="0"/>
              </a:spcBef>
            </a:pPr>
            <a:endParaRPr lang="en-US" sz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34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39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0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1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42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35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36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37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38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3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09323" y="-5429"/>
            <a:ext cx="5277080" cy="47913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5.3 การแต่งกายและเครื่องแบบปกติของพนักงานกองทุนพัฒนาบทบาทสตรี </a:t>
            </a:r>
            <a:b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กรมการพัฒนาชุมชน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45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5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5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5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5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5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46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47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48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50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9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A556285-6BDB-D68A-B4B9-26D85E6D7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25" y="699150"/>
            <a:ext cx="8763000" cy="879594"/>
          </a:xfrm>
          <a:prstGeom prst="snip2DiagRect">
            <a:avLst/>
          </a:prstGeom>
          <a:solidFill>
            <a:srgbClr val="FFE3E1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- ร่าง -</a:t>
            </a:r>
            <a:b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ประกาศคณะกรรมการบริหารกองทุนพัฒนาบทบาทสตรี</a:t>
            </a:r>
            <a:r>
              <a:rPr lang="en-US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/>
            </a:r>
            <a:br>
              <a:rPr lang="en-US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เรื่อง กำหนดการแต่งกายและเครื่องแบบปกติของพนักงานกองทุนพัฒนาบทบาทสตรี กรมการพัฒนาชุมชน</a:t>
            </a:r>
            <a:endParaRPr lang="en-US" sz="36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4175029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1CF452FB-862D-44C9-3762-7AC2661E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7808" r="8623" b="11915"/>
          <a:stretch/>
        </p:blipFill>
        <p:spPr>
          <a:xfrm>
            <a:off x="126895" y="1199864"/>
            <a:ext cx="3130429" cy="4451566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8F6FC3E2-F6A0-59B2-86EE-BFEC108D69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6" t="7863" r="8190" b="7009"/>
          <a:stretch/>
        </p:blipFill>
        <p:spPr>
          <a:xfrm>
            <a:off x="3338341" y="1202669"/>
            <a:ext cx="3195525" cy="4457621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60DC8FAF-9355-B449-95E0-5BE0DD2F55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8" t="8547" r="8411" b="46496"/>
          <a:stretch/>
        </p:blipFill>
        <p:spPr>
          <a:xfrm>
            <a:off x="6574798" y="1234531"/>
            <a:ext cx="3458308" cy="256930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19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3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4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21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23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24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3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09323" y="-5429"/>
            <a:ext cx="5277080" cy="47913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5.3 การแต่งกายและเครื่องแบบปกติของพนักงานกองทุนพัฒนาบทบาทสตรี </a:t>
            </a:r>
            <a:b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กรมการพัฒนาชุมชน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A556285-6BDB-D68A-B4B9-26D85E6D7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28" y="651018"/>
            <a:ext cx="8220339" cy="588235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th-TH" sz="13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เอกสารแนบประกาศคณะกรรมการบริหารกองทุนพัฒนาบทบาทสตรี</a:t>
            </a:r>
            <a:r>
              <a:rPr lang="en-US" sz="13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/>
            </a:r>
            <a:br>
              <a:rPr lang="en-US" sz="13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3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เรื่อง กำหนดการแต่งกายและเครื่องแบบปกติของพนักงานกองทุนพัฒนาบทบาทสตรี กรมการพัฒนาชุมชน</a:t>
            </a:r>
            <a:endParaRPr lang="en-US" sz="13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3416754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0" y="2857500"/>
            <a:ext cx="10160000" cy="826182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24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6.1 ........................................................................</a:t>
            </a:r>
            <a:endParaRPr lang="en-US" sz="24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4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9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0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1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2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5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6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7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8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4" name="TextBox 33"/>
          <p:cNvSpPr txBox="1"/>
          <p:nvPr/>
        </p:nvSpPr>
        <p:spPr>
          <a:xfrm>
            <a:off x="1233031" y="27015"/>
            <a:ext cx="3617682" cy="43165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h-TH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6 เรื่อง อื่น ๆ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30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40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44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5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6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1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42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3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35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38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47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64145797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938275"/>
            <a:ext cx="10160000" cy="2004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KodchiangUPC" panose="02020603050405020304" pitchFamily="18" charset="-34"/>
              <a:cs typeface="KodchiangUPC" panose="02020603050405020304" pitchFamily="18" charset="-34"/>
            </a:endParaRP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3893981" y="713852"/>
            <a:ext cx="2186246" cy="46964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จบการนำเสนอ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6F3EC21-AAC5-476B-B1C1-35D49DD35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195" y="1378866"/>
            <a:ext cx="2270699" cy="3406049"/>
          </a:xfrm>
          <a:prstGeom prst="rect">
            <a:avLst/>
          </a:prstGeom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47B5F5A1-60DF-468C-BD07-82DE86DAF5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84" y="1811356"/>
            <a:ext cx="2386479" cy="2617111"/>
          </a:xfrm>
          <a:prstGeom prst="rect">
            <a:avLst/>
          </a:prstGeom>
        </p:spPr>
      </p:pic>
      <p:grpSp>
        <p:nvGrpSpPr>
          <p:cNvPr id="22" name="Graphic 308">
            <a:extLst>
              <a:ext uri="{FF2B5EF4-FFF2-40B4-BE49-F238E27FC236}">
                <a16:creationId xmlns:a16="http://schemas.microsoft.com/office/drawing/2014/main" id="{B6740ED8-7285-4532-ACCD-7C68593CB5FA}"/>
              </a:ext>
            </a:extLst>
          </p:cNvPr>
          <p:cNvGrpSpPr/>
          <p:nvPr/>
        </p:nvGrpSpPr>
        <p:grpSpPr>
          <a:xfrm flipV="1">
            <a:off x="2877374" y="4769757"/>
            <a:ext cx="4219460" cy="372678"/>
            <a:chOff x="4767262" y="3338512"/>
            <a:chExt cx="2654141" cy="179451"/>
          </a:xfrm>
          <a:solidFill>
            <a:srgbClr val="B97449"/>
          </a:solidFill>
        </p:grpSpPr>
        <p:sp>
          <p:nvSpPr>
            <p:cNvPr id="23" name="Freeform: Shape 2">
              <a:extLst>
                <a:ext uri="{FF2B5EF4-FFF2-40B4-BE49-F238E27FC236}">
                  <a16:creationId xmlns:a16="http://schemas.microsoft.com/office/drawing/2014/main" id="{12C14B07-ECB8-445A-9838-01C37EA58196}"/>
                </a:ext>
              </a:extLst>
            </p:cNvPr>
            <p:cNvSpPr/>
            <p:nvPr/>
          </p:nvSpPr>
          <p:spPr>
            <a:xfrm>
              <a:off x="6013798" y="3338512"/>
              <a:ext cx="158305" cy="179451"/>
            </a:xfrm>
            <a:custGeom>
              <a:avLst/>
              <a:gdLst>
                <a:gd name="connsiteX0" fmla="*/ 110585 w 158305"/>
                <a:gd name="connsiteY0" fmla="*/ 59722 h 179451"/>
                <a:gd name="connsiteX1" fmla="*/ 79153 w 158305"/>
                <a:gd name="connsiteY1" fmla="*/ 0 h 179451"/>
                <a:gd name="connsiteX2" fmla="*/ 47720 w 158305"/>
                <a:gd name="connsiteY2" fmla="*/ 59722 h 179451"/>
                <a:gd name="connsiteX3" fmla="*/ 0 w 158305"/>
                <a:gd name="connsiteY3" fmla="*/ 89726 h 179451"/>
                <a:gd name="connsiteX4" fmla="*/ 47720 w 158305"/>
                <a:gd name="connsiteY4" fmla="*/ 119729 h 179451"/>
                <a:gd name="connsiteX5" fmla="*/ 79153 w 158305"/>
                <a:gd name="connsiteY5" fmla="*/ 179451 h 179451"/>
                <a:gd name="connsiteX6" fmla="*/ 110585 w 158305"/>
                <a:gd name="connsiteY6" fmla="*/ 119729 h 179451"/>
                <a:gd name="connsiteX7" fmla="*/ 158306 w 158305"/>
                <a:gd name="connsiteY7" fmla="*/ 89726 h 17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305" h="179451">
                  <a:moveTo>
                    <a:pt x="110585" y="59722"/>
                  </a:moveTo>
                  <a:lnTo>
                    <a:pt x="79153" y="0"/>
                  </a:lnTo>
                  <a:lnTo>
                    <a:pt x="47720" y="59722"/>
                  </a:lnTo>
                  <a:lnTo>
                    <a:pt x="0" y="89726"/>
                  </a:lnTo>
                  <a:lnTo>
                    <a:pt x="47720" y="119729"/>
                  </a:lnTo>
                  <a:lnTo>
                    <a:pt x="79153" y="179451"/>
                  </a:lnTo>
                  <a:lnTo>
                    <a:pt x="110585" y="119729"/>
                  </a:lnTo>
                  <a:lnTo>
                    <a:pt x="158306" y="897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4" name="Freeform: Shape 3">
              <a:extLst>
                <a:ext uri="{FF2B5EF4-FFF2-40B4-BE49-F238E27FC236}">
                  <a16:creationId xmlns:a16="http://schemas.microsoft.com/office/drawing/2014/main" id="{6F480818-8BBD-4D89-9762-95F220C1E8DB}"/>
                </a:ext>
              </a:extLst>
            </p:cNvPr>
            <p:cNvSpPr/>
            <p:nvPr/>
          </p:nvSpPr>
          <p:spPr>
            <a:xfrm>
              <a:off x="4767262" y="3417188"/>
              <a:ext cx="1143381" cy="22097"/>
            </a:xfrm>
            <a:custGeom>
              <a:avLst/>
              <a:gdLst>
                <a:gd name="connsiteX0" fmla="*/ 1143381 w 1143381"/>
                <a:gd name="connsiteY0" fmla="*/ 11049 h 22097"/>
                <a:gd name="connsiteX1" fmla="*/ 857536 w 1143381"/>
                <a:gd name="connsiteY1" fmla="*/ 19621 h 22097"/>
                <a:gd name="connsiteX2" fmla="*/ 571691 w 1143381"/>
                <a:gd name="connsiteY2" fmla="*/ 22098 h 22097"/>
                <a:gd name="connsiteX3" fmla="*/ 285845 w 1143381"/>
                <a:gd name="connsiteY3" fmla="*/ 19717 h 22097"/>
                <a:gd name="connsiteX4" fmla="*/ 0 w 1143381"/>
                <a:gd name="connsiteY4" fmla="*/ 11049 h 22097"/>
                <a:gd name="connsiteX5" fmla="*/ 285845 w 1143381"/>
                <a:gd name="connsiteY5" fmla="*/ 2381 h 22097"/>
                <a:gd name="connsiteX6" fmla="*/ 571691 w 1143381"/>
                <a:gd name="connsiteY6" fmla="*/ 0 h 22097"/>
                <a:gd name="connsiteX7" fmla="*/ 857536 w 1143381"/>
                <a:gd name="connsiteY7" fmla="*/ 2477 h 22097"/>
                <a:gd name="connsiteX8" fmla="*/ 1143381 w 1143381"/>
                <a:gd name="connsiteY8" fmla="*/ 11049 h 2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381" h="22097">
                  <a:moveTo>
                    <a:pt x="1143381" y="11049"/>
                  </a:moveTo>
                  <a:cubicBezTo>
                    <a:pt x="1048131" y="15335"/>
                    <a:pt x="952786" y="18193"/>
                    <a:pt x="857536" y="19621"/>
                  </a:cubicBezTo>
                  <a:cubicBezTo>
                    <a:pt x="762286" y="21431"/>
                    <a:pt x="666940" y="21812"/>
                    <a:pt x="571691" y="22098"/>
                  </a:cubicBezTo>
                  <a:cubicBezTo>
                    <a:pt x="476441" y="21908"/>
                    <a:pt x="381095" y="21431"/>
                    <a:pt x="285845" y="19717"/>
                  </a:cubicBezTo>
                  <a:cubicBezTo>
                    <a:pt x="190595" y="18193"/>
                    <a:pt x="95250" y="15335"/>
                    <a:pt x="0" y="11049"/>
                  </a:cubicBezTo>
                  <a:cubicBezTo>
                    <a:pt x="95250" y="6763"/>
                    <a:pt x="190595" y="3905"/>
                    <a:pt x="285845" y="2381"/>
                  </a:cubicBezTo>
                  <a:cubicBezTo>
                    <a:pt x="381095" y="667"/>
                    <a:pt x="476441" y="190"/>
                    <a:pt x="571691" y="0"/>
                  </a:cubicBezTo>
                  <a:cubicBezTo>
                    <a:pt x="666940" y="190"/>
                    <a:pt x="762286" y="667"/>
                    <a:pt x="857536" y="2477"/>
                  </a:cubicBezTo>
                  <a:cubicBezTo>
                    <a:pt x="952881" y="3905"/>
                    <a:pt x="1048131" y="6763"/>
                    <a:pt x="1143381" y="11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5" name="Freeform: Shape 4">
              <a:extLst>
                <a:ext uri="{FF2B5EF4-FFF2-40B4-BE49-F238E27FC236}">
                  <a16:creationId xmlns:a16="http://schemas.microsoft.com/office/drawing/2014/main" id="{09103FAC-4F6E-4B33-AE91-CEB00BC1E487}"/>
                </a:ext>
              </a:extLst>
            </p:cNvPr>
            <p:cNvSpPr/>
            <p:nvPr/>
          </p:nvSpPr>
          <p:spPr>
            <a:xfrm>
              <a:off x="6278022" y="3417188"/>
              <a:ext cx="1143380" cy="22097"/>
            </a:xfrm>
            <a:custGeom>
              <a:avLst/>
              <a:gdLst>
                <a:gd name="connsiteX0" fmla="*/ 1143381 w 1143380"/>
                <a:gd name="connsiteY0" fmla="*/ 11049 h 22097"/>
                <a:gd name="connsiteX1" fmla="*/ 857536 w 1143380"/>
                <a:gd name="connsiteY1" fmla="*/ 19621 h 22097"/>
                <a:gd name="connsiteX2" fmla="*/ 571691 w 1143380"/>
                <a:gd name="connsiteY2" fmla="*/ 22098 h 22097"/>
                <a:gd name="connsiteX3" fmla="*/ 285845 w 1143380"/>
                <a:gd name="connsiteY3" fmla="*/ 19717 h 22097"/>
                <a:gd name="connsiteX4" fmla="*/ 0 w 1143380"/>
                <a:gd name="connsiteY4" fmla="*/ 11049 h 22097"/>
                <a:gd name="connsiteX5" fmla="*/ 285845 w 1143380"/>
                <a:gd name="connsiteY5" fmla="*/ 2381 h 22097"/>
                <a:gd name="connsiteX6" fmla="*/ 571691 w 1143380"/>
                <a:gd name="connsiteY6" fmla="*/ 0 h 22097"/>
                <a:gd name="connsiteX7" fmla="*/ 857536 w 1143380"/>
                <a:gd name="connsiteY7" fmla="*/ 2477 h 22097"/>
                <a:gd name="connsiteX8" fmla="*/ 1143381 w 1143380"/>
                <a:gd name="connsiteY8" fmla="*/ 11049 h 2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380" h="22097">
                  <a:moveTo>
                    <a:pt x="1143381" y="11049"/>
                  </a:moveTo>
                  <a:cubicBezTo>
                    <a:pt x="1048131" y="15335"/>
                    <a:pt x="952786" y="18193"/>
                    <a:pt x="857536" y="19621"/>
                  </a:cubicBezTo>
                  <a:cubicBezTo>
                    <a:pt x="762286" y="21431"/>
                    <a:pt x="666941" y="21812"/>
                    <a:pt x="571691" y="22098"/>
                  </a:cubicBezTo>
                  <a:cubicBezTo>
                    <a:pt x="476441" y="21908"/>
                    <a:pt x="381095" y="21431"/>
                    <a:pt x="285845" y="19717"/>
                  </a:cubicBezTo>
                  <a:cubicBezTo>
                    <a:pt x="190595" y="18288"/>
                    <a:pt x="95250" y="15430"/>
                    <a:pt x="0" y="11049"/>
                  </a:cubicBezTo>
                  <a:cubicBezTo>
                    <a:pt x="95250" y="6763"/>
                    <a:pt x="190595" y="3905"/>
                    <a:pt x="285845" y="2381"/>
                  </a:cubicBezTo>
                  <a:cubicBezTo>
                    <a:pt x="381095" y="667"/>
                    <a:pt x="476441" y="190"/>
                    <a:pt x="571691" y="0"/>
                  </a:cubicBezTo>
                  <a:cubicBezTo>
                    <a:pt x="666941" y="190"/>
                    <a:pt x="762286" y="667"/>
                    <a:pt x="857536" y="2477"/>
                  </a:cubicBezTo>
                  <a:cubicBezTo>
                    <a:pt x="952786" y="3905"/>
                    <a:pt x="1048131" y="6763"/>
                    <a:pt x="1143381" y="11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35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40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1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2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43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36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37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38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39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9" name="Group 58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60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67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71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72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73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68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69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70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61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62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63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64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65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74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3156735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35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4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4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4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6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37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38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3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0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49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grpSp>
        <p:nvGrpSpPr>
          <p:cNvPr id="50" name="กลุ่ม 25">
            <a:extLst>
              <a:ext uri="{FF2B5EF4-FFF2-40B4-BE49-F238E27FC236}">
                <a16:creationId xmlns:a16="http://schemas.microsoft.com/office/drawing/2014/main" id="{7D06518B-9B45-4201-A300-3BEEF5DCD03B}"/>
              </a:ext>
            </a:extLst>
          </p:cNvPr>
          <p:cNvGrpSpPr/>
          <p:nvPr/>
        </p:nvGrpSpPr>
        <p:grpSpPr>
          <a:xfrm>
            <a:off x="-23582" y="-361931"/>
            <a:ext cx="10201628" cy="1385058"/>
            <a:chOff x="-21224" y="-365563"/>
            <a:chExt cx="9181465" cy="1246552"/>
          </a:xfrm>
        </p:grpSpPr>
        <p:sp>
          <p:nvSpPr>
            <p:cNvPr id="51" name="รูปแบบอิสระ: รูปร่าง 62">
              <a:extLst>
                <a:ext uri="{FF2B5EF4-FFF2-40B4-BE49-F238E27FC236}">
                  <a16:creationId xmlns:a16="http://schemas.microsoft.com/office/drawing/2014/main" id="{763F6E50-E3DE-4F2F-B389-800C6A2058F9}"/>
                </a:ext>
              </a:extLst>
            </p:cNvPr>
            <p:cNvSpPr/>
            <p:nvPr/>
          </p:nvSpPr>
          <p:spPr>
            <a:xfrm rot="10800000">
              <a:off x="-21224" y="349041"/>
              <a:ext cx="7820283" cy="100071"/>
            </a:xfrm>
            <a:custGeom>
              <a:avLst/>
              <a:gdLst>
                <a:gd name="connsiteX0" fmla="*/ 437779 w 1373020"/>
                <a:gd name="connsiteY0" fmla="*/ 0 h 426691"/>
                <a:gd name="connsiteX1" fmla="*/ 1373020 w 1373020"/>
                <a:gd name="connsiteY1" fmla="*/ 0 h 426691"/>
                <a:gd name="connsiteX2" fmla="*/ 1373020 w 1373020"/>
                <a:gd name="connsiteY2" fmla="*/ 426691 h 426691"/>
                <a:gd name="connsiteX3" fmla="*/ 0 w 1373020"/>
                <a:gd name="connsiteY3" fmla="*/ 426691 h 426691"/>
                <a:gd name="connsiteX4" fmla="*/ 323208 w 1373020"/>
                <a:gd name="connsiteY4" fmla="*/ 111669 h 426691"/>
                <a:gd name="connsiteX5" fmla="*/ 437779 w 1373020"/>
                <a:gd name="connsiteY5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020" h="426691">
                  <a:moveTo>
                    <a:pt x="437779" y="0"/>
                  </a:moveTo>
                  <a:lnTo>
                    <a:pt x="1373020" y="0"/>
                  </a:lnTo>
                  <a:lnTo>
                    <a:pt x="1373020" y="426691"/>
                  </a:lnTo>
                  <a:lnTo>
                    <a:pt x="0" y="426691"/>
                  </a:lnTo>
                  <a:lnTo>
                    <a:pt x="323208" y="111669"/>
                  </a:lnTo>
                  <a:lnTo>
                    <a:pt x="437779" y="0"/>
                  </a:lnTo>
                  <a:close/>
                </a:path>
              </a:pathLst>
            </a:custGeom>
            <a:gradFill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 dirty="0"/>
            </a:p>
          </p:txBody>
        </p:sp>
        <p:sp>
          <p:nvSpPr>
            <p:cNvPr id="52" name="รูปแบบอิสระ: รูปร่าง 62">
              <a:extLst>
                <a:ext uri="{FF2B5EF4-FFF2-40B4-BE49-F238E27FC236}">
                  <a16:creationId xmlns:a16="http://schemas.microsoft.com/office/drawing/2014/main" id="{6170159F-B4D3-4017-9CD6-524599548825}"/>
                </a:ext>
              </a:extLst>
            </p:cNvPr>
            <p:cNvSpPr/>
            <p:nvPr/>
          </p:nvSpPr>
          <p:spPr>
            <a:xfrm flipV="1">
              <a:off x="5266749" y="-20538"/>
              <a:ext cx="3893491" cy="487172"/>
            </a:xfrm>
            <a:custGeom>
              <a:avLst/>
              <a:gdLst>
                <a:gd name="connsiteX0" fmla="*/ 437779 w 1373020"/>
                <a:gd name="connsiteY0" fmla="*/ 0 h 426691"/>
                <a:gd name="connsiteX1" fmla="*/ 1373020 w 1373020"/>
                <a:gd name="connsiteY1" fmla="*/ 0 h 426691"/>
                <a:gd name="connsiteX2" fmla="*/ 1373020 w 1373020"/>
                <a:gd name="connsiteY2" fmla="*/ 426691 h 426691"/>
                <a:gd name="connsiteX3" fmla="*/ 0 w 1373020"/>
                <a:gd name="connsiteY3" fmla="*/ 426691 h 426691"/>
                <a:gd name="connsiteX4" fmla="*/ 323208 w 1373020"/>
                <a:gd name="connsiteY4" fmla="*/ 111669 h 426691"/>
                <a:gd name="connsiteX5" fmla="*/ 437779 w 1373020"/>
                <a:gd name="connsiteY5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020" h="426691">
                  <a:moveTo>
                    <a:pt x="437779" y="0"/>
                  </a:moveTo>
                  <a:lnTo>
                    <a:pt x="1373020" y="0"/>
                  </a:lnTo>
                  <a:lnTo>
                    <a:pt x="1373020" y="426691"/>
                  </a:lnTo>
                  <a:lnTo>
                    <a:pt x="0" y="426691"/>
                  </a:lnTo>
                  <a:lnTo>
                    <a:pt x="323208" y="111669"/>
                  </a:lnTo>
                  <a:lnTo>
                    <a:pt x="437779" y="0"/>
                  </a:lnTo>
                  <a:close/>
                </a:path>
              </a:pathLst>
            </a:custGeom>
            <a:gradFill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 dirty="0"/>
            </a:p>
          </p:txBody>
        </p:sp>
        <p:sp>
          <p:nvSpPr>
            <p:cNvPr id="53" name="สี่เหลี่ยมผืนผ้า 11">
              <a:extLst>
                <a:ext uri="{FF2B5EF4-FFF2-40B4-BE49-F238E27FC236}">
                  <a16:creationId xmlns:a16="http://schemas.microsoft.com/office/drawing/2014/main" id="{F9F4841F-3BBC-4457-AA88-3D070EC45B06}"/>
                </a:ext>
              </a:extLst>
            </p:cNvPr>
            <p:cNvSpPr/>
            <p:nvPr/>
          </p:nvSpPr>
          <p:spPr>
            <a:xfrm>
              <a:off x="0" y="-57269"/>
              <a:ext cx="9160241" cy="404810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4" name="วงรี 13">
              <a:extLst>
                <a:ext uri="{FF2B5EF4-FFF2-40B4-BE49-F238E27FC236}">
                  <a16:creationId xmlns:a16="http://schemas.microsoft.com/office/drawing/2014/main" id="{26798FC3-BA23-4F57-9494-6FF28D367843}"/>
                </a:ext>
              </a:extLst>
            </p:cNvPr>
            <p:cNvSpPr/>
            <p:nvPr/>
          </p:nvSpPr>
          <p:spPr>
            <a:xfrm>
              <a:off x="5364490" y="-365563"/>
              <a:ext cx="1840389" cy="1246552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/>
            </a:p>
          </p:txBody>
        </p:sp>
        <p:pic>
          <p:nvPicPr>
            <p:cNvPr id="55" name="รูปภาพ 65">
              <a:extLst>
                <a:ext uri="{FF2B5EF4-FFF2-40B4-BE49-F238E27FC236}">
                  <a16:creationId xmlns:a16="http://schemas.microsoft.com/office/drawing/2014/main" id="{FF1C8559-7F07-4282-B711-DDC3A7946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5911596" y="-52058"/>
              <a:ext cx="760236" cy="501554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</p:grpSp>
      <p:sp>
        <p:nvSpPr>
          <p:cNvPr id="57" name="TextBox 56"/>
          <p:cNvSpPr txBox="1"/>
          <p:nvPr/>
        </p:nvSpPr>
        <p:spPr>
          <a:xfrm>
            <a:off x="405449" y="4601"/>
            <a:ext cx="5364394" cy="464743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การเบิกจ่ายงบประมาณกองทุนพัฒนาบทบาทสตรี ประจำปีงบประมาณ พ.ศ. 2565 </a:t>
            </a:r>
            <a:b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(ข้อมูล ณ 30 กันยายน 2565) </a:t>
            </a:r>
            <a:r>
              <a:rPr lang="th-TH" sz="11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(ต่อ)</a:t>
            </a:r>
            <a:endParaRPr lang="th-TH" sz="11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8" name="กล่องข้อความ 8">
            <a:extLst>
              <a:ext uri="{FF2B5EF4-FFF2-40B4-BE49-F238E27FC236}">
                <a16:creationId xmlns:a16="http://schemas.microsoft.com/office/drawing/2014/main" id="{CCCB03A2-6F02-4324-BCC9-DD8938DB9EAA}"/>
              </a:ext>
            </a:extLst>
          </p:cNvPr>
          <p:cNvSpPr txBox="1"/>
          <p:nvPr/>
        </p:nvSpPr>
        <p:spPr>
          <a:xfrm>
            <a:off x="7651302" y="-55972"/>
            <a:ext cx="2590301" cy="5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60 </a:t>
            </a:r>
            <a:r>
              <a:rPr lang="th-TH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ปี กรมการพัฒนาชุมชน</a:t>
            </a:r>
          </a:p>
          <a:p>
            <a:r>
              <a:rPr lang="th-TH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สร้างสรรค์ชุมชน สร้างคน สร้างชาติ</a:t>
            </a:r>
            <a:endParaRPr lang="en-US" sz="157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832918"/>
              </p:ext>
            </p:extLst>
          </p:nvPr>
        </p:nvGraphicFramePr>
        <p:xfrm>
          <a:off x="101356" y="576471"/>
          <a:ext cx="9975333" cy="4735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8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6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68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05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1041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ลำดับที่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จัดสรร (บาท)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เบิกจ่าย (บาท)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พิจิตร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13,203,189.50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13,203,189.50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26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อุตรดิตถ์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13,192,490.60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13,192,490.60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71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กำแพงเพชร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13,091,557.00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13,091,557.00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บึงกาฬ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13,063,763.29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13,063,763.29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นนทบุรี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12,660,706.00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12,660,706.00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ตรัง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12,532,803.68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12,532,803.68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อุทัยธานี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12,505,960.00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12,505,960.00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ปัตตานี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12,473,335.29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12,473,335.29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ตาก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12,468,801.16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12,468,801.16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ร้อยเอ็ด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12,462,464.54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12,462,464.54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81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36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43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47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8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9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4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45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6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7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38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39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1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0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grpSp>
        <p:nvGrpSpPr>
          <p:cNvPr id="51" name="กลุ่ม 25">
            <a:extLst>
              <a:ext uri="{FF2B5EF4-FFF2-40B4-BE49-F238E27FC236}">
                <a16:creationId xmlns:a16="http://schemas.microsoft.com/office/drawing/2014/main" id="{7D06518B-9B45-4201-A300-3BEEF5DCD03B}"/>
              </a:ext>
            </a:extLst>
          </p:cNvPr>
          <p:cNvGrpSpPr/>
          <p:nvPr/>
        </p:nvGrpSpPr>
        <p:grpSpPr>
          <a:xfrm>
            <a:off x="-23582" y="-361931"/>
            <a:ext cx="10201628" cy="1385058"/>
            <a:chOff x="-21224" y="-365563"/>
            <a:chExt cx="9181465" cy="1246552"/>
          </a:xfrm>
        </p:grpSpPr>
        <p:sp>
          <p:nvSpPr>
            <p:cNvPr id="52" name="รูปแบบอิสระ: รูปร่าง 62">
              <a:extLst>
                <a:ext uri="{FF2B5EF4-FFF2-40B4-BE49-F238E27FC236}">
                  <a16:creationId xmlns:a16="http://schemas.microsoft.com/office/drawing/2014/main" id="{763F6E50-E3DE-4F2F-B389-800C6A2058F9}"/>
                </a:ext>
              </a:extLst>
            </p:cNvPr>
            <p:cNvSpPr/>
            <p:nvPr/>
          </p:nvSpPr>
          <p:spPr>
            <a:xfrm rot="10800000">
              <a:off x="-21224" y="349041"/>
              <a:ext cx="7820283" cy="100071"/>
            </a:xfrm>
            <a:custGeom>
              <a:avLst/>
              <a:gdLst>
                <a:gd name="connsiteX0" fmla="*/ 437779 w 1373020"/>
                <a:gd name="connsiteY0" fmla="*/ 0 h 426691"/>
                <a:gd name="connsiteX1" fmla="*/ 1373020 w 1373020"/>
                <a:gd name="connsiteY1" fmla="*/ 0 h 426691"/>
                <a:gd name="connsiteX2" fmla="*/ 1373020 w 1373020"/>
                <a:gd name="connsiteY2" fmla="*/ 426691 h 426691"/>
                <a:gd name="connsiteX3" fmla="*/ 0 w 1373020"/>
                <a:gd name="connsiteY3" fmla="*/ 426691 h 426691"/>
                <a:gd name="connsiteX4" fmla="*/ 323208 w 1373020"/>
                <a:gd name="connsiteY4" fmla="*/ 111669 h 426691"/>
                <a:gd name="connsiteX5" fmla="*/ 437779 w 1373020"/>
                <a:gd name="connsiteY5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020" h="426691">
                  <a:moveTo>
                    <a:pt x="437779" y="0"/>
                  </a:moveTo>
                  <a:lnTo>
                    <a:pt x="1373020" y="0"/>
                  </a:lnTo>
                  <a:lnTo>
                    <a:pt x="1373020" y="426691"/>
                  </a:lnTo>
                  <a:lnTo>
                    <a:pt x="0" y="426691"/>
                  </a:lnTo>
                  <a:lnTo>
                    <a:pt x="323208" y="111669"/>
                  </a:lnTo>
                  <a:lnTo>
                    <a:pt x="437779" y="0"/>
                  </a:lnTo>
                  <a:close/>
                </a:path>
              </a:pathLst>
            </a:custGeom>
            <a:gradFill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 dirty="0"/>
            </a:p>
          </p:txBody>
        </p:sp>
        <p:sp>
          <p:nvSpPr>
            <p:cNvPr id="53" name="รูปแบบอิสระ: รูปร่าง 62">
              <a:extLst>
                <a:ext uri="{FF2B5EF4-FFF2-40B4-BE49-F238E27FC236}">
                  <a16:creationId xmlns:a16="http://schemas.microsoft.com/office/drawing/2014/main" id="{6170159F-B4D3-4017-9CD6-524599548825}"/>
                </a:ext>
              </a:extLst>
            </p:cNvPr>
            <p:cNvSpPr/>
            <p:nvPr/>
          </p:nvSpPr>
          <p:spPr>
            <a:xfrm flipV="1">
              <a:off x="5266749" y="-20538"/>
              <a:ext cx="3893491" cy="487172"/>
            </a:xfrm>
            <a:custGeom>
              <a:avLst/>
              <a:gdLst>
                <a:gd name="connsiteX0" fmla="*/ 437779 w 1373020"/>
                <a:gd name="connsiteY0" fmla="*/ 0 h 426691"/>
                <a:gd name="connsiteX1" fmla="*/ 1373020 w 1373020"/>
                <a:gd name="connsiteY1" fmla="*/ 0 h 426691"/>
                <a:gd name="connsiteX2" fmla="*/ 1373020 w 1373020"/>
                <a:gd name="connsiteY2" fmla="*/ 426691 h 426691"/>
                <a:gd name="connsiteX3" fmla="*/ 0 w 1373020"/>
                <a:gd name="connsiteY3" fmla="*/ 426691 h 426691"/>
                <a:gd name="connsiteX4" fmla="*/ 323208 w 1373020"/>
                <a:gd name="connsiteY4" fmla="*/ 111669 h 426691"/>
                <a:gd name="connsiteX5" fmla="*/ 437779 w 1373020"/>
                <a:gd name="connsiteY5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020" h="426691">
                  <a:moveTo>
                    <a:pt x="437779" y="0"/>
                  </a:moveTo>
                  <a:lnTo>
                    <a:pt x="1373020" y="0"/>
                  </a:lnTo>
                  <a:lnTo>
                    <a:pt x="1373020" y="426691"/>
                  </a:lnTo>
                  <a:lnTo>
                    <a:pt x="0" y="426691"/>
                  </a:lnTo>
                  <a:lnTo>
                    <a:pt x="323208" y="111669"/>
                  </a:lnTo>
                  <a:lnTo>
                    <a:pt x="437779" y="0"/>
                  </a:lnTo>
                  <a:close/>
                </a:path>
              </a:pathLst>
            </a:custGeom>
            <a:gradFill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 dirty="0"/>
            </a:p>
          </p:txBody>
        </p:sp>
        <p:sp>
          <p:nvSpPr>
            <p:cNvPr id="54" name="สี่เหลี่ยมผืนผ้า 11">
              <a:extLst>
                <a:ext uri="{FF2B5EF4-FFF2-40B4-BE49-F238E27FC236}">
                  <a16:creationId xmlns:a16="http://schemas.microsoft.com/office/drawing/2014/main" id="{F9F4841F-3BBC-4457-AA88-3D070EC45B06}"/>
                </a:ext>
              </a:extLst>
            </p:cNvPr>
            <p:cNvSpPr/>
            <p:nvPr/>
          </p:nvSpPr>
          <p:spPr>
            <a:xfrm>
              <a:off x="0" y="-57269"/>
              <a:ext cx="9160241" cy="404810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5" name="วงรี 13">
              <a:extLst>
                <a:ext uri="{FF2B5EF4-FFF2-40B4-BE49-F238E27FC236}">
                  <a16:creationId xmlns:a16="http://schemas.microsoft.com/office/drawing/2014/main" id="{26798FC3-BA23-4F57-9494-6FF28D367843}"/>
                </a:ext>
              </a:extLst>
            </p:cNvPr>
            <p:cNvSpPr/>
            <p:nvPr/>
          </p:nvSpPr>
          <p:spPr>
            <a:xfrm>
              <a:off x="5364490" y="-365563"/>
              <a:ext cx="1840389" cy="1246552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/>
            </a:p>
          </p:txBody>
        </p:sp>
        <p:pic>
          <p:nvPicPr>
            <p:cNvPr id="56" name="รูปภาพ 65">
              <a:extLst>
                <a:ext uri="{FF2B5EF4-FFF2-40B4-BE49-F238E27FC236}">
                  <a16:creationId xmlns:a16="http://schemas.microsoft.com/office/drawing/2014/main" id="{FF1C8559-7F07-4282-B711-DDC3A7946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5911596" y="-52058"/>
              <a:ext cx="760236" cy="501554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</p:grpSp>
      <p:sp>
        <p:nvSpPr>
          <p:cNvPr id="58" name="TextBox 57"/>
          <p:cNvSpPr txBox="1"/>
          <p:nvPr/>
        </p:nvSpPr>
        <p:spPr>
          <a:xfrm>
            <a:off x="405449" y="4601"/>
            <a:ext cx="5364394" cy="464743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การเบิกจ่ายงบประมาณกองทุนพัฒนาบทบาทสตรี ประจำปีงบประมาณ พ.ศ. 2565 </a:t>
            </a:r>
            <a:b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(ข้อมูล ณ 30 กันยายน 2565) </a:t>
            </a:r>
            <a:r>
              <a:rPr lang="th-TH" sz="11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(ต่อ)</a:t>
            </a:r>
            <a:endParaRPr lang="th-TH" sz="11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9" name="กล่องข้อความ 8">
            <a:extLst>
              <a:ext uri="{FF2B5EF4-FFF2-40B4-BE49-F238E27FC236}">
                <a16:creationId xmlns:a16="http://schemas.microsoft.com/office/drawing/2014/main" id="{CCCB03A2-6F02-4324-BCC9-DD8938DB9EAA}"/>
              </a:ext>
            </a:extLst>
          </p:cNvPr>
          <p:cNvSpPr txBox="1"/>
          <p:nvPr/>
        </p:nvSpPr>
        <p:spPr>
          <a:xfrm>
            <a:off x="7651302" y="-55972"/>
            <a:ext cx="2590301" cy="5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60 </a:t>
            </a:r>
            <a:r>
              <a:rPr lang="th-TH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ปี กรมการพัฒนาชุมชน</a:t>
            </a:r>
          </a:p>
          <a:p>
            <a:r>
              <a:rPr lang="th-TH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สร้างสรรค์ชุมชน สร้างคน สร้างชาติ</a:t>
            </a:r>
            <a:endParaRPr lang="en-US" sz="157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827427"/>
              </p:ext>
            </p:extLst>
          </p:nvPr>
        </p:nvGraphicFramePr>
        <p:xfrm>
          <a:off x="101356" y="576471"/>
          <a:ext cx="9975333" cy="4735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8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6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68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05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1041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ลำดับที่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จัดสรร (บาท)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เบิกจ่าย (บาท)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นครสวรรค์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11,847,510.89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11,847,510.89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26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สมุทรสาคร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10,998,718.00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10,998,718.00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71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ชลบุรี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10,953,132.64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10,953,132.64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ยโสธร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10,923,111.26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10,923,111.26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นราธิวาส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10,825,597.67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10,825,597.67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ปทุมธานี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9,776,598.39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9,776,598.39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แพร่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9,684,324.36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9,684,324.36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อ่างทอง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9,556,452.00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9,556,452.00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ชุมพร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9,437,437.60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9,437,437.60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ระยอง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9,385,044.67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9,385,044.67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834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36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43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47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8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9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4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45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6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7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38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39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1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0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grpSp>
        <p:nvGrpSpPr>
          <p:cNvPr id="27" name="กลุ่ม 25">
            <a:extLst>
              <a:ext uri="{FF2B5EF4-FFF2-40B4-BE49-F238E27FC236}">
                <a16:creationId xmlns:a16="http://schemas.microsoft.com/office/drawing/2014/main" id="{7D06518B-9B45-4201-A300-3BEEF5DCD03B}"/>
              </a:ext>
            </a:extLst>
          </p:cNvPr>
          <p:cNvGrpSpPr/>
          <p:nvPr/>
        </p:nvGrpSpPr>
        <p:grpSpPr>
          <a:xfrm>
            <a:off x="-23582" y="-361931"/>
            <a:ext cx="10201628" cy="1385058"/>
            <a:chOff x="-21224" y="-365563"/>
            <a:chExt cx="9181465" cy="1246552"/>
          </a:xfrm>
        </p:grpSpPr>
        <p:sp>
          <p:nvSpPr>
            <p:cNvPr id="34" name="รูปแบบอิสระ: รูปร่าง 62">
              <a:extLst>
                <a:ext uri="{FF2B5EF4-FFF2-40B4-BE49-F238E27FC236}">
                  <a16:creationId xmlns:a16="http://schemas.microsoft.com/office/drawing/2014/main" id="{763F6E50-E3DE-4F2F-B389-800C6A2058F9}"/>
                </a:ext>
              </a:extLst>
            </p:cNvPr>
            <p:cNvSpPr/>
            <p:nvPr/>
          </p:nvSpPr>
          <p:spPr>
            <a:xfrm rot="10800000">
              <a:off x="-21224" y="349041"/>
              <a:ext cx="7820283" cy="100071"/>
            </a:xfrm>
            <a:custGeom>
              <a:avLst/>
              <a:gdLst>
                <a:gd name="connsiteX0" fmla="*/ 437779 w 1373020"/>
                <a:gd name="connsiteY0" fmla="*/ 0 h 426691"/>
                <a:gd name="connsiteX1" fmla="*/ 1373020 w 1373020"/>
                <a:gd name="connsiteY1" fmla="*/ 0 h 426691"/>
                <a:gd name="connsiteX2" fmla="*/ 1373020 w 1373020"/>
                <a:gd name="connsiteY2" fmla="*/ 426691 h 426691"/>
                <a:gd name="connsiteX3" fmla="*/ 0 w 1373020"/>
                <a:gd name="connsiteY3" fmla="*/ 426691 h 426691"/>
                <a:gd name="connsiteX4" fmla="*/ 323208 w 1373020"/>
                <a:gd name="connsiteY4" fmla="*/ 111669 h 426691"/>
                <a:gd name="connsiteX5" fmla="*/ 437779 w 1373020"/>
                <a:gd name="connsiteY5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020" h="426691">
                  <a:moveTo>
                    <a:pt x="437779" y="0"/>
                  </a:moveTo>
                  <a:lnTo>
                    <a:pt x="1373020" y="0"/>
                  </a:lnTo>
                  <a:lnTo>
                    <a:pt x="1373020" y="426691"/>
                  </a:lnTo>
                  <a:lnTo>
                    <a:pt x="0" y="426691"/>
                  </a:lnTo>
                  <a:lnTo>
                    <a:pt x="323208" y="111669"/>
                  </a:lnTo>
                  <a:lnTo>
                    <a:pt x="437779" y="0"/>
                  </a:lnTo>
                  <a:close/>
                </a:path>
              </a:pathLst>
            </a:custGeom>
            <a:gradFill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 dirty="0"/>
            </a:p>
          </p:txBody>
        </p:sp>
        <p:sp>
          <p:nvSpPr>
            <p:cNvPr id="51" name="รูปแบบอิสระ: รูปร่าง 62">
              <a:extLst>
                <a:ext uri="{FF2B5EF4-FFF2-40B4-BE49-F238E27FC236}">
                  <a16:creationId xmlns:a16="http://schemas.microsoft.com/office/drawing/2014/main" id="{6170159F-B4D3-4017-9CD6-524599548825}"/>
                </a:ext>
              </a:extLst>
            </p:cNvPr>
            <p:cNvSpPr/>
            <p:nvPr/>
          </p:nvSpPr>
          <p:spPr>
            <a:xfrm flipV="1">
              <a:off x="5266749" y="-20538"/>
              <a:ext cx="3893491" cy="487172"/>
            </a:xfrm>
            <a:custGeom>
              <a:avLst/>
              <a:gdLst>
                <a:gd name="connsiteX0" fmla="*/ 437779 w 1373020"/>
                <a:gd name="connsiteY0" fmla="*/ 0 h 426691"/>
                <a:gd name="connsiteX1" fmla="*/ 1373020 w 1373020"/>
                <a:gd name="connsiteY1" fmla="*/ 0 h 426691"/>
                <a:gd name="connsiteX2" fmla="*/ 1373020 w 1373020"/>
                <a:gd name="connsiteY2" fmla="*/ 426691 h 426691"/>
                <a:gd name="connsiteX3" fmla="*/ 0 w 1373020"/>
                <a:gd name="connsiteY3" fmla="*/ 426691 h 426691"/>
                <a:gd name="connsiteX4" fmla="*/ 323208 w 1373020"/>
                <a:gd name="connsiteY4" fmla="*/ 111669 h 426691"/>
                <a:gd name="connsiteX5" fmla="*/ 437779 w 1373020"/>
                <a:gd name="connsiteY5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020" h="426691">
                  <a:moveTo>
                    <a:pt x="437779" y="0"/>
                  </a:moveTo>
                  <a:lnTo>
                    <a:pt x="1373020" y="0"/>
                  </a:lnTo>
                  <a:lnTo>
                    <a:pt x="1373020" y="426691"/>
                  </a:lnTo>
                  <a:lnTo>
                    <a:pt x="0" y="426691"/>
                  </a:lnTo>
                  <a:lnTo>
                    <a:pt x="323208" y="111669"/>
                  </a:lnTo>
                  <a:lnTo>
                    <a:pt x="437779" y="0"/>
                  </a:lnTo>
                  <a:close/>
                </a:path>
              </a:pathLst>
            </a:custGeom>
            <a:gradFill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 dirty="0"/>
            </a:p>
          </p:txBody>
        </p:sp>
        <p:sp>
          <p:nvSpPr>
            <p:cNvPr id="52" name="สี่เหลี่ยมผืนผ้า 11">
              <a:extLst>
                <a:ext uri="{FF2B5EF4-FFF2-40B4-BE49-F238E27FC236}">
                  <a16:creationId xmlns:a16="http://schemas.microsoft.com/office/drawing/2014/main" id="{F9F4841F-3BBC-4457-AA88-3D070EC45B06}"/>
                </a:ext>
              </a:extLst>
            </p:cNvPr>
            <p:cNvSpPr/>
            <p:nvPr/>
          </p:nvSpPr>
          <p:spPr>
            <a:xfrm>
              <a:off x="0" y="-57269"/>
              <a:ext cx="9160241" cy="404810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3" name="วงรี 13">
              <a:extLst>
                <a:ext uri="{FF2B5EF4-FFF2-40B4-BE49-F238E27FC236}">
                  <a16:creationId xmlns:a16="http://schemas.microsoft.com/office/drawing/2014/main" id="{26798FC3-BA23-4F57-9494-6FF28D367843}"/>
                </a:ext>
              </a:extLst>
            </p:cNvPr>
            <p:cNvSpPr/>
            <p:nvPr/>
          </p:nvSpPr>
          <p:spPr>
            <a:xfrm>
              <a:off x="5364490" y="-365563"/>
              <a:ext cx="1840389" cy="1246552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/>
            </a:p>
          </p:txBody>
        </p:sp>
        <p:pic>
          <p:nvPicPr>
            <p:cNvPr id="54" name="รูปภาพ 65">
              <a:extLst>
                <a:ext uri="{FF2B5EF4-FFF2-40B4-BE49-F238E27FC236}">
                  <a16:creationId xmlns:a16="http://schemas.microsoft.com/office/drawing/2014/main" id="{FF1C8559-7F07-4282-B711-DDC3A7946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5911596" y="-52058"/>
              <a:ext cx="760236" cy="501554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</p:grpSp>
      <p:sp>
        <p:nvSpPr>
          <p:cNvPr id="55" name="TextBox 54"/>
          <p:cNvSpPr txBox="1"/>
          <p:nvPr/>
        </p:nvSpPr>
        <p:spPr>
          <a:xfrm>
            <a:off x="405449" y="4601"/>
            <a:ext cx="5364394" cy="464743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การเบิกจ่ายงบประมาณกองทุนพัฒนาบทบาทสตรี ประจำปีงบประมาณ พ.ศ. 2565 </a:t>
            </a:r>
            <a:b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(ข้อมูล ณ 30 กันยายน 2565) </a:t>
            </a:r>
            <a:r>
              <a:rPr lang="th-TH" sz="11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(ต่อ)</a:t>
            </a:r>
            <a:endParaRPr lang="th-TH" sz="11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6" name="กล่องข้อความ 8">
            <a:extLst>
              <a:ext uri="{FF2B5EF4-FFF2-40B4-BE49-F238E27FC236}">
                <a16:creationId xmlns:a16="http://schemas.microsoft.com/office/drawing/2014/main" id="{CCCB03A2-6F02-4324-BCC9-DD8938DB9EAA}"/>
              </a:ext>
            </a:extLst>
          </p:cNvPr>
          <p:cNvSpPr txBox="1"/>
          <p:nvPr/>
        </p:nvSpPr>
        <p:spPr>
          <a:xfrm>
            <a:off x="7651302" y="-55972"/>
            <a:ext cx="2590301" cy="5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60 </a:t>
            </a:r>
            <a:r>
              <a:rPr lang="th-TH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ปี กรมการพัฒนาชุมชน</a:t>
            </a:r>
          </a:p>
          <a:p>
            <a:r>
              <a:rPr lang="th-TH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สร้างสรรค์ชุมชน สร้างคน สร้างชาติ</a:t>
            </a:r>
            <a:endParaRPr lang="en-US" sz="157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009715"/>
              </p:ext>
            </p:extLst>
          </p:nvPr>
        </p:nvGraphicFramePr>
        <p:xfrm>
          <a:off x="101356" y="576471"/>
          <a:ext cx="9975333" cy="4735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8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6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68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05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1041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ลำดับที่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จัดสรร (บาท)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เบิกจ่าย (บาท)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ตราด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8,933,875.09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8,933,875.09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26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8,626,896.29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8,626,896.29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71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กระบี่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8,505,089.61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8,505,089.61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44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ชัยนาท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8,411,413.83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8,411,413.83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45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พระนครศรีอยุธยา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7,838,524.38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7,838,524.38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46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7,479,680.75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7,479,680.75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อำนาจเจริญ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6,953,315.56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6,953,315.56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นครปฐม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6,428,063.14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6,428,063.14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จันทบุรี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5,908,962.61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5,908,962.61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50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ปราจีนบุรี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5,731,271.53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5,731,271.53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451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36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43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47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8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9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4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45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6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7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38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39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1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0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grpSp>
        <p:nvGrpSpPr>
          <p:cNvPr id="51" name="กลุ่ม 25">
            <a:extLst>
              <a:ext uri="{FF2B5EF4-FFF2-40B4-BE49-F238E27FC236}">
                <a16:creationId xmlns:a16="http://schemas.microsoft.com/office/drawing/2014/main" id="{7D06518B-9B45-4201-A300-3BEEF5DCD03B}"/>
              </a:ext>
            </a:extLst>
          </p:cNvPr>
          <p:cNvGrpSpPr/>
          <p:nvPr/>
        </p:nvGrpSpPr>
        <p:grpSpPr>
          <a:xfrm>
            <a:off x="-23582" y="-361931"/>
            <a:ext cx="10201628" cy="1385058"/>
            <a:chOff x="-21224" y="-365563"/>
            <a:chExt cx="9181465" cy="1246552"/>
          </a:xfrm>
        </p:grpSpPr>
        <p:sp>
          <p:nvSpPr>
            <p:cNvPr id="52" name="รูปแบบอิสระ: รูปร่าง 62">
              <a:extLst>
                <a:ext uri="{FF2B5EF4-FFF2-40B4-BE49-F238E27FC236}">
                  <a16:creationId xmlns:a16="http://schemas.microsoft.com/office/drawing/2014/main" id="{763F6E50-E3DE-4F2F-B389-800C6A2058F9}"/>
                </a:ext>
              </a:extLst>
            </p:cNvPr>
            <p:cNvSpPr/>
            <p:nvPr/>
          </p:nvSpPr>
          <p:spPr>
            <a:xfrm rot="10800000">
              <a:off x="-21224" y="349041"/>
              <a:ext cx="7820283" cy="100071"/>
            </a:xfrm>
            <a:custGeom>
              <a:avLst/>
              <a:gdLst>
                <a:gd name="connsiteX0" fmla="*/ 437779 w 1373020"/>
                <a:gd name="connsiteY0" fmla="*/ 0 h 426691"/>
                <a:gd name="connsiteX1" fmla="*/ 1373020 w 1373020"/>
                <a:gd name="connsiteY1" fmla="*/ 0 h 426691"/>
                <a:gd name="connsiteX2" fmla="*/ 1373020 w 1373020"/>
                <a:gd name="connsiteY2" fmla="*/ 426691 h 426691"/>
                <a:gd name="connsiteX3" fmla="*/ 0 w 1373020"/>
                <a:gd name="connsiteY3" fmla="*/ 426691 h 426691"/>
                <a:gd name="connsiteX4" fmla="*/ 323208 w 1373020"/>
                <a:gd name="connsiteY4" fmla="*/ 111669 h 426691"/>
                <a:gd name="connsiteX5" fmla="*/ 437779 w 1373020"/>
                <a:gd name="connsiteY5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020" h="426691">
                  <a:moveTo>
                    <a:pt x="437779" y="0"/>
                  </a:moveTo>
                  <a:lnTo>
                    <a:pt x="1373020" y="0"/>
                  </a:lnTo>
                  <a:lnTo>
                    <a:pt x="1373020" y="426691"/>
                  </a:lnTo>
                  <a:lnTo>
                    <a:pt x="0" y="426691"/>
                  </a:lnTo>
                  <a:lnTo>
                    <a:pt x="323208" y="111669"/>
                  </a:lnTo>
                  <a:lnTo>
                    <a:pt x="437779" y="0"/>
                  </a:lnTo>
                  <a:close/>
                </a:path>
              </a:pathLst>
            </a:custGeom>
            <a:gradFill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 dirty="0"/>
            </a:p>
          </p:txBody>
        </p:sp>
        <p:sp>
          <p:nvSpPr>
            <p:cNvPr id="53" name="รูปแบบอิสระ: รูปร่าง 62">
              <a:extLst>
                <a:ext uri="{FF2B5EF4-FFF2-40B4-BE49-F238E27FC236}">
                  <a16:creationId xmlns:a16="http://schemas.microsoft.com/office/drawing/2014/main" id="{6170159F-B4D3-4017-9CD6-524599548825}"/>
                </a:ext>
              </a:extLst>
            </p:cNvPr>
            <p:cNvSpPr/>
            <p:nvPr/>
          </p:nvSpPr>
          <p:spPr>
            <a:xfrm flipV="1">
              <a:off x="5266749" y="-20538"/>
              <a:ext cx="3893491" cy="487172"/>
            </a:xfrm>
            <a:custGeom>
              <a:avLst/>
              <a:gdLst>
                <a:gd name="connsiteX0" fmla="*/ 437779 w 1373020"/>
                <a:gd name="connsiteY0" fmla="*/ 0 h 426691"/>
                <a:gd name="connsiteX1" fmla="*/ 1373020 w 1373020"/>
                <a:gd name="connsiteY1" fmla="*/ 0 h 426691"/>
                <a:gd name="connsiteX2" fmla="*/ 1373020 w 1373020"/>
                <a:gd name="connsiteY2" fmla="*/ 426691 h 426691"/>
                <a:gd name="connsiteX3" fmla="*/ 0 w 1373020"/>
                <a:gd name="connsiteY3" fmla="*/ 426691 h 426691"/>
                <a:gd name="connsiteX4" fmla="*/ 323208 w 1373020"/>
                <a:gd name="connsiteY4" fmla="*/ 111669 h 426691"/>
                <a:gd name="connsiteX5" fmla="*/ 437779 w 1373020"/>
                <a:gd name="connsiteY5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020" h="426691">
                  <a:moveTo>
                    <a:pt x="437779" y="0"/>
                  </a:moveTo>
                  <a:lnTo>
                    <a:pt x="1373020" y="0"/>
                  </a:lnTo>
                  <a:lnTo>
                    <a:pt x="1373020" y="426691"/>
                  </a:lnTo>
                  <a:lnTo>
                    <a:pt x="0" y="426691"/>
                  </a:lnTo>
                  <a:lnTo>
                    <a:pt x="323208" y="111669"/>
                  </a:lnTo>
                  <a:lnTo>
                    <a:pt x="437779" y="0"/>
                  </a:lnTo>
                  <a:close/>
                </a:path>
              </a:pathLst>
            </a:custGeom>
            <a:gradFill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 dirty="0"/>
            </a:p>
          </p:txBody>
        </p:sp>
        <p:sp>
          <p:nvSpPr>
            <p:cNvPr id="54" name="สี่เหลี่ยมผืนผ้า 11">
              <a:extLst>
                <a:ext uri="{FF2B5EF4-FFF2-40B4-BE49-F238E27FC236}">
                  <a16:creationId xmlns:a16="http://schemas.microsoft.com/office/drawing/2014/main" id="{F9F4841F-3BBC-4457-AA88-3D070EC45B06}"/>
                </a:ext>
              </a:extLst>
            </p:cNvPr>
            <p:cNvSpPr/>
            <p:nvPr/>
          </p:nvSpPr>
          <p:spPr>
            <a:xfrm>
              <a:off x="0" y="-57269"/>
              <a:ext cx="9160241" cy="404810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5" name="วงรี 13">
              <a:extLst>
                <a:ext uri="{FF2B5EF4-FFF2-40B4-BE49-F238E27FC236}">
                  <a16:creationId xmlns:a16="http://schemas.microsoft.com/office/drawing/2014/main" id="{26798FC3-BA23-4F57-9494-6FF28D367843}"/>
                </a:ext>
              </a:extLst>
            </p:cNvPr>
            <p:cNvSpPr/>
            <p:nvPr/>
          </p:nvSpPr>
          <p:spPr>
            <a:xfrm>
              <a:off x="5364490" y="-365563"/>
              <a:ext cx="1840389" cy="1246552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/>
            </a:p>
          </p:txBody>
        </p:sp>
        <p:pic>
          <p:nvPicPr>
            <p:cNvPr id="56" name="รูปภาพ 65">
              <a:extLst>
                <a:ext uri="{FF2B5EF4-FFF2-40B4-BE49-F238E27FC236}">
                  <a16:creationId xmlns:a16="http://schemas.microsoft.com/office/drawing/2014/main" id="{FF1C8559-7F07-4282-B711-DDC3A7946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5911596" y="-52058"/>
              <a:ext cx="760236" cy="501554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</p:grpSp>
      <p:sp>
        <p:nvSpPr>
          <p:cNvPr id="57" name="TextBox 56"/>
          <p:cNvSpPr txBox="1"/>
          <p:nvPr/>
        </p:nvSpPr>
        <p:spPr>
          <a:xfrm>
            <a:off x="405449" y="4601"/>
            <a:ext cx="5364394" cy="464743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การเบิกจ่ายงบประมาณกองทุนพัฒนาบทบาทสตรี ประจำปีงบประมาณ พ.ศ. 2565 </a:t>
            </a:r>
            <a:b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(ข้อมูล ณ 30 กันยายน 2565) </a:t>
            </a:r>
            <a:r>
              <a:rPr lang="th-TH" sz="11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(ต่อ)</a:t>
            </a:r>
            <a:endParaRPr lang="th-TH" sz="11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8" name="กล่องข้อความ 8">
            <a:extLst>
              <a:ext uri="{FF2B5EF4-FFF2-40B4-BE49-F238E27FC236}">
                <a16:creationId xmlns:a16="http://schemas.microsoft.com/office/drawing/2014/main" id="{CCCB03A2-6F02-4324-BCC9-DD8938DB9EAA}"/>
              </a:ext>
            </a:extLst>
          </p:cNvPr>
          <p:cNvSpPr txBox="1"/>
          <p:nvPr/>
        </p:nvSpPr>
        <p:spPr>
          <a:xfrm>
            <a:off x="7651302" y="-55972"/>
            <a:ext cx="2590301" cy="5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60 </a:t>
            </a:r>
            <a:r>
              <a:rPr lang="th-TH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ปี กรมการพัฒนาชุมชน</a:t>
            </a:r>
          </a:p>
          <a:p>
            <a:r>
              <a:rPr lang="th-TH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สร้างสรรค์ชุมชน สร้างคน สร้างชาติ</a:t>
            </a:r>
            <a:endParaRPr lang="en-US" sz="157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251145"/>
              </p:ext>
            </p:extLst>
          </p:nvPr>
        </p:nvGraphicFramePr>
        <p:xfrm>
          <a:off x="101356" y="576471"/>
          <a:ext cx="9975333" cy="4735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8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6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68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05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1041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ลำดับที่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จัดสรร (บาท)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เบิกจ่าย (บาท)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51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พัทลุง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5,728,162.42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5,728,162.42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26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สตูล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4,960,981.00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4,960,981.00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71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53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4,475,536.36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4,475,536.36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54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สิงห์บุรี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4,461,262.16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4,461,262.16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55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พะเยา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4,264,291.16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4,264,291.16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3,001,105.90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3,001,105.90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57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นครนายก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2,872,116.16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2,872,116.16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58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มหาสารคาม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18,549,753.46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18,549,720.51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59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เชียงราย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17,796,594.00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17,795,524.00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99.99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60</a:t>
                      </a:r>
                      <a:endParaRPr lang="th-TH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หนองบัวลำภู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10,326,069.00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10,321,023.00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99.95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202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36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43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47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8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9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4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45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6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7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38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39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1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0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grpSp>
        <p:nvGrpSpPr>
          <p:cNvPr id="51" name="กลุ่ม 25">
            <a:extLst>
              <a:ext uri="{FF2B5EF4-FFF2-40B4-BE49-F238E27FC236}">
                <a16:creationId xmlns:a16="http://schemas.microsoft.com/office/drawing/2014/main" id="{7D06518B-9B45-4201-A300-3BEEF5DCD03B}"/>
              </a:ext>
            </a:extLst>
          </p:cNvPr>
          <p:cNvGrpSpPr/>
          <p:nvPr/>
        </p:nvGrpSpPr>
        <p:grpSpPr>
          <a:xfrm>
            <a:off x="-23582" y="-361931"/>
            <a:ext cx="10201628" cy="1385058"/>
            <a:chOff x="-21224" y="-365563"/>
            <a:chExt cx="9181465" cy="1246552"/>
          </a:xfrm>
        </p:grpSpPr>
        <p:sp>
          <p:nvSpPr>
            <p:cNvPr id="52" name="รูปแบบอิสระ: รูปร่าง 62">
              <a:extLst>
                <a:ext uri="{FF2B5EF4-FFF2-40B4-BE49-F238E27FC236}">
                  <a16:creationId xmlns:a16="http://schemas.microsoft.com/office/drawing/2014/main" id="{763F6E50-E3DE-4F2F-B389-800C6A2058F9}"/>
                </a:ext>
              </a:extLst>
            </p:cNvPr>
            <p:cNvSpPr/>
            <p:nvPr/>
          </p:nvSpPr>
          <p:spPr>
            <a:xfrm rot="10800000">
              <a:off x="-21224" y="349041"/>
              <a:ext cx="7820283" cy="100071"/>
            </a:xfrm>
            <a:custGeom>
              <a:avLst/>
              <a:gdLst>
                <a:gd name="connsiteX0" fmla="*/ 437779 w 1373020"/>
                <a:gd name="connsiteY0" fmla="*/ 0 h 426691"/>
                <a:gd name="connsiteX1" fmla="*/ 1373020 w 1373020"/>
                <a:gd name="connsiteY1" fmla="*/ 0 h 426691"/>
                <a:gd name="connsiteX2" fmla="*/ 1373020 w 1373020"/>
                <a:gd name="connsiteY2" fmla="*/ 426691 h 426691"/>
                <a:gd name="connsiteX3" fmla="*/ 0 w 1373020"/>
                <a:gd name="connsiteY3" fmla="*/ 426691 h 426691"/>
                <a:gd name="connsiteX4" fmla="*/ 323208 w 1373020"/>
                <a:gd name="connsiteY4" fmla="*/ 111669 h 426691"/>
                <a:gd name="connsiteX5" fmla="*/ 437779 w 1373020"/>
                <a:gd name="connsiteY5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020" h="426691">
                  <a:moveTo>
                    <a:pt x="437779" y="0"/>
                  </a:moveTo>
                  <a:lnTo>
                    <a:pt x="1373020" y="0"/>
                  </a:lnTo>
                  <a:lnTo>
                    <a:pt x="1373020" y="426691"/>
                  </a:lnTo>
                  <a:lnTo>
                    <a:pt x="0" y="426691"/>
                  </a:lnTo>
                  <a:lnTo>
                    <a:pt x="323208" y="111669"/>
                  </a:lnTo>
                  <a:lnTo>
                    <a:pt x="437779" y="0"/>
                  </a:lnTo>
                  <a:close/>
                </a:path>
              </a:pathLst>
            </a:custGeom>
            <a:gradFill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 dirty="0"/>
            </a:p>
          </p:txBody>
        </p:sp>
        <p:sp>
          <p:nvSpPr>
            <p:cNvPr id="53" name="รูปแบบอิสระ: รูปร่าง 62">
              <a:extLst>
                <a:ext uri="{FF2B5EF4-FFF2-40B4-BE49-F238E27FC236}">
                  <a16:creationId xmlns:a16="http://schemas.microsoft.com/office/drawing/2014/main" id="{6170159F-B4D3-4017-9CD6-524599548825}"/>
                </a:ext>
              </a:extLst>
            </p:cNvPr>
            <p:cNvSpPr/>
            <p:nvPr/>
          </p:nvSpPr>
          <p:spPr>
            <a:xfrm flipV="1">
              <a:off x="5266749" y="-20538"/>
              <a:ext cx="3893491" cy="487172"/>
            </a:xfrm>
            <a:custGeom>
              <a:avLst/>
              <a:gdLst>
                <a:gd name="connsiteX0" fmla="*/ 437779 w 1373020"/>
                <a:gd name="connsiteY0" fmla="*/ 0 h 426691"/>
                <a:gd name="connsiteX1" fmla="*/ 1373020 w 1373020"/>
                <a:gd name="connsiteY1" fmla="*/ 0 h 426691"/>
                <a:gd name="connsiteX2" fmla="*/ 1373020 w 1373020"/>
                <a:gd name="connsiteY2" fmla="*/ 426691 h 426691"/>
                <a:gd name="connsiteX3" fmla="*/ 0 w 1373020"/>
                <a:gd name="connsiteY3" fmla="*/ 426691 h 426691"/>
                <a:gd name="connsiteX4" fmla="*/ 323208 w 1373020"/>
                <a:gd name="connsiteY4" fmla="*/ 111669 h 426691"/>
                <a:gd name="connsiteX5" fmla="*/ 437779 w 1373020"/>
                <a:gd name="connsiteY5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020" h="426691">
                  <a:moveTo>
                    <a:pt x="437779" y="0"/>
                  </a:moveTo>
                  <a:lnTo>
                    <a:pt x="1373020" y="0"/>
                  </a:lnTo>
                  <a:lnTo>
                    <a:pt x="1373020" y="426691"/>
                  </a:lnTo>
                  <a:lnTo>
                    <a:pt x="0" y="426691"/>
                  </a:lnTo>
                  <a:lnTo>
                    <a:pt x="323208" y="111669"/>
                  </a:lnTo>
                  <a:lnTo>
                    <a:pt x="437779" y="0"/>
                  </a:lnTo>
                  <a:close/>
                </a:path>
              </a:pathLst>
            </a:custGeom>
            <a:gradFill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 dirty="0"/>
            </a:p>
          </p:txBody>
        </p:sp>
        <p:sp>
          <p:nvSpPr>
            <p:cNvPr id="54" name="สี่เหลี่ยมผืนผ้า 11">
              <a:extLst>
                <a:ext uri="{FF2B5EF4-FFF2-40B4-BE49-F238E27FC236}">
                  <a16:creationId xmlns:a16="http://schemas.microsoft.com/office/drawing/2014/main" id="{F9F4841F-3BBC-4457-AA88-3D070EC45B06}"/>
                </a:ext>
              </a:extLst>
            </p:cNvPr>
            <p:cNvSpPr/>
            <p:nvPr/>
          </p:nvSpPr>
          <p:spPr>
            <a:xfrm>
              <a:off x="0" y="-57269"/>
              <a:ext cx="9160241" cy="404810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5" name="วงรี 13">
              <a:extLst>
                <a:ext uri="{FF2B5EF4-FFF2-40B4-BE49-F238E27FC236}">
                  <a16:creationId xmlns:a16="http://schemas.microsoft.com/office/drawing/2014/main" id="{26798FC3-BA23-4F57-9494-6FF28D367843}"/>
                </a:ext>
              </a:extLst>
            </p:cNvPr>
            <p:cNvSpPr/>
            <p:nvPr/>
          </p:nvSpPr>
          <p:spPr>
            <a:xfrm>
              <a:off x="5364490" y="-365563"/>
              <a:ext cx="1840389" cy="1246552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/>
            </a:p>
          </p:txBody>
        </p:sp>
        <p:pic>
          <p:nvPicPr>
            <p:cNvPr id="56" name="รูปภาพ 65">
              <a:extLst>
                <a:ext uri="{FF2B5EF4-FFF2-40B4-BE49-F238E27FC236}">
                  <a16:creationId xmlns:a16="http://schemas.microsoft.com/office/drawing/2014/main" id="{FF1C8559-7F07-4282-B711-DDC3A7946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5911596" y="-52058"/>
              <a:ext cx="760236" cy="501554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</p:grpSp>
      <p:sp>
        <p:nvSpPr>
          <p:cNvPr id="57" name="TextBox 56"/>
          <p:cNvSpPr txBox="1"/>
          <p:nvPr/>
        </p:nvSpPr>
        <p:spPr>
          <a:xfrm>
            <a:off x="405449" y="4601"/>
            <a:ext cx="5364394" cy="464743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การเบิกจ่ายงบประมาณกองทุนพัฒนาบทบาทสตรี ประจำปีงบประมาณ พ.ศ. 2565 </a:t>
            </a:r>
            <a:b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(ข้อมูล ณ 30 กันยายน 2565) </a:t>
            </a:r>
            <a:r>
              <a:rPr lang="th-TH" sz="11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(ต่อ)</a:t>
            </a:r>
            <a:endParaRPr lang="th-TH" sz="11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8" name="กล่องข้อความ 8">
            <a:extLst>
              <a:ext uri="{FF2B5EF4-FFF2-40B4-BE49-F238E27FC236}">
                <a16:creationId xmlns:a16="http://schemas.microsoft.com/office/drawing/2014/main" id="{CCCB03A2-6F02-4324-BCC9-DD8938DB9EAA}"/>
              </a:ext>
            </a:extLst>
          </p:cNvPr>
          <p:cNvSpPr txBox="1"/>
          <p:nvPr/>
        </p:nvSpPr>
        <p:spPr>
          <a:xfrm>
            <a:off x="7651302" y="-55972"/>
            <a:ext cx="2590301" cy="5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60 </a:t>
            </a:r>
            <a:r>
              <a:rPr lang="th-TH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ปี กรมการพัฒนาชุมชน</a:t>
            </a:r>
          </a:p>
          <a:p>
            <a:r>
              <a:rPr lang="th-TH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สร้างสรรค์ชุมชน สร้างคน สร้างชาติ</a:t>
            </a:r>
            <a:endParaRPr lang="en-US" sz="157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1460854"/>
              </p:ext>
            </p:extLst>
          </p:nvPr>
        </p:nvGraphicFramePr>
        <p:xfrm>
          <a:off x="110622" y="618344"/>
          <a:ext cx="9956800" cy="4637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2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7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0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1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3381"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ลำดับที่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จัดสรร (บาท)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เบิกจ่าย (บาท)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7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61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บุรีรัมย์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17,919,330.00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17,874,464.08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99.75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2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62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ลำพูน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9,443,905.00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9,415,422.00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99.70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5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63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ขอนแก่น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18,268,863.06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18,175,584.83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99.49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7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ศรีสะเกษ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18,965,654.00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18,847,251.00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99.38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7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65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สระแก้ว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14,354,053.00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14,195,227.86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98.89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7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เลย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12,078,450.00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11,928,038.86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98.75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7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67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น่าน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12,780,810.00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12,516,977.00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97.94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47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68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แม่ฮ่องสอน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10,967,410.00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10,729,167.00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97.83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7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69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ยะลา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6,397,817.00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6,254,080.52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97.75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47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70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ลพบุรี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13,512,118.00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13,132,012.58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97.19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068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499005"/>
              </p:ext>
            </p:extLst>
          </p:nvPr>
        </p:nvGraphicFramePr>
        <p:xfrm>
          <a:off x="110622" y="749731"/>
          <a:ext cx="9956800" cy="4222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2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7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0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1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3381"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ลำดับที่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จัดสรร (บาท)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เบิกจ่าย (บาท)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7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71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ระนอง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8,273,770.00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7,992,362.00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96.60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2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72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เพชรบุรี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10,943,209.00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10,569,721.71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96.59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5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73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ภูเก็ต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3,573,967.00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3,426,876.00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95.88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7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74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พังงา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6,310,160.00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5,996,723.00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95.03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7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75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สุราษฎร์ธานี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13,309,723.00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12,474,217.30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93.72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7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76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สงขลา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12,660,780.00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11,865,192.64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93.72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7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77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กรุงเทพมหานคร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8,342,286.00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7,499,210.78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91.31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3066612"/>
                  </a:ext>
                </a:extLst>
              </a:tr>
              <a:tr h="4147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78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ส่วนกลาง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143,759,254.58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92,182,886.62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70.85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3096424"/>
                  </a:ext>
                </a:extLst>
              </a:tr>
              <a:tr h="41476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รวม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th-TH" sz="1400" b="0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1,044,495,500.00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987,703,207.19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94.56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62664443"/>
                  </a:ext>
                </a:extLst>
              </a:tr>
            </a:tbl>
          </a:graphicData>
        </a:graphic>
      </p:graphicFrame>
      <p:grpSp>
        <p:nvGrpSpPr>
          <p:cNvPr id="35" name="Group 34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36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43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47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8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9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4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45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6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7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38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39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1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0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grpSp>
        <p:nvGrpSpPr>
          <p:cNvPr id="51" name="กลุ่ม 25">
            <a:extLst>
              <a:ext uri="{FF2B5EF4-FFF2-40B4-BE49-F238E27FC236}">
                <a16:creationId xmlns:a16="http://schemas.microsoft.com/office/drawing/2014/main" id="{7D06518B-9B45-4201-A300-3BEEF5DCD03B}"/>
              </a:ext>
            </a:extLst>
          </p:cNvPr>
          <p:cNvGrpSpPr/>
          <p:nvPr/>
        </p:nvGrpSpPr>
        <p:grpSpPr>
          <a:xfrm>
            <a:off x="-23582" y="-361931"/>
            <a:ext cx="10201628" cy="1385058"/>
            <a:chOff x="-21224" y="-365563"/>
            <a:chExt cx="9181465" cy="1246552"/>
          </a:xfrm>
        </p:grpSpPr>
        <p:sp>
          <p:nvSpPr>
            <p:cNvPr id="52" name="รูปแบบอิสระ: รูปร่าง 62">
              <a:extLst>
                <a:ext uri="{FF2B5EF4-FFF2-40B4-BE49-F238E27FC236}">
                  <a16:creationId xmlns:a16="http://schemas.microsoft.com/office/drawing/2014/main" id="{763F6E50-E3DE-4F2F-B389-800C6A2058F9}"/>
                </a:ext>
              </a:extLst>
            </p:cNvPr>
            <p:cNvSpPr/>
            <p:nvPr/>
          </p:nvSpPr>
          <p:spPr>
            <a:xfrm rot="10800000">
              <a:off x="-21224" y="349041"/>
              <a:ext cx="7820283" cy="100071"/>
            </a:xfrm>
            <a:custGeom>
              <a:avLst/>
              <a:gdLst>
                <a:gd name="connsiteX0" fmla="*/ 437779 w 1373020"/>
                <a:gd name="connsiteY0" fmla="*/ 0 h 426691"/>
                <a:gd name="connsiteX1" fmla="*/ 1373020 w 1373020"/>
                <a:gd name="connsiteY1" fmla="*/ 0 h 426691"/>
                <a:gd name="connsiteX2" fmla="*/ 1373020 w 1373020"/>
                <a:gd name="connsiteY2" fmla="*/ 426691 h 426691"/>
                <a:gd name="connsiteX3" fmla="*/ 0 w 1373020"/>
                <a:gd name="connsiteY3" fmla="*/ 426691 h 426691"/>
                <a:gd name="connsiteX4" fmla="*/ 323208 w 1373020"/>
                <a:gd name="connsiteY4" fmla="*/ 111669 h 426691"/>
                <a:gd name="connsiteX5" fmla="*/ 437779 w 1373020"/>
                <a:gd name="connsiteY5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020" h="426691">
                  <a:moveTo>
                    <a:pt x="437779" y="0"/>
                  </a:moveTo>
                  <a:lnTo>
                    <a:pt x="1373020" y="0"/>
                  </a:lnTo>
                  <a:lnTo>
                    <a:pt x="1373020" y="426691"/>
                  </a:lnTo>
                  <a:lnTo>
                    <a:pt x="0" y="426691"/>
                  </a:lnTo>
                  <a:lnTo>
                    <a:pt x="323208" y="111669"/>
                  </a:lnTo>
                  <a:lnTo>
                    <a:pt x="437779" y="0"/>
                  </a:lnTo>
                  <a:close/>
                </a:path>
              </a:pathLst>
            </a:custGeom>
            <a:gradFill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 dirty="0"/>
            </a:p>
          </p:txBody>
        </p:sp>
        <p:sp>
          <p:nvSpPr>
            <p:cNvPr id="53" name="รูปแบบอิสระ: รูปร่าง 62">
              <a:extLst>
                <a:ext uri="{FF2B5EF4-FFF2-40B4-BE49-F238E27FC236}">
                  <a16:creationId xmlns:a16="http://schemas.microsoft.com/office/drawing/2014/main" id="{6170159F-B4D3-4017-9CD6-524599548825}"/>
                </a:ext>
              </a:extLst>
            </p:cNvPr>
            <p:cNvSpPr/>
            <p:nvPr/>
          </p:nvSpPr>
          <p:spPr>
            <a:xfrm flipV="1">
              <a:off x="5266749" y="-20538"/>
              <a:ext cx="3893491" cy="487172"/>
            </a:xfrm>
            <a:custGeom>
              <a:avLst/>
              <a:gdLst>
                <a:gd name="connsiteX0" fmla="*/ 437779 w 1373020"/>
                <a:gd name="connsiteY0" fmla="*/ 0 h 426691"/>
                <a:gd name="connsiteX1" fmla="*/ 1373020 w 1373020"/>
                <a:gd name="connsiteY1" fmla="*/ 0 h 426691"/>
                <a:gd name="connsiteX2" fmla="*/ 1373020 w 1373020"/>
                <a:gd name="connsiteY2" fmla="*/ 426691 h 426691"/>
                <a:gd name="connsiteX3" fmla="*/ 0 w 1373020"/>
                <a:gd name="connsiteY3" fmla="*/ 426691 h 426691"/>
                <a:gd name="connsiteX4" fmla="*/ 323208 w 1373020"/>
                <a:gd name="connsiteY4" fmla="*/ 111669 h 426691"/>
                <a:gd name="connsiteX5" fmla="*/ 437779 w 1373020"/>
                <a:gd name="connsiteY5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020" h="426691">
                  <a:moveTo>
                    <a:pt x="437779" y="0"/>
                  </a:moveTo>
                  <a:lnTo>
                    <a:pt x="1373020" y="0"/>
                  </a:lnTo>
                  <a:lnTo>
                    <a:pt x="1373020" y="426691"/>
                  </a:lnTo>
                  <a:lnTo>
                    <a:pt x="0" y="426691"/>
                  </a:lnTo>
                  <a:lnTo>
                    <a:pt x="323208" y="111669"/>
                  </a:lnTo>
                  <a:lnTo>
                    <a:pt x="437779" y="0"/>
                  </a:lnTo>
                  <a:close/>
                </a:path>
              </a:pathLst>
            </a:custGeom>
            <a:gradFill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 dirty="0"/>
            </a:p>
          </p:txBody>
        </p:sp>
        <p:sp>
          <p:nvSpPr>
            <p:cNvPr id="54" name="สี่เหลี่ยมผืนผ้า 11">
              <a:extLst>
                <a:ext uri="{FF2B5EF4-FFF2-40B4-BE49-F238E27FC236}">
                  <a16:creationId xmlns:a16="http://schemas.microsoft.com/office/drawing/2014/main" id="{F9F4841F-3BBC-4457-AA88-3D070EC45B06}"/>
                </a:ext>
              </a:extLst>
            </p:cNvPr>
            <p:cNvSpPr/>
            <p:nvPr/>
          </p:nvSpPr>
          <p:spPr>
            <a:xfrm>
              <a:off x="0" y="-57269"/>
              <a:ext cx="9160241" cy="404810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5" name="วงรี 13">
              <a:extLst>
                <a:ext uri="{FF2B5EF4-FFF2-40B4-BE49-F238E27FC236}">
                  <a16:creationId xmlns:a16="http://schemas.microsoft.com/office/drawing/2014/main" id="{26798FC3-BA23-4F57-9494-6FF28D367843}"/>
                </a:ext>
              </a:extLst>
            </p:cNvPr>
            <p:cNvSpPr/>
            <p:nvPr/>
          </p:nvSpPr>
          <p:spPr>
            <a:xfrm>
              <a:off x="5364490" y="-365563"/>
              <a:ext cx="1840389" cy="1246552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/>
            </a:p>
          </p:txBody>
        </p:sp>
        <p:pic>
          <p:nvPicPr>
            <p:cNvPr id="56" name="รูปภาพ 65">
              <a:extLst>
                <a:ext uri="{FF2B5EF4-FFF2-40B4-BE49-F238E27FC236}">
                  <a16:creationId xmlns:a16="http://schemas.microsoft.com/office/drawing/2014/main" id="{FF1C8559-7F07-4282-B711-DDC3A7946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5911596" y="-52058"/>
              <a:ext cx="760236" cy="501554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</p:grpSp>
      <p:sp>
        <p:nvSpPr>
          <p:cNvPr id="57" name="TextBox 56"/>
          <p:cNvSpPr txBox="1"/>
          <p:nvPr/>
        </p:nvSpPr>
        <p:spPr>
          <a:xfrm>
            <a:off x="405449" y="4601"/>
            <a:ext cx="5364394" cy="464743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การเบิกจ่ายงบประมาณกองทุนพัฒนาบทบาทสตรี ประจำปีงบประมาณ พ.ศ. 2565 </a:t>
            </a:r>
            <a:b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1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(ข้อมูล ณ 30 กันยายน 2565) </a:t>
            </a:r>
            <a:r>
              <a:rPr lang="th-TH" sz="11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(ต่อ)</a:t>
            </a:r>
            <a:endParaRPr lang="th-TH" sz="11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8" name="กล่องข้อความ 8">
            <a:extLst>
              <a:ext uri="{FF2B5EF4-FFF2-40B4-BE49-F238E27FC236}">
                <a16:creationId xmlns:a16="http://schemas.microsoft.com/office/drawing/2014/main" id="{CCCB03A2-6F02-4324-BCC9-DD8938DB9EAA}"/>
              </a:ext>
            </a:extLst>
          </p:cNvPr>
          <p:cNvSpPr txBox="1"/>
          <p:nvPr/>
        </p:nvSpPr>
        <p:spPr>
          <a:xfrm>
            <a:off x="7651302" y="-55972"/>
            <a:ext cx="2590301" cy="57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60 </a:t>
            </a:r>
            <a:r>
              <a:rPr lang="th-TH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ปี กรมการพัฒนาชุมชน</a:t>
            </a:r>
          </a:p>
          <a:p>
            <a:r>
              <a:rPr lang="th-TH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rPr>
              <a:t>สร้างสรรค์ชุมชน สร้างคน สร้างชาติ</a:t>
            </a:r>
            <a:endParaRPr lang="en-US" sz="157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4027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338968" y="2782572"/>
            <a:ext cx="9482063" cy="110871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2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4.2 รายงานการบริหารจัดการหนี้ของกองทุนพัฒนาบทบาทสตรี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46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51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2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3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54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</p:grpSp>
        <p:grpSp>
          <p:nvGrpSpPr>
            <p:cNvPr id="47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48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49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50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5" name="Group 74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76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83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87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88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89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84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85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86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77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78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79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8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81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28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390391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/>
        </p:nvGrpSpPr>
        <p:grpSpPr>
          <a:xfrm>
            <a:off x="168092" y="1760040"/>
            <a:ext cx="3898457" cy="521770"/>
            <a:chOff x="93335" y="732358"/>
            <a:chExt cx="3707409" cy="521770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7" name="กลุ่ม 6"/>
            <p:cNvGrpSpPr/>
            <p:nvPr/>
          </p:nvGrpSpPr>
          <p:grpSpPr>
            <a:xfrm>
              <a:off x="93335" y="732358"/>
              <a:ext cx="3707409" cy="521770"/>
              <a:chOff x="215660" y="1172957"/>
              <a:chExt cx="4767359" cy="469594"/>
            </a:xfrm>
          </p:grpSpPr>
          <p:sp>
            <p:nvSpPr>
              <p:cNvPr id="8" name="สี่เหลี่ยมผืนผ้ามุมมน 10"/>
              <p:cNvSpPr/>
              <p:nvPr/>
            </p:nvSpPr>
            <p:spPr>
              <a:xfrm>
                <a:off x="503238" y="1177925"/>
                <a:ext cx="4479781" cy="461963"/>
              </a:xfrm>
              <a:prstGeom prst="roundRect">
                <a:avLst/>
              </a:prstGeom>
              <a:solidFill>
                <a:srgbClr val="FDF5F5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สี่เหลี่ยมผืนผ้ามุมมน 10"/>
              <p:cNvSpPr/>
              <p:nvPr/>
            </p:nvSpPr>
            <p:spPr>
              <a:xfrm>
                <a:off x="215660" y="1177926"/>
                <a:ext cx="4220681" cy="461963"/>
              </a:xfrm>
              <a:prstGeom prst="roundRect">
                <a:avLst/>
              </a:prstGeom>
              <a:solidFill>
                <a:srgbClr val="EB9999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สี่เหลี่ยมผืนผ้ามุมมน 10"/>
              <p:cNvSpPr/>
              <p:nvPr/>
            </p:nvSpPr>
            <p:spPr>
              <a:xfrm>
                <a:off x="215660" y="1172957"/>
                <a:ext cx="4124426" cy="469594"/>
              </a:xfrm>
              <a:prstGeom prst="roundRect">
                <a:avLst/>
              </a:prstGeom>
              <a:solidFill>
                <a:srgbClr val="F7DAD9">
                  <a:alpha val="89804"/>
                </a:srgb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1 </a:t>
                </a:r>
                <a:r>
                  <a:rPr lang="en-US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 </a:t>
                </a: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ประธานแจ้งให้ประชุมทราบ</a:t>
                </a:r>
              </a:p>
            </p:txBody>
          </p:sp>
        </p:grpSp>
        <p:sp>
          <p:nvSpPr>
            <p:cNvPr id="11" name="สี่เหลี่ยมผืนผ้า 10"/>
            <p:cNvSpPr/>
            <p:nvPr/>
          </p:nvSpPr>
          <p:spPr>
            <a:xfrm>
              <a:off x="3423644" y="833278"/>
              <a:ext cx="3051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0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</a:t>
              </a:r>
              <a:endParaRPr lang="th-TH" sz="20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12" name="สี่เหลี่ยมผืนผ้ามุมมน 8"/>
          <p:cNvSpPr/>
          <p:nvPr/>
        </p:nvSpPr>
        <p:spPr>
          <a:xfrm>
            <a:off x="4065184" y="2843914"/>
            <a:ext cx="5744194" cy="640071"/>
          </a:xfrm>
          <a:prstGeom prst="roundRect">
            <a:avLst>
              <a:gd name="adj" fmla="val 7784"/>
            </a:avLst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thaiDist">
              <a:lnSpc>
                <a:spcPct val="150000"/>
              </a:lnSpc>
              <a:spcAft>
                <a:spcPts val="1000"/>
              </a:spcAft>
            </a:pPr>
            <a:endParaRPr lang="th-TH" sz="1200" b="1" dirty="0">
              <a:solidFill>
                <a:srgbClr val="002060"/>
              </a:solidFill>
              <a:latin typeface="Chulabhorn Likit Text Light" panose="00000400000000000000" pitchFamily="50" charset="-34"/>
              <a:cs typeface="Chulabhorn Likit Text Light" panose="00000400000000000000" pitchFamily="50" charset="-34"/>
            </a:endParaRPr>
          </a:p>
          <a:p>
            <a:pPr algn="thaiDist">
              <a:lnSpc>
                <a:spcPct val="150000"/>
              </a:lnSpc>
              <a:spcAft>
                <a:spcPts val="1000"/>
              </a:spcAft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รับรองรายงานการประชุมคณะกรรมการบริหารกองทุนพัฒนาบทบาทสตรี                      ครั้งที่ 9/2565 เมื่อวันพฤหัสบดีที่ 29 กันยายน 2565</a:t>
            </a:r>
            <a:endParaRPr lang="en-US" sz="1400" dirty="0">
              <a:solidFill>
                <a:srgbClr val="002060"/>
              </a:solidFill>
              <a:latin typeface="Chulabhorn Likit Text" panose="00000500000000000000" pitchFamily="50" charset="-34"/>
              <a:ea typeface="Calibri"/>
              <a:cs typeface="Chulabhorn Likit Text" panose="00000500000000000000" pitchFamily="50" charset="-34"/>
            </a:endParaRPr>
          </a:p>
          <a:p>
            <a:pPr defTabSz="299858">
              <a:spcAft>
                <a:spcPts val="333"/>
              </a:spcAft>
              <a:defRPr/>
            </a:pPr>
            <a:endParaRPr lang="th-TH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32" name="กลุ่ม 31"/>
          <p:cNvGrpSpPr/>
          <p:nvPr/>
        </p:nvGrpSpPr>
        <p:grpSpPr>
          <a:xfrm>
            <a:off x="144757" y="2861584"/>
            <a:ext cx="3859228" cy="534184"/>
            <a:chOff x="11007" y="1616845"/>
            <a:chExt cx="3768905" cy="480765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13" name="กลุ่ม 12"/>
            <p:cNvGrpSpPr/>
            <p:nvPr/>
          </p:nvGrpSpPr>
          <p:grpSpPr>
            <a:xfrm>
              <a:off x="11007" y="1616845"/>
              <a:ext cx="3768905" cy="480765"/>
              <a:chOff x="122178" y="1159124"/>
              <a:chExt cx="4962585" cy="480765"/>
            </a:xfrm>
          </p:grpSpPr>
          <p:sp>
            <p:nvSpPr>
              <p:cNvPr id="14" name="สี่เหลี่ยมผืนผ้ามุมมน 10"/>
              <p:cNvSpPr/>
              <p:nvPr/>
            </p:nvSpPr>
            <p:spPr>
              <a:xfrm>
                <a:off x="503238" y="1177925"/>
                <a:ext cx="4581525" cy="461963"/>
              </a:xfrm>
              <a:prstGeom prst="roundRect">
                <a:avLst/>
              </a:prstGeom>
              <a:solidFill>
                <a:srgbClr val="FFF5D9"/>
              </a:solidFill>
              <a:ln>
                <a:solidFill>
                  <a:srgbClr val="FFF5D9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r>
                  <a:rPr lang="th-TH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PSK" pitchFamily="34" charset="-34"/>
                    <a:ea typeface="Tahoma" pitchFamily="34" charset="0"/>
                    <a:cs typeface="TH SarabunPSK" pitchFamily="34" charset="-34"/>
                  </a:rPr>
                  <a:t>สร้างสรรค์ชุมชนให้พึ่งตนเองได้</a:t>
                </a: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สี่เหลี่ยมผืนผ้ามุมมน 10"/>
              <p:cNvSpPr/>
              <p:nvPr/>
            </p:nvSpPr>
            <p:spPr>
              <a:xfrm>
                <a:off x="350838" y="1177925"/>
                <a:ext cx="4167187" cy="461963"/>
              </a:xfrm>
              <a:prstGeom prst="roundRect">
                <a:avLst/>
              </a:prstGeom>
              <a:solidFill>
                <a:srgbClr val="FFDF85"/>
              </a:solidFill>
              <a:ln>
                <a:solidFill>
                  <a:srgbClr val="FFDF85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สี่เหลี่ยมผืนผ้ามุมมน 10"/>
              <p:cNvSpPr/>
              <p:nvPr/>
            </p:nvSpPr>
            <p:spPr>
              <a:xfrm>
                <a:off x="122178" y="1159124"/>
                <a:ext cx="4278406" cy="480765"/>
              </a:xfrm>
              <a:prstGeom prst="roundRect">
                <a:avLst/>
              </a:prstGeom>
              <a:solidFill>
                <a:srgbClr val="FFEFC1"/>
              </a:solidFill>
              <a:ln>
                <a:solidFill>
                  <a:srgbClr val="FFEFC1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</a:t>
                </a:r>
                <a:r>
                  <a:rPr lang="en-US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</a:t>
                </a: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</a:t>
                </a:r>
                <a:r>
                  <a:rPr lang="en-US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รับรองรายงานการประชุม</a:t>
                </a:r>
              </a:p>
            </p:txBody>
          </p:sp>
        </p:grpSp>
        <p:sp>
          <p:nvSpPr>
            <p:cNvPr id="17" name="สี่เหลี่ยมผืนผ้า 16"/>
            <p:cNvSpPr/>
            <p:nvPr/>
          </p:nvSpPr>
          <p:spPr>
            <a:xfrm>
              <a:off x="3400678" y="1713488"/>
              <a:ext cx="324368" cy="3600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</a:t>
              </a:r>
              <a:endParaRPr lang="th-TH" sz="20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22" name="สี่เหลี่ยมผืนผ้า 21"/>
          <p:cNvSpPr/>
          <p:nvPr/>
        </p:nvSpPr>
        <p:spPr>
          <a:xfrm>
            <a:off x="4066549" y="3917001"/>
            <a:ext cx="5939275" cy="356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h-TH" sz="1400" dirty="0">
                <a:solidFill>
                  <a:srgbClr val="001E5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</a:t>
            </a:r>
            <a:endParaRPr lang="en-GB" sz="14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24" name="กลุ่ม 23"/>
          <p:cNvGrpSpPr/>
          <p:nvPr/>
        </p:nvGrpSpPr>
        <p:grpSpPr>
          <a:xfrm>
            <a:off x="144757" y="3898533"/>
            <a:ext cx="3846182" cy="513293"/>
            <a:chOff x="107504" y="2499742"/>
            <a:chExt cx="3672408" cy="461963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18" name="กลุ่ม 17"/>
            <p:cNvGrpSpPr/>
            <p:nvPr/>
          </p:nvGrpSpPr>
          <p:grpSpPr>
            <a:xfrm>
              <a:off x="107504" y="2499742"/>
              <a:ext cx="3672408" cy="461963"/>
              <a:chOff x="249238" y="1177925"/>
              <a:chExt cx="4835525" cy="461963"/>
            </a:xfrm>
          </p:grpSpPr>
          <p:sp>
            <p:nvSpPr>
              <p:cNvPr id="19" name="สี่เหลี่ยมผืนผ้ามุมมน 10"/>
              <p:cNvSpPr/>
              <p:nvPr/>
            </p:nvSpPr>
            <p:spPr>
              <a:xfrm>
                <a:off x="503238" y="1177925"/>
                <a:ext cx="4581525" cy="461963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r>
                  <a:rPr lang="th-TH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PSK" pitchFamily="34" charset="-34"/>
                    <a:ea typeface="Tahoma" pitchFamily="34" charset="0"/>
                    <a:cs typeface="TH SarabunPSK" pitchFamily="34" charset="-34"/>
                  </a:rPr>
                  <a:t>สร้างสรรค์ชุมชนให้พึ่งตนเองได้</a:t>
                </a: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" name="สี่เหลี่ยมผืนผ้ามุมมน 10"/>
              <p:cNvSpPr/>
              <p:nvPr/>
            </p:nvSpPr>
            <p:spPr>
              <a:xfrm>
                <a:off x="350838" y="1177925"/>
                <a:ext cx="4167187" cy="461963"/>
              </a:xfrm>
              <a:prstGeom prst="roundRect">
                <a:avLst/>
              </a:prstGeom>
              <a:solidFill>
                <a:srgbClr val="A8D072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r>
                  <a:rPr lang="th-TH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PSK" pitchFamily="34" charset="-34"/>
                    <a:ea typeface="Tahoma" pitchFamily="34" charset="0"/>
                    <a:cs typeface="TH SarabunPSK" pitchFamily="34" charset="-34"/>
                  </a:rPr>
                  <a:t>สร้างสรรค์ชุมชนให้พึ่งตนเองได้</a:t>
                </a: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" name="สี่เหลี่ยมผืนผ้ามุมมน 10"/>
              <p:cNvSpPr/>
              <p:nvPr/>
            </p:nvSpPr>
            <p:spPr>
              <a:xfrm>
                <a:off x="249238" y="1177925"/>
                <a:ext cx="4167187" cy="461963"/>
              </a:xfrm>
              <a:prstGeom prst="roundRect">
                <a:avLst/>
              </a:prstGeom>
              <a:solidFill>
                <a:srgbClr val="DCECC6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</a:t>
                </a:r>
                <a:r>
                  <a:rPr lang="en-US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</a:t>
                </a: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</a:t>
                </a:r>
                <a:r>
                  <a:rPr lang="en-US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สืบเนื่องจากการประชุม</a:t>
                </a:r>
              </a:p>
            </p:txBody>
          </p:sp>
        </p:grpSp>
        <p:sp>
          <p:nvSpPr>
            <p:cNvPr id="23" name="สี่เหลี่ยมผืนผ้า 22"/>
            <p:cNvSpPr/>
            <p:nvPr/>
          </p:nvSpPr>
          <p:spPr>
            <a:xfrm>
              <a:off x="3401268" y="2581106"/>
              <a:ext cx="332197" cy="3600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</a:t>
              </a:r>
              <a:endParaRPr lang="th-TH" sz="20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7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2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3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4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5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8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9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0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1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2188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65" name="TextBox 64"/>
          <p:cNvSpPr txBox="1"/>
          <p:nvPr/>
        </p:nvSpPr>
        <p:spPr>
          <a:xfrm>
            <a:off x="0" y="884220"/>
            <a:ext cx="7202708" cy="369332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ระเบียบวาระการประชุมคณะกรรมการบริหารกองทุนพัฒนาบทบาทสตรี </a:t>
            </a:r>
          </a:p>
        </p:txBody>
      </p:sp>
      <p:sp>
        <p:nvSpPr>
          <p:cNvPr id="2" name="Rectangle 1"/>
          <p:cNvSpPr/>
          <p:nvPr/>
        </p:nvSpPr>
        <p:spPr>
          <a:xfrm>
            <a:off x="4117057" y="1893080"/>
            <a:ext cx="55462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1.1 แนะนำประธานกรรมการบริหารกองทุนพัฒนาบทบาทสตรี </a:t>
            </a:r>
            <a:endParaRPr lang="en-US" sz="14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90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97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101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02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03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98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99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00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91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92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93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94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95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6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0" y="-1013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/>
            <a:r>
              <a:rPr lang="th-TH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</a:t>
            </a:r>
            <a:r>
              <a:rPr lang="th-TH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.2 ผลการบริหารจัดการหนี้ของกองทุนพัฒนาบทบาทสตรี ประจำปีงบประมาณ พ.ศ. 2565</a:t>
            </a:r>
          </a:p>
          <a:p>
            <a:pPr algn="ctr"/>
            <a:endParaRPr lang="th-TH" dirty="0"/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0" y="468632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สี่เหลี่ยมผืนผ้ามุมมน 18"/>
          <p:cNvSpPr/>
          <p:nvPr/>
        </p:nvSpPr>
        <p:spPr>
          <a:xfrm>
            <a:off x="7268685" y="5291238"/>
            <a:ext cx="2833783" cy="365178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400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</a:t>
            </a:r>
            <a:r>
              <a:rPr lang="en-US" sz="1400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30</a:t>
            </a:r>
            <a:r>
              <a:rPr lang="th-TH" sz="1400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กันยายน 2565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944039" y="727177"/>
            <a:ext cx="6158429" cy="4458439"/>
            <a:chOff x="3745733" y="727177"/>
            <a:chExt cx="6158429" cy="4458439"/>
          </a:xfrm>
        </p:grpSpPr>
        <p:cxnSp>
          <p:nvCxnSpPr>
            <p:cNvPr id="23" name="ตัวเชื่อมต่อตรง 37"/>
            <p:cNvCxnSpPr>
              <a:cxnSpLocks/>
            </p:cNvCxnSpPr>
            <p:nvPr/>
          </p:nvCxnSpPr>
          <p:spPr>
            <a:xfrm>
              <a:off x="8032143" y="3815960"/>
              <a:ext cx="0" cy="319032"/>
            </a:xfrm>
            <a:prstGeom prst="line">
              <a:avLst/>
            </a:prstGeom>
            <a:solidFill>
              <a:srgbClr val="92D050"/>
            </a:solidFill>
            <a:ln w="57150">
              <a:solidFill>
                <a:srgbClr val="002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745733" y="727177"/>
              <a:ext cx="6158429" cy="4458439"/>
              <a:chOff x="2050283" y="769946"/>
              <a:chExt cx="6158429" cy="4458439"/>
            </a:xfrm>
          </p:grpSpPr>
          <p:sp>
            <p:nvSpPr>
              <p:cNvPr id="36" name="สี่เหลี่ยมผืนผ้ามุมมน 29"/>
              <p:cNvSpPr/>
              <p:nvPr/>
            </p:nvSpPr>
            <p:spPr>
              <a:xfrm>
                <a:off x="6261846" y="2517689"/>
                <a:ext cx="1946866" cy="104067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  <a:alpha val="80000"/>
                </a:schemeClr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th-TH" sz="125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</a:t>
                </a:r>
                <a:r>
                  <a:rPr lang="th-TH" sz="125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หนี้ดำเนินคดี</a:t>
                </a:r>
                <a:endParaRPr lang="en-US" sz="125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th-TH" sz="1250" b="1" kern="1200" dirty="0">
                    <a:solidFill>
                      <a:srgbClr val="002060"/>
                    </a:solidFill>
                    <a:effectLst/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9</a:t>
                </a:r>
                <a:r>
                  <a:rPr lang="en-US" sz="1250" b="1" kern="1200" dirty="0">
                    <a:solidFill>
                      <a:srgbClr val="002060"/>
                    </a:solidFill>
                    <a:effectLst/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8,921,978</a:t>
                </a:r>
                <a:r>
                  <a:rPr lang="th-TH" sz="1250" b="1" kern="1200" dirty="0">
                    <a:solidFill>
                      <a:srgbClr val="002060"/>
                    </a:solidFill>
                    <a:effectLst/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.</a:t>
                </a:r>
                <a:r>
                  <a:rPr lang="en-US" sz="1250" b="1" kern="1200" dirty="0">
                    <a:solidFill>
                      <a:srgbClr val="002060"/>
                    </a:solidFill>
                    <a:effectLst/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84 </a:t>
                </a:r>
                <a:r>
                  <a:rPr lang="th-TH" sz="125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บาท</a:t>
                </a:r>
                <a:endParaRPr lang="en-GB" sz="125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th-TH" sz="125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(คิดเป็นร้อยละ 2.</a:t>
                </a:r>
                <a:r>
                  <a:rPr lang="en-US" sz="125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18</a:t>
                </a:r>
                <a:r>
                  <a:rPr lang="th-TH" sz="125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</a:t>
                </a:r>
                <a:br>
                  <a:rPr lang="th-TH" sz="125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</a:br>
                <a:r>
                  <a:rPr lang="th-TH" sz="125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ของหนี้คงเหลือ)</a:t>
                </a:r>
                <a:endParaRPr lang="en-US" sz="125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  <a:p>
                <a:pPr algn="ctr">
                  <a:lnSpc>
                    <a:spcPct val="150000"/>
                  </a:lnSpc>
                </a:pPr>
                <a:endParaRPr lang="th-TH" sz="1250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2050283" y="769946"/>
                <a:ext cx="5188032" cy="4458439"/>
                <a:chOff x="2050283" y="769946"/>
                <a:chExt cx="5188032" cy="4458439"/>
              </a:xfrm>
            </p:grpSpPr>
            <p:cxnSp>
              <p:nvCxnSpPr>
                <p:cNvPr id="40" name="ตัวเชื่อมต่อตรง 33"/>
                <p:cNvCxnSpPr/>
                <p:nvPr/>
              </p:nvCxnSpPr>
              <p:spPr>
                <a:xfrm>
                  <a:off x="7089139" y="2089315"/>
                  <a:ext cx="0" cy="417357"/>
                </a:xfrm>
                <a:prstGeom prst="line">
                  <a:avLst/>
                </a:prstGeom>
                <a:solidFill>
                  <a:srgbClr val="92D050"/>
                </a:solidFill>
                <a:ln w="57150">
                  <a:solidFill>
                    <a:srgbClr val="00206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ตัวเชื่อมต่อตรง 23"/>
                <p:cNvCxnSpPr/>
                <p:nvPr/>
              </p:nvCxnSpPr>
              <p:spPr>
                <a:xfrm flipH="1">
                  <a:off x="5133555" y="3558360"/>
                  <a:ext cx="1" cy="311386"/>
                </a:xfrm>
                <a:prstGeom prst="line">
                  <a:avLst/>
                </a:prstGeom>
                <a:solidFill>
                  <a:srgbClr val="92D050"/>
                </a:solidFill>
                <a:ln w="57150">
                  <a:solidFill>
                    <a:srgbClr val="00206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" name="กลุ่ม 26"/>
                <p:cNvGrpSpPr/>
                <p:nvPr/>
              </p:nvGrpSpPr>
              <p:grpSpPr>
                <a:xfrm>
                  <a:off x="2050283" y="769946"/>
                  <a:ext cx="5188032" cy="4458439"/>
                  <a:chOff x="361284" y="1104542"/>
                  <a:chExt cx="8787549" cy="4475662"/>
                </a:xfrm>
                <a:solidFill>
                  <a:srgbClr val="92D050"/>
                </a:solidFill>
              </p:grpSpPr>
              <p:cxnSp>
                <p:nvCxnSpPr>
                  <p:cNvPr id="34" name="ตัวเชื่อมต่อตรง 33"/>
                  <p:cNvCxnSpPr/>
                  <p:nvPr/>
                </p:nvCxnSpPr>
                <p:spPr>
                  <a:xfrm>
                    <a:off x="2208674" y="2415026"/>
                    <a:ext cx="1555" cy="396849"/>
                  </a:xfrm>
                  <a:prstGeom prst="line">
                    <a:avLst/>
                  </a:prstGeom>
                  <a:grpFill/>
                  <a:ln w="57150">
                    <a:solidFill>
                      <a:srgbClr val="00206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ตัวเชื่อมต่อตรง 37"/>
                  <p:cNvCxnSpPr>
                    <a:cxnSpLocks/>
                  </p:cNvCxnSpPr>
                  <p:nvPr/>
                </p:nvCxnSpPr>
                <p:spPr>
                  <a:xfrm>
                    <a:off x="3686598" y="4206364"/>
                    <a:ext cx="0" cy="320264"/>
                  </a:xfrm>
                  <a:prstGeom prst="line">
                    <a:avLst/>
                  </a:prstGeom>
                  <a:grpFill/>
                  <a:ln w="57150">
                    <a:solidFill>
                      <a:srgbClr val="00206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" name="สี่เหลี่ยมผืนผ้ามุมมน 28"/>
                  <p:cNvSpPr/>
                  <p:nvPr/>
                </p:nvSpPr>
                <p:spPr>
                  <a:xfrm>
                    <a:off x="361284" y="2836918"/>
                    <a:ext cx="3447289" cy="1066809"/>
                  </a:xfrm>
                  <a:prstGeom prst="roundRect">
                    <a:avLst/>
                  </a:prstGeom>
                  <a:solidFill>
                    <a:srgbClr val="F6F4D2">
                      <a:alpha val="90000"/>
                    </a:srgbClr>
                  </a:solidFill>
                  <a:ln>
                    <a:noFill/>
                  </a:ln>
                  <a:effectLst>
                    <a:outerShdw blurRad="57785" dist="33020" dir="318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rightRoom" dir="t">
                      <a:rot lat="0" lon="0" rev="600000"/>
                    </a:lightRig>
                  </a:scene3d>
                  <a:sp3d prstMaterial="metal">
                    <a:bevelT w="38100" h="57150" prst="angl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th-TH" sz="125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 </a:t>
                    </a: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หนี้ยังไม่ถึงกำหนดชำระ</a:t>
                    </a:r>
                    <a:endParaRPr lang="en-US" sz="1250" b="1" dirty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  <a:p>
                    <a:pPr algn="ctr">
                      <a:lnSpc>
                        <a:spcPct val="130000"/>
                      </a:lnSpc>
                    </a:pPr>
                    <a:r>
                      <a:rPr lang="th-TH" sz="1250" b="1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3</a:t>
                    </a:r>
                    <a:r>
                      <a:rPr lang="en-US" sz="1250" b="1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,400,043,247</a:t>
                    </a:r>
                    <a:r>
                      <a:rPr lang="th-TH" sz="1250" b="1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.</a:t>
                    </a:r>
                    <a:r>
                      <a:rPr lang="en-US" sz="1250" b="1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59</a:t>
                    </a:r>
                    <a:r>
                      <a:rPr lang="th-TH" sz="1250" b="1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 </a:t>
                    </a: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บาท</a:t>
                    </a:r>
                    <a:endParaRPr lang="en-GB" sz="1250" b="1" dirty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  <a:p>
                    <a:pPr algn="ctr">
                      <a:lnSpc>
                        <a:spcPct val="130000"/>
                      </a:lnSpc>
                    </a:pP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(คิดเป็นร้อยละ 7</a:t>
                    </a:r>
                    <a:r>
                      <a:rPr lang="en-US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4.88</a:t>
                    </a:r>
                    <a:r>
                      <a:rPr lang="th-TH" sz="125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 </a:t>
                    </a:r>
                    <a:br>
                      <a:rPr lang="th-TH" sz="125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</a:b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ของหนี้คงเหลือ)</a:t>
                    </a:r>
                  </a:p>
                </p:txBody>
              </p:sp>
              <p:sp>
                <p:nvSpPr>
                  <p:cNvPr id="30" name="สี่เหลี่ยมผืนผ้ามุมมน 29"/>
                  <p:cNvSpPr/>
                  <p:nvPr/>
                </p:nvSpPr>
                <p:spPr>
                  <a:xfrm>
                    <a:off x="3925438" y="2841197"/>
                    <a:ext cx="3457476" cy="1062530"/>
                  </a:xfrm>
                  <a:prstGeom prst="roundRect">
                    <a:avLst/>
                  </a:prstGeom>
                  <a:solidFill>
                    <a:srgbClr val="FFCDCE">
                      <a:alpha val="80000"/>
                    </a:srgbClr>
                  </a:solidFill>
                  <a:ln>
                    <a:noFill/>
                  </a:ln>
                  <a:effectLst>
                    <a:outerShdw blurRad="57785" dist="33020" dir="318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rightRoom" dir="t">
                      <a:rot lat="0" lon="0" rev="600000"/>
                    </a:lightRig>
                  </a:scene3d>
                  <a:sp3d prstMaterial="metal">
                    <a:bevelT w="38100" h="57150" prst="angl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:r>
                      <a:rPr lang="th-TH" sz="125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 </a:t>
                    </a: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หนี้เกินกำหนดชำระ</a:t>
                    </a:r>
                    <a:endParaRPr lang="en-US" sz="1250" b="1" dirty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  <a:p>
                    <a:pPr algn="ctr">
                      <a:lnSpc>
                        <a:spcPct val="130000"/>
                      </a:lnSpc>
                    </a:pPr>
                    <a:r>
                      <a:rPr lang="th-TH" sz="1250" b="1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1</a:t>
                    </a:r>
                    <a:r>
                      <a:rPr lang="en-US" sz="1250" b="1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,</a:t>
                    </a:r>
                    <a:r>
                      <a:rPr lang="th-TH" sz="1250" b="1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0</a:t>
                    </a:r>
                    <a:r>
                      <a:rPr lang="en-US" sz="1250" b="1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41,67</a:t>
                    </a:r>
                    <a:r>
                      <a:rPr lang="th-TH" sz="1250" b="1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0</a:t>
                    </a:r>
                    <a:r>
                      <a:rPr lang="en-US" sz="1250" b="1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,848</a:t>
                    </a:r>
                    <a:r>
                      <a:rPr lang="th-TH" sz="1250" b="1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.</a:t>
                    </a:r>
                    <a:r>
                      <a:rPr lang="en-US" sz="1250" b="1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92 </a:t>
                    </a: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บาท</a:t>
                    </a:r>
                    <a:endParaRPr lang="en-GB" sz="1250" b="1" dirty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  <a:p>
                    <a:pPr algn="ctr">
                      <a:lnSpc>
                        <a:spcPct val="130000"/>
                      </a:lnSpc>
                    </a:pP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(คิดเป็นร้อยละ 22.</a:t>
                    </a:r>
                    <a:r>
                      <a:rPr lang="en-US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94</a:t>
                    </a: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  </a:t>
                    </a:r>
                    <a:b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</a:b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ของหนี้คงเหลือ)</a:t>
                    </a:r>
                    <a:endParaRPr lang="en-US" sz="1250" b="1" dirty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31" name="สี่เหลี่ยมผืนผ้ามุมมน 30"/>
                  <p:cNvSpPr/>
                  <p:nvPr/>
                </p:nvSpPr>
                <p:spPr>
                  <a:xfrm>
                    <a:off x="1596550" y="4513392"/>
                    <a:ext cx="3745637" cy="1066811"/>
                  </a:xfrm>
                  <a:prstGeom prst="roundRect">
                    <a:avLst/>
                  </a:prstGeom>
                  <a:solidFill>
                    <a:srgbClr val="F2E5FF"/>
                  </a:solidFill>
                  <a:ln w="38100">
                    <a:noFill/>
                  </a:ln>
                  <a:effectLst>
                    <a:outerShdw blurRad="57785" dist="33020" dir="318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rightRoom" dir="t">
                      <a:rot lat="0" lon="0" rev="600000"/>
                    </a:lightRig>
                  </a:scene3d>
                  <a:sp3d prstMaterial="metal">
                    <a:bevelT w="38100" h="57150" prst="angl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th-TH" sz="125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 </a:t>
                    </a:r>
                  </a:p>
                  <a:p>
                    <a:pPr algn="ctr"/>
                    <a:endParaRPr lang="th-TH" sz="125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  <a:p>
                    <a:pPr algn="ctr"/>
                    <a:endParaRPr lang="th-TH" sz="1250" b="1" dirty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  <a:p>
                    <a:pPr algn="ctr">
                      <a:lnSpc>
                        <a:spcPct val="120000"/>
                      </a:lnSpc>
                      <a:spcBef>
                        <a:spcPts val="400"/>
                      </a:spcBef>
                    </a:pP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หนี้กองทุนเดิม</a:t>
                    </a:r>
                  </a:p>
                  <a:p>
                    <a:pPr algn="ctr">
                      <a:lnSpc>
                        <a:spcPct val="120000"/>
                      </a:lnSpc>
                    </a:pP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354</a:t>
                    </a:r>
                    <a:r>
                      <a:rPr lang="en-US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,649,178</a:t>
                    </a: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.</a:t>
                    </a:r>
                    <a:r>
                      <a:rPr lang="en-US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02</a:t>
                    </a: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 บาท</a:t>
                    </a:r>
                    <a:endParaRPr lang="en-GB" sz="1250" b="1" dirty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  <a:p>
                    <a:pPr algn="ctr">
                      <a:lnSpc>
                        <a:spcPct val="120000"/>
                      </a:lnSpc>
                    </a:pP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(คิดเป็นร้อยละ 7.</a:t>
                    </a:r>
                    <a:r>
                      <a:rPr lang="en-US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81</a:t>
                    </a:r>
                    <a:endParaRPr lang="th-TH" sz="1250" b="1" dirty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  <a:p>
                    <a:pPr algn="ctr">
                      <a:lnSpc>
                        <a:spcPct val="120000"/>
                      </a:lnSpc>
                    </a:pP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ของหนี้คงเหลือ)</a:t>
                    </a:r>
                    <a:endParaRPr lang="en-US" sz="1250" b="1" dirty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  <a:p>
                    <a:pPr algn="ctr">
                      <a:lnSpc>
                        <a:spcPct val="150000"/>
                      </a:lnSpc>
                    </a:pPr>
                    <a:endParaRPr lang="en-US" sz="1250" b="1" dirty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  <a:p>
                    <a:pPr algn="ctr"/>
                    <a:endParaRPr lang="en-US" sz="125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  <a:p>
                    <a:pPr algn="ctr"/>
                    <a:endParaRPr lang="th-TH" sz="1250" b="1" dirty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32" name="สี่เหลี่ยมผืนผ้ามุมมน 31"/>
                  <p:cNvSpPr/>
                  <p:nvPr/>
                </p:nvSpPr>
                <p:spPr>
                  <a:xfrm>
                    <a:off x="5583768" y="4513393"/>
                    <a:ext cx="3565065" cy="1066811"/>
                  </a:xfrm>
                  <a:prstGeom prst="round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noFill/>
                  </a:ln>
                  <a:effectLst>
                    <a:outerShdw blurRad="57785" dist="33020" dir="318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rightRoom" dir="t">
                      <a:rot lat="0" lon="0" rev="600000"/>
                    </a:lightRig>
                  </a:scene3d>
                  <a:sp3d prstMaterial="metal">
                    <a:bevelT w="38100" h="57150" prst="angl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th-TH" sz="1250" b="1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 </a:t>
                    </a:r>
                  </a:p>
                  <a:p>
                    <a:pPr algn="ctr">
                      <a:lnSpc>
                        <a:spcPct val="120000"/>
                      </a:lnSpc>
                    </a:pP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หนี้กองทุนใหม่</a:t>
                    </a:r>
                  </a:p>
                  <a:p>
                    <a:pPr algn="ctr">
                      <a:lnSpc>
                        <a:spcPct val="120000"/>
                      </a:lnSpc>
                    </a:pP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68</a:t>
                    </a:r>
                    <a:r>
                      <a:rPr lang="en-US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7,021,670</a:t>
                    </a: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.9</a:t>
                    </a:r>
                    <a:r>
                      <a:rPr lang="en-US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0</a:t>
                    </a: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 บาท</a:t>
                    </a:r>
                    <a:endParaRPr lang="en-GB" sz="1250" b="1" dirty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  <a:p>
                    <a:pPr algn="ctr">
                      <a:lnSpc>
                        <a:spcPct val="120000"/>
                      </a:lnSpc>
                    </a:pP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(คิดเป็นร้อยละ 1</a:t>
                    </a:r>
                    <a:r>
                      <a:rPr lang="en-US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5.13</a:t>
                    </a:r>
                    <a:endParaRPr lang="th-TH" sz="1250" b="1" dirty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  <a:p>
                    <a:pPr algn="ctr">
                      <a:lnSpc>
                        <a:spcPct val="120000"/>
                      </a:lnSpc>
                    </a:pP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ของหนี้คงเหลือ)</a:t>
                    </a:r>
                    <a:endParaRPr lang="en-US" sz="1250" b="1" dirty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  <a:p>
                    <a:pPr algn="ctr"/>
                    <a:endParaRPr lang="th-TH" sz="1250" b="1" dirty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cxnSp>
                <p:nvCxnSpPr>
                  <p:cNvPr id="35" name="ตัวเชื่อมต่อตรง 34"/>
                  <p:cNvCxnSpPr/>
                  <p:nvPr/>
                </p:nvCxnSpPr>
                <p:spPr>
                  <a:xfrm>
                    <a:off x="5591293" y="2415855"/>
                    <a:ext cx="0" cy="418969"/>
                  </a:xfrm>
                  <a:prstGeom prst="line">
                    <a:avLst/>
                  </a:prstGeom>
                  <a:grpFill/>
                  <a:ln w="57150">
                    <a:solidFill>
                      <a:srgbClr val="00206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สี่เหลี่ยมผืนผ้ามุมมน 27"/>
                  <p:cNvSpPr/>
                  <p:nvPr/>
                </p:nvSpPr>
                <p:spPr>
                  <a:xfrm>
                    <a:off x="3851200" y="1104542"/>
                    <a:ext cx="3465132" cy="1048279"/>
                  </a:xfrm>
                  <a:prstGeom prst="round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  <a:ln>
                    <a:noFill/>
                  </a:ln>
                  <a:effectLst>
                    <a:outerShdw blurRad="57785" dist="33020" dir="3180000" algn="ctr">
                      <a:srgbClr val="000000">
                        <a:alpha val="30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rightRoom" dir="t">
                      <a:rot lat="0" lon="0" rev="600000"/>
                    </a:lightRig>
                  </a:scene3d>
                  <a:sp3d prstMaterial="metal">
                    <a:bevelT w="38100" h="57150" prst="angl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 </a:t>
                    </a:r>
                  </a:p>
                  <a:p>
                    <a:pPr algn="ctr">
                      <a:lnSpc>
                        <a:spcPct val="130000"/>
                      </a:lnSpc>
                    </a:pP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ยอดลูกหนี้คงเหลือ</a:t>
                    </a:r>
                    <a:endParaRPr lang="en-US" sz="1250" b="1" dirty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  <a:p>
                    <a:pPr algn="ctr">
                      <a:lnSpc>
                        <a:spcPct val="130000"/>
                      </a:lnSpc>
                    </a:pPr>
                    <a:r>
                      <a:rPr lang="th-TH" sz="1250" b="1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4</a:t>
                    </a:r>
                    <a:r>
                      <a:rPr lang="en-US" sz="1250" b="1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,540,</a:t>
                    </a:r>
                    <a:r>
                      <a:rPr lang="th-TH" sz="1250" b="1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63</a:t>
                    </a:r>
                    <a:r>
                      <a:rPr lang="en-US" sz="1250" b="1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6,075</a:t>
                    </a:r>
                    <a:r>
                      <a:rPr lang="th-TH" sz="1250" b="1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.</a:t>
                    </a:r>
                    <a:r>
                      <a:rPr lang="en-US" sz="1250" b="1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35 </a:t>
                    </a: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บาท</a:t>
                    </a:r>
                    <a:endParaRPr lang="en-GB" sz="1250" b="1" dirty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  <a:p>
                    <a:pPr algn="ctr">
                      <a:lnSpc>
                        <a:spcPct val="130000"/>
                      </a:lnSpc>
                    </a:pP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(ณ วันที่ </a:t>
                    </a:r>
                    <a:r>
                      <a:rPr lang="en-US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30</a:t>
                    </a:r>
                    <a:r>
                      <a:rPr lang="th-TH" sz="12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 ก.ย. 65)</a:t>
                    </a:r>
                    <a:endParaRPr lang="en-US" sz="1250" b="1" dirty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  <a:p>
                    <a:pPr algn="ctr">
                      <a:lnSpc>
                        <a:spcPct val="130000"/>
                      </a:lnSpc>
                    </a:pPr>
                    <a:endParaRPr lang="th-TH" sz="1250" dirty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cxnSp>
                <p:nvCxnSpPr>
                  <p:cNvPr id="37" name="ตัวเชื่อมต่อตรง 36"/>
                  <p:cNvCxnSpPr>
                    <a:cxnSpLocks/>
                  </p:cNvCxnSpPr>
                  <p:nvPr/>
                </p:nvCxnSpPr>
                <p:spPr>
                  <a:xfrm>
                    <a:off x="3650755" y="4219653"/>
                    <a:ext cx="4008222" cy="0"/>
                  </a:xfrm>
                  <a:prstGeom prst="line">
                    <a:avLst/>
                  </a:prstGeom>
                  <a:grpFill/>
                  <a:ln w="57150">
                    <a:solidFill>
                      <a:srgbClr val="00206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ตัวเชื่อมต่อตรง 32"/>
                  <p:cNvCxnSpPr/>
                  <p:nvPr/>
                </p:nvCxnSpPr>
                <p:spPr>
                  <a:xfrm>
                    <a:off x="2171352" y="2437145"/>
                    <a:ext cx="6762126" cy="0"/>
                  </a:xfrm>
                  <a:prstGeom prst="line">
                    <a:avLst/>
                  </a:prstGeom>
                  <a:grpFill/>
                  <a:ln w="57150">
                    <a:solidFill>
                      <a:srgbClr val="002060"/>
                    </a:solidFill>
                    <a:prstDash val="soli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9" name="ตัวเชื่อมต่อตรง 38"/>
                <p:cNvCxnSpPr/>
                <p:nvPr/>
              </p:nvCxnSpPr>
              <p:spPr>
                <a:xfrm flipH="1">
                  <a:off x="5133555" y="1825209"/>
                  <a:ext cx="1" cy="261195"/>
                </a:xfrm>
                <a:prstGeom prst="line">
                  <a:avLst/>
                </a:prstGeom>
                <a:solidFill>
                  <a:srgbClr val="92D050"/>
                </a:solidFill>
                <a:ln w="57150">
                  <a:solidFill>
                    <a:srgbClr val="00206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415521"/>
              </p:ext>
            </p:extLst>
          </p:nvPr>
        </p:nvGraphicFramePr>
        <p:xfrm>
          <a:off x="164241" y="1156772"/>
          <a:ext cx="3663037" cy="3908952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811164">
                  <a:extLst>
                    <a:ext uri="{9D8B030D-6E8A-4147-A177-3AD203B41FA5}">
                      <a16:colId xmlns:a16="http://schemas.microsoft.com/office/drawing/2014/main" val="60828630"/>
                    </a:ext>
                  </a:extLst>
                </a:gridCol>
                <a:gridCol w="1851873">
                  <a:extLst>
                    <a:ext uri="{9D8B030D-6E8A-4147-A177-3AD203B41FA5}">
                      <a16:colId xmlns:a16="http://schemas.microsoft.com/office/drawing/2014/main" val="274901648"/>
                    </a:ext>
                  </a:extLst>
                </a:gridCol>
              </a:tblGrid>
              <a:tr h="163379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เงินทุนหมุนเวียน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สำหรับปล่อยกู้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เป็นยอดสะสม</a:t>
                      </a:r>
                      <a:r>
                        <a:rPr lang="th-TH" sz="12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br>
                        <a:rPr lang="th-TH" sz="12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รวมทั้งสิ้น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2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(ปี 2556 - 2565)</a:t>
                      </a:r>
                      <a:endParaRPr lang="th-TH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AD9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2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16,413,489,053.69 บาท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AD9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598374"/>
                  </a:ext>
                </a:extLst>
              </a:tr>
              <a:tr h="94086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รับชำระคืน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(ณ</a:t>
                      </a:r>
                      <a:r>
                        <a:rPr lang="th-TH" sz="12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วันที่ 30 ก.ย.2565)</a:t>
                      </a:r>
                      <a:endParaRPr lang="th-TH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11,872,592,978.34 บาท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DA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314620"/>
                  </a:ext>
                </a:extLst>
              </a:tr>
              <a:tr h="133429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ยอดหนี้คงเหลือ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(ณ</a:t>
                      </a:r>
                      <a:r>
                        <a:rPr lang="th-TH" sz="12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วันที่ 30 ก.ย.2565)</a:t>
                      </a:r>
                      <a:endParaRPr lang="th-TH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2C4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4,540,636,075.35 บาท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2C4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252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69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694963"/>
              </p:ext>
            </p:extLst>
          </p:nvPr>
        </p:nvGraphicFramePr>
        <p:xfrm>
          <a:off x="102986" y="1046601"/>
          <a:ext cx="9969453" cy="4058294"/>
        </p:xfrm>
        <a:graphic>
          <a:graphicData uri="http://schemas.openxmlformats.org/drawingml/2006/table">
            <a:tbl>
              <a:tblPr/>
              <a:tblGrid>
                <a:gridCol w="998479">
                  <a:extLst>
                    <a:ext uri="{9D8B030D-6E8A-4147-A177-3AD203B41FA5}">
                      <a16:colId xmlns:a16="http://schemas.microsoft.com/office/drawing/2014/main" val="3125126047"/>
                    </a:ext>
                  </a:extLst>
                </a:gridCol>
                <a:gridCol w="1311535">
                  <a:extLst>
                    <a:ext uri="{9D8B030D-6E8A-4147-A177-3AD203B41FA5}">
                      <a16:colId xmlns:a16="http://schemas.microsoft.com/office/drawing/2014/main" val="1418771933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2057177651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1312961181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4118119843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3522815322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394314095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58303927"/>
                    </a:ext>
                  </a:extLst>
                </a:gridCol>
                <a:gridCol w="1183651">
                  <a:extLst>
                    <a:ext uri="{9D8B030D-6E8A-4147-A177-3AD203B41FA5}">
                      <a16:colId xmlns:a16="http://schemas.microsoft.com/office/drawing/2014/main" val="3184049775"/>
                    </a:ext>
                  </a:extLst>
                </a:gridCol>
                <a:gridCol w="760788">
                  <a:extLst>
                    <a:ext uri="{9D8B030D-6E8A-4147-A177-3AD203B41FA5}">
                      <a16:colId xmlns:a16="http://schemas.microsoft.com/office/drawing/2014/main" val="410671966"/>
                    </a:ext>
                  </a:extLst>
                </a:gridCol>
              </a:tblGrid>
              <a:tr h="209745">
                <a:tc gridSpan="10"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ข้อมูล ณ วันที่ 30</a:t>
                      </a:r>
                      <a:r>
                        <a:rPr lang="th-TH" sz="1200" b="1" i="0" u="none" strike="noStrike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ก.ย.</a:t>
                      </a:r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2565</a:t>
                      </a:r>
                    </a:p>
                  </a:txBody>
                  <a:tcPr marL="6999" marR="6999" marT="699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168580"/>
                  </a:ext>
                </a:extLst>
              </a:tr>
              <a:tr h="2508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ปีบัญชี</a:t>
                      </a:r>
                    </a:p>
                  </a:txBody>
                  <a:tcPr marL="6999" marR="6999" marT="6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6D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วงเงินกู้</a:t>
                      </a:r>
                    </a:p>
                  </a:txBody>
                  <a:tcPr marL="6999" marR="6999" marT="6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</a:p>
                  </a:txBody>
                  <a:tcPr marL="6999" marR="6999" marT="6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DA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ลูกหนี้คงเหลือ </a:t>
                      </a:r>
                    </a:p>
                  </a:txBody>
                  <a:tcPr marL="6999" marR="6999" marT="6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ร้อยละของหนี้เกิน</a:t>
                      </a:r>
                      <a:b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(ฐานจากลูกหนี้คงเหลือทั้งหมด)</a:t>
                      </a:r>
                    </a:p>
                  </a:txBody>
                  <a:tcPr marL="6999" marR="6999" marT="6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166920"/>
                  </a:ext>
                </a:extLst>
              </a:tr>
              <a:tr h="13895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</a:t>
                      </a:r>
                    </a:p>
                  </a:txBody>
                  <a:tcPr marL="6999" marR="6999" marT="6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สัญญา</a:t>
                      </a:r>
                    </a:p>
                  </a:txBody>
                  <a:tcPr marL="6999" marR="6999" marT="6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สัญญา</a:t>
                      </a:r>
                    </a:p>
                  </a:txBody>
                  <a:tcPr marL="6999" marR="6999" marT="6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</a:p>
                  </a:txBody>
                  <a:tcPr marL="6999" marR="6999" marT="6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</a:p>
                  </a:txBody>
                  <a:tcPr marL="6999" marR="6999" marT="6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</a:p>
                  </a:txBody>
                  <a:tcPr marL="6999" marR="6999" marT="6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</a:p>
                  </a:txBody>
                  <a:tcPr marL="6999" marR="6999" marT="6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110537"/>
                  </a:ext>
                </a:extLst>
              </a:tr>
              <a:tr h="587098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กองทุนเก่า</a:t>
                      </a:r>
                      <a:b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(2556 - 2559)</a:t>
                      </a:r>
                    </a:p>
                  </a:txBody>
                  <a:tcPr marL="6999" marR="6999" marT="6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4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</a:t>
                      </a:r>
                    </a:p>
                    <a:p>
                      <a:pPr algn="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7,778,653,693.69 </a:t>
                      </a:r>
                    </a:p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</a:txBody>
                  <a:tcPr marL="7938" marR="7938" marT="79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95,505</a:t>
                      </a:r>
                    </a:p>
                    <a:p>
                      <a:pPr algn="ct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1" i="0" u="none" strike="noStrike" spc="-2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6,818,081,426.67 </a:t>
                      </a:r>
                    </a:p>
                    <a:p>
                      <a:pPr algn="r" fontAlgn="ctr"/>
                      <a:r>
                        <a:rPr lang="th-TH" sz="1100" b="1" i="0" u="none" strike="noStrike" spc="-2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2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16,206</a:t>
                      </a:r>
                    </a:p>
                    <a:p>
                      <a:pPr algn="ct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C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1" i="0" u="none" strike="noStrike" spc="-5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960,572,267.02 </a:t>
                      </a:r>
                    </a:p>
                    <a:p>
                      <a:pPr algn="r" fontAlgn="ctr"/>
                      <a:r>
                        <a:rPr lang="th-TH" sz="1100" b="1" i="0" u="none" strike="noStrike" spc="-5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C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521,153,342.66 </a:t>
                      </a:r>
                    </a:p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84,769,746.34 </a:t>
                      </a:r>
                    </a:p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354,649,178.02 </a:t>
                      </a:r>
                    </a:p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</a:txBody>
                  <a:tcPr marL="7938" marR="7938" marT="7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7.81</a:t>
                      </a:r>
                    </a:p>
                    <a:p>
                      <a:pPr algn="ct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0398776"/>
                  </a:ext>
                </a:extLst>
              </a:tr>
              <a:tr h="78026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กองทุนใหม่</a:t>
                      </a:r>
                      <a:b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(2560 - 2565)</a:t>
                      </a:r>
                    </a:p>
                  </a:txBody>
                  <a:tcPr marL="6999" marR="6999" marT="6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4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r" fontAlgn="ctr"/>
                      <a:endParaRPr lang="th-TH" sz="1100" b="1" i="0" u="none" strike="noStrike" spc="-2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r" fontAlgn="ctr"/>
                      <a:r>
                        <a:rPr lang="th-TH" sz="1100" b="1" i="0" u="none" strike="noStrike" spc="-2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8,634,575,360.00 </a:t>
                      </a:r>
                    </a:p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</a:txBody>
                  <a:tcPr marL="7938" marR="7938" marT="79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66,925</a:t>
                      </a:r>
                    </a:p>
                    <a:p>
                      <a:pPr algn="ct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h-TH" sz="1100" b="1" i="0" u="none" strike="noStrike" spc="-2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r" fontAlgn="ctr"/>
                      <a:endParaRPr lang="th-TH" sz="1100" b="1" i="0" u="none" strike="noStrike" spc="-2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r" fontAlgn="ctr"/>
                      <a:r>
                        <a:rPr lang="th-TH" sz="1100" b="1" i="0" u="none" strike="noStrike" spc="-2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5,054,511,551.67  </a:t>
                      </a:r>
                      <a:endParaRPr lang="th-TH" sz="1100" b="1" i="0" u="none" strike="noStrike" spc="-2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2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42,092</a:t>
                      </a:r>
                    </a:p>
                    <a:p>
                      <a:pPr algn="ct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C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h-TH" sz="1100" b="1" i="0" u="none" strike="noStrike" spc="-8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r" fontAlgn="ctr"/>
                      <a:endParaRPr lang="th-TH" sz="1100" b="1" i="0" u="none" strike="noStrike" spc="-8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r" fontAlgn="ctr"/>
                      <a:r>
                        <a:rPr lang="th-TH" sz="1100" b="1" i="0" u="none" strike="noStrike" spc="-8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3,580,063,808.33</a:t>
                      </a:r>
                      <a:r>
                        <a:rPr lang="th-TH" sz="1100" b="1" i="0" u="none" strike="noStrike" spc="-8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algn="r" fontAlgn="ctr"/>
                      <a:r>
                        <a:rPr lang="th-TH" sz="1100" b="1" i="0" u="none" strike="noStrike" spc="-8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</a:txBody>
                  <a:tcPr marL="7938" marR="7938" marT="79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C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</a:t>
                      </a:r>
                    </a:p>
                    <a:p>
                      <a:pPr algn="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2,878,889,904.93 </a:t>
                      </a:r>
                    </a:p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</a:txBody>
                  <a:tcPr marL="7938" marR="7938" marT="79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</a:p>
                    <a:p>
                      <a:pPr algn="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14,152,232.50 </a:t>
                      </a:r>
                    </a:p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</a:txBody>
                  <a:tcPr marL="7938" marR="7938" marT="79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</a:t>
                      </a:r>
                    </a:p>
                    <a:p>
                      <a:pPr algn="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687,021,670.90 </a:t>
                      </a:r>
                    </a:p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</a:txBody>
                  <a:tcPr marL="7938" marR="7938" marT="79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15.13</a:t>
                      </a:r>
                    </a:p>
                    <a:p>
                      <a:pPr algn="ct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850897"/>
                  </a:ext>
                </a:extLst>
              </a:tr>
              <a:tr h="74948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</a:t>
                      </a:r>
                    </a:p>
                  </a:txBody>
                  <a:tcPr marL="6999" marR="6999" marT="699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6D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h-TH" sz="1100" b="1" i="0" u="none" strike="noStrike" spc="-2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r" fontAlgn="ctr"/>
                      <a:r>
                        <a:rPr lang="th-TH" sz="1100" b="1" i="0" u="none" strike="noStrike" spc="-2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16,413,229,053.69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162,430</a:t>
                      </a:r>
                    </a:p>
                    <a:p>
                      <a:pPr algn="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1" i="0" u="none" strike="noStrike" spc="-2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algn="r" fontAlgn="ctr"/>
                      <a:r>
                        <a:rPr lang="th-TH" sz="1100" b="1" i="0" u="none" strike="noStrike" spc="-4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11,872,592,978.34</a:t>
                      </a:r>
                      <a:r>
                        <a:rPr lang="th-TH" sz="1100" b="1" i="0" u="none" strike="noStrike" spc="-2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algn="r" fontAlgn="ctr"/>
                      <a:r>
                        <a:rPr lang="th-TH" sz="1100" b="1" i="0" u="none" strike="noStrike" spc="-2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58,298</a:t>
                      </a:r>
                    </a:p>
                    <a:p>
                      <a:pPr algn="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h-TH" sz="1100" b="1" i="0" u="none" strike="noStrike" spc="-8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r" fontAlgn="ctr"/>
                      <a:r>
                        <a:rPr lang="th-TH" sz="1100" b="1" i="0" u="none" strike="noStrike" spc="-8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4,540,636,075.35 </a:t>
                      </a:r>
                    </a:p>
                    <a:p>
                      <a:pPr algn="r" fontAlgn="ctr"/>
                      <a:r>
                        <a:rPr lang="th-TH" sz="1100" b="1" i="0" u="none" strike="noStrike" spc="-8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3,400,043,247.59 </a:t>
                      </a:r>
                    </a:p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98,921,978.84 </a:t>
                      </a:r>
                    </a:p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</a:p>
                    <a:p>
                      <a:pPr algn="r" fontAlgn="ctr"/>
                      <a:r>
                        <a:rPr lang="th-TH" sz="1100" b="1" i="0" u="none" strike="noStrike" spc="-3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1,041,670,848.92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algn="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22.94</a:t>
                      </a:r>
                    </a:p>
                    <a:p>
                      <a:pPr algn="ctr" fontAlgn="ctr"/>
                      <a:endParaRPr lang="th-TH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302783"/>
                  </a:ext>
                </a:extLst>
              </a:tr>
            </a:tbl>
          </a:graphicData>
        </a:graphic>
      </p:graphicFrame>
      <p:sp>
        <p:nvSpPr>
          <p:cNvPr id="7" name="สี่เหลี่ยมผืนผ้า 19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0" y="-1013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สี่เหลี่ยมผืนผ้า 25"/>
          <p:cNvSpPr/>
          <p:nvPr/>
        </p:nvSpPr>
        <p:spPr>
          <a:xfrm>
            <a:off x="0" y="468632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Rectangle 114"/>
          <p:cNvSpPr/>
          <p:nvPr/>
        </p:nvSpPr>
        <p:spPr>
          <a:xfrm>
            <a:off x="451831" y="76200"/>
            <a:ext cx="8920769" cy="4686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defRPr/>
            </a:pPr>
            <a:r>
              <a:rPr lang="th-TH" sz="1833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การบริหารจัดการหนี้เกินกำหนดชำระ (แยกดำเนินคดี)  ปี 2556 - 2565</a:t>
            </a:r>
            <a:endParaRPr lang="en-US" sz="1833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6497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610029"/>
              </p:ext>
            </p:extLst>
          </p:nvPr>
        </p:nvGraphicFramePr>
        <p:xfrm>
          <a:off x="0" y="606204"/>
          <a:ext cx="10153535" cy="5108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033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817059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255922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311008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255923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266939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1123721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145754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428176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322752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2556 - 2565 (ข้อมูล ณ </a:t>
                      </a:r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</a:t>
                      </a: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ก.ย. 65)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55852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2556 - 2565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ร้อยละของหนี้เกิน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1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อ่างทอง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169,847,655.00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122,726,997.12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47,120,657.88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40,155,757.39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5,724,317.24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1,240,583.25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2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ชัยภูมิ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412,404,824.00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362,884,704.39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49,520,119.61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46,779,876.27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836,652.76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1,903,590.58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3.84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สมุทรสาคร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103,687,864.00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62,040,194.55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41,647,669.45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38,395,816.03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1,606,194.92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1,645,658.50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สุโขทัย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254,881,415.00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202,873,655.18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52,007,759.82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49,580,413.18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2,427,346.64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4.67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สระแก้ว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189,878,438.00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153,717,322.47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36,161,115.53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33,058,159.74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3,102,955.79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แม่ฮ่องสอน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183,302,513.00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135,877,322.11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47,425,190.89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42,947,204.24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4,477,986.65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9.44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พิจิตร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171,656,575.00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116,527,978.57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55,128,596.43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48,914,816.46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864,721.51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5,349,058.46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9.70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แพร่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169,829,500.00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134,058,563.18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35,770,936.82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32,134,998.05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39,724.00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3,596,214.77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9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เชียงราย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281,142,803.00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216,908,702.53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64,234,100.47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57,222,984.59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540,278.40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6,470,837.48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10.07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1998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10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หนองคาย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248,253,040.00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168,213,782.55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80,039,257.45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71,529,076.03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8,510,181.42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706610"/>
                  </a:ext>
                </a:extLst>
              </a:tr>
            </a:tbl>
          </a:graphicData>
        </a:graphic>
      </p:graphicFrame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6463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2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ผลการจัดอันดับการบริหารหนี้ของจังหวัด ประจำปีงบประมาณ พ.ศ. 2565</a:t>
            </a:r>
            <a:endParaRPr lang="th-TH" dirty="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0" y="457615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0373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530758"/>
              </p:ext>
            </p:extLst>
          </p:nvPr>
        </p:nvGraphicFramePr>
        <p:xfrm>
          <a:off x="0" y="606204"/>
          <a:ext cx="10153535" cy="5108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033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817059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255922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311008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255923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266939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1123721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145754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428176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322752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2556 - 2565 (ข้อมูล ณ </a:t>
                      </a:r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</a:t>
                      </a: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ก.ย. 65)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55852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2556 - 2565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ร้อยละของหนี้เกิน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ราชบุรี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220,098,056.00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167,130,029.39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52,968,026.61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46,664,215.22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670,000.00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5,633,811.39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10.64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เพชรบุรี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116,802,670.00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71,842,787.51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44,959,882.49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39,838,688.72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192,871.88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4,928,321.89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10.96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ตาก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184,729,674.00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136,401,677.04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48,327,996.96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42,080,089.81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762,148.43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5,485,758.72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11.35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อุทัยธานี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140,632,865.00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94,688,883.82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45,943,981.18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40,257,787.28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144,823.00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5,541,370.90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12.06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น่าน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215,965,701.00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186,468,161.67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29,497,539.33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25,838,289.46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3,659,249.87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มหาสารคาม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253,621,748.00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194,546,397.00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59,075,351.00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50,592,150.00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1,072,859.00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7,410,342.00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เชียงใหม่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281,204,710.00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220,048,275.56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61,156,434.44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52,088,106.00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1,399,666.10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7,668,662.34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กาญจนบุรี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265,690,519.00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214,219,673.51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51,470,845.49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43,874,442.24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1,010,439.11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6,585,964.14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12.80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 spc="-5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หนองบัวลำภู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173,552,293.00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108,734,271.97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64,818,021.03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55,458,278.85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779,494.00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8,580,248.18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1998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บุรีรัมย์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347,377,020.00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250,076,021.57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97,300,998.43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83,517,948.01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469,138.36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13,313,912.06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13.68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706610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/>
          <p:cNvSpPr/>
          <p:nvPr/>
        </p:nvSpPr>
        <p:spPr>
          <a:xfrm>
            <a:off x="0" y="457615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7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6463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2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ผลการจัดอันดับการบริหารหนี้ของจังหวัด ประจำปีงบประมาณ พ.ศ. </a:t>
            </a:r>
            <a:r>
              <a:rPr lang="th-TH" sz="2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2565 (ต่อ)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59762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055616"/>
              </p:ext>
            </p:extLst>
          </p:nvPr>
        </p:nvGraphicFramePr>
        <p:xfrm>
          <a:off x="0" y="606204"/>
          <a:ext cx="10153535" cy="5108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033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817059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255922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311008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255923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266939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1123721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145754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428176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322752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2556 - 2565 (ข้อมูล ณ </a:t>
                      </a:r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</a:t>
                      </a: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ก.ย. 65)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55852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2556 - 2565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ร้อยละของหนี้เกิน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ตรัง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184,153,330.00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105,018,846.06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79,134,483.94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67,552,781.45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297,779.37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11,283,923.12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14.26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050" b="1" i="0" u="none" strike="noStrike" spc="-1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142,410,770.00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98,624,612.01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43,786,157.99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33,900,204.93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3,456,211.49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6,429,741.57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14.68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พะเยา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185,708,035.00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157,569,928.59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28,138,106.41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22,659,581.35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1,290,000.00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4,188,525.06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14.89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สกลนคร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371,691,521.00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264,037,870.77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107,653,650.23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90,611,518.03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479,829.00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16,562,303.20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15.38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พิษณุโลก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191,615,425.00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137,961,924.56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53,653,500.44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45,162,711.94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8,490,788.50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15.83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ปัตตานี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187,679,452.00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117,645,736.24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70,033,715.76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57,011,748.97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1,777,659.30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11,244,307.49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16.06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อุตรดิตถ์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231,474,140.00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186,347,061.26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45,127,078.74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37,825,554.73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7,301,524.01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สระบุรี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spc="-2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200,490,380.00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133,176,583.51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67,313,796.49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55,972,894.41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213,670.00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11,127,232.08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16.53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ลพบุรี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169,592,702.00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113,000,491.72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56,592,210.28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46,937,605.13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9,654,605.15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17.06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1998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สิงห์บุรี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108,981,237.00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71,854,551.05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37,126,685.95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30,669,876.53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6,456,809.42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17.39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706610"/>
                  </a:ext>
                </a:extLst>
              </a:tr>
            </a:tbl>
          </a:graphicData>
        </a:graphic>
      </p:graphicFrame>
      <p:sp>
        <p:nvSpPr>
          <p:cNvPr id="7" name="สี่เหลี่ยมผืนผ้า 11"/>
          <p:cNvSpPr/>
          <p:nvPr/>
        </p:nvSpPr>
        <p:spPr>
          <a:xfrm>
            <a:off x="0" y="457615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6463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2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ผลการจัดอันดับการบริหารหนี้ของจังหวัด ประจำปีงบประมาณ พ.ศ. </a:t>
            </a:r>
            <a:r>
              <a:rPr lang="th-TH" sz="2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2565 (ต่อ)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85300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841533"/>
              </p:ext>
            </p:extLst>
          </p:nvPr>
        </p:nvGraphicFramePr>
        <p:xfrm>
          <a:off x="0" y="606204"/>
          <a:ext cx="10153535" cy="5108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033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817059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255922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311008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255923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266939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1123721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145754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428176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322752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2556 - 2565 (ข้อมูล ณ </a:t>
                      </a:r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</a:t>
                      </a: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ก.ย. 65)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55852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2556 - 2565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ร้อยละของหนี้เกิน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50" b="1" i="0" u="none" strike="noStrike" spc="-1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พระนครศรีอยุธยา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167,018,951.00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109,677,749.33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57,341,201.67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43,654,668.27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3,686,894.95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9,999,638.45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17.44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พัทลุง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113,769,649.00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68,855,429.36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44,914,219.64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33,730,611.11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3,200,367.93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7,983,240.60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17.77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สุรินทร์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332,788,065.00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239,416,185.16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93,371,879.84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75,506,954.17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923,874.00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16,941,051.67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18.14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กาฬสินธุ์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273,948,330.00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200,180,836.63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73,767,493.37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60,343,353.26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13,424,140.11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18.20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จันทบุรี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140,135,656.75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84,510,425.88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55,625,230.87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44,683,010.23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358,709.00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10,583,511.64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19.03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ชลบุรี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164,289,065.00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116,948,208.59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47,340,856.41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32,950,460.59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4,919,510.00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9,470,885.82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20.01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ศรีสะเกษ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378,098,128.00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292,804,775.85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85,293,352.15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66,769,062.50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196,095.00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18,328,194.65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198,996,399.00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167,224,541.14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31,771,857.86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24,900,458.40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6,871,399.46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21.63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ระยอง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167,818,719.00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138,448,263.81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29,370,455.19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22,894,309.87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6,476,145.32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22.05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1998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ลำพูน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164,521,225.00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121,128,188.82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43,393,036.18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32,810,204.24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863,330.00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9,719,501.94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22.40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706610"/>
                  </a:ext>
                </a:extLst>
              </a:tr>
            </a:tbl>
          </a:graphicData>
        </a:graphic>
      </p:graphicFrame>
      <p:sp>
        <p:nvSpPr>
          <p:cNvPr id="7" name="สี่เหลี่ยมผืนผ้า 11"/>
          <p:cNvSpPr/>
          <p:nvPr/>
        </p:nvSpPr>
        <p:spPr>
          <a:xfrm>
            <a:off x="0" y="457615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6463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2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ผลการจัดอันดับการบริหารหนี้ของจังหวัด ประจำปีงบประมาณ พ.ศ. </a:t>
            </a:r>
            <a:r>
              <a:rPr lang="th-TH" sz="2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2565 (ต่อ)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72487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122514"/>
              </p:ext>
            </p:extLst>
          </p:nvPr>
        </p:nvGraphicFramePr>
        <p:xfrm>
          <a:off x="0" y="606204"/>
          <a:ext cx="10153535" cy="5108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033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817059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255922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311008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255923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266939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1123721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145754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428176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322752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2556 - 2565 (ข้อมูล ณ </a:t>
                      </a:r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</a:t>
                      </a: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ก.ย. 65)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55852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2556 - 2565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ร้อยละของหนี้เกิน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 spc="-1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168,248,718.00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92,036,447.40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76,212,270.60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43,453,440.58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15,513,570.93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17,245,259.09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22.63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ลำปาง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203,184,994.00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137,724,147.12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65,460,846.88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49,184,086.53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1,244,703.00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15,032,057.35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ยโสธร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189,249,139.00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146,113,978.69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43,135,160.31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33,180,210.31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9,954,950.00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23.08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กำแพงเพชร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271,154,720.00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224,995,413.64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46,159,306.36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32,976,982.20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2,323,854.00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10,858,470.16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23.52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ตราด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169,200,044.00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119,906,493.30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49,293,550.70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36,717,295.35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800,308.60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11,775,946.75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มุกดาหาร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178,214,624.00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108,676,043.74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69,538,580.26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52,142,162.55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638,463.81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16,757,953.90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24.10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เลย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279,416,342.00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183,998,497.24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95,417,844.76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69,879,974.39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2,451,850.00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23,086,020.37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24.19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 spc="-1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88,523,258.00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57,012,053.71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31,511,204.29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23,401,444.58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424,889.89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7,684,869.82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24.39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เพชรบูรณ์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310,169,615.00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271,753,552.48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38,416,062.52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28,839,374.05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9,576,688.47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24.93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1998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นครพนม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355,450,366.00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288,143,543.56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67,306,822.44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50,277,230.52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17,029,591.92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25.30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706610"/>
                  </a:ext>
                </a:extLst>
              </a:tr>
            </a:tbl>
          </a:graphicData>
        </a:graphic>
      </p:graphicFrame>
      <p:sp>
        <p:nvSpPr>
          <p:cNvPr id="7" name="สี่เหลี่ยมผืนผ้า 11"/>
          <p:cNvSpPr/>
          <p:nvPr/>
        </p:nvSpPr>
        <p:spPr>
          <a:xfrm>
            <a:off x="0" y="457615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6463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2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ผลการจัดอันดับการบริหารหนี้ของจังหวัด ประจำปีงบประมาณ พ.ศ. </a:t>
            </a:r>
            <a:r>
              <a:rPr lang="th-TH" sz="2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2565 (ต่อ)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27247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190411"/>
              </p:ext>
            </p:extLst>
          </p:nvPr>
        </p:nvGraphicFramePr>
        <p:xfrm>
          <a:off x="0" y="606204"/>
          <a:ext cx="10153535" cy="5108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033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817059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255922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311008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255923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266939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1123721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145754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428176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322752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2556 - 2565 (ข้อมูล ณ </a:t>
                      </a:r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</a:t>
                      </a: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ก.ย. 65)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55852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2556 - 2565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ร้อยละของหนี้เกิน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ขอนแก่น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319,046,962.00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245,293,806.31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73,753,155.69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54,748,834.95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286,129.00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18,718,191.74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25.38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บึงกาฬ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167,586,580.00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107,953,354.49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59,633,225.51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43,797,659.68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336,608.63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15,498,957.20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25.99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050" b="1" i="0" u="none" strike="noStrike" spc="-1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นครศรีธรรมราช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309,301,400.00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209,689,438.54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99,611,961.46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70,509,052.54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3,071,052.36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26,031,856.56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26.13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ระนอง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118,922,200.00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64,636,656.60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54,285,543.40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38,695,562.10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1,005,421.75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14,584,559.55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26.87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นครปฐม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210,836,300.00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155,952,491.14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54,883,808.86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37,981,292.33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1,722,196.76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15,180,319.77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27.66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สตูล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113,906,898.00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78,728,424.68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35,178,473.32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22,456,731.53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2,952,396.65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9,769,345.14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27.77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นนทบุรี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203,778,443.00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126,274,005.48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77,504,437.52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53,005,812.38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2,913,366.52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21,585,258.62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27.85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ปราจีนบุรี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181,301,740.00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136,754,773.36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44,546,966.64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26,551,314.48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4,994,579.06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13,001,073.10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29.19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ชัยนาท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216,441,698.00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147,545,644.54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68,896,053.46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47,146,458.62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1,111,271.75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20,638,323.09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1998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ชุมพร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165,221,670.00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120,848,448.21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44,373,221.79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31,027,369.24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13,345,852.55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30.08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706610"/>
                  </a:ext>
                </a:extLst>
              </a:tr>
            </a:tbl>
          </a:graphicData>
        </a:graphic>
      </p:graphicFrame>
      <p:sp>
        <p:nvSpPr>
          <p:cNvPr id="7" name="สี่เหลี่ยมผืนผ้า 11"/>
          <p:cNvSpPr/>
          <p:nvPr/>
        </p:nvSpPr>
        <p:spPr>
          <a:xfrm>
            <a:off x="0" y="457615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6463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2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ผลการจัดอันดับการบริหารหนี้ของจังหวัด ประจำปีงบประมาณ พ.ศ. </a:t>
            </a:r>
            <a:r>
              <a:rPr lang="th-TH" sz="2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2565 (ต่อ)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54011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131159"/>
              </p:ext>
            </p:extLst>
          </p:nvPr>
        </p:nvGraphicFramePr>
        <p:xfrm>
          <a:off x="0" y="606204"/>
          <a:ext cx="10153535" cy="5108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033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817059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255922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311008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255923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266939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1123721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145754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428176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322752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2556 - 2565 (ข้อมูล ณ </a:t>
                      </a:r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</a:t>
                      </a: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ก.ย. 65)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55852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2556 - 2565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ร้อยละของหนี้เกิน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สงขลา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297,579,334.00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180,272,450.66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117,306,883.34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74,363,958.72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7,042,838.77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spc="-5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35,900,085.85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30.60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นราธิวาส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132,509,924.00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69,451,867.94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63,058,056.06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42,085,892.93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1,188,477.00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19,783,686.13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31.37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อำนาจเจริญ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221,205,480.00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171,528,226.91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49,677,253.09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31,718,926.22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2,302,508.00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15,655,818.87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31.52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นครราชสีมา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432,940,200.00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368,242,851.41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64,697,348.59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43,221,145.95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171,860.18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21,304,342.46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32.93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ปทุมธานี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142,032,383.00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102,518,893.89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39,513,489.11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26,418,430.89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61,636.55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13,033,421.67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32.98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กระบี่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140,004,241.00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76,644,317.34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63,359,923.66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41,443,928.21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1,000,405.38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20,915,590.07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33.01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ร้อยเอ็ด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346,732,600.00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311,672,272.87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35,060,327.13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23,111,743.01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343,472.00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11,605,112.12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33.10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นครนายก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118,504,719.00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75,910,551.77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42,594,167.23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28,148,241.74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1,944.00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14,443,981.49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228,420,235.00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173,269,399.83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55,150,835.17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35,363,411.51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200,000.00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19,587,423.66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35.52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1998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นครสวรรค์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282,254,698.00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206,625,726.97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75,628,971.03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45,823,346.38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2,302,514.00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27,503,110.65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36.37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706610"/>
                  </a:ext>
                </a:extLst>
              </a:tr>
            </a:tbl>
          </a:graphicData>
        </a:graphic>
      </p:graphicFrame>
      <p:sp>
        <p:nvSpPr>
          <p:cNvPr id="5" name="สี่เหลี่ยมผืนผ้า 11"/>
          <p:cNvSpPr/>
          <p:nvPr/>
        </p:nvSpPr>
        <p:spPr>
          <a:xfrm>
            <a:off x="0" y="457615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6463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2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ผลการจัดอันดับการบริหารหนี้ของจังหวัด ประจำปีงบประมาณ พ.ศ. </a:t>
            </a:r>
            <a:r>
              <a:rPr lang="th-TH" sz="2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2565 (ต่อ)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39335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628976"/>
              </p:ext>
            </p:extLst>
          </p:nvPr>
        </p:nvGraphicFramePr>
        <p:xfrm>
          <a:off x="0" y="631604"/>
          <a:ext cx="10153535" cy="4791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394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976544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353363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266940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222872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167788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1112704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145754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428176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346471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2556 - 2565 (ข้อมูล ณ </a:t>
                      </a:r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</a:t>
                      </a: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ก.ย. 65)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67306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2556 - 2565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ร้อยละของหนี้เกิน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34647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อุดรธานี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278,987,880.00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193,515,572.24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85,472,307.76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53,157,746.27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176,489.00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32,138,072.49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37.60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34647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พังงา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132,961,494.00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64,615,383.93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68,346,110.07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42,430,803.58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25,915,306.49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37.92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34647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สุราษฎร์ธานี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222,637,833.00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132,406,432.69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90,231,400.31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53,846,866.78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2,034,007.02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34,350,526.51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38.07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34647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อุบลราชธานี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303,621,520.00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220,748,806.89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82,872,713.11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48,676,770.58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570,223.27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33,625,719.26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40.58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34647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ภูเก็ต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102,371,122.00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65,586,578.71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36,784,543.29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20,879,529.82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15,905,013.47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34647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 spc="-1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กรุงเทพมหานคร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217,548,626.94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120,151,072.14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97,397,554.80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48,371,365.34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49,026,189.46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50.34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34647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ยะลา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134,019,990.00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70,977,745.89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63,042,244.11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27,532,183.07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1,957,682.21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33,552,378.83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53.22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34647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รวม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spc="-5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16,413,229,053.69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spc="-5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11,872,592,978.34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spc="-8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4,540,636,075.35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spc="-1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3,400,043,247.59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98,921,978.84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spc="-9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1,041,670,848.92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22.94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</a:tbl>
          </a:graphicData>
        </a:graphic>
      </p:graphicFrame>
      <p:sp>
        <p:nvSpPr>
          <p:cNvPr id="7" name="สี่เหลี่ยมผืนผ้า 11"/>
          <p:cNvSpPr/>
          <p:nvPr/>
        </p:nvSpPr>
        <p:spPr>
          <a:xfrm>
            <a:off x="0" y="457615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6463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2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ผลการจัดอันดับการบริหารหนี้ของจังหวัด ประจำปีงบประมาณ พ.ศ. </a:t>
            </a:r>
            <a:r>
              <a:rPr lang="th-TH" sz="2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2565 (ต่อ)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039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3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8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0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1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4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5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6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7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49" name="กลุ่ม 34"/>
          <p:cNvGrpSpPr/>
          <p:nvPr/>
        </p:nvGrpSpPr>
        <p:grpSpPr>
          <a:xfrm>
            <a:off x="198957" y="846945"/>
            <a:ext cx="3782589" cy="523183"/>
            <a:chOff x="204478" y="2499742"/>
            <a:chExt cx="3551339" cy="470863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56" name="กลุ่ม 17"/>
            <p:cNvGrpSpPr/>
            <p:nvPr/>
          </p:nvGrpSpPr>
          <p:grpSpPr>
            <a:xfrm>
              <a:off x="204478" y="2499742"/>
              <a:ext cx="3551339" cy="470863"/>
              <a:chOff x="376926" y="1177925"/>
              <a:chExt cx="4676112" cy="470863"/>
            </a:xfrm>
          </p:grpSpPr>
          <p:sp>
            <p:nvSpPr>
              <p:cNvPr id="58" name="สี่เหลี่ยมผืนผ้ามุมมน 10"/>
              <p:cNvSpPr/>
              <p:nvPr/>
            </p:nvSpPr>
            <p:spPr>
              <a:xfrm>
                <a:off x="503239" y="1177925"/>
                <a:ext cx="4549799" cy="461963"/>
              </a:xfrm>
              <a:prstGeom prst="roundRect">
                <a:avLst/>
              </a:prstGeom>
              <a:solidFill>
                <a:srgbClr val="E7E5DD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9" name="สี่เหลี่ยมผืนผ้ามุมมน 10"/>
              <p:cNvSpPr/>
              <p:nvPr/>
            </p:nvSpPr>
            <p:spPr>
              <a:xfrm>
                <a:off x="376926" y="1186825"/>
                <a:ext cx="4172666" cy="461963"/>
              </a:xfrm>
              <a:prstGeom prst="roundRect">
                <a:avLst/>
              </a:prstGeom>
              <a:solidFill>
                <a:srgbClr val="ABA387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0" name="สี่เหลี่ยมผืนผ้ามุมมน 10"/>
              <p:cNvSpPr/>
              <p:nvPr/>
            </p:nvSpPr>
            <p:spPr>
              <a:xfrm>
                <a:off x="376927" y="1181109"/>
                <a:ext cx="4082923" cy="464821"/>
              </a:xfrm>
              <a:prstGeom prst="roundRect">
                <a:avLst/>
              </a:prstGeom>
              <a:solidFill>
                <a:srgbClr val="D6D2C4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</a:t>
                </a:r>
                <a:r>
                  <a:rPr lang="en-US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</a:t>
                </a: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</a:t>
                </a:r>
                <a:r>
                  <a:rPr lang="en-US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เพื่อทราบ</a:t>
                </a:r>
              </a:p>
            </p:txBody>
          </p:sp>
        </p:grpSp>
        <p:sp>
          <p:nvSpPr>
            <p:cNvPr id="57" name="สี่เหลี่ยมผืนผ้า 36"/>
            <p:cNvSpPr/>
            <p:nvPr/>
          </p:nvSpPr>
          <p:spPr>
            <a:xfrm>
              <a:off x="3393719" y="2587857"/>
              <a:ext cx="328211" cy="360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</a:t>
              </a:r>
              <a:endParaRPr lang="th-TH" sz="20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61" name="สี่เหลี่ยมผืนผ้า 21"/>
          <p:cNvSpPr/>
          <p:nvPr/>
        </p:nvSpPr>
        <p:spPr>
          <a:xfrm>
            <a:off x="4036032" y="795878"/>
            <a:ext cx="5939275" cy="4448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spcAft>
                <a:spcPts val="300"/>
              </a:spcAft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 รายงานผลการเบิกจ่ายตามแผนการดำเนินงานและแผนการใช้จ่ายงบประมาณกองทุนพัฒนาบทบาทสตรี ประจำปีงบประมาณ พ.ศ. 2565</a:t>
            </a:r>
          </a:p>
          <a:p>
            <a:pPr algn="thaiDist">
              <a:lnSpc>
                <a:spcPct val="120000"/>
              </a:lnSpc>
              <a:spcAft>
                <a:spcPts val="300"/>
              </a:spcAft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รายงานการบริหารจัดการหนี้ของกองทุนพัฒนาบทบาทสตรี</a:t>
            </a:r>
          </a:p>
          <a:p>
            <a:pPr algn="thaiDist">
              <a:lnSpc>
                <a:spcPct val="120000"/>
              </a:lnSpc>
              <a:spcAft>
                <a:spcPts val="300"/>
              </a:spcAft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รายงานผลการดำเนินงานการประเมินผลการดำเนินงานทุนหมุนเวียน </a:t>
            </a:r>
            <a:b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ประจำปีบัญชี 2565 กองทุนพัฒนาบทบาทสตรี กรมการพัฒนาชุมชน</a:t>
            </a:r>
          </a:p>
          <a:p>
            <a:pPr algn="thaiDist">
              <a:lnSpc>
                <a:spcPct val="120000"/>
              </a:lnSpc>
              <a:spcAft>
                <a:spcPts val="300"/>
              </a:spcAft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4.4 รายงานผลการดำเนินงานตามตัวชี้วัดที่ 5.1 บทบาทคณะกรรมการบริหารเงินทุนหมุนเวียน  เรื่อง สรุปผลการดำเนินงานกองทุนพัฒนาบทบาทสตรี </a:t>
            </a:r>
            <a:b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 2565 สิ้นไตรมาส 4 (กรกฎาคม - กันยายน 2565)</a:t>
            </a:r>
          </a:p>
          <a:p>
            <a:pPr algn="thaiDist">
              <a:lnSpc>
                <a:spcPct val="120000"/>
              </a:lnSpc>
              <a:spcAft>
                <a:spcPts val="300"/>
              </a:spcAft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4.5 รายงานผลข้อมูลการดำเนินการทางกฎหมายเกี่ยวกับการดำเนินคดีแพ่ง </a:t>
            </a:r>
            <a:b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และคดีอาญาของกองทุนพัฒนาบทบาทสตรี</a:t>
            </a:r>
          </a:p>
          <a:p>
            <a:pPr algn="thaiDist">
              <a:lnSpc>
                <a:spcPct val="120000"/>
              </a:lnSpc>
              <a:spcAft>
                <a:spcPts val="300"/>
              </a:spcAft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4.6 รายงานผลตามประกาศคณะกรรมการบริหารกองทุนพัฒนาบทบาทสตรี เรื่อง </a:t>
            </a:r>
            <a:r>
              <a:rPr lang="th-TH" sz="1400" spc="-2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หลักเกณฑ์ วิธีการ และเงื่อนไขเกี่ยวกับการลดอัตราดอกเบี้ยเงินกู้และอัตราดอกเบี้ย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ผิดนัดกองทุนพัฒนาบทบาทสตรี พ.ศ. 2563 (ฉบับที่ 4)</a:t>
            </a:r>
          </a:p>
          <a:p>
            <a:pPr algn="thaiDist">
              <a:lnSpc>
                <a:spcPct val="120000"/>
              </a:lnSpc>
              <a:spcAft>
                <a:spcPts val="300"/>
              </a:spcAft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4.7 รายงานผลตามประกาศคณะกรรมการบริหารกองทุนพัฒนาบทบาทสตรี เรื่อง มาตรการยกเลิกสัญญาค้ำประกันเงินกู้รายบุคคล และการปลดหนี้รายบุคคล</a:t>
            </a:r>
            <a:b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ของกองทุนพัฒนาบทบาทสตรี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74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81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85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86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87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82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83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84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75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76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77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78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79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34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1592425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0" y="2488344"/>
            <a:ext cx="10160000" cy="1283555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4.3</a:t>
            </a:r>
            <a:r>
              <a:rPr lang="en-GB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  <a:t>รายงานผลการดำเนินงานการประเมินผลการดำเนินงานทุนหมุนเวียน </a:t>
            </a:r>
            <a:b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</a:b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  <a:t>ประจำปีบัญชี 2565 กองทุนพัฒนาบทบาทสตรี กรมการพัฒนาชุมชน</a:t>
            </a:r>
            <a:endParaRPr lang="en-US" sz="19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charset="-34"/>
              <a:cs typeface="Chulabhorn Likit Text" panose="00000500000000000000" charset="-34"/>
            </a:endParaRPr>
          </a:p>
          <a:p>
            <a:pPr algn="ctr">
              <a:lnSpc>
                <a:spcPct val="130000"/>
              </a:lnSpc>
            </a:pPr>
            <a:endParaRPr lang="th-TH" sz="19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4" name="Group 73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75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8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8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8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8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8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8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8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76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77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78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7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80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28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39162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558578"/>
          <a:ext cx="10142520" cy="5108796"/>
        </p:xfrm>
        <a:graphic>
          <a:graphicData uri="http://schemas.openxmlformats.org/drawingml/2006/table">
            <a:tbl>
              <a:tblPr firstRow="1" bandRow="1"/>
              <a:tblGrid>
                <a:gridCol w="5255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524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227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60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4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 การเงิน</a:t>
                      </a:r>
                    </a:p>
                    <a:p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</a:t>
                      </a:r>
                      <a:r>
                        <a:rPr lang="th-TH" sz="14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ตัวชี้วัดที่ 1.1 ร้อยละของการชำระคืนเงินกู้ยืม</a:t>
                      </a:r>
                    </a:p>
                    <a:p>
                      <a:endParaRPr lang="th-TH" sz="8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400" b="0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th-TH" sz="14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612259"/>
              </p:ext>
            </p:extLst>
          </p:nvPr>
        </p:nvGraphicFramePr>
        <p:xfrm>
          <a:off x="2" y="1565909"/>
          <a:ext cx="5254495" cy="411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0899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50899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50899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50899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050899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70169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70169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anchor="ctr"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 anchor="ctr"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270169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68.50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70</a:t>
                      </a:r>
                      <a:endParaRPr lang="th-TH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71.50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73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270169"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64.52</a:t>
                      </a:r>
                      <a:endParaRPr lang="th-TH" sz="1100" b="1" dirty="0">
                        <a:solidFill>
                          <a:srgbClr val="C0000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315008"/>
                  </a:ext>
                </a:extLst>
              </a:tr>
              <a:tr h="3020791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h-TH" sz="1200" b="1" i="0" u="sng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200" b="1" i="0" u="none" baseline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b="1" i="0" u="none" baseline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200" b="1" i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1</a:t>
                      </a:r>
                      <a:r>
                        <a:rPr lang="th-TH" sz="1200" b="0" i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</a:t>
                      </a: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0" i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</a:t>
                      </a:r>
                      <a:r>
                        <a:rPr lang="th-TH" sz="1100" b="0" i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มีหนี้ครบกำหนดชำระตามสัญญาในปีบัญชี</a:t>
                      </a:r>
                      <a:r>
                        <a:rPr lang="th-TH" sz="1100" b="0" i="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2565 (1 ต.ค. 2564 </a:t>
                      </a:r>
                      <a:r>
                        <a:rPr lang="th-TH" sz="1050" b="0" i="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th-TH" sz="10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30 กันยายน 2565)                   จำนวน 1,819,232,384.83 บาท รับชำระคืนเงินกู้ยืม จำนวน 1,173,799,966.85</a:t>
                      </a:r>
                      <a:r>
                        <a:rPr lang="th-TH" sz="105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0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บาท                           คิดเป็นร้อยละ 64.52</a:t>
                      </a:r>
                      <a:endParaRPr lang="en-US" sz="105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indent="0" algn="thaiDist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th-TH" sz="1100" b="0" i="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050" b="0" i="0" u="none" strike="noStrike" kern="1200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  <a:sym typeface="Arial"/>
                        </a:rPr>
                        <a:t>- </a:t>
                      </a:r>
                      <a:r>
                        <a:rPr lang="th-TH" sz="105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สกส. ดำเนินการแนวทางในการบริหารจัดการหนี้ โดยลดอัตราดอกเบี้ยเงินกู้และอัตรา    ดอกเบี้ยเงินกู้และอัตราดอกเบี้ยผิดนัด ตามประกาศคณะกรรมการกองทุนพัฒนาบทบาทสตรี                 </a:t>
                      </a:r>
                    </a:p>
                    <a:p>
                      <a:pPr marL="0" indent="0" algn="thaiDist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th-TH" sz="1050" kern="1200" spc="-5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สกส. มีการติดตามและรายงานผลการบริหารจัดการหนี้ ทั้ง 76 จังหวัด และกรุงเทพมหานคร </a:t>
                      </a:r>
                      <a:br>
                        <a:rPr lang="th-TH" sz="1050" kern="1200" spc="-5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05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ผ่านระบบวิดิทัศน์ทางไกล (</a:t>
                      </a:r>
                      <a:r>
                        <a:rPr lang="en-US" sz="105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Video</a:t>
                      </a:r>
                      <a:r>
                        <a:rPr lang="th-TH" sz="105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05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Conference</a:t>
                      </a:r>
                      <a:r>
                        <a:rPr lang="th-TH" sz="105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) เป็นประจำทุกเดือน</a:t>
                      </a:r>
                    </a:p>
                    <a:p>
                      <a:pPr marL="0" indent="0" algn="thaiDist">
                        <a:lnSpc>
                          <a:spcPct val="150000"/>
                        </a:lnSpc>
                        <a:buFontTx/>
                        <a:buNone/>
                      </a:pPr>
                      <a:endParaRPr lang="th-TH" sz="105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</a:tbl>
          </a:graphicData>
        </a:graphic>
      </p:graphicFrame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30" name="Chart 29"/>
          <p:cNvGraphicFramePr/>
          <p:nvPr>
            <p:extLst>
              <p:ext uri="{D42A27DB-BD31-4B8C-83A1-F6EECF244321}">
                <p14:modId xmlns:p14="http://schemas.microsoft.com/office/powerpoint/2010/main" val="1055505019"/>
              </p:ext>
            </p:extLst>
          </p:nvPr>
        </p:nvGraphicFramePr>
        <p:xfrm>
          <a:off x="5254497" y="1004711"/>
          <a:ext cx="4888023" cy="4710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0717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695929"/>
          <a:ext cx="10142520" cy="5019070"/>
        </p:xfrm>
        <a:graphic>
          <a:graphicData uri="http://schemas.openxmlformats.org/drawingml/2006/table">
            <a:tbl>
              <a:tblPr firstRow="1" bandRow="1"/>
              <a:tblGrid>
                <a:gridCol w="5255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9033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003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60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4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 การเงิน</a:t>
                      </a:r>
                    </a:p>
                    <a:p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</a:t>
                      </a:r>
                      <a:r>
                        <a:rPr lang="th-TH" sz="12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ตัวชี้วัดที่ 1.2 อัตราหนี้ค้างชำระ (</a:t>
                      </a:r>
                      <a:r>
                        <a:rPr lang="en-US" sz="12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Non-performing Loan : NPL)  </a:t>
                      </a:r>
                      <a:endParaRPr lang="th-TH" sz="1200" b="1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400" b="0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4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th-TH" sz="14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483533"/>
              </p:ext>
            </p:extLst>
          </p:nvPr>
        </p:nvGraphicFramePr>
        <p:xfrm>
          <a:off x="2" y="1850832"/>
          <a:ext cx="5254495" cy="3864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0899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50899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50899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50899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050899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79761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64219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264219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</a:t>
                      </a:r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</a:t>
                      </a:r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</a:t>
                      </a:r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</a:t>
                      </a:r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</a:t>
                      </a:r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264219"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22.94</a:t>
                      </a:r>
                      <a:endParaRPr lang="th-TH" sz="1100" b="1" dirty="0">
                        <a:solidFill>
                          <a:srgbClr val="C0000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rgbClr val="FF000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rgbClr val="FF000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315008"/>
                  </a:ext>
                </a:extLst>
              </a:tr>
              <a:tr h="2791748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h-TH" sz="1400" b="1" i="0" u="sng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400" b="1" i="0" u="none" baseline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400" b="1" i="0" u="none" baseline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400" b="1" i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</a:t>
                      </a:r>
                      <a:r>
                        <a:rPr lang="en-US" sz="1400" b="1" i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1</a:t>
                      </a:r>
                      <a:r>
                        <a:rPr lang="th-TH" sz="1400" b="0" i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</a:t>
                      </a:r>
                    </a:p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0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จำนวนเงินที่ได้รับอนุมัติตามสัญญากู้ยืมในปีบัญชี 2556 - 2565 ณ วันที่ </a:t>
                      </a:r>
                      <a:r>
                        <a:rPr lang="en-US" sz="10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30</a:t>
                      </a:r>
                      <a:r>
                        <a:rPr lang="th-TH" sz="10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กันยายน 2565 เป็นเงิน 16,413,229,053.69 บาท รับชำระคืน 11,872,229,053.69 บาท</a:t>
                      </a:r>
                      <a:endParaRPr lang="en-US" sz="105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คงเหลือ 4,540,636,075.35 บาท  เป็นหนี้เกินกำหนดชำระ 1,041,670,848.92 บาท </a:t>
                      </a:r>
                    </a:p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0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คิดเป็นร้อย 22.94 ของลูกหนี้คงเหลือ </a:t>
                      </a:r>
                      <a:endParaRPr lang="en-US" sz="105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1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สกส. ดำเนินการแนวทางในการบริหารจัดการหนี้,</a:t>
                      </a:r>
                      <a:r>
                        <a:rPr lang="th-TH" sz="1100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1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ช่วยเหลือบรรเทาความเดือนร้อน                      ให้กับ</a:t>
                      </a:r>
                      <a:r>
                        <a:rPr lang="th-TH" sz="1100" kern="1200" spc="5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ลูกหนี้ โดยลดอัตราดอกเบี้ยเงินกู้และอัตราดอกเบี้ยผิดนัด ตามประกาศ</a:t>
                      </a:r>
                      <a:br>
                        <a:rPr lang="th-TH" sz="1100" kern="1200" spc="5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100" kern="1200" spc="5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คณะกรรมการ</a:t>
                      </a:r>
                      <a:r>
                        <a:rPr lang="th-TH" sz="11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บริหารกองทุนพัฒนาบทบาทสตรี       </a:t>
                      </a:r>
                    </a:p>
                    <a:p>
                      <a:pPr marL="0" indent="0" algn="thaiDist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th-TH" sz="11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สกส. ติดตามหนี้ค้างชำระ กรณีหนี้ที่จะขาดอายุความ เพื่อเร่งรัดติดตามและป้องกัน </a:t>
                      </a:r>
                      <a:r>
                        <a:rPr lang="th-TH" sz="1100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    </a:t>
                      </a:r>
                      <a:r>
                        <a:rPr lang="th-TH" sz="11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มิให้หนี้ขาดอายุความ มิให้เกิดหนี้เสียและหนี้สูญ  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</a:tbl>
          </a:graphicData>
        </a:graphic>
      </p:graphicFrame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365430664"/>
              </p:ext>
            </p:extLst>
          </p:nvPr>
        </p:nvGraphicFramePr>
        <p:xfrm>
          <a:off x="5254497" y="1137684"/>
          <a:ext cx="4781869" cy="4577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8311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740" y="606203"/>
          <a:ext cx="10142520" cy="4985352"/>
        </p:xfrm>
        <a:graphic>
          <a:graphicData uri="http://schemas.openxmlformats.org/drawingml/2006/table">
            <a:tbl>
              <a:tblPr firstRow="1" bandRow="1"/>
              <a:tblGrid>
                <a:gridCol w="5255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5315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003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5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4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 การสนองประโยชน์ต่อผู้มีส่วนได้ส่วนเสีย 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ตัวชี้วัดที่ 2.1 การดำเนินงานตามแผนพัฒนาฐานข้อมูลสารสนเทศ       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               </a:t>
                      </a:r>
                      <a:r>
                        <a:rPr lang="th-TH" sz="105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เพื่อการประเมินผลลัพธ์และผลกระทบของทุนหมุนเวียน (ตัวชี้วัดร่วม)</a:t>
                      </a:r>
                      <a:endParaRPr lang="th-TH" sz="105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090872"/>
              </p:ext>
            </p:extLst>
          </p:nvPr>
        </p:nvGraphicFramePr>
        <p:xfrm>
          <a:off x="-7955" y="1816912"/>
          <a:ext cx="5241195" cy="3774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8239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48239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48239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48239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048239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75022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59742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 anchor="ctr"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 anchor="ctr"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1375845">
                <a:tc>
                  <a:txBody>
                    <a:bodyPr/>
                    <a:lstStyle/>
                    <a:p>
                      <a:pPr algn="ctr"/>
                      <a:endParaRPr lang="th-TH" sz="8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ทุนหมุนเวียนดำเนินงานตามแผน  พัฒนาระบบฐานข้อมูลฯ ประจำปี              บัญชี 2565</a:t>
                      </a:r>
                      <a:endParaRPr lang="en-US" sz="8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แล้วเสร็จ</a:t>
                      </a:r>
                      <a:endParaRPr lang="en-US" sz="8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 </a:t>
                      </a:r>
                      <a:r>
                        <a:rPr lang="en-US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80</a:t>
                      </a:r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ของแผนงาน/โครงการ/กิจกรรมทั้งหมด</a:t>
                      </a:r>
                      <a:endParaRPr lang="th-TH" sz="80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h-TH" sz="800" spc="-5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ทุนหมุนเวียนดำเนินงานตามแผน  พัฒนาระบบฐานข้อมูลฯ ประจำปี               บัญชี 2565</a:t>
                      </a:r>
                      <a:endParaRPr lang="en-US" sz="8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h-TH" sz="800" spc="-5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แล้วเสร็จ</a:t>
                      </a:r>
                      <a:endParaRPr lang="en-US" sz="8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h-TH" sz="800" spc="-5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ร้อยละ </a:t>
                      </a:r>
                      <a:r>
                        <a:rPr lang="en-US" sz="800" spc="-5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90</a:t>
                      </a:r>
                      <a:r>
                        <a:rPr lang="th-TH" sz="800" spc="-5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ของแผนงาน/โครงการ/กิจกรรมทั้งหมด</a:t>
                      </a:r>
                      <a:endParaRPr lang="en-US" sz="8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ทุนหมุนเวียนดำเนินงานตามแผน                 พัฒนาระบบฐานข้อมูลฯ ประจำปี                 บัญชี 2565</a:t>
                      </a:r>
                      <a:endParaRPr lang="en-US" sz="8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แล้วเสร็จ</a:t>
                      </a:r>
                      <a:endParaRPr lang="en-US" sz="8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 </a:t>
                      </a:r>
                      <a:r>
                        <a:rPr lang="en-US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100</a:t>
                      </a:r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ของแผนงาน/โครงการ/กิจกรรม</a:t>
                      </a:r>
                      <a:endParaRPr lang="th-TH" sz="8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ผ่านค่าเกณฑ์วัดระดับ 4                                    ทุนหมุนเวียนดำเนินงานบรรลุตามเป้าหมายของแผนพัฒนาระบบฐานข้อมูลฯ ประจำปี                                  บัญชี 2565                              ได้ร้อยละ 100 </a:t>
                      </a:r>
                      <a:endParaRPr lang="en-US" sz="800" b="0" i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1864034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h-TH" sz="11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1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1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1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</a:t>
                      </a:r>
                      <a:r>
                        <a:rPr lang="en-US" sz="11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5</a:t>
                      </a:r>
                      <a:endParaRPr lang="th-TH" sz="11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9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สกส. ได้นำข้อมูลผลการสัมภาษณ์จากผู้ใช้งาน 4 กลุ่ม ประกอบด้วย กลุ่มอำนวยการ กลุ่มนโยบายฯ</a:t>
                      </a:r>
                      <a:r>
                        <a:rPr lang="th-TH" sz="9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            กลุ่มพัฒนาศักยภาพ และ</a:t>
                      </a:r>
                      <a:r>
                        <a:rPr lang="th-TH" sz="9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กฎหมายมาออกแบบและพัฒนาระบบรายงาน</a:t>
                      </a:r>
                      <a:r>
                        <a:rPr lang="th-TH" sz="9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9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ซึ่งรายงานดังกล่าว</a:t>
                      </a:r>
                      <a:r>
                        <a:rPr lang="th-TH" sz="9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สามารถ</a:t>
                      </a:r>
                      <a:r>
                        <a:rPr lang="th-TH" sz="9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นำไป</a:t>
                      </a:r>
                      <a:br>
                        <a:rPr lang="th-TH" sz="9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</a:br>
                      <a:r>
                        <a:rPr lang="th-TH" sz="9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ช่วยใน</a:t>
                      </a:r>
                      <a:r>
                        <a:rPr lang="th-TH" sz="9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การสนับสนุนในการทำงาน และได้ดำเนินการทดสอบระบบ และบันทึกผลการการทดสอบระบบเรียบร้อยแล้วซึ่งถือว่าดำเนินการบรรบุตามเป้าหมายของแผนพัฒนาระบบ</a:t>
                      </a:r>
                      <a:r>
                        <a:rPr lang="th-TH" sz="900" spc="-2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ฐานข้อมูลสารสนเทศเพื่อการประเมินผลลัพธ์ </a:t>
                      </a:r>
                      <a:r>
                        <a:rPr lang="th-TH" sz="900" spc="-2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/>
                      </a:r>
                      <a:br>
                        <a:rPr lang="th-TH" sz="900" spc="-2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</a:br>
                      <a:r>
                        <a:rPr lang="th-TH" sz="900" spc="-2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และ</a:t>
                      </a:r>
                      <a:r>
                        <a:rPr lang="th-TH" sz="900" spc="-2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ผลกระทบของทุนหมุนเวียน ประจำปีบัญชี </a:t>
                      </a:r>
                      <a:r>
                        <a:rPr lang="en-US" sz="900" spc="-2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2565</a:t>
                      </a:r>
                      <a:r>
                        <a:rPr lang="th-TH" sz="900" spc="-2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 ได้ร้อยละ 100</a:t>
                      </a:r>
                      <a:endParaRPr lang="th-TH" sz="9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Times New Roman" panose="02020603050405020304" pitchFamily="18" charset="0"/>
                        <a:cs typeface="Chulabhorn Likit Text" panose="00000500000000000000" pitchFamily="50" charset="-34"/>
                      </a:endParaRPr>
                    </a:p>
                    <a:p>
                      <a:pPr marL="0" indent="0" algn="thaiDist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th-TH" sz="9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ผลงานที่คาดว่าจะดำเนินการต่อไป</a:t>
                      </a:r>
                      <a:r>
                        <a:rPr lang="th-TH" sz="9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9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จัดเก็บ</a:t>
                      </a:r>
                      <a:r>
                        <a:rPr lang="th-TH" sz="9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หลักฐานเอกสารอ้างอิงประกอบการประเมินผลการดำเนินงานต่อไป</a:t>
                      </a:r>
                      <a:endParaRPr lang="en-US" sz="9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3141697047"/>
              </p:ext>
            </p:extLst>
          </p:nvPr>
        </p:nvGraphicFramePr>
        <p:xfrm>
          <a:off x="5233240" y="1002322"/>
          <a:ext cx="4772581" cy="4712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6156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740" y="606203"/>
          <a:ext cx="10142520" cy="5108797"/>
        </p:xfrm>
        <a:graphic>
          <a:graphicData uri="http://schemas.openxmlformats.org/drawingml/2006/table">
            <a:tbl>
              <a:tblPr firstRow="1" bandRow="1"/>
              <a:tblGrid>
                <a:gridCol w="5255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7065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173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5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4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 การสนองประโยชน์ต่อผู้มีส่วนได้ส่วนเสีย 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>
                        <a:spcAft>
                          <a:spcPts val="50"/>
                        </a:spcAft>
                      </a:pP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</a:t>
                      </a:r>
                      <a:r>
                        <a:rPr lang="th-TH" sz="14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ตัวชี้วัดที่ 2.</a:t>
                      </a:r>
                      <a:r>
                        <a:rPr lang="en-US" sz="14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  <a:r>
                        <a:rPr lang="th-TH" sz="14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ความพึงพอใจของผู้มีส่วนได้ส่วนเสีย</a:t>
                      </a:r>
                      <a:endParaRPr lang="th-TH" sz="1400" b="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8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8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400" b="0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578040"/>
              </p:ext>
            </p:extLst>
          </p:nvPr>
        </p:nvGraphicFramePr>
        <p:xfrm>
          <a:off x="-5908" y="1689404"/>
          <a:ext cx="5241195" cy="4025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8239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48239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48239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48239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048239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400530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 anchor="ctr"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378278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 anchor="ctr"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 anchor="ctr"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497143">
                <a:tc>
                  <a:txBody>
                    <a:bodyPr/>
                    <a:lstStyle/>
                    <a:p>
                      <a:pPr algn="ctr"/>
                      <a:r>
                        <a:rPr lang="th-TH" sz="11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1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85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100" b="0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95</a:t>
                      </a:r>
                      <a:endParaRPr lang="en-US" sz="1100" b="0" i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1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95.25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2749646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h-TH" sz="12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2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2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5</a:t>
                      </a:r>
                      <a:r>
                        <a:rPr lang="th-TH" sz="12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</a:t>
                      </a:r>
                      <a:endParaRPr lang="en-US" sz="12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2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จังหวัดและกรุงเทพมหานคร ดำเนินการจัดเก็บแบบสอบถามความพึงพอใจ                       ของสมาชิกฯ ต่อการดำเนินงานกองทุนพัฒนาบทบาทสตรี</a:t>
                      </a:r>
                      <a:r>
                        <a:rPr lang="th-TH" sz="12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แบ่งเป็น  1. เงินอุดหนุน 2.เงินทุนหมุนเวียน ตามจำนวนกลุ่มเป้าหมายที่กำหนด และให้ส่งให้กรมการพัฒนาชุมชนแล้ว จำนวน 76 จังหวัด และกรุงเทพมหานคร และดำเนินการวิเคระห์ข้อมูล และประเมินผลความถึงพอใจต่อการดำเนินการกองทุนฯ ได้ร้อยละ 95.25</a:t>
                      </a:r>
                    </a:p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200" b="1" u="sng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ผลงานที่คาดว่าจะดำเนินการต่อไป</a:t>
                      </a:r>
                    </a:p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2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จัดทำเอกสารหลักฐาน/อ้างอิง</a:t>
                      </a:r>
                      <a:r>
                        <a:rPr lang="th-TH" sz="1200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เพื่อประกอบการประเมินผลการดำเนินงานต่อไป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025490929"/>
              </p:ext>
            </p:extLst>
          </p:nvPr>
        </p:nvGraphicFramePr>
        <p:xfrm>
          <a:off x="5444610" y="1145754"/>
          <a:ext cx="4706650" cy="4569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3801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378083"/>
              </p:ext>
            </p:extLst>
          </p:nvPr>
        </p:nvGraphicFramePr>
        <p:xfrm>
          <a:off x="8740" y="581819"/>
          <a:ext cx="10143305" cy="5108797"/>
        </p:xfrm>
        <a:graphic>
          <a:graphicData uri="http://schemas.openxmlformats.org/drawingml/2006/table">
            <a:tbl>
              <a:tblPr firstRow="1" bandRow="1"/>
              <a:tblGrid>
                <a:gridCol w="5255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7065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173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2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 การสนองประโยชน์ต่อผู้มีส่วนได้ส่วนเสีย </a:t>
                      </a:r>
                      <a:r>
                        <a:rPr lang="th-TH" sz="12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ตัวชี้วัดที่ 2.3 </a:t>
                      </a:r>
                      <a:r>
                        <a:rPr lang="th-TH" sz="1200" b="0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  <a:sym typeface="Arial"/>
                        </a:rPr>
                        <a:t>ระดับผลสำเร็จของการพัฒนาคุณภาพชีวิตของผู้เข้าร่วม                     </a:t>
                      </a:r>
                    </a:p>
                    <a:p>
                      <a:pPr marL="0" marR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  <a:sym typeface="Arial"/>
                        </a:rPr>
                        <a:t>                                  โครงการที่ได้รับการสนับสนุนจากกองทุนฯ</a:t>
                      </a:r>
                      <a:endParaRPr lang="en-US" sz="1200" b="0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endParaRPr lang="th-TH" sz="8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400" b="0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410680"/>
              </p:ext>
            </p:extLst>
          </p:nvPr>
        </p:nvGraphicFramePr>
        <p:xfrm>
          <a:off x="-5908" y="1637595"/>
          <a:ext cx="5271972" cy="4099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5712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994721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52398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232341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354291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 anchor="ctr"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55564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1711434"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7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ติดตามและประเมิน ผลลัพธ์ของผู้เข้าร่วมโครงการที่ได้รับ               การสนับสนุนจากกองทุนฯ สำหรับ               การดำเนินโครงการ                 ที่ผ่านมา</a:t>
                      </a:r>
                      <a:endParaRPr lang="th-TH" sz="75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th-TH" sz="7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ติดตามและประเมิน ผลลัพธ์ของผู้เข้าร่วมโครงการ ได้แก่                                     มีรายได้เพิ่มขึ้นผลงาน/ผลิตภัณฑ์ได้รับการยอมรับ ได้รับ การคุ้มครองและพิทักษ์สิทธิสตรี การมีสวัสดิภาพ หรือสวัสดิการที่ดีขึ้นของการพัฒนา อย่างน้อย                1 ใน 4 ข้อ</a:t>
                      </a:r>
                      <a:endParaRPr lang="th-TH" sz="75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h-TH" sz="750" b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คุณภาพชีวิตของผู้เข้าร่วมโครงการ</a:t>
                      </a:r>
                      <a:r>
                        <a:rPr lang="th-TH" sz="750" b="0" spc="-5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แสดงผลลัพธ์</a:t>
                      </a:r>
                      <a:r>
                        <a:rPr lang="th-TH" sz="750" b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                    </a:t>
                      </a:r>
                      <a:br>
                        <a:rPr lang="th-TH" sz="750" b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</a:br>
                      <a:r>
                        <a:rPr lang="th-TH" sz="750" b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ถึงครอบครัวสมาชิกกองทุนฯ มีจำนวนโครงการ ที่มีการดำเนินการเมื่อปี 2563 แสดงคุณภาพชีวิตที่ดีและผ่านเกณฑ์                  การประเมินที่กำหนด อย่างน้อย 2 ใน 4 ข้อ                          </a:t>
                      </a:r>
                      <a:r>
                        <a:rPr lang="th-TH" sz="750" b="0" spc="-5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ได้ร้อยละ 80</a:t>
                      </a:r>
                      <a:r>
                        <a:rPr lang="th-TH" sz="750" b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ของโครงการทั้งหมด</a:t>
                      </a:r>
                      <a:endParaRPr lang="en-US" sz="750" b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th-TH" sz="7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คุณภาพชีวิตของผู้เข้าร่วมโครงการแสดงผลลัพธ์ถึงครอบครัวสมาชิกกองทุนฯ มีจำนวนโครงการที่มีการดำเนินการเมื่อปี 2563 แสดงคุณภาพชีวิตที่ดีและผ่านเกณฑ์                  การประเมินที่กำหนด อย่างน้อย 2 ใน 4 ข้อ                              ได้ร้อยละ 90 ของโครงการทั้งหมด</a:t>
                      </a:r>
                      <a:endParaRPr lang="th-TH" sz="7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7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คุณภาพชีวิตของผู้เข้าร่วมโครงการแสดงผลลัพธ์      ถึงครอบครัวสมาชิก                              กองทุนฯ มีจำนวนโครงการที่มีการดำเนินการ                           เมื่อปี 2563 แสดงคุณภาพชีวิตที่ดีและผ่านเกณฑ์                            การประเมินที่กำหนด                     อย่างน้อย 2 ใน 4 ข้อ                            ได้ร้อยละ 100 ของโครงการทั้งหมด</a:t>
                      </a:r>
                      <a:endParaRPr lang="en-US" sz="75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1732360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h-TH" sz="10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0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0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0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5</a:t>
                      </a:r>
                      <a:endParaRPr lang="en-US" sz="10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000" b="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สกส. กำหนดติดตามและประเมินผลลัพธ์ของผู้เข้าร่วมโครงการที่ได้รับการสนับสนุนจากกองทุน                      ที่ดำเนินการในปีบัญชี</a:t>
                      </a:r>
                      <a:r>
                        <a:rPr lang="th-TH" sz="1000" b="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2563 โดยครอบคลุมทั้ง 76 จังหวัด ทั้งสิ้น 11,098 โครงการ                                   คิดเป็น ร้อยละ 10 ของโครงการทั้งหมดในจังหวัดนั้นๆ จำนวนทั้งสิ้น 1,110 โครงการ</a:t>
                      </a:r>
                      <a:r>
                        <a:rPr lang="th-TH" sz="1000" b="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ฯ </a:t>
                      </a:r>
                    </a:p>
                    <a:p>
                      <a:pPr algn="thaiDist">
                        <a:lnSpc>
                          <a:spcPct val="120000"/>
                        </a:lnSpc>
                      </a:pPr>
                      <a:r>
                        <a:rPr lang="th-TH" sz="1000" b="0" i="0" u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th-TH" sz="1000" b="0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000" b="0" i="0" u="none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ดำเนินการวิเคราะห์ข้อมูล ประมวลผล และสรุปผลของผู้เข้าร่วมโครงการที่ได้รับการ</a:t>
                      </a:r>
                      <a:r>
                        <a:rPr lang="th-TH" sz="1000" b="0" i="0" u="none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สนับสนุน</a:t>
                      </a:r>
                      <a:br>
                        <a:rPr lang="th-TH" sz="1000" b="0" i="0" u="none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</a:br>
                      <a:r>
                        <a:rPr lang="th-TH" sz="1000" b="0" i="0" u="none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จาก</a:t>
                      </a:r>
                      <a:r>
                        <a:rPr lang="th-TH" sz="1000" b="0" i="0" u="none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กองทุนฯ ปรากฏว่า คุณภาพชิวิตของผู้เข้าร่วมโครงการมีคุณภาพชีวิตที่ดีและผ่าน</a:t>
                      </a:r>
                      <a:r>
                        <a:rPr lang="th-TH" sz="1000" b="0" i="0" u="none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เกณฑ์</a:t>
                      </a:r>
                      <a:br>
                        <a:rPr lang="th-TH" sz="1000" b="0" i="0" u="none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</a:br>
                      <a:r>
                        <a:rPr lang="th-TH" sz="1000" b="0" i="0" u="none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การ</a:t>
                      </a:r>
                      <a:r>
                        <a:rPr lang="th-TH" sz="1000" b="0" i="0" u="none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ประเมินที่กำหนดอย่าง 2 ใน 4 ข้อ ได้ร้อยละ 100 ของโครงการทั้งหมด</a:t>
                      </a:r>
                      <a:endParaRPr lang="th-TH" sz="1000" b="0" i="0" u="non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9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ผลงานที่คาดว่าจะดำเนินการต่อไป</a:t>
                      </a:r>
                      <a:r>
                        <a:rPr lang="th-TH" sz="9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</a:t>
                      </a:r>
                      <a:endParaRPr lang="en-US" sz="9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00000"/>
                        </a:lnSpc>
                      </a:pPr>
                      <a:r>
                        <a:rPr lang="th-TH" sz="900" b="0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9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จัดเก็บเอกสาร/หลักฐานอ้างอิงเพื่อประกอบการประเมินผลการดำเนินงานต่อไป</a:t>
                      </a:r>
                      <a:endParaRPr lang="en-US" sz="9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80748030"/>
              </p:ext>
            </p:extLst>
          </p:nvPr>
        </p:nvGraphicFramePr>
        <p:xfrm>
          <a:off x="5552501" y="1068636"/>
          <a:ext cx="4599543" cy="4646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6779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740" y="503493"/>
          <a:ext cx="10142520" cy="5206738"/>
        </p:xfrm>
        <a:graphic>
          <a:graphicData uri="http://schemas.openxmlformats.org/drawingml/2006/table">
            <a:tbl>
              <a:tblPr firstRow="1" bandRow="1"/>
              <a:tblGrid>
                <a:gridCol w="5255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524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52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600"/>
                        </a:spcAft>
                      </a:pPr>
                      <a:r>
                        <a:rPr lang="th-TH" sz="105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05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3 การปฏิบัติการ</a:t>
                      </a:r>
                      <a:endParaRPr lang="th-TH" sz="105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spcAft>
                          <a:spcPts val="50"/>
                        </a:spcAft>
                      </a:pPr>
                      <a:r>
                        <a:rPr lang="th-TH" sz="105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ตัวชี้วัดที่ 3.1 ระดับความสำเร็จในการติดตามและประเมินผล                          </a:t>
                      </a:r>
                    </a:p>
                    <a:p>
                      <a:pPr>
                        <a:spcAft>
                          <a:spcPts val="50"/>
                        </a:spcAft>
                      </a:pPr>
                      <a:r>
                        <a:rPr lang="th-TH" sz="105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                การดำเนินงานตามวัตถุประสงค์ของกองทุนฯ</a:t>
                      </a:r>
                      <a:endParaRPr lang="th-TH" sz="1050" b="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8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400" b="0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343439"/>
              </p:ext>
            </p:extLst>
          </p:nvPr>
        </p:nvGraphicFramePr>
        <p:xfrm>
          <a:off x="11017" y="1500054"/>
          <a:ext cx="5235285" cy="4220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057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47057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47057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47057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047057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63754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 anchor="ctr"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49101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 anchor="ctr"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 anchor="ctr"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1770085"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มีการติดตาม     ประเมินผลลัพธ์                 จากการสนับสนุนเงินกองทุนฯ ตามวัตถุประสงค์ของกองทุนฯ และ                                           มีผลลัพธ์ ที่ได้จากการสนับสนุนเงิน                    จากกองทุนฯ ตามวัตถุประสงค์ของกองทุนฯ เป็นไปตามเป้าหมายร้อยละ 60</a:t>
                      </a:r>
                      <a:endParaRPr lang="th-TH" sz="80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มีการติดตาม     ประเมินผลลัพธ์                 จากการสนับสนุนเงินกองทุนฯ ตามวัตถุประสงค์ของกองทุนฯ และ                                           มีผลลัพธ์ ที่ได้จากการสนับสนุนเงิน                    จากกองทุนฯ ตามวัตถุประสงค์ของกองทุนฯ เป็นไปตามเป้าหมายร้อยละ 70</a:t>
                      </a:r>
                      <a:endParaRPr lang="th-TH" sz="80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endParaRPr lang="th-TH" sz="110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มีการติดตาม     ประเมินผลลัพธ์                 จากการสนับสนุนเงินกองทุนฯ ตามวัตถุประสงค์ของกองทุนฯ และ                                           มีผลลัพธ์ ที่ได้จากการสนับสนุนเงิน                    จากกองทุนฯ ตามวัตถุประสงค์ของกองทุนฯ เป็นไปตามเป้าหมายร้อยละ 80</a:t>
                      </a:r>
                      <a:endParaRPr lang="th-TH" sz="80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มีการติดตาม     ประเมินผลลัพธ์                 จากการสนับสนุนเงินกองทุนฯ ตามวัตถุประสงค์ของกองทุนฯ และ                                           มีผลลัพธ์ ที่ได้จากการสนับสนุนเงิน                    จากกองทุนฯ ตามวัตถุประสงค์ของกองทุนฯ เป็นไปตามเป้าหมายร้อยละ 90</a:t>
                      </a:r>
                      <a:endParaRPr lang="th-TH" sz="80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มีการติดตาม     ประเมินผลลัพธ์                 จากการสนับสนุนเงินกองทุนฯ ตามวัตถุประสงค์ของกองทุนฯ และ                                           มีผลลัพธ์ ที่ได้จากการสนับสนุนเงิน                    จากกองทุนฯ ตามวัตถุประสงค์ของกองทุนฯ เป็นไปตาม</a:t>
                      </a:r>
                      <a:r>
                        <a:rPr lang="th-TH" sz="800" kern="1200" spc="-1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เป้าหมายร้อยละ 100</a:t>
                      </a:r>
                      <a:endParaRPr lang="th-TH" sz="800" b="0" spc="-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1846281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h-TH" sz="1000" b="1" i="0" u="sng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000" b="1" i="0" u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000" b="1" i="0" u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0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</a:t>
                      </a:r>
                      <a:r>
                        <a:rPr lang="en-US" sz="10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4</a:t>
                      </a:r>
                      <a:r>
                        <a:rPr lang="th-TH" sz="1000" b="0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</a:t>
                      </a:r>
                    </a:p>
                    <a:p>
                      <a:pPr marL="171450" indent="-171450"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สกส. จัดทำแบบประเมินผลลัพธ์ฯ แบ่งเป็น</a:t>
                      </a:r>
                      <a:r>
                        <a:rPr lang="th-TH" sz="10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1.</a:t>
                      </a:r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เชิงปริมาณ โดยใช้แบบสอบถาม</a:t>
                      </a:r>
                      <a:r>
                        <a:rPr lang="th-TH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กลุ่มเป้าหมาย</a:t>
                      </a:r>
                    </a:p>
                    <a:p>
                      <a:pPr marL="0" indent="0"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ได้แก่ กลุ่มอาชีพสมาชิกกองทุนฯ </a:t>
                      </a:r>
                      <a:r>
                        <a:rPr lang="th-TH" sz="10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ที่ได้รับการสนับสนนุนเงินทุนหมุนเวียน ในปีบัญชี 2564                                           จำนวน 11,684 โครงการ 2.</a:t>
                      </a:r>
                      <a:r>
                        <a:rPr lang="th-TH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เชิงคุณภาพ โดยการสัมภาษณ์และสนทนากลุ่ม (แบบมีโครงสร้าง)                                  </a:t>
                      </a:r>
                      <a:r>
                        <a:rPr lang="th-TH" sz="10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ในพื้นที่ 4 ภาค รวม 12 จังหวัด และดำเนินการป</a:t>
                      </a:r>
                      <a:r>
                        <a:rPr lang="th-TH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ระชุมติดตามและประเมินผลฯ (เชิงคุณภาพ)                             ในรูปแบบออนไลน์ (ระบบ </a:t>
                      </a:r>
                      <a:r>
                        <a:rPr lang="en-US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Zoom</a:t>
                      </a:r>
                      <a:r>
                        <a:rPr lang="th-TH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Cloud</a:t>
                      </a:r>
                      <a:r>
                        <a:rPr lang="th-TH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Meeting</a:t>
                      </a:r>
                      <a:r>
                        <a:rPr lang="th-TH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) ระหว่างวันที่ 24, 27, 30 พฤษภาคม 2565 และวันที่ 15, 16, 30 มิถุนายน 2565 จำนวน 12 จังหวัด</a:t>
                      </a:r>
                      <a:endParaRPr lang="en-US" sz="1000" kern="1200" dirty="0" smtClean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indent="0"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th-TH" sz="10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0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สกส. ดำเนินการติดตามและประเมินผลข้อมูลเรียบร้อยแล้ว พบว่า มีผลลัพธ์ที่ได้จากการสนับสนุนเงินจากกองทุนฯ ตามวัตถุประสงค์ของกองทุนฯ จำนวน 11,314 โครงการ คิดเป็นร้อยละ 96.83             </a:t>
                      </a:r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indent="0" algn="thaiDist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th-TH" sz="1000" u="sng" kern="1200" spc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ผลการดำเนินงานที่คาดว่าจะดำเนินงานต่อไป        </a:t>
                      </a: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ดำเนินการจัดเก็บเอกสาร/หลักฐานอ้างอิงประกอบการประเมินผลการดำเนินงานต่อไป                 </a:t>
                      </a:r>
                      <a:endParaRPr lang="en-US" sz="10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317000300"/>
              </p:ext>
            </p:extLst>
          </p:nvPr>
        </p:nvGraphicFramePr>
        <p:xfrm>
          <a:off x="5461303" y="947450"/>
          <a:ext cx="4689957" cy="4781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0939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740" y="606203"/>
          <a:ext cx="10143305" cy="5118969"/>
        </p:xfrm>
        <a:graphic>
          <a:graphicData uri="http://schemas.openxmlformats.org/drawingml/2006/table">
            <a:tbl>
              <a:tblPr firstRow="1" bandRow="1"/>
              <a:tblGrid>
                <a:gridCol w="5255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424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15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3 การปฏิบัติการ</a:t>
                      </a:r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5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ตัวชี้วัดที่ 3.2 </a:t>
                      </a:r>
                      <a:r>
                        <a:rPr lang="th-TH" sz="950" b="0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  <a:sym typeface="Arial"/>
                        </a:rPr>
                        <a:t>ระดับผลสำเร็จในการดำเนินการตามแผนงานเพื่อสนับสนุนโครงการส่งเสริมอาชีพ</a:t>
                      </a:r>
                      <a:endParaRPr lang="en-US" sz="950" b="0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endParaRPr lang="th-TH" sz="8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400" b="0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446464"/>
              </p:ext>
            </p:extLst>
          </p:nvPr>
        </p:nvGraphicFramePr>
        <p:xfrm>
          <a:off x="8739" y="1571347"/>
          <a:ext cx="5251982" cy="4143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847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13551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68636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35586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107362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343303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 anchor="ctr"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324231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 anchor="ctr"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 anchor="ctr"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1206324"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ดำเนินงาน                      ตามแผนงาน                       เพื่อสนับสนุนโครงการส่งเสริมอาชีพ ได้ร้อยละ 80</a:t>
                      </a:r>
                      <a:endParaRPr lang="th-TH" sz="100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ดำเนินการ</a:t>
                      </a:r>
                      <a:endParaRPr lang="en-US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ตามแผนงาน</a:t>
                      </a:r>
                      <a:endParaRPr lang="en-US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เพื่อสนับสนุนโครงการส่งเสริมอาชีพ ได้ร้อยละ 85</a:t>
                      </a:r>
                      <a:endParaRPr lang="en-US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endParaRPr lang="th-TH" sz="100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ดำเนินการ</a:t>
                      </a:r>
                      <a:endParaRPr lang="en-US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ตามแผนงาน</a:t>
                      </a:r>
                      <a:endParaRPr lang="en-US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เพื่อสนับสนุนโครงการ</a:t>
                      </a: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ส่งเสริมอาชีพ </a:t>
                      </a: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ได้ร้อยละ 90</a:t>
                      </a:r>
                      <a:endParaRPr lang="en-US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000" b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ดำเนินการ</a:t>
                      </a:r>
                      <a:endParaRPr lang="en-US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ตามแผนงาน</a:t>
                      </a:r>
                      <a:endParaRPr lang="en-US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เพื่อสนับสนุนโครงการ</a:t>
                      </a: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ส่งเสริมอาชีพ ได้ร้อยละ 95</a:t>
                      </a:r>
                      <a:endParaRPr lang="en-US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endParaRPr lang="th-TH" sz="10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ดำเนินการ</a:t>
                      </a:r>
                      <a:endParaRPr lang="en-US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ตามแผนงาน</a:t>
                      </a:r>
                      <a:endParaRPr lang="en-US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เพื่อสนับสนุนโครงการ</a:t>
                      </a: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ส่งเสริมอาชีพ</a:t>
                      </a: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ได้ร้อยละ 100</a:t>
                      </a:r>
                      <a:endParaRPr lang="en-US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2269794">
                <a:tc gridSpan="5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th-TH" sz="12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2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2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5</a:t>
                      </a:r>
                      <a:r>
                        <a:rPr lang="th-TH" sz="12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</a:t>
                      </a:r>
                      <a:endParaRPr lang="en-US" sz="12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สกส. ได้รับจัดสรรเงินอุดหนุน</a:t>
                      </a:r>
                      <a:r>
                        <a:rPr lang="th-TH" sz="11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จำนวน 143,000,000 บาท </a:t>
                      </a: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มีเป้าหมายดำเนินการตามแผนงานเพื่อสนับสนุนโครงการส่งเสริมอาชีพ ร้อยละ 20 </a:t>
                      </a:r>
                      <a:br>
                        <a:rPr lang="th-TH" sz="11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1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ของการจัดสรร เงินอุดหนุน เป็นเงิน จำนวน 28,600,000 บาท </a:t>
                      </a: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สกส. ได้รวบรวมข้อมูลการเบิกจ่ายเงินอุดหนุนตามแผนการดำเนินงานและแผนการ</a:t>
                      </a:r>
                      <a:br>
                        <a:rPr lang="th-TH" sz="11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1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ใช้จ่ายงบประมาณ ประจำปีบัญชี 2565 และได้ดำเนินวิเคราะห์ข้อมูล ซึ่งเป็นโครงการส่งเสริมอาชีพแก่สมาชิกกองทุนฯ </a:t>
                      </a:r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เป็นเงิน </a:t>
                      </a:r>
                      <a:r>
                        <a:rPr lang="th-TH" sz="100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52</a:t>
                      </a:r>
                      <a:r>
                        <a:rPr lang="en-US" sz="100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00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703</a:t>
                      </a:r>
                      <a:r>
                        <a:rPr lang="en-US" sz="100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000" kern="120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245 บ</a:t>
                      </a:r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าท </a:t>
                      </a:r>
                      <a:r>
                        <a:rPr lang="th-TH" sz="10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1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คิดเป็นร้อยละ 184.28</a:t>
                      </a: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ผลงานที่คาดว่าจะดำเนินการต่อไป</a:t>
                      </a:r>
                      <a:r>
                        <a:rPr lang="th-TH" sz="12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</a:t>
                      </a:r>
                      <a:endParaRPr lang="en-US" sz="12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</a:pPr>
                      <a:r>
                        <a:rPr lang="th-TH" sz="1100" b="0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1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ดำเนินการจัดเก็บเอกสาร/หลักฐานอ้างอิง ประกอบการประเมินผลการดำเนินงาน</a:t>
                      </a:r>
                      <a:r>
                        <a:rPr lang="th-TH" sz="11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ต่อไป</a:t>
                      </a:r>
                      <a:endParaRPr lang="en-US" sz="110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4211739836"/>
              </p:ext>
            </p:extLst>
          </p:nvPr>
        </p:nvGraphicFramePr>
        <p:xfrm>
          <a:off x="5260721" y="1229373"/>
          <a:ext cx="4786380" cy="4495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8919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778551"/>
              </p:ext>
            </p:extLst>
          </p:nvPr>
        </p:nvGraphicFramePr>
        <p:xfrm>
          <a:off x="16695" y="593503"/>
          <a:ext cx="10143305" cy="5108797"/>
        </p:xfrm>
        <a:graphic>
          <a:graphicData uri="http://schemas.openxmlformats.org/drawingml/2006/table">
            <a:tbl>
              <a:tblPr firstRow="1" bandRow="1"/>
              <a:tblGrid>
                <a:gridCol w="5255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257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15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3 การปฏิบัติการ</a:t>
                      </a:r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5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ตัวชี้วัดที่ 3.3 </a:t>
                      </a:r>
                      <a:r>
                        <a:rPr lang="th-TH" sz="950" b="0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  <a:sym typeface="Arial"/>
                        </a:rPr>
                        <a:t>ระดับความสำเร็จของการดำเนินงานเพื่อปรับปรุงกระบวนการในการปฏิบัติงาน                  </a:t>
                      </a:r>
                    </a:p>
                    <a:p>
                      <a:pPr marL="0" marR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50" b="0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  <a:sym typeface="Arial"/>
                        </a:rPr>
                        <a:t>                                  เพื่อให้งบการเงินของกองทุนฯ</a:t>
                      </a:r>
                      <a:r>
                        <a:rPr lang="th-TH" sz="950" b="0" i="0" u="none" strike="noStrike" kern="1200" cap="none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  <a:sym typeface="Arial"/>
                        </a:rPr>
                        <a:t> ได้รับการรับรอง</a:t>
                      </a:r>
                      <a:endParaRPr lang="en-US" sz="950" b="0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endParaRPr lang="th-TH" sz="8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400" b="0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25617"/>
              </p:ext>
            </p:extLst>
          </p:nvPr>
        </p:nvGraphicFramePr>
        <p:xfrm>
          <a:off x="16695" y="1547356"/>
          <a:ext cx="5251982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5355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895043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68636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35586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107362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70975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55920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1249494"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7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จัดทำแผนการดำเนินงาน   </a:t>
                      </a:r>
                      <a:br>
                        <a:rPr lang="th-TH" sz="7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7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กำหนดให้ มีนโยบายและแนวทางปฏิบัติสำหรับ</a:t>
                      </a:r>
                    </a:p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7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การดำเนินงานที่รัดกุมและเป็นไป ในแนวทางเดียวกัน ครอบคลุมประเด็นปัญหาตามข้อสังเกตของ</a:t>
                      </a:r>
                      <a:r>
                        <a:rPr lang="th-TH" sz="7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สตง. </a:t>
                      </a:r>
                      <a:r>
                        <a:rPr lang="th-TH" sz="7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และมีระบบสารสนเทศ           ที่รองรับ กระบวนการดำเนินงานผ่านความ</a:t>
                      </a:r>
                      <a:r>
                        <a:rPr lang="th-TH" sz="700" kern="1200" spc="-1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เห็นชอบจากคณะกรรมการกองทุน</a:t>
                      </a:r>
                      <a:endParaRPr lang="th-TH" sz="700" b="0" spc="-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7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ดำเนินงานตามแผน              การดำเนินงานเพื่อปรับปรุงกระบวนการในการปฏิบัติงานเพื่อให้                งบการเงินของกองทุนฯ ได้รับตรวจสอบจากสำนักงาน การตรวจเงินแผ่นดิน สตง.                    ได้ร้อยละ 80</a:t>
                      </a:r>
                      <a:endParaRPr lang="th-TH" sz="70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7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ดำเนินงานตามแผน              การดำเนินงานเพื่อปรับปรุงกระบวนการในการปฏิบัติงานเพื่อให้                งบการเงิน ของกองทุนฯ ได้รับตรวจสอบจาก สตง.                    ได้ร้อยละ 90</a:t>
                      </a:r>
                      <a:endParaRPr lang="en-US" sz="700" b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7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ดำเนินงานตามแผน              การ ดำเนินงาน             เพื่อปรับปรุงกระบวนการ ในการปฏิบัติงานเพื่อให้                งบการเงินของกองทุนฯ ได้รับตรวจสอบ                 จาก สตง. ได้ร้อยละ 100</a:t>
                      </a:r>
                      <a:endParaRPr lang="th-TH" sz="7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7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ดำเนินงานตามแผน              การดำเนินงาน             เพื่อปรับปรุงกระบวนการ             ในการปฏิบัติงานเพื่อให้                งบการเงิน ของกองทุนฯ ได้รับตรวจสอบ จาก สตง.                    ได้ร้อยละ 100 และ                   มีระบบสารสนเทศรองรับทั้งกระบวนการดำเนินงาน</a:t>
                      </a:r>
                      <a:endParaRPr lang="en-US" sz="7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2378555">
                <a:tc gridSpan="5">
                  <a:txBody>
                    <a:bodyPr/>
                    <a:lstStyle/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9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9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9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9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5</a:t>
                      </a:r>
                      <a:r>
                        <a:rPr lang="th-TH" sz="9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171450" indent="-171450" algn="thaiDist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th-TH" sz="8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คณะกรรมการฯ</a:t>
                      </a:r>
                      <a:r>
                        <a:rPr lang="th-TH" sz="85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ให้ความเห็นชอบ</a:t>
                      </a:r>
                      <a:r>
                        <a:rPr lang="th-TH" sz="8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แผนการดำเนินงานเพื่อปรับปรุงกระบวนการปฏิบัติงาน เพื่อให้งบการเงิน                         ของกองทุนฯ ได้รับการรับรอง ในเดือนเมษายน 2565  ซึ่งแผนการดำเนินงานตัวชี้วัดฯ ทั้งหมด 9 กิจกรรม</a:t>
                      </a:r>
                    </a:p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850" u="none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8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สกส. ได้ดำเนินงานตามแผนการดำเนินงานจำนวน 8 กิจกรรม ได้แก่</a:t>
                      </a:r>
                    </a:p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8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1) การตั้งค่าเผื่อหนี้สงสัยจะสูญและการตัดจำหน่ายหนี้สูญ</a:t>
                      </a:r>
                      <a:endParaRPr lang="en-US" sz="85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8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2) ฝึกอบรมสร้างความรู้ความเข้าใจเกี่ยวกับกระบวนการในการปฏิบัติงานเพื่อให้งบการเงินของกองทุนฯ             </a:t>
                      </a:r>
                    </a:p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8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ได้รับการรับรอง ให้กับเจ้าหน้าที่ผู้เกี่ยวข้อง</a:t>
                      </a:r>
                      <a:endParaRPr lang="en-US" sz="85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8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3) การติดตามตรวจสอบเกี่ยวกับด้านการเงินและบัญชี และลูกหนี้เงินให้กู้ยืมของ อกส.จ. /อกส.กทม.</a:t>
                      </a:r>
                      <a:endParaRPr lang="en-US" sz="85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8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85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8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4) การกำกับ ติดตามผลการปฏิบัติงานประจำเดือน และรายไตรมาส  ได้ร้อยละ 36</a:t>
                      </a:r>
                    </a:p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850" u="none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5) ฝึกอบรมให้ความรู้ความเข้าใจเกี่ยวกับกระบวนการในการปฏิบัติงานให้งบการเงินของกองทุนฯ ได้รับการรับรอง</a:t>
                      </a:r>
                    </a:p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850" u="none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6) การติดตามตรวจสอบเกี่ยวกับด้านการเงินและบัญชี และลูกหนี้ของ อกส.จ./อกส.กทม.</a:t>
                      </a:r>
                    </a:p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850" u="none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</a:t>
                      </a:r>
                      <a:r>
                        <a:rPr lang="th-TH" sz="9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7) การติดตามตรวจสอบเกี่ยวกับด้านการเงินและบัญชี และลูกหนี้เงินให้กู้ยืมของ อกส.จ./อกส.กทม. </a:t>
                      </a:r>
                      <a:endParaRPr lang="th-TH" sz="900" u="none" kern="120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850" u="none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8) การกำกับ ติดตามผลการปฏิบัติประจำเดือน และรายไตรมาส</a:t>
                      </a:r>
                    </a:p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850" u="none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9) จัดทำรายงานการเงินกองทุนฯ สำหรับปีสิ้นสุด ณ วันที่ 30 กันยายน 2565 ให้แล้วเสร็จภายใน 60 วัน นับ</a:t>
                      </a:r>
                      <a:r>
                        <a:rPr lang="th-TH" sz="850" u="none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แต่</a:t>
                      </a:r>
                      <a:br>
                        <a:rPr lang="th-TH" sz="850" u="none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850" u="none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วัน</a:t>
                      </a:r>
                      <a:r>
                        <a:rPr lang="th-TH" sz="850" u="none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สิ้นปีบัญชี คิดเป็นร้อยละ 100 ของแผนการดำเนินงานฯ</a:t>
                      </a:r>
                    </a:p>
                    <a:p>
                      <a:pPr marL="0" indent="0" algn="thaiDist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None/>
                      </a:pPr>
                      <a:endParaRPr lang="th-TH" sz="450" u="non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u="sng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ผลงานที่คาดว่าจะดำเนินงานต่อไป</a:t>
                      </a:r>
                    </a:p>
                    <a:p>
                      <a:pPr marL="171450" marR="0" indent="-171450" algn="thaiDist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sz="900" u="none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ดำเนินการจัดเก็บเอกสาร/หลักฐานอ้างอิง ประกอบการประเมินผลการดำเนินงานต่อไป</a:t>
                      </a:r>
                      <a:endParaRPr lang="en-US" sz="900" u="non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751331952"/>
              </p:ext>
            </p:extLst>
          </p:nvPr>
        </p:nvGraphicFramePr>
        <p:xfrm>
          <a:off x="5453349" y="1145754"/>
          <a:ext cx="4706650" cy="4569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7429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695" y="606203"/>
          <a:ext cx="10143305" cy="5108797"/>
        </p:xfrm>
        <a:graphic>
          <a:graphicData uri="http://schemas.openxmlformats.org/drawingml/2006/table">
            <a:tbl>
              <a:tblPr firstRow="1" bandRow="1"/>
              <a:tblGrid>
                <a:gridCol w="5255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257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15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3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2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4 การปฏิบัติการ</a:t>
                      </a:r>
                      <a:endParaRPr lang="th-TH" sz="12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50"/>
                        </a:spcAft>
                      </a:pPr>
                      <a:r>
                        <a:rPr lang="th-TH" sz="12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ตัวชี้วัดที่ 4.1 การบริหารความเสี่ยงและการควบคุมภายใน</a:t>
                      </a:r>
                      <a:endParaRPr lang="th-TH" sz="12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endParaRPr lang="th-TH" sz="8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400" b="0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240190"/>
              </p:ext>
            </p:extLst>
          </p:nvPr>
        </p:nvGraphicFramePr>
        <p:xfrm>
          <a:off x="16695" y="1560060"/>
          <a:ext cx="5251982" cy="4154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847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13551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68636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35586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107362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75382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60083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275382"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700" b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5</a:t>
                      </a:r>
                      <a:endParaRPr lang="en-US" sz="1200" b="1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718154">
                <a:tc gridSpan="5">
                  <a:txBody>
                    <a:bodyPr/>
                    <a:lstStyle/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10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เกณฑ์การประเมิน ดังนี้ </a:t>
                      </a:r>
                      <a:r>
                        <a:rPr lang="th-TH" sz="10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1. สภาพแวดล้อมการควบคุมภายใน </a:t>
                      </a:r>
                      <a:r>
                        <a:rPr lang="th-TH" sz="1000" b="0" spc="-2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2. การกำหนดวัตถุประสงค์การบริหาร                                          ความเสี่ยง </a:t>
                      </a:r>
                      <a:r>
                        <a:rPr lang="th-TH" sz="10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3. การระบุความเสี่ยงระดับองค์กร </a:t>
                      </a:r>
                      <a:r>
                        <a:rPr lang="th-TH" sz="1000" b="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4. กิจกรรมการควบคุมภายใน 5. </a:t>
                      </a:r>
                      <a:r>
                        <a:rPr lang="th-TH" sz="10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สารสนเทศ</a:t>
                      </a:r>
                      <a:r>
                        <a:rPr lang="en-US" sz="10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/>
                      </a:r>
                      <a:br>
                        <a:rPr lang="en-US" sz="10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</a:br>
                      <a:r>
                        <a:rPr lang="th-TH" sz="10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และการสื่อสาร 6. การติดตามผลและการประเมินผล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800" b="1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800" b="0" i="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b="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100" b="0" i="0" dirty="0">
                        <a:effectLst/>
                        <a:latin typeface="Chulabhorn Likit Text Light" panose="00000400000000000000" pitchFamily="50" charset="-34"/>
                        <a:ea typeface="Cordia New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  <a:tr h="2625940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1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1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1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1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5</a:t>
                      </a:r>
                      <a:endParaRPr lang="th-TH" sz="11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marL="0" indent="0" algn="thaiDist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1000" b="0" i="0" spc="-3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- สกส. ได้ดำเนินการตามเกณฑ์ประเมินผลจากประเด็นหลักที่สำคัญ</a:t>
                      </a:r>
                      <a:r>
                        <a:rPr lang="th-TH" sz="1000" b="0" i="0" spc="-3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ดังนี้ </a:t>
                      </a:r>
                      <a:r>
                        <a:rPr lang="th-TH" sz="10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1. มีการระบุ                             ช่องทางรับข้อร้องเรียน 2. มีการจัดทำ/ทบทวนคู่มือการบริหารความเสี่ยง 3. มีการระบุปัจจัยเสี่ยง      4. มีการสอบทานรายงานทางการเงินและที่ไม่ใช่ทางการเงิน 5.การใช้สารสนเทศเพื่อสนับสนุน                 การติดตามการดำเนินกิจกรรมตามแผนความเสี่ยง 6. การติดตามประเมินผลการควบคุม</a:t>
                      </a:r>
                      <a:r>
                        <a:rPr lang="th-TH" sz="10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ภายใน   </a:t>
                      </a:r>
                      <a:r>
                        <a:rPr lang="th-TH" sz="1000" kern="0" spc="-6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โดย</a:t>
                      </a:r>
                      <a:r>
                        <a:rPr lang="th-TH" sz="1000" kern="0" spc="-6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ส่งผลประเมินให้กับกลุ่มตรวจสอบภายในกรมการพัฒนาชุมชนเรียบร้อยบแล้วเมื่อวันที่ 3 ตุลาคม 2565  </a:t>
                      </a:r>
                      <a:endParaRPr lang="th-TH" sz="1000" kern="0" spc="-6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ผลงานที่คาดว่าจะดำเนินการต่อไป</a:t>
                      </a:r>
                    </a:p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100" b="0" i="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th-TH" sz="1100" b="0" i="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อยู่ระหว่างรอรายงานผลการตรวจสอบด้าการปฏิบัติงาน ประจำปีบัญชี 2565 คาด</a:t>
                      </a:r>
                      <a:r>
                        <a:rPr lang="th-TH" sz="1100" b="0" i="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ว่า</a:t>
                      </a:r>
                      <a:br>
                        <a:rPr lang="th-TH" sz="1100" b="0" i="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0" i="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กลุ่ม</a:t>
                      </a:r>
                      <a:r>
                        <a:rPr lang="th-TH" sz="1100" b="0" i="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ตรวจสอบภายในกรมการพัฒนาชุมชน จะจัดส่งให้ภายในวันที่ 31 ตุลาคม 2565</a:t>
                      </a:r>
                    </a:p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100" b="0" i="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ดำเนินการจัดเก็บเอกสาร/หลักฐานอ้างอิง ประกอบการประเมินผลการดำเนินงานต่อไป</a:t>
                      </a:r>
                      <a:endParaRPr lang="en-US" sz="1100" b="0" i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220223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2396834830"/>
              </p:ext>
            </p:extLst>
          </p:nvPr>
        </p:nvGraphicFramePr>
        <p:xfrm>
          <a:off x="5268677" y="1276438"/>
          <a:ext cx="4550078" cy="4261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0395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3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8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0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1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4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5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6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7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49" name="กลุ่ม 34"/>
          <p:cNvGrpSpPr/>
          <p:nvPr/>
        </p:nvGrpSpPr>
        <p:grpSpPr>
          <a:xfrm>
            <a:off x="175177" y="901715"/>
            <a:ext cx="3782589" cy="523183"/>
            <a:chOff x="204478" y="2499742"/>
            <a:chExt cx="3551339" cy="470863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56" name="กลุ่ม 17"/>
            <p:cNvGrpSpPr/>
            <p:nvPr/>
          </p:nvGrpSpPr>
          <p:grpSpPr>
            <a:xfrm>
              <a:off x="204478" y="2499742"/>
              <a:ext cx="3551339" cy="470863"/>
              <a:chOff x="376926" y="1177925"/>
              <a:chExt cx="4676112" cy="470863"/>
            </a:xfrm>
          </p:grpSpPr>
          <p:sp>
            <p:nvSpPr>
              <p:cNvPr id="58" name="สี่เหลี่ยมผืนผ้ามุมมน 10"/>
              <p:cNvSpPr/>
              <p:nvPr/>
            </p:nvSpPr>
            <p:spPr>
              <a:xfrm>
                <a:off x="503239" y="1177925"/>
                <a:ext cx="4549799" cy="461963"/>
              </a:xfrm>
              <a:prstGeom prst="roundRect">
                <a:avLst/>
              </a:prstGeom>
              <a:solidFill>
                <a:srgbClr val="E7E5DD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9" name="สี่เหลี่ยมผืนผ้ามุมมน 10"/>
              <p:cNvSpPr/>
              <p:nvPr/>
            </p:nvSpPr>
            <p:spPr>
              <a:xfrm>
                <a:off x="376926" y="1186825"/>
                <a:ext cx="4172666" cy="461963"/>
              </a:xfrm>
              <a:prstGeom prst="roundRect">
                <a:avLst/>
              </a:prstGeom>
              <a:solidFill>
                <a:srgbClr val="ABA387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0" name="สี่เหลี่ยมผืนผ้ามุมมน 10"/>
              <p:cNvSpPr/>
              <p:nvPr/>
            </p:nvSpPr>
            <p:spPr>
              <a:xfrm>
                <a:off x="376927" y="1181109"/>
                <a:ext cx="4082923" cy="464821"/>
              </a:xfrm>
              <a:prstGeom prst="roundRect">
                <a:avLst/>
              </a:prstGeom>
              <a:solidFill>
                <a:srgbClr val="D6D2C4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</a:t>
                </a:r>
                <a:r>
                  <a:rPr lang="en-US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</a:t>
                </a: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</a:t>
                </a:r>
                <a:r>
                  <a:rPr lang="en-US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เพื่อทราบ (ต่อ)</a:t>
                </a:r>
              </a:p>
            </p:txBody>
          </p:sp>
        </p:grpSp>
        <p:sp>
          <p:nvSpPr>
            <p:cNvPr id="57" name="สี่เหลี่ยมผืนผ้า 36"/>
            <p:cNvSpPr/>
            <p:nvPr/>
          </p:nvSpPr>
          <p:spPr>
            <a:xfrm>
              <a:off x="3393719" y="2587857"/>
              <a:ext cx="328211" cy="360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</a:t>
              </a:r>
              <a:endParaRPr lang="th-TH" sz="20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61" name="สี่เหลี่ยมผืนผ้า 21"/>
          <p:cNvSpPr/>
          <p:nvPr/>
        </p:nvSpPr>
        <p:spPr>
          <a:xfrm>
            <a:off x="4048359" y="825028"/>
            <a:ext cx="5939275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40000"/>
              </a:lnSpc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4.8 การตั้งค่าเผื่อหนี้สงสัยจะสูญของกองทุนพัฒนาบทบาทสตรี</a:t>
            </a:r>
            <a:endParaRPr lang="en-US" sz="14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40000"/>
              </a:lnSpc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4.9 แนวทางการตรวจสอบบัญชีเงินฝากธนาคารของกองทุนพัฒนาบทบาทสตรี</a:t>
            </a:r>
          </a:p>
          <a:p>
            <a:pPr algn="thaiDist">
              <a:lnSpc>
                <a:spcPct val="140000"/>
              </a:lnSpc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4.10 การยืนยันลูกหนี้เงินทุนหมุนเวียน กองทุนพัฒนาบทบาทสตรี </a:t>
            </a:r>
          </a:p>
          <a:p>
            <a:pPr algn="thaiDist">
              <a:lnSpc>
                <a:spcPct val="140000"/>
              </a:lnSpc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4.11 โครงการพัฒนาระบบบัญชีการเงินและระบบโปรแกรมทะเบียนลูกหนี้ กองทุนพัฒนาบทบาทสตรี</a:t>
            </a:r>
          </a:p>
          <a:p>
            <a:pPr algn="thaiDist">
              <a:lnSpc>
                <a:spcPct val="130000"/>
              </a:lnSpc>
              <a:spcAft>
                <a:spcPts val="300"/>
              </a:spcAft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4.12 การจัดสรรงบประมาณกองทุนพัฒนาบทบาทสตรี ประจำปีงบประมาณ </a:t>
            </a:r>
            <a:b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พ.ศ. 2566</a:t>
            </a:r>
            <a:endParaRPr lang="en-US" sz="14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132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139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143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44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45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40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141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42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133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134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135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13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137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8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47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grpSp>
        <p:nvGrpSpPr>
          <p:cNvPr id="48" name="กลุ่ม 49"/>
          <p:cNvGrpSpPr/>
          <p:nvPr/>
        </p:nvGrpSpPr>
        <p:grpSpPr>
          <a:xfrm>
            <a:off x="199679" y="3239864"/>
            <a:ext cx="3766751" cy="518930"/>
            <a:chOff x="193090" y="1622498"/>
            <a:chExt cx="3538676" cy="467037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50" name="กลุ่ม 50"/>
            <p:cNvGrpSpPr/>
            <p:nvPr/>
          </p:nvGrpSpPr>
          <p:grpSpPr>
            <a:xfrm>
              <a:off x="193090" y="1622498"/>
              <a:ext cx="3538676" cy="467037"/>
              <a:chOff x="361930" y="1164777"/>
              <a:chExt cx="4659438" cy="467037"/>
            </a:xfrm>
          </p:grpSpPr>
          <p:sp>
            <p:nvSpPr>
              <p:cNvPr id="52" name="สี่เหลี่ยมผืนผ้ามุมมน 10"/>
              <p:cNvSpPr/>
              <p:nvPr/>
            </p:nvSpPr>
            <p:spPr>
              <a:xfrm>
                <a:off x="361930" y="1184278"/>
                <a:ext cx="4659438" cy="437756"/>
              </a:xfrm>
              <a:prstGeom prst="roundRect">
                <a:avLst/>
              </a:prstGeom>
              <a:solidFill>
                <a:srgbClr val="E7E5DD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3" name="สี่เหลี่ยมผืนผ้ามุมมน 10"/>
              <p:cNvSpPr/>
              <p:nvPr/>
            </p:nvSpPr>
            <p:spPr>
              <a:xfrm>
                <a:off x="361930" y="1169851"/>
                <a:ext cx="4142851" cy="461963"/>
              </a:xfrm>
              <a:prstGeom prst="roundRect">
                <a:avLst/>
              </a:prstGeom>
              <a:solidFill>
                <a:srgbClr val="96877A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defTabSz="761945">
                  <a:defRPr/>
                </a:pPr>
                <a:endParaRPr lang="th-TH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สี่เหลี่ยมผืนผ้ามุมมน 10"/>
              <p:cNvSpPr/>
              <p:nvPr/>
            </p:nvSpPr>
            <p:spPr>
              <a:xfrm>
                <a:off x="361930" y="1164777"/>
                <a:ext cx="4046288" cy="464179"/>
              </a:xfrm>
              <a:prstGeom prst="roundRect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5 </a:t>
                </a:r>
                <a:r>
                  <a:rPr lang="en-US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เพื่อพิจารณา</a:t>
                </a:r>
              </a:p>
            </p:txBody>
          </p:sp>
        </p:grpSp>
        <p:sp>
          <p:nvSpPr>
            <p:cNvPr id="51" name="สี่เหลี่ยมผืนผ้า 51"/>
            <p:cNvSpPr/>
            <p:nvPr/>
          </p:nvSpPr>
          <p:spPr>
            <a:xfrm>
              <a:off x="3372540" y="1711085"/>
              <a:ext cx="330102" cy="3600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</a:t>
              </a:r>
              <a:endParaRPr lang="th-TH" sz="20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4093116" y="3183753"/>
            <a:ext cx="5939275" cy="1811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30000"/>
              </a:lnSpc>
              <a:spcAft>
                <a:spcPts val="300"/>
              </a:spcAft>
            </a:pPr>
            <a:r>
              <a:rPr lang="th-TH" sz="1400" spc="-90" dirty="0"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  <a:t>5.1 การพิจารณาการลดอัตราดอกเบี้ยเงินกู้และอัตราดอกเบี้ยผิดนัดกองทุนพัฒนา</a:t>
            </a:r>
            <a:br>
              <a:rPr lang="th-TH" sz="1400" spc="-90" dirty="0"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</a:br>
            <a:r>
              <a:rPr lang="th-TH" sz="1400" spc="-90" dirty="0"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  <a:t>บทบาทสตรี </a:t>
            </a:r>
            <a:r>
              <a:rPr lang="th-TH" sz="1400" spc="-40" dirty="0"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  <a:t>ครั้งที่ 16 ตามประกาศคณะกรรมการบริหารกองทุนพัฒนาบทบาทสตรี 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  <a:t>เรื่อง หลักเกณฑ์ วิธีการ และเงื่อนไขเกี่ยวกับการลดอัตราดอกเบี้ยเงินกู้ และอัตราดอกเบี้ยผิดนัดกองทุนพัฒนาบทบาทสตรี พ.ศ. 2563 (ฉบับที่ 4)</a:t>
            </a:r>
          </a:p>
          <a:p>
            <a:pPr algn="thaiDist">
              <a:lnSpc>
                <a:spcPct val="130000"/>
              </a:lnSpc>
              <a:spcAft>
                <a:spcPts val="300"/>
              </a:spcAft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  <a:t>5.2 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ร่างประกาศคณะกรรมการบริหารกองทุนพัฒนาบทบาทสตรี เรื่อง มาตรการพักชำระหนี้สำหรับลูกหนี้ผู้ประสบสาธารณภัย (อุทกภัย) พ.ศ. ....</a:t>
            </a:r>
            <a:endParaRPr lang="th-TH" sz="11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23256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695" y="606203"/>
          <a:ext cx="10143305" cy="5108797"/>
        </p:xfrm>
        <a:graphic>
          <a:graphicData uri="http://schemas.openxmlformats.org/drawingml/2006/table">
            <a:tbl>
              <a:tblPr firstRow="1" bandRow="1"/>
              <a:tblGrid>
                <a:gridCol w="5255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257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15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Aft>
                          <a:spcPts val="30"/>
                        </a:spcAft>
                      </a:pPr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4 การบริหารจัดการทุนหมุนเวียน</a:t>
                      </a:r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50"/>
                        </a:spcAft>
                      </a:pP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ตัวชี้วัดที่ 4.2 การตรวจสอบภายใน</a:t>
                      </a:r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252209"/>
              </p:ext>
            </p:extLst>
          </p:nvPr>
        </p:nvGraphicFramePr>
        <p:xfrm>
          <a:off x="16695" y="1398065"/>
          <a:ext cx="5251982" cy="4294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847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13551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68636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35586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107362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78887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53082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267969"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1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5</a:t>
                      </a:r>
                      <a:endParaRPr lang="en-US" sz="1200" b="1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867178">
                <a:tc gridSpan="5">
                  <a:txBody>
                    <a:bodyPr/>
                    <a:lstStyle/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1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เกณฑ์การประเมิน ดังนี้  </a:t>
                      </a:r>
                      <a:r>
                        <a:rPr lang="th-TH" sz="11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1. การปฏิบัติงานตรวจสอบ  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1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                           2. การประชุมปิดตรวจ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1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                           3. การปฏิบัติงานตามข้อเสนอแนะ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1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                           4. การรายงานผลการบริหารความเสี่ยงเพื่อการวางแผนตรวจสอบ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800" b="1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800" b="0" i="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b="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100" b="0" i="0" dirty="0">
                        <a:effectLst/>
                        <a:latin typeface="Chulabhorn Likit Text Light" panose="00000400000000000000" pitchFamily="50" charset="-34"/>
                        <a:ea typeface="Cordia New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  <a:tr h="2594593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2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2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2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5</a:t>
                      </a:r>
                      <a:endParaRPr lang="th-TH" sz="12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marL="171450" indent="-171450" algn="thaiDist">
                        <a:lnSpc>
                          <a:spcPct val="120000"/>
                        </a:lnSpc>
                        <a:buFontTx/>
                        <a:buChar char="-"/>
                      </a:pP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สกส.</a:t>
                      </a:r>
                      <a:r>
                        <a:rPr lang="th-TH" sz="12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ได้ดำเนินการตามหลักเกณฑ์การประเมินผลจากประเด็นที่สำคัญ ดังนี้                            </a:t>
                      </a:r>
                      <a:r>
                        <a:rPr lang="th-TH" sz="1200" kern="1200" spc="-7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1.การปฏิบัติงานตรวจสอบภายใน 2. การประชุมปิดการตรวจสอบ 3. การ</a:t>
                      </a:r>
                      <a:r>
                        <a:rPr lang="th-TH" sz="1200" kern="1200" spc="-7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ปฏิบัติงาน</a:t>
                      </a:r>
                      <a:br>
                        <a:rPr lang="th-TH" sz="1200" kern="1200" spc="-7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200" kern="1200" spc="-4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ตาม</a:t>
                      </a:r>
                      <a:r>
                        <a:rPr lang="th-TH" sz="1200" kern="1200" spc="-4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ข้อเสนอแนะ 4. การรายงานผลการบริหารความเสี่ยงเพื่อการวางแผนตรวจสอบ</a:t>
                      </a:r>
                      <a:r>
                        <a:rPr lang="th-TH" sz="1200" kern="1200" spc="-4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171450" indent="-171450" algn="thaiDist">
                        <a:lnSpc>
                          <a:spcPct val="120000"/>
                        </a:lnSpc>
                        <a:buFontTx/>
                        <a:buChar char="-"/>
                      </a:pPr>
                      <a:r>
                        <a:rPr lang="th-TH" sz="12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สกส. ได้ดำเนินการ</a:t>
                      </a: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รายงานผลการบริหารความเสี่ยงเพื่อการวางแผน</a:t>
                      </a:r>
                      <a:r>
                        <a:rPr lang="th-TH" sz="12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ตรวจสอบให้กับกลุ่มตรวจสอบภายใน กรมการพัฒนาชุมชน เมื่อวันที่ 3 ตุลาคม 2565 เรียบร้อยแล้ว</a:t>
                      </a:r>
                      <a:endParaRPr lang="th-TH" sz="1200" kern="1200" spc="-3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ผลงานที่คาดว่าจะดำเนินการต่อไป</a:t>
                      </a:r>
                    </a:p>
                    <a:p>
                      <a:pPr algn="thaiDist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th-TH" sz="12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จัดเก็บเอกสาร/หลักฐานอ้างอิง</a:t>
                      </a:r>
                      <a:r>
                        <a:rPr lang="th-TH" sz="1200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ประกอบการประเมินการดำเนินงานต่อไป</a:t>
                      </a:r>
                      <a:endParaRPr lang="th-TH" sz="1200" b="1" i="0" u="sng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220223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3220437824"/>
              </p:ext>
            </p:extLst>
          </p:nvPr>
        </p:nvGraphicFramePr>
        <p:xfrm>
          <a:off x="5268677" y="1156086"/>
          <a:ext cx="4908018" cy="4558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0050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695" y="606203"/>
          <a:ext cx="10143305" cy="5108797"/>
        </p:xfrm>
        <a:graphic>
          <a:graphicData uri="http://schemas.openxmlformats.org/drawingml/2006/table">
            <a:tbl>
              <a:tblPr firstRow="1" bandRow="1"/>
              <a:tblGrid>
                <a:gridCol w="5255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257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15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Aft>
                          <a:spcPts val="30"/>
                        </a:spcAft>
                      </a:pPr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4 การบริหารจัดการทุนหมุนเวียน</a:t>
                      </a:r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76197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ตัวชี้วัดที่ 4.3 การบริหารจัดการสารสนเทศและดิจิทัล</a:t>
                      </a:r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spcAft>
                          <a:spcPts val="50"/>
                        </a:spcAft>
                      </a:pPr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667827"/>
              </p:ext>
            </p:extLst>
          </p:nvPr>
        </p:nvGraphicFramePr>
        <p:xfrm>
          <a:off x="16695" y="1398065"/>
          <a:ext cx="5251982" cy="4302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847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13551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68636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35586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107362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79833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64287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279833"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1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2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5</a:t>
                      </a:r>
                      <a:endParaRPr lang="en-US" sz="12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1215719">
                <a:tc gridSpan="5">
                  <a:txBody>
                    <a:bodyPr/>
                    <a:lstStyle/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เกณฑ์การประเมิน ดังนี้</a:t>
                      </a: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 1. แผนปฏิบัติการดิจิทัล (ระยะยาว) และแผนปฏิบัติการดิจิทัลประจำปีบัญชี</a:t>
                      </a: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 2. การบริหารจัดการสารสนเทศและดิจิทัล</a:t>
                      </a: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     2.1 การบริหารจัดการสารสนเทศที่สนับสนุนการตัดสินใจของผู้บริหาร (</a:t>
                      </a:r>
                      <a:r>
                        <a:rPr lang="en-US" sz="8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EIS/MIS)</a:t>
                      </a:r>
                      <a:endParaRPr lang="th-TH" sz="800" b="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     2.2 ระบบสารสนเทศสนับสนุนผู้ใช้บริการภายในทุนหมุนเวียน</a:t>
                      </a:r>
                    </a:p>
                    <a:p>
                      <a:pPr marL="0" marR="0" indent="0" algn="thaiDist" defTabSz="6858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     2.3 ระบบสารสนเทศสนับสนุนผู้ใช้บริการภายนอกทุนหมุนเวียนและตอบสนองนโยบาย  </a:t>
                      </a:r>
                    </a:p>
                    <a:p>
                      <a:pPr marL="0" marR="0" indent="0" algn="thaiDist" defTabSz="6858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           ดิจิทัล รวมทั้งนโยบายต่าง ๆ ที่สำคัญของภาครัฐ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800" b="1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800" b="0" i="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b="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100" b="0" i="0" dirty="0">
                        <a:effectLst/>
                        <a:latin typeface="Chulabhorn Likit Text Light" panose="00000400000000000000" pitchFamily="50" charset="-34"/>
                        <a:ea typeface="Cordia New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  <a:tr h="2263267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0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0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0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0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5</a:t>
                      </a:r>
                      <a:endParaRPr lang="en-US" sz="1000" b="1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marL="0" indent="0" algn="thaiDist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1000" b="0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- สกส.</a:t>
                      </a:r>
                      <a:r>
                        <a:rPr lang="th-TH" sz="1000" b="0" i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ดำเนินการตามหลักเกณฑ์การประเมินผลจากประเด็นที่สำคัญ ดังนี้ 1. จัดทำ/ทบทวนแผนปฏิบัติการดิจิทัล (ระยะยาว) และแผนปฏิบัติการดิจิทัล  2. การบริหารจัดการสารสนเทศ</a:t>
                      </a:r>
                      <a:br>
                        <a:rPr lang="th-TH" sz="1000" b="0" i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</a:br>
                      <a:r>
                        <a:rPr lang="th-TH" sz="1000" b="0" i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และดิจิทัล ได้ครบถ้วน</a:t>
                      </a:r>
                    </a:p>
                    <a:p>
                      <a:pPr marL="0" indent="0" algn="thaiDist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1000" b="0" i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- ดำเนินการประเมินผลความพึงพอใจของผู้ใช้งานเว็บไซต์ คลังข้อมูลกลุ่มอาชีพ พบว่า ร้อยละ 85 ของระบบสารสนเทศมีความถึงพอใจอยู่ในระดับดีอย่างต่อเนื่อง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h-TH" sz="10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ผลงานที่คาดว่าจะดำเนินการต่อไป</a:t>
                      </a:r>
                      <a:r>
                        <a:rPr lang="th-TH" sz="10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</a:t>
                      </a:r>
                      <a:endParaRPr lang="en-US" sz="10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algn="thaiDist"/>
                      <a:r>
                        <a:rPr lang="th-TH" sz="10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0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ดำเนินการจัดเก็บเอกสาร/หลักฐานอ้างอิง</a:t>
                      </a:r>
                      <a:r>
                        <a:rPr lang="th-TH" sz="1000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ประกอบการประเมินผลการดำเนินงานต่อไป</a:t>
                      </a:r>
                      <a:endParaRPr lang="en-US" sz="100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220223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1255530431"/>
              </p:ext>
            </p:extLst>
          </p:nvPr>
        </p:nvGraphicFramePr>
        <p:xfrm>
          <a:off x="5495731" y="1398064"/>
          <a:ext cx="4680964" cy="4302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7752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695" y="606203"/>
          <a:ext cx="10143305" cy="5112788"/>
        </p:xfrm>
        <a:graphic>
          <a:graphicData uri="http://schemas.openxmlformats.org/drawingml/2006/table">
            <a:tbl>
              <a:tblPr firstRow="1" bandRow="1"/>
              <a:tblGrid>
                <a:gridCol w="5255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248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15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Aft>
                          <a:spcPts val="100"/>
                        </a:spcAft>
                      </a:pPr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5 การปฏิบัติงานของคณะกรรมการ ผู้บริหารทุนหมุนเวียน พนักงาน และลูกจ้าง</a:t>
                      </a:r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50"/>
                        </a:spcAft>
                      </a:pP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ตัวชี้วัดที่ 5.1 บทบาทคณะกรรมการบริหารทุนหมุนเวียน</a:t>
                      </a:r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spcAft>
                          <a:spcPts val="50"/>
                        </a:spcAft>
                      </a:pPr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7765016"/>
              </p:ext>
            </p:extLst>
          </p:nvPr>
        </p:nvGraphicFramePr>
        <p:xfrm>
          <a:off x="16695" y="1381484"/>
          <a:ext cx="5251982" cy="4371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847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13551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68636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35586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107362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71334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61896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256260"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rgbClr val="C0000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1060463">
                <a:tc gridSpan="5">
                  <a:txBody>
                    <a:bodyPr/>
                    <a:lstStyle/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9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เกณฑ์การประเมิน ดังนี้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9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1. จัดให้มีหรือทบทวนแผนปฏิบัติการระยะยาว (3-5 ปี) และแผนปฏิบัติการ ประจำปีบัญชี 2565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9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2. การติดตามระบบการบริหารจัดการที่สำคัญ และผลการปฏิบัติงานตามภารกิจของทุนหมุนเวียน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9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3. การจัดให้มีระบบประเมินผลผู้บริหารทุนหมุนเวียน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9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4. การเปิดเผยข้อมูลข่าวสารแก่ผู้มีส่วนได้ส่วนเสีย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9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5. ผลสำเร็จจากการกำกับดูแลทุนหมุนเวียนของคณะกรรมการบริหารทุนหมุนเวียน 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800" b="1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800" b="0" i="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b="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100" b="0" i="0" dirty="0">
                        <a:effectLst/>
                        <a:latin typeface="Chulabhorn Likit Text Light" panose="00000400000000000000" pitchFamily="50" charset="-34"/>
                        <a:ea typeface="Cordia New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  <a:tr h="2489200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100" b="1" i="0" u="sng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100" b="1" i="0" u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100" b="1" i="0" u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1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4</a:t>
                      </a:r>
                      <a:endParaRPr lang="th-TH" sz="1100" b="0" i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marL="171450" indent="-171450" algn="thaiDist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th-TH" sz="1000" b="0" i="0" u="none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สกส. ดำเนินการตามหลักเกณฑ์การประเมินผลจากประเด็นที่สำคัญ ดังนี้ 1. จัดทำ/ทบทวนแผนปฏิบัติการระยะยาว (3-5 ปี) และแผนปฏิบัติการ ประจำปี 2566 2. การติดตามระบบบริหารจัดการที่สำคัญ 3.มีระบบประเมินผลผู้บริหารทุนหมุนเวียน 4. มีการเปิดเผยข้อมูข่าวสาร                       แก่ผู้มีส่วนได้ส่วนเสีย 5.ผลสำเร็จจากการกำกับดูทุนหมุนเวียของคณะกรรมการ</a:t>
                      </a:r>
                    </a:p>
                    <a:p>
                      <a:pPr marL="171450" indent="-171450" algn="thaiDist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th-TH" sz="1000" b="0" i="0" u="none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สกส. จัดส่งแผนปฏิบัติการระยะยาว (3-5 ปี) และแผนปฏิบัติการประจำปี 2566                                      ให้กรมบัญชีกลาง เมื่อวันที่ 26 สิงหาคม 2565 </a:t>
                      </a:r>
                    </a:p>
                    <a:p>
                      <a:pPr marL="0" indent="0" algn="thaiDist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9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ผลงานที่คาดว่าจะดำเนินการต่อไป</a:t>
                      </a:r>
                      <a:r>
                        <a:rPr lang="th-TH" sz="9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</a:t>
                      </a:r>
                    </a:p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9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- ดำเนินการจัดเก็บเอกสาร/หลักฐานอ้างอิง ประกอบการประเมินผลการดำเนินงานต่อไป</a:t>
                      </a:r>
                      <a:endParaRPr lang="en-US" sz="9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220223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2321760173"/>
              </p:ext>
            </p:extLst>
          </p:nvPr>
        </p:nvGraphicFramePr>
        <p:xfrm>
          <a:off x="5268677" y="1347694"/>
          <a:ext cx="4908018" cy="4367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8285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735422"/>
              </p:ext>
            </p:extLst>
          </p:nvPr>
        </p:nvGraphicFramePr>
        <p:xfrm>
          <a:off x="16695" y="580803"/>
          <a:ext cx="10143305" cy="5108797"/>
        </p:xfrm>
        <a:graphic>
          <a:graphicData uri="http://schemas.openxmlformats.org/drawingml/2006/table">
            <a:tbl>
              <a:tblPr firstRow="1" bandRow="1"/>
              <a:tblGrid>
                <a:gridCol w="5255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257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15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Aft>
                          <a:spcPts val="100"/>
                        </a:spcAft>
                      </a:pPr>
                      <a:r>
                        <a:rPr lang="th-TH" sz="1100" b="1" spc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100" b="1" spc="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5 การปฏิบัติงานของคณะกรรมการ ผู้บริหารทุนหมุนเวียน พนักงาน และลูกจ้าง</a:t>
                      </a:r>
                      <a:endParaRPr lang="th-TH" sz="1100" spc="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50"/>
                        </a:spcAft>
                      </a:pPr>
                      <a:r>
                        <a:rPr lang="th-TH" sz="1100" b="1" spc="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ตัวชี้วัดที่ 5.2 การบริหารทรัพยากรบุคคล</a:t>
                      </a:r>
                      <a:endParaRPr lang="th-TH" sz="1100" spc="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spcAft>
                          <a:spcPts val="50"/>
                        </a:spcAft>
                      </a:pPr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631418"/>
              </p:ext>
            </p:extLst>
          </p:nvPr>
        </p:nvGraphicFramePr>
        <p:xfrm>
          <a:off x="16695" y="1373915"/>
          <a:ext cx="5251982" cy="4306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847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13551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68636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35586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107362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81817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 anchor="ctr"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66160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>
                    <a:solidFill>
                      <a:srgbClr val="EBA5A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 anchor="ctr"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255452"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100" b="1" dirty="0">
                        <a:solidFill>
                          <a:srgbClr val="FF000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831750">
                <a:tc gridSpan="5">
                  <a:txBody>
                    <a:bodyPr/>
                    <a:lstStyle/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10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รายละเอียดเกณฑ์การประเมิน ดังนี้</a:t>
                      </a: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10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1. การจัดให้มีปัจจัยพื้นฐาน</a:t>
                      </a: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10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2. การจัดทำและดำเนินงานตามแผนการบริหารทรัพยากรบุคคล (ระยะยาว) และแผนปฏิบัติการ</a:t>
                      </a: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10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ด้านการบริหารทรัพยากรบุคคล ประจำปีบัญชี 2565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800" b="1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800" b="0" i="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b="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100" b="0" i="0" dirty="0">
                        <a:effectLst/>
                        <a:latin typeface="Chulabhorn Likit Text Light" panose="00000400000000000000" pitchFamily="50" charset="-34"/>
                        <a:ea typeface="Cordia New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  <a:tr h="2611886">
                <a:tc gridSpan="5"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2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2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2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</a:t>
                      </a:r>
                      <a:r>
                        <a:rPr lang="en-US" sz="12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5</a:t>
                      </a:r>
                      <a:endParaRPr lang="th-TH" sz="12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สกส. มีการดำเนินการตามหลักเกณฑ์การประเมินผลจากประเด็นที่สำคัญ</a:t>
                      </a:r>
                      <a:r>
                        <a:rPr lang="th-TH" sz="95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ดังนี้ 1.การให้</a:t>
                      </a:r>
                      <a:r>
                        <a:rPr lang="th-TH" sz="95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จัดให้</a:t>
                      </a:r>
                      <a:r>
                        <a:rPr lang="th-TH" sz="95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มีปัจจัยพื้นฐาน 2.จัดทำและดำนินการตามแผนบริหารทรัพยากรบุคค (ระยะยาว) </a:t>
                      </a:r>
                      <a:r>
                        <a:rPr lang="th-TH" sz="95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และ</a:t>
                      </a:r>
                      <a:r>
                        <a:rPr lang="th-TH" sz="95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แผนปฏิบัติ</a:t>
                      </a:r>
                      <a:r>
                        <a:rPr lang="th-TH" sz="95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การ</a:t>
                      </a:r>
                      <a:br>
                        <a:rPr lang="th-TH" sz="95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95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ด้าน</a:t>
                      </a:r>
                      <a:r>
                        <a:rPr lang="th-TH" sz="95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การบริหารทรัพยากรบุคคล ประจำปี 2565</a:t>
                      </a:r>
                    </a:p>
                    <a:p>
                      <a:pPr marL="0" indent="0" algn="thaiDist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th-TH" sz="95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</a:t>
                      </a:r>
                      <a:r>
                        <a:rPr lang="th-TH" sz="950" kern="1200" spc="-5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สกส. มีการจัดทำ/ทบทวนแผนการบริหารทรัพยากรบุคคล (ระยะยาว) และแผนปฏิบัติการ </a:t>
                      </a:r>
                      <a:r>
                        <a:rPr lang="th-TH" sz="950" b="0" kern="1200" spc="-5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ประจำปี</a:t>
                      </a:r>
                      <a:r>
                        <a:rPr lang="th-TH" sz="950" b="0" kern="1200" spc="-5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บัญชี 2565 </a:t>
                      </a:r>
                      <a:r>
                        <a:rPr lang="th-TH" sz="950" b="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เมื่อ 28</a:t>
                      </a:r>
                      <a:r>
                        <a:rPr lang="th-TH" sz="950" b="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- 30 มิถุนายน 2565 ณ โรงแรม ทีเค พาเลซ แอนด์ คอนเวนชั่น </a:t>
                      </a:r>
                      <a:r>
                        <a:rPr lang="th-TH" sz="950" b="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เขต</a:t>
                      </a:r>
                      <a:r>
                        <a:rPr lang="th-TH" sz="950" b="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หลักสี่ ถนนแจ้งวัฒนะ </a:t>
                      </a:r>
                      <a:r>
                        <a:rPr lang="th-TH" sz="950" b="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/>
                      </a:r>
                      <a:br>
                        <a:rPr lang="th-TH" sz="950" b="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950" b="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เขต</a:t>
                      </a:r>
                      <a:r>
                        <a:rPr lang="th-TH" sz="950" b="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หลักสี่ กรุงเทพฯ</a:t>
                      </a:r>
                      <a:endParaRPr lang="en-US" sz="950" b="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indent="0" algn="thaiDist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th-TH" sz="950" b="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คณะกรรมการให้ความเห็นชอบแผนการบริหารทรัพยากรบุคคล(ระยะยาว) </a:t>
                      </a:r>
                      <a:r>
                        <a:rPr lang="th-TH" sz="950" b="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และ</a:t>
                      </a:r>
                      <a:r>
                        <a:rPr lang="th-TH" sz="950" b="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แผนปฏิบัติการฯ ประจำปีบัญชี 2565 ในการประชุมคณะกรรมการฯ</a:t>
                      </a:r>
                      <a:r>
                        <a:rPr lang="th-TH" sz="950" b="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ครั้งที่ 8/2565 </a:t>
                      </a:r>
                      <a:r>
                        <a:rPr lang="th-TH" sz="950" b="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วันที่ </a:t>
                      </a:r>
                      <a:r>
                        <a:rPr lang="th-TH" sz="950" b="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29 สิงหาคม 2565</a:t>
                      </a:r>
                      <a:endParaRPr lang="en-US" sz="950" b="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u="sng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ผลงานที่คาดว่าจะดำเนินการต่อไป</a:t>
                      </a: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u="non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th-TH" sz="1000" u="none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สกส. จะดำเนินการสื่อสารให้ผู้บริหารและหน่วยงานภายในที่เกี่ยวข้องทราบถึงแผนบริหารทรัพยากรบุคคล (ระยะยาว) และแผนปฏิบัติการฯ ประจำปีบัญชี 2566 ต่อไป</a:t>
                      </a:r>
                      <a:endParaRPr lang="th-TH" sz="1000" u="non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220223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297755761"/>
              </p:ext>
            </p:extLst>
          </p:nvPr>
        </p:nvGraphicFramePr>
        <p:xfrm>
          <a:off x="5268677" y="1386615"/>
          <a:ext cx="4883368" cy="4270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6159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695" y="606203"/>
          <a:ext cx="10143305" cy="5108797"/>
        </p:xfrm>
        <a:graphic>
          <a:graphicData uri="http://schemas.openxmlformats.org/drawingml/2006/table">
            <a:tbl>
              <a:tblPr firstRow="1" bandRow="1"/>
              <a:tblGrid>
                <a:gridCol w="5255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257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15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76197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6 การดำเนินงานตามนโยบายรัฐ/กระทรวงการคลัง</a:t>
                      </a:r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50"/>
                        </a:spcAft>
                      </a:pP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</a:t>
                      </a:r>
                      <a:r>
                        <a:rPr lang="th-TH" sz="10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ตัวชี้วัดที่ 6.1 การใช้จ่ายเงินตามแผนการใช้จ่ายที่ได้รับอนุมัติ</a:t>
                      </a: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50"/>
                        </a:spcAft>
                      </a:pPr>
                      <a:r>
                        <a:rPr lang="th-TH" sz="10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                   (1) ร้อยละการใช้จ่ายงบลงทุนเทียบกับแผนการใช้จ่ายงบลงทุน                </a:t>
                      </a: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50"/>
                        </a:spcAft>
                      </a:pPr>
                      <a:r>
                        <a:rPr lang="th-TH" sz="10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                         ประจำปีบัญชี 2565 </a:t>
                      </a:r>
                    </a:p>
                    <a:p>
                      <a:pPr>
                        <a:spcAft>
                          <a:spcPts val="50"/>
                        </a:spcAft>
                      </a:pPr>
                      <a:r>
                        <a:rPr lang="th-TH" sz="11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935530"/>
              </p:ext>
            </p:extLst>
          </p:nvPr>
        </p:nvGraphicFramePr>
        <p:xfrm>
          <a:off x="16695" y="1793386"/>
          <a:ext cx="5251982" cy="3929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847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13551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68636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35586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107362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54746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40593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>
                    <a:solidFill>
                      <a:srgbClr val="D6D2C4">
                        <a:alpha val="9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2405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9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0" i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9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900" b="0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5</a:t>
                      </a:r>
                      <a:endParaRPr lang="en-US" sz="900" b="0" i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81023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ใช้จ่ายได้                   น้อยกว่า                    มติ ครม. ร้อยละ 12 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(88%)</a:t>
                      </a:r>
                      <a:endParaRPr lang="en-US" sz="8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ใช้จ่ายได้                   น้อยกว่า                    มติ ครม. ร้อยละ 9 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(91%)</a:t>
                      </a:r>
                      <a:endParaRPr lang="en-US" sz="8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ใช้จ่ายได้                   น้อยกว่า                    มติ ครม. ร้อยละ 6 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(94%)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ใช้จ่ายได้                   น้อยกว่า                    มติ ครม. ร้อยละ 3 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(97%)</a:t>
                      </a:r>
                      <a:endParaRPr lang="en-US" sz="8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ใช้จ่ายได้                   ตามมติ ครม.                    ร้อยละ 100 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(100%)</a:t>
                      </a:r>
                      <a:endParaRPr lang="en-US" sz="8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  <a:tr h="2360990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2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2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2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5</a:t>
                      </a:r>
                      <a:r>
                        <a:rPr lang="th-TH" sz="12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</a:t>
                      </a:r>
                    </a:p>
                    <a:p>
                      <a:pPr marL="171450" indent="-171450" algn="l">
                        <a:lnSpc>
                          <a:spcPct val="120000"/>
                        </a:lnSpc>
                        <a:buFontTx/>
                        <a:buChar char="-"/>
                      </a:pPr>
                      <a:r>
                        <a:rPr lang="th-TH" sz="1200" b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งบประมาณจัดสรร </a:t>
                      </a:r>
                      <a:r>
                        <a:rPr lang="en-US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3,912,300</a:t>
                      </a:r>
                      <a:r>
                        <a:rPr lang="th-TH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บาท </a:t>
                      </a:r>
                    </a:p>
                    <a:p>
                      <a:pPr marL="171450" indent="-171450" algn="l">
                        <a:lnSpc>
                          <a:spcPct val="120000"/>
                        </a:lnSpc>
                        <a:buFontTx/>
                        <a:buChar char="-"/>
                      </a:pPr>
                      <a:r>
                        <a:rPr lang="th-TH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เบิกจ่ายได้ </a:t>
                      </a: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3,875,119</a:t>
                      </a:r>
                      <a:r>
                        <a:rPr lang="th-TH" sz="15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h-TH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บาท คิดเป็นร้อยละ 99.05</a:t>
                      </a:r>
                    </a:p>
                    <a:p>
                      <a:pPr marL="171450" indent="-171450" algn="l">
                        <a:lnSpc>
                          <a:spcPct val="120000"/>
                        </a:lnSpc>
                        <a:buFontTx/>
                        <a:buChar char="-"/>
                      </a:pPr>
                      <a:r>
                        <a:rPr lang="th-TH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คงเหลือ 37,181 บาท </a:t>
                      </a:r>
                    </a:p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</a:pPr>
                      <a:r>
                        <a:rPr lang="th-TH" sz="1200" b="1" u="sng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ผลงานที่คาดว่าจะดำเนินงานต่อไป</a:t>
                      </a:r>
                    </a:p>
                    <a:p>
                      <a:pPr marL="171450" indent="-171450" algn="l">
                        <a:lnSpc>
                          <a:spcPct val="120000"/>
                        </a:lnSpc>
                        <a:buFontTx/>
                        <a:buChar char="-"/>
                      </a:pPr>
                      <a:r>
                        <a:rPr lang="th-TH" sz="1200" b="0" u="none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ใช้จ่ายได้ตามมติ ครม. ร้อยละ 100</a:t>
                      </a:r>
                    </a:p>
                    <a:p>
                      <a:pPr marL="0" indent="0" algn="thaiDist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th-TH" sz="1200" b="0" u="none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- ดำเนินการจัดเก็บเอกสาร/หลักฐาน</a:t>
                      </a:r>
                      <a:r>
                        <a:rPr lang="th-TH" sz="1200" b="0" u="none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อ้างอิง </a:t>
                      </a:r>
                      <a:r>
                        <a:rPr lang="th-TH" sz="1200" b="0" u="none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ประกอบการประเมินผลการดำเนินงานต่อไป</a:t>
                      </a: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th-TH" sz="1200" b="1" u="sng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    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220223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2750859044"/>
              </p:ext>
            </p:extLst>
          </p:nvPr>
        </p:nvGraphicFramePr>
        <p:xfrm>
          <a:off x="5354515" y="1150247"/>
          <a:ext cx="4822180" cy="4564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2696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695" y="606203"/>
          <a:ext cx="10143305" cy="5108797"/>
        </p:xfrm>
        <a:graphic>
          <a:graphicData uri="http://schemas.openxmlformats.org/drawingml/2006/table">
            <a:tbl>
              <a:tblPr firstRow="1" bandRow="1"/>
              <a:tblGrid>
                <a:gridCol w="5255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257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15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2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6 การดำเนินงานตามนโยบายรัฐ/กระทรวงการคลัง</a:t>
                      </a:r>
                      <a:endParaRPr lang="th-TH" sz="12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spcAft>
                          <a:spcPts val="50"/>
                        </a:spcAft>
                      </a:pP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ตัวชี้วัดที่ 6.1 การใช้จ่ายเงินตามแผนการใช้จ่ายที่ได้รับอนุมัติ</a:t>
                      </a:r>
                    </a:p>
                    <a:p>
                      <a:pPr>
                        <a:spcAft>
                          <a:spcPts val="50"/>
                        </a:spcAft>
                      </a:pP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                   (2) ร้อยละการใช้จ่ายภาพรวมเทียบกับแผนการใช้จ่ายภาพรวม</a:t>
                      </a:r>
                    </a:p>
                    <a:p>
                      <a:pPr>
                        <a:spcAft>
                          <a:spcPts val="50"/>
                        </a:spcAft>
                      </a:pP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                         ประจำปีบัญชี 2565 </a:t>
                      </a:r>
                    </a:p>
                    <a:p>
                      <a:pPr>
                        <a:spcAft>
                          <a:spcPts val="50"/>
                        </a:spcAft>
                      </a:pPr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406880"/>
              </p:ext>
            </p:extLst>
          </p:nvPr>
        </p:nvGraphicFramePr>
        <p:xfrm>
          <a:off x="16695" y="1813277"/>
          <a:ext cx="5251982" cy="3948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847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13551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68636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35586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107362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53235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 anchor="ctr"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39166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 anchor="ctr"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 anchor="ctr"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25691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10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anchor="ctr">
                    <a:solidFill>
                      <a:srgbClr val="F6E6E9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i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000" b="0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5</a:t>
                      </a:r>
                      <a:endParaRPr lang="en-US" sz="1000" b="0" i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80542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ใช้จ่ายได้                   น้อยกว่า                    มติ ครม. ร้อยละ 12 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(88%)</a:t>
                      </a:r>
                      <a:endParaRPr lang="en-US" sz="8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rgbClr val="F6E6E9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ใช้จ่ายได้                   น้อยกว่า                    มติ ครม. ร้อยละ 9 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(91%)</a:t>
                      </a:r>
                      <a:endParaRPr lang="en-US" sz="8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ใช้จ่ายได้                   น้อยกว่า                    มติ ครม. ร้อยละ 6 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(94%)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ใช้จ่ายได้                   น้อยกว่า                    มติ ครม. ร้อยละ 3 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(97%)</a:t>
                      </a:r>
                      <a:endParaRPr lang="en-US" sz="8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ใช้จ่ายได้                   ตามมติ ครม.                    ร้อยละ 100 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(100%)</a:t>
                      </a:r>
                      <a:endParaRPr lang="en-US" sz="8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  <a:tr h="2346985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200" b="1" i="0" u="sng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200" b="1" i="0" u="non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b="1" i="0" u="non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200" b="1" i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</a:t>
                      </a:r>
                      <a:r>
                        <a:rPr lang="en-US" sz="1200" b="1" i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3</a:t>
                      </a:r>
                      <a:endParaRPr lang="th-TH" sz="1200" b="0" i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th-TH" sz="1200" b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- งบประมาณจัดสรร</a:t>
                      </a:r>
                      <a:r>
                        <a:rPr lang="th-TH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1,044,495,500</a:t>
                      </a:r>
                      <a:r>
                        <a:rPr lang="th-TH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บาท </a:t>
                      </a:r>
                    </a:p>
                    <a:p>
                      <a:pPr marL="0" indent="0" algn="l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th-TH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- ผลการเบิกจ่าย </a:t>
                      </a: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987,703,207.19</a:t>
                      </a:r>
                      <a:r>
                        <a:rPr lang="th-TH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บาท คิดเป็นร้อยละ 94.56</a:t>
                      </a:r>
                      <a:endParaRPr lang="en-US" sz="1200" b="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marL="0" indent="0" algn="l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th-TH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คงเหลือ </a:t>
                      </a: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56,792,292.81 </a:t>
                      </a:r>
                      <a:r>
                        <a:rPr lang="th-TH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บาท</a:t>
                      </a:r>
                    </a:p>
                    <a:p>
                      <a:pPr marL="0" indent="0" algn="l">
                        <a:lnSpc>
                          <a:spcPct val="120000"/>
                        </a:lnSpc>
                        <a:buFontTx/>
                        <a:buNone/>
                      </a:pPr>
                      <a:endParaRPr lang="th-TH" sz="1200" b="1" u="sng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marL="0" indent="0" algn="l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th-TH" sz="1200" b="1" u="sng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ผลงานที่คาดว่าจะดำเนินการต่อไป</a:t>
                      </a:r>
                    </a:p>
                    <a:p>
                      <a:pPr marL="0" indent="0" algn="thaiDist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th-TH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- ดำเนินการจัดเก็บเอกสาร/หลักฐานอ้างอิงประกอบการประเมินผลการดำเนินงานต่อไป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220223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3402290525"/>
              </p:ext>
            </p:extLst>
          </p:nvPr>
        </p:nvGraphicFramePr>
        <p:xfrm>
          <a:off x="5504829" y="1259771"/>
          <a:ext cx="4419018" cy="4455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/>
          <p:cNvSpPr/>
          <p:nvPr/>
        </p:nvSpPr>
        <p:spPr>
          <a:xfrm>
            <a:off x="6097942" y="4108830"/>
            <a:ext cx="733469" cy="304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83.82</a:t>
            </a:r>
            <a:endParaRPr lang="th-TH" sz="12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1957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695" y="606203"/>
          <a:ext cx="10143305" cy="5108797"/>
        </p:xfrm>
        <a:graphic>
          <a:graphicData uri="http://schemas.openxmlformats.org/drawingml/2006/table">
            <a:tbl>
              <a:tblPr firstRow="1" bandRow="1"/>
              <a:tblGrid>
                <a:gridCol w="5255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257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15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Aft>
                          <a:spcPts val="100"/>
                        </a:spcAft>
                      </a:pPr>
                      <a:r>
                        <a:rPr lang="th-TH" sz="1100" b="1" spc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100" b="1" spc="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100" b="1" spc="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  <a:r>
                        <a:rPr lang="th-TH" sz="1100" b="1" spc="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การดำเนินงานตามนโยบายรัฐ/กระทรวงการคลัง</a:t>
                      </a:r>
                      <a:endParaRPr lang="th-TH" sz="1100" spc="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50"/>
                        </a:spcAft>
                      </a:pPr>
                      <a:r>
                        <a:rPr lang="th-TH" sz="1100" b="1" spc="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ตัวชี้วัดที่ 6.2 การดำเนินงานตามแผนพัฒนาระบบจ่ายเงินและการรับเงิน</a:t>
                      </a:r>
                      <a:br>
                        <a:rPr lang="th-TH" sz="1100" b="1" spc="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spc="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                 ของทุนหมุนเวียนผ่านระบบอิเล็กทรอนิกส์</a:t>
                      </a:r>
                      <a:endParaRPr lang="th-TH" sz="1100" spc="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spcAft>
                          <a:spcPts val="50"/>
                        </a:spcAft>
                      </a:pPr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056950"/>
              </p:ext>
            </p:extLst>
          </p:nvPr>
        </p:nvGraphicFramePr>
        <p:xfrm>
          <a:off x="-7955" y="1577895"/>
          <a:ext cx="5285034" cy="4201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309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19930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75361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42103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114331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64809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 anchor="ctr"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50097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 anchor="ctr"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 anchor="ctr"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1283221"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ทุนหมุนเวียนดำเนินการจ่ายเงิน และ                           รับเงินผ่านระบบอิเล็กทรอนิกส์                         ไม่ครบถ้วน                ทุกกิจกรรม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h-TH" sz="700" b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 b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h-TH" sz="7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ทุนหมุนเวียนสามารถดำเนินการจ่ายเงินและรับเงินผ่านระบบอิเล็กทรอนิกส์ได้ร้อยละ 100 ของกิจกรรมทั้งหมด</a:t>
                      </a:r>
                      <a:endParaRPr lang="en-US" sz="900" b="0" i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endParaRPr lang="en-US" sz="7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2338978">
                <a:tc gridSpan="5"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th-TH" sz="1200" b="1" i="0" u="sng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2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2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2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5</a:t>
                      </a:r>
                      <a:r>
                        <a:rPr lang="th-TH" sz="12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</a:t>
                      </a:r>
                      <a:endParaRPr lang="en-US" sz="12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ในปีบัญชี 256</a:t>
                      </a:r>
                      <a:r>
                        <a:rPr lang="en-US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5</a:t>
                      </a: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สำนักงานกองทุนพัฒนาบทบาทสตรี สามารถดำเนินการต่อเนื่องในด้านการจ่ายเงินและการรับเงินผ่านระบบ </a:t>
                      </a:r>
                      <a:r>
                        <a:rPr lang="en-US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KTB </a:t>
                      </a: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Corporate Online </a:t>
                      </a: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ได้ครบถ้วนในกิจกรรมด้านการรับ - การจ่ายเงิน</a:t>
                      </a:r>
                      <a:endParaRPr lang="en-US" sz="12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th-TH" sz="12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ผลงานที่คาดว่าจะดำเนินการต่อไป</a:t>
                      </a:r>
                      <a:r>
                        <a:rPr lang="th-TH" sz="12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</a:t>
                      </a:r>
                      <a:endParaRPr lang="en-US" sz="12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จัดเก็บเอกสารหลักฐานในการจ่ายเงินและรับเงินของกองทุนพัฒนาบทบาทสตรีผ่านระบบอิเล็กทรอนิกส์ของเดือนกันยายน</a:t>
                      </a:r>
                      <a:r>
                        <a:rPr lang="th-TH" sz="12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2565  </a:t>
                      </a:r>
                      <a:endParaRPr lang="th-TH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220223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260708257"/>
              </p:ext>
            </p:extLst>
          </p:nvPr>
        </p:nvGraphicFramePr>
        <p:xfrm>
          <a:off x="5526792" y="1013692"/>
          <a:ext cx="4383494" cy="4701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639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0" y="2238461"/>
            <a:ext cx="10160000" cy="161375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th-TH" sz="16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4.4 รายงานผลการดำเนินงานตามตัวชี้วัดที่ 5.1 บทบาทคณะกรรมการบริหารเงินทุนหมุนเวียน  </a:t>
            </a:r>
            <a:br>
              <a:rPr lang="th-TH" sz="16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6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เรื่อง สรุปผลการดำเนินงานกองทุนพัฒนาบทบาทสตรี ประจำปี 2565 สิ้นไตรมาส 4 </a:t>
            </a:r>
            <a:br>
              <a:rPr lang="th-TH" sz="16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6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(กรกฎาคม - กันยายน 2565)</a:t>
            </a:r>
            <a:endParaRPr lang="en-GB" sz="16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4" name="Group 73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75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8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8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8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8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8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8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8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76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77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78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7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80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28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42262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ไดอารี่ของโจ: เป้าหมายในปี ๒๕๕๖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020" y="3550727"/>
            <a:ext cx="1790362" cy="11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13" y="1025387"/>
            <a:ext cx="1357041" cy="1426870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376" y="5050097"/>
            <a:ext cx="543953" cy="556378"/>
          </a:xfrm>
          <a:prstGeom prst="rect">
            <a:avLst/>
          </a:prstGeom>
        </p:spPr>
      </p:pic>
      <p:grpSp>
        <p:nvGrpSpPr>
          <p:cNvPr id="32" name="กลุ่ม 31"/>
          <p:cNvGrpSpPr/>
          <p:nvPr/>
        </p:nvGrpSpPr>
        <p:grpSpPr>
          <a:xfrm>
            <a:off x="8663189" y="5002130"/>
            <a:ext cx="628748" cy="631439"/>
            <a:chOff x="7596611" y="918126"/>
            <a:chExt cx="1393244" cy="1537672"/>
          </a:xfrm>
        </p:grpSpPr>
        <p:sp>
          <p:nvSpPr>
            <p:cNvPr id="30" name="วงรี 29"/>
            <p:cNvSpPr/>
            <p:nvPr/>
          </p:nvSpPr>
          <p:spPr>
            <a:xfrm>
              <a:off x="7596611" y="918126"/>
              <a:ext cx="1393244" cy="1537672"/>
            </a:xfrm>
            <a:prstGeom prst="ellipse">
              <a:avLst/>
            </a:prstGeom>
            <a:solidFill>
              <a:srgbClr val="F8C1DA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500"/>
            </a:p>
          </p:txBody>
        </p:sp>
        <p:pic>
          <p:nvPicPr>
            <p:cNvPr id="29" name="รูปภาพ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3567" y="1025274"/>
              <a:ext cx="1039332" cy="1139562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7" name="รูปภาพ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849" y="2699991"/>
            <a:ext cx="887287" cy="1254440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4659071" y="1407490"/>
            <a:ext cx="1821793" cy="455448"/>
          </a:xfrm>
          <a:prstGeom prst="roundRect">
            <a:avLst/>
          </a:prstGeom>
          <a:solidFill>
            <a:srgbClr val="F8C1DA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1. ด้านการเงิน</a:t>
            </a:r>
          </a:p>
        </p:txBody>
      </p:sp>
      <p:sp>
        <p:nvSpPr>
          <p:cNvPr id="20" name="กล่องข้อความ 19"/>
          <p:cNvSpPr txBox="1"/>
          <p:nvPr/>
        </p:nvSpPr>
        <p:spPr>
          <a:xfrm>
            <a:off x="4576592" y="1975160"/>
            <a:ext cx="412003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1.1 การเบิกจ่ายงบประมาณประจำปีงบประมาณ พ.ศ. 2565</a:t>
            </a:r>
          </a:p>
          <a:p>
            <a:pPr>
              <a:lnSpc>
                <a:spcPct val="130000"/>
              </a:lnSpc>
            </a:pP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งบประมาณ จำนวน 1</a:t>
            </a:r>
            <a:r>
              <a:rPr lang="en-US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,044,495,500</a:t>
            </a: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</a:t>
            </a:r>
            <a:r>
              <a:rPr lang="en-US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00</a:t>
            </a: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บาท </a:t>
            </a:r>
            <a:b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ผลเบิกจ่ายงบประมาณ จำนวน 987</a:t>
            </a:r>
            <a:r>
              <a:rPr lang="en-US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,703,207</a:t>
            </a: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</a:t>
            </a:r>
            <a:r>
              <a:rPr lang="en-US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19</a:t>
            </a: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บาท  </a:t>
            </a:r>
            <a:b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คิดเป็นร้อยละ </a:t>
            </a:r>
            <a:r>
              <a:rPr lang="en-US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94</a:t>
            </a: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</a:t>
            </a:r>
            <a:r>
              <a:rPr lang="en-US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56</a:t>
            </a:r>
            <a:endParaRPr lang="th-TH" sz="10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333176" y="2938306"/>
            <a:ext cx="2596933" cy="455448"/>
          </a:xfrm>
          <a:prstGeom prst="roundRect">
            <a:avLst/>
          </a:prstGeom>
          <a:solidFill>
            <a:srgbClr val="F8C1DA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 ด้านที่ไม่ใช่การเงิน</a:t>
            </a:r>
          </a:p>
        </p:txBody>
      </p:sp>
      <p:cxnSp>
        <p:nvCxnSpPr>
          <p:cNvPr id="5" name="ตัวเชื่อมต่อหักมุม 4"/>
          <p:cNvCxnSpPr/>
          <p:nvPr/>
        </p:nvCxnSpPr>
        <p:spPr>
          <a:xfrm>
            <a:off x="544594" y="2600618"/>
            <a:ext cx="7940616" cy="503077"/>
          </a:xfrm>
          <a:prstGeom prst="bentConnector3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กล่องข้อความ 30"/>
          <p:cNvSpPr txBox="1"/>
          <p:nvPr/>
        </p:nvSpPr>
        <p:spPr>
          <a:xfrm>
            <a:off x="265701" y="3550727"/>
            <a:ext cx="4393369" cy="1609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2.1 สมาชิก </a:t>
            </a:r>
          </a:p>
          <a:p>
            <a:pPr>
              <a:lnSpc>
                <a:spcPct val="130000"/>
              </a:lnSpc>
            </a:pPr>
            <a:r>
              <a:rPr lang="th-TH" sz="1200" b="1" spc="-4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1) ประเภทบุคคลธรรมดา เป้าหมายปี 2565 จำนวน </a:t>
            </a:r>
            <a:r>
              <a:rPr lang="en-US" sz="11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1,129,346</a:t>
            </a:r>
            <a:r>
              <a:rPr lang="th-TH" sz="1200" dirty="0"/>
              <a:t> </a:t>
            </a:r>
            <a:r>
              <a:rPr lang="th-TH" sz="1200" b="1" spc="-4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คน </a:t>
            </a:r>
            <a:br>
              <a:rPr lang="th-TH" sz="1200" b="1" spc="-4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ในไตรมาส 4 เพิ่มขึ้นจำนวน 161</a:t>
            </a:r>
            <a:r>
              <a:rPr lang="en-US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,559 </a:t>
            </a: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คน</a:t>
            </a: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รวมไตรมาส 1 - 4 เพิ่มขึ้นจำนวนทั้งสิ้น 792</a:t>
            </a:r>
            <a:r>
              <a:rPr lang="en-US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,851 </a:t>
            </a: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คน </a:t>
            </a:r>
            <a:endParaRPr lang="th-TH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30000"/>
              </a:lnSpc>
            </a:pP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2) ประเภทองค์กร ปี 2565 เพิ่มขึ้น </a:t>
            </a:r>
            <a:r>
              <a:rPr lang="en-US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457</a:t>
            </a:r>
            <a:r>
              <a:rPr lang="th-TH" sz="12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องค์กร              </a:t>
            </a:r>
          </a:p>
          <a:p>
            <a:pPr>
              <a:lnSpc>
                <a:spcPct val="130000"/>
              </a:lnSpc>
            </a:pP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รวมไตรมาส 1 - 4 เพิ่มขึ้นจำนวนทั้งสิ้น </a:t>
            </a:r>
            <a:r>
              <a:rPr lang="en-US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5,</a:t>
            </a: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720</a:t>
            </a:r>
            <a:r>
              <a:rPr lang="th-TH" sz="12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องค์กร</a:t>
            </a:r>
          </a:p>
        </p:txBody>
      </p:sp>
      <p:sp>
        <p:nvSpPr>
          <p:cNvPr id="33" name="กล่องข้อความ 32"/>
          <p:cNvSpPr txBox="1"/>
          <p:nvPr/>
        </p:nvSpPr>
        <p:spPr>
          <a:xfrm>
            <a:off x="4576592" y="3575036"/>
            <a:ext cx="3875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2.2 การประชาสัมพันธ์</a:t>
            </a:r>
          </a:p>
          <a:p>
            <a:pPr>
              <a:lnSpc>
                <a:spcPct val="150000"/>
              </a:lnSpc>
            </a:pP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- เว็ปไซต์กองทุนพัฒนาบทบาทสตรี จำนวน 33 เรื่อง</a:t>
            </a:r>
          </a:p>
          <a:p>
            <a:pPr>
              <a:lnSpc>
                <a:spcPct val="150000"/>
              </a:lnSpc>
            </a:pP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- </a:t>
            </a:r>
            <a:r>
              <a:rPr lang="en-US" sz="1200" b="1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facebook</a:t>
            </a:r>
            <a:r>
              <a:rPr lang="en-US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956 ครั้ง</a:t>
            </a:r>
          </a:p>
          <a:p>
            <a:pPr>
              <a:lnSpc>
                <a:spcPct val="150000"/>
              </a:lnSpc>
            </a:pP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- จุลสารกองทุนพัฒนาบทบาทสตรี จำนวน 2 ฉบับ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-36281" y="-222288"/>
            <a:ext cx="10205749" cy="1607012"/>
            <a:chOff x="-36281" y="-222288"/>
            <a:chExt cx="10205749" cy="1607012"/>
          </a:xfrm>
        </p:grpSpPr>
        <p:grpSp>
          <p:nvGrpSpPr>
            <p:cNvPr id="19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36281" y="-17123"/>
              <a:ext cx="10205749" cy="870909"/>
              <a:chOff x="-41176" y="-180236"/>
              <a:chExt cx="9185176" cy="783820"/>
            </a:xfrm>
          </p:grpSpPr>
          <p:sp>
            <p:nvSpPr>
              <p:cNvPr id="25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27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39988" y="85700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4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35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41176" y="-180236"/>
                <a:ext cx="9173747" cy="70628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21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79865" y="-222288"/>
              <a:ext cx="4372181" cy="1607012"/>
              <a:chOff x="5480255" y="-436890"/>
              <a:chExt cx="3934964" cy="1446311"/>
            </a:xfrm>
          </p:grpSpPr>
          <p:sp>
            <p:nvSpPr>
              <p:cNvPr id="22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71342" y="-159480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23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80255" y="-436890"/>
                <a:ext cx="1720549" cy="144631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24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891417" y="-117146"/>
                <a:ext cx="943202" cy="6222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7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-19756" y="-67659"/>
            <a:ext cx="10160000" cy="1019691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4.4 รายงานผลการดำเนินงานตามตัวชี้วัดที่ 5.1 บทบาทคณะกรรมการบริหารเงิน</a:t>
            </a:r>
            <a:b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ทุนหมุนเวียน เรื่อง สรุปผลการดำเนินงานกองทุนพัฒนาบทบาทสตรี ประจำปี 2565 </a:t>
            </a:r>
            <a:b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สิ้นไตรมาส 4 (กรกฎาคม - กันยายน 2565)</a:t>
            </a:r>
            <a:endParaRPr lang="en-US" sz="13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endParaRPr lang="en-GB" sz="13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124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กล่องข้อความ 24"/>
          <p:cNvSpPr txBox="1"/>
          <p:nvPr/>
        </p:nvSpPr>
        <p:spPr>
          <a:xfrm>
            <a:off x="5262237" y="1711048"/>
            <a:ext cx="4878007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lnSpc>
                <a:spcPct val="130000"/>
              </a:lnSpc>
            </a:pP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โครงการประชุมเชิงปฏิบัติการทบทวนแนวทางการดำเนินงานกองทุนพัฒนาบทบาทสตรี ดำเนินการระหว่างวันที่ 15 -17 กันยายน 2565 ณ ภูผาผึ้งรีสอร์ท ตำบลสวนผึ้ง อำเภอสวนผึ้ง จังหวัดราชบุรี โดยมีวัตถุประสงค์เพื่อทบทวน</a:t>
            </a:r>
            <a:b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แนวทางการดำเนินงานกองทุนพัฒนาบทบาทสตรี ให้มีความถูกต้องและชัดเจน สอดคล้องกับสถานการณ์ปัจจุบัน และปรับปรุง คู่มือแนวทางการดำเนินงานกองทุนพัฒนาบทบาทสตรี และทบทวนความเสี่ยงในการดำเนินงาน</a:t>
            </a:r>
            <a:b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และวางแผนการบริหารความเสี่ยงของกองทุน ประจำปีงบประมาณ พ.ศ. 2566 </a:t>
            </a:r>
            <a:b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และปรับปรุงคู่มือการบริหารความเสี่ยงของกองทุนพัฒนาบทบาทสตรี</a:t>
            </a:r>
            <a:endParaRPr lang="th-TH" sz="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877070" y="1079362"/>
            <a:ext cx="2816297" cy="388293"/>
          </a:xfrm>
          <a:prstGeom prst="roundRect">
            <a:avLst/>
          </a:prstGeom>
          <a:solidFill>
            <a:srgbClr val="F8C1DA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 ด้านระบบบริหารความเสี่ยง</a:t>
            </a:r>
          </a:p>
        </p:txBody>
      </p:sp>
      <p:sp>
        <p:nvSpPr>
          <p:cNvPr id="31" name="กล่องข้อความ 30"/>
          <p:cNvSpPr txBox="1"/>
          <p:nvPr/>
        </p:nvSpPr>
        <p:spPr>
          <a:xfrm>
            <a:off x="165042" y="4208471"/>
            <a:ext cx="4609707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 การพัฒนาระบบรายงานลูกหนี้ของจังหวัด/กรุงเทพมหานคร</a:t>
            </a:r>
          </a:p>
          <a:p>
            <a:pPr>
              <a:lnSpc>
                <a:spcPct val="130000"/>
              </a:lnSpc>
            </a:pP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รายงานสารสนเทศสรุปข้อมูลการชำระคืนผ่าน </a:t>
            </a:r>
            <a:r>
              <a:rPr lang="en-US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BILL PAYMENT</a:t>
            </a: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ระหว่างเดือนกรกฎาคม - กันยายน 2565 จำนวน 3 ธนาคาร ได้แก่ ธนาคารออมสิน,</a:t>
            </a:r>
            <a:b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ธนาคารเพื่อการเกษตรและสหกรณ์การเกษตร</a:t>
            </a: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และธนาคารกรุงไทย</a:t>
            </a:r>
            <a:b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460</a:t>
            </a:r>
            <a:r>
              <a:rPr lang="en-US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,182,469</a:t>
            </a: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</a:t>
            </a:r>
            <a:r>
              <a:rPr lang="en-US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26</a:t>
            </a: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บาท</a:t>
            </a: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5262238" y="1076572"/>
            <a:ext cx="3225872" cy="455448"/>
          </a:xfrm>
          <a:prstGeom prst="roundRect">
            <a:avLst/>
          </a:prstGeom>
          <a:solidFill>
            <a:srgbClr val="F8C1DA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 ด้านระบบบริหารทรัพยากรบุคคล</a:t>
            </a:r>
          </a:p>
        </p:txBody>
      </p:sp>
      <p:cxnSp>
        <p:nvCxnSpPr>
          <p:cNvPr id="13" name="ตัวเชื่อมต่อตรง 12"/>
          <p:cNvCxnSpPr/>
          <p:nvPr/>
        </p:nvCxnSpPr>
        <p:spPr>
          <a:xfrm>
            <a:off x="5109936" y="1304296"/>
            <a:ext cx="0" cy="428948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8" descr="Surinhospita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30" y="4716418"/>
            <a:ext cx="1935805" cy="94256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261893" y="3796143"/>
            <a:ext cx="2545142" cy="358584"/>
          </a:xfrm>
          <a:prstGeom prst="roundRect">
            <a:avLst/>
          </a:prstGeom>
          <a:solidFill>
            <a:srgbClr val="F8C1DA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 ด้านระบบสารสนเทศ</a:t>
            </a:r>
          </a:p>
        </p:txBody>
      </p:sp>
      <p:cxnSp>
        <p:nvCxnSpPr>
          <p:cNvPr id="15" name="ตัวเชื่อมต่อตรง 14"/>
          <p:cNvCxnSpPr/>
          <p:nvPr/>
        </p:nvCxnSpPr>
        <p:spPr>
          <a:xfrm>
            <a:off x="409863" y="3610488"/>
            <a:ext cx="470007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การบริหารความเสี่ยงเบื้องต้น – องค์กรแห่งการเรียนรู้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5" y="915788"/>
            <a:ext cx="678600" cy="66815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สี่เหลี่ยมผืนผ้ามุมมน 20"/>
          <p:cNvSpPr/>
          <p:nvPr/>
        </p:nvSpPr>
        <p:spPr>
          <a:xfrm>
            <a:off x="5191124" y="3688929"/>
            <a:ext cx="4949120" cy="964385"/>
          </a:xfrm>
          <a:prstGeom prst="roundRect">
            <a:avLst/>
          </a:prstGeom>
          <a:solidFill>
            <a:srgbClr val="F8C1DA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ภาพรวมการประเมินผลการดำเนินงานทุนหมุนเวียน</a:t>
            </a:r>
            <a:b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ประจำปีบัญชี 2565 ไตรมาส 4  (กรกฎาคม - กันยายน 2565)</a:t>
            </a:r>
          </a:p>
          <a:p>
            <a:pPr algn="ctr">
              <a:lnSpc>
                <a:spcPct val="150000"/>
              </a:lnSpc>
            </a:pP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6 ด้าน 15 ตัวชี้วัด มีค่าคะแนน</a:t>
            </a:r>
            <a:r>
              <a:rPr lang="th-TH" sz="1400" b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เฉลี่ย </a:t>
            </a:r>
            <a:r>
              <a:rPr lang="th-TH" sz="1200" b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4.2000</a:t>
            </a:r>
            <a:endParaRPr lang="th-TH" sz="105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pic>
        <p:nvPicPr>
          <p:cNvPr id="3088" name="Picture 16" descr="https://ex95233.files.wordpress.com/2016/08/efd-group-globalized.png?w=820"/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094" y="3742111"/>
            <a:ext cx="874334" cy="7533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กล่องข้อความ 19"/>
          <p:cNvSpPr txBox="1"/>
          <p:nvPr/>
        </p:nvSpPr>
        <p:spPr>
          <a:xfrm>
            <a:off x="675506" y="1637838"/>
            <a:ext cx="4338313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การประชุมชี้แจงทำความเข้าใจการยืนยันยอดลูกหนี้เงินทุนหมุนเวียนกองทุนพัฒนาบทบาทสตรี เพื่อสร้างความเข้าใจในแนวทางและขั้นตอนในการยืนยันยอดลูกหนี้เงินทุนหมุนเวียนกองทุนพัฒนาบทบาทสตรี</a:t>
            </a:r>
            <a:r>
              <a:rPr lang="th-TH" sz="1100" b="1" spc="-4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และตรวจสอบความมีอยู่จริงของเงินให้กู้ยืมของกองทุนพัฒนาบทบาทสตรี </a:t>
            </a:r>
            <a:r>
              <a:rPr lang="th-TH" sz="1100" b="1" spc="-9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</a:t>
            </a:r>
            <a:r>
              <a:rPr lang="en-US" sz="1100" b="1" spc="-9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30 </a:t>
            </a:r>
            <a:r>
              <a:rPr lang="th-TH" sz="1100" b="1" spc="-9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กันยายน </a:t>
            </a:r>
            <a:r>
              <a:rPr lang="en-US" sz="1100" b="1" spc="-9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2565 </a:t>
            </a:r>
            <a:r>
              <a:rPr lang="th-TH" sz="1100" b="1" spc="-9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เพื่อนำไปใช้เป็นหลักฐาน</a:t>
            </a:r>
            <a:r>
              <a:rPr lang="th-TH" sz="1100" b="1" spc="-9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ประกอบงบ</a:t>
            </a:r>
            <a:r>
              <a:rPr lang="th-TH" sz="1100" b="1" spc="-9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การเงิน</a:t>
            </a: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และฐานข้อมูลในระบบลูกหนี้ใหม่ที่จะใช้ทดแทนระบบทะเบียนลูกหนี้ (</a:t>
            </a:r>
            <a:r>
              <a:rPr lang="en-US" sz="11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SARA</a:t>
            </a: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) ในการแก้ปัญหาที่สำนักงานการตรวจเงินแผ่นดิน ไม่แสดงความเห็นต่อรายงานงบการเงินของกองทุน</a:t>
            </a:r>
            <a:endParaRPr lang="th-TH" sz="6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-36281" y="-222288"/>
            <a:ext cx="10205749" cy="1607012"/>
            <a:chOff x="-36281" y="-222288"/>
            <a:chExt cx="10205749" cy="1607012"/>
          </a:xfrm>
        </p:grpSpPr>
        <p:grpSp>
          <p:nvGrpSpPr>
            <p:cNvPr id="37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36281" y="-17123"/>
              <a:ext cx="10205749" cy="870909"/>
              <a:chOff x="-41176" y="-180236"/>
              <a:chExt cx="9185176" cy="783820"/>
            </a:xfrm>
          </p:grpSpPr>
          <p:sp>
            <p:nvSpPr>
              <p:cNvPr id="42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3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39988" y="85700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4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45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41176" y="-180236"/>
                <a:ext cx="9173747" cy="70628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38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79865" y="-222288"/>
              <a:ext cx="4372181" cy="1607012"/>
              <a:chOff x="5480255" y="-436890"/>
              <a:chExt cx="3934964" cy="1446311"/>
            </a:xfrm>
          </p:grpSpPr>
          <p:sp>
            <p:nvSpPr>
              <p:cNvPr id="39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71342" y="-159480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40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80255" y="-436890"/>
                <a:ext cx="1720549" cy="144631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41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891417" y="-117146"/>
                <a:ext cx="943202" cy="6222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6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-19756" y="-67659"/>
            <a:ext cx="10160000" cy="1019691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4.4 รายงานผลการดำเนินงานตามตัวชี้วัดที่ 5.1 บทบาทคณะกรรมการบริหารเงิน</a:t>
            </a:r>
            <a:b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ทุนหมุนเวียน เรื่อง สรุปผลการดำเนินงานกองทุนพัฒนาบทบาทสตรี ประจำปี 2565 </a:t>
            </a:r>
            <a:b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สิ้นไตรมาส 4 (กรกฎาคม - กันยายน 2565)</a:t>
            </a:r>
            <a:endParaRPr lang="en-US" sz="13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endParaRPr lang="en-GB" sz="13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942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3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8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0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1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4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5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6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7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4" name="กลุ่ม 42"/>
          <p:cNvGrpSpPr/>
          <p:nvPr/>
        </p:nvGrpSpPr>
        <p:grpSpPr>
          <a:xfrm>
            <a:off x="199679" y="2434615"/>
            <a:ext cx="3777055" cy="524073"/>
            <a:chOff x="161648" y="1636233"/>
            <a:chExt cx="3548277" cy="471663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75" name="กลุ่ม 43"/>
            <p:cNvGrpSpPr/>
            <p:nvPr/>
          </p:nvGrpSpPr>
          <p:grpSpPr>
            <a:xfrm>
              <a:off x="161648" y="1636233"/>
              <a:ext cx="3548277" cy="471663"/>
              <a:chOff x="320530" y="1178512"/>
              <a:chExt cx="4672078" cy="471663"/>
            </a:xfrm>
          </p:grpSpPr>
          <p:sp>
            <p:nvSpPr>
              <p:cNvPr id="77" name="สี่เหลี่ยมผืนผ้ามุมมน 10"/>
              <p:cNvSpPr/>
              <p:nvPr/>
            </p:nvSpPr>
            <p:spPr>
              <a:xfrm>
                <a:off x="468984" y="1183256"/>
                <a:ext cx="4523624" cy="46196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8" name="สี่เหลี่ยมผืนผ้ามุมมน 10"/>
              <p:cNvSpPr/>
              <p:nvPr/>
            </p:nvSpPr>
            <p:spPr>
              <a:xfrm>
                <a:off x="350838" y="1188212"/>
                <a:ext cx="4130433" cy="461963"/>
              </a:xfrm>
              <a:prstGeom prst="roundRect">
                <a:avLst/>
              </a:prstGeom>
              <a:solidFill>
                <a:srgbClr val="B0753A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9" name="สี่เหลี่ยมผืนผ้ามุมมน 10"/>
              <p:cNvSpPr/>
              <p:nvPr/>
            </p:nvSpPr>
            <p:spPr>
              <a:xfrm>
                <a:off x="320530" y="1178512"/>
                <a:ext cx="4037948" cy="466067"/>
              </a:xfrm>
              <a:prstGeom prst="roundRect">
                <a:avLst/>
              </a:prstGeom>
              <a:solidFill>
                <a:srgbClr val="D5AB81">
                  <a:alpha val="6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6 </a:t>
                </a:r>
                <a:r>
                  <a:rPr lang="en-US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เรื่องอื่น ๆ</a:t>
                </a:r>
              </a:p>
            </p:txBody>
          </p:sp>
        </p:grpSp>
        <p:sp>
          <p:nvSpPr>
            <p:cNvPr id="76" name="สี่เหลี่ยมผืนผ้า 44"/>
            <p:cNvSpPr/>
            <p:nvPr/>
          </p:nvSpPr>
          <p:spPr>
            <a:xfrm>
              <a:off x="3367755" y="1721372"/>
              <a:ext cx="335328" cy="3600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</a:t>
              </a:r>
              <a:endParaRPr lang="th-TH" sz="20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grpSp>
        <p:nvGrpSpPr>
          <p:cNvPr id="80" name="กลุ่ม 49"/>
          <p:cNvGrpSpPr/>
          <p:nvPr/>
        </p:nvGrpSpPr>
        <p:grpSpPr>
          <a:xfrm>
            <a:off x="199679" y="1106264"/>
            <a:ext cx="3766751" cy="518930"/>
            <a:chOff x="193090" y="1622498"/>
            <a:chExt cx="3538676" cy="467037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81" name="กลุ่ม 50"/>
            <p:cNvGrpSpPr/>
            <p:nvPr/>
          </p:nvGrpSpPr>
          <p:grpSpPr>
            <a:xfrm>
              <a:off x="193090" y="1622498"/>
              <a:ext cx="3538676" cy="467037"/>
              <a:chOff x="361930" y="1164777"/>
              <a:chExt cx="4659438" cy="467037"/>
            </a:xfrm>
          </p:grpSpPr>
          <p:sp>
            <p:nvSpPr>
              <p:cNvPr id="83" name="สี่เหลี่ยมผืนผ้ามุมมน 10"/>
              <p:cNvSpPr/>
              <p:nvPr/>
            </p:nvSpPr>
            <p:spPr>
              <a:xfrm>
                <a:off x="361930" y="1184278"/>
                <a:ext cx="4659438" cy="437756"/>
              </a:xfrm>
              <a:prstGeom prst="roundRect">
                <a:avLst/>
              </a:prstGeom>
              <a:solidFill>
                <a:srgbClr val="E7E5DD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4" name="สี่เหลี่ยมผืนผ้ามุมมน 10"/>
              <p:cNvSpPr/>
              <p:nvPr/>
            </p:nvSpPr>
            <p:spPr>
              <a:xfrm>
                <a:off x="361930" y="1169851"/>
                <a:ext cx="4142851" cy="461963"/>
              </a:xfrm>
              <a:prstGeom prst="roundRect">
                <a:avLst/>
              </a:prstGeom>
              <a:solidFill>
                <a:srgbClr val="96877A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defTabSz="761945">
                  <a:defRPr/>
                </a:pPr>
                <a:endParaRPr lang="th-TH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สี่เหลี่ยมผืนผ้ามุมมน 10"/>
              <p:cNvSpPr/>
              <p:nvPr/>
            </p:nvSpPr>
            <p:spPr>
              <a:xfrm>
                <a:off x="361930" y="1164777"/>
                <a:ext cx="4046288" cy="464179"/>
              </a:xfrm>
              <a:prstGeom prst="roundRect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5 </a:t>
                </a:r>
                <a:r>
                  <a:rPr lang="en-US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เพื่อพิจารณา (ต่อ)</a:t>
                </a:r>
              </a:p>
            </p:txBody>
          </p:sp>
        </p:grpSp>
        <p:sp>
          <p:nvSpPr>
            <p:cNvPr id="82" name="สี่เหลี่ยมผืนผ้า 51"/>
            <p:cNvSpPr/>
            <p:nvPr/>
          </p:nvSpPr>
          <p:spPr>
            <a:xfrm>
              <a:off x="3372540" y="1711085"/>
              <a:ext cx="330102" cy="3600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</a:t>
              </a:r>
              <a:endParaRPr lang="th-TH" sz="20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86" name="Rectangle 85"/>
          <p:cNvSpPr/>
          <p:nvPr/>
        </p:nvSpPr>
        <p:spPr>
          <a:xfrm>
            <a:off x="4093116" y="1050153"/>
            <a:ext cx="5939275" cy="636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30000"/>
              </a:lnSpc>
              <a:spcAft>
                <a:spcPts val="300"/>
              </a:spcAft>
            </a:pPr>
            <a:r>
              <a:rPr lang="th-TH" sz="1400" spc="-90" dirty="0"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  <a:t>5.3  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การแต่งกายและเครื่องแบบปกติของพนักงานกองทุนพัฒนาบทบาทสตรี กรมการพัฒนาชุมชน</a:t>
            </a:r>
            <a:endParaRPr lang="th-TH" sz="11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132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139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143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44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45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40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141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42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133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134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135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13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137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8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47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38494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0" y="2238461"/>
            <a:ext cx="10160000" cy="161375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4.5 รายงานผลข้อมูลการดำเนินการทางกฎหมายเกี่ยวกับการดำเนินคดีแพ่ง </a:t>
            </a:r>
            <a:b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และคดีอาญาของกองทุนพัฒนาบทบาทสตรี</a:t>
            </a:r>
            <a:endParaRPr lang="en-US" sz="19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endParaRPr lang="en-GB" sz="2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4" name="Group 73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75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8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8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8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8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8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8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8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76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77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78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7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80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28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331242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0" y="-271597"/>
            <a:ext cx="10193050" cy="1541268"/>
            <a:chOff x="-23581" y="-271597"/>
            <a:chExt cx="10193050" cy="1541268"/>
          </a:xfrm>
        </p:grpSpPr>
        <p:grpSp>
          <p:nvGrpSpPr>
            <p:cNvPr id="39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44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5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95148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6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47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40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41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42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43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6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37147" y="-36596"/>
            <a:ext cx="5971142" cy="74711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4.5 รายงานผลข้อมูลการดำเนินการทางกฎหมายเกี่ยวกับการดำเนินคดีแพ่ง </a:t>
            </a:r>
            <a:b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และคดีอาญาของกองทุนพัฒนาบทบาทสตรี</a:t>
            </a:r>
            <a:endParaRPr lang="en-US" sz="13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30000"/>
              </a:lnSpc>
            </a:pPr>
            <a:endParaRPr lang="en-GB" sz="2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4" name="สี่เหลี่ยมผืนผ้ามุมมน 56"/>
          <p:cNvSpPr/>
          <p:nvPr/>
        </p:nvSpPr>
        <p:spPr>
          <a:xfrm>
            <a:off x="2592643" y="4166334"/>
            <a:ext cx="1635513" cy="678366"/>
          </a:xfrm>
          <a:prstGeom prst="roundRect">
            <a:avLst/>
          </a:prstGeom>
          <a:solidFill>
            <a:srgbClr val="FFC1C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ยุติการดำเนินคดี</a:t>
            </a:r>
          </a:p>
        </p:txBody>
      </p:sp>
      <p:cxnSp>
        <p:nvCxnSpPr>
          <p:cNvPr id="57" name="ตัวเชื่อมต่อตรง 79"/>
          <p:cNvCxnSpPr>
            <a:stCxn id="50" idx="3"/>
            <a:endCxn id="51" idx="1"/>
          </p:cNvCxnSpPr>
          <p:nvPr/>
        </p:nvCxnSpPr>
        <p:spPr>
          <a:xfrm flipV="1">
            <a:off x="4296428" y="2013630"/>
            <a:ext cx="1574146" cy="36070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8" name="ตัวเชื่อมต่อตรง 81"/>
          <p:cNvCxnSpPr>
            <a:stCxn id="50" idx="3"/>
          </p:cNvCxnSpPr>
          <p:nvPr/>
        </p:nvCxnSpPr>
        <p:spPr>
          <a:xfrm>
            <a:off x="4296428" y="2374331"/>
            <a:ext cx="1574146" cy="50519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9" name="ตัวเชื่อมต่อตรง 83"/>
          <p:cNvCxnSpPr>
            <a:endCxn id="53" idx="1"/>
          </p:cNvCxnSpPr>
          <p:nvPr/>
        </p:nvCxnSpPr>
        <p:spPr>
          <a:xfrm>
            <a:off x="4285411" y="2374331"/>
            <a:ext cx="1556476" cy="118030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0" name="ตัวเชื่อมต่อตรง 87"/>
          <p:cNvCxnSpPr>
            <a:stCxn id="48" idx="3"/>
            <a:endCxn id="49" idx="1"/>
          </p:cNvCxnSpPr>
          <p:nvPr/>
        </p:nvCxnSpPr>
        <p:spPr>
          <a:xfrm flipV="1">
            <a:off x="4380473" y="1202998"/>
            <a:ext cx="1033036" cy="104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1" name="ตัวเชื่อมต่อตรง 90"/>
          <p:cNvCxnSpPr>
            <a:stCxn id="54" idx="3"/>
            <a:endCxn id="56" idx="1"/>
          </p:cNvCxnSpPr>
          <p:nvPr/>
        </p:nvCxnSpPr>
        <p:spPr>
          <a:xfrm flipV="1">
            <a:off x="4228155" y="4505516"/>
            <a:ext cx="993142" cy="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2" name="ตัวเชื่อมต่อตรง 93"/>
          <p:cNvCxnSpPr>
            <a:stCxn id="54" idx="3"/>
            <a:endCxn id="55" idx="1"/>
          </p:cNvCxnSpPr>
          <p:nvPr/>
        </p:nvCxnSpPr>
        <p:spPr>
          <a:xfrm>
            <a:off x="4228156" y="4505517"/>
            <a:ext cx="993141" cy="77189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43601" y="2193980"/>
            <a:ext cx="1674492" cy="159787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th-TH" sz="13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</a:t>
            </a:r>
            <a:br>
              <a:rPr lang="th-TH" sz="13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การดำเนินคดี</a:t>
            </a:r>
            <a:br>
              <a:rPr lang="th-TH" sz="13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50" b="1" spc="-4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</a:t>
            </a:r>
            <a:r>
              <a:rPr lang="th-TH" sz="13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บทบาทสตรี</a:t>
            </a:r>
          </a:p>
        </p:txBody>
      </p:sp>
      <p:sp>
        <p:nvSpPr>
          <p:cNvPr id="50" name="สี่เหลี่ยมผืนผ้ามุมมน 22"/>
          <p:cNvSpPr/>
          <p:nvPr/>
        </p:nvSpPr>
        <p:spPr>
          <a:xfrm>
            <a:off x="2592644" y="2063931"/>
            <a:ext cx="1703784" cy="62079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4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คดีอาญา</a:t>
            </a:r>
          </a:p>
        </p:txBody>
      </p:sp>
      <p:sp>
        <p:nvSpPr>
          <p:cNvPr id="48" name="สี่เหลี่ยมผืนผ้ามุมมน 17"/>
          <p:cNvSpPr/>
          <p:nvPr/>
        </p:nvSpPr>
        <p:spPr>
          <a:xfrm>
            <a:off x="2592643" y="888690"/>
            <a:ext cx="1787830" cy="63071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th-TH" sz="12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(คดีแพ่ง)</a:t>
            </a:r>
          </a:p>
          <a:p>
            <a:pPr algn="ctr">
              <a:lnSpc>
                <a:spcPct val="130000"/>
              </a:lnSpc>
            </a:pP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ผิดสัญญากู้ยืมเงิน</a:t>
            </a:r>
            <a:b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endParaRPr lang="th-TH" sz="12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3" name="สี่เหลี่ยมผืนผ้ามุมมน 52"/>
          <p:cNvSpPr/>
          <p:nvPr/>
        </p:nvSpPr>
        <p:spPr>
          <a:xfrm>
            <a:off x="5841887" y="3196269"/>
            <a:ext cx="3104564" cy="7167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ปลอมแปลงเอกสาร จำนวน </a:t>
            </a:r>
            <a:r>
              <a:rPr lang="th-TH" sz="14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 </a:t>
            </a: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คดี</a:t>
            </a:r>
            <a:b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เป็นเงิน </a:t>
            </a:r>
            <a:r>
              <a:rPr lang="en-US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6,763,</a:t>
            </a: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200 บาท</a:t>
            </a:r>
          </a:p>
        </p:txBody>
      </p:sp>
      <p:sp>
        <p:nvSpPr>
          <p:cNvPr id="52" name="สี่เหลี่ยมผืนผ้ามุมมน 51"/>
          <p:cNvSpPr/>
          <p:nvPr/>
        </p:nvSpPr>
        <p:spPr>
          <a:xfrm>
            <a:off x="5870573" y="2421203"/>
            <a:ext cx="2944588" cy="6833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ฉ้อโกง จำนวน 15 คดี</a:t>
            </a:r>
            <a:b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เป็นเงิน 9</a:t>
            </a:r>
            <a:r>
              <a:rPr lang="en-US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</a:t>
            </a: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713</a:t>
            </a:r>
            <a:r>
              <a:rPr lang="en-US" sz="14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,557</a:t>
            </a:r>
            <a:r>
              <a:rPr lang="th-TH" sz="14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บาท</a:t>
            </a:r>
            <a:endParaRPr lang="th-TH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/>
            <a:endParaRPr lang="th-TH" sz="14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1" name="สี่เหลี่ยมผืนผ้ามุมมน 49"/>
          <p:cNvSpPr/>
          <p:nvPr/>
        </p:nvSpPr>
        <p:spPr>
          <a:xfrm>
            <a:off x="5870573" y="1708189"/>
            <a:ext cx="2860127" cy="6108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ยักยอก จำนวน </a:t>
            </a:r>
            <a:r>
              <a:rPr lang="th-TH" sz="14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97 คดี</a:t>
            </a: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เป็นเงิน 44</a:t>
            </a:r>
            <a:r>
              <a:rPr lang="en-US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,703,759 </a:t>
            </a: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</a:t>
            </a:r>
          </a:p>
          <a:p>
            <a:pPr algn="ctr"/>
            <a:endParaRPr lang="th-TH" sz="14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9" name="สี่เหลี่ยมผืนผ้ามุมมน 21"/>
          <p:cNvSpPr/>
          <p:nvPr/>
        </p:nvSpPr>
        <p:spPr>
          <a:xfrm>
            <a:off x="5413509" y="907385"/>
            <a:ext cx="3250087" cy="5912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249 คดี </a:t>
            </a:r>
            <a:b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เป็นเงิน 60</a:t>
            </a:r>
            <a:r>
              <a:rPr lang="en-US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,804,022</a:t>
            </a: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บาท</a:t>
            </a:r>
            <a:r>
              <a:rPr lang="en-US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endParaRPr lang="th-TH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6" name="สี่เหลี่ยมผืนผ้ามุมมน 58"/>
          <p:cNvSpPr/>
          <p:nvPr/>
        </p:nvSpPr>
        <p:spPr>
          <a:xfrm>
            <a:off x="5221297" y="4189564"/>
            <a:ext cx="2749808" cy="631903"/>
          </a:xfrm>
          <a:prstGeom prst="roundRect">
            <a:avLst/>
          </a:prstGeom>
          <a:solidFill>
            <a:srgbClr val="FDE2E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th-TH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20000"/>
              </a:lnSpc>
            </a:pP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ผิดสัญญากู้ยืมเงิน จำนวน 25 คดี</a:t>
            </a:r>
            <a:b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เป็นเงิน  </a:t>
            </a:r>
            <a:r>
              <a:rPr lang="th-TH" sz="14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3,967,851 </a:t>
            </a: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 </a:t>
            </a:r>
          </a:p>
          <a:p>
            <a:pPr algn="ctr">
              <a:lnSpc>
                <a:spcPct val="130000"/>
              </a:lnSpc>
            </a:pPr>
            <a:endParaRPr lang="th-TH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5" name="สี่เหลี่ยมผืนผ้ามุมมน 57"/>
          <p:cNvSpPr/>
          <p:nvPr/>
        </p:nvSpPr>
        <p:spPr>
          <a:xfrm>
            <a:off x="5221297" y="4961455"/>
            <a:ext cx="2749808" cy="631903"/>
          </a:xfrm>
          <a:prstGeom prst="roundRect">
            <a:avLst/>
          </a:prstGeom>
          <a:solidFill>
            <a:srgbClr val="FDE2E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20000"/>
              </a:lnSpc>
            </a:pP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ยักยอก จำนวน 33 คดี</a:t>
            </a:r>
            <a:b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เป็นเงิน 9</a:t>
            </a:r>
            <a:r>
              <a:rPr lang="en-US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,313,116 </a:t>
            </a: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</a:t>
            </a:r>
          </a:p>
          <a:p>
            <a:pPr algn="ctr"/>
            <a:endParaRPr lang="th-TH" sz="14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344" y="5273455"/>
            <a:ext cx="265751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31 ตุลาคม 2565 </a:t>
            </a:r>
          </a:p>
        </p:txBody>
      </p:sp>
    </p:spTree>
    <p:extLst>
      <p:ext uri="{BB962C8B-B14F-4D97-AF65-F5344CB8AC3E}">
        <p14:creationId xmlns:p14="http://schemas.microsoft.com/office/powerpoint/2010/main" val="235506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0" y="2238461"/>
            <a:ext cx="10160000" cy="161375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4.6 รายงานผลตามประกาศคณะกรรมการบริหารกองทุนพัฒนาบทบาทสตรี </a:t>
            </a:r>
            <a:b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เรื่อง หลักเกณฑ์ วิธีการ และเงื่อนไขเกี่ยวกับการลดอัตราดอกเบี้ยเงินกู้และอัตราดอกเบี้ย</a:t>
            </a:r>
            <a:b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ผิดนัดกองทุนพัฒนาบทบาทสตรี พ.ศ. 2563 (ฉบับที่ 4)                               </a:t>
            </a:r>
            <a:endParaRPr lang="en-US" sz="19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endParaRPr lang="en-GB" sz="2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4" name="Group 73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75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8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8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8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8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8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8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8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76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77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78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7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80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28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18492940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293393"/>
              </p:ext>
            </p:extLst>
          </p:nvPr>
        </p:nvGraphicFramePr>
        <p:xfrm>
          <a:off x="285044" y="1754641"/>
          <a:ext cx="9958493" cy="2333377"/>
        </p:xfrm>
        <a:graphic>
          <a:graphicData uri="http://schemas.openxmlformats.org/drawingml/2006/table">
            <a:tbl>
              <a:tblPr firstRow="1" firstCol="1" bandRow="1">
                <a:effectLst/>
              </a:tblPr>
              <a:tblGrid>
                <a:gridCol w="1200785">
                  <a:extLst>
                    <a:ext uri="{9D8B030D-6E8A-4147-A177-3AD203B41FA5}">
                      <a16:colId xmlns:a16="http://schemas.microsoft.com/office/drawing/2014/main" val="675763228"/>
                    </a:ext>
                  </a:extLst>
                </a:gridCol>
                <a:gridCol w="1453407">
                  <a:extLst>
                    <a:ext uri="{9D8B030D-6E8A-4147-A177-3AD203B41FA5}">
                      <a16:colId xmlns:a16="http://schemas.microsoft.com/office/drawing/2014/main" val="4133390910"/>
                    </a:ext>
                  </a:extLst>
                </a:gridCol>
                <a:gridCol w="1540363">
                  <a:extLst>
                    <a:ext uri="{9D8B030D-6E8A-4147-A177-3AD203B41FA5}">
                      <a16:colId xmlns:a16="http://schemas.microsoft.com/office/drawing/2014/main" val="524894574"/>
                    </a:ext>
                  </a:extLst>
                </a:gridCol>
                <a:gridCol w="1374981">
                  <a:extLst>
                    <a:ext uri="{9D8B030D-6E8A-4147-A177-3AD203B41FA5}">
                      <a16:colId xmlns:a16="http://schemas.microsoft.com/office/drawing/2014/main" val="1446939428"/>
                    </a:ext>
                  </a:extLst>
                </a:gridCol>
                <a:gridCol w="1059543">
                  <a:extLst>
                    <a:ext uri="{9D8B030D-6E8A-4147-A177-3AD203B41FA5}">
                      <a16:colId xmlns:a16="http://schemas.microsoft.com/office/drawing/2014/main" val="262646057"/>
                    </a:ext>
                  </a:extLst>
                </a:gridCol>
                <a:gridCol w="1393371">
                  <a:extLst>
                    <a:ext uri="{9D8B030D-6E8A-4147-A177-3AD203B41FA5}">
                      <a16:colId xmlns:a16="http://schemas.microsoft.com/office/drawing/2014/main" val="1655999410"/>
                    </a:ext>
                  </a:extLst>
                </a:gridCol>
                <a:gridCol w="1936043">
                  <a:extLst>
                    <a:ext uri="{9D8B030D-6E8A-4147-A177-3AD203B41FA5}">
                      <a16:colId xmlns:a16="http://schemas.microsoft.com/office/drawing/2014/main" val="321837448"/>
                    </a:ext>
                  </a:extLst>
                </a:gridCol>
              </a:tblGrid>
              <a:tr h="53370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h-TH" sz="14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5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โครงการ</a:t>
                      </a:r>
                      <a:br>
                        <a:rPr lang="th-TH" sz="145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</a:br>
                      <a:r>
                        <a:rPr lang="th-TH" sz="145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ที่ได้รับอนุมัติ</a:t>
                      </a:r>
                      <a:endParaRPr lang="en-US" sz="14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h-TH" sz="14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50" b="1" spc="-4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จำนวนเงิน</a:t>
                      </a:r>
                      <a:br>
                        <a:rPr lang="th-TH" sz="1450" b="1" spc="-4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</a:br>
                      <a:r>
                        <a:rPr lang="th-TH" sz="1450" b="1" spc="-4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ที่อนุมัติ</a:t>
                      </a:r>
                      <a:endParaRPr lang="en-US" sz="1450" b="1" spc="-4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5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รายละเอียดโครงการ</a:t>
                      </a:r>
                      <a:endParaRPr lang="en-US" sz="14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h-TH" sz="14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50" b="1" spc="-8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โครงการ</a:t>
                      </a:r>
                      <a:br>
                        <a:rPr lang="th-TH" sz="1450" b="1" spc="-8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</a:br>
                      <a:r>
                        <a:rPr lang="th-TH" sz="1450" b="1" spc="-8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ที่ผิดนัดชำระหนี้</a:t>
                      </a:r>
                      <a:r>
                        <a:rPr lang="th-TH" sz="1450" b="1" spc="-25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หลังได้รับอนุมัติ</a:t>
                      </a:r>
                      <a:endParaRPr lang="en-US" sz="14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50" b="1" spc="-25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จำนวนเงินรายงวด</a:t>
                      </a:r>
                      <a:endParaRPr lang="en-US" sz="14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5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ที่ได้รับชำระแล้ว</a:t>
                      </a:r>
                      <a:endParaRPr lang="en-US" sz="14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745148"/>
                  </a:ext>
                </a:extLst>
              </a:tr>
              <a:tr h="94311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5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ปรับโครงสร้างหนี้</a:t>
                      </a:r>
                      <a:endParaRPr lang="en-US" sz="14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5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ยกเลิก</a:t>
                      </a:r>
                      <a:br>
                        <a:rPr lang="th-TH" sz="145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</a:br>
                      <a:r>
                        <a:rPr lang="th-TH" sz="145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เข้าร่วมมาตรการ</a:t>
                      </a:r>
                      <a:endParaRPr lang="en-US" sz="14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45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ปิดโครงการ</a:t>
                      </a:r>
                      <a:endParaRPr lang="en-US" sz="14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946513"/>
                  </a:ext>
                </a:extLst>
              </a:tr>
              <a:tr h="428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3,129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400" b="1" spc="-5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292</a:t>
                      </a:r>
                      <a:r>
                        <a:rPr lang="en-US" sz="1400" b="1" spc="-5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400" b="1" spc="-5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055</a:t>
                      </a:r>
                      <a:r>
                        <a:rPr lang="en-US" sz="1400" b="1" spc="-5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400" b="1" spc="-5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465.05</a:t>
                      </a:r>
                      <a:endParaRPr lang="en-US" sz="1400" b="1" spc="-5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3,058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400" b="1" spc="-25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47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24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108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950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882007"/>
                  </a:ext>
                </a:extLst>
              </a:tr>
              <a:tr h="42827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จำนวนเงิน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289,690,536.06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049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637.05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400" b="1" spc="-5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434</a:t>
                      </a:r>
                      <a:r>
                        <a:rPr lang="en-US" sz="1400" b="1" spc="-5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400" b="1" spc="-5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327.98</a:t>
                      </a:r>
                      <a:endParaRPr lang="en-US" sz="1400" b="1" spc="-5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400" b="1" spc="-5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101</a:t>
                      </a:r>
                      <a:r>
                        <a:rPr lang="en-US" sz="1400" b="1" spc="-5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400" b="1" spc="-5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274</a:t>
                      </a:r>
                      <a:r>
                        <a:rPr lang="en-US" sz="1400" b="1" spc="-5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400" b="1" spc="-5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071.85</a:t>
                      </a:r>
                      <a:endParaRPr lang="en-US" sz="1400" b="1" spc="-5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26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215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369.04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169773"/>
                  </a:ext>
                </a:extLst>
              </a:tr>
            </a:tbl>
          </a:graphicData>
        </a:graphic>
      </p:graphicFrame>
      <p:sp>
        <p:nvSpPr>
          <p:cNvPr id="51" name="สี่เหลี่ยมผืนผ้ามุมมน 189"/>
          <p:cNvSpPr/>
          <p:nvPr/>
        </p:nvSpPr>
        <p:spPr>
          <a:xfrm>
            <a:off x="7445022" y="4802458"/>
            <a:ext cx="2482162" cy="322397"/>
          </a:xfrm>
          <a:prstGeom prst="roundRect">
            <a:avLst/>
          </a:prstGeom>
          <a:solidFill>
            <a:schemeClr val="accent3">
              <a:lumMod val="40000"/>
              <a:lumOff val="60000"/>
              <a:alpha val="7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31 ตุลาคม 2565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-36281" y="-222288"/>
            <a:ext cx="10205749" cy="1607012"/>
            <a:chOff x="-36281" y="-222288"/>
            <a:chExt cx="10205749" cy="1607012"/>
          </a:xfrm>
        </p:grpSpPr>
        <p:grpSp>
          <p:nvGrpSpPr>
            <p:cNvPr id="53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36281" y="-17123"/>
              <a:ext cx="10205749" cy="870909"/>
              <a:chOff x="-41176" y="-180236"/>
              <a:chExt cx="9185176" cy="783820"/>
            </a:xfrm>
          </p:grpSpPr>
          <p:sp>
            <p:nvSpPr>
              <p:cNvPr id="58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9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39988" y="85700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0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1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41176" y="-180236"/>
                <a:ext cx="9173747" cy="70628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54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79865" y="-222288"/>
              <a:ext cx="4372181" cy="1607012"/>
              <a:chOff x="5480255" y="-436890"/>
              <a:chExt cx="3934964" cy="1446311"/>
            </a:xfrm>
          </p:grpSpPr>
          <p:sp>
            <p:nvSpPr>
              <p:cNvPr id="55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71342" y="-159480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56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80255" y="-436890"/>
                <a:ext cx="1720549" cy="144631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57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891417" y="-117146"/>
                <a:ext cx="943202" cy="6222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2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99153" y="-44068"/>
            <a:ext cx="5680712" cy="76763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4.6 รายงานผลตามประกาศคณะกรรมการบริหารกองทุนพัฒนาบทบาทสตรี </a:t>
            </a:r>
            <a:b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เรื่อง หลักเกณฑ์ วิธีการ และเงื่อนไขเกี่ยวกับการลดอัตราดอกเบี้ยเงินกู้</a:t>
            </a:r>
            <a:b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และอัตราดอกเบี้ยผิดนัดกองทุนพัฒนาบทบาทสตรี พ.ศ. 2563 (ฉบับที่ 4)                               </a:t>
            </a:r>
            <a:endParaRPr lang="en-US" sz="13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30000"/>
              </a:lnSpc>
            </a:pPr>
            <a:endParaRPr lang="en-GB" sz="14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78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85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89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90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91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86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87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88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79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80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81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82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83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30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38336511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0" y="2488344"/>
            <a:ext cx="10160000" cy="161375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4.7 รายงานผลตามประกาศคณะกรรมการบริหารกองทุนพัฒนาบทบาทสตรี </a:t>
            </a:r>
            <a:b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เรื่อง มาตรการยกเลิกสัญญาค้ำประกันเงินกู้รายบุคคล และการปลดหนี้รายบุคคล</a:t>
            </a:r>
            <a:b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ของกองทุนพัฒนาบทบาทสตรี</a:t>
            </a:r>
            <a:endParaRPr lang="en-US" sz="19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endParaRPr lang="en-US" sz="19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endParaRPr lang="en-US" sz="1900" b="1" spc="-7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4" name="Group 73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75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8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8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8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8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8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8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8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76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77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78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7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80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28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39853595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-36281" y="-299407"/>
            <a:ext cx="10205749" cy="1667266"/>
            <a:chOff x="-36281" y="-296621"/>
            <a:chExt cx="10205749" cy="1607012"/>
          </a:xfrm>
        </p:grpSpPr>
        <p:grpSp>
          <p:nvGrpSpPr>
            <p:cNvPr id="36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36281" y="-17122"/>
              <a:ext cx="10205749" cy="764718"/>
              <a:chOff x="-41176" y="-180235"/>
              <a:chExt cx="9185176" cy="688249"/>
            </a:xfrm>
          </p:grpSpPr>
          <p:sp>
            <p:nvSpPr>
              <p:cNvPr id="54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5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39988" y="-9870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6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57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41176" y="-180235"/>
                <a:ext cx="9173747" cy="60682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50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79865" y="-296621"/>
              <a:ext cx="4372181" cy="1607012"/>
              <a:chOff x="5480255" y="-503789"/>
              <a:chExt cx="3934964" cy="1446311"/>
            </a:xfrm>
          </p:grpSpPr>
          <p:sp>
            <p:nvSpPr>
              <p:cNvPr id="51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71342" y="-159480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52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80255" y="-503789"/>
                <a:ext cx="1720549" cy="144631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53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891417" y="-184045"/>
                <a:ext cx="943202" cy="6222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26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121902" y="-37847"/>
            <a:ext cx="5604758" cy="929461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4.7 รายงานผลตามประกาศคณะกรรมการบริหารกองทุนพัฒนาบทบาทสตรี </a:t>
            </a:r>
            <a:b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เรื่อง มาตรการยกเลิกสัญญาค้ำประกันเงินกู้รายบุคคล และการปลดหนี้รายบุคคล</a:t>
            </a:r>
            <a:b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ของกองทุนพัฒนาบทบาทสตรี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endParaRPr lang="en-US" sz="19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endParaRPr lang="en-US" sz="1900" b="1" spc="-7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51544E-CB05-403C-AF80-32481C70A36B}"/>
              </a:ext>
            </a:extLst>
          </p:cNvPr>
          <p:cNvSpPr txBox="1"/>
          <p:nvPr/>
        </p:nvSpPr>
        <p:spPr>
          <a:xfrm>
            <a:off x="5937670" y="2450033"/>
            <a:ext cx="2967778" cy="338554"/>
          </a:xfrm>
          <a:prstGeom prst="rect">
            <a:avLst/>
          </a:prstGeom>
          <a:solidFill>
            <a:srgbClr val="AEBDC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r"/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31 ตุลาคม 2565</a:t>
            </a:r>
            <a:endParaRPr lang="en-US" sz="1600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955942"/>
              </p:ext>
            </p:extLst>
          </p:nvPr>
        </p:nvGraphicFramePr>
        <p:xfrm>
          <a:off x="1264428" y="2905275"/>
          <a:ext cx="7641020" cy="1027300"/>
        </p:xfrm>
        <a:graphic>
          <a:graphicData uri="http://schemas.openxmlformats.org/drawingml/2006/table">
            <a:tbl>
              <a:tblPr firstRow="1" firstCol="1" bandRow="1"/>
              <a:tblGrid>
                <a:gridCol w="3820510">
                  <a:extLst>
                    <a:ext uri="{9D8B030D-6E8A-4147-A177-3AD203B41FA5}">
                      <a16:colId xmlns:a16="http://schemas.microsoft.com/office/drawing/2014/main" val="2304387564"/>
                    </a:ext>
                  </a:extLst>
                </a:gridCol>
                <a:gridCol w="3820510">
                  <a:extLst>
                    <a:ext uri="{9D8B030D-6E8A-4147-A177-3AD203B41FA5}">
                      <a16:colId xmlns:a16="http://schemas.microsoft.com/office/drawing/2014/main" val="4172186356"/>
                    </a:ext>
                  </a:extLst>
                </a:gridCol>
              </a:tblGrid>
              <a:tr h="5136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 spc="-45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จำนวนลูกหนี้เข้าร่วมมาตรการ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จำนวนเงิน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1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299"/>
                  </a:ext>
                </a:extLst>
              </a:tr>
              <a:tr h="5136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32 ราย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710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6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728.72 บาท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300606"/>
                  </a:ext>
                </a:extLst>
              </a:tr>
            </a:tbl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47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64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68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69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71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65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66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67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48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49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60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61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62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30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140985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0" y="2488344"/>
            <a:ext cx="10160000" cy="92160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4.8 การตั้งค่าเผื่อหนี้สงสัยจะสูญของกองทุนพัฒนาบทบาทสตรี</a:t>
            </a:r>
            <a:endParaRPr lang="en-US" sz="2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endParaRPr lang="en-US" sz="1900" b="1" spc="-7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4" name="Group 73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75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8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8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8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8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8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8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8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76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77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78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7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80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28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18878269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4945064" y="2840567"/>
            <a:ext cx="1944688" cy="317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th-TH" sz="1500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270001" y="5418237"/>
            <a:ext cx="1539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6200" tIns="38100" rIns="76200" bIns="3810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h-TH" sz="1500"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0" y="2496634"/>
            <a:ext cx="10160000" cy="157581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4400" b="1" dirty="0">
                <a:solidFill>
                  <a:srgbClr val="FFFF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รายงานความก้าวหน้า</a:t>
            </a:r>
          </a:p>
          <a:p>
            <a:pPr algn="ctr">
              <a:lnSpc>
                <a:spcPct val="130000"/>
              </a:lnSpc>
            </a:pPr>
            <a:r>
              <a:rPr lang="th-TH" sz="3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การตั้งค่าเผื่อหนี้สงสัยจะสูญของกองทุนพัฒาบทบาทสตรี</a:t>
            </a:r>
            <a:endParaRPr lang="th-TH" sz="36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" name="AutoShape 4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1428750" y="-177271"/>
            <a:ext cx="254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th-TH" sz="1500"/>
          </a:p>
        </p:txBody>
      </p:sp>
      <p:sp>
        <p:nvSpPr>
          <p:cNvPr id="4" name="AutoShape 6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1555750" y="-50271"/>
            <a:ext cx="254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th-TH" sz="1500"/>
          </a:p>
        </p:txBody>
      </p:sp>
      <p:sp>
        <p:nvSpPr>
          <p:cNvPr id="5" name="AutoShape 8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1682750" y="76729"/>
            <a:ext cx="254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th-TH" sz="1500"/>
          </a:p>
        </p:txBody>
      </p:sp>
      <p:sp>
        <p:nvSpPr>
          <p:cNvPr id="6" name="AutoShape 10" descr="กองทุนพัฒนาบทบาทสตรีนครพนม - Posts | Facebook"/>
          <p:cNvSpPr>
            <a:spLocks noChangeAspect="1" noChangeArrowheads="1"/>
          </p:cNvSpPr>
          <p:nvPr/>
        </p:nvSpPr>
        <p:spPr bwMode="auto">
          <a:xfrm>
            <a:off x="1809750" y="203729"/>
            <a:ext cx="254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th-TH" sz="1500"/>
          </a:p>
        </p:txBody>
      </p:sp>
      <p:sp>
        <p:nvSpPr>
          <p:cNvPr id="8" name="AutoShape 2" descr="ดาวน์โหลดโลโก้กรมการพัฒนาชุมชน ปี 2562 - สำนักงานพัฒนาชุมชนจังหวัดร้อยเอ็ด"/>
          <p:cNvSpPr>
            <a:spLocks noChangeAspect="1" noChangeArrowheads="1"/>
          </p:cNvSpPr>
          <p:nvPr/>
        </p:nvSpPr>
        <p:spPr bwMode="auto">
          <a:xfrm>
            <a:off x="1936750" y="330729"/>
            <a:ext cx="254000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th-TH" sz="1500"/>
          </a:p>
        </p:txBody>
      </p:sp>
      <p:pic>
        <p:nvPicPr>
          <p:cNvPr id="2052" name="Picture 4" descr="ดาวน์โหลดโลโก้กรมการพัฒนาชุมชน ปี 2562 - สำนักงานพัฒนาชุมชนจังหวัดร้อยเอ็ด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00" y="1362899"/>
            <a:ext cx="87990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โลโก้กรมการพัฒนาชุมชน (Version2560) - สำนักงานพัฒนาชุมชนจังหวัดหนองคาย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753" y="-3503207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15" y="1299990"/>
            <a:ext cx="819574" cy="900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14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20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21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22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23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16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17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18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19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24" name="Group 23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25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3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3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3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3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3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3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3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26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27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28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2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30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39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40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16981" y="20227"/>
            <a:ext cx="5870668" cy="420062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6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4.8 การตั้งค่าเผื่อหนี้สงสัยจะสูญของกองทุนพัฒนาบทบาทสตรี</a:t>
            </a:r>
            <a:endParaRPr lang="en-US" sz="16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endParaRPr lang="en-US" sz="1900" b="1" spc="-7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224610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0160000" cy="5715000"/>
          </a:xfrm>
          <a:noFill/>
        </p:spPr>
        <p:txBody>
          <a:bodyPr>
            <a:normAutofit/>
          </a:bodyPr>
          <a:lstStyle/>
          <a:p>
            <a:r>
              <a:rPr lang="th-TH" sz="3667" dirty="0">
                <a:solidFill>
                  <a:schemeClr val="bg1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3667" dirty="0">
                <a:solidFill>
                  <a:schemeClr val="bg1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3667" dirty="0">
                <a:solidFill>
                  <a:schemeClr val="bg1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3667" dirty="0">
                <a:solidFill>
                  <a:schemeClr val="bg1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33" b="1" dirty="0">
                <a:solidFill>
                  <a:srgbClr val="0070C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333" b="1" dirty="0">
                <a:solidFill>
                  <a:srgbClr val="0070C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th-TH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th-TH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th-TH" dirty="0">
                <a:solidFill>
                  <a:schemeClr val="bg1">
                    <a:lumMod val="50000"/>
                  </a:schemeClr>
                </a:solidFill>
              </a:rPr>
            </a:br>
            <a:endParaRPr lang="th-TH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703918" y="4241795"/>
            <a:ext cx="2590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21847" y="3560473"/>
            <a:ext cx="0" cy="67235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78273" y="3570928"/>
            <a:ext cx="0" cy="67235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914566"/>
              </p:ext>
            </p:extLst>
          </p:nvPr>
        </p:nvGraphicFramePr>
        <p:xfrm>
          <a:off x="-9469" y="912035"/>
          <a:ext cx="8748532" cy="4002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835">
                  <a:extLst>
                    <a:ext uri="{9D8B030D-6E8A-4147-A177-3AD203B41FA5}">
                      <a16:colId xmlns:a16="http://schemas.microsoft.com/office/drawing/2014/main" val="642856020"/>
                    </a:ext>
                  </a:extLst>
                </a:gridCol>
                <a:gridCol w="3862089">
                  <a:extLst>
                    <a:ext uri="{9D8B030D-6E8A-4147-A177-3AD203B41FA5}">
                      <a16:colId xmlns:a16="http://schemas.microsoft.com/office/drawing/2014/main" val="4205466"/>
                    </a:ext>
                  </a:extLst>
                </a:gridCol>
                <a:gridCol w="1279057">
                  <a:extLst>
                    <a:ext uri="{9D8B030D-6E8A-4147-A177-3AD203B41FA5}">
                      <a16:colId xmlns:a16="http://schemas.microsoft.com/office/drawing/2014/main" val="3133181536"/>
                    </a:ext>
                  </a:extLst>
                </a:gridCol>
                <a:gridCol w="1511613">
                  <a:extLst>
                    <a:ext uri="{9D8B030D-6E8A-4147-A177-3AD203B41FA5}">
                      <a16:colId xmlns:a16="http://schemas.microsoft.com/office/drawing/2014/main" val="3750396841"/>
                    </a:ext>
                  </a:extLst>
                </a:gridCol>
                <a:gridCol w="1746938">
                  <a:extLst>
                    <a:ext uri="{9D8B030D-6E8A-4147-A177-3AD203B41FA5}">
                      <a16:colId xmlns:a16="http://schemas.microsoft.com/office/drawing/2014/main" val="4223894728"/>
                    </a:ext>
                  </a:extLst>
                </a:gridCol>
              </a:tblGrid>
              <a:tr h="571838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รายละเอียดกิจกรรม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วันที่ดำเนินการ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สถานที่ดำเนินการ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กลุ่มเป้าหมาย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73823751"/>
                  </a:ext>
                </a:extLst>
              </a:tr>
              <a:tr h="669867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1.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2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ชุมชี้แจงสร้างความรู้ความเข้าใจเรื่องการตั้งค่าเผื่อหนี้สงสัยจะสูญและการตัดจำหน่ายหนี้สูญของกองทุนพัฒนาบทบาทสตรี ครั้งที่ 1/2565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spc="-5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 มิถุนายน 2565 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 ห้องประชุม 3001 </a:t>
                      </a:r>
                    </a:p>
                    <a:p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ชั้น 3 กรมการพัฒนาชุมชน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คณะทำงานฯ </a:t>
                      </a:r>
                      <a:b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 11 คน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4264836308"/>
                  </a:ext>
                </a:extLst>
              </a:tr>
              <a:tr h="865925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2.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ชุมชี้แจงสร้างความรู้ความเข้าใจเรื่องการตั้งค่าเผื่อหนี้สงสัยจะสูญและการตัดจำหน่ายหนี้สูญของกองทุนพัฒนาบทบาทสตรี ครั้งที่ 2/2565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 กันยายน 2565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 ห้องประชุม 3001 </a:t>
                      </a:r>
                    </a:p>
                    <a:p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ชั้น 3 กรมการพัฒนาชุมชน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1. คณะทำงานฯ  </a:t>
                      </a:r>
                      <a:b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จำนวน 11 คน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2. จนท.จาก สปก. </a:t>
                      </a:r>
                      <a:b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จำนวน 2 คน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818491026"/>
                  </a:ext>
                </a:extLst>
              </a:tr>
              <a:tr h="473809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 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วิเคราะห์ สังเคราะห์ ข้อมูลหนี้ค้างชำระของกองทุนพัฒนาบทบาทสตรี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กันยายน</a:t>
                      </a:r>
                      <a:r>
                        <a:rPr lang="th-TH" sz="12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2565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คณะทำงานฯ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154744775"/>
                  </a:ext>
                </a:extLst>
              </a:tr>
              <a:tr h="473809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4. 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จัดทำร่างหลักเกณฑ์การตั้งค่าเผื่อหนี้สงสัยจะสูญของกองทุนพัฒนาบทบาทสตรี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อยู่ระหว่างดำเนินการ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คณะทำงานฯ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362130436"/>
                  </a:ext>
                </a:extLst>
              </a:tr>
              <a:tr h="473809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5.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จัดทำคู่มือการตั้งค่าเผื่อหนี้สงสัยจะสูญของกองทุนพัฒนาบทบาทสตรี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อยู่ระหว่างดำเนินการ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ฝ่ายเลขานุการคณะทำงานฯ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45679579"/>
                  </a:ext>
                </a:extLst>
              </a:tr>
              <a:tr h="473809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6.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ับปรุงคำสั่งคณะทำงานพิจารณาการตั้งค่าเผื่อหนี้สงสัยจะสูญและการตัดจำหน่ายหนี้สูญของกองทุนพัฒนาบทบาทสตรี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อยู่ระหว่างดำเนินการ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ฝ่ายเลขานุการคณะทำงานฯ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421289173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161521"/>
              </p:ext>
            </p:extLst>
          </p:nvPr>
        </p:nvGraphicFramePr>
        <p:xfrm>
          <a:off x="8739062" y="912038"/>
          <a:ext cx="1407712" cy="4009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712">
                  <a:extLst>
                    <a:ext uri="{9D8B030D-6E8A-4147-A177-3AD203B41FA5}">
                      <a16:colId xmlns:a16="http://schemas.microsoft.com/office/drawing/2014/main" val="946775774"/>
                    </a:ext>
                  </a:extLst>
                </a:gridCol>
              </a:tblGrid>
              <a:tr h="572358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หมายเหตุ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2457863526"/>
                  </a:ext>
                </a:extLst>
              </a:tr>
              <a:tr h="1978824">
                <a:tc>
                  <a:txBody>
                    <a:bodyPr/>
                    <a:lstStyle/>
                    <a:p>
                      <a:pPr algn="ctr"/>
                      <a:endParaRPr lang="th-TH" sz="12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endParaRPr lang="th-TH" sz="12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endParaRPr lang="th-TH" sz="12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endParaRPr lang="th-TH" sz="12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ดำเนินการแล้วเสร็จ</a:t>
                      </a:r>
                    </a:p>
                    <a:p>
                      <a:pPr algn="ctr"/>
                      <a:endParaRPr lang="th-TH" sz="10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endParaRPr lang="th-TH" sz="12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endParaRPr lang="th-TH" sz="12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endParaRPr lang="th-TH" sz="12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2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860825805"/>
                  </a:ext>
                </a:extLst>
              </a:tr>
              <a:tr h="1458377">
                <a:tc>
                  <a:txBody>
                    <a:bodyPr/>
                    <a:lstStyle/>
                    <a:p>
                      <a:pPr algn="ctr"/>
                      <a:endParaRPr lang="th-TH" sz="12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endParaRPr lang="th-TH" sz="12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อยู่ระหว่างดำเนินการ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831117860"/>
                  </a:ext>
                </a:extLst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16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21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22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23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24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17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18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19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20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26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33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37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38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39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34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35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36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27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28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29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3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31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40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3" name="Rectangle 2"/>
          <p:cNvSpPr/>
          <p:nvPr/>
        </p:nvSpPr>
        <p:spPr>
          <a:xfrm>
            <a:off x="216981" y="178932"/>
            <a:ext cx="6016759" cy="1901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4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ผลการดำเนินงานการตั้งค่าเผื่อหนี้สงสัยจะสูญของกองทุนพัฒนาบทบาทสตรี</a:t>
            </a:r>
            <a:endParaRPr lang="th-TH" sz="1400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880365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0160000" cy="5715000"/>
          </a:xfrm>
          <a:noFill/>
        </p:spPr>
        <p:txBody>
          <a:bodyPr>
            <a:normAutofit/>
          </a:bodyPr>
          <a:lstStyle/>
          <a:p>
            <a:r>
              <a:rPr lang="th-TH" sz="3667" dirty="0">
                <a:solidFill>
                  <a:schemeClr val="bg1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3667" dirty="0">
                <a:solidFill>
                  <a:schemeClr val="bg1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3667" dirty="0">
                <a:solidFill>
                  <a:schemeClr val="bg1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3667" dirty="0">
                <a:solidFill>
                  <a:schemeClr val="bg1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33" b="1" dirty="0">
                <a:solidFill>
                  <a:srgbClr val="0070C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333" b="1" dirty="0">
                <a:solidFill>
                  <a:srgbClr val="0070C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th-TH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th-TH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th-TH" dirty="0">
                <a:solidFill>
                  <a:schemeClr val="bg1">
                    <a:lumMod val="50000"/>
                  </a:schemeClr>
                </a:solidFill>
              </a:rPr>
            </a:br>
            <a:endParaRPr lang="th-TH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703918" y="4241795"/>
            <a:ext cx="2590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21847" y="3560473"/>
            <a:ext cx="0" cy="67235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78273" y="3570928"/>
            <a:ext cx="0" cy="67235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16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21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22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23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24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17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18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19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20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" name="Rectangle 2"/>
          <p:cNvSpPr/>
          <p:nvPr/>
        </p:nvSpPr>
        <p:spPr>
          <a:xfrm>
            <a:off x="267499" y="195423"/>
            <a:ext cx="5791778" cy="179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แผนการดำเนินงานการตั้งค่าเผื่อหนี้สงสัยจะสูญของกองทุนพัฒนาบทบาทสตรี</a:t>
            </a:r>
            <a:endParaRPr lang="th-TH" sz="1300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85129"/>
              </p:ext>
            </p:extLst>
          </p:nvPr>
        </p:nvGraphicFramePr>
        <p:xfrm>
          <a:off x="-23581" y="669732"/>
          <a:ext cx="10160001" cy="5130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765">
                  <a:extLst>
                    <a:ext uri="{9D8B030D-6E8A-4147-A177-3AD203B41FA5}">
                      <a16:colId xmlns:a16="http://schemas.microsoft.com/office/drawing/2014/main" val="642856020"/>
                    </a:ext>
                  </a:extLst>
                </a:gridCol>
                <a:gridCol w="5028211">
                  <a:extLst>
                    <a:ext uri="{9D8B030D-6E8A-4147-A177-3AD203B41FA5}">
                      <a16:colId xmlns:a16="http://schemas.microsoft.com/office/drawing/2014/main" val="4205466"/>
                    </a:ext>
                  </a:extLst>
                </a:gridCol>
                <a:gridCol w="1273215">
                  <a:extLst>
                    <a:ext uri="{9D8B030D-6E8A-4147-A177-3AD203B41FA5}">
                      <a16:colId xmlns:a16="http://schemas.microsoft.com/office/drawing/2014/main" val="3133181536"/>
                    </a:ext>
                  </a:extLst>
                </a:gridCol>
                <a:gridCol w="1552937">
                  <a:extLst>
                    <a:ext uri="{9D8B030D-6E8A-4147-A177-3AD203B41FA5}">
                      <a16:colId xmlns:a16="http://schemas.microsoft.com/office/drawing/2014/main" val="3750396841"/>
                    </a:ext>
                  </a:extLst>
                </a:gridCol>
                <a:gridCol w="1835873">
                  <a:extLst>
                    <a:ext uri="{9D8B030D-6E8A-4147-A177-3AD203B41FA5}">
                      <a16:colId xmlns:a16="http://schemas.microsoft.com/office/drawing/2014/main" val="4223894728"/>
                    </a:ext>
                  </a:extLst>
                </a:gridCol>
              </a:tblGrid>
              <a:tr h="268872">
                <a:tc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รายละเอียดกิจกรรม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วันที่ดำเนินการ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สถานที่ดำเนินการ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กลุ่มเป้าหมาย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73823751"/>
                  </a:ext>
                </a:extLst>
              </a:tr>
              <a:tr h="1257725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1.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</a:pPr>
                      <a:r>
                        <a:rPr lang="th-TH" sz="12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ประชุมคณะทำงานฯ </a:t>
                      </a:r>
                    </a:p>
                    <a:p>
                      <a:pPr marL="342900" indent="-342900" algn="l">
                        <a:lnSpc>
                          <a:spcPct val="110000"/>
                        </a:lnSpc>
                        <a:buAutoNum type="arabicParenR"/>
                      </a:pPr>
                      <a:r>
                        <a:rPr lang="th-TH" sz="12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พิจารณาร่างหลักเกณฑ์การตั้งค่าเผื่อหนี้สงสัยจะสูญของกองทุนพัฒนาบทบาทสตรี</a:t>
                      </a:r>
                    </a:p>
                    <a:p>
                      <a:pPr marL="342900" indent="-342900" algn="l">
                        <a:lnSpc>
                          <a:spcPct val="110000"/>
                        </a:lnSpc>
                        <a:buAutoNum type="arabicParenR"/>
                      </a:pPr>
                      <a:r>
                        <a:rPr lang="th-TH" sz="12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คู่มือการตั้งค่าเผื่อหนี้สงสัยจะสูญของกองทุนพัฒนาบทบาทสตรี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r>
                        <a:rPr lang="th-TH" sz="12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พิจารณาปรับปรุงคำสั่งคณะทำงานพิจารณาการตั้งค่าเผื่อหนี้สงสัยจะสูญของกองทุนพัฒนาบทบาทสตรี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พฤศจิกายน 2565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 ห้องประชุม 3001 </a:t>
                      </a:r>
                    </a:p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ชั้น 3 กรมการพัฒนาชุมชน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spc="-9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1. คณะทำงานฯ  จำนวน 11 คน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spc="-9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2. จนท.จาก สปก. จำนวน 2 คน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4264836308"/>
                  </a:ext>
                </a:extLst>
              </a:tr>
              <a:tr h="612432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2.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นำเสนอที่ประชุมคณะกรรมการบริหารกองทุนพัฒนาบทบาท</a:t>
                      </a:r>
                      <a:r>
                        <a:rPr lang="th-TH" sz="1200" b="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สตรีพิจารณาเห็นชอบตามข้อ 1</a:t>
                      </a:r>
                      <a:endParaRPr lang="th-TH" sz="120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พฤศจิกายน 2565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 ห้องประชุม 5001 </a:t>
                      </a:r>
                    </a:p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ชั้น 3 กรมการพัฒนาชุมชน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818491026"/>
                  </a:ext>
                </a:extLst>
              </a:tr>
              <a:tr h="271860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 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นำเสนอกรมบัญชีกลางพิจารณาเห็นชอบ ตามข้อ 1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ธันวาคม</a:t>
                      </a:r>
                      <a:r>
                        <a:rPr lang="th-TH" sz="12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2565</a:t>
                      </a:r>
                      <a:endParaRPr lang="th-TH" sz="12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คณะทำงานฯ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154744775"/>
                  </a:ext>
                </a:extLst>
              </a:tr>
              <a:tr h="469033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4. 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เมื่อกรมบัญชีกลางเห็นชอบ ตามข้อ 3 จัดทำร่างประกาศเรื่องการตั้งค่าเผื่อหนี้สงสัยจะสูญของกองทุนพัฒนาบทบาทสตรี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มกราคม 2566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คณะทำงานฯ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362130436"/>
                  </a:ext>
                </a:extLst>
              </a:tr>
              <a:tr h="469033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5. 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นำเสนอที่ประชุมคณะกรรมการบริหารกองทุนพัฒนาบทบาท</a:t>
                      </a:r>
                      <a:r>
                        <a:rPr lang="th-TH" sz="1200" b="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สตรีพิจารณาเห็นชอบร่างประกาศฯ ตามข้อ 4</a:t>
                      </a:r>
                      <a:endParaRPr lang="th-TH" sz="120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มกราคม 2566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คณะทำงานฯ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45679579"/>
                  </a:ext>
                </a:extLst>
              </a:tr>
              <a:tr h="863379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6.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เผยแพร่</a:t>
                      </a:r>
                    </a:p>
                    <a:p>
                      <a:pPr marL="342900" indent="-342900" algn="l">
                        <a:lnSpc>
                          <a:spcPct val="110000"/>
                        </a:lnSpc>
                        <a:buAutoNum type="arabicParenR"/>
                      </a:pPr>
                      <a:r>
                        <a:rPr lang="th-TH" sz="12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หลักเกณฑ์การตั้งค่าเผื่อหนี้สงสัยจะสูญของกองทุนพัฒนาบทบาทสตรี</a:t>
                      </a:r>
                    </a:p>
                    <a:p>
                      <a:pPr marL="342900" indent="-342900" algn="l">
                        <a:lnSpc>
                          <a:spcPct val="110000"/>
                        </a:lnSpc>
                        <a:buAutoNum type="arabicParenR"/>
                      </a:pPr>
                      <a:r>
                        <a:rPr lang="th-TH" sz="12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คู่มือการตั้งค่าเผื่อหนี้สงสัยจะสูญของกองทุนพัฒนาบทบาทสตรี</a:t>
                      </a:r>
                    </a:p>
                    <a:p>
                      <a:pPr marL="342900" indent="-342900" algn="l">
                        <a:lnSpc>
                          <a:spcPct val="110000"/>
                        </a:lnSpc>
                        <a:buAutoNum type="arabicParenR"/>
                      </a:pPr>
                      <a:r>
                        <a:rPr lang="th-TH" sz="12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ประกาศเรื่องการตั้งค่าเผื่อหนี้สงสัยจะสูญของกองทุนพัฒนาบทบาทสตรี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กุมภาพันธ์ 2566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ฝ่ายเลขานุการคณะทำงานฯ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736726794"/>
                  </a:ext>
                </a:extLst>
              </a:tr>
              <a:tr h="832934"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0000"/>
                        </a:lnSpc>
                        <a:buNone/>
                      </a:pPr>
                      <a:r>
                        <a:rPr lang="th-TH" sz="12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ดำเนินการตั้งค่าเผื่อหนี้สงสัยจะสูญของกองทุนพัฒนาบทบาทสตรี สำหรับปีสิ้นสุดวันที่ 30 กันยายน 2566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50" spc="-4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พฤศจิกายน 2566</a:t>
                      </a:r>
                      <a:r>
                        <a:rPr lang="th-TH" sz="115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/>
                      </a:r>
                      <a:br>
                        <a:rPr lang="th-TH" sz="115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5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(ภายใน</a:t>
                      </a:r>
                      <a:r>
                        <a:rPr lang="th-TH" sz="115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60 วันนับจากวันสิ้นปีงบประมาณ)</a:t>
                      </a:r>
                      <a:endParaRPr lang="th-TH" sz="115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กลุ่มอำนวยการ </a:t>
                      </a:r>
                    </a:p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งานการเงินและบัญชี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529238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56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80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4"/>
              <a:ext cx="10183585" cy="470080"/>
              <a:chOff x="-21226" y="4621292"/>
              <a:chExt cx="9165227" cy="561021"/>
            </a:xfrm>
          </p:grpSpPr>
          <p:grpSp>
            <p:nvGrpSpPr>
              <p:cNvPr id="87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2"/>
                <a:ext cx="5133813" cy="546911"/>
                <a:chOff x="-45702" y="6428830"/>
                <a:chExt cx="7109733" cy="450425"/>
              </a:xfrm>
            </p:grpSpPr>
            <p:sp>
              <p:nvSpPr>
                <p:cNvPr id="109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10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49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11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06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107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08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81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82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83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84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85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41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46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7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8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49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42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43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44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45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454047" y="0"/>
            <a:ext cx="5232400" cy="47320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b="1" dirty="0">
                <a:ln w="0"/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1 เรื่อง ประธานแจ้งให้ที่ประชุมทราบ</a:t>
            </a:r>
          </a:p>
        </p:txBody>
      </p:sp>
      <p:sp>
        <p:nvSpPr>
          <p:cNvPr id="32" name="สี่เหลี่ยมผืนผ้า 7">
            <a:extLst>
              <a:ext uri="{FF2B5EF4-FFF2-40B4-BE49-F238E27FC236}">
                <a16:creationId xmlns:a16="http://schemas.microsoft.com/office/drawing/2014/main" id="{95762FC7-367E-4A11-B496-0C5F13B3DD0C}"/>
              </a:ext>
            </a:extLst>
          </p:cNvPr>
          <p:cNvSpPr/>
          <p:nvPr/>
        </p:nvSpPr>
        <p:spPr>
          <a:xfrm>
            <a:off x="479036" y="2663962"/>
            <a:ext cx="5854890" cy="2081121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  <a:ln w="57150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>
              <a:lnSpc>
                <a:spcPct val="150000"/>
              </a:lnSpc>
            </a:pP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  </a:t>
            </a:r>
            <a:r>
              <a:rPr lang="th-TH" sz="1400" dirty="0">
                <a:solidFill>
                  <a:srgbClr val="002060"/>
                </a:solidFill>
                <a:effectLst/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ตามคำสั่งกระทรวงมหาดไทย ที่ 2398/2565 เรื่อง ให้ข้าราชการพลเรือนสามัญขาดจากอัตราเงินเดือนและให้รับเงินเดือน ด้วยมีพระบรมราชโองการ    โปรดเกล้าโปรดกระหม่อมให้ข้าราชการพลเรือนในสังกัดกระทรวงมหาดไทย ราย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นายอรรษิษฐ์ สัมพันธรัตน์ </a:t>
            </a:r>
            <a:r>
              <a:rPr lang="th-TH" sz="1400" dirty="0">
                <a:solidFill>
                  <a:srgbClr val="002060"/>
                </a:solidFill>
                <a:effectLst/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พ้นจากตำแหน่งเดิม รองปลัดกระทรวง (นักบริหารระดับสูง) สำนักงานปลัดกระทรวง และแต่งตั้งให้ดำรงตำแหน่ง อธิบดี (นักบริหารระดับสูง) กรมการพัฒนาชุมชน ทั้งนี้ ตั้งแต่วันที่ 1 ตุลาคม พ.ศ. 2565 เป็นต้นไป </a:t>
            </a:r>
            <a:endParaRPr lang="en-US" sz="11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3" name="สี่เหลี่ยมผืนผ้ามุมมน 1"/>
          <p:cNvSpPr/>
          <p:nvPr/>
        </p:nvSpPr>
        <p:spPr>
          <a:xfrm>
            <a:off x="454047" y="1901958"/>
            <a:ext cx="5910399" cy="548640"/>
          </a:xfrm>
          <a:prstGeom prst="roundRect">
            <a:avLst/>
          </a:prstGeom>
          <a:solidFill>
            <a:srgbClr val="FFDDD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spc="-5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1.1 แนะนำประธานกรรมการบริหารกองทุนพัฒนาบทบาทสตรี </a:t>
            </a:r>
            <a:endParaRPr lang="en-US" spc="-5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100000" l="0" r="99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" t="3903"/>
          <a:stretch/>
        </p:blipFill>
        <p:spPr>
          <a:xfrm>
            <a:off x="7003963" y="634456"/>
            <a:ext cx="2885159" cy="38941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34625" y="4530256"/>
            <a:ext cx="2954497" cy="76431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14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นายอรรษิษฐ์ สัมพันธรัตน์</a:t>
            </a:r>
            <a:br>
              <a:rPr lang="th-TH" sz="14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อธิบดีกรมการพัฒนาชุมชน</a:t>
            </a:r>
          </a:p>
        </p:txBody>
      </p:sp>
      <p:sp>
        <p:nvSpPr>
          <p:cNvPr id="34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61743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-1909" y="2704579"/>
            <a:ext cx="10160000" cy="546622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ระเบียบวาระที่ 4.9 แนวทางการตรวจสอบบัญชีเงินฝากธนาคารของกองทุนพัฒนาบทบาทสตรี</a:t>
            </a:r>
            <a:endParaRPr lang="en-US" sz="19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itchFamily="2" charset="-34"/>
              <a:cs typeface="Chulabhorn Likit Text" pitchFamily="2" charset="-34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1" name="Group 30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32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57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71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72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73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58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59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60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51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52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53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54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55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74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575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</a:t>
                </a: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4" name="ชื่อเรื่อง 1"/>
          <p:cNvSpPr txBox="1">
            <a:spLocks/>
          </p:cNvSpPr>
          <p:nvPr/>
        </p:nvSpPr>
        <p:spPr>
          <a:xfrm>
            <a:off x="729934" y="715035"/>
            <a:ext cx="8733784" cy="136815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th-TH" sz="2000" b="1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การยืนยันยอดเงินคงเหลือในบัญชีเงินฝากธนาคาร </a:t>
            </a:r>
            <a:br>
              <a:rPr lang="th-TH" sz="2000" b="1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</a:br>
            <a:r>
              <a:rPr lang="th-TH" sz="2000" b="1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ของกองทุนพัฒนาบทบาทสตรี ณ 30 กันยายน 2564 </a:t>
            </a:r>
            <a:r>
              <a:rPr lang="th-TH" sz="2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ulabhorn Likit Text" pitchFamily="2" charset="-34"/>
                <a:cs typeface="Chulabhorn Likit Text" pitchFamily="2" charset="-34"/>
              </a:rPr>
              <a:t/>
            </a:r>
            <a:br>
              <a:rPr lang="th-TH" sz="2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ulabhorn Likit Text" pitchFamily="2" charset="-34"/>
                <a:cs typeface="Chulabhorn Likit Text" pitchFamily="2" charset="-34"/>
              </a:rPr>
            </a:br>
            <a:r>
              <a:rPr lang="th-TH" sz="2000" b="1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ulabhorn Likit Text" pitchFamily="2" charset="-34"/>
                <a:cs typeface="Chulabhorn Likit Text" pitchFamily="2" charset="-34"/>
              </a:rPr>
              <a:t>รวม 8,143 บัญชี</a:t>
            </a:r>
            <a:endParaRPr lang="th-TH" sz="2000" dirty="0"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ulabhorn Likit Text" pitchFamily="2" charset="-34"/>
              <a:cs typeface="Chulabhorn Likit Text" pitchFamily="2" charset="-34"/>
            </a:endParaRPr>
          </a:p>
        </p:txBody>
      </p:sp>
      <p:pic>
        <p:nvPicPr>
          <p:cNvPr id="36" name="รูปภาพ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28" y="2204861"/>
            <a:ext cx="1914525" cy="2305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10" y="2205911"/>
            <a:ext cx="1966080" cy="230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รูปภาพ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192" y="2205911"/>
            <a:ext cx="2304000" cy="2304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สี่เหลี่ยมผืนผ้า 2"/>
          <p:cNvSpPr/>
          <p:nvPr/>
        </p:nvSpPr>
        <p:spPr>
          <a:xfrm>
            <a:off x="996458" y="4666272"/>
            <a:ext cx="2240295" cy="5127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bg1"/>
                </a:solidFill>
                <a:latin typeface="Chulabhorn Likit Text" pitchFamily="2" charset="-34"/>
                <a:cs typeface="Chulabhorn Likit Text" pitchFamily="2" charset="-34"/>
              </a:rPr>
              <a:t>จำนวน 102 บัญชี</a:t>
            </a:r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3866418" y="4669858"/>
            <a:ext cx="2240295" cy="5127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bg1"/>
                </a:solidFill>
                <a:latin typeface="Chulabhorn Likit Text" pitchFamily="2" charset="-34"/>
                <a:cs typeface="Chulabhorn Likit Text" pitchFamily="2" charset="-34"/>
              </a:rPr>
              <a:t>จำนวน 152 บัญชี</a:t>
            </a:r>
          </a:p>
        </p:txBody>
      </p:sp>
      <p:sp>
        <p:nvSpPr>
          <p:cNvPr id="45" name="สี่เหลี่ยมผืนผ้า 44"/>
          <p:cNvSpPr/>
          <p:nvPr/>
        </p:nvSpPr>
        <p:spPr>
          <a:xfrm>
            <a:off x="6920944" y="4656658"/>
            <a:ext cx="2240295" cy="5127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bg1"/>
                </a:solidFill>
                <a:latin typeface="Chulabhorn Likit Text" pitchFamily="2" charset="-34"/>
                <a:cs typeface="Chulabhorn Likit Text" pitchFamily="2" charset="-34"/>
              </a:rPr>
              <a:t>จำนวน 7,889 บัญชี</a:t>
            </a:r>
          </a:p>
        </p:txBody>
      </p:sp>
      <p:sp>
        <p:nvSpPr>
          <p:cNvPr id="38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54096" y="101884"/>
            <a:ext cx="6048260" cy="27189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1300" b="1" dirty="0">
                <a:solidFill>
                  <a:schemeClr val="bg1"/>
                </a:solidFill>
                <a:latin typeface="Chulabhorn Likit Text" pitchFamily="2" charset="-34"/>
                <a:cs typeface="Chulabhorn Likit Text" pitchFamily="2" charset="-34"/>
              </a:rPr>
              <a:t>4.9 แนวทางการตรวจสอบบัญชีเงินฝากธนาคารของกองทุนพัฒนาบทบาทสตรี</a:t>
            </a:r>
            <a:endParaRPr lang="en-US" sz="1300" b="1" dirty="0">
              <a:solidFill>
                <a:schemeClr val="bg1"/>
              </a:solidFill>
              <a:latin typeface="Chulabhorn Likit Text" pitchFamily="2" charset="-34"/>
              <a:cs typeface="Chulabhorn Likit Text" pitchFamily="2" charset="-34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46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53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57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8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9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54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55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56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47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48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49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5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51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60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409902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</a:t>
                </a: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4" name="ชื่อเรื่อง 1"/>
          <p:cNvSpPr txBox="1">
            <a:spLocks/>
          </p:cNvSpPr>
          <p:nvPr/>
        </p:nvSpPr>
        <p:spPr>
          <a:xfrm>
            <a:off x="729934" y="715035"/>
            <a:ext cx="8733784" cy="136815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th-TH" sz="2000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บันทึกบัญชีในรายงานการเงินของกองทุนพัฒนาบทบาทสตรี สำหรับปีสิ้นสุด</a:t>
            </a:r>
            <a:br>
              <a:rPr lang="th-TH" sz="2000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</a:br>
            <a:r>
              <a:rPr lang="th-TH" sz="2000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วันที่ 30 กันยายน 2564 แล้ว ทั้ง 189 เลขบัญชี</a:t>
            </a:r>
          </a:p>
        </p:txBody>
      </p:sp>
      <p:pic>
        <p:nvPicPr>
          <p:cNvPr id="36" name="รูปภาพ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28" y="2204861"/>
            <a:ext cx="1914525" cy="2305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10" y="2205911"/>
            <a:ext cx="1966080" cy="230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รูปภาพ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192" y="2205911"/>
            <a:ext cx="2304000" cy="2304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สี่เหลี่ยมผืนผ้า 2"/>
          <p:cNvSpPr/>
          <p:nvPr/>
        </p:nvSpPr>
        <p:spPr>
          <a:xfrm>
            <a:off x="996458" y="4666272"/>
            <a:ext cx="2240295" cy="5127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bg1"/>
                </a:solidFill>
                <a:latin typeface="Chulabhorn Likit Text" pitchFamily="2" charset="-34"/>
                <a:cs typeface="Chulabhorn Likit Text" pitchFamily="2" charset="-34"/>
              </a:rPr>
              <a:t>จำนวน 1 บัญชี</a:t>
            </a:r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3866418" y="4669858"/>
            <a:ext cx="2240295" cy="5127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bg1"/>
                </a:solidFill>
                <a:latin typeface="Chulabhorn Likit Text" pitchFamily="2" charset="-34"/>
                <a:cs typeface="Chulabhorn Likit Text" pitchFamily="2" charset="-34"/>
              </a:rPr>
              <a:t>จำนวน 152 บัญชี</a:t>
            </a:r>
          </a:p>
        </p:txBody>
      </p:sp>
      <p:sp>
        <p:nvSpPr>
          <p:cNvPr id="45" name="สี่เหลี่ยมผืนผ้า 44"/>
          <p:cNvSpPr/>
          <p:nvPr/>
        </p:nvSpPr>
        <p:spPr>
          <a:xfrm>
            <a:off x="6920944" y="4656658"/>
            <a:ext cx="2240295" cy="5127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bg1"/>
                </a:solidFill>
                <a:latin typeface="Chulabhorn Likit Text" pitchFamily="2" charset="-34"/>
                <a:cs typeface="Chulabhorn Likit Text" pitchFamily="2" charset="-34"/>
              </a:rPr>
              <a:t>จำนวน 36 บัญชี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46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53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57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8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9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54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55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56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47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48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49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5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51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60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37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54096" y="101884"/>
            <a:ext cx="6048260" cy="27189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1300" b="1" dirty="0">
                <a:solidFill>
                  <a:schemeClr val="bg1"/>
                </a:solidFill>
                <a:latin typeface="Chulabhorn Likit Text" pitchFamily="2" charset="-34"/>
                <a:cs typeface="Chulabhorn Likit Text" pitchFamily="2" charset="-34"/>
              </a:rPr>
              <a:t>4.9 แนวทางการตรวจสอบบัญชีเงินฝากธนาคารของกองทุนพัฒนาบทบาทสตรี</a:t>
            </a:r>
            <a:endParaRPr lang="en-US" sz="1300" b="1" dirty="0">
              <a:solidFill>
                <a:schemeClr val="bg1"/>
              </a:solidFill>
              <a:latin typeface="Chulabhorn Likit Text" pitchFamily="2" charset="-34"/>
              <a:cs typeface="Chulabhorn Likit Tex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196956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</a:t>
                </a: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4" name="ชื่อเรื่อง 1"/>
          <p:cNvSpPr txBox="1">
            <a:spLocks/>
          </p:cNvSpPr>
          <p:nvPr/>
        </p:nvSpPr>
        <p:spPr>
          <a:xfrm>
            <a:off x="729934" y="715035"/>
            <a:ext cx="8733784" cy="136815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th-TH" sz="2000" b="1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มีบัญชีเงินฝากธนาคารที่</a:t>
            </a:r>
            <a:r>
              <a:rPr lang="th-TH" sz="2333" b="1" u="sng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มิได้</a:t>
            </a:r>
            <a:r>
              <a:rPr lang="th-TH" sz="2000" b="1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บันทึกบัญชีในรายงานการเงิน </a:t>
            </a:r>
            <a:br>
              <a:rPr lang="th-TH" sz="2000" b="1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</a:br>
            <a:r>
              <a:rPr lang="th-TH" sz="2000" b="1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ของกองทุนพัฒนาบทบาทสตรี สำหรับปีสิ้นสุดวันที่ 30 กันยายน 2564 </a:t>
            </a:r>
            <a:r>
              <a:rPr lang="th-TH" sz="2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ulabhorn Likit Text" pitchFamily="2" charset="-34"/>
                <a:cs typeface="Chulabhorn Likit Text" pitchFamily="2" charset="-34"/>
              </a:rPr>
              <a:t/>
            </a:r>
            <a:br>
              <a:rPr lang="th-TH" sz="2000" b="1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ulabhorn Likit Text" pitchFamily="2" charset="-34"/>
                <a:cs typeface="Chulabhorn Likit Text" pitchFamily="2" charset="-34"/>
              </a:rPr>
            </a:br>
            <a:r>
              <a:rPr lang="th-TH" sz="2000" b="1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ulabhorn Likit Text" pitchFamily="2" charset="-34"/>
                <a:cs typeface="Chulabhorn Likit Text" pitchFamily="2" charset="-34"/>
              </a:rPr>
              <a:t>รวม 7,954 บัญชี</a:t>
            </a:r>
            <a:endParaRPr lang="th-TH" sz="2000" dirty="0"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ulabhorn Likit Text" pitchFamily="2" charset="-34"/>
              <a:cs typeface="Chulabhorn Likit Text" pitchFamily="2" charset="-34"/>
            </a:endParaRPr>
          </a:p>
        </p:txBody>
      </p:sp>
      <p:pic>
        <p:nvPicPr>
          <p:cNvPr id="36" name="รูปภาพ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498" y="2204861"/>
            <a:ext cx="1914525" cy="2305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รูปภาพ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276" y="2205911"/>
            <a:ext cx="2304000" cy="2304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สี่เหลี่ยมผืนผ้า 2"/>
          <p:cNvSpPr/>
          <p:nvPr/>
        </p:nvSpPr>
        <p:spPr>
          <a:xfrm>
            <a:off x="1934298" y="4666272"/>
            <a:ext cx="2240295" cy="5127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bg1"/>
                </a:solidFill>
                <a:latin typeface="Chulabhorn Likit Text" pitchFamily="2" charset="-34"/>
                <a:cs typeface="Chulabhorn Likit Text" pitchFamily="2" charset="-34"/>
              </a:rPr>
              <a:t>จำนวน 101 บัญชี</a:t>
            </a:r>
          </a:p>
        </p:txBody>
      </p:sp>
      <p:sp>
        <p:nvSpPr>
          <p:cNvPr id="45" name="สี่เหลี่ยมผืนผ้า 44"/>
          <p:cNvSpPr/>
          <p:nvPr/>
        </p:nvSpPr>
        <p:spPr>
          <a:xfrm>
            <a:off x="5846336" y="4656658"/>
            <a:ext cx="2240295" cy="5127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bg1"/>
                </a:solidFill>
                <a:latin typeface="Chulabhorn Likit Text" pitchFamily="2" charset="-34"/>
                <a:cs typeface="Chulabhorn Likit Text" pitchFamily="2" charset="-34"/>
              </a:rPr>
              <a:t>จำนวน 7,853 บัญชี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40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50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54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5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6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51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52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53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41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44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46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7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8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7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35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54096" y="101884"/>
            <a:ext cx="6048260" cy="27189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1300" b="1" dirty="0">
                <a:solidFill>
                  <a:schemeClr val="bg1"/>
                </a:solidFill>
                <a:latin typeface="Chulabhorn Likit Text" pitchFamily="2" charset="-34"/>
                <a:cs typeface="Chulabhorn Likit Text" pitchFamily="2" charset="-34"/>
              </a:rPr>
              <a:t>4.9 แนวทางการตรวจสอบบัญชีเงินฝากธนาคารของกองทุนพัฒนาบทบาทสตรี</a:t>
            </a:r>
            <a:endParaRPr lang="en-US" sz="1300" b="1" dirty="0">
              <a:solidFill>
                <a:schemeClr val="bg1"/>
              </a:solidFill>
              <a:latin typeface="Chulabhorn Likit Text" pitchFamily="2" charset="-34"/>
              <a:cs typeface="Chulabhorn Likit Tex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9643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</a:t>
                </a: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0" name="ชื่อเรื่อง 1"/>
          <p:cNvSpPr txBox="1">
            <a:spLocks/>
          </p:cNvSpPr>
          <p:nvPr/>
        </p:nvSpPr>
        <p:spPr>
          <a:xfrm>
            <a:off x="408784" y="763552"/>
            <a:ext cx="8993390" cy="4731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th-TH" sz="1600" b="1" kern="13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1. กำหนดแนวทางการตรวจสอบบัญชีเงินฝากธนาคาร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h-TH" sz="1600" b="1" kern="1300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    ตามหนังสือกรมฯ ที่ มท 0416.1/ ว 3120 ลว. 1 ก.ย. 65 </a:t>
            </a:r>
            <a:endParaRPr lang="th-TH" sz="1600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th-TH" sz="1600" b="1" kern="13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2. ชี้แจงแนวทางให้จังหวัดทราบในการประชุมกรมการพัฒนาชุมชน ประจำเดือนสิงหาคม 2565 </a:t>
            </a:r>
            <a:br>
              <a:rPr lang="th-TH" sz="1600" b="1" kern="13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</a:br>
            <a:r>
              <a:rPr lang="th-TH" sz="1600" b="1" kern="13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    เมื่อวันที่ 25 สิงหาคม 2565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h-TH" sz="1200" b="1" kern="1300" dirty="0">
                <a:solidFill>
                  <a:srgbClr val="0066FF"/>
                </a:solidFill>
                <a:latin typeface="Chulabhorn Likit Text" pitchFamily="2" charset="-34"/>
                <a:cs typeface="Chulabhorn Likit Text" pitchFamily="2" charset="-34"/>
              </a:rPr>
              <a:t/>
            </a:r>
            <a:br>
              <a:rPr lang="th-TH" sz="1200" b="1" kern="1300" dirty="0">
                <a:solidFill>
                  <a:srgbClr val="0066FF"/>
                </a:solidFill>
                <a:latin typeface="Chulabhorn Likit Text" pitchFamily="2" charset="-34"/>
                <a:cs typeface="Chulabhorn Likit Text" pitchFamily="2" charset="-34"/>
              </a:rPr>
            </a:br>
            <a:endParaRPr lang="th-TH" sz="1200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1200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1200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1200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2800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2800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2800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04"/>
          <a:stretch/>
        </p:blipFill>
        <p:spPr>
          <a:xfrm>
            <a:off x="2929480" y="2474308"/>
            <a:ext cx="4286929" cy="246496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4" name="Group 33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36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46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50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1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2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7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48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9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7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38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41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3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4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3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32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54096" y="101884"/>
            <a:ext cx="6048260" cy="27189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1300" b="1" dirty="0">
                <a:solidFill>
                  <a:schemeClr val="bg1"/>
                </a:solidFill>
                <a:latin typeface="Chulabhorn Likit Text" pitchFamily="2" charset="-34"/>
                <a:cs typeface="Chulabhorn Likit Text" pitchFamily="2" charset="-34"/>
              </a:rPr>
              <a:t>4.9 แนวทางการตรวจสอบบัญชีเงินฝากธนาคารของกองทุนพัฒนาบทบาทสตรี</a:t>
            </a:r>
            <a:endParaRPr lang="en-US" sz="1300" b="1" dirty="0">
              <a:solidFill>
                <a:schemeClr val="bg1"/>
              </a:solidFill>
              <a:latin typeface="Chulabhorn Likit Text" pitchFamily="2" charset="-34"/>
              <a:cs typeface="Chulabhorn Likit Tex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853383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</a:t>
                </a: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0" name="ชื่อเรื่อง 1"/>
          <p:cNvSpPr txBox="1">
            <a:spLocks/>
          </p:cNvSpPr>
          <p:nvPr/>
        </p:nvSpPr>
        <p:spPr>
          <a:xfrm>
            <a:off x="196209" y="1165565"/>
            <a:ext cx="9902936" cy="8010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th-TH" sz="1600" b="1" kern="13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3. การประชุมซักซ้อมแนวทางการตรวจสอบบัญชีเงินฝากธนาคาร และการยืนยันลูกหนี้ กองทุนพัฒนาบทบาทสตรี </a:t>
            </a:r>
            <a:br>
              <a:rPr lang="th-TH" sz="1600" b="1" kern="13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</a:br>
            <a:r>
              <a:rPr lang="th-TH" sz="1600" b="1" kern="13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ผ่านระบบออนไลน์</a:t>
            </a:r>
            <a:r>
              <a:rPr lang="en-US" sz="1600" b="1" kern="13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 Zoom Cloud Meetings</a:t>
            </a:r>
            <a:r>
              <a:rPr lang="th-TH" sz="1600" b="1" kern="13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 เมื่อวันพฤหัสบดีที่ 8 กันยายน 2565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th-TH" sz="1400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th-TH" sz="1400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773" y="3366855"/>
            <a:ext cx="2964646" cy="16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46" y="2292996"/>
            <a:ext cx="3360026" cy="1889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4"/>
          <a:stretch/>
        </p:blipFill>
        <p:spPr bwMode="auto">
          <a:xfrm>
            <a:off x="6573902" y="2405855"/>
            <a:ext cx="3344215" cy="179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38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48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52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3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4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9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50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51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41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43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44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6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5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39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54096" y="101884"/>
            <a:ext cx="6048260" cy="27189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1300" b="1" dirty="0">
                <a:solidFill>
                  <a:schemeClr val="bg1"/>
                </a:solidFill>
                <a:latin typeface="Chulabhorn Likit Text" pitchFamily="2" charset="-34"/>
                <a:cs typeface="Chulabhorn Likit Text" pitchFamily="2" charset="-34"/>
              </a:rPr>
              <a:t>4.9 แนวทางการตรวจสอบบัญชีเงินฝากธนาคารของกองทุนพัฒนาบทบาทสตรี</a:t>
            </a:r>
            <a:endParaRPr lang="en-US" sz="1300" b="1" dirty="0">
              <a:solidFill>
                <a:schemeClr val="bg1"/>
              </a:solidFill>
              <a:latin typeface="Chulabhorn Likit Text" pitchFamily="2" charset="-34"/>
              <a:cs typeface="Chulabhorn Likit Tex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644228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</a:t>
                </a: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0" name="ชื่อเรื่อง 1"/>
          <p:cNvSpPr txBox="1">
            <a:spLocks/>
          </p:cNvSpPr>
          <p:nvPr/>
        </p:nvSpPr>
        <p:spPr>
          <a:xfrm>
            <a:off x="516245" y="763552"/>
            <a:ext cx="9301832" cy="4731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</a:pPr>
            <a:r>
              <a:rPr lang="th-TH" sz="1667" b="1" kern="13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สรุปการรายงานผลตามแนวทางการตรวจสอบบัญชีเงินฝากธนาคาร</a:t>
            </a:r>
            <a:r>
              <a:rPr lang="th-TH" sz="1600" b="1" kern="13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     </a:t>
            </a:r>
            <a:r>
              <a:rPr lang="th-TH" sz="1667" b="1" u="sng" kern="1300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ข้อมูล </a:t>
            </a:r>
            <a:r>
              <a:rPr lang="th-TH" sz="1667" b="1" u="sng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ณ วันที่ 31 ตุลาคม 2565</a:t>
            </a:r>
            <a:endParaRPr lang="th-TH" sz="1667" b="1" u="sng" kern="1300" dirty="0">
              <a:solidFill>
                <a:srgbClr val="C00000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h-TH" sz="1600" b="1" kern="1300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    ตามหนังสือกรมฯ ที่ มท 0416.1/ ว 3120 ลว. 1 ก.ย. 65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67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 algn="ctr">
              <a:spcBef>
                <a:spcPts val="600"/>
              </a:spcBef>
            </a:pPr>
            <a:r>
              <a:rPr lang="th-TH" sz="2500" b="1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ได้รับการรายงานผล 71 จังหวัด จาก 75 จังหวัด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th-TH" sz="5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/>
            </a:r>
            <a:br>
              <a:rPr lang="th-TH" sz="5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</a:br>
            <a:r>
              <a:rPr lang="th-TH" sz="1667" b="1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รวมเป็น </a:t>
            </a:r>
            <a:r>
              <a:rPr lang="th-TH" sz="1667" b="1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6,459</a:t>
            </a:r>
            <a:r>
              <a:rPr lang="th-TH" sz="1667" b="1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 เลขบัญชี จาก 7,954 เลขบัญชี คงเหลือที่ยังไม่ได้รับรายงาน </a:t>
            </a:r>
            <a:r>
              <a:rPr lang="th-TH" sz="1667" b="1" baseline="300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*</a:t>
            </a:r>
            <a:r>
              <a:rPr lang="th-TH" sz="1667" b="1" u="sng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อีกเพียง </a:t>
            </a:r>
            <a:r>
              <a:rPr lang="th-TH" sz="1667" b="1" u="sng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1,495</a:t>
            </a:r>
            <a:r>
              <a:rPr lang="th-TH" sz="1667" b="1" u="sng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 เลขบัญชี</a:t>
            </a:r>
            <a:r>
              <a:rPr lang="th-TH" sz="2167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 </a:t>
            </a:r>
            <a:endParaRPr lang="th-TH" sz="1200" b="1" kern="1300" dirty="0">
              <a:solidFill>
                <a:srgbClr val="002060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200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200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h-TH" sz="1500" b="1" kern="13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หมายเหตุ </a:t>
            </a:r>
            <a:r>
              <a:rPr lang="th-TH" sz="1500" b="1" kern="1300" baseline="300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*</a:t>
            </a:r>
            <a:r>
              <a:rPr lang="th-TH" sz="1500" b="1" u="sng" kern="13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อีกเพียง </a:t>
            </a:r>
            <a:r>
              <a:rPr lang="th-TH" sz="1500" b="1" u="sng" kern="1300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1,495</a:t>
            </a:r>
            <a:r>
              <a:rPr lang="th-TH" sz="1500" b="1" u="sng" kern="1300" dirty="0">
                <a:solidFill>
                  <a:srgbClr val="0066FF"/>
                </a:solidFill>
                <a:latin typeface="Chulabhorn Likit Text" pitchFamily="2" charset="-34"/>
                <a:cs typeface="Chulabhorn Likit Text" pitchFamily="2" charset="-34"/>
              </a:rPr>
              <a:t> </a:t>
            </a:r>
            <a:r>
              <a:rPr lang="th-TH" sz="1500" b="1" u="sng" kern="13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เลขบัญชี</a:t>
            </a:r>
            <a:r>
              <a:rPr lang="th-TH" sz="1500" kern="13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 เป็นของธนาคารเพื่อการเกษตรและสหกรณ์การเกษตรทั้งสิ้น</a:t>
            </a:r>
            <a:endParaRPr lang="th-TH" sz="1500" b="1" u="sng" kern="1300" dirty="0">
              <a:solidFill>
                <a:srgbClr val="002060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1200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1200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1200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1200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1200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2800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34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45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49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0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1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6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47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8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6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37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38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1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3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2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54096" y="101884"/>
            <a:ext cx="6048260" cy="27189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1300" b="1" dirty="0">
                <a:solidFill>
                  <a:schemeClr val="bg1"/>
                </a:solidFill>
                <a:latin typeface="Chulabhorn Likit Text" pitchFamily="2" charset="-34"/>
                <a:cs typeface="Chulabhorn Likit Text" pitchFamily="2" charset="-34"/>
              </a:rPr>
              <a:t>4.9 แนวทางการตรวจสอบบัญชีเงินฝากธนาคารของกองทุนพัฒนาบทบาทสตรี</a:t>
            </a:r>
            <a:endParaRPr lang="en-US" sz="1300" b="1" dirty="0">
              <a:solidFill>
                <a:schemeClr val="bg1"/>
              </a:solidFill>
              <a:latin typeface="Chulabhorn Likit Text" pitchFamily="2" charset="-34"/>
              <a:cs typeface="Chulabhorn Likit Tex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907703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</a:t>
                </a: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0" name="ชื่อเรื่อง 1"/>
          <p:cNvSpPr txBox="1">
            <a:spLocks/>
          </p:cNvSpPr>
          <p:nvPr/>
        </p:nvSpPr>
        <p:spPr>
          <a:xfrm>
            <a:off x="516245" y="575725"/>
            <a:ext cx="8993390" cy="4919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</a:pPr>
            <a:r>
              <a:rPr lang="th-TH" sz="2000" b="1" kern="13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จากการสรุปการรายงานผลตามแนวทางการตรวจสอบบัญชีเงินฝากธนาคาร </a:t>
            </a:r>
          </a:p>
          <a:p>
            <a:pPr>
              <a:spcBef>
                <a:spcPts val="600"/>
              </a:spcBef>
            </a:pPr>
            <a:r>
              <a:rPr lang="th-TH" sz="1750" b="1" kern="1300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ตามหนังสือกรมฯ ที่ มท 0416.1/ ว 3120 ลว. 1 ก.ย. 65</a:t>
            </a:r>
            <a:r>
              <a:rPr lang="th-TH" sz="1600" b="1" kern="1300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   </a:t>
            </a:r>
            <a:r>
              <a:rPr lang="th-TH" sz="2167" b="1" u="sng" kern="1300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มี 3 ประเด็น</a:t>
            </a:r>
            <a:r>
              <a:rPr lang="th-TH" sz="2167" kern="1300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 ดังนี้</a:t>
            </a:r>
          </a:p>
          <a:p>
            <a:pPr>
              <a:spcBef>
                <a:spcPts val="600"/>
              </a:spcBef>
            </a:pPr>
            <a:endParaRPr lang="th-TH" sz="333" b="1" kern="1300" dirty="0">
              <a:solidFill>
                <a:srgbClr val="C00000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500"/>
              </a:spcBef>
            </a:pPr>
            <a:r>
              <a:rPr lang="th-TH" sz="1500" b="1" kern="1300" dirty="0">
                <a:latin typeface="Chulabhorn Likit Text" pitchFamily="2" charset="-34"/>
                <a:cs typeface="Chulabhorn Likit Text" pitchFamily="2" charset="-34"/>
              </a:rPr>
              <a:t> </a:t>
            </a:r>
            <a:r>
              <a:rPr lang="th-TH" sz="1667" b="1" kern="1300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ประเด็นที่ 1</a:t>
            </a:r>
            <a:r>
              <a:rPr lang="th-TH" sz="1500" kern="1300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 </a:t>
            </a:r>
            <a:r>
              <a:rPr lang="th-TH" sz="1500" kern="13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เลขบัญชีเงินฝากทั้ง 7,954 บัญชี </a:t>
            </a:r>
            <a:r>
              <a:rPr lang="th-TH" sz="1500" b="1" kern="1300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ไม่ใช่</a:t>
            </a:r>
            <a:r>
              <a:rPr lang="th-TH" sz="1500" kern="13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ของกองทุนพัฒนาบทบาทสตรี แต่เป็นบัญชี</a:t>
            </a:r>
          </a:p>
          <a:p>
            <a:pPr>
              <a:spcBef>
                <a:spcPts val="500"/>
              </a:spcBef>
            </a:pPr>
            <a:r>
              <a:rPr lang="th-TH" sz="500" kern="1300" dirty="0">
                <a:latin typeface="Chulabhorn Likit Text" pitchFamily="2" charset="-34"/>
                <a:cs typeface="Chulabhorn Likit Text" pitchFamily="2" charset="-34"/>
              </a:rPr>
              <a:t/>
            </a:r>
            <a:br>
              <a:rPr lang="th-TH" sz="500" kern="1300" dirty="0">
                <a:latin typeface="Chulabhorn Likit Text" pitchFamily="2" charset="-34"/>
                <a:cs typeface="Chulabhorn Likit Text" pitchFamily="2" charset="-34"/>
              </a:rPr>
            </a:br>
            <a:r>
              <a:rPr lang="th-TH" sz="1500" kern="1300" dirty="0">
                <a:latin typeface="Chulabhorn Likit Text" pitchFamily="2" charset="-34"/>
                <a:cs typeface="Chulabhorn Likit Text" pitchFamily="2" charset="-34"/>
              </a:rPr>
              <a:t>                      </a:t>
            </a:r>
            <a:r>
              <a:rPr lang="th-TH" sz="1500" kern="13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ที่สมาชิก และองค์กรสตรี เปิดเพื่อรับเงินของกองทุนพัฒนาบทบาทสตรี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" pitchFamily="2" charset="-34"/>
              <a:cs typeface="Chulabhorn Likit Tex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1000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2800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566226"/>
              </p:ext>
            </p:extLst>
          </p:nvPr>
        </p:nvGraphicFramePr>
        <p:xfrm>
          <a:off x="1511592" y="2238156"/>
          <a:ext cx="6773334" cy="25127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70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8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5281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ธ.กรุงไทย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ธ.</a:t>
                      </a:r>
                      <a:r>
                        <a:rPr lang="th-TH" sz="1600" dirty="0" err="1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ก.ส</a:t>
                      </a:r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ขาดส่ง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24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สมุทรปราการ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ครบ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24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7938" marR="7938" marT="7938" marB="0" anchor="b">
                    <a:solidFill>
                      <a:srgbClr val="F3E9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นนทบุรี</a:t>
                      </a:r>
                    </a:p>
                  </a:txBody>
                  <a:tcPr marL="7938" marR="7938" marT="7938" marB="0" anchor="b">
                    <a:solidFill>
                      <a:srgbClr val="F3E9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3E9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</a:p>
                  </a:txBody>
                  <a:tcPr marL="7938" marR="7938" marT="7938" marB="0" anchor="b">
                    <a:solidFill>
                      <a:srgbClr val="F3E9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ครบ</a:t>
                      </a:r>
                    </a:p>
                  </a:txBody>
                  <a:tcPr marL="7938" marR="7938" marT="7938" marB="0" anchor="b">
                    <a:solidFill>
                      <a:srgbClr val="F3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24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ปทุมธานี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ครบ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24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marL="7938" marR="7938" marT="7938" marB="0" anchor="b">
                    <a:solidFill>
                      <a:srgbClr val="F3E9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พระนครศรีอยุธยา</a:t>
                      </a:r>
                    </a:p>
                  </a:txBody>
                  <a:tcPr marL="7938" marR="7938" marT="7938" marB="0" anchor="b">
                    <a:solidFill>
                      <a:srgbClr val="F3E9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3E9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66</a:t>
                      </a:r>
                    </a:p>
                  </a:txBody>
                  <a:tcPr marL="7938" marR="7938" marT="7938" marB="0" anchor="b">
                    <a:solidFill>
                      <a:srgbClr val="F3E9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ครบ</a:t>
                      </a:r>
                    </a:p>
                  </a:txBody>
                  <a:tcPr marL="7938" marR="7938" marT="7938" marB="0" anchor="b">
                    <a:solidFill>
                      <a:srgbClr val="F3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24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อ่างทอง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ครบ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24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</a:p>
                  </a:txBody>
                  <a:tcPr marL="7938" marR="7938" marT="7938" marB="0" anchor="b">
                    <a:solidFill>
                      <a:srgbClr val="F3E9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ลพบุรี</a:t>
                      </a:r>
                    </a:p>
                  </a:txBody>
                  <a:tcPr marL="7938" marR="7938" marT="7938" marB="0" anchor="b">
                    <a:solidFill>
                      <a:srgbClr val="F3E9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3E9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143</a:t>
                      </a:r>
                    </a:p>
                  </a:txBody>
                  <a:tcPr marL="76200" marR="76200" marT="38100" marB="38100">
                    <a:solidFill>
                      <a:srgbClr val="F3E9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ครบ</a:t>
                      </a:r>
                    </a:p>
                  </a:txBody>
                  <a:tcPr marL="76200" marR="76200" marT="38100" marB="38100">
                    <a:solidFill>
                      <a:srgbClr val="F3E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37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47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51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2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3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8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49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50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8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41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43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4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5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4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32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54096" y="101884"/>
            <a:ext cx="6048260" cy="27189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1300" b="1" dirty="0">
                <a:solidFill>
                  <a:schemeClr val="bg1"/>
                </a:solidFill>
                <a:latin typeface="Chulabhorn Likit Text" pitchFamily="2" charset="-34"/>
                <a:cs typeface="Chulabhorn Likit Text" pitchFamily="2" charset="-34"/>
              </a:rPr>
              <a:t>4.9 แนวทางการตรวจสอบบัญชีเงินฝากธนาคารของกองทุนพัฒนาบทบาทสตรี</a:t>
            </a:r>
            <a:endParaRPr lang="en-US" sz="1300" b="1" dirty="0">
              <a:solidFill>
                <a:schemeClr val="bg1"/>
              </a:solidFill>
              <a:latin typeface="Chulabhorn Likit Text" pitchFamily="2" charset="-34"/>
              <a:cs typeface="Chulabhorn Likit Tex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856988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</a:t>
                </a: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0" name="ชื่อเรื่อง 1"/>
          <p:cNvSpPr txBox="1">
            <a:spLocks/>
          </p:cNvSpPr>
          <p:nvPr/>
        </p:nvSpPr>
        <p:spPr>
          <a:xfrm>
            <a:off x="516245" y="575725"/>
            <a:ext cx="8993390" cy="4919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1000" b="1" kern="1300" dirty="0">
              <a:solidFill>
                <a:srgbClr val="0066FF"/>
              </a:solidFill>
              <a:latin typeface="Chulabhorn Likit Text Light๙" pitchFamily="2" charset="-34"/>
              <a:cs typeface="Chulabhorn Likit Text Light๙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2800" b="1" kern="1300" dirty="0">
              <a:solidFill>
                <a:srgbClr val="0066FF"/>
              </a:solidFill>
              <a:latin typeface="Chulabhorn Likit Text Light๙" pitchFamily="2" charset="-34"/>
              <a:cs typeface="Chulabhorn Likit Text Light๙" pitchFamily="2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9186"/>
              </p:ext>
            </p:extLst>
          </p:nvPr>
        </p:nvGraphicFramePr>
        <p:xfrm>
          <a:off x="1472675" y="675249"/>
          <a:ext cx="6773334" cy="444421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70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8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9843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ที่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จังหวัด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ธ.กรุงไทย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ธ.</a:t>
                      </a:r>
                      <a:r>
                        <a:rPr lang="th-TH" sz="1600" dirty="0" err="1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ก.ส</a:t>
                      </a:r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.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ขาดส่ง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86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7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สิงห์บุรี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  <a:endParaRPr lang="th-TH" sz="1600" b="1" dirty="0">
                        <a:solidFill>
                          <a:srgbClr val="002060"/>
                        </a:solidFill>
                        <a:latin typeface="Chulabhorn Likit Text" pitchFamily="2" charset="-34"/>
                        <a:cs typeface="Chulabhorn Likit Text" pitchFamily="2" charset="-34"/>
                      </a:endParaRP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17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86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8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ชัยนาท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113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34</a:t>
                      </a:r>
                    </a:p>
                  </a:txBody>
                  <a:tcPr marL="7938" marR="7938" marT="793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86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9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สระบุรี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11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86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10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ชลบุรี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8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938" marR="7938" marT="793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86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11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ระยอง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7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86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12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จันทบุรี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11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786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13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ตราด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10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6200" marR="76200" marT="38100" marB="3810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786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14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ฉะเชิงเทรา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  <a:endParaRPr lang="th-TH" sz="1600" b="1" dirty="0">
                        <a:solidFill>
                          <a:srgbClr val="002060"/>
                        </a:solidFill>
                        <a:latin typeface="Chulabhorn Likit Text" pitchFamily="2" charset="-34"/>
                        <a:cs typeface="Chulabhorn Likit Text" pitchFamily="2" charset="-34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33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786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15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ปราจีนบุรี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188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6200" marR="76200" marT="38100" marB="3810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786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16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นครนายก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  <a:endParaRPr lang="th-TH" sz="1600" b="1" dirty="0">
                        <a:solidFill>
                          <a:srgbClr val="002060"/>
                        </a:solidFill>
                        <a:latin typeface="Chulabhorn Likit Text" pitchFamily="2" charset="-34"/>
                        <a:cs typeface="Chulabhorn Likit Text" pitchFamily="2" charset="-34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12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786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17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สระแก้ว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47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6200" marR="76200" marT="38100" marB="3810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7864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18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นครราชสีมา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106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37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47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51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2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3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8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49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50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8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41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43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4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5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4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33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54096" y="101884"/>
            <a:ext cx="6048260" cy="27189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1300" b="1" dirty="0">
                <a:solidFill>
                  <a:schemeClr val="bg1"/>
                </a:solidFill>
                <a:latin typeface="Chulabhorn Likit Text" pitchFamily="2" charset="-34"/>
                <a:cs typeface="Chulabhorn Likit Text" pitchFamily="2" charset="-34"/>
              </a:rPr>
              <a:t>4.9 แนวทางการตรวจสอบบัญชีเงินฝากธนาคารของกองทุนพัฒนาบทบาทสตรี (ต่อ)</a:t>
            </a:r>
            <a:endParaRPr lang="en-US" sz="1300" b="1" dirty="0">
              <a:solidFill>
                <a:schemeClr val="bg1"/>
              </a:solidFill>
              <a:latin typeface="Chulabhorn Likit Text" pitchFamily="2" charset="-34"/>
              <a:cs typeface="Chulabhorn Likit Tex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676225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</a:t>
                </a: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0" name="ชื่อเรื่อง 1"/>
          <p:cNvSpPr txBox="1">
            <a:spLocks/>
          </p:cNvSpPr>
          <p:nvPr/>
        </p:nvSpPr>
        <p:spPr>
          <a:xfrm>
            <a:off x="516245" y="575725"/>
            <a:ext cx="8993390" cy="4919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1000" b="1" kern="1300" dirty="0">
              <a:solidFill>
                <a:srgbClr val="0066FF"/>
              </a:solidFill>
              <a:latin typeface="Chulabhorn Likit Text Light๙" pitchFamily="2" charset="-34"/>
              <a:cs typeface="Chulabhorn Likit Text Light๙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2800" b="1" kern="1300" dirty="0">
              <a:solidFill>
                <a:srgbClr val="0066FF"/>
              </a:solidFill>
              <a:latin typeface="Chulabhorn Likit Text Light๙" pitchFamily="2" charset="-34"/>
              <a:cs typeface="Chulabhorn Likit Text Light๙" pitchFamily="2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195253"/>
              </p:ext>
            </p:extLst>
          </p:nvPr>
        </p:nvGraphicFramePr>
        <p:xfrm>
          <a:off x="1472675" y="675248"/>
          <a:ext cx="6773334" cy="43904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70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8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5129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ธ.กรุงไทย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ธ.</a:t>
                      </a:r>
                      <a:r>
                        <a:rPr lang="th-TH" sz="1600" dirty="0" err="1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ก.ส</a:t>
                      </a:r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ขาดส่ง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77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บุรีรัมย์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77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สุรินทร์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187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187</a:t>
                      </a:r>
                    </a:p>
                  </a:txBody>
                  <a:tcPr marL="7938" marR="7938" marT="7938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77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ศรีสะ</a:t>
                      </a:r>
                      <a:r>
                        <a:rPr lang="th-TH" sz="16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เกษ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301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97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77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อุบลราชธานี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115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ครบ</a:t>
                      </a:r>
                    </a:p>
                  </a:txBody>
                  <a:tcPr marL="7938" marR="7938" marT="793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77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ยโสธร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endParaRPr lang="th-TH" sz="16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ครบ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77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ชัยภูมิ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83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ครบ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77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อำนาจเจริญ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109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ครบ</a:t>
                      </a:r>
                    </a:p>
                  </a:txBody>
                  <a:tcPr marL="76200" marR="76200" marT="38100" marB="3810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377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หนองบัวลำภู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endParaRPr lang="th-TH" sz="16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ครบ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77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ขอนแก่น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184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184</a:t>
                      </a:r>
                    </a:p>
                  </a:txBody>
                  <a:tcPr marL="76200" marR="76200" marT="38100" marB="3810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377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อุดรธานี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ครบ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377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เลย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182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182</a:t>
                      </a:r>
                    </a:p>
                  </a:txBody>
                  <a:tcPr marL="76200" marR="76200" marT="38100" marB="3810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3778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หนองคาย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ครบ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37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47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51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2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3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8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49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50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8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41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43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4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5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4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33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54096" y="101884"/>
            <a:ext cx="6048260" cy="27189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1300" b="1" dirty="0">
                <a:solidFill>
                  <a:schemeClr val="bg1"/>
                </a:solidFill>
                <a:latin typeface="Chulabhorn Likit Text" pitchFamily="2" charset="-34"/>
                <a:cs typeface="Chulabhorn Likit Text" pitchFamily="2" charset="-34"/>
              </a:rPr>
              <a:t>4.9 แนวทางการตรวจสอบบัญชีเงินฝากธนาคารของกองทุนพัฒนาบทบาทสตรี (ต่อ)</a:t>
            </a:r>
            <a:endParaRPr lang="en-US" sz="1300" b="1" dirty="0">
              <a:solidFill>
                <a:schemeClr val="bg1"/>
              </a:solidFill>
              <a:latin typeface="Chulabhorn Likit Text" pitchFamily="2" charset="-34"/>
              <a:cs typeface="Chulabhorn Likit Tex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57310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5EBF8325-010C-4714-8148-33F2B0757EC1}"/>
              </a:ext>
            </a:extLst>
          </p:cNvPr>
          <p:cNvSpPr/>
          <p:nvPr/>
        </p:nvSpPr>
        <p:spPr>
          <a:xfrm>
            <a:off x="970104" y="1988781"/>
            <a:ext cx="8023860" cy="1948793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500"/>
              </a:spcAft>
            </a:pPr>
            <a:r>
              <a:rPr lang="th-TH" sz="20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สำนักงานกองทุนพัฒนาบทบาทสตรี (สกส.) </a:t>
            </a:r>
          </a:p>
          <a:p>
            <a:pPr algn="ctr">
              <a:spcAft>
                <a:spcPts val="500"/>
              </a:spcAft>
            </a:pPr>
            <a:r>
              <a:rPr lang="th-TH" sz="20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ได้จัดทำรายงานการ</a:t>
            </a:r>
            <a:r>
              <a:rPr lang="th-TH" sz="2000" spc="-4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ประชุม</a:t>
            </a:r>
            <a:r>
              <a:rPr lang="th-TH" sz="2000" spc="-9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คณะกรรมการบริหารกองทุนฯ </a:t>
            </a:r>
          </a:p>
          <a:p>
            <a:pPr algn="ctr">
              <a:spcAft>
                <a:spcPts val="500"/>
              </a:spcAft>
            </a:pPr>
            <a:r>
              <a:rPr lang="th-TH" sz="2000" spc="-9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ครั้งที่ 9/2565 เมื่อวันพฤหัสบดีที่ 29 กันยายน 2565 </a:t>
            </a:r>
          </a:p>
          <a:p>
            <a:pPr algn="ctr">
              <a:spcAft>
                <a:spcPts val="500"/>
              </a:spcAft>
            </a:pPr>
            <a:r>
              <a:rPr lang="th-TH" sz="2000" spc="-4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และจัดส่งให้</a:t>
            </a:r>
            <a:r>
              <a:rPr lang="th-TH" sz="20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คณะกรรมการบริหารกองทุนฯ ทุกท่านทราบล่วงหน้าเรียบร้อยแล้ว </a:t>
            </a:r>
          </a:p>
          <a:p>
            <a:pPr algn="ctr">
              <a:spcAft>
                <a:spcPts val="500"/>
              </a:spcAft>
            </a:pPr>
            <a:r>
              <a:rPr lang="th-TH" sz="20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ปรากฏว่าไม่มีคณะกรรมการฯ แก้ไขหรือให้ข้อมูลเพิ่มเติม</a:t>
            </a:r>
          </a:p>
        </p:txBody>
      </p:sp>
      <p:sp>
        <p:nvSpPr>
          <p:cNvPr id="3" name="Rectangle 2"/>
          <p:cNvSpPr/>
          <p:nvPr/>
        </p:nvSpPr>
        <p:spPr>
          <a:xfrm>
            <a:off x="811530" y="1668780"/>
            <a:ext cx="8298180" cy="256032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52" y="3756463"/>
            <a:ext cx="1002224" cy="1002224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43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48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9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0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51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44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45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46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47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6" name="TextBox 35"/>
          <p:cNvSpPr txBox="1"/>
          <p:nvPr/>
        </p:nvSpPr>
        <p:spPr>
          <a:xfrm>
            <a:off x="422829" y="21997"/>
            <a:ext cx="6488935" cy="48474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th-TH" sz="17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2 เรื่อง รับรองรายงานการประชุม ครั้งที่ 9/2565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80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87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109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10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11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88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89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90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81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82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83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84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85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31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244484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</a:t>
                </a: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0" name="ชื่อเรื่อง 1"/>
          <p:cNvSpPr txBox="1">
            <a:spLocks/>
          </p:cNvSpPr>
          <p:nvPr/>
        </p:nvSpPr>
        <p:spPr>
          <a:xfrm>
            <a:off x="516245" y="575725"/>
            <a:ext cx="8993390" cy="4919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1000" b="1" kern="1300" dirty="0">
              <a:solidFill>
                <a:srgbClr val="0066FF"/>
              </a:solidFill>
              <a:latin typeface="Chulabhorn Likit Text Light๙" pitchFamily="2" charset="-34"/>
              <a:cs typeface="Chulabhorn Likit Text Light๙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2800" b="1" kern="1300" dirty="0">
              <a:solidFill>
                <a:srgbClr val="0066FF"/>
              </a:solidFill>
              <a:latin typeface="Chulabhorn Likit Text Light๙" pitchFamily="2" charset="-34"/>
              <a:cs typeface="Chulabhorn Likit Text Light๙" pitchFamily="2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196656"/>
              </p:ext>
            </p:extLst>
          </p:nvPr>
        </p:nvGraphicFramePr>
        <p:xfrm>
          <a:off x="1472675" y="675248"/>
          <a:ext cx="6773334" cy="4343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70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8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ธ.กรุงไทย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ธ.</a:t>
                      </a:r>
                      <a:r>
                        <a:rPr lang="th-TH" sz="1600" dirty="0" err="1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ก.ส</a:t>
                      </a:r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ขาดส่ง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มหาสารคาม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264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ครบ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ร้อยเอ็ด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208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ครบ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กาฬสินธุ์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332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ครบ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สกลนคร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199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58</a:t>
                      </a:r>
                    </a:p>
                  </a:txBody>
                  <a:tcPr marL="7938" marR="7938" marT="793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นครพนม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ครบ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มุกดาหาร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endParaRPr lang="th-TH" sz="16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295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117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เชียงใหม่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64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ครบ</a:t>
                      </a:r>
                    </a:p>
                  </a:txBody>
                  <a:tcPr marL="76200" marR="76200" marT="38100" marB="3810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ลำพูน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endParaRPr lang="th-TH" sz="16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44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ครบ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ลำปาง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46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ครบ</a:t>
                      </a:r>
                    </a:p>
                  </a:txBody>
                  <a:tcPr marL="76200" marR="76200" marT="38100" marB="3810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อุตรดิตถ์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ครบ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แพร่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55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ครบ</a:t>
                      </a:r>
                    </a:p>
                  </a:txBody>
                  <a:tcPr marL="76200" marR="76200" marT="38100" marB="3810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น่าน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127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ครบ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37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47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51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2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3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8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49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50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8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41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43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4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5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4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33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54096" y="101884"/>
            <a:ext cx="6048260" cy="27189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1300" b="1" dirty="0">
                <a:solidFill>
                  <a:schemeClr val="bg1"/>
                </a:solidFill>
                <a:latin typeface="Chulabhorn Likit Text" pitchFamily="2" charset="-34"/>
                <a:cs typeface="Chulabhorn Likit Text" pitchFamily="2" charset="-34"/>
              </a:rPr>
              <a:t>4.9 แนวทางการตรวจสอบบัญชีเงินฝากธนาคารของกองทุนพัฒนาบทบาทสตรี (ต่อ)</a:t>
            </a:r>
            <a:endParaRPr lang="en-US" sz="1300" b="1" dirty="0">
              <a:solidFill>
                <a:schemeClr val="bg1"/>
              </a:solidFill>
              <a:latin typeface="Chulabhorn Likit Text" pitchFamily="2" charset="-34"/>
              <a:cs typeface="Chulabhorn Likit Tex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9169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</a:t>
                </a: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0" name="ชื่อเรื่อง 1"/>
          <p:cNvSpPr txBox="1">
            <a:spLocks/>
          </p:cNvSpPr>
          <p:nvPr/>
        </p:nvSpPr>
        <p:spPr>
          <a:xfrm>
            <a:off x="516245" y="575725"/>
            <a:ext cx="8993390" cy="4919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1000" b="1" kern="1300" dirty="0">
              <a:solidFill>
                <a:srgbClr val="0066FF"/>
              </a:solidFill>
              <a:latin typeface="Chulabhorn Likit Text Light๙" pitchFamily="2" charset="-34"/>
              <a:cs typeface="Chulabhorn Likit Text Light๙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2800" b="1" kern="1300" dirty="0">
              <a:solidFill>
                <a:srgbClr val="0066FF"/>
              </a:solidFill>
              <a:latin typeface="Chulabhorn Likit Text Light๙" pitchFamily="2" charset="-34"/>
              <a:cs typeface="Chulabhorn Likit Text Light๙" pitchFamily="2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491330"/>
              </p:ext>
            </p:extLst>
          </p:nvPr>
        </p:nvGraphicFramePr>
        <p:xfrm>
          <a:off x="1472675" y="675248"/>
          <a:ext cx="6773334" cy="4343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70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8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ที่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จังหวัด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ธ.กรุงไทย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ธ.</a:t>
                      </a:r>
                      <a:r>
                        <a:rPr lang="th-TH" sz="1600" dirty="0" err="1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ก.ส</a:t>
                      </a:r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.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ขาดส่ง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43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พะเยา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688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44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เชียงราย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51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itchFamily="2" charset="-34"/>
                        <a:cs typeface="Chulabhorn Likit Text" pitchFamily="2" charset="-34"/>
                      </a:endParaRPr>
                    </a:p>
                  </a:txBody>
                  <a:tcPr marL="7938" marR="7938" marT="793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45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แม่ฮ่องสอน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311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61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46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นครสวรรค์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72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70</a:t>
                      </a:r>
                    </a:p>
                  </a:txBody>
                  <a:tcPr marL="7938" marR="7938" marT="793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47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อุทัยธานี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198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48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กำแพงเพชร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  <a:endParaRPr lang="th-TH" sz="1600" b="1" dirty="0">
                        <a:solidFill>
                          <a:srgbClr val="002060"/>
                        </a:solidFill>
                        <a:latin typeface="Chulabhorn Likit Text" pitchFamily="2" charset="-34"/>
                        <a:cs typeface="Chulabhorn Likit Text" pitchFamily="2" charset="-34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848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200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49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ตาก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68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6200" marR="76200" marT="38100" marB="3810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50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สุโขทัย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  <a:endParaRPr lang="th-TH" sz="1600" b="1" dirty="0">
                        <a:solidFill>
                          <a:srgbClr val="002060"/>
                        </a:solidFill>
                        <a:latin typeface="Chulabhorn Likit Text" pitchFamily="2" charset="-34"/>
                        <a:cs typeface="Chulabhorn Likit Text" pitchFamily="2" charset="-34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3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51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พิษณุโลก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4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6200" marR="76200" marT="38100" marB="3810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52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พิจิตร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37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53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เพชรบูรณ์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151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6200" marR="76200" marT="38100" marB="3810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54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ราชบุรี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37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47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51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2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3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8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49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50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8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41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43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4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5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4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3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54096" y="101884"/>
            <a:ext cx="6048260" cy="27189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1300" b="1" dirty="0">
                <a:solidFill>
                  <a:schemeClr val="bg1"/>
                </a:solidFill>
                <a:latin typeface="Chulabhorn Likit Text" pitchFamily="2" charset="-34"/>
                <a:cs typeface="Chulabhorn Likit Text" pitchFamily="2" charset="-34"/>
              </a:rPr>
              <a:t>4.9 แนวทางการตรวจสอบบัญชีเงินฝากธนาคารของกองทุนพัฒนาบทบาทสตรี (ต่อ)</a:t>
            </a:r>
            <a:endParaRPr lang="en-US" sz="1300" b="1" dirty="0">
              <a:solidFill>
                <a:schemeClr val="bg1"/>
              </a:solidFill>
              <a:latin typeface="Chulabhorn Likit Text" pitchFamily="2" charset="-34"/>
              <a:cs typeface="Chulabhorn Likit Tex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544591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</a:t>
                </a: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0" name="ชื่อเรื่อง 1"/>
          <p:cNvSpPr txBox="1">
            <a:spLocks/>
          </p:cNvSpPr>
          <p:nvPr/>
        </p:nvSpPr>
        <p:spPr>
          <a:xfrm>
            <a:off x="516245" y="575725"/>
            <a:ext cx="8993390" cy="4919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1000" b="1" kern="1300" dirty="0">
              <a:solidFill>
                <a:srgbClr val="0066FF"/>
              </a:solidFill>
              <a:latin typeface="Chulabhorn Likit Text Light๙" pitchFamily="2" charset="-34"/>
              <a:cs typeface="Chulabhorn Likit Text Light๙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2800" b="1" kern="1300" dirty="0">
              <a:solidFill>
                <a:srgbClr val="0066FF"/>
              </a:solidFill>
              <a:latin typeface="Chulabhorn Likit Text Light๙" pitchFamily="2" charset="-34"/>
              <a:cs typeface="Chulabhorn Likit Text Light๙" pitchFamily="2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585157"/>
              </p:ext>
            </p:extLst>
          </p:nvPr>
        </p:nvGraphicFramePr>
        <p:xfrm>
          <a:off x="1472675" y="675249"/>
          <a:ext cx="6773334" cy="432223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70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8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ที่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จังหวัด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ธ.กรุงไทย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ธ.</a:t>
                      </a:r>
                      <a:r>
                        <a:rPr lang="th-TH" sz="1600" dirty="0" err="1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ก.ส</a:t>
                      </a:r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.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ขาดส่ง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55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กาญจนบุรี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41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56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สุพรรณบุรี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102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938" marR="7938" marT="7938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57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นครปฐม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2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58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สมุทรสาคร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98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8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  <a:endParaRPr lang="th-TH" sz="16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itchFamily="2" charset="-34"/>
                        <a:cs typeface="Chulabhorn Likit Text" pitchFamily="2" charset="-34"/>
                      </a:endParaRPr>
                    </a:p>
                  </a:txBody>
                  <a:tcPr marL="7938" marR="7938" marT="793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59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สมุทรสงคราม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60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เพชรบุรี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  <a:endParaRPr lang="th-TH" sz="1600" b="1" dirty="0">
                        <a:solidFill>
                          <a:srgbClr val="002060"/>
                        </a:solidFill>
                        <a:latin typeface="Chulabhorn Likit Text" pitchFamily="2" charset="-34"/>
                        <a:cs typeface="Chulabhorn Likit Text" pitchFamily="2" charset="-34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4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61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ประจวบคีรีขันธ์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9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6200" marR="76200" marT="38100" marB="3810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62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นครศรีธรรมราช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  <a:endParaRPr lang="th-TH" sz="1600" b="1" dirty="0">
                        <a:solidFill>
                          <a:srgbClr val="002060"/>
                        </a:solidFill>
                        <a:latin typeface="Chulabhorn Likit Text" pitchFamily="2" charset="-34"/>
                        <a:cs typeface="Chulabhorn Likit Text" pitchFamily="2" charset="-34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74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63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พังงา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127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22</a:t>
                      </a:r>
                    </a:p>
                  </a:txBody>
                  <a:tcPr marL="76200" marR="76200" marT="38100" marB="3810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64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ภูเก็ต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2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65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สุราษฎร์ธานี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72</a:t>
                      </a:r>
                    </a:p>
                  </a:txBody>
                  <a:tcPr marL="7938" marR="7938" marT="7938" marB="0" anchor="b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33</a:t>
                      </a:r>
                    </a:p>
                  </a:txBody>
                  <a:tcPr marL="76200" marR="76200" marT="38100" marB="3810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66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ระนอง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13</a:t>
                      </a:r>
                    </a:p>
                  </a:txBody>
                  <a:tcPr marL="7938" marR="7938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37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47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51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2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3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8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49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50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8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41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43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4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5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4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3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54096" y="101884"/>
            <a:ext cx="6048260" cy="27189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1300" b="1" dirty="0">
                <a:solidFill>
                  <a:schemeClr val="bg1"/>
                </a:solidFill>
                <a:latin typeface="Chulabhorn Likit Text" pitchFamily="2" charset="-34"/>
                <a:cs typeface="Chulabhorn Likit Text" pitchFamily="2" charset="-34"/>
              </a:rPr>
              <a:t>4.9 แนวทางการตรวจสอบบัญชีเงินฝากธนาคารของกองทุนพัฒนาบทบาทสตรี (ต่อ)</a:t>
            </a:r>
            <a:endParaRPr lang="en-US" sz="1300" b="1" dirty="0">
              <a:solidFill>
                <a:schemeClr val="bg1"/>
              </a:solidFill>
              <a:latin typeface="Chulabhorn Likit Text" pitchFamily="2" charset="-34"/>
              <a:cs typeface="Chulabhorn Likit Tex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223439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</a:t>
                </a: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0" name="ชื่อเรื่อง 1"/>
          <p:cNvSpPr txBox="1">
            <a:spLocks/>
          </p:cNvSpPr>
          <p:nvPr/>
        </p:nvSpPr>
        <p:spPr>
          <a:xfrm>
            <a:off x="516245" y="575725"/>
            <a:ext cx="8993390" cy="4919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 Light" pitchFamily="2" charset="-34"/>
              <a:cs typeface="Chulabhorn Likit Text Ligh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1000" b="1" kern="1300" dirty="0">
              <a:solidFill>
                <a:srgbClr val="0066FF"/>
              </a:solidFill>
              <a:latin typeface="Chulabhorn Likit Text Light๙" pitchFamily="2" charset="-34"/>
              <a:cs typeface="Chulabhorn Likit Text Light๙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2800" b="1" kern="1300" dirty="0">
              <a:solidFill>
                <a:srgbClr val="0066FF"/>
              </a:solidFill>
              <a:latin typeface="Chulabhorn Likit Text Light๙" pitchFamily="2" charset="-34"/>
              <a:cs typeface="Chulabhorn Likit Text Light๙" pitchFamily="2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240363"/>
              </p:ext>
            </p:extLst>
          </p:nvPr>
        </p:nvGraphicFramePr>
        <p:xfrm>
          <a:off x="1472675" y="675249"/>
          <a:ext cx="6773334" cy="381423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70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8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ที่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จังหวัด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ธ.กรุงไทย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ธ.</a:t>
                      </a:r>
                      <a:r>
                        <a:rPr lang="th-TH" sz="1600" dirty="0" err="1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ก.ส</a:t>
                      </a:r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.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ขาดส่ง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67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ชุมพร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 anchor="ctr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204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10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68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สงขลา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182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157</a:t>
                      </a:r>
                    </a:p>
                  </a:txBody>
                  <a:tcPr marL="7938" marR="7938" marT="793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69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สตูล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 anchor="ctr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61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70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ตรัง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99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  <a:endParaRPr lang="th-TH" sz="1600" b="0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itchFamily="2" charset="-34"/>
                        <a:cs typeface="Chulabhorn Likit Text" pitchFamily="2" charset="-34"/>
                      </a:endParaRPr>
                    </a:p>
                  </a:txBody>
                  <a:tcPr marL="7938" marR="7938" marT="793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71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พัทลุง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 anchor="ctr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99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49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72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ปัตตานี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  <a:endParaRPr lang="th-TH" sz="1600" dirty="0">
                        <a:solidFill>
                          <a:srgbClr val="002060"/>
                        </a:solidFill>
                        <a:latin typeface="Chulabhorn Likit Text" pitchFamily="2" charset="-34"/>
                        <a:cs typeface="Chulabhorn Likit Text" pitchFamily="2" charset="-34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68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73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ยะลา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 anchor="ctr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28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6200" marR="76200" marT="38100" marB="3810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74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นราธิวาส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  <a:endParaRPr lang="th-TH" sz="1600" dirty="0">
                        <a:solidFill>
                          <a:srgbClr val="002060"/>
                        </a:solidFill>
                        <a:latin typeface="Chulabhorn Likit Text" pitchFamily="2" charset="-34"/>
                        <a:cs typeface="Chulabhorn Likit Text" pitchFamily="2" charset="-34"/>
                      </a:endParaRPr>
                    </a:p>
                  </a:txBody>
                  <a:tcPr marL="76200" marR="76200" marT="38100" marB="381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39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6200" marR="76200" marT="38100" marB="3810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75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บึงกาฬ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-</a:t>
                      </a:r>
                    </a:p>
                  </a:txBody>
                  <a:tcPr marL="76200" marR="76200" marT="38100" marB="38100" anchor="ctr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409</a:t>
                      </a:r>
                    </a:p>
                  </a:txBody>
                  <a:tcPr marL="7938" marR="7938" marT="7938" marB="0" anchor="ctr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ครบ</a:t>
                      </a:r>
                    </a:p>
                  </a:txBody>
                  <a:tcPr marL="76200" marR="76200" marT="38100" marB="38100" anchor="ctr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26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รวม</a:t>
                      </a:r>
                    </a:p>
                  </a:txBody>
                  <a:tcPr marL="7938" marR="7938" marT="793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th-TH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itchFamily="2" charset="-34"/>
                        <a:cs typeface="Chulabhorn Likit Text" pitchFamily="2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>
                          <a:solidFill>
                            <a:srgbClr val="002060"/>
                          </a:solidFill>
                          <a:latin typeface="Chulabhorn Likit Text" pitchFamily="2" charset="-34"/>
                          <a:cs typeface="Chulabhorn Likit Text" pitchFamily="2" charset="-34"/>
                        </a:rPr>
                        <a:t>101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7,853</a:t>
                      </a:r>
                    </a:p>
                  </a:txBody>
                  <a:tcPr marL="7938" marR="7938" marT="793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itchFamily="2" charset="-34"/>
                          <a:cs typeface="Chulabhorn Likit Text" pitchFamily="2" charset="-34"/>
                        </a:rPr>
                        <a:t>1,495</a:t>
                      </a:r>
                    </a:p>
                  </a:txBody>
                  <a:tcPr marL="76200" marR="76200" marT="38100" marB="3810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36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46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50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1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2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7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48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9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7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38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41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3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4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3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32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54096" y="101884"/>
            <a:ext cx="6048260" cy="27189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1300" b="1" dirty="0">
                <a:solidFill>
                  <a:schemeClr val="bg1"/>
                </a:solidFill>
                <a:latin typeface="Chulabhorn Likit Text" pitchFamily="2" charset="-34"/>
                <a:cs typeface="Chulabhorn Likit Text" pitchFamily="2" charset="-34"/>
              </a:rPr>
              <a:t>4.9 แนวทางการตรวจสอบบัญชีเงินฝากธนาคารของกองทุนพัฒนาบทบาทสตรี (ต่อ)</a:t>
            </a:r>
            <a:endParaRPr lang="en-US" sz="1300" b="1" dirty="0">
              <a:solidFill>
                <a:schemeClr val="bg1"/>
              </a:solidFill>
              <a:latin typeface="Chulabhorn Likit Text" pitchFamily="2" charset="-34"/>
              <a:cs typeface="Chulabhorn Likit Tex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92918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</a:t>
                </a: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0" name="ชื่อเรื่อง 1"/>
          <p:cNvSpPr txBox="1">
            <a:spLocks/>
          </p:cNvSpPr>
          <p:nvPr/>
        </p:nvSpPr>
        <p:spPr>
          <a:xfrm>
            <a:off x="516245" y="575725"/>
            <a:ext cx="8993390" cy="4919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</a:pPr>
            <a:r>
              <a:rPr lang="th-TH" sz="2000" b="1" kern="13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จากการสรุปการรายงานผลตามแนวทางการตรวจสอบบัญชีเงินฝากธนาคาร </a:t>
            </a:r>
          </a:p>
          <a:p>
            <a:pPr>
              <a:spcBef>
                <a:spcPts val="600"/>
              </a:spcBef>
            </a:pPr>
            <a:r>
              <a:rPr lang="th-TH" sz="1750" b="1" kern="1300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ตามหนังสือกรมฯ ที่ มท 0416.1/ ว 3120 ลว. 1 ก.ย. 65</a:t>
            </a:r>
            <a:r>
              <a:rPr lang="th-TH" sz="1600" b="1" kern="1300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  </a:t>
            </a:r>
            <a:endParaRPr lang="th-TH" sz="2167" b="1" u="sng" kern="1300" dirty="0">
              <a:solidFill>
                <a:srgbClr val="FF0000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</a:pPr>
            <a:endParaRPr lang="th-TH" sz="333" b="1" kern="1300" dirty="0">
              <a:solidFill>
                <a:srgbClr val="C00000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</a:pPr>
            <a:r>
              <a:rPr lang="th-TH" sz="1667" b="1" kern="1300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ประเด็นที่ 2</a:t>
            </a:r>
            <a:r>
              <a:rPr lang="th-TH" sz="1667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 </a:t>
            </a:r>
            <a:r>
              <a:rPr lang="th-TH" sz="1667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การยืนยันข้อมูลยอดคงเหลือ ณ วันที่ 30 กันยายน 2564 กรณีบัญชีเงินฝากธนาคาร </a:t>
            </a:r>
          </a:p>
          <a:p>
            <a:pPr>
              <a:spcBef>
                <a:spcPts val="600"/>
              </a:spcBef>
            </a:pPr>
            <a:r>
              <a:rPr lang="th-TH" sz="1667" dirty="0">
                <a:latin typeface="Chulabhorn Likit Text" pitchFamily="2" charset="-34"/>
                <a:cs typeface="Chulabhorn Likit Text" pitchFamily="2" charset="-34"/>
              </a:rPr>
              <a:t>                    </a:t>
            </a:r>
            <a:r>
              <a:rPr lang="th-TH" sz="1667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มีสถานะ “ปิดบัญชี” จำนวน 1,249 บัญชี ระหว่าง ธ.</a:t>
            </a:r>
            <a:r>
              <a:rPr lang="th-TH" sz="1667" dirty="0" err="1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ก.ส</a:t>
            </a:r>
            <a:r>
              <a:rPr lang="th-TH" sz="1667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.(สำนักงานใหญ่) กับ ธ.</a:t>
            </a:r>
            <a:r>
              <a:rPr lang="th-TH" sz="1667" dirty="0" err="1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ก.ส</a:t>
            </a:r>
            <a:r>
              <a:rPr lang="th-TH" sz="1667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.(สาขา) </a:t>
            </a:r>
            <a:br>
              <a:rPr lang="th-TH" sz="1667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</a:br>
            <a:endParaRPr lang="th-TH" sz="583" dirty="0">
              <a:solidFill>
                <a:srgbClr val="002060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</a:pPr>
            <a:r>
              <a:rPr lang="th-TH" sz="1667" b="1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                                                           มีความคลาดเคลื่อนกัน</a:t>
            </a:r>
            <a:r>
              <a:rPr lang="th-TH" sz="1500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 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" pitchFamily="2" charset="-34"/>
              <a:cs typeface="Chulabhorn Likit Tex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1000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2800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478444"/>
              </p:ext>
            </p:extLst>
          </p:nvPr>
        </p:nvGraphicFramePr>
        <p:xfrm>
          <a:off x="1626274" y="3494753"/>
          <a:ext cx="6773334" cy="6705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386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6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algn="ctr"/>
                      <a:r>
                        <a:rPr lang="th-TH" sz="17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ธ.</a:t>
                      </a:r>
                      <a:r>
                        <a:rPr lang="th-TH" sz="1700" dirty="0" err="1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ก.ส</a:t>
                      </a:r>
                      <a:r>
                        <a:rPr lang="th-TH" sz="17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.(สำนักงานใหญ่)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7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ธ.</a:t>
                      </a:r>
                      <a:r>
                        <a:rPr lang="th-TH" sz="1700" dirty="0" err="1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ก.ส</a:t>
                      </a:r>
                      <a:r>
                        <a:rPr lang="th-TH" sz="17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.(สาขา)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/>
                      <a:r>
                        <a:rPr lang="th-TH" sz="17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37,982,454.38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7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-0-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36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46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50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1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2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7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48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9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7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38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41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3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4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3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32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54096" y="101884"/>
            <a:ext cx="6048260" cy="27189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1300" b="1" dirty="0">
                <a:solidFill>
                  <a:schemeClr val="bg1"/>
                </a:solidFill>
                <a:latin typeface="Chulabhorn Likit Text" pitchFamily="2" charset="-34"/>
                <a:cs typeface="Chulabhorn Likit Text" pitchFamily="2" charset="-34"/>
              </a:rPr>
              <a:t>4.9 แนวทางการตรวจสอบบัญชีเงินฝากธนาคารของกองทุนพัฒนาบทบาทสตรี</a:t>
            </a:r>
            <a:endParaRPr lang="en-US" sz="1300" b="1" dirty="0">
              <a:solidFill>
                <a:schemeClr val="bg1"/>
              </a:solidFill>
              <a:latin typeface="Chulabhorn Likit Text" pitchFamily="2" charset="-34"/>
              <a:cs typeface="Chulabhorn Likit Tex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73367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</a:t>
                </a: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0" name="ชื่อเรื่อง 1"/>
          <p:cNvSpPr txBox="1">
            <a:spLocks/>
          </p:cNvSpPr>
          <p:nvPr/>
        </p:nvSpPr>
        <p:spPr>
          <a:xfrm>
            <a:off x="516245" y="575725"/>
            <a:ext cx="8993390" cy="4638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</a:pPr>
            <a:endParaRPr lang="th-TH" sz="1600" b="1" kern="1300" dirty="0">
              <a:solidFill>
                <a:srgbClr val="002060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</a:pPr>
            <a:r>
              <a:rPr lang="th-TH" sz="2000" b="1" kern="1300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จากการสรุปการรายงานผลตามแนวทางการตรวจสอบบัญชีเงินฝากธนาคาร </a:t>
            </a:r>
          </a:p>
          <a:p>
            <a:pPr>
              <a:spcBef>
                <a:spcPts val="600"/>
              </a:spcBef>
            </a:pPr>
            <a:r>
              <a:rPr lang="th-TH" sz="1750" b="1" kern="1300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ตามหนังสือกรมฯ ที่ มท 0416.1/ ว 3120 ลว. 1 ก.ย. 65</a:t>
            </a:r>
            <a:r>
              <a:rPr lang="th-TH" sz="1600" b="1" kern="1300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  </a:t>
            </a:r>
            <a:endParaRPr lang="th-TH" sz="2167" b="1" u="sng" kern="1300" dirty="0">
              <a:solidFill>
                <a:srgbClr val="FF0000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</a:pPr>
            <a:endParaRPr lang="th-TH" sz="333" b="1" kern="1300" dirty="0">
              <a:solidFill>
                <a:srgbClr val="C00000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</a:pPr>
            <a:endParaRPr lang="th-TH" sz="583" dirty="0"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</a:pPr>
            <a:r>
              <a:rPr lang="th-TH" sz="1667" b="1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                                                           มีความคลาดเคลื่อนกัน</a:t>
            </a:r>
            <a:r>
              <a:rPr lang="th-TH" sz="1500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 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333" dirty="0">
              <a:latin typeface="Chulabhorn Likit Text" pitchFamily="2" charset="-34"/>
              <a:cs typeface="Chulabhorn Likit Text" pitchFamily="2" charset="-34"/>
            </a:endParaRPr>
          </a:p>
          <a:p>
            <a:pPr>
              <a:spcBef>
                <a:spcPts val="600"/>
              </a:spcBef>
            </a:pPr>
            <a:r>
              <a:rPr lang="th-TH" sz="1667" b="1" kern="1300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ประเด็นที่ 3</a:t>
            </a:r>
            <a:r>
              <a:rPr lang="th-TH" sz="1667" dirty="0">
                <a:solidFill>
                  <a:srgbClr val="C00000"/>
                </a:solidFill>
                <a:latin typeface="Chulabhorn Likit Text" pitchFamily="2" charset="-34"/>
                <a:cs typeface="Chulabhorn Likit Text" pitchFamily="2" charset="-34"/>
              </a:rPr>
              <a:t> </a:t>
            </a:r>
            <a:r>
              <a:rPr lang="th-TH" sz="1667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สำนักงานกองทุนพัฒนาบทบาทสตรี มีหนังสือถึง ธ.ก.ส. (สำนักงานใหญ่) ตรวจสอบยอด</a:t>
            </a:r>
          </a:p>
          <a:p>
            <a:pPr>
              <a:spcBef>
                <a:spcPts val="600"/>
              </a:spcBef>
            </a:pPr>
            <a:r>
              <a:rPr lang="th-TH" sz="417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/>
            </a:r>
            <a:br>
              <a:rPr lang="th-TH" sz="417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</a:br>
            <a:r>
              <a:rPr lang="th-TH" sz="1667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    เงินฝากธนาคาร ณ วันที่ 30 กันยายน 2564 (ที่พบข้อคลาดเคลื่อน) และให้จัดทำหนังสือยืนยันยอด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th-TH" sz="417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/>
            </a:r>
            <a:br>
              <a:rPr lang="th-TH" sz="417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</a:br>
            <a:r>
              <a:rPr lang="th-TH" sz="1667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    เงินฝากธนาคารสำหรับบัญชีดังกล่าว โดยจัดส่งให้สำนักงานการตรวจเงินแผ่นดินโดยตรง </a:t>
            </a:r>
            <a:r>
              <a:rPr lang="th-TH" sz="17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และให้จัดส่งไฟล์สำเนาในรูปแบบอิเล็กทรอนิกส์ให้กรมการพัฒนาชุมชนทราบด้วย </a:t>
            </a:r>
            <a:r>
              <a:rPr lang="th-TH" sz="1667" dirty="0">
                <a:solidFill>
                  <a:srgbClr val="002060"/>
                </a:solidFill>
                <a:latin typeface="Chulabhorn Likit Text" pitchFamily="2" charset="-34"/>
                <a:cs typeface="Chulabhorn Likit Text" pitchFamily="2" charset="-34"/>
              </a:rPr>
              <a:t>ตามหนังสือกรมการพัฒนาชุมชน ด่วนที่สุด ที่ มท 0416.1/7816 ลงวันที่ 12 ตุลาคม 2565</a:t>
            </a:r>
            <a:endParaRPr lang="th-TH" sz="2800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2800" b="1" kern="1300" dirty="0">
              <a:solidFill>
                <a:srgbClr val="0066FF"/>
              </a:solidFill>
              <a:latin typeface="Chulabhorn Likit Text" pitchFamily="2" charset="-34"/>
              <a:cs typeface="Chulabhorn Likit Text" pitchFamily="2" charset="-34"/>
            </a:endParaRPr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572493"/>
              </p:ext>
            </p:extLst>
          </p:nvPr>
        </p:nvGraphicFramePr>
        <p:xfrm>
          <a:off x="1543653" y="2369313"/>
          <a:ext cx="6773334" cy="6705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386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6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algn="ctr"/>
                      <a:r>
                        <a:rPr lang="th-TH" sz="17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ธ.</a:t>
                      </a:r>
                      <a:r>
                        <a:rPr lang="th-TH" sz="1700" dirty="0" err="1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ก.ส</a:t>
                      </a:r>
                      <a:r>
                        <a:rPr lang="th-TH" sz="17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.(สำนักงานใหญ่)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7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ธ.</a:t>
                      </a:r>
                      <a:r>
                        <a:rPr lang="th-TH" sz="1700" dirty="0" err="1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ก.ส</a:t>
                      </a:r>
                      <a:r>
                        <a:rPr lang="th-TH" sz="17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.(สาขา)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/>
                      <a:r>
                        <a:rPr lang="th-TH" sz="17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37,982,454.38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7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-0-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36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46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50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1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2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7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48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9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7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38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41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3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4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3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32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54096" y="101884"/>
            <a:ext cx="6048260" cy="27189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1300" b="1" dirty="0">
                <a:solidFill>
                  <a:schemeClr val="bg1"/>
                </a:solidFill>
                <a:latin typeface="Chulabhorn Likit Text" pitchFamily="2" charset="-34"/>
                <a:cs typeface="Chulabhorn Likit Text" pitchFamily="2" charset="-34"/>
              </a:rPr>
              <a:t>4.9 แนวทางการตรวจสอบบัญชีเงินฝากธนาคารของกองทุนพัฒนาบทบาทสตรี</a:t>
            </a:r>
            <a:endParaRPr lang="en-US" sz="1300" b="1" dirty="0">
              <a:solidFill>
                <a:schemeClr val="bg1"/>
              </a:solidFill>
              <a:latin typeface="Chulabhorn Likit Text" pitchFamily="2" charset="-34"/>
              <a:cs typeface="Chulabhorn Likit Text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224305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0" y="2488344"/>
            <a:ext cx="10160000" cy="651463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4.10 การยืนยันลูกหนี้เงินทุนหมุนเวียน กองทุนพัฒนาบทบาทสตรี</a:t>
            </a:r>
            <a:endParaRPr lang="en-US" sz="19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endParaRPr lang="en-US" sz="19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endParaRPr lang="en-US" sz="1900" b="1" spc="-7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4" name="Group 73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75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8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8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8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8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8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8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8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76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77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78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7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80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28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2904704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500" b="1" dirty="0">
                    <a:ea typeface="Calibri" panose="020F0502020204030204" pitchFamily="34" charset="0"/>
                    <a:cs typeface="Chulabhorn Likit Text Light๙" panose="00000400000000000000" pitchFamily="2" charset="-34"/>
                  </a:rPr>
                  <a:t>   </a:t>
                </a:r>
                <a:r>
                  <a:rPr lang="th-TH" sz="1400" b="1" dirty="0">
                    <a:solidFill>
                      <a:schemeClr val="bg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4.10 การยืนยันลูกหนี้เงินทุนหมุนเวียน กองทุนพัฒนาบทบาทสตรี</a:t>
                </a:r>
                <a:endParaRPr lang="en-US" sz="1400" b="1" spc="-70" dirty="0">
                  <a:solidFill>
                    <a:schemeClr val="bg1"/>
                  </a:solidFill>
                  <a:latin typeface="Chulabhorn Likit Text" panose="00000500000000000000" pitchFamily="50" charset="-34"/>
                  <a:ea typeface="Times New Roman" panose="02020603050405020304" pitchFamily="18" charset="0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BD6F4729-7522-82AF-1474-12CAF37752C8}"/>
              </a:ext>
            </a:extLst>
          </p:cNvPr>
          <p:cNvSpPr/>
          <p:nvPr/>
        </p:nvSpPr>
        <p:spPr>
          <a:xfrm>
            <a:off x="539323" y="944328"/>
            <a:ext cx="8943006" cy="880160"/>
          </a:xfrm>
          <a:prstGeom prst="rect">
            <a:avLst/>
          </a:prstGeom>
          <a:solidFill>
            <a:srgbClr val="FFECDD"/>
          </a:solidFill>
          <a:ln w="57150">
            <a:solidFill>
              <a:srgbClr val="FFD8B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การยืนยันลูกหนี้เงินทุนหมุนเวียน กองทุนพัฒนาบทบาทสตรีรายโครงการ</a:t>
            </a:r>
          </a:p>
        </p:txBody>
      </p:sp>
      <p:pic>
        <p:nvPicPr>
          <p:cNvPr id="1026" name="Picture 2" descr="slide02">
            <a:extLst>
              <a:ext uri="{FF2B5EF4-FFF2-40B4-BE49-F238E27FC236}">
                <a16:creationId xmlns:a16="http://schemas.microsoft.com/office/drawing/2014/main" id="{4EABD3F8-48A2-0427-A9BB-23EB165B5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153" y="3313544"/>
            <a:ext cx="2182075" cy="180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ABF21E47-1436-F5BC-2EF3-2A901936BF7A}"/>
              </a:ext>
            </a:extLst>
          </p:cNvPr>
          <p:cNvSpPr/>
          <p:nvPr/>
        </p:nvSpPr>
        <p:spPr>
          <a:xfrm>
            <a:off x="4940587" y="2064782"/>
            <a:ext cx="4692372" cy="1201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</a:t>
            </a: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 นำไปใช้เป็นฐานข้อมูลลูกหนี้ในระบบลูกหนี้ใหม่</a:t>
            </a:r>
          </a:p>
          <a:p>
            <a:pPr algn="ctr">
              <a:lnSpc>
                <a:spcPct val="130000"/>
              </a:lnSpc>
            </a:pP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ที่จะใช้</a:t>
            </a:r>
            <a:r>
              <a:rPr lang="th-TH" sz="1600" b="1" spc="-60" dirty="0">
                <a:solidFill>
                  <a:srgbClr val="002060"/>
                </a:solidFill>
                <a:latin typeface="Chulabhorn Likit Text" panose="00000500000000000000" pitchFamily="50" charset="-34"/>
                <a:ea typeface="SimSun" panose="02010600030101010101" pitchFamily="2" charset="-122"/>
                <a:cs typeface="Chulabhorn Likit Text" panose="00000500000000000000" pitchFamily="50" charset="-34"/>
              </a:rPr>
              <a:t>ทดแทนระบบทะเบียนลูกหนี้ (</a:t>
            </a:r>
            <a:r>
              <a:rPr lang="en-US" sz="1600" b="1" spc="-60" dirty="0">
                <a:solidFill>
                  <a:srgbClr val="002060"/>
                </a:solidFill>
                <a:latin typeface="Chulabhorn Likit Text" panose="00000500000000000000" pitchFamily="50" charset="-34"/>
                <a:ea typeface="SimSun" panose="02010600030101010101" pitchFamily="2" charset="-122"/>
                <a:cs typeface="Chulabhorn Likit Text" panose="00000500000000000000" pitchFamily="50" charset="-34"/>
              </a:rPr>
              <a:t>SARA)</a:t>
            </a:r>
            <a:endParaRPr lang="en-US" sz="16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0" name="สี่เหลี่ยมผืนผ้า 29">
            <a:extLst>
              <a:ext uri="{FF2B5EF4-FFF2-40B4-BE49-F238E27FC236}">
                <a16:creationId xmlns:a16="http://schemas.microsoft.com/office/drawing/2014/main" id="{C906F29A-D7C9-F086-B991-673E5663AE3F}"/>
              </a:ext>
            </a:extLst>
          </p:cNvPr>
          <p:cNvSpPr/>
          <p:nvPr/>
        </p:nvSpPr>
        <p:spPr>
          <a:xfrm>
            <a:off x="532071" y="2065436"/>
            <a:ext cx="4191788" cy="119214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th-TH" sz="16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marL="342886" indent="-342886">
              <a:lnSpc>
                <a:spcPct val="130000"/>
              </a:lnSpc>
              <a:buAutoNum type="arabicPeriod"/>
            </a:pP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ตรวจสอบความมีอยู่จริงของเงินให้กู้ยืม</a:t>
            </a:r>
            <a:b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ของกองทุนพัฒนาบทบาทสตรี เพื่อใช้</a:t>
            </a:r>
            <a:b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600" b="1" spc="-50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การจัดทำรายงานการเงินประจำปีบัญชี 2565 </a:t>
            </a:r>
          </a:p>
          <a:p>
            <a:pPr algn="ctr">
              <a:lnSpc>
                <a:spcPct val="130000"/>
              </a:lnSpc>
            </a:pPr>
            <a:endParaRPr lang="en-US" sz="16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pic>
        <p:nvPicPr>
          <p:cNvPr id="1030" name="Picture 6" descr="หนี้สูญ png | PNGEgg">
            <a:extLst>
              <a:ext uri="{FF2B5EF4-FFF2-40B4-BE49-F238E27FC236}">
                <a16:creationId xmlns:a16="http://schemas.microsoft.com/office/drawing/2014/main" id="{90C09C55-4152-CFEC-E03D-5713FDBC7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315" l="2128" r="100000">
                        <a14:foregroundMark x1="30142" y1="8989" x2="30142" y2="8989"/>
                        <a14:foregroundMark x1="33688" y1="13483" x2="33688" y2="13483"/>
                        <a14:foregroundMark x1="32624" y1="8989" x2="32624" y2="8989"/>
                        <a14:foregroundMark x1="31206" y1="11236" x2="31206" y2="11236"/>
                        <a14:foregroundMark x1="28014" y1="7303" x2="28014" y2="7303"/>
                        <a14:foregroundMark x1="30496" y1="15169" x2="30496" y2="15169"/>
                        <a14:foregroundMark x1="32624" y1="16292" x2="32624" y2="16292"/>
                        <a14:foregroundMark x1="35816" y1="12360" x2="35816" y2="12360"/>
                        <a14:foregroundMark x1="35816" y1="10674" x2="35461" y2="6742"/>
                        <a14:foregroundMark x1="34397" y1="3933" x2="34397" y2="3933"/>
                        <a14:foregroundMark x1="32624" y1="2809" x2="32624" y2="2809"/>
                        <a14:foregroundMark x1="36525" y1="18539" x2="36525" y2="18539"/>
                        <a14:foregroundMark x1="39362" y1="26966" x2="39362" y2="26966"/>
                        <a14:foregroundMark x1="50355" y1="17978" x2="50355" y2="17978"/>
                        <a14:foregroundMark x1="44326" y1="65730" x2="44326" y2="65730"/>
                        <a14:foregroundMark x1="87589" y1="63483" x2="87589" y2="63483"/>
                        <a14:foregroundMark x1="42553" y1="66854" x2="42553" y2="66854"/>
                        <a14:foregroundMark x1="39362" y1="68539" x2="39362" y2="68539"/>
                        <a14:foregroundMark x1="48936" y1="12360" x2="48936" y2="12360"/>
                        <a14:backgroundMark x1="50355" y1="65730" x2="50355" y2="65730"/>
                        <a14:backgroundMark x1="39362" y1="66854" x2="39362" y2="66854"/>
                        <a14:backgroundMark x1="43262" y1="4494" x2="43262" y2="4494"/>
                        <a14:backgroundMark x1="40780" y1="9551" x2="40780" y2="9551"/>
                        <a14:backgroundMark x1="41135" y1="17416" x2="41135" y2="17416"/>
                        <a14:backgroundMark x1="29078" y1="2809" x2="29078" y2="2809"/>
                        <a14:backgroundMark x1="41844" y1="24157" x2="41844" y2="24157"/>
                        <a14:backgroundMark x1="52482" y1="33146" x2="52482" y2="33146"/>
                        <a14:backgroundMark x1="42553" y1="26404" x2="42553" y2="26404"/>
                        <a14:backgroundMark x1="43617" y1="29213" x2="43617" y2="29213"/>
                        <a14:backgroundMark x1="31915" y1="1685" x2="31915" y2="1685"/>
                        <a14:backgroundMark x1="33333" y1="3371" x2="33333" y2="3371"/>
                        <a14:backgroundMark x1="34043" y1="5056" x2="34043" y2="5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886" y="3334290"/>
            <a:ext cx="2058698" cy="129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ตัวเชื่อมต่อ: หักมุม 31">
            <a:extLst>
              <a:ext uri="{FF2B5EF4-FFF2-40B4-BE49-F238E27FC236}">
                <a16:creationId xmlns:a16="http://schemas.microsoft.com/office/drawing/2014/main" id="{BF389F7B-BA58-E738-6070-DE5FBD754FC6}"/>
              </a:ext>
            </a:extLst>
          </p:cNvPr>
          <p:cNvCxnSpPr/>
          <p:nvPr/>
        </p:nvCxnSpPr>
        <p:spPr>
          <a:xfrm rot="16200000" flipH="1">
            <a:off x="3693597" y="3070131"/>
            <a:ext cx="3233404" cy="964534"/>
          </a:xfrm>
          <a:prstGeom prst="bentConnector3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55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6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6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6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6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6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6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6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56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57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58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5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60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34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19637504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หนังสือยืนยันยอดลูกหนี้กองทุนพัฒนาบทบาทสตรี</a:t>
                </a: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BD6F4729-7522-82AF-1474-12CAF37752C8}"/>
              </a:ext>
            </a:extLst>
          </p:cNvPr>
          <p:cNvSpPr/>
          <p:nvPr/>
        </p:nvSpPr>
        <p:spPr>
          <a:xfrm>
            <a:off x="434933" y="908001"/>
            <a:ext cx="7241339" cy="3353269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>
              <a:lnSpc>
                <a:spcPct val="130000"/>
              </a:lnSpc>
            </a:pPr>
            <a:r>
              <a:rPr lang="th-TH" sz="2000" b="1" spc="-50" dirty="0">
                <a:solidFill>
                  <a:srgbClr val="002060"/>
                </a:solidFill>
                <a:latin typeface="Chulabhorn Likit Text" panose="00000500000000000000" pitchFamily="50" charset="-34"/>
                <a:ea typeface="SimSun" panose="02010600030101010101" pitchFamily="2" charset="-122"/>
                <a:cs typeface="Chulabhorn Likit Text" panose="00000500000000000000" pitchFamily="50" charset="-34"/>
              </a:rPr>
              <a:t>สำนักงานกองทุนพัฒนาบทบาทสตรีได้มีหนังสือ ที่ มท 0416.2/ </a:t>
            </a:r>
            <a:br>
              <a:rPr lang="th-TH" sz="2000" b="1" spc="-50" dirty="0">
                <a:solidFill>
                  <a:srgbClr val="002060"/>
                </a:solidFill>
                <a:latin typeface="Chulabhorn Likit Text" panose="00000500000000000000" pitchFamily="50" charset="-34"/>
                <a:ea typeface="SimSun" panose="02010600030101010101" pitchFamily="2" charset="-122"/>
                <a:cs typeface="Chulabhorn Likit Text" panose="00000500000000000000" pitchFamily="50" charset="-34"/>
              </a:rPr>
            </a:br>
            <a:r>
              <a:rPr lang="th-TH" sz="2000" b="1" spc="-50" dirty="0">
                <a:solidFill>
                  <a:srgbClr val="002060"/>
                </a:solidFill>
                <a:latin typeface="Chulabhorn Likit Text" panose="00000500000000000000" pitchFamily="50" charset="-34"/>
                <a:ea typeface="SimSun" panose="02010600030101010101" pitchFamily="2" charset="-122"/>
                <a:cs typeface="Chulabhorn Likit Text" panose="00000500000000000000" pitchFamily="50" charset="-34"/>
              </a:rPr>
              <a:t>ว 3059 ลงวันที่ 29 สิงหาคม 2565 เรื่อง การยืนยันลูกหนี้เงินทุนหมุนเวียน กองทุนพัฒนาบทบาทสตรี และ</a:t>
            </a:r>
            <a:r>
              <a:rPr lang="th-TH" sz="2000" b="1" spc="-5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ดำเนินการจัดประชุมซักซ้อมแนวทางการ</a:t>
            </a:r>
            <a:r>
              <a:rPr lang="th-TH" sz="2000" b="1" spc="-8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ยืนยันลูกหนี้เงินทุนหมุนเวียน</a:t>
            </a:r>
            <a:r>
              <a:rPr lang="th-TH" sz="2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รวมถึงมาตรการภาพรวมของกองทุนพัฒนาบทบาทสตรี</a:t>
            </a:r>
            <a:r>
              <a:rPr lang="th-TH" sz="2000" b="1" spc="-8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แก่เจ้าหน้าที่ผู้ดำเนินการ</a:t>
            </a:r>
            <a:br>
              <a:rPr lang="th-TH" sz="2000" b="1" spc="-8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2000" b="1" spc="-3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ตามแนวทางในรูปแบบออนไลน์ (ระบบ </a:t>
            </a:r>
            <a:r>
              <a:rPr lang="en-US" sz="2000" b="1" spc="-3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Zoom</a:t>
            </a:r>
            <a:r>
              <a:rPr lang="th-TH" sz="2000" b="1" spc="-3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</a:t>
            </a:r>
            <a:r>
              <a:rPr lang="en-US" sz="2000" b="1" spc="-3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Cloud</a:t>
            </a:r>
            <a:r>
              <a:rPr lang="th-TH" sz="2000" b="1" spc="-3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</a:t>
            </a:r>
            <a:r>
              <a:rPr lang="en-US" sz="2000" b="1" spc="-3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Meetings</a:t>
            </a:r>
            <a:r>
              <a:rPr lang="th-TH" sz="2000" b="1" spc="-3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ในวันพฤหัสบดีที่ </a:t>
            </a:r>
            <a:r>
              <a:rPr lang="th-TH" sz="2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8 กันยายน 2565</a:t>
            </a:r>
            <a:r>
              <a:rPr lang="th-TH" sz="2000" b="1" spc="-17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เวลา 13.30 - 16.30 น. </a:t>
            </a:r>
            <a:br>
              <a:rPr lang="th-TH" sz="2000" b="1" spc="-17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2000" b="1" spc="-17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ณ ห้องประชุม 5001 ชั้น 5 กรมการพัฒนาชุมชน</a:t>
            </a:r>
            <a:endParaRPr lang="th-TH" sz="20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307" y="986390"/>
            <a:ext cx="1875138" cy="2638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ใช้แอพ Zoom อย่างไรให้เกิดประสิทธิภาพต่อการประชุมสูงสุด | OAR KM">
            <a:extLst>
              <a:ext uri="{FF2B5EF4-FFF2-40B4-BE49-F238E27FC236}">
                <a16:creationId xmlns:a16="http://schemas.microsoft.com/office/drawing/2014/main" id="{D4667C35-66EF-DB76-077A-6EABDBBB2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2" r="11318"/>
          <a:stretch/>
        </p:blipFill>
        <p:spPr bwMode="auto">
          <a:xfrm>
            <a:off x="7118990" y="3611813"/>
            <a:ext cx="2856625" cy="179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52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59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63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64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65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60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61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62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53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54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55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5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57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31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13135630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   แบบฟอร์มการยืนยันลูกหนี้เงินทุนหมุนเวียน</a:t>
                </a: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1" name="Group 50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52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59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63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64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65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60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61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62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53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54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55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5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57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1" y="1192553"/>
            <a:ext cx="2229237" cy="31511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048" y="1192553"/>
            <a:ext cx="2228284" cy="31511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08" y="1189636"/>
            <a:ext cx="2222778" cy="31565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942" y="1189635"/>
            <a:ext cx="2237154" cy="31636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28212" y="4591170"/>
            <a:ext cx="1936334" cy="369332"/>
          </a:xfrm>
          <a:prstGeom prst="rect">
            <a:avLst/>
          </a:prstGeom>
          <a:solidFill>
            <a:srgbClr val="FFD1D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แบบ สกส./นย.01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792048" y="4591170"/>
            <a:ext cx="2228284" cy="369332"/>
          </a:xfrm>
          <a:prstGeom prst="rect">
            <a:avLst/>
          </a:prstGeom>
          <a:solidFill>
            <a:srgbClr val="C1DBD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แบบ สกส./นย.02 (ก)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01382" y="4591170"/>
            <a:ext cx="2228284" cy="369332"/>
          </a:xfrm>
          <a:prstGeom prst="rect">
            <a:avLst/>
          </a:prstGeom>
          <a:solidFill>
            <a:srgbClr val="FFF5E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แบบ สกส./นย.02 (ข)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676272" y="4594242"/>
            <a:ext cx="2228284" cy="369332"/>
          </a:xfrm>
          <a:prstGeom prst="rect">
            <a:avLst/>
          </a:prstGeom>
          <a:solidFill>
            <a:srgbClr val="D8F1D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แบบ สกส./นย.02 (ค)</a:t>
            </a:r>
          </a:p>
        </p:txBody>
      </p:sp>
      <p:sp>
        <p:nvSpPr>
          <p:cNvPr id="36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419020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561593" y="2347908"/>
            <a:ext cx="9022702" cy="110871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</a:pPr>
            <a:r>
              <a:rPr lang="th-TH" sz="2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3.1 เรื่องสืบเนื่องจากการประชุม</a:t>
            </a:r>
          </a:p>
          <a:p>
            <a:pPr algn="ctr">
              <a:spcAft>
                <a:spcPts val="600"/>
              </a:spcAft>
            </a:pPr>
            <a:r>
              <a:rPr lang="th-TH" sz="2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ไม่มี -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47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52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3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4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55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48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49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50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51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2" name="TextBox 31"/>
          <p:cNvSpPr txBox="1"/>
          <p:nvPr/>
        </p:nvSpPr>
        <p:spPr>
          <a:xfrm>
            <a:off x="797764" y="6443"/>
            <a:ext cx="4565984" cy="473206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b="1" dirty="0">
                <a:ln w="0"/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3 เรื่อง สืบเนื่องจากการประชุม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78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85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89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90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91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86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87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88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79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80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81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82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83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29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101531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   แบบฟอร์มการยืนยันลูกหนี้เงินทุนหมุนเวียน (ต่อ)</a:t>
                </a: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1" name="Group 50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52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59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63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64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65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60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61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62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53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54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55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5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57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44"/>
          <a:stretch/>
        </p:blipFill>
        <p:spPr>
          <a:xfrm>
            <a:off x="2451453" y="1005917"/>
            <a:ext cx="5174777" cy="306851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823299" y="4228416"/>
            <a:ext cx="2228284" cy="369332"/>
          </a:xfrm>
          <a:prstGeom prst="rect">
            <a:avLst/>
          </a:prstGeom>
          <a:solidFill>
            <a:srgbClr val="D6C8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แบบ สกส./นย.03</a:t>
            </a:r>
          </a:p>
        </p:txBody>
      </p:sp>
      <p:sp>
        <p:nvSpPr>
          <p:cNvPr id="30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41478266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หนังสือยืนยันลูกหนี้เงินทุนหมุนเวียนกองทุนพัฒนาบทบาทสตรี</a:t>
                </a: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BD6F4729-7522-82AF-1474-12CAF37752C8}"/>
              </a:ext>
            </a:extLst>
          </p:cNvPr>
          <p:cNvSpPr/>
          <p:nvPr/>
        </p:nvSpPr>
        <p:spPr>
          <a:xfrm>
            <a:off x="2758227" y="2142782"/>
            <a:ext cx="7241339" cy="2702803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thaiDist">
              <a:lnSpc>
                <a:spcPct val="130000"/>
              </a:lnSpc>
            </a:pPr>
            <a:r>
              <a:rPr lang="th-TH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สำนักงานกองทุนพัฒนาบทบาทสตรีได้มีหนังสือ ด่วนที่สุด ที่ มท 0416.2/ </a:t>
            </a:r>
            <a:br>
              <a:rPr lang="th-TH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ว 3621 ลงวันที่ 6 ตุลาคม 2565 เรื่อง การยืนยันลูกหนี้เงินทุนหมุนเวียน กองทุนพัฒนาบทบาทสตรี พร้อมแบบฟอร์มหนังสือที่ใช้ในการยืนยัน</a:t>
            </a:r>
            <a:br>
              <a:rPr lang="th-TH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ลูกหนี้เงินทุนหมุนเวียนแบบใหม่ และดำเนินการจัดประชุมซักซ้อมแนวทาง</a:t>
            </a:r>
            <a:br>
              <a:rPr lang="th-TH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การยืนยันลูกหนี้เงินทุนหมุนเวียนแก่เจ้าหน้าที่ผู้ดำเนินการตามแนวทาง</a:t>
            </a:r>
            <a:br>
              <a:rPr lang="th-TH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pc="-7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ในรูปแบบออนไลน์ (ระบบ </a:t>
            </a:r>
            <a:r>
              <a:rPr lang="en-US" spc="-7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Zoom Cloud Meetings) </a:t>
            </a:r>
            <a:r>
              <a:rPr lang="th-TH" spc="-7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ในวันศุกร์ที่ 7 ตุลาคม 2565  </a:t>
            </a:r>
            <a:r>
              <a:rPr lang="th-TH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เวลา 09.30 - 12.00 น. ณ ห้องประชุม 5001 ชั้น 5 กรมการพัฒนาชุมชน </a:t>
            </a:r>
            <a:endParaRPr lang="th-TH" sz="20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52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59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63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64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65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60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61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62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53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54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55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5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57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41" y="847622"/>
            <a:ext cx="2386636" cy="3373612"/>
          </a:xfrm>
          <a:prstGeom prst="rect">
            <a:avLst/>
          </a:prstGeom>
        </p:spPr>
      </p:pic>
      <p:sp>
        <p:nvSpPr>
          <p:cNvPr id="30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4409717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3156" y="810696"/>
            <a:ext cx="2299427" cy="200626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11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12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13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14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            ภาพการยืนยันยอดลูกหนี้ส่วนภูมิภาค และกทม.</a:t>
                </a:r>
              </a:p>
            </p:txBody>
          </p:sp>
        </p:grpSp>
        <p:grpSp>
          <p:nvGrpSpPr>
            <p:cNvPr id="7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8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9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10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15" name="Group 14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16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23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27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28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29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24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25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6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17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18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19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2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21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30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5368" y="818350"/>
            <a:ext cx="2453475" cy="19888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5033" y="810697"/>
            <a:ext cx="2475872" cy="19965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133" y="818350"/>
            <a:ext cx="2496112" cy="198884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133" y="2902572"/>
            <a:ext cx="2496112" cy="190531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95368" y="2902572"/>
            <a:ext cx="2453475" cy="190566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15034" y="2902571"/>
            <a:ext cx="2475872" cy="19053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/>
          <a:srcRect l="5391" r="15383"/>
          <a:stretch/>
        </p:blipFill>
        <p:spPr>
          <a:xfrm>
            <a:off x="7761502" y="2902571"/>
            <a:ext cx="2311081" cy="190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175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11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12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13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14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            ภาพการยืนยันยอดลูกหนี้ส่วนภูมิภาค และกทม. (ต่อ)</a:t>
                </a:r>
              </a:p>
            </p:txBody>
          </p:sp>
        </p:grpSp>
        <p:grpSp>
          <p:nvGrpSpPr>
            <p:cNvPr id="7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8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9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10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15" name="Group 14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16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23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27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28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29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24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25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6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17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18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19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2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21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30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5326"/>
          <a:stretch/>
        </p:blipFill>
        <p:spPr>
          <a:xfrm>
            <a:off x="77116" y="778685"/>
            <a:ext cx="2412523" cy="19111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9732" y="792680"/>
            <a:ext cx="2548253" cy="19111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8649" y="778685"/>
            <a:ext cx="2326394" cy="19189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0128" y="831510"/>
            <a:ext cx="2488154" cy="186611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2"/>
          <a:srcRect r="14582"/>
          <a:stretch/>
        </p:blipFill>
        <p:spPr>
          <a:xfrm>
            <a:off x="77116" y="2764359"/>
            <a:ext cx="2412523" cy="20237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3"/>
          <a:srcRect t="23516"/>
          <a:stretch/>
        </p:blipFill>
        <p:spPr>
          <a:xfrm>
            <a:off x="2559732" y="2811967"/>
            <a:ext cx="2548253" cy="197612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4"/>
          <a:srcRect l="7517" t="37072" b="4764"/>
          <a:stretch/>
        </p:blipFill>
        <p:spPr>
          <a:xfrm>
            <a:off x="5178077" y="2809044"/>
            <a:ext cx="2346873" cy="197904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69571" y="2782866"/>
            <a:ext cx="2490380" cy="200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571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0" y="2488344"/>
            <a:ext cx="10160000" cy="99780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20000"/>
              </a:lnSpc>
            </a:pP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4.11 โครงการพัฒนาระบบบัญชีการเงินและระบบโปรแกรมทะเบียนลูกหนี้ </a:t>
            </a:r>
            <a:b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  <a:endParaRPr lang="en-US" sz="19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104" name="Group 103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105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11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11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1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1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1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11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1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106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107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108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10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110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28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18245363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ตัวเชื่อมต่อตรง 48"/>
          <p:cNvCxnSpPr/>
          <p:nvPr/>
        </p:nvCxnSpPr>
        <p:spPr>
          <a:xfrm>
            <a:off x="7332133" y="7806267"/>
            <a:ext cx="0" cy="8960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169334" y="-773252"/>
            <a:ext cx="205257" cy="239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600" tIns="1015680" rIns="101600" bIns="101568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000"/>
          </a:p>
        </p:txBody>
      </p:sp>
      <p:sp>
        <p:nvSpPr>
          <p:cNvPr id="59" name="TextBox 7"/>
          <p:cNvSpPr txBox="1"/>
          <p:nvPr/>
        </p:nvSpPr>
        <p:spPr>
          <a:xfrm>
            <a:off x="7959570" y="75578"/>
            <a:ext cx="2214068" cy="451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167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ปี กรมการพัฒนาชุมชน</a:t>
            </a:r>
          </a:p>
          <a:p>
            <a:r>
              <a:rPr lang="th-TH" sz="1167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สร้างสรรค์ชุมชน สร้างคน สร้างชาติ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29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36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40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1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2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37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38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39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0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31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32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33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34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0" y="-301846"/>
            <a:ext cx="10193050" cy="1541268"/>
            <a:chOff x="-23581" y="-271597"/>
            <a:chExt cx="10193050" cy="1541268"/>
          </a:xfrm>
        </p:grpSpPr>
        <p:grpSp>
          <p:nvGrpSpPr>
            <p:cNvPr id="44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51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2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3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6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45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46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47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48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6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123783" y="-54611"/>
            <a:ext cx="5166912" cy="552311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4.11 โครงการพัฒนาระบบบัญชีการเงินและระบบโปรแกรมทะเบียนลูกหนี้ กองทุนพัฒนาบทบาทสตรี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4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207583"/>
              </p:ext>
            </p:extLst>
          </p:nvPr>
        </p:nvGraphicFramePr>
        <p:xfrm>
          <a:off x="107968" y="716680"/>
          <a:ext cx="9925582" cy="4522268"/>
        </p:xfrm>
        <a:graphic>
          <a:graphicData uri="http://schemas.openxmlformats.org/drawingml/2006/table">
            <a:tbl>
              <a:tblPr/>
              <a:tblGrid>
                <a:gridCol w="404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0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0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00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00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6447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ขั้นตอนการดำเนินการ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งวดงาน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เริ่มต้น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สิ้นสุด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จำนวนวัน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800"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ลงนามในสัญญาฯ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29/09/2565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29/09/2565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414"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ศึกษารายละเอียดจากเอกสารที่ปรึกษา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2/10/2565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21/10/2565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414"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แจ้งนัดหมายเพื่อขอนัดประชุมครั้งที่ 1 : ประชุมเริ่มโครงการฯ 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4/10/2565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4/10/2565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7656"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sng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ประชุมครั้งที่ 1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: ประชุมเริ่มโครงการฯ โดยมีหัวข้อดังนี้ </a:t>
                      </a:r>
                      <a:b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+ แนะนำทีมงาน โครงสร้างคณะทำงาน และช่องทางการติดต่อสื่อสาร</a:t>
                      </a:r>
                      <a:b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+ อธิบายขอบเขตงานและตารางแผนการดำเนินงานโครงการฯ ขั้นต้น</a:t>
                      </a:r>
                      <a:b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+ นำเสนอแนวคิดการออกแบบ 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Concept Design)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ที่ได้จัดทำและออกแบบไว้เบื้องต้น </a:t>
                      </a:r>
                      <a:b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+ นัดหมายวันและเวลาที่จะเข้ามาประชุมจัดเก็บ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Requirements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เพิ่มเติม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6/10/2565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6/10/2565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7656"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ส่งจดหมายส่งงานและนัดหมายประชุม</a:t>
                      </a:r>
                      <a:b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1. ขอส่งแผนการดำเนินงาน</a:t>
                      </a:r>
                      <a:b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2. ขอนัดประชุมกับทีม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IDC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เพื่อเตรียมความพร้อมสำหรับดำเนินการติดตั้งระบบและศึกษารายละเอียดระบบโปรแกรมทะเบียนลูกหนี้เดิม 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SARA)</a:t>
                      </a:r>
                      <a:b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ขอนัดประชุมจัดเก็บ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Requirements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ของระบบบัญชีการเงิน 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ERP)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12/10/2565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12/10/2565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2053"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sng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ประชุมครั้งที่ 2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: </a:t>
                      </a:r>
                      <a:b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+ ประชุมเพื่อเตรียมความพร้อมสำหรับดำเนินการติดตั้งระบบกับทีม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IDC </a:t>
                      </a:r>
                      <a:b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+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สำรวจ วิเคราะห์ ระบบเครือข่าย เครื่องมืออุปกรณ์ โครงสร้างพื้นฐาน เซิร์ฟเวอร์ ที่ สกส. มีเพื่อกำหนด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System Architecture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ที่สอดคล้อง</a:t>
                      </a:r>
                      <a:b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+ ประชุมศึกษารายละเอียดระบบโปรแกรมทะเบียนลูกหนี้เดิม 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SARA)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17/10/2565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17/10/2565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414"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จัดทำข้อมูลตาม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Requirements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ของการประชุมครั้งที่ 2 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18/10/2565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22/10/2565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9414"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ศึกษา วิเคราะห์ ออกแบบ และจัดทำข้อมูลระบบโปรแกรมทะเบียนลูกหนี้เดิม 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SARA)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18/10/2565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30/11/2565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54</a:t>
                      </a:r>
                    </a:p>
                  </a:txBody>
                  <a:tcPr marL="4364" marR="4364" marT="436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33420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ตัวเชื่อมต่อตรง 48"/>
          <p:cNvCxnSpPr/>
          <p:nvPr/>
        </p:nvCxnSpPr>
        <p:spPr>
          <a:xfrm>
            <a:off x="7332133" y="7806267"/>
            <a:ext cx="0" cy="8960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169334" y="-773252"/>
            <a:ext cx="205257" cy="239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600" tIns="1015680" rIns="101600" bIns="101568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000"/>
          </a:p>
        </p:txBody>
      </p:sp>
      <p:grpSp>
        <p:nvGrpSpPr>
          <p:cNvPr id="28" name="Group 27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29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36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40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1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2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37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38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39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0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31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32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33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34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0" y="-301846"/>
            <a:ext cx="10193050" cy="1541268"/>
            <a:chOff x="-23581" y="-271597"/>
            <a:chExt cx="10193050" cy="1541268"/>
          </a:xfrm>
        </p:grpSpPr>
        <p:grpSp>
          <p:nvGrpSpPr>
            <p:cNvPr id="45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52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3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0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61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46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47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48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51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62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123783" y="-54611"/>
            <a:ext cx="5166912" cy="552311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4.11 โครงการพัฒนาระบบบัญชีการเงินและระบบโปรแกรมทะเบียนลูกหนี้ กองทุนพัฒนาบทบาทสตรี (ต่อ)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3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280473"/>
              </p:ext>
            </p:extLst>
          </p:nvPr>
        </p:nvGraphicFramePr>
        <p:xfrm>
          <a:off x="114969" y="772186"/>
          <a:ext cx="9925582" cy="4462832"/>
        </p:xfrm>
        <a:graphic>
          <a:graphicData uri="http://schemas.openxmlformats.org/drawingml/2006/table">
            <a:tbl>
              <a:tblPr/>
              <a:tblGrid>
                <a:gridCol w="404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0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0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00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00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047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ขั้นตอนการดำเนินการ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งวดงาน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เริ่มต้น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สิ้นสุด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จำนวนวัน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627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"ประชุมครั้งที่ 3: เก็บ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Requirements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เพื่อนำไปออกแบบการพัฒนาระบบบัญชีการเงิน 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ERP)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โดยมีหัวข้อการประชุมดังนี้ + สำรวจ เก็บรวบรวม และวิเคราะห์ข้อมูลความต้องการของผู้ใช้งานทั้งในส่วน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function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และ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non-function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การจัดทำระบบ + ศึกษา เครื่องมือ มาตรฐาน และแนวทางต่างๆ ที่ สำนักงานกองทุนฯ ใช้การพัฒนาระบบ เช่น ระบบจัดเก็บและควบคุมรหัสต้นฉบับ 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Source Control)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การทดสอบ การรายงานและ ติดตามผลการแก้ไขระบบงาน 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Issue Tracking)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วิธีการพัฒนา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API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และการรองรับการเชื่อมโยงข้อมูลต่างๆ เป็นต้น"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21/10/2565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21/10/2565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232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จัดทำข้อมูลตาม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Requirements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ระบบบัญชีการเงิน 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ERP)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ของการประชุมครั้งที่ 3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22/10/2565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16/11/2565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232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ส่งจดหมายเพื่อขอนัดประชุมครั้งที่ 4 : นำเสนอข้อมูลที่จัดทำตาม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Requirements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ของการประชุมครั้งที่ 3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10/11/2565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10/11/2565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9635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sng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ประชุมครั้งที่ 4-1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: ประชุมนำเสนอข้อมูลที่ไปจัดทำหลังจากได้รับ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Requirements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ของการประชุมครั้งที่ 3 โดยมีหัวข้อการประชุม ดังนี้</a:t>
                      </a:r>
                      <a:b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+ สรุปรายการความต้องการของระบบงาน </a:t>
                      </a:r>
                      <a:b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(ระบบงบประมาณ, ระบบจัดซื้อจัดจ้าง, ระบบวัสดุคงคลัง)</a:t>
                      </a:r>
                      <a:b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+ ตัวอย่างการออกแบบด้าน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User Interface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และ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User Experience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ของระบบงาน</a:t>
                      </a:r>
                      <a:b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+ ตารางเปรียบเทียบความสอดคล้องระหว่างสิ่งที่ผู้รับจ้างออกแบบ และคุณสมบัติที่ต้องการ</a:t>
                      </a:r>
                      <a:b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+ ข้อเสนอแนะความต้องการหลังจากที่ได้ดูรายละเอียดของสรุปรายการของระบบงาน 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17/11/2565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18/11/2565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29635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sng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ประชุมครั้งที่ 4-2</a:t>
                      </a: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: ประชุมนำเสนอข้อมูลที่ไปจัดทำหลังจากได้รับ </a:t>
                      </a:r>
                      <a:r>
                        <a:rPr lang="en-US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Requirements </a:t>
                      </a: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ของการประชุมครั้งที่ 3 โดยมีหัวข้อการประชุม ดังนี้</a:t>
                      </a:r>
                      <a:b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+ สรุปรายการความต้องการของระบบงาน </a:t>
                      </a:r>
                      <a:b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(ระบบธนาคาร, ระบบบัญชีแยกประเภท (เจ้าหนี้, ลูกหนี้, บัญชี))</a:t>
                      </a:r>
                      <a:b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+ ตัวอย่างการออกแบบด้าน </a:t>
                      </a:r>
                      <a:r>
                        <a:rPr lang="en-US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User Interface </a:t>
                      </a: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และ </a:t>
                      </a:r>
                      <a:r>
                        <a:rPr lang="en-US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User Experience </a:t>
                      </a: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ของระบบงาน</a:t>
                      </a:r>
                      <a:b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+ ตารางเปรียบเทียบความสอดคล้องระหว่างสิ่งที่ผู้รับจ้างออกแบบ และคุณสมบัติที่ต้องการ</a:t>
                      </a:r>
                      <a:b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+ ข้อเสนอแนะความต้องการหลังจากที่ได้ดูรายละเอียดของสรุปรายการของระบบงาน 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24/11/2565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25/11/2565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15753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ตัวเชื่อมต่อตรง 48"/>
          <p:cNvCxnSpPr/>
          <p:nvPr/>
        </p:nvCxnSpPr>
        <p:spPr>
          <a:xfrm>
            <a:off x="7332133" y="7806267"/>
            <a:ext cx="0" cy="8960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169334" y="-773252"/>
            <a:ext cx="205257" cy="239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600" tIns="1015680" rIns="101600" bIns="101568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000"/>
          </a:p>
        </p:txBody>
      </p:sp>
      <p:sp>
        <p:nvSpPr>
          <p:cNvPr id="59" name="TextBox 7"/>
          <p:cNvSpPr txBox="1"/>
          <p:nvPr/>
        </p:nvSpPr>
        <p:spPr>
          <a:xfrm>
            <a:off x="7959570" y="75578"/>
            <a:ext cx="2214068" cy="451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167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ปี กรมการพัฒนาชุมชน</a:t>
            </a:r>
          </a:p>
          <a:p>
            <a:r>
              <a:rPr lang="th-TH" sz="1167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สร้างสรรค์ชุมชน สร้างคน สร้างชาติ</a:t>
            </a:r>
          </a:p>
        </p:txBody>
      </p:sp>
      <p:grpSp>
        <p:nvGrpSpPr>
          <p:cNvPr id="78" name="กลุ่ม 77"/>
          <p:cNvGrpSpPr/>
          <p:nvPr/>
        </p:nvGrpSpPr>
        <p:grpSpPr>
          <a:xfrm>
            <a:off x="6219649" y="-26918"/>
            <a:ext cx="4861018" cy="644170"/>
            <a:chOff x="5597684" y="-24227"/>
            <a:chExt cx="4374916" cy="579753"/>
          </a:xfrm>
        </p:grpSpPr>
        <p:sp>
          <p:nvSpPr>
            <p:cNvPr id="79" name="รูปห้าเหลี่ยม 78">
              <a:extLst>
                <a:ext uri="{FF2B5EF4-FFF2-40B4-BE49-F238E27FC236}">
                  <a16:creationId xmlns:a16="http://schemas.microsoft.com/office/drawing/2014/main" id="{DBD58DB1-2D1D-473D-B9E5-40B9622A67E9}"/>
                </a:ext>
              </a:extLst>
            </p:cNvPr>
            <p:cNvSpPr/>
            <p:nvPr/>
          </p:nvSpPr>
          <p:spPr>
            <a:xfrm rot="10800000">
              <a:off x="5597684" y="-21277"/>
              <a:ext cx="4100366" cy="576802"/>
            </a:xfrm>
            <a:prstGeom prst="homePlat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000"/>
            </a:p>
          </p:txBody>
        </p:sp>
        <p:grpSp>
          <p:nvGrpSpPr>
            <p:cNvPr id="80" name="กลุ่ม 79"/>
            <p:cNvGrpSpPr/>
            <p:nvPr/>
          </p:nvGrpSpPr>
          <p:grpSpPr>
            <a:xfrm>
              <a:off x="5724128" y="-24227"/>
              <a:ext cx="4248472" cy="579753"/>
              <a:chOff x="5724128" y="-24227"/>
              <a:chExt cx="4248472" cy="579753"/>
            </a:xfrm>
          </p:grpSpPr>
          <p:grpSp>
            <p:nvGrpSpPr>
              <p:cNvPr id="81" name="กลุ่ม 80"/>
              <p:cNvGrpSpPr/>
              <p:nvPr/>
            </p:nvGrpSpPr>
            <p:grpSpPr>
              <a:xfrm>
                <a:off x="5724128" y="-21276"/>
                <a:ext cx="4248472" cy="576802"/>
                <a:chOff x="5940152" y="-20537"/>
                <a:chExt cx="3744416" cy="576802"/>
              </a:xfrm>
            </p:grpSpPr>
            <p:sp>
              <p:nvSpPr>
                <p:cNvPr id="84" name="รูปห้าเหลี่ยม 83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 rot="10800000">
                  <a:off x="5940152" y="-20537"/>
                  <a:ext cx="3613882" cy="576802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2000"/>
                </a:p>
              </p:txBody>
            </p:sp>
            <p:sp>
              <p:nvSpPr>
                <p:cNvPr id="85" name="รูปห้าเหลี่ยม 84">
                  <a:extLst>
                    <a:ext uri="{FF2B5EF4-FFF2-40B4-BE49-F238E27FC236}">
                      <a16:creationId xmlns:a16="http://schemas.microsoft.com/office/drawing/2014/main" id="{DBD58DB1-2D1D-473D-B9E5-40B9622A67E9}"/>
                    </a:ext>
                  </a:extLst>
                </p:cNvPr>
                <p:cNvSpPr/>
                <p:nvPr/>
              </p:nvSpPr>
              <p:spPr>
                <a:xfrm rot="10800000">
                  <a:off x="6070686" y="-20537"/>
                  <a:ext cx="3613882" cy="576802"/>
                </a:xfrm>
                <a:prstGeom prst="homePlat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sz="2000"/>
                </a:p>
              </p:txBody>
            </p:sp>
          </p:grpSp>
          <p:pic>
            <p:nvPicPr>
              <p:cNvPr id="82" name="Picture 2" descr="C:\Users\Administrator\Desktop\Untitled-1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67059"/>
              <a:stretch/>
            </p:blipFill>
            <p:spPr bwMode="auto">
              <a:xfrm>
                <a:off x="6300192" y="-24227"/>
                <a:ext cx="634670" cy="564700"/>
              </a:xfrm>
              <a:prstGeom prst="rect">
                <a:avLst/>
              </a:prstGeom>
              <a:noFill/>
              <a:effectLst>
                <a:glow rad="469900">
                  <a:schemeClr val="bg1"/>
                </a:glow>
                <a:outerShdw blurRad="279400" dir="13380000" sx="106000" sy="106000" algn="ctr" rotWithShape="0">
                  <a:schemeClr val="bg1"/>
                </a:outerShdw>
                <a:reflection endPos="0" dist="876300" dir="5400000" sy="-100000" algn="bl" rotWithShape="0"/>
                <a:softEdge rad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3" name="TextBox 82"/>
              <p:cNvSpPr txBox="1"/>
              <p:nvPr/>
            </p:nvSpPr>
            <p:spPr>
              <a:xfrm>
                <a:off x="7163613" y="68020"/>
                <a:ext cx="1992661" cy="4063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1167" b="1" dirty="0">
                    <a:solidFill>
                      <a:schemeClr val="bg1"/>
                    </a:solidFill>
                    <a:latin typeface="Chulabhorn Likit Text Light๙" panose="00000400000000000000" pitchFamily="2" charset="-34"/>
                    <a:cs typeface="Chulabhorn Likit Text Light๙" panose="00000400000000000000" pitchFamily="2" charset="-34"/>
                  </a:rPr>
                  <a:t>ปี กรมการพัฒนาชุมชน</a:t>
                </a:r>
              </a:p>
              <a:p>
                <a:r>
                  <a:rPr lang="th-TH" sz="1167" b="1" dirty="0">
                    <a:solidFill>
                      <a:schemeClr val="bg1"/>
                    </a:solidFill>
                    <a:latin typeface="Chulabhorn Likit Text Light๙" panose="00000400000000000000" pitchFamily="2" charset="-34"/>
                    <a:cs typeface="Chulabhorn Likit Text Light๙" panose="00000400000000000000" pitchFamily="2" charset="-34"/>
                  </a:rPr>
                  <a:t>สร้างสรรค์ชุมชน สร้างคน สร้างชาติ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30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37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41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2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3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38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39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0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32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33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34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35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0" y="-301846"/>
            <a:ext cx="10193050" cy="1541268"/>
            <a:chOff x="-23581" y="-271597"/>
            <a:chExt cx="10193050" cy="1541268"/>
          </a:xfrm>
        </p:grpSpPr>
        <p:grpSp>
          <p:nvGrpSpPr>
            <p:cNvPr id="45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52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3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0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61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46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47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48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51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62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123783" y="-54611"/>
            <a:ext cx="5166912" cy="552311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4.11 โครงการพัฒนาระบบบัญชีการเงินและระบบโปรแกรมทะเบียนลูกหนี้ กองทุนพัฒนาบทบาทสตรี (ต่อ)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4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191272"/>
              </p:ext>
            </p:extLst>
          </p:nvPr>
        </p:nvGraphicFramePr>
        <p:xfrm>
          <a:off x="114969" y="772187"/>
          <a:ext cx="9925582" cy="4219720"/>
        </p:xfrm>
        <a:graphic>
          <a:graphicData uri="http://schemas.openxmlformats.org/drawingml/2006/table">
            <a:tbl>
              <a:tblPr/>
              <a:tblGrid>
                <a:gridCol w="404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0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0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00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00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1405"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ขั้นตอนการดำเนินการ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งวดงาน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เริ่มต้น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สิ้นสุด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จำนวนวัน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35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2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แก้ไขข้อมูลตาม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Feedback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ที่ได้รับจากการประชุมครั้งที่ 4-1 และ 4-2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19/11/2022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30/11/2022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056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20000"/>
                        </a:lnSpc>
                      </a:pPr>
                      <a:r>
                        <a:rPr lang="th-TH" sz="1100" b="1" i="0" u="sng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ประชุมครั้งที่ 5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: นำเสนอข้อมูลที่จัดทำตาม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Feedback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ที่ได้รับของการประชุมครั้งที่ 4-1 และ 4-2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1/12/2022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9/12/2022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056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2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แก้ไขข้อมูลตาม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Feedback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ที่ได้รับจากการประชุมครั้งที่ 5 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3/12/2022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14/12/2022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758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20000"/>
                        </a:lnSpc>
                      </a:pPr>
                      <a:r>
                        <a:rPr lang="th-TH" sz="1100" b="1" i="0" u="sng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ประชุมครั้งที่ 6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: นำเสนอข้อมูลที่จัดทำตาม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Feedback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ที่ได้รับของการประชุมครั้งที่ 5 และดำเนินการลงนามในเอกสารสรุป </a:t>
                      </a:r>
                      <a:r>
                        <a:rPr lang="en-US" sz="11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Requirments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เพื่อจะได้นำไปพัฒนาระบบจริงต่อไป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15/12/2022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16/12/2022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408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20000"/>
                        </a:lnSpc>
                      </a:pPr>
                      <a:r>
                        <a:rPr lang="th-TH" sz="1100" b="1" i="0" u="sng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การพัฒนาและติดตั้งระบบบัญชีการเงิน (</a:t>
                      </a:r>
                      <a:r>
                        <a:rPr lang="en-US" sz="1100" b="1" i="0" u="sng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ERP)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17/10/2565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27/12/2022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408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20000"/>
                        </a:lnSpc>
                      </a:pPr>
                      <a:r>
                        <a:rPr lang="th-TH" sz="1100" b="1" i="0" u="none" strike="noStrike" kern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ประสานงานเพื่อขอจัดเตรียมพื้นที่ในเครื่องคอมพิวเตอร์แม่ข่าย (</a:t>
                      </a:r>
                      <a:r>
                        <a:rPr lang="en-US" sz="1100" b="1" i="0" u="none" strike="noStrike" kern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Server) </a:t>
                      </a:r>
                      <a:r>
                        <a:rPr lang="th-TH" sz="1100" b="1" i="0" u="none" strike="noStrike" kern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สำหรับติดตั้งระบบบัญชีการเงิน (</a:t>
                      </a:r>
                      <a:r>
                        <a:rPr lang="en-US" sz="1100" b="1" i="0" u="none" strike="noStrike" kern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ERP)</a:t>
                      </a:r>
                    </a:p>
                  </a:txBody>
                  <a:tcPr marL="127000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17/10/2565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17/10/2565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3408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20000"/>
                        </a:lnSpc>
                      </a:pPr>
                      <a:r>
                        <a:rPr lang="th-TH" sz="1100" b="1" i="0" u="none" strike="noStrike" kern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ติดตั้งระบบบัญชีการเงิน (</a:t>
                      </a:r>
                      <a:r>
                        <a:rPr lang="en-US" sz="1100" b="1" i="0" u="none" strike="noStrike" kern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ERP)</a:t>
                      </a:r>
                    </a:p>
                  </a:txBody>
                  <a:tcPr marL="127000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1/11/2565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10/11/2565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6370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18.3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2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ทดสอบการใช้งานระบบบัญชีการเงิน 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ERP)  </a:t>
                      </a:r>
                      <a:b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(User Acceptance Test, Security Test, Back up &amp; Restore)</a:t>
                      </a:r>
                    </a:p>
                  </a:txBody>
                  <a:tcPr marL="127000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10/11/2565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18/11/2565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3408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18.4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2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นำเข้าข้อมูลระบบบัญชีการเงิน (</a:t>
                      </a:r>
                      <a:r>
                        <a:rPr lang="en-US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ERP) </a:t>
                      </a: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และปรับปรุงระบบตาม </a:t>
                      </a:r>
                      <a:r>
                        <a:rPr lang="en-US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Feedback </a:t>
                      </a: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ที่ได้รับจากการประชุม ครั้งที่ 4-6</a:t>
                      </a:r>
                    </a:p>
                  </a:txBody>
                  <a:tcPr marL="127000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10/11/2565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30/11/2565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3408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2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ปรับปรุงแก้ไขและทดสอบระบบบัญชีการเงิน 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ERP)</a:t>
                      </a:r>
                    </a:p>
                  </a:txBody>
                  <a:tcPr marL="127000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19/11/2022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23/12/2022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34529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ตัวเชื่อมต่อตรง 48"/>
          <p:cNvCxnSpPr/>
          <p:nvPr/>
        </p:nvCxnSpPr>
        <p:spPr>
          <a:xfrm>
            <a:off x="7332133" y="7806267"/>
            <a:ext cx="0" cy="8960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169334" y="-773252"/>
            <a:ext cx="205257" cy="239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600" tIns="1015680" rIns="101600" bIns="101568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000"/>
          </a:p>
        </p:txBody>
      </p:sp>
      <p:sp>
        <p:nvSpPr>
          <p:cNvPr id="59" name="TextBox 7"/>
          <p:cNvSpPr txBox="1"/>
          <p:nvPr/>
        </p:nvSpPr>
        <p:spPr>
          <a:xfrm>
            <a:off x="7959570" y="75578"/>
            <a:ext cx="2214068" cy="451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167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ปี กรมการพัฒนาชุมชน</a:t>
            </a:r>
          </a:p>
          <a:p>
            <a:r>
              <a:rPr lang="th-TH" sz="1167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สร้างสรรค์ชุมชน สร้างคน สร้างชาติ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29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36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40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1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2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37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38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39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0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31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32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33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34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0" y="-301846"/>
            <a:ext cx="10193050" cy="1541268"/>
            <a:chOff x="-23581" y="-271597"/>
            <a:chExt cx="10193050" cy="1541268"/>
          </a:xfrm>
        </p:grpSpPr>
        <p:grpSp>
          <p:nvGrpSpPr>
            <p:cNvPr id="44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51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2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3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6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45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46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47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48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6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123783" y="-54611"/>
            <a:ext cx="5166912" cy="552311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4.11 โครงการพัฒนาระบบบัญชีการเงินและระบบโปรแกรมทะเบียนลูกหนี้ กองทุนพัฒนาบทบาทสตรี (ต่อ)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4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544367"/>
              </p:ext>
            </p:extLst>
          </p:nvPr>
        </p:nvGraphicFramePr>
        <p:xfrm>
          <a:off x="114969" y="772187"/>
          <a:ext cx="9925582" cy="4425758"/>
        </p:xfrm>
        <a:graphic>
          <a:graphicData uri="http://schemas.openxmlformats.org/drawingml/2006/table">
            <a:tbl>
              <a:tblPr/>
              <a:tblGrid>
                <a:gridCol w="404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0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0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00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00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0260"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ขั้นตอนการดำเนินการ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งวดงาน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เริ่มต้น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สิ้นสุด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จำนวนวัน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07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sng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การฝึกอบรมการใช้งานระบบบัญชีการเงิน (</a:t>
                      </a:r>
                      <a:r>
                        <a:rPr lang="en-US" sz="1100" b="1" i="0" u="sng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ERP)  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396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19.1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นำเสนอแผนการฝึกอบรม</a:t>
                      </a:r>
                    </a:p>
                  </a:txBody>
                  <a:tcPr marL="127000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25/10/2565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25/10/2565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396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19.2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ลงทะเบียนการฝึกอบรม</a:t>
                      </a:r>
                    </a:p>
                  </a:txBody>
                  <a:tcPr marL="127000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14/11/2565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18/11/2565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443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19.3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จัดฝึกอบรมสำหรับผู้ใช้งาน (</a:t>
                      </a:r>
                      <a:r>
                        <a:rPr lang="en-US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User) </a:t>
                      </a:r>
                    </a:p>
                  </a:txBody>
                  <a:tcPr marL="127000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19/12/2565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23/12/2565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528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19.4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จัดฝึกอบรมสำหรับผู้ดูแลระบบ (</a:t>
                      </a:r>
                      <a:r>
                        <a:rPr lang="en-US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Admin) </a:t>
                      </a:r>
                    </a:p>
                  </a:txBody>
                  <a:tcPr marL="127000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13/12/2565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16/12/2565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528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จัดทำเอกสารส่งมอบงานงวดที่ 1 และส่งจดหมายเพื่อขอนัดส่งมอบงานงวดที่ 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14/12/2565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27/12/2565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3022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sng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ส่งมอบงานงวดที่ 1</a:t>
                      </a: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ดำเนินการให้แล้วเสร็จ ภายใน 90 วัน นับถัดจากวันลงนามในสัญญา เมื่อผู้ยื่นข้อเสนอได้ดำเนินการแล้วเสร็จและส่งมอบงานตามเงื่อนไข ตามข้อ 10.1-10.3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28/12/2565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28/12/2565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528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en-US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Go-Live </a:t>
                      </a: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ทดลองการใช้งานจริงระบบบัญชีการเงิน (</a:t>
                      </a:r>
                      <a:r>
                        <a:rPr lang="en-US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ERP)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4/01/2566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28/02/2566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528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เก็บรวมรวม </a:t>
                      </a:r>
                      <a:r>
                        <a:rPr lang="en-US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Feedback </a:t>
                      </a: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ในช่วงการทดลองใช้งานจริงระบบบัญชีการเงิน (</a:t>
                      </a:r>
                      <a:r>
                        <a:rPr lang="en-US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ERP)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4/01/2566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28/02/2566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8528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เริ่มใช้งานจริง 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Go-Live)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1/03/2566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en-US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N/A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27066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sng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ประชุมครั้งที่ 7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: นำเสนอข้อมูลที่ได้ศึกษา วิเคราะห์ และการออกแบบระบบจากข้อมูลทะเบียนลูกหนี้ 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LM)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ใหม่ จากข้อมูลที่ได้รับของระบบโปรแกรมทะเบียนลูกหนี้เดิม 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SARA)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และดำเนินการเก็บข้อมูลเพิ่มเติมระบบทะเบียนลูกหนี้ 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LM)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ใหม่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12/01/2566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28/02/2566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8528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นำเสนอข้อมูลที่ได้แก้ไขตาม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Feedback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ที่ได้รับจากการประชุมครั้งที่ 7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12/01/2566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28/02/2566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63276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ตัวเชื่อมต่อตรง 48"/>
          <p:cNvCxnSpPr/>
          <p:nvPr/>
        </p:nvCxnSpPr>
        <p:spPr>
          <a:xfrm>
            <a:off x="7332133" y="7806267"/>
            <a:ext cx="0" cy="8960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169334" y="-773252"/>
            <a:ext cx="205257" cy="239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600" tIns="1015680" rIns="101600" bIns="101568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000"/>
          </a:p>
        </p:txBody>
      </p:sp>
      <p:sp>
        <p:nvSpPr>
          <p:cNvPr id="59" name="TextBox 7"/>
          <p:cNvSpPr txBox="1"/>
          <p:nvPr/>
        </p:nvSpPr>
        <p:spPr>
          <a:xfrm>
            <a:off x="7959570" y="75578"/>
            <a:ext cx="2214068" cy="451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167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ปี กรมการพัฒนาชุมชน</a:t>
            </a:r>
          </a:p>
          <a:p>
            <a:r>
              <a:rPr lang="th-TH" sz="1167" b="1" dirty="0">
                <a:solidFill>
                  <a:schemeClr val="bg1"/>
                </a:solidFill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สร้างสรรค์ชุมชน สร้างคน สร้างชาติ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29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36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40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1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2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37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38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39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0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31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32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33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34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0" y="-301846"/>
            <a:ext cx="10193050" cy="1541268"/>
            <a:chOff x="-23581" y="-271597"/>
            <a:chExt cx="10193050" cy="1541268"/>
          </a:xfrm>
        </p:grpSpPr>
        <p:grpSp>
          <p:nvGrpSpPr>
            <p:cNvPr id="45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52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3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0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61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46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47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48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51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62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123783" y="-54611"/>
            <a:ext cx="5166912" cy="552311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4.11 โครงการพัฒนาระบบบัญชีการเงินและระบบโปรแกรมทะเบียนลูกหนี้ กองทุนพัฒนาบทบาทสตรี (ต่อ)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3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835247"/>
              </p:ext>
            </p:extLst>
          </p:nvPr>
        </p:nvGraphicFramePr>
        <p:xfrm>
          <a:off x="114969" y="714654"/>
          <a:ext cx="9925582" cy="4488826"/>
        </p:xfrm>
        <a:graphic>
          <a:graphicData uri="http://schemas.openxmlformats.org/drawingml/2006/table">
            <a:tbl>
              <a:tblPr/>
              <a:tblGrid>
                <a:gridCol w="404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0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0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00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00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1852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ขั้นตอนการดำเนินการ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งวดงาน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เริ่มต้น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สิ้นสุด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จำนวนวัน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728"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20000"/>
                        </a:lnSpc>
                      </a:pPr>
                      <a:r>
                        <a:rPr lang="th-TH" sz="1100" b="1" i="0" u="sng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ประชุมครั้งที่ 8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: นำเสนอข้อมูลที่จัดทำตาม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Feedback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ที่ได้รับของการประชุมครั้งที่ 8 และดำเนินการลงนามในเอกสารสรุป </a:t>
                      </a:r>
                      <a:r>
                        <a:rPr lang="en-US" sz="11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Requirments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เพื่อจะได้นำไปพัฒนาระบบเพิ่มเติมต่อไป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1/03/2566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1/03/2566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904"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20000"/>
                        </a:lnSpc>
                      </a:pPr>
                      <a:r>
                        <a:rPr lang="th-TH" sz="1100" b="1" i="0" u="sng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การพัฒนาและติดตั้งทะเบียนลูกหนี้ (</a:t>
                      </a:r>
                      <a:r>
                        <a:rPr lang="en-US" sz="1100" b="1" i="0" u="sng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LM) </a:t>
                      </a:r>
                      <a:r>
                        <a:rPr lang="th-TH" sz="1100" b="1" i="0" u="sng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ใหม่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1/12/2565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26/03/2566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129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200"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28.1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2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พัฒนาระบบทะเบียนลูกหนี้ (</a:t>
                      </a:r>
                      <a:r>
                        <a:rPr lang="en-US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LM) </a:t>
                      </a: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ใหม่และปรับปรุงระบบตาม </a:t>
                      </a:r>
                      <a:r>
                        <a:rPr lang="en-US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Feedback </a:t>
                      </a: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ที่ได้รับจากการประชุม ครั้งที่ 7-8</a:t>
                      </a:r>
                    </a:p>
                  </a:txBody>
                  <a:tcPr marL="127000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1/12/2565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15/03/2566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104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282"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28.2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20000"/>
                        </a:lnSpc>
                      </a:pPr>
                      <a:r>
                        <a:rPr lang="th-TH" sz="1100" b="1" i="0" u="none" strike="noStrike" spc="-4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ประสานงานเพื่อขอจัดเตรียมพื้นที่ในเครื่องคอมพิวเตอร์แม่ข่าย (</a:t>
                      </a:r>
                      <a:r>
                        <a:rPr lang="en-US" sz="1100" b="1" i="0" u="none" strike="noStrike" spc="-4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Server) </a:t>
                      </a:r>
                      <a:r>
                        <a:rPr lang="th-TH" sz="1100" b="1" i="0" u="none" strike="noStrike" spc="-4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สำหรับติดตั้งระบบทะเบียนลูกหนี้ (</a:t>
                      </a:r>
                      <a:r>
                        <a:rPr lang="en-US" sz="1100" b="1" i="0" u="none" strike="noStrike" spc="-4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LM) </a:t>
                      </a:r>
                      <a:r>
                        <a:rPr lang="th-TH" sz="1100" b="1" i="0" u="none" strike="noStrike" spc="-4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ใหม่  </a:t>
                      </a:r>
                    </a:p>
                  </a:txBody>
                  <a:tcPr marL="127000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1/03/2566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1/03/2566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430"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28.3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2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ติดตั้งระบบทะเบียนลูกหนี้ (</a:t>
                      </a:r>
                      <a:r>
                        <a:rPr lang="en-US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LM) </a:t>
                      </a: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ใหม่</a:t>
                      </a:r>
                    </a:p>
                  </a:txBody>
                  <a:tcPr marL="127000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2/03/2566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5/03/2566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059"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28.4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2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ทดสอบการใช้งานระบบทะเบียนลูกหนี้ 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LM)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ใหม่  </a:t>
                      </a:r>
                      <a:b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User Acceptance Test, Security Test, Back up &amp; Restore)</a:t>
                      </a:r>
                    </a:p>
                  </a:txBody>
                  <a:tcPr marL="127000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8/03/2566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19/03/2566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266"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28.5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2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นำเข้าข้อมูลจากระบบเดิมเข้าระบบทะเบียนลูกหนี้ (</a:t>
                      </a:r>
                      <a:r>
                        <a:rPr lang="en-US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LM) </a:t>
                      </a: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ใหม่ </a:t>
                      </a:r>
                    </a:p>
                  </a:txBody>
                  <a:tcPr marL="127000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2/03/2566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5/03/2566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266"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28.6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2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ปรับปรุงแก้ไขและทดสอบระบบทะเบียนลูกหนี้ (</a:t>
                      </a:r>
                      <a:r>
                        <a:rPr lang="en-US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LM) </a:t>
                      </a: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ใหม่  </a:t>
                      </a:r>
                    </a:p>
                  </a:txBody>
                  <a:tcPr marL="127000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22/03/2566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26/03/2566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266"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2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จัดทำเอกสารส่งมอบงานงวดที่ 2 และส่งจดหมายเพื่อขอนัดส่งมอบงานงวดที่ 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27/03/2566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26/04/2566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6041"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20000"/>
                        </a:lnSpc>
                      </a:pPr>
                      <a:r>
                        <a:rPr lang="th-TH" sz="1100" b="1" i="0" u="sng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ส่งมอบงานงวดที่ 2 </a:t>
                      </a: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ดำเนินการให้แล้วเสร็จ ภายใน 210 วัน นับถัดจากวันลงนามในสัญญา เมื่อผู้ยื่นข้อเสนอได้ดำเนินการแล้วเสร็จและส่งมอบงานตามเงื่อนไข ตามข้อ 10.4 - 10.6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27/04/2566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27/04/2566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8266"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20000"/>
                        </a:lnSpc>
                      </a:pP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Go-Live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ทดลองการใช้งานจริงระบบทะเบียนลูกหนี้ 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LM)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ใหม่  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1/04/2566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31/05/2566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8266"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2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เก็บรวมรวม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Feedback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ในช่วงการทดลองใช้งานจริงระบบทะเบียนลูกหนี้ 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LM)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ใหม่  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1/04/2566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31/05/2566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0579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0" y="2488344"/>
            <a:ext cx="10160000" cy="1283555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4.1 รายงานผลการเบิกจ่ายเงินตามแผนการดำเนินงาน                                              และแผนการใช้จ่ายงบประมาณ กองทุนพัฒนาบทบาทสตรี                                                              ประจำปีงบประมาณ พ.ศ. 2565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3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8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0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1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4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5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6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7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5" name="TextBox 34"/>
          <p:cNvSpPr txBox="1"/>
          <p:nvPr/>
        </p:nvSpPr>
        <p:spPr>
          <a:xfrm>
            <a:off x="1014997" y="-11422"/>
            <a:ext cx="3365499" cy="473206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4 เรื่อง เพื่อทราบ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96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103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107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08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09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04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105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06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97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98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99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10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101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29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399274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ตัวเชื่อมต่อตรง 48"/>
          <p:cNvCxnSpPr/>
          <p:nvPr/>
        </p:nvCxnSpPr>
        <p:spPr>
          <a:xfrm>
            <a:off x="7332133" y="7806267"/>
            <a:ext cx="0" cy="89606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169334" y="-773252"/>
            <a:ext cx="205257" cy="2393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600" tIns="1015680" rIns="101600" bIns="1015680" numCol="1" anchor="ctr" anchorCtr="0" compatLnSpc="1">
            <a:prstTxWarp prst="textNoShape">
              <a:avLst/>
            </a:prstTxWarp>
            <a:spAutoFit/>
          </a:bodyPr>
          <a:lstStyle/>
          <a:p>
            <a:endParaRPr lang="th-TH" sz="2000"/>
          </a:p>
        </p:txBody>
      </p:sp>
      <p:grpSp>
        <p:nvGrpSpPr>
          <p:cNvPr id="43" name="Group 42"/>
          <p:cNvGrpSpPr/>
          <p:nvPr/>
        </p:nvGrpSpPr>
        <p:grpSpPr>
          <a:xfrm>
            <a:off x="0" y="-301846"/>
            <a:ext cx="10193050" cy="1541268"/>
            <a:chOff x="-23581" y="-271597"/>
            <a:chExt cx="10193050" cy="1541268"/>
          </a:xfrm>
        </p:grpSpPr>
        <p:grpSp>
          <p:nvGrpSpPr>
            <p:cNvPr id="44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51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2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3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6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45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46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47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48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6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123783" y="-54611"/>
            <a:ext cx="5166912" cy="552311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4.11 โครงการพัฒนาระบบบัญชีการเงินและระบบโปรแกรมทะเบียนลูกหนี้ กองทุนพัฒนาบทบาทสตรี (ต่อ)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63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76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91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92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93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77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89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90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70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71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72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73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74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31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114420"/>
              </p:ext>
            </p:extLst>
          </p:nvPr>
        </p:nvGraphicFramePr>
        <p:xfrm>
          <a:off x="114969" y="772187"/>
          <a:ext cx="9925582" cy="4404331"/>
        </p:xfrm>
        <a:graphic>
          <a:graphicData uri="http://schemas.openxmlformats.org/drawingml/2006/table">
            <a:tbl>
              <a:tblPr/>
              <a:tblGrid>
                <a:gridCol w="404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00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0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00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00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360"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ขั้นตอนการดำเนินการ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งวดงาน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เริ่มต้น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สิ้นสุด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จำนวนวัน</a:t>
                      </a:r>
                    </a:p>
                  </a:txBody>
                  <a:tcPr marL="4364" marR="4364" marT="43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835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เริ่มใช้งานจริง 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Go-Live)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1/06/2566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305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ทำการเชื่อมโยงและทดสอบระบบบัญชีการเงิน 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ERP)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และระบบทะเบียนลูกหนี้ 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LM)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ใหม่  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22/03/2566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26/03/2566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305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sng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การฝึกอบรมการใช้งานระบบทะเบียนลูกหนี้ (</a:t>
                      </a:r>
                      <a:r>
                        <a:rPr lang="en-US" sz="1100" b="1" i="0" u="sng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LM)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26/04/2566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28/05/2566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305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35.1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นำเสนอแผนการฝึกอบรม</a:t>
                      </a:r>
                    </a:p>
                  </a:txBody>
                  <a:tcPr marL="127000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25/10/2565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25/10/2565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305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35.2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ลงทะเบียนการฝึกอบรม</a:t>
                      </a:r>
                    </a:p>
                  </a:txBody>
                  <a:tcPr marL="127000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26/04/2566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spc="-2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30/04/2566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305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35.3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จัดฝึกอบรมสำหรับผู้ใช้งาน (</a:t>
                      </a:r>
                      <a:r>
                        <a:rPr lang="en-US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User) </a:t>
                      </a:r>
                    </a:p>
                  </a:txBody>
                  <a:tcPr marL="127000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17/05/2566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21/05/2566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305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35.4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จัดฝึกอบรมสำหรับผู้ดูแลระบบ 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Admin) </a:t>
                      </a:r>
                    </a:p>
                  </a:txBody>
                  <a:tcPr marL="127000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24/05/2566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28/05/2566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305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จัดส่งบุคลากรที่มีความเชี่ยวชาญด้านบัญชี การเงิน และงบประมาณ (ตามข้อ 6.4)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30/9/2565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26/6/2567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634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305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จัดเตรียม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Help Desk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เพื่อสนับสนุนการดำเนินการโครงการ ให้บริการแก้ปัญหาการใช้งานระบบ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4/1/2023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20/6/2566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137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305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37.1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ช่วง </a:t>
                      </a:r>
                      <a:r>
                        <a:rPr lang="en-US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Go-Live </a:t>
                      </a: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ทดลองการใช้งานจริง ระบบบัญชีการเงิน (</a:t>
                      </a:r>
                      <a:r>
                        <a:rPr lang="en-US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ERP) </a:t>
                      </a:r>
                    </a:p>
                  </a:txBody>
                  <a:tcPr marL="127000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4/01/2566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28/02/2566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3305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37.2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ช่วง </a:t>
                      </a:r>
                      <a:r>
                        <a:rPr lang="en-US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Go-Live </a:t>
                      </a: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ทดลองการใช้งานจริง ระบบทะเบียนลูกหนี้ (</a:t>
                      </a:r>
                      <a:r>
                        <a:rPr lang="en-US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LM)</a:t>
                      </a:r>
                    </a:p>
                  </a:txBody>
                  <a:tcPr marL="127000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1/04/2566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31/05/2566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22173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37.3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ช่วง 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Go-Live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ทดลองการใช้งานจริงการเชื่อมโยงและทดสอบการใช้งานระบบบัญชีการเงิน 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ERP)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และระบบทะเบียนลูกหนี้ (</a:t>
                      </a:r>
                      <a:r>
                        <a:rPr lang="en-U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LM)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ใหม่ พร้อมกัน</a:t>
                      </a:r>
                    </a:p>
                  </a:txBody>
                  <a:tcPr marL="127000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1/06/2566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20/6/2566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7740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จัดทำเอกสารส่งมอบงานงวดที่ 3 และส่งจดหมายเพื่อขอนัดส่งมอบงานงวดที่ 3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1/6/2566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25/6/2566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2173"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th-TH" sz="1100" b="1" i="0" u="sng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ส่งมอบงานงวดที่ 3 </a:t>
                      </a:r>
                      <a:r>
                        <a:rPr lang="th-TH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ดำเนินการให้แล้วเสร็จ ภายใน 270 วัน นับถัดจากวันลงนามในสัญญา เมื่อผู้ยื่นข้อเสนอได้ดำเนินการแล้วเสร็จและส่งมอบงานตามเงื่อนไข ตามข้อ 10.7-10.11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26/6/2566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26/6/2566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th-TH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10583" marR="10583" marT="1058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90177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0" y="2488344"/>
            <a:ext cx="10160000" cy="99780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20000"/>
              </a:lnSpc>
            </a:pPr>
            <a:r>
              <a:rPr lang="th-TH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4.12 การจัดสรรงบประมาณกองทุนพัฒนาบทบาทสตรี </a:t>
            </a:r>
            <a:br>
              <a:rPr lang="th-TH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ประจำปีงบประมาณ พ.ศ. 2566</a:t>
            </a:r>
            <a:endParaRPr lang="en-US" sz="2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104" name="Group 103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105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11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11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1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1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1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11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1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106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107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108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10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110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28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</p:spTree>
    <p:extLst>
      <p:ext uri="{BB962C8B-B14F-4D97-AF65-F5344CB8AC3E}">
        <p14:creationId xmlns:p14="http://schemas.microsoft.com/office/powerpoint/2010/main" val="37400955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กลุ่ม 6"/>
          <p:cNvGrpSpPr/>
          <p:nvPr/>
        </p:nvGrpSpPr>
        <p:grpSpPr>
          <a:xfrm>
            <a:off x="1631847" y="1114874"/>
            <a:ext cx="6599424" cy="3213282"/>
            <a:chOff x="684150" y="771550"/>
            <a:chExt cx="7919309" cy="3528392"/>
          </a:xfrm>
        </p:grpSpPr>
        <p:sp>
          <p:nvSpPr>
            <p:cNvPr id="27" name="สี่เหลี่ยมผืนผ้ามุมมน 47"/>
            <p:cNvSpPr/>
            <p:nvPr/>
          </p:nvSpPr>
          <p:spPr>
            <a:xfrm>
              <a:off x="684150" y="771550"/>
              <a:ext cx="3754778" cy="1080120"/>
            </a:xfrm>
            <a:prstGeom prst="roundRect">
              <a:avLst>
                <a:gd name="adj" fmla="val 6858"/>
              </a:avLst>
            </a:prstGeom>
            <a:solidFill>
              <a:srgbClr val="FFDD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th-TH" sz="1333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งบประมาณตาม </a:t>
              </a:r>
              <a:r>
                <a:rPr lang="th-TH" sz="1333" b="1" dirty="0" err="1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พรบ</a:t>
              </a:r>
              <a:r>
                <a:rPr lang="th-TH" sz="1333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. งบประมาณรายจ่ายประจำปีงบประมาณ พ.ศ. 2566</a:t>
              </a:r>
            </a:p>
            <a:p>
              <a:pPr algn="ctr">
                <a:lnSpc>
                  <a:spcPct val="120000"/>
                </a:lnSpc>
              </a:pPr>
              <a:r>
                <a:rPr lang="en-US" sz="1333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462,335,200 </a:t>
              </a:r>
              <a:r>
                <a:rPr lang="th-TH" sz="1333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บาท</a:t>
              </a:r>
            </a:p>
          </p:txBody>
        </p:sp>
        <p:sp>
          <p:nvSpPr>
            <p:cNvPr id="28" name="สี่เหลี่ยมผืนผ้ามุมมน 48"/>
            <p:cNvSpPr/>
            <p:nvPr/>
          </p:nvSpPr>
          <p:spPr>
            <a:xfrm>
              <a:off x="4823878" y="771550"/>
              <a:ext cx="3754778" cy="1080120"/>
            </a:xfrm>
            <a:prstGeom prst="roundRect">
              <a:avLst>
                <a:gd name="adj" fmla="val 6858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th-TH" sz="1333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งบประมาณตาม </a:t>
              </a:r>
              <a:r>
                <a:rPr lang="th-TH" sz="1333" b="1" dirty="0" err="1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พรบ</a:t>
              </a:r>
              <a:r>
                <a:rPr lang="th-TH" sz="1333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. </a:t>
              </a:r>
            </a:p>
            <a:p>
              <a:pPr algn="ctr">
                <a:lnSpc>
                  <a:spcPct val="120000"/>
                </a:lnSpc>
              </a:pPr>
              <a:r>
                <a:rPr lang="th-TH" sz="1333" b="1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เงินทุน</a:t>
              </a:r>
              <a:r>
                <a:rPr lang="th-TH" sz="1333" b="1" smtClean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หมุนเวียน พ.ศ. </a:t>
              </a:r>
              <a:r>
                <a:rPr lang="th-TH" sz="1333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2558</a:t>
              </a:r>
            </a:p>
            <a:p>
              <a:pPr algn="ctr">
                <a:lnSpc>
                  <a:spcPct val="120000"/>
                </a:lnSpc>
              </a:pPr>
              <a:r>
                <a:rPr lang="th-TH" sz="1333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499</a:t>
              </a:r>
              <a:r>
                <a:rPr lang="en-US" sz="1333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,097,750 </a:t>
              </a:r>
              <a:r>
                <a:rPr lang="th-TH" sz="1333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บาท</a:t>
              </a:r>
            </a:p>
          </p:txBody>
        </p:sp>
        <p:sp>
          <p:nvSpPr>
            <p:cNvPr id="29" name="สี่เหลี่ยมผืนผ้ามุมมน 49"/>
            <p:cNvSpPr/>
            <p:nvPr/>
          </p:nvSpPr>
          <p:spPr>
            <a:xfrm>
              <a:off x="684150" y="2283718"/>
              <a:ext cx="7894506" cy="797283"/>
            </a:xfrm>
            <a:prstGeom prst="roundRect">
              <a:avLst>
                <a:gd name="adj" fmla="val 6858"/>
              </a:avLst>
            </a:prstGeom>
            <a:solidFill>
              <a:srgbClr val="DDF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10000"/>
                </a:lnSpc>
              </a:pPr>
              <a:r>
                <a:rPr lang="th-TH" sz="1333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งบประมาณตามแผนการดำเนินงานและแผนการใช้จ่าย กองทุนพัฒนาบทบาทสตรี</a:t>
              </a:r>
            </a:p>
            <a:p>
              <a:pPr algn="ctr">
                <a:lnSpc>
                  <a:spcPct val="110000"/>
                </a:lnSpc>
              </a:pPr>
              <a:r>
                <a:rPr lang="th-TH" sz="1333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ประจำปีงบประมาณ พ.ศ. 2566</a:t>
              </a:r>
              <a:endParaRPr lang="en-US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 algn="ctr">
                <a:lnSpc>
                  <a:spcPct val="110000"/>
                </a:lnSpc>
              </a:pPr>
              <a:r>
                <a:rPr lang="en-US" sz="1333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961,432,950 </a:t>
              </a:r>
              <a:r>
                <a:rPr lang="th-TH" sz="1333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บาท</a:t>
              </a:r>
            </a:p>
          </p:txBody>
        </p:sp>
        <p:sp>
          <p:nvSpPr>
            <p:cNvPr id="30" name="สี่เหลี่ยมผืนผ้ามุมมน 50"/>
            <p:cNvSpPr/>
            <p:nvPr/>
          </p:nvSpPr>
          <p:spPr>
            <a:xfrm>
              <a:off x="684150" y="3582966"/>
              <a:ext cx="2336265" cy="716976"/>
            </a:xfrm>
            <a:prstGeom prst="roundRect">
              <a:avLst>
                <a:gd name="adj" fmla="val 6858"/>
              </a:avLst>
            </a:prstGeom>
            <a:solidFill>
              <a:srgbClr val="D4EF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th-TH" sz="1333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งบบริหาร</a:t>
              </a:r>
            </a:p>
            <a:p>
              <a:pPr algn="ctr">
                <a:lnSpc>
                  <a:spcPct val="120000"/>
                </a:lnSpc>
              </a:pPr>
              <a:r>
                <a:rPr lang="en-US" sz="1333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271,432,950 </a:t>
              </a:r>
              <a:r>
                <a:rPr lang="th-TH" sz="1333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บาท</a:t>
              </a:r>
            </a:p>
          </p:txBody>
        </p:sp>
        <p:sp>
          <p:nvSpPr>
            <p:cNvPr id="31" name="สี่เหลี่ยมผืนผ้ามุมมน 54"/>
            <p:cNvSpPr/>
            <p:nvPr/>
          </p:nvSpPr>
          <p:spPr>
            <a:xfrm>
              <a:off x="6267194" y="3560008"/>
              <a:ext cx="2336265" cy="716976"/>
            </a:xfrm>
            <a:prstGeom prst="roundRect">
              <a:avLst>
                <a:gd name="adj" fmla="val 6858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th-TH" sz="1333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เงินทุนหมุนเวียน</a:t>
              </a:r>
            </a:p>
            <a:p>
              <a:pPr algn="ctr">
                <a:lnSpc>
                  <a:spcPct val="120000"/>
                </a:lnSpc>
              </a:pPr>
              <a:r>
                <a:rPr lang="en-US" sz="1333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600,000,000 </a:t>
              </a:r>
              <a:r>
                <a:rPr lang="th-TH" sz="1333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บาท</a:t>
              </a:r>
            </a:p>
          </p:txBody>
        </p:sp>
        <p:sp>
          <p:nvSpPr>
            <p:cNvPr id="32" name="สี่เหลี่ยมผืนผ้ามุมมน 55"/>
            <p:cNvSpPr/>
            <p:nvPr/>
          </p:nvSpPr>
          <p:spPr>
            <a:xfrm>
              <a:off x="3555306" y="3582966"/>
              <a:ext cx="2336265" cy="716976"/>
            </a:xfrm>
            <a:prstGeom prst="roundRect">
              <a:avLst>
                <a:gd name="adj" fmla="val 6858"/>
              </a:avLst>
            </a:prstGeom>
            <a:solidFill>
              <a:srgbClr val="EDD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th-TH" sz="1333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เงินอุดหนุน</a:t>
              </a:r>
            </a:p>
            <a:p>
              <a:pPr algn="ctr">
                <a:lnSpc>
                  <a:spcPct val="120000"/>
                </a:lnSpc>
              </a:pPr>
              <a:r>
                <a:rPr lang="en-US" sz="1333" b="1" dirty="0" smtClean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90,000,000</a:t>
              </a:r>
              <a:r>
                <a:rPr lang="th-TH" sz="1333" b="1" dirty="0" smtClean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บาท</a:t>
              </a:r>
              <a:endPara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3" name="ลูกศรขวา 4"/>
            <p:cNvSpPr/>
            <p:nvPr/>
          </p:nvSpPr>
          <p:spPr>
            <a:xfrm rot="5400000">
              <a:off x="1690183" y="3173382"/>
              <a:ext cx="324198" cy="360040"/>
            </a:xfrm>
            <a:prstGeom prst="rightArrow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500"/>
            </a:p>
          </p:txBody>
        </p:sp>
        <p:sp>
          <p:nvSpPr>
            <p:cNvPr id="34" name="ลูกศรขวา 56"/>
            <p:cNvSpPr/>
            <p:nvPr/>
          </p:nvSpPr>
          <p:spPr>
            <a:xfrm rot="5400000">
              <a:off x="4529873" y="3165087"/>
              <a:ext cx="324198" cy="360040"/>
            </a:xfrm>
            <a:prstGeom prst="rightArrow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500"/>
            </a:p>
          </p:txBody>
        </p:sp>
        <p:sp>
          <p:nvSpPr>
            <p:cNvPr id="35" name="ลูกศรขวา 57"/>
            <p:cNvSpPr/>
            <p:nvPr/>
          </p:nvSpPr>
          <p:spPr>
            <a:xfrm rot="5400000">
              <a:off x="7248424" y="3155388"/>
              <a:ext cx="324198" cy="360040"/>
            </a:xfrm>
            <a:prstGeom prst="rightArrow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500"/>
            </a:p>
          </p:txBody>
        </p:sp>
        <p:sp>
          <p:nvSpPr>
            <p:cNvPr id="36" name="ลูกศรขวา 58"/>
            <p:cNvSpPr/>
            <p:nvPr/>
          </p:nvSpPr>
          <p:spPr>
            <a:xfrm rot="5400000">
              <a:off x="2296879" y="1905757"/>
              <a:ext cx="324198" cy="360040"/>
            </a:xfrm>
            <a:prstGeom prst="rightArrow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500"/>
            </a:p>
          </p:txBody>
        </p:sp>
        <p:sp>
          <p:nvSpPr>
            <p:cNvPr id="37" name="ลูกศรขวา 59"/>
            <p:cNvSpPr/>
            <p:nvPr/>
          </p:nvSpPr>
          <p:spPr>
            <a:xfrm rot="5400000">
              <a:off x="6455428" y="1909850"/>
              <a:ext cx="324198" cy="360040"/>
            </a:xfrm>
            <a:prstGeom prst="rightArrow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500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545235" y="4588365"/>
            <a:ext cx="70727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กระทรวงการคลังพิจารณาอนุมัติตามหนังสือกระทรวงการคลัง ด่วนที่สุด ที่ </a:t>
            </a:r>
            <a:r>
              <a:rPr lang="th-TH" sz="1050" b="1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กค</a:t>
            </a: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0406.5/37532 ลงวันที่ 30 กันยายน 2565</a:t>
            </a:r>
          </a:p>
        </p:txBody>
      </p:sp>
      <p:sp>
        <p:nvSpPr>
          <p:cNvPr id="39" name="Date Placeholder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F9C3-733B-42E8-A5C6-B4D77DEEFF6C}" type="datetime1">
              <a:rPr lang="th-TH" smtClean="0"/>
              <a:t>09/11/65</a:t>
            </a:fld>
            <a:endParaRPr lang="th-TH"/>
          </a:p>
        </p:txBody>
      </p:sp>
      <p:sp>
        <p:nvSpPr>
          <p:cNvPr id="40" name="Rectangle 39"/>
          <p:cNvSpPr/>
          <p:nvPr/>
        </p:nvSpPr>
        <p:spPr>
          <a:xfrm>
            <a:off x="9340474" y="5234018"/>
            <a:ext cx="660073" cy="367213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th-TH" sz="1500" dirty="0">
                <a:latin typeface="Chulabhorn Likit Text Light" panose="00000400000000000000" pitchFamily="50" charset="-34"/>
                <a:cs typeface="Chulabhorn Likit Text Light" panose="00000400000000000000" pitchFamily="50" charset="-34"/>
              </a:rPr>
              <a:t>13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9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4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5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6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7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70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1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2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3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78" name="Group 77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79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86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90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91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92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87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88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89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80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81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82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83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84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93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25" name="สี่เหลี่ยมผืนผ้ามุมมน 3"/>
          <p:cNvSpPr/>
          <p:nvPr/>
        </p:nvSpPr>
        <p:spPr>
          <a:xfrm>
            <a:off x="64397" y="32057"/>
            <a:ext cx="6500723" cy="514813"/>
          </a:xfrm>
          <a:prstGeom prst="roundRect">
            <a:avLst>
              <a:gd name="adj" fmla="val 510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4.12 การจัดสรรงบประมาณกองทุนพัฒนาบทบาทสตรี ประจำปีงบประมาณ พ.ศ. 2566</a:t>
            </a:r>
          </a:p>
        </p:txBody>
      </p:sp>
    </p:spTree>
    <p:extLst>
      <p:ext uri="{BB962C8B-B14F-4D97-AF65-F5344CB8AC3E}">
        <p14:creationId xmlns:p14="http://schemas.microsoft.com/office/powerpoint/2010/main" val="274147817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ตัวแทนเนื้อหา 2"/>
          <p:cNvSpPr txBox="1">
            <a:spLocks/>
          </p:cNvSpPr>
          <p:nvPr/>
        </p:nvSpPr>
        <p:spPr>
          <a:xfrm>
            <a:off x="93643" y="900118"/>
            <a:ext cx="9726883" cy="4366238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thaiDist">
              <a:spcAft>
                <a:spcPts val="600"/>
              </a:spcAft>
              <a:buNone/>
            </a:pPr>
            <a:r>
              <a:rPr lang="th-TH" sz="2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</a:t>
            </a:r>
            <a:r>
              <a:rPr lang="th-TH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งบประมาณตามแผนการดำเนินงานและแผนการใช้จ่ายงบประมาณกองทุนพัฒนาบทบาทสตรี ประจำปีงบประมาณ พ.ศ. 2566 งบประมาณ จำนวน</a:t>
            </a:r>
            <a:r>
              <a:rPr lang="en-US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961</a:t>
            </a:r>
            <a:r>
              <a:rPr lang="th-TH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,432,950 บาท จำแนกเป็น </a:t>
            </a:r>
          </a:p>
          <a:p>
            <a:pPr marL="0" indent="0" algn="thaiDist">
              <a:buNone/>
            </a:pPr>
            <a:r>
              <a:rPr lang="th-TH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		งบบริหาร		จำนวน </a:t>
            </a:r>
            <a:r>
              <a:rPr lang="en-US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271,432,950 </a:t>
            </a:r>
            <a:r>
              <a:rPr lang="th-TH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</a:t>
            </a:r>
          </a:p>
          <a:p>
            <a:pPr marL="0" indent="0" algn="thaiDist">
              <a:buNone/>
            </a:pPr>
            <a:r>
              <a:rPr lang="th-TH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		งบเงินอุดหนุน	จำนวน </a:t>
            </a:r>
            <a:r>
              <a:rPr lang="en-US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90,000,000 </a:t>
            </a:r>
            <a:r>
              <a:rPr lang="th-TH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</a:t>
            </a:r>
          </a:p>
          <a:p>
            <a:pPr marL="0" indent="0">
              <a:buNone/>
            </a:pPr>
            <a:r>
              <a:rPr lang="th-TH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 		งบเงินทุนหมุนเวียน	จำนวน</a:t>
            </a:r>
            <a:r>
              <a:rPr lang="en-US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600,000,000</a:t>
            </a:r>
            <a:r>
              <a:rPr lang="th-TH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บาท</a:t>
            </a:r>
          </a:p>
        </p:txBody>
      </p:sp>
      <p:sp>
        <p:nvSpPr>
          <p:cNvPr id="30" name="กล่องข้อความ 3"/>
          <p:cNvSpPr txBox="1"/>
          <p:nvPr/>
        </p:nvSpPr>
        <p:spPr>
          <a:xfrm>
            <a:off x="116983" y="2828180"/>
            <a:ext cx="9813748" cy="2003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lnSpc>
                <a:spcPct val="120000"/>
              </a:lnSpc>
              <a:spcAft>
                <a:spcPts val="600"/>
              </a:spcAft>
            </a:pPr>
            <a:r>
              <a:rPr lang="th-TH" sz="1500" dirty="0">
                <a:solidFill>
                  <a:schemeClr val="accent5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</a:t>
            </a:r>
            <a:r>
              <a:rPr lang="th-TH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 ต้องเบิกจ่ายงบประมาณในภาพรวมให้แล้วเสร็จไม่น้อยกว่าร้อยละตามที่</a:t>
            </a:r>
            <a:br>
              <a:rPr lang="th-TH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มติครม. กำหนด ดังนี้ </a:t>
            </a:r>
          </a:p>
          <a:p>
            <a:pPr>
              <a:lnSpc>
                <a:spcPct val="120000"/>
              </a:lnSpc>
            </a:pPr>
            <a:r>
              <a:rPr lang="th-TH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		         ไตรมาส 1 ร้อยละ 32 </a:t>
            </a:r>
          </a:p>
          <a:p>
            <a:pPr>
              <a:lnSpc>
                <a:spcPct val="120000"/>
              </a:lnSpc>
            </a:pPr>
            <a:r>
              <a:rPr lang="th-TH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		         ไตรมาส 2 ร้อยละ 54</a:t>
            </a:r>
          </a:p>
          <a:p>
            <a:pPr>
              <a:lnSpc>
                <a:spcPct val="120000"/>
              </a:lnSpc>
            </a:pPr>
            <a:r>
              <a:rPr lang="th-TH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		         ไตรมาส 3 ร้อยละ 77 </a:t>
            </a:r>
          </a:p>
          <a:p>
            <a:pPr>
              <a:lnSpc>
                <a:spcPct val="120000"/>
              </a:lnSpc>
            </a:pPr>
            <a:r>
              <a:rPr lang="th-TH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		         ไตรมาส 4 ร้อยละ 100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6526C8EE-04DD-573A-FE70-CB964CC6E4AC}"/>
              </a:ext>
            </a:extLst>
          </p:cNvPr>
          <p:cNvSpPr txBox="1"/>
          <p:nvPr/>
        </p:nvSpPr>
        <p:spPr>
          <a:xfrm>
            <a:off x="6683011" y="4823636"/>
            <a:ext cx="342914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อ้างอิง </a:t>
            </a:r>
            <a:r>
              <a:rPr lang="en-US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: 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มติ ครม. วันที่ 10 พฤศจิกายน 2563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34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39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0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1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42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35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36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37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38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43" name="Group 42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44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51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55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6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7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52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53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54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45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46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47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8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9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58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59" name="สี่เหลี่ยมผืนผ้ามุมมน 3"/>
          <p:cNvSpPr/>
          <p:nvPr/>
        </p:nvSpPr>
        <p:spPr>
          <a:xfrm>
            <a:off x="64397" y="32057"/>
            <a:ext cx="6500723" cy="514813"/>
          </a:xfrm>
          <a:prstGeom prst="roundRect">
            <a:avLst>
              <a:gd name="adj" fmla="val 510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4.12 การจัดสรรงบประมาณกองทุนพัฒนาบทบาทสตรี ประจำปีงบประมาณ พ.ศ. 2566</a:t>
            </a:r>
          </a:p>
        </p:txBody>
      </p:sp>
    </p:spTree>
    <p:extLst>
      <p:ext uri="{BB962C8B-B14F-4D97-AF65-F5344CB8AC3E}">
        <p14:creationId xmlns:p14="http://schemas.microsoft.com/office/powerpoint/2010/main" val="332353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AA4A5-C34C-44DD-AC9D-20AE5ABBAD57}" type="datetime1">
              <a:rPr lang="th-TH" smtClean="0"/>
              <a:t>09/11/65</a:t>
            </a:fld>
            <a:endParaRPr lang="th-TH"/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C4C117EF-AE6E-8029-D7DC-7A579A6F1064}"/>
              </a:ext>
            </a:extLst>
          </p:cNvPr>
          <p:cNvSpPr txBox="1"/>
          <p:nvPr/>
        </p:nvSpPr>
        <p:spPr>
          <a:xfrm>
            <a:off x="242867" y="777745"/>
            <a:ext cx="5377193" cy="3488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marL="285731" indent="-285731">
              <a:buFont typeface="Wingdings" panose="05000000000000000000" pitchFamily="2" charset="2"/>
              <a:buChar char="Ø"/>
            </a:pPr>
            <a:r>
              <a:rPr lang="th-TH" sz="1667" b="1" dirty="0">
                <a:solidFill>
                  <a:srgbClr val="0000C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หลักเกณฑ์การพิจารณาจัดสรรงบบริหาร</a:t>
            </a:r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0F771E9A-C8B2-C231-34D8-E529E439CA7D}"/>
              </a:ext>
            </a:extLst>
          </p:cNvPr>
          <p:cNvSpPr txBox="1"/>
          <p:nvPr/>
        </p:nvSpPr>
        <p:spPr>
          <a:xfrm>
            <a:off x="358104" y="1397058"/>
            <a:ext cx="93124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16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พิจารณาตามหลักเกณฑ์เพื่อจัดสรรงบประมาณให้กับจังหวัด ตามหนังสือ ที่ มท 0416.2/ว 1005 ลงวันที่ </a:t>
            </a:r>
            <a:br>
              <a:rPr lang="th-TH" sz="16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6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17 มีนาคม 2565 และกรุงเทพมหานคร ตามหนังสือ ที่ มท 0416.2/1992 ลงวันที่ 17 มีนาคม 2565 จำนวน </a:t>
            </a:r>
            <a:br>
              <a:rPr lang="th-TH" sz="16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6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76 จังหวัด และกรุงเทพมหานคร ดังนี้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36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41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2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3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44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37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38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39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40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45" name="Group 44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46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53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57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8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9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54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55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56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47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48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49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5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51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60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61" name="สี่เหลี่ยมผืนผ้ามุมมน 3"/>
          <p:cNvSpPr/>
          <p:nvPr/>
        </p:nvSpPr>
        <p:spPr>
          <a:xfrm>
            <a:off x="64397" y="32057"/>
            <a:ext cx="6500723" cy="514813"/>
          </a:xfrm>
          <a:prstGeom prst="roundRect">
            <a:avLst>
              <a:gd name="adj" fmla="val 510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4.12 การจัดสรรงบประมาณกองทุนพัฒนาบทบาทสตรี ประจำปีงบประมาณ พ.ศ. 2566</a:t>
            </a:r>
          </a:p>
        </p:txBody>
      </p:sp>
      <p:sp>
        <p:nvSpPr>
          <p:cNvPr id="63" name="สี่เหลี่ยมผืนผ้า 32">
            <a:extLst>
              <a:ext uri="{FF2B5EF4-FFF2-40B4-BE49-F238E27FC236}">
                <a16:creationId xmlns:a16="http://schemas.microsoft.com/office/drawing/2014/main" id="{5EA5530B-6364-4EB4-06E1-06A4550A7364}"/>
              </a:ext>
            </a:extLst>
          </p:cNvPr>
          <p:cNvSpPr/>
          <p:nvPr/>
        </p:nvSpPr>
        <p:spPr>
          <a:xfrm>
            <a:off x="466899" y="2439302"/>
            <a:ext cx="9189780" cy="24886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lnSpc>
                <a:spcPct val="120000"/>
              </a:lnSpc>
              <a:tabLst>
                <a:tab pos="863600" algn="l"/>
                <a:tab pos="977900" algn="l"/>
                <a:tab pos="1206500" algn="l"/>
              </a:tabLst>
            </a:pPr>
            <a:r>
              <a:rPr lang="th-TH"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	4,000,001  บาท ขึ้นไป		      จำนวน	  1  จังหวัด   รวมเป็นเงิน 	  4,777,640 	บาท</a:t>
            </a:r>
          </a:p>
          <a:p>
            <a:pPr>
              <a:lnSpc>
                <a:spcPct val="120000"/>
              </a:lnSpc>
              <a:tabLst>
                <a:tab pos="977900" algn="l"/>
                <a:tab pos="2057400" algn="l"/>
                <a:tab pos="2235200" algn="l"/>
                <a:tab pos="2400300" algn="l"/>
                <a:tab pos="3949700" algn="l"/>
                <a:tab pos="4000500" algn="l"/>
                <a:tab pos="4457700" algn="l"/>
                <a:tab pos="4572000" algn="l"/>
              </a:tabLst>
            </a:pPr>
            <a:r>
              <a:rPr lang="th-TH"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	3,000,001 	– 4,000,000   บาท  	จำนวน	  8  จังหวัด   รวมเป็นเงิน 	27,823,620 	บาท</a:t>
            </a:r>
          </a:p>
          <a:p>
            <a:pPr>
              <a:lnSpc>
                <a:spcPct val="120000"/>
              </a:lnSpc>
              <a:tabLst>
                <a:tab pos="977900" algn="l"/>
                <a:tab pos="2057400" algn="l"/>
                <a:tab pos="3949700" algn="l"/>
                <a:tab pos="4000500" algn="l"/>
                <a:tab pos="4572000" algn="l"/>
                <a:tab pos="4635500" algn="l"/>
                <a:tab pos="4686300" algn="l"/>
              </a:tabLst>
            </a:pPr>
            <a:r>
              <a:rPr lang="th-TH"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	2,000,001 	– 3,000,000   บาท  	จำนวน	21  จังหวัด   รวมเป็นเงิน 	49,677,845 	บาท</a:t>
            </a:r>
          </a:p>
          <a:p>
            <a:pPr>
              <a:lnSpc>
                <a:spcPct val="120000"/>
              </a:lnSpc>
              <a:tabLst>
                <a:tab pos="977900" algn="l"/>
                <a:tab pos="1028700" algn="l"/>
                <a:tab pos="2057400" algn="l"/>
                <a:tab pos="3949700" algn="l"/>
                <a:tab pos="4572000" algn="l"/>
                <a:tab pos="4635500" algn="l"/>
                <a:tab pos="6864350" algn="l"/>
                <a:tab pos="6977063" algn="l"/>
                <a:tab pos="8229600" algn="l"/>
              </a:tabLst>
            </a:pPr>
            <a:r>
              <a:rPr lang="th-TH"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 1,000,001 	– 2,000,000   บาท   	จำนวน	43  จังหวัด   รวมเป็นเงิน </a:t>
            </a:r>
            <a:r>
              <a:rPr lang="th-TH" sz="15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66,081,680       	บาท</a:t>
            </a:r>
            <a:endParaRPr lang="th-TH" sz="15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  <a:tabLst>
                <a:tab pos="2057400" algn="l"/>
                <a:tab pos="3949700" algn="l"/>
                <a:tab pos="4572000" algn="l"/>
              </a:tabLst>
            </a:pPr>
            <a:r>
              <a:rPr lang="th-TH"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    500,000 	– 1,000,000   บาท  	จำนวน    3  จังหวัด   รวมเป็นเงิน 	  </a:t>
            </a:r>
            <a:r>
              <a:rPr lang="th-TH" sz="15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2,675,515 </a:t>
            </a:r>
            <a:r>
              <a:rPr lang="th-TH"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บาท</a:t>
            </a:r>
          </a:p>
          <a:p>
            <a:pPr>
              <a:lnSpc>
                <a:spcPct val="120000"/>
              </a:lnSpc>
            </a:pPr>
            <a:r>
              <a:rPr lang="th-TH"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กรุงเทพมหานคร 		                  เป็นเงิน    4,395,500  บาท				</a:t>
            </a:r>
          </a:p>
          <a:p>
            <a:pPr>
              <a:lnSpc>
                <a:spcPct val="120000"/>
              </a:lnSpc>
            </a:pPr>
            <a:r>
              <a:rPr lang="th-TH"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สำนักงานกองทุนพัฒนาบทบาทสตรี	เป็นเงิน 116,001,145 </a:t>
            </a:r>
            <a:r>
              <a:rPr lang="th-TH" sz="15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บาท</a:t>
            </a:r>
            <a:endParaRPr lang="th-TH" sz="15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</a:pP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									 รวมเป็นเงินทั้งสิ้น  จำนวน      271,432,950 บาท</a:t>
            </a:r>
          </a:p>
        </p:txBody>
      </p:sp>
    </p:spTree>
    <p:extLst>
      <p:ext uri="{BB962C8B-B14F-4D97-AF65-F5344CB8AC3E}">
        <p14:creationId xmlns:p14="http://schemas.microsoft.com/office/powerpoint/2010/main" val="5449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9449" y="1166917"/>
            <a:ext cx="4516243" cy="9128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38110" indent="-238110">
              <a:buFont typeface="Wingdings" panose="05000000000000000000" pitchFamily="2" charset="2"/>
              <a:buChar char="Ø"/>
            </a:pPr>
            <a:r>
              <a:rPr lang="th-TH" sz="1333" b="1" dirty="0">
                <a:solidFill>
                  <a:srgbClr val="0000C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วัตถุประสงค์</a:t>
            </a:r>
            <a:r>
              <a:rPr lang="th-TH" sz="1333" dirty="0">
                <a:solidFill>
                  <a:srgbClr val="0000C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  <a:p>
            <a:pPr algn="thaiDist"/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เพื่อส่งเสริมบทบาทและพัฒนาศักยภาพสตรีและเครือข่าย ส่งเสริมสนับสนุนการจัดกิจกรรมในการพัฒนาบทบาทสตรี </a:t>
            </a:r>
            <a:b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และสนับสนุนโครงการที่แก้ไขปัญหาและพัฒนาสตรี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308" y="2079942"/>
            <a:ext cx="4516243" cy="32512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38110" indent="-23811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th-TH" sz="1333" b="1" dirty="0">
                <a:solidFill>
                  <a:srgbClr val="0000C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คุณสมบัติ</a:t>
            </a:r>
          </a:p>
          <a:p>
            <a:pPr algn="thaiDist">
              <a:lnSpc>
                <a:spcPct val="110000"/>
              </a:lnSpc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1. เป็นสมาชิกประเภทองค์กรสตรี</a:t>
            </a:r>
          </a:p>
          <a:p>
            <a:pPr algn="thaiDist">
              <a:lnSpc>
                <a:spcPct val="110000"/>
              </a:lnSpc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 มีสถานที่ทำงาน หรือสำนักงานใหญ่ตั้งอยู่ในท้องที่ที่ยื่นแบบ</a:t>
            </a:r>
          </a:p>
          <a:p>
            <a:pPr algn="thaiDist">
              <a:lnSpc>
                <a:spcPct val="110000"/>
              </a:lnSpc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ขอรับการสนับสนุนไม่น้อยกว่า 6 เดือน</a:t>
            </a:r>
          </a:p>
          <a:p>
            <a:pPr algn="thaiDist">
              <a:lnSpc>
                <a:spcPct val="110000"/>
              </a:lnSpc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 โครงการที่ขอรับการสนับสนุน ต้องเป็นโครงการที่ใช้จ่ายตาม</a:t>
            </a:r>
          </a:p>
          <a:p>
            <a:pPr algn="thaiDist">
              <a:lnSpc>
                <a:spcPct val="110000"/>
              </a:lnSpc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วัตถุประสงค์ของกองทุนตามข้อบังคับคณะกรรมการบริหาร</a:t>
            </a:r>
          </a:p>
          <a:p>
            <a:pPr algn="thaiDist">
              <a:lnSpc>
                <a:spcPct val="110000"/>
              </a:lnSpc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กองทุนพัฒนาบทบาทสตรี ว่าด้วยการบริหารกองทุนพัฒนา</a:t>
            </a:r>
          </a:p>
          <a:p>
            <a:pPr algn="thaiDist">
              <a:lnSpc>
                <a:spcPct val="110000"/>
              </a:lnSpc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บทบาทสตรี พ.ศ. 2559 </a:t>
            </a:r>
          </a:p>
          <a:p>
            <a:pPr algn="thaiDist">
              <a:lnSpc>
                <a:spcPct val="110000"/>
              </a:lnSpc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 วงเงิน</a:t>
            </a:r>
            <a:r>
              <a:rPr lang="th-TH" sz="1333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ไม่เกิน 200,000 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 </a:t>
            </a:r>
            <a:r>
              <a:rPr lang="th-TH" sz="1333" b="1" dirty="0">
                <a:solidFill>
                  <a:srgbClr val="0000C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การอนุมัติเป็นอำนาจ อก</a:t>
            </a:r>
            <a:r>
              <a:rPr lang="th-TH" sz="1333" b="1" dirty="0" err="1">
                <a:solidFill>
                  <a:srgbClr val="0000C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ส.จ</a:t>
            </a:r>
            <a:r>
              <a:rPr lang="th-TH" sz="1333" b="1" dirty="0">
                <a:solidFill>
                  <a:srgbClr val="0000C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</a:t>
            </a:r>
          </a:p>
          <a:p>
            <a:pPr algn="thaiDist">
              <a:lnSpc>
                <a:spcPct val="110000"/>
              </a:lnSpc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 วงเงิน</a:t>
            </a:r>
            <a:r>
              <a:rPr lang="th-TH" sz="1333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เกิน 200,000 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</a:t>
            </a:r>
            <a:r>
              <a:rPr lang="th-TH" sz="13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  <a:p>
            <a:pPr algn="thaiDist">
              <a:lnSpc>
                <a:spcPct val="110000"/>
              </a:lnSpc>
            </a:pPr>
            <a:r>
              <a:rPr lang="th-TH" sz="13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ดำเนินการภายในจังหวัด </a:t>
            </a:r>
            <a:r>
              <a:rPr lang="th-TH" sz="1333" b="1" dirty="0">
                <a:solidFill>
                  <a:srgbClr val="0000C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อก</a:t>
            </a:r>
            <a:r>
              <a:rPr lang="th-TH" sz="1333" b="1" dirty="0" err="1">
                <a:solidFill>
                  <a:srgbClr val="0000C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ส.จ</a:t>
            </a:r>
            <a:r>
              <a:rPr lang="th-TH" sz="1333" b="1" dirty="0">
                <a:solidFill>
                  <a:srgbClr val="0000C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 เห็นชอบ การ</a:t>
            </a:r>
            <a:r>
              <a:rPr lang="th-TH" sz="1333" b="1" dirty="0" smtClean="0">
                <a:solidFill>
                  <a:srgbClr val="0000C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อนุมัติ</a:t>
            </a:r>
            <a:br>
              <a:rPr lang="th-TH" sz="1333" b="1" dirty="0" smtClean="0">
                <a:solidFill>
                  <a:srgbClr val="0000C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33" b="1" dirty="0" smtClean="0">
                <a:solidFill>
                  <a:srgbClr val="0000C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เป็นอำนาจ </a:t>
            </a:r>
            <a:r>
              <a:rPr lang="th-TH" sz="1333" b="1" dirty="0">
                <a:solidFill>
                  <a:srgbClr val="0000C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คกส.</a:t>
            </a:r>
          </a:p>
          <a:p>
            <a:pPr algn="thaiDist">
              <a:lnSpc>
                <a:spcPct val="110000"/>
              </a:lnSpc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- ดำเนินการครอบคลุมหลายจังหวัด เสนอ </a:t>
            </a:r>
            <a:r>
              <a:rPr lang="th-TH" sz="1333" b="1" dirty="0" err="1">
                <a:solidFill>
                  <a:srgbClr val="0000C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คกส</a:t>
            </a:r>
            <a:r>
              <a:rPr lang="th-TH" sz="1333" b="1" dirty="0">
                <a:solidFill>
                  <a:srgbClr val="0000C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 อนุมัติ </a:t>
            </a:r>
            <a:br>
              <a:rPr lang="th-TH" sz="1333" b="1" dirty="0">
                <a:solidFill>
                  <a:srgbClr val="0000C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33" b="1" dirty="0" smtClean="0">
                <a:solidFill>
                  <a:srgbClr val="0000C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(</a:t>
            </a:r>
            <a:r>
              <a:rPr lang="th-TH" sz="1333" b="1" dirty="0">
                <a:solidFill>
                  <a:srgbClr val="0000C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ใช้งบสกส.)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80659" y="1289593"/>
            <a:ext cx="5271600" cy="3488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marL="285731" indent="-285731">
              <a:buFont typeface="Wingdings" panose="05000000000000000000" pitchFamily="2" charset="2"/>
              <a:buChar char="Ø"/>
            </a:pPr>
            <a:r>
              <a:rPr lang="th-TH" sz="1667" b="1" dirty="0">
                <a:solidFill>
                  <a:srgbClr val="0000C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หลักเกณฑ์การพิจารณาจัดสรรสรรเงินอุดหนุน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80659" y="1801823"/>
            <a:ext cx="5271600" cy="32419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พิจารณาตามหลักเกณฑ์เพื่อจัดสรรงบประมาณให้กับจังหวัด/กรุงเทพมหานครตามขนาดจังหวัด เล็ก กลาง ใหญ่ ร้อยละ 95 และผลกา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รบริการ</a:t>
            </a: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จัดการหนี้ดีเด่นร้อยละ 5 ดังนี้ </a:t>
            </a:r>
          </a:p>
          <a:p>
            <a:pPr>
              <a:lnSpc>
                <a:spcPct val="120000"/>
              </a:lnSpc>
            </a:pP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จังหวัด 76 จังหวัด และกรุงเทพมหานคร </a:t>
            </a:r>
          </a:p>
          <a:p>
            <a:pPr>
              <a:lnSpc>
                <a:spcPct val="120000"/>
              </a:lnSpc>
              <a:tabLst>
                <a:tab pos="1600200" algn="l"/>
                <a:tab pos="1714500" algn="l"/>
                <a:tab pos="2457450" algn="l"/>
                <a:tab pos="2628900" algn="l"/>
                <a:tab pos="4800600" algn="l"/>
                <a:tab pos="4914900" algn="l"/>
              </a:tabLst>
            </a:pP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 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1,830,000  	บาท  </a:t>
            </a: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   1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จังหวัด   </a:t>
            </a: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รวมเป็นเงิน   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1,830,000    </a:t>
            </a: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</a:t>
            </a:r>
          </a:p>
          <a:p>
            <a:pPr>
              <a:lnSpc>
                <a:spcPct val="120000"/>
              </a:lnSpc>
              <a:tabLst>
                <a:tab pos="1600200" algn="l"/>
                <a:tab pos="2628900" algn="l"/>
                <a:tab pos="4800600" algn="l"/>
              </a:tabLst>
            </a:pP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 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1,530,000  	บาท  </a:t>
            </a: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   4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จังหวัด   </a:t>
            </a: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รวมเป็นเงิน     6,120,000  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</a:t>
            </a:r>
            <a:endParaRPr lang="th-TH" sz="11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  <a:tabLst>
                <a:tab pos="1600200" algn="l"/>
                <a:tab pos="2628900" algn="l"/>
                <a:tab pos="4800600" algn="l"/>
              </a:tabLst>
            </a:pP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 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1,400,000  บาท  </a:t>
            </a: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   1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จังหวัด   </a:t>
            </a: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รวมเป็นเงิน     1,400,000 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บาท</a:t>
            </a:r>
            <a:endParaRPr lang="th-TH" sz="11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  <a:tabLst>
                <a:tab pos="1600200" algn="l"/>
                <a:tab pos="2400300" algn="l"/>
                <a:tab pos="2457450" algn="l"/>
                <a:tab pos="2514600" algn="l"/>
                <a:tab pos="2628900" algn="l"/>
                <a:tab pos="3771900" algn="l"/>
                <a:tab pos="3886200" algn="l"/>
                <a:tab pos="4800600" algn="l"/>
              </a:tabLst>
            </a:pP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1,380,000  	บาท  </a:t>
            </a: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16	จังหวัด   </a:t>
            </a: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รวมเป็นเงิน 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22,080,000   บาท</a:t>
            </a:r>
            <a:endParaRPr lang="th-TH" sz="11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  <a:tabLst>
                <a:tab pos="1600200" algn="l"/>
                <a:tab pos="2628900" algn="l"/>
                <a:tab pos="4800600" algn="l"/>
              </a:tabLst>
            </a:pP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1,280,000  	บาท  </a:t>
            </a: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 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 	จังหวัด   </a:t>
            </a: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รวมเป็นเงิน      1,280,000 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</a:t>
            </a:r>
            <a:endParaRPr lang="th-TH" sz="11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  <a:tabLst>
                <a:tab pos="1600200" algn="l"/>
                <a:tab pos="2628900" algn="l"/>
                <a:tab pos="4800600" algn="l"/>
              </a:tabLst>
            </a:pP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1,250,000  	บาท  </a:t>
            </a: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   6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จังหวัด   </a:t>
            </a: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รวมเป็นเงิน     7,500,000 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</a:t>
            </a:r>
            <a:endParaRPr lang="th-TH" sz="11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  <a:tabLst>
                <a:tab pos="1600200" algn="l"/>
                <a:tab pos="2628900" algn="l"/>
                <a:tab pos="2743200" algn="l"/>
                <a:tab pos="4800600" algn="l"/>
              </a:tabLst>
            </a:pP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 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1,130,000  	บาท  </a:t>
            </a: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 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  จังหวัด   </a:t>
            </a: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รวมเป็นเงิน   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1,130,000   	บาท</a:t>
            </a:r>
            <a:endParaRPr lang="th-TH" sz="11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  <a:tabLst>
                <a:tab pos="1600200" algn="l"/>
                <a:tab pos="1714500" algn="l"/>
                <a:tab pos="2400300" algn="l"/>
                <a:tab pos="2628900" algn="l"/>
                <a:tab pos="3886200" algn="l"/>
                <a:tab pos="4000500" algn="l"/>
                <a:tab pos="4800600" algn="l"/>
                <a:tab pos="4857750" algn="l"/>
              </a:tabLst>
            </a:pP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 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1,100,000  	บาท  </a:t>
            </a: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15  จังหวัด   </a:t>
            </a: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รวมเป็นเงิน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16,500,000   	บาท</a:t>
            </a:r>
            <a:endParaRPr lang="th-TH" sz="11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  <a:tabLst>
                <a:tab pos="1600200" algn="l"/>
                <a:tab pos="1943100" algn="l"/>
                <a:tab pos="2400300" algn="l"/>
                <a:tab pos="2514600" algn="l"/>
                <a:tab pos="2628900" algn="l"/>
                <a:tab pos="4800600" algn="l"/>
              </a:tabLst>
            </a:pP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   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980,000 	บาท  จำนวน  10 	จังหวัด   </a:t>
            </a: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รวมเป็นเงิน    9,800,000 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บาท</a:t>
            </a:r>
            <a:endParaRPr lang="th-TH" sz="11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  <a:tabLst>
                <a:tab pos="1600200" algn="l"/>
                <a:tab pos="2628900" algn="l"/>
                <a:tab pos="4800600" algn="l"/>
              </a:tabLst>
            </a:pP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   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830,000 	บาท  จำนวน  22	จังหวัด   </a:t>
            </a: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รวมเป็นเงิน     1,830,000 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บาท</a:t>
            </a:r>
            <a:endParaRPr lang="th-TH" sz="11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  <a:spcAft>
                <a:spcPts val="800"/>
              </a:spcAft>
              <a:tabLst>
                <a:tab pos="4800600" algn="l"/>
              </a:tabLst>
            </a:pP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สำนักงาน</a:t>
            </a: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                             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เป็น</a:t>
            </a:r>
            <a:r>
              <a:rPr lang="th-TH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เงิน     </a:t>
            </a:r>
            <a:r>
              <a:rPr lang="th-TH" sz="11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4,100,000   	บาท                          </a:t>
            </a:r>
          </a:p>
          <a:p>
            <a:pPr>
              <a:lnSpc>
                <a:spcPct val="120000"/>
              </a:lnSpc>
              <a:spcAft>
                <a:spcPts val="800"/>
              </a:spcAft>
              <a:tabLst>
                <a:tab pos="4800600" algn="l"/>
              </a:tabLst>
            </a:pPr>
            <a:r>
              <a:rPr lang="th-TH" sz="11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                                                รวมเป็นเงินทั้งสิ้น    จำนวน 90</a:t>
            </a:r>
            <a:r>
              <a:rPr lang="en-US" sz="11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,000,000 </a:t>
            </a:r>
            <a:r>
              <a:rPr lang="th-TH" sz="11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</a:t>
            </a:r>
            <a:endParaRPr lang="th-TH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0" name="สี่เหลี่ยมผืนผ้ามุมมน 29">
            <a:extLst>
              <a:ext uri="{FF2B5EF4-FFF2-40B4-BE49-F238E27FC236}">
                <a16:creationId xmlns:a16="http://schemas.microsoft.com/office/drawing/2014/main" id="{DBD58DB1-2D1D-473D-B9E5-40B9622A67E9}"/>
              </a:ext>
            </a:extLst>
          </p:cNvPr>
          <p:cNvSpPr/>
          <p:nvPr/>
        </p:nvSpPr>
        <p:spPr>
          <a:xfrm>
            <a:off x="208069" y="644351"/>
            <a:ext cx="2930940" cy="49691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เงินอุดหนุน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33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38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9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0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41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34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35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36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37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42" name="Group 41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43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50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67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68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69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51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65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66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44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45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46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47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48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70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71" name="สี่เหลี่ยมผืนผ้ามุมมน 3"/>
          <p:cNvSpPr/>
          <p:nvPr/>
        </p:nvSpPr>
        <p:spPr>
          <a:xfrm>
            <a:off x="64397" y="32057"/>
            <a:ext cx="6500723" cy="514813"/>
          </a:xfrm>
          <a:prstGeom prst="roundRect">
            <a:avLst>
              <a:gd name="adj" fmla="val 510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4.12 การจัดสรรงบประมาณกองทุนพัฒนาบทบาทสตรี ประจำปีงบประมาณ พ.ศ. 2566</a:t>
            </a:r>
          </a:p>
        </p:txBody>
      </p:sp>
    </p:spTree>
    <p:extLst>
      <p:ext uri="{BB962C8B-B14F-4D97-AF65-F5344CB8AC3E}">
        <p14:creationId xmlns:p14="http://schemas.microsoft.com/office/powerpoint/2010/main" val="44870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272" y="1346371"/>
            <a:ext cx="4398536" cy="10667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1667" b="1" dirty="0">
                <a:solidFill>
                  <a:srgbClr val="0000C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วัตถุประสงค์</a:t>
            </a:r>
            <a:r>
              <a:rPr lang="th-TH" sz="2333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  <a:p>
            <a:pPr algn="thaiDist"/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เป็นเงินทุนดอกเบี้ยต่ำให้สมาชิกประเภทบุคคลธรรมดา</a:t>
            </a:r>
            <a:b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และองค์กรสตรี นำไปประกอบอาชีพ สร้างงาน สร้างรายได้ และเสริมสร้างความเข็มแข็งทางเศรษฐกิจฐานราก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856" y="2480282"/>
            <a:ext cx="4398536" cy="28565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th-TH" sz="1667" b="1" dirty="0">
                <a:solidFill>
                  <a:srgbClr val="0000C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คุณสมบัติ</a:t>
            </a:r>
          </a:p>
          <a:p>
            <a:pPr algn="thaiDist">
              <a:lnSpc>
                <a:spcPct val="110000"/>
              </a:lnSpc>
            </a:pPr>
            <a:r>
              <a:rPr lang="th-TH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 เป็นสมาชิกประเภทบุคคลธรรมดา ซึ่ง</a:t>
            </a:r>
            <a:r>
              <a:rPr lang="th-TH" sz="1333" b="1" dirty="0">
                <a:solidFill>
                  <a:srgbClr val="0000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รวมตัวกันตั้งแต่ 3 คน</a:t>
            </a:r>
          </a:p>
          <a:p>
            <a:pPr algn="thaiDist">
              <a:lnSpc>
                <a:spcPct val="110000"/>
              </a:lnSpc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ขึ้นไปหรือสมาชิกประเภท</a:t>
            </a:r>
            <a:r>
              <a:rPr lang="th-TH" sz="1333" b="1" dirty="0">
                <a:solidFill>
                  <a:srgbClr val="0000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องค์กรสตรี</a:t>
            </a:r>
          </a:p>
          <a:p>
            <a:pPr algn="thaiDist">
              <a:lnSpc>
                <a:spcPct val="110000"/>
              </a:lnSpc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 มีภูมิลำเนาหรือถิ่นที่อยู่ หรือสถานที่ทำงาน ตั้งอยู่ใน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ท้องที่</a:t>
            </a:r>
            <a:b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ที่ยื่น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แบบขอรับการสนับสนุนไม่น้อยกว่า 6 เดือน</a:t>
            </a:r>
          </a:p>
          <a:p>
            <a:pPr algn="thaiDist">
              <a:lnSpc>
                <a:spcPct val="110000"/>
              </a:lnSpc>
            </a:pP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 โครงการ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ที่ขอรับการสนับสนุนเงินทุน ต้องเป็น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โครงการ</a:t>
            </a:r>
            <a:b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เพื่อพัฒนา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อาชีพ การสร้างงาน การสร้างรายได้ โดยมี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                                                                                                              </a:t>
            </a:r>
          </a:p>
          <a:p>
            <a:pPr algn="thaiDist">
              <a:lnSpc>
                <a:spcPct val="110000"/>
              </a:lnSpc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การดำเนินงาน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หรือผ่านการฝึกอาชีพมาก่อน</a:t>
            </a:r>
          </a:p>
          <a:p>
            <a:pPr algn="thaiDist">
              <a:lnSpc>
                <a:spcPct val="110000"/>
              </a:lnSpc>
              <a:tabLst>
                <a:tab pos="225425" algn="l"/>
                <a:tab pos="517525" algn="l"/>
              </a:tabLst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 มีวงเงินไม่เกินโครงการละ </a:t>
            </a:r>
            <a:r>
              <a:rPr lang="th-TH" sz="1333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200</a:t>
            </a:r>
            <a:r>
              <a:rPr lang="en-US" sz="1333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,000</a:t>
            </a:r>
            <a:r>
              <a:rPr lang="th-TH" sz="1333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บาท 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โดย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มีอัตรา               	ดอกเบี้ย</a:t>
            </a:r>
            <a:r>
              <a:rPr lang="th-TH" sz="1333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ร้อยละ 0.10 ต่อปี</a:t>
            </a:r>
          </a:p>
          <a:p>
            <a:pPr algn="thaiDist">
              <a:lnSpc>
                <a:spcPct val="110000"/>
              </a:lnSpc>
            </a:pPr>
            <a:r>
              <a:rPr lang="th-TH" sz="1333" spc="-2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 กำหนดระยะในการผ่อนชำระคืน</a:t>
            </a:r>
            <a:r>
              <a:rPr lang="th-TH" sz="1333" b="1" spc="-20" dirty="0">
                <a:solidFill>
                  <a:srgbClr val="0000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ไม่เกิน 2 ปี</a:t>
            </a:r>
            <a:r>
              <a:rPr lang="th-TH" sz="1333" spc="-20" dirty="0">
                <a:solidFill>
                  <a:srgbClr val="0000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333" spc="-2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และต้องชำระ</a:t>
            </a:r>
            <a:r>
              <a:rPr lang="th-TH" sz="1333" spc="-2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คืน   </a:t>
            </a:r>
          </a:p>
          <a:p>
            <a:pPr algn="thaiDist">
              <a:lnSpc>
                <a:spcPct val="110000"/>
              </a:lnSpc>
            </a:pPr>
            <a:r>
              <a:rPr lang="th-TH" sz="1333" b="1" spc="-2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333" b="1" spc="-2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</a:t>
            </a:r>
            <a:r>
              <a:rPr lang="th-TH" sz="1333" b="1" dirty="0" smtClean="0">
                <a:solidFill>
                  <a:srgbClr val="0000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อย่าง</a:t>
            </a:r>
            <a:r>
              <a:rPr lang="th-TH" sz="1333" b="1" dirty="0">
                <a:solidFill>
                  <a:srgbClr val="0000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น้อยปีละ 2 งวด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19938" y="1296583"/>
            <a:ext cx="5520613" cy="1446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th-TH" sz="1333" b="1" spc="-9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พิจารณาตามหลักเกณฑ์เพื่อจัดสรรงบประมาณให้กับจังหวัด/กรุงเทพมหานคร ดังนี้</a:t>
            </a:r>
          </a:p>
          <a:p>
            <a:pPr>
              <a:lnSpc>
                <a:spcPct val="110000"/>
              </a:lnSpc>
            </a:pP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1. การบริหารจัดการหนี้  	        ร้อยละ  40	   </a:t>
            </a:r>
          </a:p>
          <a:p>
            <a:pPr>
              <a:lnSpc>
                <a:spcPct val="110000"/>
              </a:lnSpc>
            </a:pP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 ประสิทธิภาพการเบิกจ่าย     ร้อยละ  20</a:t>
            </a:r>
          </a:p>
          <a:p>
            <a:pPr>
              <a:lnSpc>
                <a:spcPct val="110000"/>
              </a:lnSpc>
            </a:pP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 ขนาดของจังหวัด	        ร้อยละ  20             </a:t>
            </a:r>
          </a:p>
          <a:p>
            <a:pPr>
              <a:lnSpc>
                <a:spcPct val="110000"/>
              </a:lnSpc>
            </a:pP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 จำนวนสมาชิก	                  ร้อยละ  15</a:t>
            </a:r>
          </a:p>
          <a:p>
            <a:pPr>
              <a:lnSpc>
                <a:spcPct val="110000"/>
              </a:lnSpc>
            </a:pP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 บริหารจัดการหนี้ดีเด่น         ร้อยละ   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19938" y="2847898"/>
            <a:ext cx="5520613" cy="23385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จำนวนเงินที่จัดสรรให้จังหวัด/กรุงเทพมหานคร </a:t>
            </a:r>
          </a:p>
          <a:p>
            <a:pPr>
              <a:tabLst>
                <a:tab pos="1714500" algn="l"/>
                <a:tab pos="2686050" algn="l"/>
                <a:tab pos="2800350" algn="l"/>
                <a:tab pos="4171950" algn="l"/>
                <a:tab pos="4229100" algn="l"/>
                <a:tab pos="4914900" algn="l"/>
                <a:tab pos="5029200" algn="l"/>
                <a:tab pos="5086350" algn="l"/>
                <a:tab pos="5143500" algn="l"/>
              </a:tabLst>
            </a:pP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    14,000,000  บาท  จำนวน    1 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	จังหวัด   </a:t>
            </a: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รวมเป็นเงิน   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14,000,000 	บาท</a:t>
            </a:r>
            <a:endParaRPr lang="th-TH" sz="1125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tabLst>
                <a:tab pos="2571750" algn="l"/>
                <a:tab pos="2800350" algn="l"/>
                <a:tab pos="2857500" algn="l"/>
                <a:tab pos="4171950" algn="l"/>
                <a:tab pos="4229100" algn="l"/>
                <a:tab pos="5086350" algn="l"/>
              </a:tabLst>
            </a:pP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    13,000,000  บาท  จำนวน    1 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	จังหวัด   </a:t>
            </a: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รวมเป็น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เงิน    13,000,000  บาท</a:t>
            </a:r>
            <a:endParaRPr lang="th-TH" sz="1125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tabLst>
                <a:tab pos="1714500" algn="l"/>
                <a:tab pos="2800350" algn="l"/>
                <a:tab pos="4114800" algn="l"/>
                <a:tab pos="5029200" algn="l"/>
              </a:tabLst>
            </a:pP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    11,000,000 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บาท  </a:t>
            </a: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   4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	จังหวัด   </a:t>
            </a: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รวมเป็น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เงิน    44,000,000</a:t>
            </a: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</a:t>
            </a:r>
            <a:endParaRPr lang="th-TH" sz="1125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tabLst>
                <a:tab pos="1714500" algn="l"/>
                <a:tab pos="2743200" algn="l"/>
                <a:tab pos="2800350" algn="l"/>
                <a:tab pos="2857500" algn="l"/>
                <a:tab pos="5029200" algn="l"/>
                <a:tab pos="5086350" algn="l"/>
              </a:tabLst>
            </a:pP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  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10,000,000 	บาท  </a:t>
            </a: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  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6   	จังหวัด   </a:t>
            </a: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รวมเป็นเงิน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60,000,000	บาท</a:t>
            </a:r>
            <a:endParaRPr lang="th-TH" sz="1125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tabLst>
                <a:tab pos="1714500" algn="l"/>
                <a:tab pos="2800350" algn="l"/>
                <a:tab pos="5029200" algn="l"/>
              </a:tabLst>
            </a:pP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     9,000,000 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บาท  </a:t>
            </a: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  13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	จังหวัด   </a:t>
            </a: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รวมเป็นเงิน 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117,000,000 	บาท</a:t>
            </a:r>
            <a:endParaRPr lang="th-TH" sz="1125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tabLst>
                <a:tab pos="1714500" algn="l"/>
                <a:tab pos="2800350" algn="l"/>
                <a:tab pos="5029200" algn="l"/>
              </a:tabLst>
            </a:pP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  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8,000,000 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บาท  </a:t>
            </a: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  17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	จังหวัด   </a:t>
            </a: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รวมเป็นเงิน 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136,000,000  	บาท</a:t>
            </a:r>
            <a:endParaRPr lang="th-TH" sz="1125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tabLst>
                <a:tab pos="1714500" algn="l"/>
                <a:tab pos="2800350" algn="l"/>
                <a:tab pos="3886200" algn="l"/>
                <a:tab pos="4057650" algn="l"/>
                <a:tab pos="4114800" algn="l"/>
                <a:tab pos="5029200" algn="l"/>
              </a:tabLst>
            </a:pP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     7,000,000 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บาท  </a:t>
            </a: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 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16  	จังหวัด   </a:t>
            </a: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รวมเป็นเงิน 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112,000,000 	บาท</a:t>
            </a:r>
            <a:endParaRPr lang="th-TH" sz="1125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tabLst>
                <a:tab pos="1714500" algn="l"/>
                <a:tab pos="2800350" algn="l"/>
                <a:tab pos="5029200" algn="l"/>
              </a:tabLst>
            </a:pP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  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6,000,000 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บาท  </a:t>
            </a: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  11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	จังหวัด   </a:t>
            </a: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รวมเป็นเงิน   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66,000,000 	บาท</a:t>
            </a:r>
            <a:endParaRPr lang="th-TH" sz="1125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tabLst>
                <a:tab pos="1714500" algn="l"/>
                <a:tab pos="2800350" algn="l"/>
                <a:tab pos="4914900" algn="l"/>
                <a:tab pos="5029200" algn="l"/>
              </a:tabLst>
            </a:pP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   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5,000,000  	บาท  </a:t>
            </a: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    6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	จังหวัด   </a:t>
            </a: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รวมเป็นเงิน    30,000,000 	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</a:t>
            </a:r>
            <a:endParaRPr lang="th-TH" sz="1125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tabLst>
                <a:tab pos="1714500" algn="l"/>
                <a:tab pos="2800350" algn="l"/>
                <a:tab pos="5029200" algn="l"/>
              </a:tabLst>
            </a:pP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จังหวัดละ    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4,000,000  	บาท  </a:t>
            </a: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    2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	จังหวัด   </a:t>
            </a:r>
            <a:r>
              <a:rPr lang="th-TH" sz="11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รวมเป็นเงิน      </a:t>
            </a:r>
            <a:r>
              <a:rPr lang="th-TH" sz="1125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8,000,000 	บาท</a:t>
            </a:r>
            <a:endParaRPr lang="th-TH" sz="1125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endParaRPr lang="th-TH" sz="111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r>
              <a:rPr lang="th-TH" sz="1111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                                 </a:t>
            </a:r>
            <a:r>
              <a:rPr lang="th-TH" sz="1111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     รวม</a:t>
            </a:r>
            <a:r>
              <a:rPr lang="th-TH" sz="1111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เป็นเงินทั้งสิ้น    จำนวน 600</a:t>
            </a:r>
            <a:r>
              <a:rPr lang="en-US" sz="1111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,000,000 </a:t>
            </a:r>
            <a:r>
              <a:rPr lang="th-TH" sz="1111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</a:t>
            </a:r>
          </a:p>
        </p:txBody>
      </p:sp>
      <p:sp>
        <p:nvSpPr>
          <p:cNvPr id="31" name="สี่เหลี่ยมผืนผ้ามุมมน 30">
            <a:extLst>
              <a:ext uri="{FF2B5EF4-FFF2-40B4-BE49-F238E27FC236}">
                <a16:creationId xmlns:a16="http://schemas.microsoft.com/office/drawing/2014/main" id="{DBD58DB1-2D1D-473D-B9E5-40B9622A67E9}"/>
              </a:ext>
            </a:extLst>
          </p:cNvPr>
          <p:cNvSpPr/>
          <p:nvPr/>
        </p:nvSpPr>
        <p:spPr>
          <a:xfrm>
            <a:off x="148838" y="722374"/>
            <a:ext cx="2930940" cy="496917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เงินทุนหมุนเวียน</a:t>
            </a:r>
          </a:p>
        </p:txBody>
      </p:sp>
      <p:sp>
        <p:nvSpPr>
          <p:cNvPr id="11" name="Rectangle 114">
            <a:extLst>
              <a:ext uri="{FF2B5EF4-FFF2-40B4-BE49-F238E27FC236}">
                <a16:creationId xmlns:a16="http://schemas.microsoft.com/office/drawing/2014/main" id="{836A377D-58DC-9B45-9791-94701A187528}"/>
              </a:ext>
            </a:extLst>
          </p:cNvPr>
          <p:cNvSpPr/>
          <p:nvPr/>
        </p:nvSpPr>
        <p:spPr>
          <a:xfrm>
            <a:off x="-576342" y="134390"/>
            <a:ext cx="7216516" cy="30482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67" b="1" dirty="0">
              <a:solidFill>
                <a:schemeClr val="bg1"/>
              </a:solidFill>
              <a:latin typeface="Chulabhorn Likit Text Light" panose="00000400000000000000" pitchFamily="50" charset="-34"/>
              <a:cs typeface="Chulabhorn Likit Text Light" panose="00000400000000000000" pitchFamily="50" charset="-34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35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40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1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5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36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37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38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39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1" name="Group 50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52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64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68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69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70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65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66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67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53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54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55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5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57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71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72" name="สี่เหลี่ยมผืนผ้ามุมมน 3"/>
          <p:cNvSpPr/>
          <p:nvPr/>
        </p:nvSpPr>
        <p:spPr>
          <a:xfrm>
            <a:off x="64397" y="32057"/>
            <a:ext cx="6500723" cy="514813"/>
          </a:xfrm>
          <a:prstGeom prst="roundRect">
            <a:avLst>
              <a:gd name="adj" fmla="val 510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4.12 การจัดสรรงบประมาณกองทุนพัฒนาบทบาทสตรี ประจำปีงบประมาณ พ.ศ. 2566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19938" y="795319"/>
            <a:ext cx="5520613" cy="3488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th-TH" sz="1667" b="1" dirty="0">
                <a:solidFill>
                  <a:srgbClr val="0000C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หลักเกณฑ์การพิจารณาจัดสรรสรรเงินทุนหมุนเวียน</a:t>
            </a:r>
          </a:p>
        </p:txBody>
      </p:sp>
    </p:spTree>
    <p:extLst>
      <p:ext uri="{BB962C8B-B14F-4D97-AF65-F5344CB8AC3E}">
        <p14:creationId xmlns:p14="http://schemas.microsoft.com/office/powerpoint/2010/main" val="390212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4">
            <a:extLst>
              <a:ext uri="{FF2B5EF4-FFF2-40B4-BE49-F238E27FC236}">
                <a16:creationId xmlns:a16="http://schemas.microsoft.com/office/drawing/2014/main" id="{836A377D-58DC-9B45-9791-94701A187528}"/>
              </a:ext>
            </a:extLst>
          </p:cNvPr>
          <p:cNvSpPr/>
          <p:nvPr/>
        </p:nvSpPr>
        <p:spPr>
          <a:xfrm>
            <a:off x="-576342" y="134390"/>
            <a:ext cx="7216516" cy="30482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67" b="1" dirty="0">
              <a:solidFill>
                <a:schemeClr val="bg1"/>
              </a:solidFill>
              <a:latin typeface="Chulabhorn Likit Text Light" panose="00000400000000000000" pitchFamily="50" charset="-34"/>
              <a:cs typeface="Chulabhorn Likit Text Light" panose="00000400000000000000" pitchFamily="50" charset="-34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35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40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1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5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36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37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38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39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1" name="Group 50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52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64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68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69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70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65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66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67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53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54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55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5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57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71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72" name="สี่เหลี่ยมผืนผ้ามุมมน 3"/>
          <p:cNvSpPr/>
          <p:nvPr/>
        </p:nvSpPr>
        <p:spPr>
          <a:xfrm>
            <a:off x="64397" y="32057"/>
            <a:ext cx="6500723" cy="514813"/>
          </a:xfrm>
          <a:prstGeom prst="roundRect">
            <a:avLst>
              <a:gd name="adj" fmla="val 510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4.12 การจัดสรรงบประมาณกองทุนพัฒนาบทบาทสตรี ประจำปีงบประมาณ พ.ศ. 2566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321101"/>
              </p:ext>
            </p:extLst>
          </p:nvPr>
        </p:nvGraphicFramePr>
        <p:xfrm>
          <a:off x="367593" y="724458"/>
          <a:ext cx="9410701" cy="45551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2545">
                  <a:extLst>
                    <a:ext uri="{9D8B030D-6E8A-4147-A177-3AD203B41FA5}">
                      <a16:colId xmlns:a16="http://schemas.microsoft.com/office/drawing/2014/main" val="1375340590"/>
                    </a:ext>
                  </a:extLst>
                </a:gridCol>
                <a:gridCol w="1929448">
                  <a:extLst>
                    <a:ext uri="{9D8B030D-6E8A-4147-A177-3AD203B41FA5}">
                      <a16:colId xmlns:a16="http://schemas.microsoft.com/office/drawing/2014/main" val="296508892"/>
                    </a:ext>
                  </a:extLst>
                </a:gridCol>
                <a:gridCol w="1656744">
                  <a:extLst>
                    <a:ext uri="{9D8B030D-6E8A-4147-A177-3AD203B41FA5}">
                      <a16:colId xmlns:a16="http://schemas.microsoft.com/office/drawing/2014/main" val="3868104749"/>
                    </a:ext>
                  </a:extLst>
                </a:gridCol>
                <a:gridCol w="1656744">
                  <a:extLst>
                    <a:ext uri="{9D8B030D-6E8A-4147-A177-3AD203B41FA5}">
                      <a16:colId xmlns:a16="http://schemas.microsoft.com/office/drawing/2014/main" val="747570500"/>
                    </a:ext>
                  </a:extLst>
                </a:gridCol>
                <a:gridCol w="1635242">
                  <a:extLst>
                    <a:ext uri="{9D8B030D-6E8A-4147-A177-3AD203B41FA5}">
                      <a16:colId xmlns:a16="http://schemas.microsoft.com/office/drawing/2014/main" val="538302606"/>
                    </a:ext>
                  </a:extLst>
                </a:gridCol>
                <a:gridCol w="1689978">
                  <a:extLst>
                    <a:ext uri="{9D8B030D-6E8A-4147-A177-3AD203B41FA5}">
                      <a16:colId xmlns:a16="http://schemas.microsoft.com/office/drawing/2014/main" val="2002160941"/>
                    </a:ext>
                  </a:extLst>
                </a:gridCol>
              </a:tblGrid>
              <a:tr h="491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ลำดับที่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งบบริหาร</a:t>
                      </a:r>
                      <a:b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เงินอุดหนุน</a:t>
                      </a:r>
                      <a:b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เงินทุนหมุนเวียน</a:t>
                      </a:r>
                      <a:b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รวมประมาณทั้งสิ้น</a:t>
                      </a:r>
                      <a:b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948142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กระบี่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1,494,680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830,000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5,000,000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7,324,680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288764"/>
                  </a:ext>
                </a:extLst>
              </a:tr>
              <a:tr h="2989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กาญจนบุรี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2,187,615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1,250,000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9,000,000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12,437,615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540608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กาฬสินธุ์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2,765,190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1,100,000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9,000,000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12,865,190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071587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กำแพงเพชร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1,884,665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1,100,000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7,000,000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9,984,665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145146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ขอนแก่น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3,836,290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1,380,000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10,000,000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15,216,290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183124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จันทบุรี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1,735,930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830,000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7,000,000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9,565,930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942362"/>
                  </a:ext>
                </a:extLst>
              </a:tr>
              <a:tr h="2796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ฉะเชิงเทรา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1,954,465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1,100,000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6,000,000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9,054,465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881677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ชลบุรี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1,921,065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1,530,000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9,000,000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12,451,065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841884"/>
                  </a:ext>
                </a:extLst>
              </a:tr>
              <a:tr h="2781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ชัยนาท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1,532,980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830,000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6,000,000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8,362,980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225473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ชัยภูมิ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2,546,640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1,830,000 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14,000,000 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18,376,640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642580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ชุมพร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1,533,380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980,000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6,000,000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8,513,380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20473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เชียงราย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2,794,890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1,530,000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11,000,000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15,324,890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099488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เชียงใหม่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3,666,515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1,530,000 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13,000,000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18,196,515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428512"/>
                  </a:ext>
                </a:extLst>
              </a:tr>
              <a:tr h="258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ตรัง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1,808,290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1,100,000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8,000,000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10,908,290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146255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ตราด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1,335,205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830,000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6,000,000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8,165,205 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464303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16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ตาก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1,608,615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1,250,000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11,858,615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25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777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4">
            <a:extLst>
              <a:ext uri="{FF2B5EF4-FFF2-40B4-BE49-F238E27FC236}">
                <a16:creationId xmlns:a16="http://schemas.microsoft.com/office/drawing/2014/main" id="{836A377D-58DC-9B45-9791-94701A187528}"/>
              </a:ext>
            </a:extLst>
          </p:cNvPr>
          <p:cNvSpPr/>
          <p:nvPr/>
        </p:nvSpPr>
        <p:spPr>
          <a:xfrm>
            <a:off x="-576342" y="134390"/>
            <a:ext cx="7216516" cy="30482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67" b="1" dirty="0">
              <a:solidFill>
                <a:schemeClr val="bg1"/>
              </a:solidFill>
              <a:latin typeface="Chulabhorn Likit Text Light" panose="00000400000000000000" pitchFamily="50" charset="-34"/>
              <a:cs typeface="Chulabhorn Likit Text Light" panose="00000400000000000000" pitchFamily="50" charset="-34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35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40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1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5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36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37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38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39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1" name="Group 50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52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64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68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69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70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65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66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67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53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54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55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5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57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71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72" name="สี่เหลี่ยมผืนผ้ามุมมน 3"/>
          <p:cNvSpPr/>
          <p:nvPr/>
        </p:nvSpPr>
        <p:spPr>
          <a:xfrm>
            <a:off x="-72160" y="29894"/>
            <a:ext cx="6606132" cy="514813"/>
          </a:xfrm>
          <a:prstGeom prst="roundRect">
            <a:avLst>
              <a:gd name="adj" fmla="val 510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3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4.12 </a:t>
            </a:r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การจัดสรรงบประมาณกองทุนพัฒนาบทบาทสตรี ประจำปีงบประมาณ พ.ศ. </a:t>
            </a:r>
            <a:r>
              <a:rPr lang="th-TH" sz="13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2566 (ต่อ)</a:t>
            </a:r>
            <a:endParaRPr lang="th-TH" sz="13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964647"/>
              </p:ext>
            </p:extLst>
          </p:nvPr>
        </p:nvGraphicFramePr>
        <p:xfrm>
          <a:off x="367593" y="724458"/>
          <a:ext cx="9410701" cy="45551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2545">
                  <a:extLst>
                    <a:ext uri="{9D8B030D-6E8A-4147-A177-3AD203B41FA5}">
                      <a16:colId xmlns:a16="http://schemas.microsoft.com/office/drawing/2014/main" val="1375340590"/>
                    </a:ext>
                  </a:extLst>
                </a:gridCol>
                <a:gridCol w="1929448">
                  <a:extLst>
                    <a:ext uri="{9D8B030D-6E8A-4147-A177-3AD203B41FA5}">
                      <a16:colId xmlns:a16="http://schemas.microsoft.com/office/drawing/2014/main" val="296508892"/>
                    </a:ext>
                  </a:extLst>
                </a:gridCol>
                <a:gridCol w="1656744">
                  <a:extLst>
                    <a:ext uri="{9D8B030D-6E8A-4147-A177-3AD203B41FA5}">
                      <a16:colId xmlns:a16="http://schemas.microsoft.com/office/drawing/2014/main" val="3868104749"/>
                    </a:ext>
                  </a:extLst>
                </a:gridCol>
                <a:gridCol w="1656744">
                  <a:extLst>
                    <a:ext uri="{9D8B030D-6E8A-4147-A177-3AD203B41FA5}">
                      <a16:colId xmlns:a16="http://schemas.microsoft.com/office/drawing/2014/main" val="747570500"/>
                    </a:ext>
                  </a:extLst>
                </a:gridCol>
                <a:gridCol w="1635242">
                  <a:extLst>
                    <a:ext uri="{9D8B030D-6E8A-4147-A177-3AD203B41FA5}">
                      <a16:colId xmlns:a16="http://schemas.microsoft.com/office/drawing/2014/main" val="538302606"/>
                    </a:ext>
                  </a:extLst>
                </a:gridCol>
                <a:gridCol w="1689978">
                  <a:extLst>
                    <a:ext uri="{9D8B030D-6E8A-4147-A177-3AD203B41FA5}">
                      <a16:colId xmlns:a16="http://schemas.microsoft.com/office/drawing/2014/main" val="2002160941"/>
                    </a:ext>
                  </a:extLst>
                </a:gridCol>
              </a:tblGrid>
              <a:tr h="491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ลำดับที่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งบบริหาร</a:t>
                      </a:r>
                      <a:b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เงินอุดหนุน</a:t>
                      </a:r>
                      <a:b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เงินทุนหมุนเวียน</a:t>
                      </a:r>
                      <a:b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รวมประมาณทั้งสิ้น</a:t>
                      </a:r>
                      <a:b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948142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17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นครนายก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1,054,880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830,000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5,000,000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6,884,880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288764"/>
                  </a:ext>
                </a:extLst>
              </a:tr>
              <a:tr h="2989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18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นครปฐม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1,601,465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1,100,000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7,000,000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9,701,465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540608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19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นครพนม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2,032,540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1,100,000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7,000,000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10,132,540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071587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20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นครราชสีมา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4,777,640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1,380,000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10,000,000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16,157,640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145146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21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นครศรีธรรมราช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3,412,565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1,380,000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13,792,565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183124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22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นครสวรรค์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2,471,265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1,380,000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6,000,000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9,851,265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942362"/>
                  </a:ext>
                </a:extLst>
              </a:tr>
              <a:tr h="2796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23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นนทบุรี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1,330,890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1,380,000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10,710,890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881677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24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นราธิวาส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2,092,115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1,100,000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6,000,000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9,192,115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841884"/>
                  </a:ext>
                </a:extLst>
              </a:tr>
              <a:tr h="2781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25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น่าน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2,273,605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980,000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11,253,605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225473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26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บึงกาฬ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1,486,780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830,000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6,000,000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8,316,780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642580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27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บุรีรัมย์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3,507,765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1,380,000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11,000,000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15,887,765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20473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28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ปทุมธานี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1,410,665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1,380,000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7,000,000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9,790,665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099488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29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ประจวบคีรีขันธ์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1,499,380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830,000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7,000,000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9,329,380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428512"/>
                  </a:ext>
                </a:extLst>
              </a:tr>
              <a:tr h="258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30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ปราจีนบุรี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1,439,305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830,000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6,000,000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8,269,305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146255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31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ปัตตานี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2,090,140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1,100,000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11,190,140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464303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32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พระนครศรีอยุธยา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2,637,840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1,100,000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11,737,840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25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069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4">
            <a:extLst>
              <a:ext uri="{FF2B5EF4-FFF2-40B4-BE49-F238E27FC236}">
                <a16:creationId xmlns:a16="http://schemas.microsoft.com/office/drawing/2014/main" id="{836A377D-58DC-9B45-9791-94701A187528}"/>
              </a:ext>
            </a:extLst>
          </p:cNvPr>
          <p:cNvSpPr/>
          <p:nvPr/>
        </p:nvSpPr>
        <p:spPr>
          <a:xfrm>
            <a:off x="-576342" y="134390"/>
            <a:ext cx="7216516" cy="30482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67" b="1" dirty="0">
              <a:solidFill>
                <a:schemeClr val="bg1"/>
              </a:solidFill>
              <a:latin typeface="Chulabhorn Likit Text Light" panose="00000400000000000000" pitchFamily="50" charset="-34"/>
              <a:cs typeface="Chulabhorn Likit Text Light" panose="00000400000000000000" pitchFamily="50" charset="-34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35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40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1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5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36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37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38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39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1" name="Group 50"/>
          <p:cNvGrpSpPr/>
          <p:nvPr/>
        </p:nvGrpSpPr>
        <p:grpSpPr>
          <a:xfrm>
            <a:off x="-23583" y="5154909"/>
            <a:ext cx="10183585" cy="694389"/>
            <a:chOff x="-23583" y="5134125"/>
            <a:chExt cx="10183585" cy="715174"/>
          </a:xfrm>
        </p:grpSpPr>
        <p:grpSp>
          <p:nvGrpSpPr>
            <p:cNvPr id="52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3" y="5274993"/>
              <a:ext cx="10183585" cy="470079"/>
              <a:chOff x="-21226" y="4621292"/>
              <a:chExt cx="9165227" cy="561020"/>
            </a:xfrm>
          </p:grpSpPr>
          <p:grpSp>
            <p:nvGrpSpPr>
              <p:cNvPr id="64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6" y="4635401"/>
                <a:ext cx="5133813" cy="546911"/>
                <a:chOff x="-45702" y="6428830"/>
                <a:chExt cx="7109733" cy="450425"/>
              </a:xfrm>
            </p:grpSpPr>
            <p:sp>
              <p:nvSpPr>
                <p:cNvPr id="68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9" y="6508953"/>
                  <a:ext cx="6875685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69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2" y="6433550"/>
                  <a:ext cx="7025615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70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 rot="380166">
                  <a:off x="6515308" y="6428830"/>
                  <a:ext cx="548723" cy="450425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65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7524888" y="4621292"/>
                <a:ext cx="1619113" cy="531030"/>
                <a:chOff x="9543115" y="6415804"/>
                <a:chExt cx="2661401" cy="453428"/>
              </a:xfrm>
            </p:grpSpPr>
            <p:sp>
              <p:nvSpPr>
                <p:cNvPr id="66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9543115" y="6415804"/>
                  <a:ext cx="2661398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67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9543115" y="6510930"/>
                  <a:ext cx="2661401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53" name="Picture 23">
              <a:extLst>
                <a:ext uri="{FF2B5EF4-FFF2-40B4-BE49-F238E27FC236}">
                  <a16:creationId xmlns:a16="http://schemas.microsoft.com/office/drawing/2014/main" id="{A9FCDA38-8F0B-49DF-8F2E-B899B1F3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853" y="5264104"/>
              <a:ext cx="625615" cy="408428"/>
            </a:xfrm>
            <a:prstGeom prst="rect">
              <a:avLst/>
            </a:prstGeom>
          </p:spPr>
        </p:pic>
        <p:pic>
          <p:nvPicPr>
            <p:cNvPr id="54" name="Picture 24">
              <a:extLst>
                <a:ext uri="{FF2B5EF4-FFF2-40B4-BE49-F238E27FC236}">
                  <a16:creationId xmlns:a16="http://schemas.microsoft.com/office/drawing/2014/main" id="{199745AA-CFB3-443D-A566-E11575BA5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0755" y="5252961"/>
              <a:ext cx="384697" cy="433336"/>
            </a:xfrm>
            <a:prstGeom prst="rect">
              <a:avLst/>
            </a:prstGeom>
          </p:spPr>
        </p:pic>
        <p:pic>
          <p:nvPicPr>
            <p:cNvPr id="55" name="Picture 35">
              <a:extLst>
                <a:ext uri="{FF2B5EF4-FFF2-40B4-BE49-F238E27FC236}">
                  <a16:creationId xmlns:a16="http://schemas.microsoft.com/office/drawing/2014/main" id="{9584FECB-F937-4F01-8CDD-C92F98A2F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063" y="5338458"/>
              <a:ext cx="373365" cy="309768"/>
            </a:xfrm>
            <a:prstGeom prst="rect">
              <a:avLst/>
            </a:prstGeom>
          </p:spPr>
        </p:pic>
        <p:pic>
          <p:nvPicPr>
            <p:cNvPr id="5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100" y="5340250"/>
              <a:ext cx="281130" cy="303691"/>
            </a:xfrm>
            <a:prstGeom prst="rect">
              <a:avLst/>
            </a:prstGeom>
          </p:spPr>
        </p:pic>
        <p:pic>
          <p:nvPicPr>
            <p:cNvPr id="57" name="Picture 2" descr="C:\Users\Administrator\Desktop\change for goo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130" y="5281839"/>
              <a:ext cx="890907" cy="50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16843">
              <a:off x="8384884" y="5134125"/>
              <a:ext cx="366819" cy="715174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71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58419"/>
              </p:ext>
            </p:extLst>
          </p:nvPr>
        </p:nvGraphicFramePr>
        <p:xfrm>
          <a:off x="367593" y="724458"/>
          <a:ext cx="9410701" cy="45551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2545">
                  <a:extLst>
                    <a:ext uri="{9D8B030D-6E8A-4147-A177-3AD203B41FA5}">
                      <a16:colId xmlns:a16="http://schemas.microsoft.com/office/drawing/2014/main" val="1375340590"/>
                    </a:ext>
                  </a:extLst>
                </a:gridCol>
                <a:gridCol w="1929448">
                  <a:extLst>
                    <a:ext uri="{9D8B030D-6E8A-4147-A177-3AD203B41FA5}">
                      <a16:colId xmlns:a16="http://schemas.microsoft.com/office/drawing/2014/main" val="296508892"/>
                    </a:ext>
                  </a:extLst>
                </a:gridCol>
                <a:gridCol w="1656744">
                  <a:extLst>
                    <a:ext uri="{9D8B030D-6E8A-4147-A177-3AD203B41FA5}">
                      <a16:colId xmlns:a16="http://schemas.microsoft.com/office/drawing/2014/main" val="3868104749"/>
                    </a:ext>
                  </a:extLst>
                </a:gridCol>
                <a:gridCol w="1656744">
                  <a:extLst>
                    <a:ext uri="{9D8B030D-6E8A-4147-A177-3AD203B41FA5}">
                      <a16:colId xmlns:a16="http://schemas.microsoft.com/office/drawing/2014/main" val="747570500"/>
                    </a:ext>
                  </a:extLst>
                </a:gridCol>
                <a:gridCol w="1635242">
                  <a:extLst>
                    <a:ext uri="{9D8B030D-6E8A-4147-A177-3AD203B41FA5}">
                      <a16:colId xmlns:a16="http://schemas.microsoft.com/office/drawing/2014/main" val="538302606"/>
                    </a:ext>
                  </a:extLst>
                </a:gridCol>
                <a:gridCol w="1689978">
                  <a:extLst>
                    <a:ext uri="{9D8B030D-6E8A-4147-A177-3AD203B41FA5}">
                      <a16:colId xmlns:a16="http://schemas.microsoft.com/office/drawing/2014/main" val="2002160941"/>
                    </a:ext>
                  </a:extLst>
                </a:gridCol>
              </a:tblGrid>
              <a:tr h="491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ลำดับที่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งบบริหาร</a:t>
                      </a:r>
                      <a:b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เงินอุดหนุน</a:t>
                      </a:r>
                      <a:b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เงินทุนหมุนเวียน</a:t>
                      </a:r>
                      <a:b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รวมประมาณทั้งสิ้น</a:t>
                      </a:r>
                      <a:b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948142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33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พะเยา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1,585,655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980,000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10,565,655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288764"/>
                  </a:ext>
                </a:extLst>
              </a:tr>
              <a:tr h="2989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34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พังงา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1,450,180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830,000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5,000,000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7,280,180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540608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35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พัทลุง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1,897,005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830,000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7,000,000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9,727,005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071587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36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พิจิตร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2,032,780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980,000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12,012,780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145146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37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พิษณุโลก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1,713,815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1,100,000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10,813,815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183124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38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เพชรบุรี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1,558,580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830,000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7,000,000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9,388,580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942362"/>
                  </a:ext>
                </a:extLst>
              </a:tr>
              <a:tr h="2796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39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เพชรบูรณ์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2,007,265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1,250,000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12,257,265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881677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40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แพร่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1,540,580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980,000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10,520,580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841884"/>
                  </a:ext>
                </a:extLst>
              </a:tr>
              <a:tr h="2781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41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ภูเก็ต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838,905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830,000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4,000,000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5,668,905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225473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42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มหาสารคาม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2,280,615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1,100,000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12,380,615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642580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43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มุกดาหาร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1,375,905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830,000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6,000,000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8,205,905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20473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44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แม่ฮ่องสอน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1,338,805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980,000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11,318,805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099488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45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ยโสธร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1,703,555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830,000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7,000,000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9,533,555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428512"/>
                  </a:ext>
                </a:extLst>
              </a:tr>
              <a:tr h="258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46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ยะลา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1,525,780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830,000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4,000,000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6,355,780 </a:t>
                      </a:r>
                    </a:p>
                  </a:txBody>
                  <a:tcPr marL="68580" marR="68580" marT="0" marB="0" anchor="ctr">
                    <a:solidFill>
                      <a:srgbClr val="BEE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146255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47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ร้อยเอ็ด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3,168,340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1,530,000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10,000,000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14,698,340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464303"/>
                  </a:ext>
                </a:extLst>
              </a:tr>
              <a:tr h="2456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48</a:t>
                      </a:r>
                      <a:endParaRPr lang="en-US" sz="12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ระนอง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1,069,755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830,000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5,000,000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6,899,755 </a:t>
                      </a:r>
                    </a:p>
                  </a:txBody>
                  <a:tcPr marL="68580" marR="68580" marT="0" marB="0" anchor="ctr">
                    <a:solidFill>
                      <a:srgbClr val="F0E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25923"/>
                  </a:ext>
                </a:extLst>
              </a:tr>
            </a:tbl>
          </a:graphicData>
        </a:graphic>
      </p:graphicFrame>
      <p:sp>
        <p:nvSpPr>
          <p:cNvPr id="59" name="สี่เหลี่ยมผืนผ้ามุมมน 3"/>
          <p:cNvSpPr/>
          <p:nvPr/>
        </p:nvSpPr>
        <p:spPr>
          <a:xfrm>
            <a:off x="-72160" y="29894"/>
            <a:ext cx="6606132" cy="514813"/>
          </a:xfrm>
          <a:prstGeom prst="roundRect">
            <a:avLst>
              <a:gd name="adj" fmla="val 510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3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4.12 </a:t>
            </a:r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การจัดสรรงบประมาณกองทุนพัฒนาบทบาทสตรี ประจำปีงบประมาณ พ.ศ. </a:t>
            </a:r>
            <a:r>
              <a:rPr lang="th-TH" sz="13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2566 (ต่อ)</a:t>
            </a:r>
            <a:endParaRPr lang="th-TH" sz="13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3700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49162</TotalTime>
  <Words>14994</Words>
  <Application>Microsoft Office PowerPoint</Application>
  <PresentationFormat>Custom</PresentationFormat>
  <Paragraphs>4551</Paragraphs>
  <Slides>123</Slides>
  <Notes>69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41" baseType="lpstr">
      <vt:lpstr>Calibri Light</vt:lpstr>
      <vt:lpstr>Cordia New</vt:lpstr>
      <vt:lpstr>Angsana New</vt:lpstr>
      <vt:lpstr>Wingdings</vt:lpstr>
      <vt:lpstr>KodchiangUPC</vt:lpstr>
      <vt:lpstr>Arial</vt:lpstr>
      <vt:lpstr>TH SarabunPSK</vt:lpstr>
      <vt:lpstr>Tahoma</vt:lpstr>
      <vt:lpstr>JasmineUPC</vt:lpstr>
      <vt:lpstr>Calibri</vt:lpstr>
      <vt:lpstr>Times New Roman</vt:lpstr>
      <vt:lpstr>Chulabhorn Likit Display Medium</vt:lpstr>
      <vt:lpstr>Chulabhorn Likit Text</vt:lpstr>
      <vt:lpstr>Chulabhorn Likit Text Light๙</vt:lpstr>
      <vt:lpstr>Chulabhorn Likit Text Light</vt:lpstr>
      <vt:lpstr>SimSun</vt:lpstr>
      <vt:lpstr>Open Sans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</vt:lpstr>
      <vt:lpstr>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คณะกรรมการบริหารกองทุนพัฒนาบทบาทสตรี ได้มีมติเห็นชอบในหลักการ เรื่อง ขอความเห็นชอบกำหนดการแต่งกายและเครื่องแบบ ของพนักงานกองทุนพัฒนาบทบาทสตรี กรมการพัฒนาชุมชน ในการประชุมคณะกรรมการบริหารกองทุนพัฒนาบทบาทสตรี ครั้งที่ 9/2565 เมื่อวันที่  29 กันยายน 2565 และมีข้อเสนอแนะเพิ่มเติม ให้ฝ่ายเลขานุการฯ ดำเนินการ ดังนี้ 1) ให้ตรวจสอบข้อกฎหมายว่าอำนาจในการพิจารณาการแต่งกายและเครื่องแบบปกติของพนักงานกองทุนเป็นอำนาจของใคร</vt:lpstr>
      <vt:lpstr> คณะกรรมการบริหารกองทุนพัฒนาบทบาทสตรี ได้มีมติเห็นชอบในหลักการ เรื่อง ขอความเห็นชอบกำหนดการแต่งกาย และเครื่องแบบของพนักงานกองทุนพัฒนาบทบาทสตรี กรมการพัฒนาชุมชน ในการประชุมคณะกรรมการบริหารกองทุนพัฒนาบทบาทสตรี ครั้งที่ 9/2565 เมื่อวันที่ 29 กันยายน 2565 และมีข้อเสนอแนะเพิ่มเติม ให้ฝ่ายเลขานุการฯ ดำเนินการ ดังนี้ 2) ให้ตรวจสอบระเบียบ/กฎหมายเครื่องแต่งกายของพนักงานกองทุนพัฒนาบทบาทสตรี มีระเบียบอะไรที่เกี่ยวข้อง</vt:lpstr>
      <vt:lpstr>- ร่าง - ประกาศคณะกรรมการบริหารกองทุนพัฒนาบทบาทสตรี  เรื่อง กำหนดการแต่งกายและเครื่องแบบปกติของพนักงานกองทุนพัฒนาบทบาทสตรี กรมการพัฒนาชุมชน</vt:lpstr>
      <vt:lpstr>- ร่าง - ประกาศคณะกรรมการบริหารกองทุนพัฒนาบทบาทสตรี  เรื่อง กำหนดการแต่งกายและเครื่องแบบปกติของพนักงานกองทุนพัฒนาบทบาทสตรี กรมการพัฒนาชุมชน</vt:lpstr>
      <vt:lpstr>- ร่าง - ประกาศคณะกรรมการบริหารกองทุนพัฒนาบทบาทสตรี  เรื่อง กำหนดการแต่งกายและเครื่องแบบปกติของพนักงานกองทุนพัฒนาบทบาทสตรี กรมการพัฒนาชุมชน</vt:lpstr>
      <vt:lpstr>เอกสารแนบประกาศคณะกรรมการบริหารกองทุนพัฒนาบทบาทสตรี  เรื่อง กำหนดการแต่งกายและเครื่องแบบปกติของพนักงานกองทุนพัฒนาบทบาทสตรี กรมการพัฒนาชุมชน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Administrator</dc:creator>
  <cp:lastModifiedBy>Windows User</cp:lastModifiedBy>
  <cp:revision>3539</cp:revision>
  <cp:lastPrinted>2022-11-09T03:20:57Z</cp:lastPrinted>
  <dcterms:created xsi:type="dcterms:W3CDTF">2021-03-14T09:40:19Z</dcterms:created>
  <dcterms:modified xsi:type="dcterms:W3CDTF">2022-11-09T04:09:01Z</dcterms:modified>
</cp:coreProperties>
</file>