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6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7.xml" ContentType="application/vnd.openxmlformats-officedocument.presentationml.notesSl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8.xml" ContentType="application/vnd.openxmlformats-officedocument.presentationml.notesSl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9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0.xml" ContentType="application/vnd.openxmlformats-officedocument.presentationml.notesSl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1.xml" ContentType="application/vnd.openxmlformats-officedocument.presentationml.notesSlide+xml"/>
  <Override PartName="/ppt/charts/chart9.xml" ContentType="application/vnd.openxmlformats-officedocument.drawingml.chart+xml"/>
  <Override PartName="/ppt/drawings/drawing3.xml" ContentType="application/vnd.openxmlformats-officedocument.drawingml.chartshapes+xml"/>
  <Override PartName="/ppt/notesSlides/notesSlide32.xml" ContentType="application/vnd.openxmlformats-officedocument.presentationml.notesSlid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3.xml" ContentType="application/vnd.openxmlformats-officedocument.presentationml.notesSlide+xml"/>
  <Override PartName="/ppt/charts/chart11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4.xml" ContentType="application/vnd.openxmlformats-officedocument.drawingml.chartshapes+xml"/>
  <Override PartName="/ppt/notesSlides/notesSlide34.xml" ContentType="application/vnd.openxmlformats-officedocument.presentationml.notesSlide+xml"/>
  <Override PartName="/ppt/charts/chart12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5.xml" ContentType="application/vnd.openxmlformats-officedocument.presentationml.notesSlide+xml"/>
  <Override PartName="/ppt/charts/chart1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36.xml" ContentType="application/vnd.openxmlformats-officedocument.presentationml.notesSlide+xml"/>
  <Override PartName="/ppt/charts/chart1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37.xml" ContentType="application/vnd.openxmlformats-officedocument.presentationml.notesSlide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38.xml" ContentType="application/vnd.openxmlformats-officedocument.presentationml.notesSlid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9.xml" ContentType="application/vnd.openxmlformats-officedocument.presentationml.notesSlid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5.xml" ContentType="application/vnd.openxmlformats-officedocument.drawingml.chartshapes+xml"/>
  <Override PartName="/ppt/notesSlides/notesSlide40.xml" ContentType="application/vnd.openxmlformats-officedocument.presentationml.notesSlide+xml"/>
  <Override PartName="/ppt/charts/chart1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8" r:id="rId1"/>
  </p:sldMasterIdLst>
  <p:notesMasterIdLst>
    <p:notesMasterId r:id="rId115"/>
  </p:notesMasterIdLst>
  <p:handoutMasterIdLst>
    <p:handoutMasterId r:id="rId116"/>
  </p:handoutMasterIdLst>
  <p:sldIdLst>
    <p:sldId id="772" r:id="rId2"/>
    <p:sldId id="410" r:id="rId3"/>
    <p:sldId id="1177" r:id="rId4"/>
    <p:sldId id="1287" r:id="rId5"/>
    <p:sldId id="1006" r:id="rId6"/>
    <p:sldId id="1081" r:id="rId7"/>
    <p:sldId id="798" r:id="rId8"/>
    <p:sldId id="1012" r:id="rId9"/>
    <p:sldId id="1286" r:id="rId10"/>
    <p:sldId id="1074" r:id="rId11"/>
    <p:sldId id="636" r:id="rId12"/>
    <p:sldId id="805" r:id="rId13"/>
    <p:sldId id="804" r:id="rId14"/>
    <p:sldId id="325" r:id="rId15"/>
    <p:sldId id="780" r:id="rId16"/>
    <p:sldId id="392" r:id="rId17"/>
    <p:sldId id="326" r:id="rId18"/>
    <p:sldId id="327" r:id="rId19"/>
    <p:sldId id="1082" r:id="rId20"/>
    <p:sldId id="635" r:id="rId21"/>
    <p:sldId id="1288" r:id="rId22"/>
    <p:sldId id="1289" r:id="rId23"/>
    <p:sldId id="1290" r:id="rId24"/>
    <p:sldId id="1291" r:id="rId25"/>
    <p:sldId id="1292" r:id="rId26"/>
    <p:sldId id="944" r:id="rId27"/>
    <p:sldId id="1360" r:id="rId28"/>
    <p:sldId id="1361" r:id="rId29"/>
    <p:sldId id="1362" r:id="rId30"/>
    <p:sldId id="1363" r:id="rId31"/>
    <p:sldId id="1364" r:id="rId32"/>
    <p:sldId id="1365" r:id="rId33"/>
    <p:sldId id="1366" r:id="rId34"/>
    <p:sldId id="1367" r:id="rId35"/>
    <p:sldId id="1368" r:id="rId36"/>
    <p:sldId id="1369" r:id="rId37"/>
    <p:sldId id="1370" r:id="rId38"/>
    <p:sldId id="1371" r:id="rId39"/>
    <p:sldId id="1372" r:id="rId40"/>
    <p:sldId id="1373" r:id="rId41"/>
    <p:sldId id="1374" r:id="rId42"/>
    <p:sldId id="1375" r:id="rId43"/>
    <p:sldId id="923" r:id="rId44"/>
    <p:sldId id="1216" r:id="rId45"/>
    <p:sldId id="1242" r:id="rId46"/>
    <p:sldId id="806" r:id="rId47"/>
    <p:sldId id="926" r:id="rId48"/>
    <p:sldId id="1359" r:id="rId49"/>
    <p:sldId id="1294" r:id="rId50"/>
    <p:sldId id="1295" r:id="rId51"/>
    <p:sldId id="1296" r:id="rId52"/>
    <p:sldId id="1343" r:id="rId53"/>
    <p:sldId id="1344" r:id="rId54"/>
    <p:sldId id="1298" r:id="rId55"/>
    <p:sldId id="1345" r:id="rId56"/>
    <p:sldId id="1346" r:id="rId57"/>
    <p:sldId id="1347" r:id="rId58"/>
    <p:sldId id="1300" r:id="rId59"/>
    <p:sldId id="1308" r:id="rId60"/>
    <p:sldId id="1309" r:id="rId61"/>
    <p:sldId id="1310" r:id="rId62"/>
    <p:sldId id="1311" r:id="rId63"/>
    <p:sldId id="1312" r:id="rId64"/>
    <p:sldId id="1301" r:id="rId65"/>
    <p:sldId id="1302" r:id="rId66"/>
    <p:sldId id="1303" r:id="rId67"/>
    <p:sldId id="1304" r:id="rId68"/>
    <p:sldId id="1305" r:id="rId69"/>
    <p:sldId id="1306" r:id="rId70"/>
    <p:sldId id="1307" r:id="rId71"/>
    <p:sldId id="824" r:id="rId72"/>
    <p:sldId id="1114" r:id="rId73"/>
    <p:sldId id="1313" r:id="rId74"/>
    <p:sldId id="873" r:id="rId75"/>
    <p:sldId id="1319" r:id="rId76"/>
    <p:sldId id="1376" r:id="rId77"/>
    <p:sldId id="1186" r:id="rId78"/>
    <p:sldId id="1320" r:id="rId79"/>
    <p:sldId id="1321" r:id="rId80"/>
    <p:sldId id="1151" r:id="rId81"/>
    <p:sldId id="1322" r:id="rId82"/>
    <p:sldId id="1323" r:id="rId83"/>
    <p:sldId id="1324" r:id="rId84"/>
    <p:sldId id="1325" r:id="rId85"/>
    <p:sldId id="1326" r:id="rId86"/>
    <p:sldId id="1327" r:id="rId87"/>
    <p:sldId id="1328" r:id="rId88"/>
    <p:sldId id="1329" r:id="rId89"/>
    <p:sldId id="1330" r:id="rId90"/>
    <p:sldId id="1331" r:id="rId91"/>
    <p:sldId id="1332" r:id="rId92"/>
    <p:sldId id="1333" r:id="rId93"/>
    <p:sldId id="1334" r:id="rId94"/>
    <p:sldId id="1335" r:id="rId95"/>
    <p:sldId id="1336" r:id="rId96"/>
    <p:sldId id="1337" r:id="rId97"/>
    <p:sldId id="1338" r:id="rId98"/>
    <p:sldId id="1339" r:id="rId99"/>
    <p:sldId id="1340" r:id="rId100"/>
    <p:sldId id="1341" r:id="rId101"/>
    <p:sldId id="1317" r:id="rId102"/>
    <p:sldId id="1348" r:id="rId103"/>
    <p:sldId id="1349" r:id="rId104"/>
    <p:sldId id="1356" r:id="rId105"/>
    <p:sldId id="1350" r:id="rId106"/>
    <p:sldId id="1351" r:id="rId107"/>
    <p:sldId id="1357" r:id="rId108"/>
    <p:sldId id="1352" r:id="rId109"/>
    <p:sldId id="1353" r:id="rId110"/>
    <p:sldId id="1354" r:id="rId111"/>
    <p:sldId id="1355" r:id="rId112"/>
    <p:sldId id="811" r:id="rId113"/>
    <p:sldId id="323" r:id="rId114"/>
  </p:sldIdLst>
  <p:sldSz cx="10160000" cy="5715000"/>
  <p:notesSz cx="6889750" cy="10021888"/>
  <p:embeddedFontLst>
    <p:embeddedFont>
      <p:font typeface="Chulabhorn Likit Text Light๙" panose="00000400000000000000" pitchFamily="2" charset="-34"/>
      <p:regular r:id="rId117"/>
    </p:embeddedFont>
    <p:embeddedFont>
      <p:font typeface="Wingdings 2" panose="05020102010507070707" pitchFamily="18" charset="2"/>
      <p:regular r:id="rId118"/>
    </p:embeddedFont>
    <p:embeddedFont>
      <p:font typeface="Chulabhorn Likit Text" panose="00000500000000000000" pitchFamily="50" charset="-34"/>
      <p:regular r:id="rId119"/>
      <p:bold r:id="rId120"/>
    </p:embeddedFont>
    <p:embeddedFont>
      <p:font typeface="SimSun" panose="02010600030101010101" pitchFamily="2" charset="-122"/>
      <p:regular r:id="rId121"/>
    </p:embeddedFont>
    <p:embeddedFont>
      <p:font typeface="Calibri Light" panose="020F0302020204030204" pitchFamily="34" charset="0"/>
      <p:regular r:id="rId122"/>
      <p:italic r:id="rId123"/>
    </p:embeddedFont>
    <p:embeddedFont>
      <p:font typeface="Chulabhorn Likit Text Light" panose="00000400000000000000" pitchFamily="50" charset="-34"/>
      <p:regular r:id="rId124"/>
    </p:embeddedFont>
    <p:embeddedFont>
      <p:font typeface="Cordia New" panose="020B0304020202020204" pitchFamily="34" charset="-34"/>
      <p:regular r:id="rId125"/>
      <p:bold r:id="rId126"/>
      <p:italic r:id="rId127"/>
      <p:boldItalic r:id="rId128"/>
    </p:embeddedFont>
    <p:embeddedFont>
      <p:font typeface="Angsana New" panose="02020603050405020304" pitchFamily="18" charset="-34"/>
      <p:regular r:id="rId129"/>
      <p:bold r:id="rId130"/>
      <p:italic r:id="rId131"/>
      <p:boldItalic r:id="rId132"/>
    </p:embeddedFont>
    <p:embeddedFont>
      <p:font typeface="KodchiangUPC" panose="02020603050405020304" pitchFamily="18" charset="-34"/>
      <p:regular r:id="rId133"/>
      <p:bold r:id="rId134"/>
      <p:italic r:id="rId135"/>
      <p:boldItalic r:id="rId136"/>
    </p:embeddedFont>
    <p:embeddedFont>
      <p:font typeface="Tahoma" panose="020B0604030504040204" pitchFamily="34" charset="0"/>
      <p:regular r:id="rId137"/>
      <p:bold r:id="rId138"/>
    </p:embeddedFont>
    <p:embeddedFont>
      <p:font typeface="Chulabhorn Likit Display Medium" panose="00000600000000000000" pitchFamily="50" charset="-34"/>
      <p:regular r:id="rId139"/>
    </p:embeddedFont>
    <p:embeddedFont>
      <p:font typeface="TH SarabunPSK" panose="020B0500040200020003" pitchFamily="34" charset="-34"/>
      <p:regular r:id="rId140"/>
      <p:bold r:id="rId141"/>
      <p:italic r:id="rId142"/>
      <p:boldItalic r:id="rId143"/>
    </p:embeddedFont>
    <p:embeddedFont>
      <p:font typeface="JasmineUPC" panose="02020603050405020304" pitchFamily="18" charset="-34"/>
      <p:regular r:id="rId144"/>
      <p:bold r:id="rId145"/>
      <p:italic r:id="rId146"/>
      <p:boldItalic r:id="rId147"/>
    </p:embeddedFont>
    <p:embeddedFont>
      <p:font typeface="Calibri" panose="020F0502020204030204" pitchFamily="34" charset="0"/>
      <p:regular r:id="rId148"/>
      <p:bold r:id="rId149"/>
      <p:italic r:id="rId150"/>
      <p:boldItalic r:id="rId151"/>
    </p:embeddedFont>
  </p:embeddedFontLst>
  <p:defaultTextStyle>
    <a:defPPr>
      <a:defRPr lang="en-US"/>
    </a:defPPr>
    <a:lvl1pPr marL="0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1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4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45718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2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7E9"/>
    <a:srgbClr val="FFE3E1"/>
    <a:srgbClr val="FFF5E4"/>
    <a:srgbClr val="ECD8DC"/>
    <a:srgbClr val="DEBDC4"/>
    <a:srgbClr val="EBEDED"/>
    <a:srgbClr val="D7E5D3"/>
    <a:srgbClr val="FDD3D3"/>
    <a:srgbClr val="CFE0CA"/>
    <a:srgbClr val="D8F1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สไตล์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สไตล์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สไตล์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B1032C-EA38-4F05-BA0D-38AFFFC7BED3}" styleName="สไตล์สีอ่อน 3 - เน้น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สไตล์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สไตล์สีอ่อน 2 - เน้น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สไตล์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สไตล์สีอ่อน 1 - เน้น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80" autoAdjust="0"/>
  </p:normalViewPr>
  <p:slideViewPr>
    <p:cSldViewPr snapToGrid="0">
      <p:cViewPr varScale="1">
        <p:scale>
          <a:sx n="87" d="100"/>
          <a:sy n="87" d="100"/>
        </p:scale>
        <p:origin x="654" y="90"/>
      </p:cViewPr>
      <p:guideLst>
        <p:guide orient="horz" pos="18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1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font" Target="fonts/font22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font" Target="fonts/font12.fntdata"/><Relationship Id="rId149" Type="http://schemas.openxmlformats.org/officeDocument/2006/relationships/font" Target="fonts/font33.fntdata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font" Target="fonts/font2.fntdata"/><Relationship Id="rId134" Type="http://schemas.openxmlformats.org/officeDocument/2006/relationships/font" Target="fonts/font18.fntdata"/><Relationship Id="rId139" Type="http://schemas.openxmlformats.org/officeDocument/2006/relationships/font" Target="fonts/font23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font" Target="fonts/font34.fntdata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8.fntdata"/><Relationship Id="rId129" Type="http://schemas.openxmlformats.org/officeDocument/2006/relationships/font" Target="fonts/font13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font" Target="fonts/font24.fntdata"/><Relationship Id="rId145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font" Target="fonts/font3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14.fntdata"/><Relationship Id="rId135" Type="http://schemas.openxmlformats.org/officeDocument/2006/relationships/font" Target="fonts/font19.fntdata"/><Relationship Id="rId151" Type="http://schemas.openxmlformats.org/officeDocument/2006/relationships/font" Target="fonts/font35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4.fntdata"/><Relationship Id="rId125" Type="http://schemas.openxmlformats.org/officeDocument/2006/relationships/font" Target="fonts/font9.fntdata"/><Relationship Id="rId141" Type="http://schemas.openxmlformats.org/officeDocument/2006/relationships/font" Target="fonts/font25.fntdata"/><Relationship Id="rId146" Type="http://schemas.openxmlformats.org/officeDocument/2006/relationships/font" Target="fonts/font30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131" Type="http://schemas.openxmlformats.org/officeDocument/2006/relationships/font" Target="fonts/font15.fntdata"/><Relationship Id="rId136" Type="http://schemas.openxmlformats.org/officeDocument/2006/relationships/font" Target="fonts/font20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10.fntdata"/><Relationship Id="rId147" Type="http://schemas.openxmlformats.org/officeDocument/2006/relationships/font" Target="fonts/font3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5.fntdata"/><Relationship Id="rId142" Type="http://schemas.openxmlformats.org/officeDocument/2006/relationships/font" Target="fonts/font26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handoutMaster" Target="handoutMasters/handoutMaster1.xml"/><Relationship Id="rId137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font" Target="fonts/font16.fntdata"/><Relationship Id="rId153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6.fntdata"/><Relationship Id="rId143" Type="http://schemas.openxmlformats.org/officeDocument/2006/relationships/font" Target="fonts/font27.fntdata"/><Relationship Id="rId148" Type="http://schemas.openxmlformats.org/officeDocument/2006/relationships/font" Target="fonts/font3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17.fntdata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7.fntdata"/><Relationship Id="rId144" Type="http://schemas.openxmlformats.org/officeDocument/2006/relationships/font" Target="fonts/font28.fntdata"/><Relationship Id="rId90" Type="http://schemas.openxmlformats.org/officeDocument/2006/relationships/slide" Target="slides/slide8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4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5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911765977424885E-2"/>
          <c:y val="4.4507764720869682E-2"/>
          <c:w val="0.92208821358267712"/>
          <c:h val="0.783740539878165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จัดสรร</c:v>
                </c:pt>
              </c:strCache>
            </c:strRef>
          </c:tx>
          <c:spPr>
            <a:solidFill>
              <a:srgbClr val="DAE1C5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AE1C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5F2-486D-8FDC-75D9962F428E}"/>
              </c:ext>
            </c:extLst>
          </c:dPt>
          <c:dLbls>
            <c:dLbl>
              <c:idx val="0"/>
              <c:layout>
                <c:manualLayout>
                  <c:x val="-5.6015607048213539E-2"/>
                  <c:y val="1.933598827472856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5F2-486D-8FDC-75D9962F42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effectLst/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mmm\-yy</c:formatCode>
                <c:ptCount val="1"/>
                <c:pt idx="0">
                  <c:v>242948</c:v>
                </c:pt>
              </c:numCache>
            </c:numRef>
          </c:cat>
          <c:val>
            <c:numRef>
              <c:f>Sheet1!$B$2</c:f>
              <c:numCache>
                <c:formatCode>#,##0</c:formatCode>
                <c:ptCount val="1"/>
                <c:pt idx="0">
                  <c:v>1044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58-4722-988A-EE63C2664F9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เป้า ครม.(ไตรมาส 4)</c:v>
                </c:pt>
              </c:strCache>
            </c:strRef>
          </c:tx>
          <c:spPr>
            <a:solidFill>
              <a:srgbClr val="FFFFD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6.3912163487887086E-2"/>
                  <c:y val="2.37655688475360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effectLst/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5F2-486D-8FDC-75D9962F42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</c:f>
              <c:numCache>
                <c:formatCode>mmm\-yy</c:formatCode>
                <c:ptCount val="1"/>
                <c:pt idx="0">
                  <c:v>242948</c:v>
                </c:pt>
              </c:numCache>
            </c:numRef>
          </c:cat>
          <c:val>
            <c:numRef>
              <c:f>Sheet1!$C$2</c:f>
              <c:numCache>
                <c:formatCode>#,##0</c:formatCode>
                <c:ptCount val="1"/>
                <c:pt idx="0">
                  <c:v>1044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58-4722-988A-EE63C2664F9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เบิกจ่าย</c:v>
                </c:pt>
              </c:strCache>
            </c:strRef>
          </c:tx>
          <c:spPr>
            <a:solidFill>
              <a:srgbClr val="ECC6C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950004331016609E-2"/>
                  <c:y val="1.371086358144166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963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5F2-486D-8FDC-75D9962F42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effectLst/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</c:f>
              <c:numCache>
                <c:formatCode>mmm\-yy</c:formatCode>
                <c:ptCount val="1"/>
                <c:pt idx="0">
                  <c:v>242948</c:v>
                </c:pt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963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D58-4722-988A-EE63C2664F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67"/>
        <c:overlap val="-43"/>
        <c:axId val="223003008"/>
        <c:axId val="223004544"/>
      </c:barChart>
      <c:dateAx>
        <c:axId val="22300300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mm\-yy" sourceLinked="1"/>
        <c:majorTickMark val="none"/>
        <c:minorTickMark val="none"/>
        <c:tickLblPos val="nextTo"/>
        <c:crossAx val="223004544"/>
        <c:crosses val="autoZero"/>
        <c:auto val="1"/>
        <c:lblOffset val="100"/>
        <c:baseTimeUnit val="days"/>
      </c:dateAx>
      <c:valAx>
        <c:axId val="223004544"/>
        <c:scaling>
          <c:orientation val="minMax"/>
          <c:max val="1100"/>
          <c:min val="10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223003008"/>
        <c:crosses val="autoZero"/>
        <c:crossBetween val="between"/>
        <c:majorUnit val="100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824949183338348"/>
          <c:y val="0.92499008255019677"/>
          <c:w val="0.71850098425196851"/>
          <c:h val="7.50099174498032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1600" b="1" i="0" u="none" strike="noStrike" kern="1200" baseline="0">
              <a:solidFill>
                <a:srgbClr val="002060"/>
              </a:solidFill>
              <a:effectLst/>
              <a:latin typeface="Chulabhorn Likit Text" panose="00000500000000000000" pitchFamily="50" charset="-34"/>
              <a:ea typeface="+mn-ea"/>
              <a:cs typeface="Chulabhorn Likit Text" panose="00000500000000000000" pitchFamily="50" charset="-34"/>
            </a:defRPr>
          </a:pPr>
          <a:endParaRPr lang="th-TH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th-TH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67198538238449E-2"/>
          <c:y val="0.10317325878274008"/>
          <c:w val="0.85847364898600909"/>
          <c:h val="0.7925972906689637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079323935283057E-2"/>
                  <c:y val="-3.057397216083353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7E0-46E1-8C45-F24A6C388E0B}"/>
                </c:ext>
              </c:extLst>
            </c:dLbl>
            <c:dLbl>
              <c:idx val="1"/>
              <c:layout>
                <c:manualLayout>
                  <c:x val="-8.2298450065333095E-2"/>
                  <c:y val="-3.057397216083353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2</a:t>
                    </a:r>
                    <a:endParaRPr lang="en-US" dirty="0">
                      <a:solidFill>
                        <a:srgbClr val="00206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565030329427512E-2"/>
                      <c:h val="6.2509875808831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7E0-46E1-8C45-F24A6C388E0B}"/>
                </c:ext>
              </c:extLst>
            </c:dLbl>
            <c:dLbl>
              <c:idx val="2"/>
              <c:layout>
                <c:manualLayout>
                  <c:x val="-7.5552675469813993E-2"/>
                  <c:y val="-1.66767120877273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5">
                            <a:lumMod val="50000"/>
                          </a:schemeClr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en-US" sz="1400" dirty="0" smtClean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3</a:t>
                    </a:r>
                    <a:endParaRPr lang="en-US" sz="1400" dirty="0">
                      <a:solidFill>
                        <a:schemeClr val="accent5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5">
                          <a:lumMod val="50000"/>
                        </a:schemeClr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7E0-46E1-8C45-F24A6C388E0B}"/>
                </c:ext>
              </c:extLst>
            </c:dLbl>
            <c:dLbl>
              <c:idx val="3"/>
              <c:layout>
                <c:manualLayout>
                  <c:x val="-8.6345914822644559E-2"/>
                  <c:y val="-3.5813129781149887E-2"/>
                </c:manualLayout>
              </c:layout>
              <c:tx>
                <c:rich>
                  <a:bodyPr/>
                  <a:lstStyle/>
                  <a:p>
                    <a:r>
                      <a:rPr lang="th-TH" dirty="0" smtClean="0"/>
                      <a:t>เป้าหมาย 5</a:t>
                    </a:r>
                    <a:endParaRPr lang="th-TH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7E0-46E1-8C45-F24A6C388E0B}"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7E0-46E1-8C45-F24A6C388E0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7E0-46E1-8C45-F24A6C388E0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D7E0-46E1-8C45-F24A6C388E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4519568"/>
        <c:axId val="644526640"/>
      </c:lineChart>
      <c:catAx>
        <c:axId val="64451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644526640"/>
        <c:crosses val="autoZero"/>
        <c:auto val="1"/>
        <c:lblAlgn val="ctr"/>
        <c:lblOffset val="100"/>
        <c:noMultiLvlLbl val="1"/>
      </c:catAx>
      <c:valAx>
        <c:axId val="644526640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644519568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42561072579415"/>
          <c:y val="6.8052964655032841E-2"/>
          <c:w val="0.78898033649351917"/>
          <c:h val="0.7838328789781603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ก.พ.-65</c:v>
                </c:pt>
              </c:strCache>
            </c:strRef>
          </c:tx>
          <c:spPr>
            <a:ln w="28575" cap="rnd" cmpd="sng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28575" cap="rnd" cmpd="sng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FDA0-492A-A395-E9CE333DE8B6}"/>
              </c:ext>
            </c:extLst>
          </c:dPt>
          <c:dLbls>
            <c:dLbl>
              <c:idx val="0"/>
              <c:layout>
                <c:manualLayout>
                  <c:x val="-2.472743611770559E-2"/>
                  <c:y val="-2.086005382815818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en-US" sz="14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4</a:t>
                    </a:r>
                  </a:p>
                </c:rich>
              </c:tx>
              <c:spPr>
                <a:noFill/>
                <a:ln w="9525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728864482567094E-2"/>
                      <c:h val="5.73356704233746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DA0-492A-A395-E9CE333DE8B6}"/>
                </c:ext>
              </c:extLst>
            </c:dLbl>
            <c:dLbl>
              <c:idx val="1"/>
              <c:layout>
                <c:manualLayout>
                  <c:x val="-4.1890933990734687E-2"/>
                  <c:y val="-1.96342547944370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en-US" sz="1400" dirty="0" smtClean="0"/>
                      <a:t>4</a:t>
                    </a:r>
                    <a:endParaRPr lang="en-US" sz="1400" dirty="0"/>
                  </a:p>
                </c:rich>
              </c:tx>
              <c:spPr>
                <a:noFill/>
                <a:ln w="9525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535122135131083E-2"/>
                      <c:h val="6.031569487365399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DA0-492A-A395-E9CE333DE8B6}"/>
                </c:ext>
              </c:extLst>
            </c:dLbl>
            <c:spPr>
              <a:noFill/>
              <a:ln w="9525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 30 ก.ย. - 65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 formatCode="General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A0-492A-A395-E9CE333DE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5619215"/>
        <c:axId val="505624207"/>
      </c:lineChart>
      <c:catAx>
        <c:axId val="50561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24207"/>
        <c:crosses val="autoZero"/>
        <c:auto val="1"/>
        <c:lblAlgn val="ctr"/>
        <c:lblOffset val="100"/>
        <c:noMultiLvlLbl val="1"/>
      </c:catAx>
      <c:valAx>
        <c:axId val="505624207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19215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05203547074834"/>
          <c:y val="6.5228658041935991E-2"/>
          <c:w val="0.85321793848351823"/>
          <c:h val="0.7838328789781603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ก.พ.-65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8261375550249416E-2"/>
                  <c:y val="-1.7880146701676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C8B-44F2-8F28-86F335BFC8FF}"/>
                </c:ext>
              </c:extLst>
            </c:dLbl>
            <c:dLbl>
              <c:idx val="1"/>
              <c:layout>
                <c:manualLayout>
                  <c:x val="-4.7826719437811756E-2"/>
                  <c:y val="-1.81490451082219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fld id="{9832B494-306F-4374-9570-FCAEA8BEABEB}" type="VALUE">
                      <a:rPr lang="en-US" sz="1400" smtClean="0">
                        <a:solidFill>
                          <a:srgbClr val="002060"/>
                        </a:solidFill>
                      </a:rPr>
                      <a:pPr>
                        <a:defRPr sz="1400" b="1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defRPr>
                      </a:pPr>
                      <a:t>[VALUE]</a:t>
                    </a:fld>
                    <a:endParaRPr lang="th-TH"/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957761851557913E-2"/>
                      <c:h val="6.3891724213989226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C8B-44F2-8F28-86F335BFC8FF}"/>
                </c:ext>
              </c:extLst>
            </c:dLbl>
            <c:dLbl>
              <c:idx val="2"/>
              <c:layout>
                <c:manualLayout>
                  <c:x val="-3.2795464757356597E-2"/>
                  <c:y val="-2.03149015401391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2">
                            <a:lumMod val="50000"/>
                          </a:schemeClr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fld id="{3F33AA00-C2C3-47A8-9866-DE3D65A20CC8}" type="VALUE">
                      <a:rPr lang="en-US" sz="140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pPr>
                        <a:defRPr sz="1400" b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defRPr>
                      </a:pPr>
                      <a:t>[VALUE]</a:t>
                    </a:fld>
                    <a:endParaRPr lang="th-TH"/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A93C-4DB0-8F49-329BD646CA61}"/>
                </c:ext>
              </c:extLst>
            </c:dLbl>
            <c:dLbl>
              <c:idx val="3"/>
              <c:layout>
                <c:manualLayout>
                  <c:x val="-0.10385230506496267"/>
                  <c:y val="-1.0117232292329834E-2"/>
                </c:manualLayout>
              </c:layout>
              <c:tx>
                <c:rich>
                  <a:bodyPr/>
                  <a:lstStyle/>
                  <a:p>
                    <a:r>
                      <a:rPr lang="th-TH"/>
                      <a:t>เป้าหมาย</a:t>
                    </a:r>
                  </a:p>
                  <a:p>
                    <a:fld id="{B804DFEA-6929-4306-8E59-2DA391CFA69C}" type="VALUE">
                      <a:rPr lang="en-US" smtClean="0"/>
                      <a:pPr/>
                      <a:t>[VALUE]</a:t>
                    </a:fld>
                    <a:endParaRPr lang="th-T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04A-470C-89AC-EF0810D36D73}"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 formatCode="General">
                  <c:v>4</c:v>
                </c:pt>
                <c:pt idx="1">
                  <c:v>4</c:v>
                </c:pt>
                <c:pt idx="2">
                  <c:v>4</c:v>
                </c:pt>
                <c:pt idx="3" formatCode="General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A0-492A-A395-E9CE333DE8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มี.ค.-65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DA0-492A-A395-E9CE333DE8B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ก.ย.-65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DA0-492A-A395-E9CE333DE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5619215"/>
        <c:axId val="505624207"/>
      </c:lineChart>
      <c:catAx>
        <c:axId val="50561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24207"/>
        <c:crosses val="autoZero"/>
        <c:auto val="1"/>
        <c:lblAlgn val="ctr"/>
        <c:lblOffset val="100"/>
        <c:noMultiLvlLbl val="1"/>
      </c:catAx>
      <c:valAx>
        <c:axId val="505624207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19215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624194557210274E-2"/>
          <c:y val="0.11235367268743528"/>
          <c:w val="0.85222456504937893"/>
          <c:h val="0.7484152110917677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ก.พ.-65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3397566100427144E-2"/>
                  <c:y val="-1.7708826455592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0A-43C0-A369-7BAD7161C948}"/>
                </c:ext>
              </c:extLst>
            </c:dLbl>
            <c:dLbl>
              <c:idx val="1"/>
              <c:layout>
                <c:manualLayout>
                  <c:x val="-5.5322462676736885E-2"/>
                  <c:y val="-2.21358006701931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en-US" sz="1400" dirty="0"/>
                      <a:t>4</a:t>
                    </a:r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9553170968963214E-2"/>
                      <c:h val="6.32795398679832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40A-43C0-A369-7BAD7161C948}"/>
                </c:ext>
              </c:extLst>
            </c:dLbl>
            <c:dLbl>
              <c:idx val="2"/>
              <c:layout>
                <c:manualLayout>
                  <c:x val="-4.0945740675747501E-2"/>
                  <c:y val="-1.770882645559232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2">
                            <a:lumMod val="50000"/>
                          </a:schemeClr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fld id="{D9F72170-605E-4D0D-AF64-C666C4A24AAB}" type="VALUE">
                      <a:rPr lang="en-US" sz="140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pPr>
                        <a:defRPr sz="1400" b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defRPr>
                      </a:pPr>
                      <a:t>[VALUE]</a:t>
                    </a:fld>
                    <a:endParaRPr lang="th-TH"/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40A-43C0-A369-7BAD7161C948}"/>
                </c:ext>
              </c:extLst>
            </c:dLbl>
            <c:dLbl>
              <c:idx val="3"/>
              <c:layout>
                <c:manualLayout>
                  <c:x val="-6.4343306776174641E-2"/>
                  <c:y val="-3.5417652911184656E-2"/>
                </c:manualLayout>
              </c:layout>
              <c:tx>
                <c:rich>
                  <a:bodyPr/>
                  <a:lstStyle/>
                  <a:p>
                    <a:r>
                      <a:rPr lang="th-TH" dirty="0"/>
                      <a:t>เป้าหมาย</a:t>
                    </a:r>
                  </a:p>
                  <a:p>
                    <a:fld id="{29124B70-1926-40BF-85CE-758D033F3C9C}" type="VALUE">
                      <a:rPr lang="en-US" smtClean="0"/>
                      <a:pPr/>
                      <a:t>[VALUE]</a:t>
                    </a:fld>
                    <a:endParaRPr lang="th-T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D35-4945-B698-CE4DCB93BE4E}"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 formatCode="General">
                  <c:v>4</c:v>
                </c:pt>
                <c:pt idx="1">
                  <c:v>4</c:v>
                </c:pt>
                <c:pt idx="2">
                  <c:v>4</c:v>
                </c:pt>
                <c:pt idx="3" formatCode="General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A0-492A-A395-E9CE333DE8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มี.ค.-65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DA0-492A-A395-E9CE333DE8B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ก.ย.-65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DA0-492A-A395-E9CE333DE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5619215"/>
        <c:axId val="505624207"/>
      </c:lineChart>
      <c:catAx>
        <c:axId val="50561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24207"/>
        <c:crosses val="autoZero"/>
        <c:auto val="1"/>
        <c:lblAlgn val="ctr"/>
        <c:lblOffset val="100"/>
        <c:noMultiLvlLbl val="1"/>
      </c:catAx>
      <c:valAx>
        <c:axId val="505624207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19215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831988578001637E-2"/>
          <c:y val="7.1177059725148636E-2"/>
          <c:w val="0.88130830001030969"/>
          <c:h val="0.7838328789781603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ก.พ.-65</c:v>
                </c:pt>
              </c:strCache>
            </c:strRef>
          </c:tx>
          <c:spPr>
            <a:ln w="28575" cap="flat" cmpd="sng" algn="ctr">
              <a:solidFill>
                <a:schemeClr val="accent1"/>
              </a:solidFill>
              <a:prstDash val="solid"/>
              <a:miter lim="800000"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3336450985184137E-2"/>
                  <c:y val="-2.6460019059804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360-4CC1-B4A7-D9FF8539A9AF}"/>
                </c:ext>
              </c:extLst>
            </c:dLbl>
            <c:dLbl>
              <c:idx val="1"/>
              <c:layout>
                <c:manualLayout>
                  <c:x val="-3.8650996944211237E-2"/>
                  <c:y val="-2.6424184611749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fld id="{C72D02E3-3144-4A67-A944-F7333054027E}" type="VALUE">
                      <a:rPr lang="en-US" sz="1400" smtClean="0"/>
                      <a:pPr>
                        <a:defRPr sz="1400" b="1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defRPr>
                      </a:pPr>
                      <a:t>[VALUE]</a:t>
                    </a:fld>
                    <a:endParaRPr lang="th-TH"/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6825884350428967E-2"/>
                      <c:h val="8.081549586862013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305-463F-A760-4C408CAE22AA}"/>
                </c:ext>
              </c:extLst>
            </c:dLbl>
            <c:dLbl>
              <c:idx val="2"/>
              <c:layout>
                <c:manualLayout>
                  <c:x val="-4.9589843498777132E-2"/>
                  <c:y val="-2.66761706186834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2">
                            <a:lumMod val="50000"/>
                          </a:schemeClr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fld id="{B66F9702-9B84-4017-9031-2C08EB3C868C}" type="VALUE">
                      <a:rPr lang="en-US" dirty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pPr>
                        <a:defRPr sz="1400" b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defRPr>
                      </a:pPr>
                      <a:t>[VALUE]</a:t>
                    </a:fld>
                    <a:endParaRPr lang="th-TH"/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436839987284376E-2"/>
                      <c:h val="6.540027192965182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B9A-4EF1-9870-247BACCDC3FB}"/>
                </c:ext>
              </c:extLst>
            </c:dLbl>
            <c:dLbl>
              <c:idx val="3"/>
              <c:layout>
                <c:manualLayout>
                  <c:x val="-8.4594634821292397E-2"/>
                  <c:y val="-1.5954686939728978E-2"/>
                </c:manualLayout>
              </c:layout>
              <c:tx>
                <c:rich>
                  <a:bodyPr/>
                  <a:lstStyle/>
                  <a:p>
                    <a:r>
                      <a:rPr lang="th-TH" dirty="0"/>
                      <a:t>เป้าหมาย</a:t>
                    </a:r>
                  </a:p>
                  <a:p>
                    <a:fld id="{5BAB301B-9170-4FF2-9CE0-2BB0F351F311}" type="VALUE">
                      <a:rPr lang="en-US" smtClean="0"/>
                      <a:pPr/>
                      <a:t>[VALUE]</a:t>
                    </a:fld>
                    <a:endParaRPr lang="th-T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DB0-4BCE-B41F-0F4B31FE2C20}"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 formatCode="General">
                  <c:v>3</c:v>
                </c:pt>
                <c:pt idx="1">
                  <c:v>4</c:v>
                </c:pt>
                <c:pt idx="2">
                  <c:v>4</c:v>
                </c:pt>
                <c:pt idx="3" formatCode="General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A0-492A-A395-E9CE333DE8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มี.ค.-65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DA0-492A-A395-E9CE333DE8B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ก.ย.-65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DA0-492A-A395-E9CE333DE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5619215"/>
        <c:axId val="505624207"/>
      </c:lineChart>
      <c:catAx>
        <c:axId val="50561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24207"/>
        <c:crosses val="autoZero"/>
        <c:auto val="1"/>
        <c:lblAlgn val="ctr"/>
        <c:lblOffset val="100"/>
        <c:noMultiLvlLbl val="1"/>
      </c:catAx>
      <c:valAx>
        <c:axId val="505624207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19215"/>
        <c:crosses val="autoZero"/>
        <c:crossBetween val="between"/>
        <c:majorUnit val="1"/>
        <c:minorUnit val="1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58624504695177"/>
          <c:y val="0.11572101278746029"/>
          <c:w val="0.86807240412764308"/>
          <c:h val="0.7838328789781603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ก.พ.-65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4270225223290533E-2"/>
                  <c:y val="-2.08167958057318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E9-42A8-ACFB-1B3D79E9E6E8}"/>
                </c:ext>
              </c:extLst>
            </c:dLbl>
            <c:dLbl>
              <c:idx val="1"/>
              <c:layout>
                <c:manualLayout>
                  <c:x val="-6.0686632295999403E-2"/>
                  <c:y val="-2.082300103732750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fld id="{7C8C3A4C-C16A-4783-A2A4-AB91F2B4362C}" type="VALUE">
                      <a:rPr lang="en-US" sz="1400" smtClean="0"/>
                      <a:pPr>
                        <a:defRPr sz="1400" b="1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defRPr>
                      </a:pPr>
                      <a:t>[VALUE]</a:t>
                    </a:fld>
                    <a:endParaRPr lang="th-TH"/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537577729210804E-2"/>
                      <c:h val="6.6871748664268565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EE9-42A8-ACFB-1B3D79E9E6E8}"/>
                </c:ext>
              </c:extLst>
            </c:dLbl>
            <c:dLbl>
              <c:idx val="2"/>
              <c:layout>
                <c:manualLayout>
                  <c:x val="-6.9968264062429383E-2"/>
                  <c:y val="-1.486913986123702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2">
                            <a:lumMod val="50000"/>
                          </a:schemeClr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fld id="{49B9DA58-8563-45DE-8EF0-3D405C22FAE1}" type="VALUE">
                      <a:rPr lang="en-US" dirty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pPr>
                        <a:defRPr sz="1400" b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defRPr>
                      </a:pPr>
                      <a:t>[VALUE]</a:t>
                    </a:fld>
                    <a:endParaRPr lang="th-TH"/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859563585322175E-2"/>
                      <c:h val="6.688139109584390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C96-423F-BB14-924972F462F8}"/>
                </c:ext>
              </c:extLst>
            </c:dLbl>
            <c:dLbl>
              <c:idx val="3"/>
              <c:layout>
                <c:manualLayout>
                  <c:x val="-1.4279260509704371E-2"/>
                  <c:y val="-3.717261549340957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th-TH" sz="1400"/>
                      <a:t>เป้าหมาย</a:t>
                    </a:r>
                  </a:p>
                  <a:p>
                    <a:pPr>
                      <a:defRPr sz="1400" b="1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defRPr>
                    </a:pPr>
                    <a:r>
                      <a:rPr lang="th-TH" sz="1400"/>
                      <a:t>5</a:t>
                    </a:r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396495712061749"/>
                      <c:h val="0.154076134679283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F6B-47E2-B8DF-D1395FA6B749}"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 formatCode="General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A0-492A-A395-E9CE333DE8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มี.ค.-65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DA0-492A-A395-E9CE333DE8B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ก.ย.-65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DA0-492A-A395-E9CE333DE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5619215"/>
        <c:axId val="505624207"/>
      </c:lineChart>
      <c:catAx>
        <c:axId val="50561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24207"/>
        <c:crosses val="autoZero"/>
        <c:auto val="1"/>
        <c:lblAlgn val="ctr"/>
        <c:lblOffset val="100"/>
        <c:noMultiLvlLbl val="1"/>
      </c:catAx>
      <c:valAx>
        <c:axId val="505624207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19215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832873059865141E-2"/>
          <c:y val="0.15188948887267284"/>
          <c:w val="0.91094119348910285"/>
          <c:h val="0.7017860550176537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ก.พ.-65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7126077325231412E-2"/>
                  <c:y val="-2.37905533990557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99.05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55-40C5-AEB9-406EAA8C922F}"/>
                </c:ext>
              </c:extLst>
            </c:dLbl>
            <c:dLbl>
              <c:idx val="1"/>
              <c:layout>
                <c:manualLayout>
                  <c:x val="-7.3537966754733355E-2"/>
                  <c:y val="-2.082288395748596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en-US" sz="1400" dirty="0"/>
                      <a:t>99.05</a:t>
                    </a:r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920410550102328"/>
                      <c:h val="6.687179054884688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B55-40C5-AEB9-406EAA8C922F}"/>
                </c:ext>
              </c:extLst>
            </c:dLbl>
            <c:dLbl>
              <c:idx val="2"/>
              <c:layout>
                <c:manualLayout>
                  <c:x val="-4.569363363105404E-2"/>
                  <c:y val="-1.7842967833484366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99.05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B55-40C5-AEB9-406EAA8C922F}"/>
                </c:ext>
              </c:extLst>
            </c:dLbl>
            <c:dLbl>
              <c:idx val="3"/>
              <c:layout>
                <c:manualLayout>
                  <c:x val="-1.8563038662615706E-2"/>
                  <c:y val="-4.173599316326644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th-TH" sz="1400" dirty="0"/>
                      <a:t>เป้าหมาย</a:t>
                    </a:r>
                  </a:p>
                  <a:p>
                    <a:pPr>
                      <a:defRPr sz="1400" b="1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defRPr>
                    </a:pPr>
                    <a:r>
                      <a:rPr lang="th-TH" sz="1400" dirty="0"/>
                      <a:t>100</a:t>
                    </a:r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539740081479484"/>
                      <c:h val="0.1437996754698446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B55-40C5-AEB9-406EAA8C922F}"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 formatCode="General">
                  <c:v>5</c:v>
                </c:pt>
                <c:pt idx="1">
                  <c:v>5</c:v>
                </c:pt>
                <c:pt idx="2">
                  <c:v>5</c:v>
                </c:pt>
                <c:pt idx="3" formatCode="General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B55-40C5-AEB9-406EAA8C922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มี.ค.-65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2B55-40C5-AEB9-406EAA8C922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ก.ย.-65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2B55-40C5-AEB9-406EAA8C92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5619215"/>
        <c:axId val="505624207"/>
      </c:lineChart>
      <c:catAx>
        <c:axId val="50561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24207"/>
        <c:crosses val="autoZero"/>
        <c:auto val="1"/>
        <c:lblAlgn val="ctr"/>
        <c:lblOffset val="100"/>
        <c:noMultiLvlLbl val="1"/>
      </c:catAx>
      <c:valAx>
        <c:axId val="505624207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19215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21641142896453E-2"/>
          <c:y val="7.1032936803024041E-2"/>
          <c:w val="0.89241378621889722"/>
          <c:h val="0.7838328789781603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ก.พ.-65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1409530352671115E-3"/>
                  <c:y val="-2.38452389316014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en-US" sz="1400" dirty="0" smtClean="0"/>
                      <a:t>71.08</a:t>
                    </a:r>
                    <a:endParaRPr lang="en-US" sz="1400" dirty="0"/>
                  </a:p>
                </c:rich>
              </c:tx>
              <c:spPr>
                <a:noFill/>
                <a:ln w="9525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873983314845063"/>
                      <c:h val="6.35545333359968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DA0-492A-A395-E9CE333DE8B6}"/>
                </c:ext>
              </c:extLst>
            </c:dLbl>
            <c:spPr>
              <a:noFill/>
              <a:ln w="9525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 formatCode="General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A0-492A-A395-E9CE333DE8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มี.ค.-65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DA0-492A-A395-E9CE333DE8B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ก.ย.-65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DA0-492A-A395-E9CE333DE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5619215"/>
        <c:axId val="505624207"/>
      </c:lineChart>
      <c:catAx>
        <c:axId val="50561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24207"/>
        <c:crosses val="autoZero"/>
        <c:auto val="1"/>
        <c:lblAlgn val="ctr"/>
        <c:lblOffset val="100"/>
        <c:noMultiLvlLbl val="1"/>
      </c:catAx>
      <c:valAx>
        <c:axId val="505624207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19215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820803222269728E-2"/>
          <c:y val="0.14937289792542841"/>
          <c:w val="0.87213305185315637"/>
          <c:h val="0.7244026556013772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ก.พ.-65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4626473767273348E-2"/>
                  <c:y val="-2.026031904312587E-2"/>
                </c:manualLayout>
              </c:layout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9305389718795097E-2"/>
                      <c:h val="6.446844154860732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3BE-4E5C-B293-F602D736167D}"/>
                </c:ext>
              </c:extLst>
            </c:dLbl>
            <c:dLbl>
              <c:idx val="1"/>
              <c:layout>
                <c:manualLayout>
                  <c:x val="-5.5047411950375658E-2"/>
                  <c:y val="-2.16110069793342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BE-4E5C-B293-F602D736167D}"/>
                </c:ext>
              </c:extLst>
            </c:dLbl>
            <c:dLbl>
              <c:idx val="2"/>
              <c:layout>
                <c:manualLayout>
                  <c:x val="-0.13474479490561639"/>
                  <c:y val="-1.755894317070908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en-US" sz="1400" dirty="0">
                        <a:solidFill>
                          <a:schemeClr val="accent1">
                            <a:lumMod val="75000"/>
                          </a:schemeClr>
                        </a:solidFill>
                      </a:rPr>
                      <a:t>5</a:t>
                    </a:r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97316797969839"/>
                      <c:h val="0.122750519642618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74E-4199-AE35-A3308BAF0087}"/>
                </c:ext>
              </c:extLst>
            </c:dLbl>
            <c:dLbl>
              <c:idx val="3"/>
              <c:layout>
                <c:manualLayout>
                  <c:x val="-8.4019848093781005E-2"/>
                  <c:y val="-4.727407776729369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th-TH" sz="1400" dirty="0" smtClean="0"/>
                      <a:t>เป้าหมาย</a:t>
                    </a:r>
                  </a:p>
                  <a:p>
                    <a:pPr>
                      <a:defRPr sz="1400" b="1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defRPr>
                    </a:pPr>
                    <a:fld id="{E81CD733-FF3C-47F6-A31E-572331C72FCB}" type="VALUE">
                      <a:rPr lang="en-US" sz="1400" smtClean="0"/>
                      <a:pPr>
                        <a:defRPr sz="1400" b="1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defRPr>
                      </a:pPr>
                      <a:t>[VALUE]</a:t>
                    </a:fld>
                    <a:endParaRPr lang="th-TH"/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033220075127281"/>
                      <c:h val="0.1401069659762772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A75-47C9-8A14-858CAB757E48}"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 formatCode="0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A0-492A-A395-E9CE333DE8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มี.ค.-65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DA0-492A-A395-E9CE333DE8B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ก.ย.-65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DA0-492A-A395-E9CE333DE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5619215"/>
        <c:axId val="505624207"/>
      </c:lineChart>
      <c:catAx>
        <c:axId val="50561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24207"/>
        <c:crosses val="autoZero"/>
        <c:auto val="1"/>
        <c:lblAlgn val="ctr"/>
        <c:lblOffset val="100"/>
        <c:noMultiLvlLbl val="1"/>
      </c:catAx>
      <c:valAx>
        <c:axId val="505624207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19215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999677001285843E-2"/>
          <c:y val="2.8910746902849102E-2"/>
          <c:w val="0.92255076641472544"/>
          <c:h val="0.8259751947565865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ปี 2565</c:v>
                </c:pt>
              </c:strCache>
            </c:strRef>
          </c:tx>
          <c:spPr>
            <a:ln w="38100">
              <a:solidFill>
                <a:srgbClr val="FF66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9.0437016775296811E-3"/>
                  <c:y val="-6.29111518678142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8C6-4BA1-BE44-714195374C33}"/>
                </c:ext>
              </c:extLst>
            </c:dLbl>
            <c:dLbl>
              <c:idx val="1"/>
              <c:layout>
                <c:manualLayout>
                  <c:x val="-1.3611713938160821E-2"/>
                  <c:y val="-5.5824244632768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8C6-4BA1-BE44-714195374C33}"/>
                </c:ext>
              </c:extLst>
            </c:dLbl>
            <c:dLbl>
              <c:idx val="2"/>
              <c:layout>
                <c:manualLayout>
                  <c:x val="-2.5396473368053393E-2"/>
                  <c:y val="-5.63213068599592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8C6-4BA1-BE44-714195374C33}"/>
                </c:ext>
              </c:extLst>
            </c:dLbl>
            <c:dLbl>
              <c:idx val="3"/>
              <c:layout>
                <c:manualLayout>
                  <c:x val="-4.1095639853644964E-2"/>
                  <c:y val="-5.63231252214432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8C6-4BA1-BE44-714195374C33}"/>
                </c:ext>
              </c:extLst>
            </c:dLbl>
            <c:dLbl>
              <c:idx val="4"/>
              <c:layout>
                <c:manualLayout>
                  <c:x val="3.2422902921826029E-4"/>
                  <c:y val="3.83209626249662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8C6-4BA1-BE44-714195374C33}"/>
                </c:ext>
              </c:extLst>
            </c:dLbl>
            <c:dLbl>
              <c:idx val="5"/>
              <c:layout>
                <c:manualLayout>
                  <c:x val="8.300525615200592E-5"/>
                  <c:y val="3.58694076018533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8C6-4BA1-BE44-714195374C33}"/>
                </c:ext>
              </c:extLst>
            </c:dLbl>
            <c:dLbl>
              <c:idx val="6"/>
              <c:layout>
                <c:manualLayout>
                  <c:x val="-7.7512999755216513E-2"/>
                  <c:y val="-4.26628516098850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8C6-4BA1-BE44-714195374C33}"/>
                </c:ext>
              </c:extLst>
            </c:dLbl>
            <c:dLbl>
              <c:idx val="7"/>
              <c:layout>
                <c:manualLayout>
                  <c:x val="-6.3739868478333517E-2"/>
                  <c:y val="-5.76116366484798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8C6-4BA1-BE44-714195374C33}"/>
                </c:ext>
              </c:extLst>
            </c:dLbl>
            <c:dLbl>
              <c:idx val="8"/>
              <c:layout>
                <c:manualLayout>
                  <c:x val="-5.8814282043679139E-2"/>
                  <c:y val="-4.81329364228766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8C6-4BA1-BE44-714195374C33}"/>
                </c:ext>
              </c:extLst>
            </c:dLbl>
            <c:dLbl>
              <c:idx val="9"/>
              <c:layout>
                <c:manualLayout>
                  <c:x val="-4.4712934476255128E-2"/>
                  <c:y val="-6.5485955412647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08C6-4BA1-BE44-714195374C33}"/>
                </c:ext>
              </c:extLst>
            </c:dLbl>
            <c:dLbl>
              <c:idx val="10"/>
              <c:layout>
                <c:manualLayout>
                  <c:x val="-4.7031442220637577E-2"/>
                  <c:y val="-6.54859554126474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08C6-4BA1-BE44-714195374C33}"/>
                </c:ext>
              </c:extLst>
            </c:dLbl>
            <c:dLbl>
              <c:idx val="11"/>
              <c:layout>
                <c:manualLayout>
                  <c:x val="-5.1323944145901607E-2"/>
                  <c:y val="-7.4797729793644283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baseline="0" dirty="0" smtClean="0">
                        <a:solidFill>
                          <a:srgbClr val="FF660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92.20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394147270277366E-2"/>
                      <c:h val="6.86771566823281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08C6-4BA1-BE44-714195374C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 b="1" baseline="0">
                    <a:solidFill>
                      <a:srgbClr val="FF660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2700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miter lim="800000"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ต.ค.</c:v>
                </c:pt>
                <c:pt idx="1">
                  <c:v>พ.ย.</c:v>
                </c:pt>
                <c:pt idx="2">
                  <c:v>ธ.ค.</c:v>
                </c:pt>
                <c:pt idx="3">
                  <c:v>ม.ค.</c:v>
                </c:pt>
                <c:pt idx="4">
                  <c:v>ก.พ.</c:v>
                </c:pt>
                <c:pt idx="5">
                  <c:v>มี.ค.</c:v>
                </c:pt>
                <c:pt idx="6">
                  <c:v>เม.ย.</c:v>
                </c:pt>
                <c:pt idx="7">
                  <c:v>พ.ค.</c:v>
                </c:pt>
                <c:pt idx="8">
                  <c:v>มิ.ย.</c:v>
                </c:pt>
                <c:pt idx="9">
                  <c:v>ก.ค.</c:v>
                </c:pt>
                <c:pt idx="10">
                  <c:v>ส.ค.</c:v>
                </c:pt>
                <c:pt idx="11">
                  <c:v>ก.ย.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0</c:v>
                </c:pt>
                <c:pt idx="1">
                  <c:v>0.53</c:v>
                </c:pt>
                <c:pt idx="2">
                  <c:v>0.68</c:v>
                </c:pt>
                <c:pt idx="3">
                  <c:v>5.95</c:v>
                </c:pt>
                <c:pt idx="4">
                  <c:v>14.41</c:v>
                </c:pt>
                <c:pt idx="5">
                  <c:v>26.55</c:v>
                </c:pt>
                <c:pt idx="6">
                  <c:v>59.42</c:v>
                </c:pt>
                <c:pt idx="7">
                  <c:v>69.69</c:v>
                </c:pt>
                <c:pt idx="8" formatCode="0.00">
                  <c:v>71.08</c:v>
                </c:pt>
                <c:pt idx="9">
                  <c:v>80.989999999999995</c:v>
                </c:pt>
                <c:pt idx="10">
                  <c:v>83.82</c:v>
                </c:pt>
                <c:pt idx="11" formatCode="0.00">
                  <c:v>92.2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08C6-4BA1-BE44-714195374C3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ปี 2564</c:v>
                </c:pt>
              </c:strCache>
            </c:strRef>
          </c:tx>
          <c:spPr>
            <a:ln>
              <a:solidFill>
                <a:srgbClr val="0066FF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5896754517397109E-2"/>
                  <c:y val="-6.23624837365997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08C6-4BA1-BE44-714195374C33}"/>
                </c:ext>
              </c:extLst>
            </c:dLbl>
            <c:dLbl>
              <c:idx val="1"/>
              <c:layout>
                <c:manualLayout>
                  <c:x val="-4.1132287954345002E-2"/>
                  <c:y val="-5.38160501420266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08C6-4BA1-BE44-714195374C33}"/>
                </c:ext>
              </c:extLst>
            </c:dLbl>
            <c:dLbl>
              <c:idx val="2"/>
              <c:layout>
                <c:manualLayout>
                  <c:x val="-4.8816189551408325E-2"/>
                  <c:y val="-6.72429485853617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08C6-4BA1-BE44-714195374C33}"/>
                </c:ext>
              </c:extLst>
            </c:dLbl>
            <c:dLbl>
              <c:idx val="3"/>
              <c:layout>
                <c:manualLayout>
                  <c:x val="-4.1240161539385978E-2"/>
                  <c:y val="-6.23398410513890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08C6-4BA1-BE44-714195374C33}"/>
                </c:ext>
              </c:extLst>
            </c:dLbl>
            <c:dLbl>
              <c:idx val="4"/>
              <c:layout>
                <c:manualLayout>
                  <c:x val="-2.2315750227928127E-2"/>
                  <c:y val="6.000924752356758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35.75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08C6-4BA1-BE44-714195374C33}"/>
                </c:ext>
              </c:extLst>
            </c:dLbl>
            <c:dLbl>
              <c:idx val="5"/>
              <c:layout>
                <c:manualLayout>
                  <c:x val="-4.1894197036830415E-2"/>
                  <c:y val="6.47232150810868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08C6-4BA1-BE44-714195374C33}"/>
                </c:ext>
              </c:extLst>
            </c:dLbl>
            <c:dLbl>
              <c:idx val="6"/>
              <c:layout>
                <c:manualLayout>
                  <c:x val="-2.8710140621076834E-2"/>
                  <c:y val="8.16167631237009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850005989173818E-2"/>
                      <c:h val="7.143001826753592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08C6-4BA1-BE44-714195374C33}"/>
                </c:ext>
              </c:extLst>
            </c:dLbl>
            <c:dLbl>
              <c:idx val="7"/>
              <c:layout>
                <c:manualLayout>
                  <c:x val="-2.618543564817289E-2"/>
                  <c:y val="8.50618594087755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850006973425889E-2"/>
                      <c:h val="8.39177101547582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4-08C6-4BA1-BE44-714195374C33}"/>
                </c:ext>
              </c:extLst>
            </c:dLbl>
            <c:dLbl>
              <c:idx val="8"/>
              <c:layout>
                <c:manualLayout>
                  <c:x val="-2.022411616379096E-2"/>
                  <c:y val="6.7578870071585376E-2"/>
                </c:manualLayout>
              </c:layout>
              <c:tx>
                <c:rich>
                  <a:bodyPr/>
                  <a:lstStyle/>
                  <a:p>
                    <a:fld id="{88B5E96E-48AE-414F-8FBF-C7C66B1563B4}" type="VALUE">
                      <a:rPr lang="en-US" smtClean="0"/>
                      <a:pPr/>
                      <a:t>[VALUE]</a:t>
                    </a:fld>
                    <a:endParaRPr lang="th-TH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5-08C6-4BA1-BE44-714195374C33}"/>
                </c:ext>
              </c:extLst>
            </c:dLbl>
            <c:dLbl>
              <c:idx val="9"/>
              <c:layout>
                <c:manualLayout>
                  <c:x val="-1.6080710244164579E-2"/>
                  <c:y val="4.93703314685592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6-08C6-4BA1-BE44-714195374C33}"/>
                </c:ext>
              </c:extLst>
            </c:dLbl>
            <c:dLbl>
              <c:idx val="10"/>
              <c:layout>
                <c:manualLayout>
                  <c:x val="-2.4889864654514239E-2"/>
                  <c:y val="5.79693741076994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7-08C6-4BA1-BE44-714195374C33}"/>
                </c:ext>
              </c:extLst>
            </c:dLbl>
            <c:dLbl>
              <c:idx val="11"/>
              <c:layout>
                <c:manualLayout>
                  <c:x val="-2.3844654186733448E-2"/>
                  <c:y val="6.80407907476468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8-08C6-4BA1-BE44-714195374C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 b="1">
                    <a:solidFill>
                      <a:srgbClr val="0070C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miter lim="800000"/>
                    </a:ln>
                    <a:effectLst/>
                  </c:spPr>
                </c15:leaderLines>
              </c:ext>
            </c:extLst>
          </c:dLbls>
          <c:cat>
            <c:strRef>
              <c:f>Sheet1!$A$2:$A$13</c:f>
              <c:strCache>
                <c:ptCount val="12"/>
                <c:pt idx="0">
                  <c:v>ต.ค.</c:v>
                </c:pt>
                <c:pt idx="1">
                  <c:v>พ.ย.</c:v>
                </c:pt>
                <c:pt idx="2">
                  <c:v>ธ.ค.</c:v>
                </c:pt>
                <c:pt idx="3">
                  <c:v>ม.ค.</c:v>
                </c:pt>
                <c:pt idx="4">
                  <c:v>ก.พ.</c:v>
                </c:pt>
                <c:pt idx="5">
                  <c:v>มี.ค.</c:v>
                </c:pt>
                <c:pt idx="6">
                  <c:v>เม.ย.</c:v>
                </c:pt>
                <c:pt idx="7">
                  <c:v>พ.ค.</c:v>
                </c:pt>
                <c:pt idx="8">
                  <c:v>มิ.ย.</c:v>
                </c:pt>
                <c:pt idx="9">
                  <c:v>ก.ค.</c:v>
                </c:pt>
                <c:pt idx="10">
                  <c:v>ส.ค.</c:v>
                </c:pt>
                <c:pt idx="11">
                  <c:v>ก.ย.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0</c:v>
                </c:pt>
                <c:pt idx="1">
                  <c:v>11.96</c:v>
                </c:pt>
                <c:pt idx="2">
                  <c:v>19.97</c:v>
                </c:pt>
                <c:pt idx="3">
                  <c:v>25.15</c:v>
                </c:pt>
                <c:pt idx="4">
                  <c:v>35.75</c:v>
                </c:pt>
                <c:pt idx="5">
                  <c:v>45.94</c:v>
                </c:pt>
                <c:pt idx="6">
                  <c:v>56.23</c:v>
                </c:pt>
                <c:pt idx="7">
                  <c:v>62.81</c:v>
                </c:pt>
                <c:pt idx="8">
                  <c:v>70.83</c:v>
                </c:pt>
                <c:pt idx="9">
                  <c:v>76.81</c:v>
                </c:pt>
                <c:pt idx="10">
                  <c:v>82.36</c:v>
                </c:pt>
                <c:pt idx="11">
                  <c:v>86.65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9-08C6-4BA1-BE44-714195374C3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>
              <a:noFill/>
            </a:ln>
          </c:spPr>
        </c:dropLines>
        <c:smooth val="0"/>
        <c:axId val="223346688"/>
        <c:axId val="223348224"/>
      </c:lineChart>
      <c:catAx>
        <c:axId val="22334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400" b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defRPr>
            </a:pPr>
            <a:endParaRPr lang="th-TH"/>
          </a:p>
        </c:txPr>
        <c:crossAx val="223348224"/>
        <c:crosses val="autoZero"/>
        <c:auto val="1"/>
        <c:lblAlgn val="ctr"/>
        <c:lblOffset val="100"/>
        <c:noMultiLvlLbl val="0"/>
      </c:catAx>
      <c:valAx>
        <c:axId val="223348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400" b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defRPr>
            </a:pPr>
            <a:endParaRPr lang="th-TH"/>
          </a:p>
        </c:txPr>
        <c:crossAx val="223346688"/>
        <c:crosses val="autoZero"/>
        <c:crossBetween val="between"/>
      </c:valAx>
      <c:spPr>
        <a:solidFill>
          <a:schemeClr val="bg1">
            <a:lumMod val="95000"/>
          </a:schemeClr>
        </a:solidFill>
      </c:spPr>
    </c:plotArea>
    <c:legend>
      <c:legendPos val="b"/>
      <c:layout>
        <c:manualLayout>
          <c:xMode val="edge"/>
          <c:yMode val="edge"/>
          <c:x val="0.70722792393975631"/>
          <c:y val="0.70604704800041362"/>
          <c:w val="0.20247078764476256"/>
          <c:h val="6.0204557251213472E-2"/>
        </c:manualLayout>
      </c:layout>
      <c:overlay val="0"/>
      <c:txPr>
        <a:bodyPr rot="0" vert="horz"/>
        <a:lstStyle/>
        <a:p>
          <a:pPr>
            <a:defRPr sz="1400" b="1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defRPr>
          </a:pPr>
          <a:endParaRPr lang="th-TH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92736143017331"/>
          <c:y val="3.3768041996601515E-2"/>
          <c:w val="0.77024085197635128"/>
          <c:h val="0.835330153605353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6-0788-4DFE-9E71-C009D3A2DF3D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7456-4FB7-9536-26A37CB402EF}"/>
              </c:ext>
            </c:extLst>
          </c:dPt>
          <c:dLbls>
            <c:dLbl>
              <c:idx val="0"/>
              <c:layout>
                <c:manualLayout>
                  <c:x val="-0.11172206022762168"/>
                  <c:y val="-1.339299022897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788-4DFE-9E71-C009D3A2DF3D}"/>
                </c:ext>
              </c:extLst>
            </c:dLbl>
            <c:dLbl>
              <c:idx val="1"/>
              <c:layout>
                <c:manualLayout>
                  <c:x val="-0.12211481001623774"/>
                  <c:y val="-1.6342592205355611E-2"/>
                </c:manualLayout>
              </c:layout>
              <c:tx>
                <c:rich>
                  <a:bodyPr/>
                  <a:lstStyle/>
                  <a:p>
                    <a:fld id="{7A61F01D-DD41-40D3-986B-E2CB2C431B87}" type="VALUE">
                      <a:rPr lang="en-US">
                        <a:solidFill>
                          <a:srgbClr val="002060"/>
                        </a:solidFill>
                      </a:rPr>
                      <a:pPr/>
                      <a:t>[VALUE]</a:t>
                    </a:fld>
                    <a:endParaRPr lang="th-T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3C1-4783-91CE-02A1BA12691E}"/>
                </c:ext>
              </c:extLst>
            </c:dLbl>
            <c:dLbl>
              <c:idx val="2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C0000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fld id="{0878B35D-E4B0-4A64-942D-E5AA13F18147}" type="VALUE">
                      <a:rPr lang="en-US">
                        <a:solidFill>
                          <a:srgbClr val="C00000"/>
                        </a:solidFill>
                      </a:rPr>
                      <a:pPr>
                        <a:defRPr sz="1400" b="1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defRPr>
                      </a:pPr>
                      <a:t>[VALUE]</a:t>
                    </a:fld>
                    <a:endParaRPr lang="th-TH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0000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3C1-4783-91CE-02A1BA12691E}"/>
                </c:ext>
              </c:extLst>
            </c:dLbl>
            <c:dLbl>
              <c:idx val="3"/>
              <c:layout>
                <c:manualLayout>
                  <c:x val="-3.1178249365847909E-2"/>
                  <c:y val="-3.2491683600078543E-2"/>
                </c:manualLayout>
              </c:layout>
              <c:tx>
                <c:rich>
                  <a:bodyPr/>
                  <a:lstStyle/>
                  <a:p>
                    <a:r>
                      <a:rPr lang="th-TH" sz="14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เป้าหมาย</a:t>
                    </a:r>
                  </a:p>
                  <a:p>
                    <a:fld id="{39E39534-E894-4354-B46B-E36DF3A6A862}" type="VALUE">
                      <a:rPr lang="en-US" sz="1400" smtClean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pPr/>
                      <a:t>[VALUE]</a:t>
                    </a:fld>
                    <a:endParaRPr lang="th-T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456-4FB7-9536-26A37CB402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ก.ค. - 65 </c:v>
                </c:pt>
                <c:pt idx="1">
                  <c:v>ส.ค. - 65</c:v>
                </c:pt>
                <c:pt idx="2">
                  <c:v>       19 ก.ย. - 65</c:v>
                </c:pt>
                <c:pt idx="3">
                  <c:v>      30 ก.ย. - 65</c:v>
                </c:pt>
              </c:strCache>
            </c:strRef>
          </c:cat>
          <c:val>
            <c:numRef>
              <c:f>Sheet1!$B$2:$B$5</c:f>
              <c:numCache>
                <c:formatCode>0.00</c:formatCode>
                <c:ptCount val="4"/>
                <c:pt idx="0">
                  <c:v>42.93</c:v>
                </c:pt>
                <c:pt idx="1">
                  <c:v>45.85</c:v>
                </c:pt>
                <c:pt idx="2">
                  <c:v>59.38</c:v>
                </c:pt>
                <c:pt idx="3">
                  <c:v>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04-4E58-8514-7737ADFB18E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 - 65 </c:v>
                </c:pt>
                <c:pt idx="1">
                  <c:v>ส.ค. - 65</c:v>
                </c:pt>
                <c:pt idx="2">
                  <c:v>       19 ก.ย. - 65</c:v>
                </c:pt>
                <c:pt idx="3">
                  <c:v>      30 ก.ย. - 65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04-4E58-8514-7737ADFB18E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 - 65 </c:v>
                </c:pt>
                <c:pt idx="1">
                  <c:v>ส.ค. - 65</c:v>
                </c:pt>
                <c:pt idx="2">
                  <c:v>       19 ก.ย. - 65</c:v>
                </c:pt>
                <c:pt idx="3">
                  <c:v>      30 ก.ย. - 65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04-4E58-8514-7737ADFB18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2055168"/>
        <c:axId val="562072224"/>
      </c:lineChart>
      <c:catAx>
        <c:axId val="562055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62072224"/>
        <c:crosses val="autoZero"/>
        <c:auto val="1"/>
        <c:lblAlgn val="ctr"/>
        <c:lblOffset val="100"/>
        <c:noMultiLvlLbl val="1"/>
      </c:catAx>
      <c:valAx>
        <c:axId val="562072224"/>
        <c:scaling>
          <c:orientation val="minMax"/>
          <c:max val="75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62055168"/>
        <c:crosses val="autoZero"/>
        <c:crossBetween val="between"/>
        <c:majorUnit val="10"/>
        <c:minorUnit val="2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85078177591231"/>
          <c:y val="0.18661785656337845"/>
          <c:w val="0.83778186360807394"/>
          <c:h val="0.6753331466115786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3740767469790571E-2"/>
                  <c:y val="-8.3173408260713046E-3"/>
                </c:manualLayout>
              </c:layout>
              <c:tx>
                <c:rich>
                  <a:bodyPr/>
                  <a:lstStyle/>
                  <a:p>
                    <a:fld id="{9F850B42-A132-46B4-8D45-EC76D0E1A444}" type="VALUE">
                      <a:rPr lang="en-US">
                        <a:solidFill>
                          <a:srgbClr val="002060"/>
                        </a:solidFill>
                      </a:rPr>
                      <a:pPr/>
                      <a:t>[VALUE]</a:t>
                    </a:fld>
                    <a:endParaRPr lang="th-T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7D8-4739-83A0-19686314E8D9}"/>
                </c:ext>
              </c:extLst>
            </c:dLbl>
            <c:dLbl>
              <c:idx val="1"/>
              <c:layout>
                <c:manualLayout>
                  <c:x val="-6.1084902158549302E-2"/>
                  <c:y val="-2.2179575536190148E-2"/>
                </c:manualLayout>
              </c:layout>
              <c:tx>
                <c:rich>
                  <a:bodyPr/>
                  <a:lstStyle/>
                  <a:p>
                    <a:fld id="{15234170-31EB-446E-8FF8-51F266FA0572}" type="VALUE">
                      <a:rPr lang="en-US">
                        <a:solidFill>
                          <a:srgbClr val="002060"/>
                        </a:solidFill>
                      </a:rPr>
                      <a:pPr/>
                      <a:t>[VALUE]</a:t>
                    </a:fld>
                    <a:endParaRPr lang="th-T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2D2-4E87-B656-DD2B3ED47315}"/>
                </c:ext>
              </c:extLst>
            </c:dLbl>
            <c:dLbl>
              <c:idx val="2"/>
              <c:layout>
                <c:manualLayout>
                  <c:x val="-7.8348026681617583E-2"/>
                  <c:y val="-2.572154023180712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C0000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fld id="{0FD76F80-4B59-4E74-8C00-B2D6C2EE0F5D}" type="VALUE">
                      <a:rPr lang="en-US" sz="1400" b="1" smtClean="0">
                        <a:solidFill>
                          <a:srgbClr val="C0000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pPr>
                        <a:defRPr sz="1400" b="1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defRPr>
                      </a:pPr>
                      <a:t>[VALUE]</a:t>
                    </a:fld>
                    <a:endParaRPr lang="th-TH"/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0000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32075199048741"/>
                      <c:h val="0.136166875982772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7D8-4739-83A0-19686314E8D9}"/>
                </c:ext>
              </c:extLst>
            </c:dLbl>
            <c:dLbl>
              <c:idx val="3"/>
              <c:layout>
                <c:manualLayout>
                  <c:x val="-6.3740767469790668E-2"/>
                  <c:y val="-4.1603656642301576E-2"/>
                </c:manualLayout>
              </c:layout>
              <c:tx>
                <c:rich>
                  <a:bodyPr/>
                  <a:lstStyle/>
                  <a:p>
                    <a:r>
                      <a:rPr lang="th-TH" dirty="0" smtClean="0">
                        <a:solidFill>
                          <a:srgbClr val="002060"/>
                        </a:solidFill>
                      </a:rPr>
                      <a:t>เป้าหมาย</a:t>
                    </a:r>
                  </a:p>
                  <a:p>
                    <a:r>
                      <a:rPr lang="th-TH" dirty="0" smtClean="0">
                        <a:solidFill>
                          <a:srgbClr val="002060"/>
                        </a:solidFill>
                      </a:rPr>
                      <a:t>10</a:t>
                    </a:r>
                    <a:endParaRPr lang="th-TH" dirty="0">
                      <a:solidFill>
                        <a:srgbClr val="00206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32-4551-8B27-5925271B5337}"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FF000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ก.ค. - 65 </c:v>
                </c:pt>
                <c:pt idx="1">
                  <c:v>ส.ค. - 65</c:v>
                </c:pt>
                <c:pt idx="2">
                  <c:v>      19 ก.ย. - 65</c:v>
                </c:pt>
                <c:pt idx="3">
                  <c:v>      30 ก.ย. - 65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18.96</c:v>
                </c:pt>
                <c:pt idx="1">
                  <c:v>19.41</c:v>
                </c:pt>
                <c:pt idx="2" formatCode="0.00">
                  <c:v>22.68</c:v>
                </c:pt>
                <c:pt idx="3" formatCode="0.00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70-4FD8-B563-37DFF40220F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 - 65 </c:v>
                </c:pt>
                <c:pt idx="1">
                  <c:v>ส.ค. - 65</c:v>
                </c:pt>
                <c:pt idx="2">
                  <c:v>      19 ก.ย. - 65</c:v>
                </c:pt>
                <c:pt idx="3">
                  <c:v>      30 ก.ย. - 65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E70-4FD8-B563-37DFF40220F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 - 65 </c:v>
                </c:pt>
                <c:pt idx="1">
                  <c:v>ส.ค. - 65</c:v>
                </c:pt>
                <c:pt idx="2">
                  <c:v>      19 ก.ย. - 65</c:v>
                </c:pt>
                <c:pt idx="3">
                  <c:v>      30 ก.ย. - 65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E70-4FD8-B563-37DFF40220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6820735"/>
        <c:axId val="326833215"/>
      </c:lineChart>
      <c:catAx>
        <c:axId val="326820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26833215"/>
        <c:crosses val="autoZero"/>
        <c:auto val="1"/>
        <c:lblAlgn val="ctr"/>
        <c:lblOffset val="100"/>
        <c:noMultiLvlLbl val="1"/>
      </c:catAx>
      <c:valAx>
        <c:axId val="326833215"/>
        <c:scaling>
          <c:orientation val="minMax"/>
          <c:max val="26"/>
          <c:min val="1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26820735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58621378110282"/>
          <c:y val="0.19251456452844401"/>
          <c:w val="0.78631646063209826"/>
          <c:h val="0.7107095479156424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ก.พ.-65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1102367880188989E-2"/>
                  <c:y val="-1.587934538938105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en-US" sz="1400" b="1" i="0" u="none" strike="noStrike" kern="1200" baseline="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4</a:t>
                    </a:r>
                    <a:endParaRPr lang="en-US" sz="1400" dirty="0"/>
                  </a:p>
                </c:rich>
              </c:tx>
              <c:spPr>
                <a:noFill/>
                <a:ln w="9525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301667588250467E-2"/>
                      <c:h val="6.199516765701602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DA0-492A-A395-E9CE333DE8B6}"/>
                </c:ext>
              </c:extLst>
            </c:dLbl>
            <c:dLbl>
              <c:idx val="1"/>
              <c:layout>
                <c:manualLayout>
                  <c:x val="-5.3220573941018499E-2"/>
                  <c:y val="-1.937143295435924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2">
                            <a:lumMod val="50000"/>
                          </a:schemeClr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fld id="{A7AE075A-7C9E-43E1-8B86-4666EBF138F8}" type="VALUE">
                      <a:rPr lang="en-US" sz="1400" dirty="0">
                        <a:solidFill>
                          <a:srgbClr val="002060"/>
                        </a:solidFill>
                      </a:rPr>
                      <a:pPr>
                        <a:defRPr sz="1400" b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defRPr>
                      </a:pPr>
                      <a:t>[VALUE]</a:t>
                    </a:fld>
                    <a:endParaRPr lang="th-TH"/>
                  </a:p>
                </c:rich>
              </c:tx>
              <c:spPr>
                <a:noFill/>
                <a:ln w="9525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7717826056802375E-2"/>
                      <c:h val="6.223764673479135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DA0-492A-A395-E9CE333DE8B6}"/>
                </c:ext>
              </c:extLst>
            </c:dLbl>
            <c:dLbl>
              <c:idx val="2"/>
              <c:layout>
                <c:manualLayout>
                  <c:x val="-3.9915509029600546E-2"/>
                  <c:y val="-2.490612808417617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2">
                            <a:lumMod val="50000"/>
                          </a:schemeClr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fld id="{507C19BC-D97B-4695-BB52-E16557350BE1}" type="VALUE">
                      <a:rPr lang="en-US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pPr>
                        <a:defRPr sz="1400" b="1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defRPr>
                      </a:pPr>
                      <a:t>[VALUE]</a:t>
                    </a:fld>
                    <a:endParaRPr lang="th-TH"/>
                  </a:p>
                </c:rich>
              </c:tx>
              <c:spPr>
                <a:noFill/>
                <a:ln w="9525"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161-4313-BF66-B0147804EF51}"/>
                </c:ext>
              </c:extLst>
            </c:dLbl>
            <c:dLbl>
              <c:idx val="3"/>
              <c:layout>
                <c:manualLayout>
                  <c:x val="-8.249205199450789E-2"/>
                  <c:y val="-4.4277561038535439E-2"/>
                </c:manualLayout>
              </c:layout>
              <c:tx>
                <c:rich>
                  <a:bodyPr/>
                  <a:lstStyle/>
                  <a:p>
                    <a:r>
                      <a:rPr lang="th-TH"/>
                      <a:t>เป้าหมาย</a:t>
                    </a:r>
                  </a:p>
                  <a:p>
                    <a:fld id="{4AEA9420-D937-4B50-ACE1-63E749EDFCDE}" type="VALUE">
                      <a:rPr lang="en-US" smtClean="0"/>
                      <a:pPr/>
                      <a:t>[VALUE]</a:t>
                    </a:fld>
                    <a:endParaRPr lang="th-T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0F19-4159-A01E-D2E90ADFB96A}"/>
                </c:ext>
              </c:extLst>
            </c:dLbl>
            <c:spPr>
              <a:noFill/>
              <a:ln w="9525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ก.ค. - 65 </c:v>
                </c:pt>
                <c:pt idx="1">
                  <c:v>ส.ค. - 65</c:v>
                </c:pt>
                <c:pt idx="2">
                  <c:v>     19  ก.ย. - 65</c:v>
                </c:pt>
                <c:pt idx="3">
                  <c:v>     30  ก.ย. - 65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>
                  <c:v>4</c:v>
                </c:pt>
                <c:pt idx="1">
                  <c:v>4</c:v>
                </c:pt>
                <c:pt idx="2" formatCode="General">
                  <c:v>4</c:v>
                </c:pt>
                <c:pt idx="3" formatCode="General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A0-492A-A395-E9CE333DE8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มี.ค.-65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 - 65 </c:v>
                </c:pt>
                <c:pt idx="1">
                  <c:v>ส.ค. - 65</c:v>
                </c:pt>
                <c:pt idx="2">
                  <c:v>     19  ก.ย. - 65</c:v>
                </c:pt>
                <c:pt idx="3">
                  <c:v>     30  ก.ย. - 65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DA0-492A-A395-E9CE333DE8B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ก.ย.-65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 - 65 </c:v>
                </c:pt>
                <c:pt idx="1">
                  <c:v>ส.ค. - 65</c:v>
                </c:pt>
                <c:pt idx="2">
                  <c:v>     19  ก.ย. - 65</c:v>
                </c:pt>
                <c:pt idx="3">
                  <c:v>     30  ก.ย. - 65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DA0-492A-A395-E9CE333DE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5619215"/>
        <c:axId val="505624207"/>
      </c:lineChart>
      <c:catAx>
        <c:axId val="50561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24207"/>
        <c:crosses val="autoZero"/>
        <c:auto val="1"/>
        <c:lblAlgn val="ctr"/>
        <c:lblOffset val="100"/>
        <c:noMultiLvlLbl val="1"/>
      </c:catAx>
      <c:valAx>
        <c:axId val="505624207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19215"/>
        <c:crosses val="autoZero"/>
        <c:crossBetween val="between"/>
        <c:majorUnit val="1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67198538238449E-2"/>
          <c:y val="0.10317325878274008"/>
          <c:w val="0.85847364898600909"/>
          <c:h val="0.7925972906689637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079323935283057E-2"/>
                  <c:y val="-3.057397216083353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n/a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7E5-4449-B217-E4634F51C82D}"/>
                </c:ext>
              </c:extLst>
            </c:dLbl>
            <c:dLbl>
              <c:idx val="1"/>
              <c:layout>
                <c:manualLayout>
                  <c:x val="-8.2298450065333095E-2"/>
                  <c:y val="-3.057397216083353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2060"/>
                        </a:solidFill>
                      </a:rPr>
                      <a:t>n/a</a:t>
                    </a:r>
                    <a:endParaRPr lang="en-US" dirty="0">
                      <a:solidFill>
                        <a:srgbClr val="00206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565030329427512E-2"/>
                      <c:h val="6.25098758088314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87E5-4449-B217-E4634F51C82D}"/>
                </c:ext>
              </c:extLst>
            </c:dLbl>
            <c:dLbl>
              <c:idx val="2"/>
              <c:layout>
                <c:manualLayout>
                  <c:x val="-8.6345914822644559E-2"/>
                  <c:y val="-4.169178021931846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C0000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en-US" sz="1400" dirty="0" smtClean="0">
                        <a:solidFill>
                          <a:srgbClr val="C00000"/>
                        </a:solidFill>
                      </a:rPr>
                      <a:t>n/a</a:t>
                    </a:r>
                    <a:endParaRPr lang="en-US" sz="1400" dirty="0">
                      <a:solidFill>
                        <a:srgbClr val="C00000"/>
                      </a:solidFill>
                    </a:endParaRPr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0000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261-49A4-865B-55E5C0B3BB9C}"/>
                </c:ext>
              </c:extLst>
            </c:dLbl>
            <c:dLbl>
              <c:idx val="3"/>
              <c:layout>
                <c:manualLayout>
                  <c:x val="-8.6345914822644559E-2"/>
                  <c:y val="-3.5813129781149887E-2"/>
                </c:manualLayout>
              </c:layout>
              <c:tx>
                <c:rich>
                  <a:bodyPr/>
                  <a:lstStyle/>
                  <a:p>
                    <a:r>
                      <a:rPr lang="th-TH" dirty="0" smtClean="0"/>
                      <a:t>เป้าหมาย 95</a:t>
                    </a:r>
                    <a:endParaRPr lang="th-TH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79-401B-ACB8-61CA8A83F8EA}"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7E5-4449-B217-E4634F51C82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7E5-4449-B217-E4634F51C82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     19 ก.ย. - 65</c:v>
                </c:pt>
                <c:pt idx="3">
                  <c:v>     30 ก.ย. - 65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7E5-4449-B217-E4634F51C8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4519568"/>
        <c:axId val="644526640"/>
      </c:lineChart>
      <c:catAx>
        <c:axId val="64451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644526640"/>
        <c:crosses val="autoZero"/>
        <c:auto val="1"/>
        <c:lblAlgn val="ctr"/>
        <c:lblOffset val="100"/>
        <c:noMultiLvlLbl val="1"/>
      </c:catAx>
      <c:valAx>
        <c:axId val="644526640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644519568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271111716968385E-2"/>
          <c:y val="8.5060920754379127E-2"/>
          <c:w val="0.8275665647652386"/>
          <c:h val="0.8151728964842186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037258266745196E-2"/>
                  <c:y val="-2.18664529942122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1228537269898337E-2"/>
                      <c:h val="5.258907825559942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F48-4FC6-8741-A162C817EF5B}"/>
                </c:ext>
              </c:extLst>
            </c:dLbl>
            <c:dLbl>
              <c:idx val="1"/>
              <c:layout>
                <c:manualLayout>
                  <c:x val="-5.7983912749592734E-2"/>
                  <c:y val="-2.1866560605238949E-2"/>
                </c:manualLayout>
              </c:layout>
              <c:tx>
                <c:rich>
                  <a:bodyPr/>
                  <a:lstStyle/>
                  <a:p>
                    <a:fld id="{E1740659-E25A-44F6-AC0E-0BE35F3817DB}" type="VALUE">
                      <a:rPr lang="en-US" dirty="0">
                        <a:solidFill>
                          <a:srgbClr val="002060"/>
                        </a:solidFill>
                      </a:rPr>
                      <a:pPr/>
                      <a:t>[VALUE]</a:t>
                    </a:fld>
                    <a:endParaRPr lang="th-T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766788570081839E-2"/>
                      <c:h val="6.147236850147771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72E-4D50-87AC-B5B4A86BC3BD}"/>
                </c:ext>
              </c:extLst>
            </c:dLbl>
            <c:dLbl>
              <c:idx val="2"/>
              <c:layout>
                <c:manualLayout>
                  <c:x val="-4.9700589819466845E-2"/>
                  <c:y val="-2.45998806808937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C0000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fld id="{06F96BF7-C246-4B9B-B460-53D5B1B072CE}" type="VALUE">
                      <a:rPr lang="en-US">
                        <a:solidFill>
                          <a:srgbClr val="C00000"/>
                        </a:solidFill>
                      </a:rPr>
                      <a:pPr>
                        <a:defRPr sz="1400" b="1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defRPr>
                      </a:pPr>
                      <a:t>[VALUE]</a:t>
                    </a:fld>
                    <a:endParaRPr lang="th-TH"/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0000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2F7-4AD5-B897-BC18E2B7C973}"/>
                </c:ext>
              </c:extLst>
            </c:dLbl>
            <c:dLbl>
              <c:idx val="3"/>
              <c:layout>
                <c:manualLayout>
                  <c:x val="-7.7312028608059538E-2"/>
                  <c:y val="-3.2799840907858271E-2"/>
                </c:manualLayout>
              </c:layout>
              <c:tx>
                <c:rich>
                  <a:bodyPr/>
                  <a:lstStyle/>
                  <a:p>
                    <a:r>
                      <a:rPr lang="th-TH" dirty="0"/>
                      <a:t>เป้าหมาย</a:t>
                    </a:r>
                  </a:p>
                  <a:p>
                    <a:r>
                      <a:rPr lang="th-TH" dirty="0"/>
                      <a:t>100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E87-4EB7-9368-7AB64A3B5F84}"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19 ก.ย. - 65</c:v>
                </c:pt>
                <c:pt idx="3">
                  <c:v> 20 ก.ย. - 65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F48-4FC6-8741-A162C817EF5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19 ก.ย. - 65</c:v>
                </c:pt>
                <c:pt idx="3">
                  <c:v> 20 ก.ย. - 65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F48-4FC6-8741-A162C817EF5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19 ก.ย. - 65</c:v>
                </c:pt>
                <c:pt idx="3">
                  <c:v> 20 ก.ย. - 65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F48-4FC6-8741-A162C817EF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2765552"/>
        <c:axId val="632765968"/>
      </c:lineChart>
      <c:catAx>
        <c:axId val="63276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632765968"/>
        <c:crosses val="autoZero"/>
        <c:auto val="1"/>
        <c:lblAlgn val="ctr"/>
        <c:lblOffset val="100"/>
        <c:noMultiLvlLbl val="1"/>
      </c:catAx>
      <c:valAx>
        <c:axId val="632765968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632765552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971965665144947E-2"/>
          <c:y val="7.2027639621726494E-2"/>
          <c:w val="0.80775047617707374"/>
          <c:h val="0.8257207333341559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083165581262259E-2"/>
                  <c:y val="-2.257503454220768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en-US" sz="1400" dirty="0"/>
                      <a:t>n/a</a:t>
                    </a:r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1026634146112645E-2"/>
                      <c:h val="6.22539776081588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917-42F1-90D7-471DC965BFC9}"/>
                </c:ext>
              </c:extLst>
            </c:dLbl>
            <c:dLbl>
              <c:idx val="1"/>
              <c:layout>
                <c:manualLayout>
                  <c:x val="-5.9574106969424237E-2"/>
                  <c:y val="-1.859120491711232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>
                        <a:solidFill>
                          <a:srgbClr val="002060"/>
                        </a:solidFill>
                      </a:rPr>
                      <a:t>96.83</a:t>
                    </a:r>
                    <a:endParaRPr lang="en-US" sz="1400" dirty="0">
                      <a:solidFill>
                        <a:srgbClr val="00206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917-42F1-90D7-471DC965BFC9}"/>
                </c:ext>
              </c:extLst>
            </c:dLbl>
            <c:dLbl>
              <c:idx val="2"/>
              <c:layout>
                <c:manualLayout>
                  <c:x val="0.18413814881458401"/>
                  <c:y val="-0.1606811282121848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th-TH" sz="1400" dirty="0" smtClean="0"/>
                      <a:t>เป้าหมาย</a:t>
                    </a:r>
                  </a:p>
                  <a:p>
                    <a:pPr>
                      <a:defRPr sz="1400" b="1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defRPr>
                    </a:pPr>
                    <a:r>
                      <a:rPr lang="th-TH" sz="1400" dirty="0" smtClean="0"/>
                      <a:t>100</a:t>
                    </a:r>
                    <a:endParaRPr lang="th-TH" sz="1400" dirty="0"/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002060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602589106893731"/>
                      <c:h val="0.138743506409992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917-42F1-90D7-471DC965BFC9}"/>
                </c:ext>
              </c:extLst>
            </c:dLbl>
            <c:dLbl>
              <c:idx val="3"/>
              <c:layout>
                <c:manualLayout>
                  <c:x val="-0.31682593251921071"/>
                  <c:y val="0.1460737529201680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accent2">
                            <a:lumMod val="50000"/>
                          </a:schemeClr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en-US" dirty="0" smtClean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a:t>96.83</a:t>
                    </a:r>
                    <a:endParaRPr lang="en-US" dirty="0">
                      <a:solidFill>
                        <a:schemeClr val="accent2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accent2">
                          <a:lumMod val="50000"/>
                        </a:schemeClr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598-4047-89EA-673787227891}"/>
                </c:ext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19 ก.ย. - 65</c:v>
                </c:pt>
                <c:pt idx="3">
                  <c:v> 30 ก.ย. - 65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</c:v>
                </c:pt>
                <c:pt idx="1">
                  <c:v>4</c:v>
                </c:pt>
                <c:pt idx="2">
                  <c:v>4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917-42F1-90D7-471DC965BFC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19 ก.ย. - 65</c:v>
                </c:pt>
                <c:pt idx="3">
                  <c:v> 30 ก.ย. - 65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917-42F1-90D7-471DC965BFC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19 ก.ย. - 65</c:v>
                </c:pt>
                <c:pt idx="3">
                  <c:v> 30 ก.ย. - 65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917-42F1-90D7-471DC965BF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4568656"/>
        <c:axId val="644523312"/>
      </c:lineChart>
      <c:catAx>
        <c:axId val="644568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644523312"/>
        <c:crosses val="autoZero"/>
        <c:auto val="1"/>
        <c:lblAlgn val="ctr"/>
        <c:lblOffset val="100"/>
        <c:noMultiLvlLbl val="1"/>
      </c:catAx>
      <c:valAx>
        <c:axId val="644523312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644568656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85312908711802"/>
          <c:y val="8.1071017632238451E-2"/>
          <c:w val="0.77566574321303361"/>
          <c:h val="0.7778727318376895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ก.พ.-65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6947505212707726E-2"/>
                  <c:y val="-2.697540526166761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en-US" sz="1400" b="1" dirty="0" smtClean="0">
                        <a:solidFill>
                          <a:srgbClr val="002060"/>
                        </a:solidFill>
                      </a:rPr>
                      <a:t>178.10</a:t>
                    </a:r>
                    <a:endParaRPr lang="en-US" sz="1400" b="1" dirty="0">
                      <a:solidFill>
                        <a:srgbClr val="002060"/>
                      </a:solidFill>
                    </a:endParaRPr>
                  </a:p>
                </c:rich>
              </c:tx>
              <c:spPr>
                <a:noFill/>
                <a:ln w="9525"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FDA0-492A-A395-E9CE333DE8B6}"/>
                </c:ext>
              </c:extLst>
            </c:dLbl>
            <c:dLbl>
              <c:idx val="1"/>
              <c:layout>
                <c:manualLayout>
                  <c:x val="-5.6889549095558642E-2"/>
                  <c:y val="-2.708426596037993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en-US" sz="1400" dirty="0" smtClean="0"/>
                      <a:t>179.60</a:t>
                    </a:r>
                    <a:endParaRPr lang="en-US" sz="1400" dirty="0"/>
                  </a:p>
                </c:rich>
              </c:tx>
              <c:spPr>
                <a:noFill/>
                <a:ln w="9525"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0946936933549"/>
                      <c:h val="6.32957567720442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DA0-492A-A395-E9CE333DE8B6}"/>
                </c:ext>
              </c:extLst>
            </c:dLbl>
            <c:spPr>
              <a:noFill/>
              <a:ln w="9525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trendlineType val="linear"/>
            <c:dispRSqr val="0"/>
            <c:dispEq val="0"/>
          </c:trendline>
          <c:trendline>
            <c:spPr>
              <a:ln w="12700">
                <a:solidFill>
                  <a:schemeClr val="accent1">
                    <a:lumMod val="75000"/>
                  </a:schemeClr>
                </a:solidFill>
              </a:ln>
            </c:spPr>
            <c:trendlineType val="linear"/>
            <c:dispRSqr val="0"/>
            <c:dispEq val="0"/>
          </c:trendline>
          <c:cat>
            <c:strRef>
              <c:f>Sheet1!$A$2:$A$5</c:f>
              <c:strCache>
                <c:ptCount val="4"/>
                <c:pt idx="0">
                  <c:v>ก.ค.-65</c:v>
                </c:pt>
                <c:pt idx="1">
                  <c:v>ส.ค.-65</c:v>
                </c:pt>
                <c:pt idx="2">
                  <c:v> 19 ก.ย. - 65</c:v>
                </c:pt>
                <c:pt idx="3">
                  <c:v> 30 ก.ย. - 65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0" formatCode="General">
                  <c:v>5</c:v>
                </c:pt>
                <c:pt idx="1">
                  <c:v>5</c:v>
                </c:pt>
                <c:pt idx="2">
                  <c:v>5</c:v>
                </c:pt>
                <c:pt idx="3" formatCode="General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DA0-492A-A395-E9CE333DE8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5619215"/>
        <c:axId val="505624207"/>
      </c:lineChart>
      <c:catAx>
        <c:axId val="5056192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24207"/>
        <c:crosses val="autoZero"/>
        <c:auto val="1"/>
        <c:lblAlgn val="ctr"/>
        <c:lblOffset val="100"/>
        <c:noMultiLvlLbl val="1"/>
      </c:catAx>
      <c:valAx>
        <c:axId val="505624207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002060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505619215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0.84232</cdr:y>
    </cdr:from>
    <cdr:to>
      <cdr:x>0.14955</cdr:x>
      <cdr:y>0.94158</cdr:y>
    </cdr:to>
    <cdr:sp macro="" textlink="">
      <cdr:nvSpPr>
        <cdr:cNvPr id="2" name="กล่องข้อความ 1">
          <a:extLst xmlns:a="http://schemas.openxmlformats.org/drawingml/2006/main">
            <a:ext uri="{FF2B5EF4-FFF2-40B4-BE49-F238E27FC236}">
              <a16:creationId xmlns:a16="http://schemas.microsoft.com/office/drawing/2014/main" id="{E9198588-3B08-4603-B03D-BD9F2C884E1C}"/>
            </a:ext>
          </a:extLst>
        </cdr:cNvPr>
        <cdr:cNvSpPr txBox="1"/>
      </cdr:nvSpPr>
      <cdr:spPr>
        <a:xfrm xmlns:a="http://schemas.openxmlformats.org/drawingml/2006/main">
          <a:off x="0" y="4078668"/>
          <a:ext cx="1282790" cy="4806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th-TH" sz="1400" b="1" strike="noStrike" dirty="0">
              <a:solidFill>
                <a:srgbClr val="002060"/>
              </a:solidFill>
              <a:effectLst/>
              <a:latin typeface="Chulabhorn Likit Text" panose="00000500000000000000" pitchFamily="50" charset="-34"/>
              <a:cs typeface="Chulabhorn Likit Text" panose="00000500000000000000" pitchFamily="50" charset="-34"/>
            </a:rPr>
            <a:t>(ล้านบาท)</a:t>
          </a:r>
          <a:endParaRPr lang="en-US" sz="1400" b="1" strike="noStrike" dirty="0">
            <a:solidFill>
              <a:srgbClr val="002060"/>
            </a:solidFill>
            <a:effectLst/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cdr:txBody>
    </cdr:sp>
  </cdr:relSizeAnchor>
  <cdr:relSizeAnchor xmlns:cdr="http://schemas.openxmlformats.org/drawingml/2006/chartDrawing">
    <cdr:from>
      <cdr:x>0.27973</cdr:x>
      <cdr:y>0.34989</cdr:y>
    </cdr:from>
    <cdr:to>
      <cdr:x>0.39411</cdr:x>
      <cdr:y>0.47878</cdr:y>
    </cdr:to>
    <cdr:sp macro="" textlink="">
      <cdr:nvSpPr>
        <cdr:cNvPr id="3" name="กล่องข้อความ 2">
          <a:extLst xmlns:a="http://schemas.openxmlformats.org/drawingml/2006/main">
            <a:ext uri="{FF2B5EF4-FFF2-40B4-BE49-F238E27FC236}">
              <a16:creationId xmlns:a16="http://schemas.microsoft.com/office/drawing/2014/main" id="{E05B0DCF-6844-4A04-A24F-09055E58FCC1}"/>
            </a:ext>
          </a:extLst>
        </cdr:cNvPr>
        <cdr:cNvSpPr txBox="1"/>
      </cdr:nvSpPr>
      <cdr:spPr>
        <a:xfrm xmlns:a="http://schemas.openxmlformats.org/drawingml/2006/main">
          <a:off x="2399387" y="1620474"/>
          <a:ext cx="981114" cy="5969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th-TH" sz="1400" b="1" dirty="0">
              <a:solidFill>
                <a:srgbClr val="002060"/>
              </a:solidFill>
              <a:effectLst/>
              <a:latin typeface="Chulabhorn Likit Text" panose="00000500000000000000" pitchFamily="50" charset="-34"/>
              <a:cs typeface="Chulabhorn Likit Text" panose="00000500000000000000" pitchFamily="50" charset="-34"/>
            </a:rPr>
            <a:t> ร้อยละ 100</a:t>
          </a:r>
          <a:endParaRPr lang="en-US" sz="1400" b="1" dirty="0">
            <a:solidFill>
              <a:srgbClr val="002060"/>
            </a:solidFill>
            <a:effectLst/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cdr:txBody>
    </cdr:sp>
  </cdr:relSizeAnchor>
  <cdr:relSizeAnchor xmlns:cdr="http://schemas.openxmlformats.org/drawingml/2006/chartDrawing">
    <cdr:from>
      <cdr:x>0.66571</cdr:x>
      <cdr:y>0.40051</cdr:y>
    </cdr:from>
    <cdr:to>
      <cdr:x>0.81608</cdr:x>
      <cdr:y>0.53259</cdr:y>
    </cdr:to>
    <cdr:sp macro="" textlink="">
      <cdr:nvSpPr>
        <cdr:cNvPr id="4" name="กล่องข้อความ 1">
          <a:extLst xmlns:a="http://schemas.openxmlformats.org/drawingml/2006/main">
            <a:ext uri="{FF2B5EF4-FFF2-40B4-BE49-F238E27FC236}">
              <a16:creationId xmlns:a16="http://schemas.microsoft.com/office/drawing/2014/main" id="{FE9E10F2-44AE-4CAE-A884-A7C1F59C99D0}"/>
            </a:ext>
          </a:extLst>
        </cdr:cNvPr>
        <cdr:cNvSpPr txBox="1"/>
      </cdr:nvSpPr>
      <cdr:spPr>
        <a:xfrm xmlns:a="http://schemas.openxmlformats.org/drawingml/2006/main">
          <a:off x="5710232" y="1854887"/>
          <a:ext cx="1289823" cy="6117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th-TH" sz="1400" b="1" dirty="0">
              <a:solidFill>
                <a:srgbClr val="002060"/>
              </a:solidFill>
              <a:effectLst/>
              <a:latin typeface="Chulabhorn Likit Text" panose="00000500000000000000" pitchFamily="50" charset="-34"/>
              <a:cs typeface="Chulabhorn Likit Text" panose="00000500000000000000" pitchFamily="50" charset="-34"/>
            </a:rPr>
            <a:t> ร้อยละ </a:t>
          </a:r>
        </a:p>
        <a:p xmlns:a="http://schemas.openxmlformats.org/drawingml/2006/main">
          <a:pPr algn="ctr"/>
          <a:r>
            <a:rPr lang="th-TH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92.20</a:t>
          </a:r>
          <a:endParaRPr lang="en-US" sz="1400" b="1" dirty="0">
            <a:solidFill>
              <a:srgbClr val="002060"/>
            </a:solidFill>
            <a:effectLst/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cdr:txBody>
    </cdr:sp>
  </cdr:relSizeAnchor>
  <cdr:relSizeAnchor xmlns:cdr="http://schemas.openxmlformats.org/drawingml/2006/chartDrawing">
    <cdr:from>
      <cdr:x>0.47271</cdr:x>
      <cdr:y>0.3467</cdr:y>
    </cdr:from>
    <cdr:to>
      <cdr:x>0.61358</cdr:x>
      <cdr:y>0.47878</cdr:y>
    </cdr:to>
    <cdr:sp macro="" textlink="">
      <cdr:nvSpPr>
        <cdr:cNvPr id="6" name="กล่องข้อความ 1">
          <a:extLst xmlns:a="http://schemas.openxmlformats.org/drawingml/2006/main">
            <a:ext uri="{FF2B5EF4-FFF2-40B4-BE49-F238E27FC236}">
              <a16:creationId xmlns:a16="http://schemas.microsoft.com/office/drawing/2014/main" id="{1F4B2448-76E9-4A08-992B-8BEA17C3B316}"/>
            </a:ext>
          </a:extLst>
        </cdr:cNvPr>
        <cdr:cNvSpPr txBox="1"/>
      </cdr:nvSpPr>
      <cdr:spPr>
        <a:xfrm xmlns:a="http://schemas.openxmlformats.org/drawingml/2006/main">
          <a:off x="4054787" y="1605700"/>
          <a:ext cx="1208335" cy="6117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th-TH" sz="1400" b="1" dirty="0">
              <a:solidFill>
                <a:srgbClr val="002060"/>
              </a:solidFill>
              <a:effectLst/>
              <a:latin typeface="Chulabhorn Likit Text" panose="00000500000000000000" pitchFamily="50" charset="-34"/>
              <a:cs typeface="Chulabhorn Likit Text" panose="00000500000000000000" pitchFamily="50" charset="-34"/>
            </a:rPr>
            <a:t> ร้อยละ </a:t>
          </a:r>
        </a:p>
        <a:p xmlns:a="http://schemas.openxmlformats.org/drawingml/2006/main">
          <a:pPr algn="ctr"/>
          <a:r>
            <a:rPr lang="th-TH" sz="1400" b="1" dirty="0">
              <a:solidFill>
                <a:srgbClr val="002060"/>
              </a:solidFill>
              <a:effectLst/>
              <a:latin typeface="Chulabhorn Likit Text" panose="00000500000000000000" pitchFamily="50" charset="-34"/>
              <a:cs typeface="Chulabhorn Likit Text" panose="00000500000000000000" pitchFamily="50" charset="-34"/>
            </a:rPr>
            <a:t>100</a:t>
          </a:r>
          <a:endParaRPr lang="en-US" sz="1400" b="1" dirty="0">
            <a:solidFill>
              <a:srgbClr val="002060"/>
            </a:solidFill>
            <a:effectLst/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cdr:txBody>
    </cdr:sp>
  </cdr:relSizeAnchor>
  <cdr:relSizeAnchor xmlns:cdr="http://schemas.openxmlformats.org/drawingml/2006/chartDrawing">
    <cdr:from>
      <cdr:x>0.32197</cdr:x>
      <cdr:y>0.03666</cdr:y>
    </cdr:from>
    <cdr:to>
      <cdr:x>0.4327</cdr:x>
      <cdr:y>0.09644</cdr:y>
    </cdr:to>
    <cdr:sp macro="" textlink="">
      <cdr:nvSpPr>
        <cdr:cNvPr id="5" name="กล่องข้อความ 4"/>
        <cdr:cNvSpPr txBox="1"/>
      </cdr:nvSpPr>
      <cdr:spPr>
        <a:xfrm xmlns:a="http://schemas.openxmlformats.org/drawingml/2006/main">
          <a:off x="2761751" y="169764"/>
          <a:ext cx="949805" cy="2768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th-TH" sz="1400" b="1" dirty="0">
              <a:solidFill>
                <a:srgbClr val="002060"/>
              </a:solidFill>
              <a:effectLst/>
              <a:latin typeface="Chulabhorn Likit Text" panose="00000500000000000000" pitchFamily="50" charset="-34"/>
              <a:cs typeface="Chulabhorn Likit Text" panose="00000500000000000000" pitchFamily="50" charset="-34"/>
            </a:rPr>
            <a:t>ล้านบาท	</a:t>
          </a:r>
        </a:p>
      </cdr:txBody>
    </cdr:sp>
  </cdr:relSizeAnchor>
  <cdr:relSizeAnchor xmlns:cdr="http://schemas.openxmlformats.org/drawingml/2006/chartDrawing">
    <cdr:from>
      <cdr:x>0.51792</cdr:x>
      <cdr:y>0.03613</cdr:y>
    </cdr:from>
    <cdr:to>
      <cdr:x>0.62485</cdr:x>
      <cdr:y>0.11186</cdr:y>
    </cdr:to>
    <cdr:sp macro="" textlink="">
      <cdr:nvSpPr>
        <cdr:cNvPr id="8" name="กล่องข้อความ 7"/>
        <cdr:cNvSpPr txBox="1"/>
      </cdr:nvSpPr>
      <cdr:spPr>
        <a:xfrm xmlns:a="http://schemas.openxmlformats.org/drawingml/2006/main">
          <a:off x="4442542" y="167330"/>
          <a:ext cx="917210" cy="3507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lnSpc>
              <a:spcPct val="100000"/>
            </a:lnSpc>
          </a:pPr>
          <a:r>
            <a:rPr lang="th-TH" sz="1400" b="1" dirty="0">
              <a:solidFill>
                <a:srgbClr val="002060"/>
              </a:solidFill>
              <a:effectLst/>
              <a:latin typeface="Chulabhorn Likit Text" panose="00000500000000000000" pitchFamily="50" charset="-34"/>
              <a:cs typeface="Chulabhorn Likit Text" panose="00000500000000000000" pitchFamily="50" charset="-34"/>
            </a:rPr>
            <a:t>ล้านบาท</a:t>
          </a:r>
        </a:p>
      </cdr:txBody>
    </cdr:sp>
  </cdr:relSizeAnchor>
  <cdr:relSizeAnchor xmlns:cdr="http://schemas.openxmlformats.org/drawingml/2006/chartDrawing">
    <cdr:from>
      <cdr:x>0.62058</cdr:x>
      <cdr:y>0</cdr:y>
    </cdr:from>
    <cdr:to>
      <cdr:x>1</cdr:x>
      <cdr:y>0.06486</cdr:y>
    </cdr:to>
    <cdr:sp macro="" textlink="">
      <cdr:nvSpPr>
        <cdr:cNvPr id="9" name="สี่เหลี่ยมผืนผ้ามุมมน 8"/>
        <cdr:cNvSpPr/>
      </cdr:nvSpPr>
      <cdr:spPr>
        <a:xfrm xmlns:a="http://schemas.openxmlformats.org/drawingml/2006/main">
          <a:off x="5323126" y="-629920"/>
          <a:ext cx="3254537" cy="300390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5">
            <a:lumMod val="40000"/>
            <a:lumOff val="60000"/>
            <a:alpha val="70000"/>
          </a:schemeClr>
        </a:solidFill>
        <a:ln xmlns:a="http://schemas.openxmlformats.org/drawingml/2006/main">
          <a:solidFill>
            <a:schemeClr val="accent5">
              <a:lumMod val="50000"/>
            </a:schemeClr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457181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181" algn="l" defTabSz="457181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364" algn="l" defTabSz="457181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545" algn="l" defTabSz="457181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727" algn="l" defTabSz="457181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5909" algn="l" defTabSz="457181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090" algn="l" defTabSz="457181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272" algn="l" defTabSz="457181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454" algn="l" defTabSz="457181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th-TH" sz="16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ข้อมูล ณ วันที่ 19 กันยายน 2565</a:t>
          </a:r>
        </a:p>
      </cdr:txBody>
    </cdr:sp>
  </cdr:relSizeAnchor>
  <cdr:relSizeAnchor xmlns:cdr="http://schemas.openxmlformats.org/drawingml/2006/chartDrawing">
    <cdr:from>
      <cdr:x>0.71783</cdr:x>
      <cdr:y>0.09497</cdr:y>
    </cdr:from>
    <cdr:to>
      <cdr:x>0.81608</cdr:x>
      <cdr:y>0.15694</cdr:y>
    </cdr:to>
    <cdr:sp macro="" textlink="">
      <cdr:nvSpPr>
        <cdr:cNvPr id="10" name="กล่องข้อความ 7"/>
        <cdr:cNvSpPr txBox="1"/>
      </cdr:nvSpPr>
      <cdr:spPr>
        <a:xfrm xmlns:a="http://schemas.openxmlformats.org/drawingml/2006/main">
          <a:off x="6157263" y="439826"/>
          <a:ext cx="842756" cy="2870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100000"/>
            </a:lnSpc>
          </a:pPr>
          <a:r>
            <a:rPr lang="th-TH" sz="1400" b="1" dirty="0">
              <a:solidFill>
                <a:srgbClr val="002060"/>
              </a:solidFill>
              <a:effectLst/>
              <a:latin typeface="Chulabhorn Likit Text" panose="00000500000000000000" pitchFamily="50" charset="-34"/>
              <a:cs typeface="Chulabhorn Likit Text" panose="00000500000000000000" pitchFamily="50" charset="-34"/>
            </a:rPr>
            <a:t>ล้านบาท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0.91914</cdr:x>
      <cdr:y>0.27735</cdr:y>
    </cdr:from>
    <cdr:to>
      <cdr:x>0.9897</cdr:x>
      <cdr:y>0.38534</cdr:y>
    </cdr:to>
    <cdr:sp macro="" textlink="">
      <cdr:nvSpPr>
        <cdr:cNvPr id="3" name="TextBox 25"/>
        <cdr:cNvSpPr txBox="1"/>
      </cdr:nvSpPr>
      <cdr:spPr>
        <a:xfrm xmlns:a="http://schemas.openxmlformats.org/drawingml/2006/main">
          <a:off x="9065550" y="1343748"/>
          <a:ext cx="695940" cy="52322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th-TH"/>
          </a:defPPr>
          <a:lvl1pPr marL="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th-TH" sz="1400" b="1" dirty="0">
              <a:solidFill>
                <a:srgbClr val="FF66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ปี 2565</a:t>
          </a:r>
        </a:p>
      </cdr:txBody>
    </cdr:sp>
  </cdr:relSizeAnchor>
  <cdr:relSizeAnchor xmlns:cdr="http://schemas.openxmlformats.org/drawingml/2006/chartDrawing">
    <cdr:from>
      <cdr:x>0.86081</cdr:x>
      <cdr:y>0.27735</cdr:y>
    </cdr:from>
    <cdr:to>
      <cdr:x>0.93278</cdr:x>
      <cdr:y>0.38534</cdr:y>
    </cdr:to>
    <cdr:sp macro="" textlink="">
      <cdr:nvSpPr>
        <cdr:cNvPr id="4" name="TextBox 25">
          <a:extLst xmlns:a="http://schemas.openxmlformats.org/drawingml/2006/main">
            <a:ext uri="{FF2B5EF4-FFF2-40B4-BE49-F238E27FC236}">
              <a16:creationId xmlns:a16="http://schemas.microsoft.com/office/drawing/2014/main" id="{F5B50BF0-EA4E-4F17-BD0B-E4CE4AE22EB2}"/>
            </a:ext>
          </a:extLst>
        </cdr:cNvPr>
        <cdr:cNvSpPr txBox="1"/>
      </cdr:nvSpPr>
      <cdr:spPr>
        <a:xfrm xmlns:a="http://schemas.openxmlformats.org/drawingml/2006/main">
          <a:off x="8490242" y="1343748"/>
          <a:ext cx="709847" cy="52322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th-TH" sz="1400" b="1" dirty="0">
              <a:solidFill>
                <a:srgbClr val="0070C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ปี 2564</a:t>
          </a:r>
        </a:p>
      </cdr:txBody>
    </cdr:sp>
  </cdr:relSizeAnchor>
  <cdr:relSizeAnchor xmlns:cdr="http://schemas.openxmlformats.org/drawingml/2006/chartDrawing">
    <cdr:from>
      <cdr:x>0.06081</cdr:x>
      <cdr:y>0.02936</cdr:y>
    </cdr:from>
    <cdr:to>
      <cdr:x>0.68062</cdr:x>
      <cdr:y>0.11748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617830" y="162512"/>
          <a:ext cx="6297269" cy="487651"/>
        </a:xfrm>
        <a:prstGeom xmlns:a="http://schemas.openxmlformats.org/drawingml/2006/main" prst="homePlate">
          <a:avLst/>
        </a:prstGeom>
        <a:solidFill xmlns:a="http://schemas.openxmlformats.org/drawingml/2006/main">
          <a:schemeClr val="accent2">
            <a:lumMod val="50000"/>
          </a:schemeClr>
        </a:solidFill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0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3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th-TH" sz="1600" b="1" dirty="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  <a:p xmlns:a="http://schemas.openxmlformats.org/drawingml/2006/main">
          <a:r>
            <a:rPr lang="th-TH" sz="1600" b="1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เปรียบเทียบผลการเบิกจ่ายงบประมาณประจำปี 2564 กับ ปี 2565</a:t>
          </a:r>
        </a:p>
        <a:p xmlns:a="http://schemas.openxmlformats.org/drawingml/2006/main">
          <a:endParaRPr lang="th-TH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cdr:txBody>
    </cdr:sp>
  </cdr:relSizeAnchor>
  <cdr:relSizeAnchor xmlns:cdr="http://schemas.openxmlformats.org/drawingml/2006/chartDrawing">
    <cdr:from>
      <cdr:x>0.75582</cdr:x>
      <cdr:y>0.9366</cdr:y>
    </cdr:from>
    <cdr:to>
      <cdr:x>1</cdr:x>
      <cdr:y>1</cdr:y>
    </cdr:to>
    <cdr:sp macro="" textlink="">
      <cdr:nvSpPr>
        <cdr:cNvPr id="7" name="สี่เหลี่ยมผืนผ้ามุมมน 6"/>
        <cdr:cNvSpPr/>
      </cdr:nvSpPr>
      <cdr:spPr>
        <a:xfrm xmlns:a="http://schemas.openxmlformats.org/drawingml/2006/main">
          <a:off x="7454720" y="4537816"/>
          <a:ext cx="2408370" cy="307172"/>
        </a:xfrm>
        <a:prstGeom xmlns:a="http://schemas.openxmlformats.org/drawingml/2006/main" prst="roundRect">
          <a:avLst/>
        </a:prstGeom>
        <a:solidFill xmlns:a="http://schemas.openxmlformats.org/drawingml/2006/main">
          <a:srgbClr val="FFD9D9"/>
        </a:solidFill>
        <a:ln xmlns:a="http://schemas.openxmlformats.org/drawingml/2006/main">
          <a:solidFill>
            <a:srgbClr val="CC99FF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th-TH"/>
          </a:defPPr>
          <a:lvl1pPr marL="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th-TH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ข้อมูล ณ 19 กันยายน 2565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0.73404</cdr:x>
      <cdr:y>0</cdr:y>
    </cdr:from>
    <cdr:to>
      <cdr:x>0.92652</cdr:x>
      <cdr:y>0.13771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3513379" y="-1219200"/>
          <a:ext cx="921282" cy="6191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th-TH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เป้าหมาย</a:t>
          </a:r>
        </a:p>
        <a:p xmlns:a="http://schemas.openxmlformats.org/drawingml/2006/main">
          <a:pPr algn="ctr"/>
          <a:r>
            <a:rPr lang="th-TH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100</a:t>
          </a:r>
        </a:p>
        <a:p xmlns:a="http://schemas.openxmlformats.org/drawingml/2006/main">
          <a:pPr algn="ctr"/>
          <a:endParaRPr lang="th-TH" sz="2400" b="1" dirty="0">
            <a:solidFill>
              <a:srgbClr val="002060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cdr:txBody>
    </cdr:sp>
  </cdr:relSizeAnchor>
  <cdr:relSizeAnchor xmlns:cdr="http://schemas.openxmlformats.org/drawingml/2006/chartDrawing">
    <cdr:from>
      <cdr:x>0.5344</cdr:x>
      <cdr:y>0.02677</cdr:y>
    </cdr:from>
    <cdr:to>
      <cdr:x>0.71182</cdr:x>
      <cdr:y>0.07833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2557840" y="120353"/>
          <a:ext cx="849189" cy="23179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400" b="1" dirty="0" smtClean="0">
              <a:solidFill>
                <a:schemeClr val="accent1">
                  <a:lumMod val="50000"/>
                </a:schemeClr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183.91</a:t>
          </a:r>
          <a:endParaRPr lang="th-TH" sz="1400" b="1" dirty="0">
            <a:solidFill>
              <a:schemeClr val="accent1">
                <a:lumMod val="50000"/>
              </a:schemeClr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0.73181</cdr:x>
      <cdr:y>0</cdr:y>
    </cdr:from>
    <cdr:to>
      <cdr:x>0.94172</cdr:x>
      <cdr:y>0.14079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3329792" y="0"/>
          <a:ext cx="955106" cy="5999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th-TH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เป้าหมาย 5</a:t>
          </a:r>
        </a:p>
      </cdr:txBody>
    </cdr:sp>
  </cdr:relSizeAnchor>
  <cdr:relSizeAnchor xmlns:cdr="http://schemas.openxmlformats.org/drawingml/2006/chartDrawing">
    <cdr:from>
      <cdr:x>0.56169</cdr:x>
      <cdr:y>0.17018</cdr:y>
    </cdr:from>
    <cdr:to>
      <cdr:x>0.61703</cdr:x>
      <cdr:y>0.23053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2610167" y="725257"/>
          <a:ext cx="257164" cy="2571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th-TH" sz="1400" b="1" dirty="0">
              <a:solidFill>
                <a:schemeClr val="accent2">
                  <a:lumMod val="50000"/>
                </a:schemeClr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4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0.75455</cdr:x>
      <cdr:y>0</cdr:y>
    </cdr:from>
    <cdr:to>
      <cdr:x>0.96363</cdr:x>
      <cdr:y>0.12424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3334372" y="0"/>
          <a:ext cx="923924" cy="55350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th-TH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เป้าหมาย</a:t>
          </a:r>
        </a:p>
        <a:p xmlns:a="http://schemas.openxmlformats.org/drawingml/2006/main">
          <a:pPr algn="ctr"/>
          <a:r>
            <a:rPr lang="th-TH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100</a:t>
          </a:r>
        </a:p>
      </cdr:txBody>
    </cdr:sp>
  </cdr:relSizeAnchor>
  <cdr:relSizeAnchor xmlns:cdr="http://schemas.openxmlformats.org/drawingml/2006/chartDrawing">
    <cdr:from>
      <cdr:x>0.58096</cdr:x>
      <cdr:y>0.5202</cdr:y>
    </cdr:from>
    <cdr:to>
      <cdr:x>0.73739</cdr:x>
      <cdr:y>0.58862</cdr:y>
    </cdr:to>
    <cdr:sp macro="" textlink="">
      <cdr:nvSpPr>
        <cdr:cNvPr id="3" name="Rectangle 2"/>
        <cdr:cNvSpPr/>
      </cdr:nvSpPr>
      <cdr:spPr>
        <a:xfrm xmlns:a="http://schemas.openxmlformats.org/drawingml/2006/main">
          <a:off x="2567267" y="2317601"/>
          <a:ext cx="691267" cy="3048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th-TH" sz="1400" b="1" dirty="0" smtClean="0">
              <a:solidFill>
                <a:schemeClr val="accent5">
                  <a:lumMod val="75000"/>
                </a:schemeClr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92.20</a:t>
          </a:r>
          <a:endParaRPr lang="th-TH" sz="1400" b="1" dirty="0">
            <a:solidFill>
              <a:schemeClr val="accent5">
                <a:lumMod val="75000"/>
              </a:schemeClr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902076" y="4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A74C7-ACB0-4EC4-AC49-EABDB89AEE9D}" type="datetimeFigureOut">
              <a:rPr lang="th-TH" smtClean="0"/>
              <a:t>30/09/65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520241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3902076" y="9520241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E47EA-5A7A-4822-8210-06A4D03C7C3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5151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02076" y="4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8BFDC-ECE7-43E2-87D2-133B36FE0225}" type="datetimeFigureOut">
              <a:rPr lang="th-TH" smtClean="0"/>
              <a:t>30/09/65</a:t>
            </a:fld>
            <a:endParaRPr lang="th-TH" dirty="0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0950"/>
            <a:ext cx="6013450" cy="3382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 dirty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8975" y="4822827"/>
            <a:ext cx="5511800" cy="394652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520242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902076" y="9520242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F51A1-A190-4FE8-BD22-59A8BF5E5BA7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79728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41693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34586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59881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91922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5621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10109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926490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61894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751473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20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137168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27834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47990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54064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431786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633400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4343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129591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885752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823044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852197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30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963912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11721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310504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152087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506913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17518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478351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58103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685520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223920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39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779542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40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761778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41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84755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937099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42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159678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43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779288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44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428491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45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409572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46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145266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47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423794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49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796125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50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537868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51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459997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54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99995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516303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58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970304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71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3481880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72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0808264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73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8209182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74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201030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76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093737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77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1582848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78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051675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80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341089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591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0811359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06302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82496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8D2766-C49B-4C1A-9FEE-6F146754B0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22864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9054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101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65296164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19436-EAC8-4740-AD79-75F3AEF75099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0946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112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2528424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113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52376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70337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18271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10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41611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30/09/65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375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30/09/65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12967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30/09/65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06994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32617-F728-4345-9B63-C0B5F79DA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F96419-4C10-4573-9A34-A9E44962C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1271FF-57D3-46C2-B896-B112906AE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3037F-AC0A-45F2-9BE0-E2564EE61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1C0DB9A4-7C00-41BB-B303-4E91C20728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7351E8-B1DF-47F2-BEAE-438019E48A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8500" y="1703917"/>
            <a:ext cx="8763000" cy="3606799"/>
          </a:xfrm>
          <a:prstGeom prst="rect">
            <a:avLst/>
          </a:prstGeom>
        </p:spPr>
        <p:txBody>
          <a:bodyPr/>
          <a:lstStyle>
            <a:lvl1pPr>
              <a:spcAft>
                <a:spcPts val="750"/>
              </a:spcAft>
              <a:defRPr/>
            </a:lvl1pPr>
            <a:lvl2pPr>
              <a:spcAft>
                <a:spcPts val="750"/>
              </a:spcAft>
              <a:defRPr/>
            </a:lvl2pPr>
            <a:lvl3pPr>
              <a:spcAft>
                <a:spcPts val="750"/>
              </a:spcAft>
              <a:defRPr/>
            </a:lvl3pPr>
            <a:lvl4pPr>
              <a:spcAft>
                <a:spcPts val="750"/>
              </a:spcAft>
              <a:defRPr/>
            </a:lvl4pPr>
            <a:lvl5pPr>
              <a:spcAft>
                <a:spcPts val="750"/>
              </a:spcAft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041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BBD163A-A41B-4C9B-B076-E7EDB8A8DB7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219392" y="1710450"/>
            <a:ext cx="2829667" cy="2786483"/>
          </a:xfrm>
          <a:custGeom>
            <a:avLst/>
            <a:gdLst>
              <a:gd name="connsiteX0" fmla="*/ 1288249 w 3395600"/>
              <a:gd name="connsiteY0" fmla="*/ 0 h 3343780"/>
              <a:gd name="connsiteX1" fmla="*/ 1305708 w 3395600"/>
              <a:gd name="connsiteY1" fmla="*/ 32167 h 3343780"/>
              <a:gd name="connsiteX2" fmla="*/ 1697801 w 3395600"/>
              <a:gd name="connsiteY2" fmla="*/ 240641 h 3343780"/>
              <a:gd name="connsiteX3" fmla="*/ 2089893 w 3395600"/>
              <a:gd name="connsiteY3" fmla="*/ 32167 h 3343780"/>
              <a:gd name="connsiteX4" fmla="*/ 2107353 w 3395600"/>
              <a:gd name="connsiteY4" fmla="*/ 0 h 3343780"/>
              <a:gd name="connsiteX5" fmla="*/ 2202673 w 3395600"/>
              <a:gd name="connsiteY5" fmla="*/ 24510 h 3343780"/>
              <a:gd name="connsiteX6" fmla="*/ 3395600 w 3395600"/>
              <a:gd name="connsiteY6" fmla="*/ 1645980 h 3343780"/>
              <a:gd name="connsiteX7" fmla="*/ 1697800 w 3395600"/>
              <a:gd name="connsiteY7" fmla="*/ 3343780 h 3343780"/>
              <a:gd name="connsiteX8" fmla="*/ 0 w 3395600"/>
              <a:gd name="connsiteY8" fmla="*/ 1645980 h 3343780"/>
              <a:gd name="connsiteX9" fmla="*/ 1192927 w 3395600"/>
              <a:gd name="connsiteY9" fmla="*/ 24510 h 3343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95600" h="3343780">
                <a:moveTo>
                  <a:pt x="1288249" y="0"/>
                </a:moveTo>
                <a:lnTo>
                  <a:pt x="1305708" y="32167"/>
                </a:lnTo>
                <a:cubicBezTo>
                  <a:pt x="1390683" y="157945"/>
                  <a:pt x="1534584" y="240641"/>
                  <a:pt x="1697801" y="240641"/>
                </a:cubicBezTo>
                <a:cubicBezTo>
                  <a:pt x="1861018" y="240641"/>
                  <a:pt x="2004920" y="157945"/>
                  <a:pt x="2089893" y="32167"/>
                </a:cubicBezTo>
                <a:lnTo>
                  <a:pt x="2107353" y="0"/>
                </a:lnTo>
                <a:lnTo>
                  <a:pt x="2202673" y="24510"/>
                </a:lnTo>
                <a:cubicBezTo>
                  <a:pt x="2893795" y="239471"/>
                  <a:pt x="3395600" y="884125"/>
                  <a:pt x="3395600" y="1645980"/>
                </a:cubicBezTo>
                <a:cubicBezTo>
                  <a:pt x="3395600" y="2583649"/>
                  <a:pt x="2635469" y="3343780"/>
                  <a:pt x="1697800" y="3343780"/>
                </a:cubicBezTo>
                <a:cubicBezTo>
                  <a:pt x="760131" y="3343780"/>
                  <a:pt x="0" y="2583649"/>
                  <a:pt x="0" y="1645980"/>
                </a:cubicBezTo>
                <a:cubicBezTo>
                  <a:pt x="0" y="884125"/>
                  <a:pt x="501806" y="239471"/>
                  <a:pt x="1192927" y="2451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25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998883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30/09/65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4676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30/09/65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3449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30/09/65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66159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30/09/65</a:t>
            </a:fld>
            <a:endParaRPr lang="th-TH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8374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30/09/65</a:t>
            </a:fld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92608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30/09/65</a:t>
            </a:fld>
            <a:endParaRPr lang="th-T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37967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30/09/65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16697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30/09/65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8248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070FC-0B66-45F4-862E-AC35BDE9927B}" type="datetimeFigureOut">
              <a:rPr lang="th-TH" smtClean="0"/>
              <a:t>30/09/65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8303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2" r:id="rId13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5.png"/><Relationship Id="rId7" Type="http://schemas.openxmlformats.org/officeDocument/2006/relationships/image" Target="../media/image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109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2.jp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14.pn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1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3.jpe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5.png"/><Relationship Id="rId5" Type="http://schemas.openxmlformats.org/officeDocument/2006/relationships/image" Target="../media/image7.png"/><Relationship Id="rId10" Type="http://schemas.openxmlformats.org/officeDocument/2006/relationships/image" Target="../media/image24.pn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3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jpeg"/><Relationship Id="rId18" Type="http://schemas.openxmlformats.org/officeDocument/2006/relationships/image" Target="../media/image51.jpeg"/><Relationship Id="rId26" Type="http://schemas.openxmlformats.org/officeDocument/2006/relationships/image" Target="../media/image59.jpeg"/><Relationship Id="rId39" Type="http://schemas.openxmlformats.org/officeDocument/2006/relationships/image" Target="../media/image72.jpeg"/><Relationship Id="rId21" Type="http://schemas.openxmlformats.org/officeDocument/2006/relationships/image" Target="../media/image54.jpeg"/><Relationship Id="rId34" Type="http://schemas.openxmlformats.org/officeDocument/2006/relationships/image" Target="../media/image67.jpeg"/><Relationship Id="rId42" Type="http://schemas.openxmlformats.org/officeDocument/2006/relationships/image" Target="../media/image75.jpeg"/><Relationship Id="rId47" Type="http://schemas.openxmlformats.org/officeDocument/2006/relationships/image" Target="../media/image80.jpeg"/><Relationship Id="rId50" Type="http://schemas.openxmlformats.org/officeDocument/2006/relationships/image" Target="../media/image83.jpeg"/><Relationship Id="rId55" Type="http://schemas.openxmlformats.org/officeDocument/2006/relationships/image" Target="../media/image88.pn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6" Type="http://schemas.openxmlformats.org/officeDocument/2006/relationships/image" Target="../media/image49.jpeg"/><Relationship Id="rId29" Type="http://schemas.openxmlformats.org/officeDocument/2006/relationships/image" Target="../media/image62.jpeg"/><Relationship Id="rId11" Type="http://schemas.openxmlformats.org/officeDocument/2006/relationships/image" Target="../media/image44.jpeg"/><Relationship Id="rId24" Type="http://schemas.openxmlformats.org/officeDocument/2006/relationships/image" Target="../media/image57.jpeg"/><Relationship Id="rId32" Type="http://schemas.openxmlformats.org/officeDocument/2006/relationships/image" Target="../media/image65.jpeg"/><Relationship Id="rId37" Type="http://schemas.openxmlformats.org/officeDocument/2006/relationships/image" Target="../media/image70.jpeg"/><Relationship Id="rId40" Type="http://schemas.openxmlformats.org/officeDocument/2006/relationships/image" Target="../media/image73.jpeg"/><Relationship Id="rId45" Type="http://schemas.openxmlformats.org/officeDocument/2006/relationships/image" Target="../media/image78.jpeg"/><Relationship Id="rId53" Type="http://schemas.openxmlformats.org/officeDocument/2006/relationships/image" Target="../media/image86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19" Type="http://schemas.openxmlformats.org/officeDocument/2006/relationships/image" Target="../media/image52.jpeg"/><Relationship Id="rId31" Type="http://schemas.openxmlformats.org/officeDocument/2006/relationships/image" Target="../media/image64.jpeg"/><Relationship Id="rId44" Type="http://schemas.openxmlformats.org/officeDocument/2006/relationships/image" Target="../media/image77.jpeg"/><Relationship Id="rId52" Type="http://schemas.openxmlformats.org/officeDocument/2006/relationships/image" Target="../media/image85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Relationship Id="rId22" Type="http://schemas.openxmlformats.org/officeDocument/2006/relationships/image" Target="../media/image55.jpeg"/><Relationship Id="rId27" Type="http://schemas.openxmlformats.org/officeDocument/2006/relationships/image" Target="../media/image60.jpeg"/><Relationship Id="rId30" Type="http://schemas.openxmlformats.org/officeDocument/2006/relationships/image" Target="../media/image63.jpeg"/><Relationship Id="rId35" Type="http://schemas.openxmlformats.org/officeDocument/2006/relationships/image" Target="../media/image68.jpeg"/><Relationship Id="rId43" Type="http://schemas.openxmlformats.org/officeDocument/2006/relationships/image" Target="../media/image76.jpeg"/><Relationship Id="rId48" Type="http://schemas.openxmlformats.org/officeDocument/2006/relationships/image" Target="../media/image81.jpeg"/><Relationship Id="rId56" Type="http://schemas.openxmlformats.org/officeDocument/2006/relationships/image" Target="../media/image89.jpeg"/><Relationship Id="rId8" Type="http://schemas.openxmlformats.org/officeDocument/2006/relationships/image" Target="../media/image41.jpeg"/><Relationship Id="rId51" Type="http://schemas.openxmlformats.org/officeDocument/2006/relationships/image" Target="../media/image84.jpeg"/><Relationship Id="rId3" Type="http://schemas.openxmlformats.org/officeDocument/2006/relationships/image" Target="../media/image36.jpe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5" Type="http://schemas.openxmlformats.org/officeDocument/2006/relationships/image" Target="../media/image58.jpeg"/><Relationship Id="rId33" Type="http://schemas.openxmlformats.org/officeDocument/2006/relationships/image" Target="../media/image66.jpeg"/><Relationship Id="rId38" Type="http://schemas.openxmlformats.org/officeDocument/2006/relationships/image" Target="../media/image71.jpeg"/><Relationship Id="rId46" Type="http://schemas.openxmlformats.org/officeDocument/2006/relationships/image" Target="../media/image79.jpeg"/><Relationship Id="rId20" Type="http://schemas.openxmlformats.org/officeDocument/2006/relationships/image" Target="../media/image53.jpeg"/><Relationship Id="rId41" Type="http://schemas.openxmlformats.org/officeDocument/2006/relationships/image" Target="../media/image74.jpeg"/><Relationship Id="rId54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5" Type="http://schemas.openxmlformats.org/officeDocument/2006/relationships/image" Target="../media/image48.jpeg"/><Relationship Id="rId23" Type="http://schemas.openxmlformats.org/officeDocument/2006/relationships/image" Target="../media/image56.jpeg"/><Relationship Id="rId28" Type="http://schemas.openxmlformats.org/officeDocument/2006/relationships/image" Target="../media/image61.jpeg"/><Relationship Id="rId36" Type="http://schemas.openxmlformats.org/officeDocument/2006/relationships/image" Target="../media/image69.jpeg"/><Relationship Id="rId49" Type="http://schemas.openxmlformats.org/officeDocument/2006/relationships/image" Target="../media/image8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tiff"/><Relationship Id="rId4" Type="http://schemas.openxmlformats.org/officeDocument/2006/relationships/image" Target="../media/image9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00.tif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00.tif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tiff"/><Relationship Id="rId4" Type="http://schemas.openxmlformats.org/officeDocument/2006/relationships/image" Target="../media/image9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tiff"/><Relationship Id="rId4" Type="http://schemas.openxmlformats.org/officeDocument/2006/relationships/image" Target="../media/image9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tif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tif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tif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tif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tif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sp>
        <p:nvSpPr>
          <p:cNvPr id="33" name="สี่เหลี่ยมผืนผ้า 32">
            <a:extLst>
              <a:ext uri="{FF2B5EF4-FFF2-40B4-BE49-F238E27FC236}">
                <a16:creationId xmlns:a16="http://schemas.microsoft.com/office/drawing/2014/main" id="{C7C27DC1-E922-4D56-BF27-89FA35DEDA5D}"/>
              </a:ext>
            </a:extLst>
          </p:cNvPr>
          <p:cNvSpPr/>
          <p:nvPr/>
        </p:nvSpPr>
        <p:spPr>
          <a:xfrm>
            <a:off x="480896" y="1853481"/>
            <a:ext cx="8923661" cy="1969193"/>
          </a:xfrm>
          <a:prstGeom prst="flowChartAlternateProcess">
            <a:avLst/>
          </a:prstGeom>
          <a:solidFill>
            <a:srgbClr val="FFDDD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Aft>
                <a:spcPts val="400"/>
              </a:spcAft>
            </a:pPr>
            <a:r>
              <a:rPr lang="th-TH" sz="2000" b="1" dirty="0">
                <a:solidFill>
                  <a:srgbClr val="002060"/>
                </a:solidFill>
                <a:latin typeface="Chulabhorn Likit Display Medium" panose="00000600000000000000" pitchFamily="50" charset="-34"/>
                <a:cs typeface="Chulabhorn Likit Display Medium" panose="00000600000000000000" pitchFamily="50" charset="-34"/>
              </a:rPr>
              <a:t>การประชุมคณะกรรมการบริหารกองทุนพัฒนาบทบาทสตรี ครั้งที่ </a:t>
            </a:r>
            <a:r>
              <a:rPr lang="th-TH" sz="2000" b="1" dirty="0" smtClean="0">
                <a:solidFill>
                  <a:srgbClr val="002060"/>
                </a:solidFill>
                <a:latin typeface="Chulabhorn Likit Display Medium" panose="00000600000000000000" pitchFamily="50" charset="-34"/>
                <a:cs typeface="Chulabhorn Likit Display Medium" panose="00000600000000000000" pitchFamily="50" charset="-34"/>
              </a:rPr>
              <a:t>9/2565</a:t>
            </a:r>
            <a:endParaRPr lang="th-TH" sz="2000" b="1" dirty="0">
              <a:solidFill>
                <a:srgbClr val="002060"/>
              </a:solidFill>
              <a:latin typeface="Chulabhorn Likit Display Medium" panose="00000600000000000000" pitchFamily="50" charset="-34"/>
              <a:cs typeface="Chulabhorn Likit Display Medium" panose="00000600000000000000" pitchFamily="50" charset="-34"/>
            </a:endParaRPr>
          </a:p>
          <a:p>
            <a:pPr algn="ctr">
              <a:lnSpc>
                <a:spcPct val="150000"/>
              </a:lnSpc>
              <a:spcAft>
                <a:spcPts val="400"/>
              </a:spcAft>
            </a:pPr>
            <a:r>
              <a:rPr lang="th-TH" sz="2000" b="1" spc="-10" dirty="0">
                <a:solidFill>
                  <a:srgbClr val="002060"/>
                </a:solidFill>
                <a:latin typeface="Chulabhorn Likit Display Medium" panose="00000600000000000000" pitchFamily="50" charset="-34"/>
                <a:ea typeface="Times New Roman" panose="02020603050405020304" pitchFamily="18" charset="0"/>
                <a:cs typeface="Chulabhorn Likit Display Medium" panose="00000600000000000000" pitchFamily="50" charset="-34"/>
              </a:rPr>
              <a:t>รูปแบบออนไลน์ (ระบบ </a:t>
            </a:r>
            <a:r>
              <a:rPr lang="en-US" sz="2000" b="1" spc="-10" dirty="0">
                <a:solidFill>
                  <a:srgbClr val="002060"/>
                </a:solidFill>
                <a:latin typeface="Chulabhorn Likit Display Medium" panose="00000600000000000000" pitchFamily="50" charset="-34"/>
                <a:ea typeface="Times New Roman" panose="02020603050405020304" pitchFamily="18" charset="0"/>
                <a:cs typeface="Chulabhorn Likit Display Medium" panose="00000600000000000000" pitchFamily="50" charset="-34"/>
              </a:rPr>
              <a:t>Zoom Cloud Meetings</a:t>
            </a:r>
            <a:r>
              <a:rPr lang="th-TH" sz="2000" b="1" spc="-10" dirty="0">
                <a:solidFill>
                  <a:srgbClr val="002060"/>
                </a:solidFill>
                <a:latin typeface="Chulabhorn Likit Display Medium" panose="00000600000000000000" pitchFamily="50" charset="-34"/>
                <a:ea typeface="Times New Roman" panose="02020603050405020304" pitchFamily="18" charset="0"/>
                <a:cs typeface="Chulabhorn Likit Display Medium" panose="00000600000000000000" pitchFamily="50" charset="-34"/>
              </a:rPr>
              <a:t>) </a:t>
            </a:r>
            <a:endParaRPr lang="th-TH" sz="2000" b="1" dirty="0">
              <a:solidFill>
                <a:srgbClr val="002060"/>
              </a:solidFill>
              <a:latin typeface="Chulabhorn Likit Display Medium" panose="00000600000000000000" pitchFamily="50" charset="-34"/>
              <a:cs typeface="Chulabhorn Likit Display Medium" panose="00000600000000000000" pitchFamily="50" charset="-34"/>
            </a:endParaRPr>
          </a:p>
          <a:p>
            <a:pPr algn="ctr">
              <a:lnSpc>
                <a:spcPct val="150000"/>
              </a:lnSpc>
              <a:spcAft>
                <a:spcPts val="400"/>
              </a:spcAft>
            </a:pPr>
            <a:r>
              <a:rPr lang="th-TH" sz="2000" b="1" dirty="0">
                <a:solidFill>
                  <a:srgbClr val="002060"/>
                </a:solidFill>
                <a:latin typeface="Chulabhorn Likit Display Medium" panose="00000600000000000000" pitchFamily="50" charset="-34"/>
                <a:cs typeface="Chulabhorn Likit Display Medium" panose="00000600000000000000" pitchFamily="50" charset="-34"/>
              </a:rPr>
              <a:t>วันพฤหัสบดีที่ </a:t>
            </a:r>
            <a:r>
              <a:rPr lang="th-TH" sz="2000" b="1" dirty="0" smtClean="0">
                <a:solidFill>
                  <a:srgbClr val="002060"/>
                </a:solidFill>
                <a:latin typeface="Chulabhorn Likit Display Medium" panose="00000600000000000000" pitchFamily="50" charset="-34"/>
                <a:cs typeface="Chulabhorn Likit Display Medium" panose="00000600000000000000" pitchFamily="50" charset="-34"/>
              </a:rPr>
              <a:t>29 กันยายน </a:t>
            </a:r>
            <a:r>
              <a:rPr lang="th-TH" sz="2000" b="1" dirty="0">
                <a:solidFill>
                  <a:srgbClr val="002060"/>
                </a:solidFill>
                <a:latin typeface="Chulabhorn Likit Display Medium" panose="00000600000000000000" pitchFamily="50" charset="-34"/>
                <a:cs typeface="Chulabhorn Likit Display Medium" panose="00000600000000000000" pitchFamily="50" charset="-34"/>
              </a:rPr>
              <a:t>2565</a:t>
            </a:r>
            <a:r>
              <a:rPr lang="en-US" sz="2000" b="1" dirty="0">
                <a:solidFill>
                  <a:srgbClr val="002060"/>
                </a:solidFill>
                <a:latin typeface="Chulabhorn Likit Display Medium" panose="00000600000000000000" pitchFamily="50" charset="-34"/>
                <a:cs typeface="Chulabhorn Likit Display Medium" panose="00000600000000000000" pitchFamily="50" charset="-34"/>
              </a:rPr>
              <a:t> </a:t>
            </a:r>
            <a:r>
              <a:rPr lang="th-TH" sz="2000" b="1" dirty="0">
                <a:solidFill>
                  <a:srgbClr val="002060"/>
                </a:solidFill>
                <a:latin typeface="Chulabhorn Likit Display Medium" panose="00000600000000000000" pitchFamily="50" charset="-34"/>
                <a:cs typeface="Chulabhorn Likit Display Medium" panose="00000600000000000000" pitchFamily="50" charset="-34"/>
              </a:rPr>
              <a:t>เวลา 13.30 - 16.30 น.</a:t>
            </a:r>
            <a:br>
              <a:rPr lang="th-TH" sz="2000" b="1" dirty="0">
                <a:solidFill>
                  <a:srgbClr val="002060"/>
                </a:solidFill>
                <a:latin typeface="Chulabhorn Likit Display Medium" panose="00000600000000000000" pitchFamily="50" charset="-34"/>
                <a:cs typeface="Chulabhorn Likit Display Medium" panose="00000600000000000000" pitchFamily="50" charset="-34"/>
              </a:rPr>
            </a:br>
            <a:r>
              <a:rPr lang="th-TH" sz="2000" b="1" dirty="0">
                <a:solidFill>
                  <a:srgbClr val="002060"/>
                </a:solidFill>
                <a:latin typeface="Chulabhorn Likit Display Medium" panose="00000600000000000000" pitchFamily="50" charset="-34"/>
                <a:cs typeface="Chulabhorn Likit Display Medium" panose="00000600000000000000" pitchFamily="50" charset="-34"/>
              </a:rPr>
              <a:t>ห้องประชุม 5001 ชั้น 5 กรมการพัฒนาชุมชน </a:t>
            </a:r>
          </a:p>
        </p:txBody>
      </p:sp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DD640411-EFE3-424B-A910-D36FA66C9B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927" y="594117"/>
            <a:ext cx="1229128" cy="1231179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E7EA978A-A5ED-4793-AA82-AD84746372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990" y="606936"/>
            <a:ext cx="1229128" cy="1229128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4E41D2AD-368A-428D-9EEB-34E56B6B1C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6" b="89744" l="67317" r="98415">
                        <a14:foregroundMark x1="69390" y1="79808" x2="69390" y2="79808"/>
                        <a14:foregroundMark x1="76707" y1="81731" x2="76707" y2="81731"/>
                        <a14:foregroundMark x1="83780" y1="81410" x2="83780" y2="81410"/>
                        <a14:foregroundMark x1="88659" y1="71154" x2="88659" y2="71154"/>
                        <a14:foregroundMark x1="80244" y1="51282" x2="80244" y2="51282"/>
                        <a14:foregroundMark x1="82073" y1="20192" x2="82073" y2="20192"/>
                        <a14:backgroundMark x1="73293" y1="20192" x2="73293" y2="20192"/>
                        <a14:backgroundMark x1="72439" y1="63782" x2="72439" y2="63782"/>
                        <a14:backgroundMark x1="73902" y1="62821" x2="73902" y2="6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59" b="9061"/>
          <a:stretch/>
        </p:blipFill>
        <p:spPr>
          <a:xfrm>
            <a:off x="911366" y="3822674"/>
            <a:ext cx="1264460" cy="133223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23582" y="5244024"/>
            <a:ext cx="10183583" cy="521726"/>
            <a:chOff x="-23582" y="5244024"/>
            <a:chExt cx="10183583" cy="521726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44024"/>
              <a:ext cx="10183583" cy="521726"/>
              <a:chOff x="-21225" y="4584327"/>
              <a:chExt cx="9165225" cy="622658"/>
            </a:xfrm>
          </p:grpSpPr>
          <p:pic>
            <p:nvPicPr>
              <p:cNvPr id="13" name="Picture 2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14" name="Picture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15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28" name="Picture 3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29" name="Picture 3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2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18" name="Picture 2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9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25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6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27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21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499" y="4584327"/>
                <a:ext cx="1081501" cy="567984"/>
                <a:chOff x="10426806" y="6384245"/>
                <a:chExt cx="1777706" cy="484982"/>
              </a:xfrm>
            </p:grpSpPr>
            <p:sp>
              <p:nvSpPr>
                <p:cNvPr id="22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06" y="6384245"/>
                  <a:ext cx="1760999" cy="472847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3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31001" y="6507741"/>
                  <a:ext cx="1773511" cy="361486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9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42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6034">
              <a:off x="8826803" y="5265831"/>
              <a:ext cx="451167" cy="477135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82AB4C5E-4B16-4E82-81E9-3B1A3938708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00"/>
          <a:stretch/>
        </p:blipFill>
        <p:spPr>
          <a:xfrm>
            <a:off x="6711799" y="3635203"/>
            <a:ext cx="3455761" cy="1617118"/>
          </a:xfrm>
          <a:prstGeom prst="rect">
            <a:avLst/>
          </a:prstGeom>
        </p:spPr>
      </p:pic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</p:spTree>
    <p:extLst>
      <p:ext uri="{BB962C8B-B14F-4D97-AF65-F5344CB8AC3E}">
        <p14:creationId xmlns:p14="http://schemas.microsoft.com/office/powerpoint/2010/main" val="3240837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92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95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96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97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107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108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98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99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00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104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05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06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01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102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03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93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94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35454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43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48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9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0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51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44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45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46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47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4678708"/>
              </p:ext>
            </p:extLst>
          </p:nvPr>
        </p:nvGraphicFramePr>
        <p:xfrm>
          <a:off x="89148" y="831796"/>
          <a:ext cx="9967591" cy="42261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45234">
                  <a:extLst>
                    <a:ext uri="{9D8B030D-6E8A-4147-A177-3AD203B41FA5}">
                      <a16:colId xmlns:a16="http://schemas.microsoft.com/office/drawing/2014/main" val="2931929888"/>
                    </a:ext>
                  </a:extLst>
                </a:gridCol>
                <a:gridCol w="5422357">
                  <a:extLst>
                    <a:ext uri="{9D8B030D-6E8A-4147-A177-3AD203B41FA5}">
                      <a16:colId xmlns:a16="http://schemas.microsoft.com/office/drawing/2014/main" val="4135339946"/>
                    </a:ext>
                  </a:extLst>
                </a:gridCol>
              </a:tblGrid>
              <a:tr h="1007642">
                <a:tc gridSpan="2">
                  <a:txBody>
                    <a:bodyPr/>
                    <a:lstStyle/>
                    <a:p>
                      <a:pPr algn="ctr"/>
                      <a:r>
                        <a:rPr lang="th-TH" sz="1600" b="1" u="sng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ระเบียบวาระที่ </a:t>
                      </a:r>
                      <a:r>
                        <a:rPr lang="en-US" sz="1600" b="1" u="sng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4 </a:t>
                      </a:r>
                      <a:r>
                        <a:rPr lang="th-TH" sz="1600" b="1" u="sng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เรื่องเพื่อทราบ</a:t>
                      </a:r>
                      <a:endParaRPr lang="en-US" sz="1600" u="sng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1400" b="1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4.6 </a:t>
                      </a:r>
                      <a:r>
                        <a:rPr lang="th-TH" sz="1400" b="1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ประกาศคณะกรรมการบริหารกองทุนพัฒนาบทบาทสตรี เรื่อง มาตรการยกเลิกสัญญาค้ำประกันเงินกู้รายบุคคล </a:t>
                      </a:r>
                      <a:br>
                        <a:rPr lang="th-TH" sz="1400" b="1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และการปลดหนี้รายบุคคลของกองทุนพัฒนาบทบาทสตรี</a:t>
                      </a:r>
                      <a:endParaRPr lang="th-TH" sz="1400" b="1" kern="1200" spc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80162"/>
                  </a:ext>
                </a:extLst>
              </a:tr>
              <a:tr h="3648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ผลการดำเนินการ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157069"/>
                  </a:ext>
                </a:extLst>
              </a:tr>
              <a:tr h="2300835"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500" b="1" u="sng" kern="1200" spc="-6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ที่ประชุมได้ร่วมพิจารณาและมีข้อเสนอแนะ/ข้อสังเกต ดังนี้</a:t>
                      </a:r>
                      <a:endParaRPr lang="en-US" sz="1500" b="1" kern="1200" spc="-6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40000"/>
                        </a:lnSpc>
                      </a:pPr>
                      <a:r>
                        <a:rPr lang="th-TH" sz="1400" kern="1200" spc="-5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</a:t>
                      </a:r>
                      <a:r>
                        <a:rPr lang="th-TH" sz="1400" kern="1200" spc="-5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5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h-TH" sz="1500" b="1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ให้รายงานผลการดำเนินงานตามมาตรการยกเลิกสัญญาค้ำประกันเงินกู้รายบุคคล และการปลดหนี้รายบุคคลของกองทุนพัฒนาบทบาทสตรีในเดือนต่อไปให้ทราบ</a:t>
                      </a:r>
                      <a:endParaRPr lang="en-US" sz="12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400" b="0" kern="1200" dirty="0" smtClean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4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กรมการพัฒนาชุมชน ได้มีหนังสือ ที่ มท 0416.4/ว 3116 ลงวันที่ 1 </a:t>
                      </a:r>
                      <a:r>
                        <a:rPr lang="th-TH" sz="1400" kern="1200" spc="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กันยายน 2565 เรื่อง การรายงานผลการดำเนินงานตามประกาศ</a:t>
                      </a:r>
                      <a:br>
                        <a:rPr lang="th-TH" sz="1400" kern="1200" spc="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400" kern="1200" spc="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คณะกรรมการบริหาร</a:t>
                      </a:r>
                      <a:r>
                        <a:rPr lang="th-TH" sz="14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กองทุนพัฒนาบทบาทสตรี เรื่อง มาตรการยกเลิกสัญญาค้ำประกันเงินกู้รายบุคคล และการปลดหนี้รายบุคคลของกองทุนพัฒนาบทบาทสตรี โดยให้จังหวัดรายงานผลการดำเนินงานตามประกาศดังกล่าวให้กรมการพัฒนาชุมชนทราบ ภายในวันที่ 20 ของทุกเดือน </a:t>
                      </a:r>
                      <a:br>
                        <a:rPr lang="th-TH" sz="14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4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โดยเริ่มวันที่ 20 กันยายน 2565 และจะนำรายงานผลฯ เข้าที่ประชุมคกส. ในครั้งต่อไป</a:t>
                      </a:r>
                      <a:endParaRPr lang="en-US" sz="1200" b="0" kern="1200" spc="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13969"/>
                  </a:ext>
                </a:extLst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797764" y="6443"/>
            <a:ext cx="4565984" cy="473206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b="1" dirty="0">
                <a:ln w="0"/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3 เรื่อง สืบเนื่องจากการประชุม</a:t>
            </a:r>
          </a:p>
        </p:txBody>
      </p:sp>
    </p:spTree>
    <p:extLst>
      <p:ext uri="{BB962C8B-B14F-4D97-AF65-F5344CB8AC3E}">
        <p14:creationId xmlns:p14="http://schemas.microsoft.com/office/powerpoint/2010/main" val="54362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85240" y="3849518"/>
            <a:ext cx="7825710" cy="17470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endParaRPr lang="th-TH" sz="11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30000"/>
              </a:lnSpc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หมายเหตุ : จำนวนคนวันที่ใช้ในการปฏิบัติงาน กลุ่มตรวจสอบภายใน กรมการพัฒนาชุมชน มีกรอบอัตรากำลัง 6 คน 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วัน    </a:t>
            </a:r>
          </a:p>
          <a:p>
            <a:pPr>
              <a:lnSpc>
                <a:spcPct val="130000"/>
              </a:lnSpc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   ปฏิบัติงาน 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240 วัน 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เท่ากับ  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1,440 คนวัน 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ปัจจุบัน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มีเจ้าหน้าที่ปฏิบัติงาน 5 คน  ซึ่งจำนวนคนวันที่เหมาะสมเท่ากับ 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</a:p>
          <a:p>
            <a:pPr>
              <a:lnSpc>
                <a:spcPct val="130000"/>
              </a:lnSpc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   1,200 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คนวัน ซึ่งในการปฏิบัติงานตามแผนตรวจสอบประจำปี พ.ศ. 2566 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ตรวจสอบภายใน ได้รับ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มอบหมาย   </a:t>
            </a:r>
          </a:p>
          <a:p>
            <a:pPr>
              <a:lnSpc>
                <a:spcPct val="130000"/>
              </a:lnSpc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   ให้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มีหน้าที่ในการตรวจสอบกองทุนพัฒนาบทบาทสตรี และได้กำหนดแผนการตรวจสอบประจำปี 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   </a:t>
            </a:r>
          </a:p>
          <a:p>
            <a:pPr>
              <a:lnSpc>
                <a:spcPct val="130000"/>
              </a:lnSpc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   บทบาท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สตรี โดยมีจำนวนวันปฏิบัติงานทั้งสิ้น 650 คนวัน </a:t>
            </a: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ดังนั้น เพื่อให้การปฏิบัติงานมีประสิทธิภาพทำให้</a:t>
            </a:r>
            <a:r>
              <a:rPr lang="th-TH" sz="12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ต้อง  </a:t>
            </a:r>
          </a:p>
          <a:p>
            <a:pPr algn="thaiDist">
              <a:lnSpc>
                <a:spcPct val="130000"/>
              </a:lnSpc>
            </a:pP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2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    ปฏิบัติงาน</a:t>
            </a: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นอก</a:t>
            </a:r>
            <a:r>
              <a:rPr lang="th-TH" sz="12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เวลาราชการ </a:t>
            </a: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พัฒนาบุคลากร สร้างเครือข่ายการทำงาน และการจัดจ้าง</a:t>
            </a:r>
            <a:r>
              <a:rPr lang="th-TH" sz="12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บุคคลภายนอกเพื่อช่วย  </a:t>
            </a:r>
          </a:p>
          <a:p>
            <a:pPr>
              <a:lnSpc>
                <a:spcPct val="130000"/>
              </a:lnSpc>
            </a:pP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2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    ใน</a:t>
            </a: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การปฏิบัติงานตรวจสอบ</a:t>
            </a:r>
          </a:p>
          <a:p>
            <a:pPr algn="ctr"/>
            <a:endParaRPr lang="th-TH" sz="105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929" t="32293" r="48883" b="17708"/>
          <a:stretch/>
        </p:blipFill>
        <p:spPr>
          <a:xfrm>
            <a:off x="1153962" y="603210"/>
            <a:ext cx="7760636" cy="3154730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53962" y="331529"/>
            <a:ext cx="7760636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แผนการตรวจสอบประจำปีงบประมาณ พ</a:t>
            </a: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.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ศ</a:t>
            </a: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. 2566</a:t>
            </a:r>
          </a:p>
        </p:txBody>
      </p:sp>
    </p:spTree>
    <p:extLst>
      <p:ext uri="{BB962C8B-B14F-4D97-AF65-F5344CB8AC3E}">
        <p14:creationId xmlns:p14="http://schemas.microsoft.com/office/powerpoint/2010/main" val="270564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9468" y="2240555"/>
            <a:ext cx="10160000" cy="1042471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1900" b="1" spc="-2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ระเบียบวาระ</a:t>
            </a:r>
            <a:r>
              <a:rPr lang="th-TH" sz="1900" b="1" spc="-2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ที่ 5.5 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ขอความเห็นชอบกำหนดการแต่งกายและเครื่องแบบ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ปกติ</a:t>
            </a:r>
            <a:b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ของพนักงานกองทุน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พัฒนาบทบาทสตรี กรมการพัฒนาชุมชน</a:t>
            </a:r>
            <a:endParaRPr lang="en-US" sz="19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36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39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40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41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51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52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42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43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44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48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9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0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5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46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7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7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38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46471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4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9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0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1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2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5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6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7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8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</p:spTree>
    <p:extLst>
      <p:ext uri="{BB962C8B-B14F-4D97-AF65-F5344CB8AC3E}">
        <p14:creationId xmlns:p14="http://schemas.microsoft.com/office/powerpoint/2010/main" val="325118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E3E7BB42-1F22-D011-DF75-1032265F26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1" t="25021" r="28526" b="6398"/>
          <a:stretch/>
        </p:blipFill>
        <p:spPr bwMode="auto">
          <a:xfrm>
            <a:off x="288193" y="2228925"/>
            <a:ext cx="4696996" cy="26181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D4D41158-0C62-C597-D315-DA69E4AA5D11}"/>
              </a:ext>
            </a:extLst>
          </p:cNvPr>
          <p:cNvSpPr txBox="1"/>
          <p:nvPr/>
        </p:nvSpPr>
        <p:spPr>
          <a:xfrm>
            <a:off x="5443533" y="2670277"/>
            <a:ext cx="4119108" cy="348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 ตำแหน่ง จำนวน 9 ตำแหน่ง ประกอบด้วย </a:t>
            </a:r>
            <a:endParaRPr lang="en-US" sz="1667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29199BA1-74B2-E566-3FFB-A6D2E215533B}"/>
              </a:ext>
            </a:extLst>
          </p:cNvPr>
          <p:cNvSpPr txBox="1"/>
          <p:nvPr/>
        </p:nvSpPr>
        <p:spPr>
          <a:xfrm>
            <a:off x="399529" y="1840205"/>
            <a:ext cx="46969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1. เพศ ประกอบด้วย </a:t>
            </a:r>
            <a:r>
              <a:rPr lang="th-TH" sz="160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เพศหญิง 226 ราย </a:t>
            </a:r>
            <a:r>
              <a:rPr lang="th-TH" sz="1600" b="1" dirty="0">
                <a:solidFill>
                  <a:schemeClr val="accent1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ชาย 43 ราย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id="{1CA83699-2DC9-5A33-DCCC-2C00A4C5EE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2" t="24674" r="15064" b="5722"/>
          <a:stretch/>
        </p:blipFill>
        <p:spPr bwMode="auto">
          <a:xfrm>
            <a:off x="5080000" y="3118678"/>
            <a:ext cx="4960765" cy="22380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528A446E-BA29-09FB-F9B1-E4A1EB275F7F}"/>
              </a:ext>
            </a:extLst>
          </p:cNvPr>
          <p:cNvSpPr txBox="1"/>
          <p:nvPr/>
        </p:nvSpPr>
        <p:spPr>
          <a:xfrm>
            <a:off x="288193" y="1007675"/>
            <a:ext cx="9583615" cy="348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สรุปผลการสำรวจข้อมูล...จากการสำรวจ พนักงานกองทุนฯ จำนวน 269 คน</a:t>
            </a:r>
            <a:endParaRPr lang="en-US" sz="1667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2" name="Group 39">
            <a:extLst>
              <a:ext uri="{FF2B5EF4-FFF2-40B4-BE49-F238E27FC236}">
                <a16:creationId xmlns:a16="http://schemas.microsoft.com/office/drawing/2014/main" id="{E58A0747-E23B-8836-B74E-FB1A187B0E98}"/>
              </a:ext>
            </a:extLst>
          </p:cNvPr>
          <p:cNvGrpSpPr/>
          <p:nvPr/>
        </p:nvGrpSpPr>
        <p:grpSpPr>
          <a:xfrm>
            <a:off x="0" y="-271294"/>
            <a:ext cx="10193050" cy="1541268"/>
            <a:chOff x="-23581" y="-271597"/>
            <a:chExt cx="10193050" cy="1541268"/>
          </a:xfrm>
        </p:grpSpPr>
        <p:grpSp>
          <p:nvGrpSpPr>
            <p:cNvPr id="3" name="กลุ่ม 52">
              <a:extLst>
                <a:ext uri="{FF2B5EF4-FFF2-40B4-BE49-F238E27FC236}">
                  <a16:creationId xmlns:a16="http://schemas.microsoft.com/office/drawing/2014/main" id="{BB585780-7722-65C8-CFEE-41E0660AB18C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11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7FE7229E-1898-CB40-A053-013F88EBDE31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12" name="สี่เหลี่ยมผืนผ้า 47">
                <a:extLst>
                  <a:ext uri="{FF2B5EF4-FFF2-40B4-BE49-F238E27FC236}">
                    <a16:creationId xmlns:a16="http://schemas.microsoft.com/office/drawing/2014/main" id="{B941C941-8E08-8323-37D9-781DA6B22E0E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15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5C102BD3-5006-DB09-B145-D00282A10E7E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17" name="สี่เหลี่ยมผืนผ้า 3">
                <a:extLst>
                  <a:ext uri="{FF2B5EF4-FFF2-40B4-BE49-F238E27FC236}">
                    <a16:creationId xmlns:a16="http://schemas.microsoft.com/office/drawing/2014/main" id="{CA510EC1-6EB6-6BAB-BE97-8331C726D41E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4" name="กลุ่ม 9">
              <a:extLst>
                <a:ext uri="{FF2B5EF4-FFF2-40B4-BE49-F238E27FC236}">
                  <a16:creationId xmlns:a16="http://schemas.microsoft.com/office/drawing/2014/main" id="{F22274D5-6615-01EA-3D8C-D7BBB70FEB7B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" name="กล่องข้อความ 8">
                <a:extLst>
                  <a:ext uri="{FF2B5EF4-FFF2-40B4-BE49-F238E27FC236}">
                    <a16:creationId xmlns:a16="http://schemas.microsoft.com/office/drawing/2014/main" id="{FF4509A8-E9D4-EC05-C307-A8CCF102EE91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8" name="วงรี 13">
                <a:extLst>
                  <a:ext uri="{FF2B5EF4-FFF2-40B4-BE49-F238E27FC236}">
                    <a16:creationId xmlns:a16="http://schemas.microsoft.com/office/drawing/2014/main" id="{C4C18834-9757-300C-34F9-89B919E46849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10" name="รูปภาพ 65">
                <a:extLst>
                  <a:ext uri="{FF2B5EF4-FFF2-40B4-BE49-F238E27FC236}">
                    <a16:creationId xmlns:a16="http://schemas.microsoft.com/office/drawing/2014/main" id="{20435893-FFF8-E09C-C057-A83C146E23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21" name="Group 87">
            <a:extLst>
              <a:ext uri="{FF2B5EF4-FFF2-40B4-BE49-F238E27FC236}">
                <a16:creationId xmlns:a16="http://schemas.microsoft.com/office/drawing/2014/main" id="{8E77C73A-E1A9-3136-F8B1-81E17D26DA7D}"/>
              </a:ext>
            </a:extLst>
          </p:cNvPr>
          <p:cNvGrpSpPr/>
          <p:nvPr/>
        </p:nvGrpSpPr>
        <p:grpSpPr>
          <a:xfrm>
            <a:off x="-23589" y="5280680"/>
            <a:ext cx="10183589" cy="510191"/>
            <a:chOff x="-23582" y="5255550"/>
            <a:chExt cx="10183589" cy="510191"/>
          </a:xfrm>
        </p:grpSpPr>
        <p:grpSp>
          <p:nvGrpSpPr>
            <p:cNvPr id="22" name="กลุ่ม 1">
              <a:extLst>
                <a:ext uri="{FF2B5EF4-FFF2-40B4-BE49-F238E27FC236}">
                  <a16:creationId xmlns:a16="http://schemas.microsoft.com/office/drawing/2014/main" id="{17C74521-DF5F-48F8-4036-4312E1FFD5F4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25" name="Picture 20">
                <a:extLst>
                  <a:ext uri="{FF2B5EF4-FFF2-40B4-BE49-F238E27FC236}">
                    <a16:creationId xmlns:a16="http://schemas.microsoft.com/office/drawing/2014/main" id="{FE08BB8A-9F9E-5C72-EF29-59D0A1004E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26" name="Picture 21">
                <a:extLst>
                  <a:ext uri="{FF2B5EF4-FFF2-40B4-BE49-F238E27FC236}">
                    <a16:creationId xmlns:a16="http://schemas.microsoft.com/office/drawing/2014/main" id="{4276E64C-69A9-F11A-49CE-97D787FA33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27" name="กลุ่ม 1">
                <a:extLst>
                  <a:ext uri="{FF2B5EF4-FFF2-40B4-BE49-F238E27FC236}">
                    <a16:creationId xmlns:a16="http://schemas.microsoft.com/office/drawing/2014/main" id="{49DE8142-B041-6D67-CAFE-EFB0017D7813}"/>
                  </a:ext>
                </a:extLst>
              </p:cNvPr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37" name="Picture 35">
                  <a:extLst>
                    <a:ext uri="{FF2B5EF4-FFF2-40B4-BE49-F238E27FC236}">
                      <a16:creationId xmlns:a16="http://schemas.microsoft.com/office/drawing/2014/main" id="{82E54800-9D23-02C4-2450-73A4D39F9A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38" name="Picture 36">
                  <a:extLst>
                    <a:ext uri="{FF2B5EF4-FFF2-40B4-BE49-F238E27FC236}">
                      <a16:creationId xmlns:a16="http://schemas.microsoft.com/office/drawing/2014/main" id="{C215FE84-F3FA-B3E5-3811-21F1B638CE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28" name="Picture 24">
                <a:extLst>
                  <a:ext uri="{FF2B5EF4-FFF2-40B4-BE49-F238E27FC236}">
                    <a16:creationId xmlns:a16="http://schemas.microsoft.com/office/drawing/2014/main" id="{43A5134B-0C2C-B682-A644-3486D74FD4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29" name="Picture 25">
                <a:extLst>
                  <a:ext uri="{FF2B5EF4-FFF2-40B4-BE49-F238E27FC236}">
                    <a16:creationId xmlns:a16="http://schemas.microsoft.com/office/drawing/2014/main" id="{E65F18CB-6C26-4180-ED31-AFBA65ECDF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30" name="กลุ่ม 7">
                <a:extLst>
                  <a:ext uri="{FF2B5EF4-FFF2-40B4-BE49-F238E27FC236}">
                    <a16:creationId xmlns:a16="http://schemas.microsoft.com/office/drawing/2014/main" id="{20C067D1-CD35-C662-9FDE-54B335316010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34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8BCE8DE7-CD9C-E2F5-9EFB-886DC693F582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35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1C6002A2-0E36-EB8C-0582-D9ECCDC86E05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36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E81136D8-8791-7124-C253-BD80D1BE6283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31" name="กลุ่ม 4">
                <a:extLst>
                  <a:ext uri="{FF2B5EF4-FFF2-40B4-BE49-F238E27FC236}">
                    <a16:creationId xmlns:a16="http://schemas.microsoft.com/office/drawing/2014/main" id="{E89D9622-7A38-59E1-D4A0-855C79FA318C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32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08192AB9-732A-1D12-F768-E2783B330A1E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33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8F9283C5-F860-4061-299B-7C66B3D57988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23" name="Picture 23">
              <a:extLst>
                <a:ext uri="{FF2B5EF4-FFF2-40B4-BE49-F238E27FC236}">
                  <a16:creationId xmlns:a16="http://schemas.microsoft.com/office/drawing/2014/main" id="{3C9DCB3B-1597-F6C1-906A-5A5CDBDAF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24" name="รูปแบบอิสระ: รูปร่าง 49">
              <a:extLst>
                <a:ext uri="{FF2B5EF4-FFF2-40B4-BE49-F238E27FC236}">
                  <a16:creationId xmlns:a16="http://schemas.microsoft.com/office/drawing/2014/main" id="{A63883D2-7C21-D943-8211-ED4CB8501033}"/>
                </a:ext>
              </a:extLst>
            </p:cNvPr>
            <p:cNvSpPr/>
            <p:nvPr/>
          </p:nvSpPr>
          <p:spPr>
            <a:xfrm rot="303631">
              <a:off x="8835454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sp>
        <p:nvSpPr>
          <p:cNvPr id="39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60268" y="-44473"/>
            <a:ext cx="5972824" cy="49177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spc="-20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5.5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ขอความเห็นชอบกำหนดการแต่งกายและ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เครื่องแบบปกติของพนักงานกองทุน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พัฒนาบทบาทสตรี กรมการพัฒนาชุมชน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2657042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88BEA26-573E-3BDC-310F-E94E0B6D7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97" y="761803"/>
            <a:ext cx="9629589" cy="54421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th-TH" sz="1600" b="1" u="sng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สรุปผลการสำรวจ</a:t>
            </a:r>
            <a:r>
              <a:rPr lang="en-US" sz="1667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/>
            </a:r>
            <a:br>
              <a:rPr lang="en-US" sz="1667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ความคิดเห็นเกี่ยวกับการกำหนดการแต่งกายและเครื่องแบบปกติของพนักงานกองทุนพัฒนาบทบาท</a:t>
            </a:r>
            <a:r>
              <a:rPr lang="th-TH" sz="14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สตรี กรมการ</a:t>
            </a: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พัฒนาชุมชน</a:t>
            </a:r>
            <a:endParaRPr lang="en-US" sz="14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7E72A6AE-8670-DA07-3A01-1B33095231F0}"/>
              </a:ext>
            </a:extLst>
          </p:cNvPr>
          <p:cNvSpPr txBox="1"/>
          <p:nvPr/>
        </p:nvSpPr>
        <p:spPr>
          <a:xfrm>
            <a:off x="217797" y="1435524"/>
            <a:ext cx="825984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 การกำหนดการแต่งกายและเครื่องแบบปกติของพนักงานกองทุนฯ แสดงความคิดเห็น ดังนี้ </a:t>
            </a:r>
            <a:endParaRPr lang="en-US" sz="15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B8A3D81-2367-78A1-C862-B918ACFE6D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1" t="23819" r="4798" b="4594"/>
          <a:stretch/>
        </p:blipFill>
        <p:spPr bwMode="auto">
          <a:xfrm>
            <a:off x="2367760" y="2778210"/>
            <a:ext cx="5004205" cy="19488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E9462D87-489F-8423-469A-9DF783757618}"/>
              </a:ext>
            </a:extLst>
          </p:cNvPr>
          <p:cNvSpPr txBox="1"/>
          <p:nvPr/>
        </p:nvSpPr>
        <p:spPr>
          <a:xfrm>
            <a:off x="284474" y="1905504"/>
            <a:ext cx="9214771" cy="699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80985">
              <a:lnSpc>
                <a:spcPct val="120000"/>
              </a:lnSpc>
              <a:spcAft>
                <a:spcPts val="667"/>
              </a:spcAft>
            </a:pPr>
            <a:r>
              <a:rPr lang="th-TH" sz="1400" dirty="0">
                <a:solidFill>
                  <a:schemeClr val="accent5">
                    <a:lumMod val="50000"/>
                  </a:schemeClr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3.1 </a:t>
            </a: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ควรมี</a:t>
            </a:r>
            <a:r>
              <a:rPr lang="th-TH" sz="1400" dirty="0">
                <a:solidFill>
                  <a:schemeClr val="accent5">
                    <a:lumMod val="50000"/>
                  </a:schemeClr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การกำหนดการแต่งกายฯ จำนวน 224 คน คิดเป็นร้อยละ 83.4</a:t>
            </a:r>
            <a:r>
              <a:rPr lang="th-TH" sz="1400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	</a:t>
            </a:r>
            <a:endParaRPr lang="en-US" sz="1400" dirty="0"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 indent="380985">
              <a:lnSpc>
                <a:spcPct val="120000"/>
              </a:lnSpc>
              <a:spcAft>
                <a:spcPts val="667"/>
              </a:spcAft>
            </a:pPr>
            <a:r>
              <a:rPr lang="th-TH" sz="1400" dirty="0">
                <a:solidFill>
                  <a:srgbClr val="C0000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3.2 </a:t>
            </a:r>
            <a:r>
              <a:rPr lang="th-TH" sz="1400" b="1" dirty="0">
                <a:solidFill>
                  <a:srgbClr val="C0000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ไม่ควรมี</a:t>
            </a:r>
            <a:r>
              <a:rPr lang="th-TH" sz="1400" dirty="0">
                <a:solidFill>
                  <a:srgbClr val="C0000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การกำหนดการแต่งกายฯ จำนวน 45 คน </a:t>
            </a:r>
            <a:r>
              <a:rPr lang="th-TH" sz="1400" spc="-90" dirty="0">
                <a:solidFill>
                  <a:srgbClr val="C0000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คิดเป็นร้อยละ 16.6 โดยมี จำนวน 25 คน ให้เหตุผลเพิ่มเติม ดังนี้</a:t>
            </a:r>
            <a:endParaRPr lang="en-US" sz="1400" spc="-90" dirty="0">
              <a:solidFill>
                <a:srgbClr val="C0000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</p:txBody>
      </p:sp>
      <p:grpSp>
        <p:nvGrpSpPr>
          <p:cNvPr id="3" name="Group 87">
            <a:extLst>
              <a:ext uri="{FF2B5EF4-FFF2-40B4-BE49-F238E27FC236}">
                <a16:creationId xmlns:a16="http://schemas.microsoft.com/office/drawing/2014/main" id="{ECCECB46-AAAC-206E-CC88-A6D294619AA6}"/>
              </a:ext>
            </a:extLst>
          </p:cNvPr>
          <p:cNvGrpSpPr/>
          <p:nvPr/>
        </p:nvGrpSpPr>
        <p:grpSpPr>
          <a:xfrm>
            <a:off x="-23581" y="5255551"/>
            <a:ext cx="10183589" cy="510191"/>
            <a:chOff x="-23582" y="5255550"/>
            <a:chExt cx="10183589" cy="510191"/>
          </a:xfrm>
        </p:grpSpPr>
        <p:grpSp>
          <p:nvGrpSpPr>
            <p:cNvPr id="4" name="กลุ่ม 1">
              <a:extLst>
                <a:ext uri="{FF2B5EF4-FFF2-40B4-BE49-F238E27FC236}">
                  <a16:creationId xmlns:a16="http://schemas.microsoft.com/office/drawing/2014/main" id="{D40440B3-09A4-35B0-8F01-20EA1FAAD939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11" name="Picture 20">
                <a:extLst>
                  <a:ext uri="{FF2B5EF4-FFF2-40B4-BE49-F238E27FC236}">
                    <a16:creationId xmlns:a16="http://schemas.microsoft.com/office/drawing/2014/main" id="{7A525AAC-BE7E-17C1-3E3A-DBB8836FAF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12" name="Picture 21">
                <a:extLst>
                  <a:ext uri="{FF2B5EF4-FFF2-40B4-BE49-F238E27FC236}">
                    <a16:creationId xmlns:a16="http://schemas.microsoft.com/office/drawing/2014/main" id="{11D69910-960B-17E7-F12B-AD00A4633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13" name="กลุ่ม 1">
                <a:extLst>
                  <a:ext uri="{FF2B5EF4-FFF2-40B4-BE49-F238E27FC236}">
                    <a16:creationId xmlns:a16="http://schemas.microsoft.com/office/drawing/2014/main" id="{D543D175-8E4E-3CE1-6D9B-512258D287BE}"/>
                  </a:ext>
                </a:extLst>
              </p:cNvPr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23" name="Picture 35">
                  <a:extLst>
                    <a:ext uri="{FF2B5EF4-FFF2-40B4-BE49-F238E27FC236}">
                      <a16:creationId xmlns:a16="http://schemas.microsoft.com/office/drawing/2014/main" id="{F0F8A969-69B1-DBD5-8C9E-51F79B9909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24" name="Picture 36">
                  <a:extLst>
                    <a:ext uri="{FF2B5EF4-FFF2-40B4-BE49-F238E27FC236}">
                      <a16:creationId xmlns:a16="http://schemas.microsoft.com/office/drawing/2014/main" id="{2EF40FE2-81C3-824E-4367-C5D358FC07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14" name="Picture 24">
                <a:extLst>
                  <a:ext uri="{FF2B5EF4-FFF2-40B4-BE49-F238E27FC236}">
                    <a16:creationId xmlns:a16="http://schemas.microsoft.com/office/drawing/2014/main" id="{A9292886-40A0-082F-BE6A-D5143928E3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15" name="Picture 25">
                <a:extLst>
                  <a:ext uri="{FF2B5EF4-FFF2-40B4-BE49-F238E27FC236}">
                    <a16:creationId xmlns:a16="http://schemas.microsoft.com/office/drawing/2014/main" id="{B7781F69-2B6B-E4B8-0FA5-45152E2AE0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6" name="กลุ่ม 7">
                <a:extLst>
                  <a:ext uri="{FF2B5EF4-FFF2-40B4-BE49-F238E27FC236}">
                    <a16:creationId xmlns:a16="http://schemas.microsoft.com/office/drawing/2014/main" id="{606C657C-05C0-48DF-8B93-2AC0008DB352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20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3AFD3BDE-0F62-1469-FE2A-5C5691B45659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1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A484A3F7-FFE0-DD6A-CB1A-3CC8CE54F44F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22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A21D428B-C028-FBA9-EDA3-6C0C0748CC3A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7" name="กลุ่ม 4">
                <a:extLst>
                  <a:ext uri="{FF2B5EF4-FFF2-40B4-BE49-F238E27FC236}">
                    <a16:creationId xmlns:a16="http://schemas.microsoft.com/office/drawing/2014/main" id="{0F8207D5-8C1A-A63C-2EE2-B406761E9E9A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18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CC3C3A3D-B0C1-CBD4-F30B-5B87762A9462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9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AEA7403F-0FB2-9639-26AC-9E9C52B5D105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7" name="Picture 23">
              <a:extLst>
                <a:ext uri="{FF2B5EF4-FFF2-40B4-BE49-F238E27FC236}">
                  <a16:creationId xmlns:a16="http://schemas.microsoft.com/office/drawing/2014/main" id="{8E922941-3B06-E816-785F-16DF4449B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9" name="รูปแบบอิสระ: รูปร่าง 49">
              <a:extLst>
                <a:ext uri="{FF2B5EF4-FFF2-40B4-BE49-F238E27FC236}">
                  <a16:creationId xmlns:a16="http://schemas.microsoft.com/office/drawing/2014/main" id="{68B37544-ECEC-0D96-DA78-5F4FA45775A0}"/>
                </a:ext>
              </a:extLst>
            </p:cNvPr>
            <p:cNvSpPr/>
            <p:nvPr/>
          </p:nvSpPr>
          <p:spPr>
            <a:xfrm rot="303631">
              <a:off x="8835454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25" name="Group 39">
            <a:extLst>
              <a:ext uri="{FF2B5EF4-FFF2-40B4-BE49-F238E27FC236}">
                <a16:creationId xmlns:a16="http://schemas.microsoft.com/office/drawing/2014/main" id="{6B690316-0855-6BAB-B623-57794BF9E328}"/>
              </a:ext>
            </a:extLst>
          </p:cNvPr>
          <p:cNvGrpSpPr/>
          <p:nvPr/>
        </p:nvGrpSpPr>
        <p:grpSpPr>
          <a:xfrm>
            <a:off x="0" y="-271294"/>
            <a:ext cx="10193050" cy="1541268"/>
            <a:chOff x="-23581" y="-271597"/>
            <a:chExt cx="10193050" cy="1541268"/>
          </a:xfrm>
        </p:grpSpPr>
        <p:grpSp>
          <p:nvGrpSpPr>
            <p:cNvPr id="26" name="กลุ่ม 52">
              <a:extLst>
                <a:ext uri="{FF2B5EF4-FFF2-40B4-BE49-F238E27FC236}">
                  <a16:creationId xmlns:a16="http://schemas.microsoft.com/office/drawing/2014/main" id="{04445A89-1487-C59F-66EF-B7230960ADAA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31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6B480D1A-719D-8098-8BC3-E22639F9F08C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2" name="สี่เหลี่ยมผืนผ้า 47">
                <a:extLst>
                  <a:ext uri="{FF2B5EF4-FFF2-40B4-BE49-F238E27FC236}">
                    <a16:creationId xmlns:a16="http://schemas.microsoft.com/office/drawing/2014/main" id="{0B91118D-7670-062D-4AA1-9BBDA0BA2547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3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1934989E-3E5F-2BF3-FE40-CABA660871AD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34" name="สี่เหลี่ยมผืนผ้า 3">
                <a:extLst>
                  <a:ext uri="{FF2B5EF4-FFF2-40B4-BE49-F238E27FC236}">
                    <a16:creationId xmlns:a16="http://schemas.microsoft.com/office/drawing/2014/main" id="{C0E7B0F9-21FB-1FE3-1280-DC00CA7DC652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27" name="กลุ่ม 9">
              <a:extLst>
                <a:ext uri="{FF2B5EF4-FFF2-40B4-BE49-F238E27FC236}">
                  <a16:creationId xmlns:a16="http://schemas.microsoft.com/office/drawing/2014/main" id="{7375B50B-C07E-3C42-BA99-12071AF93DC8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28" name="กล่องข้อความ 8">
                <a:extLst>
                  <a:ext uri="{FF2B5EF4-FFF2-40B4-BE49-F238E27FC236}">
                    <a16:creationId xmlns:a16="http://schemas.microsoft.com/office/drawing/2014/main" id="{EC42E3F2-035D-C304-A73B-E8E4B84C7803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29" name="วงรี 13">
                <a:extLst>
                  <a:ext uri="{FF2B5EF4-FFF2-40B4-BE49-F238E27FC236}">
                    <a16:creationId xmlns:a16="http://schemas.microsoft.com/office/drawing/2014/main" id="{9DCF045C-C3F7-8220-AE44-6FBF7A8BE116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30" name="รูปภาพ 65">
                <a:extLst>
                  <a:ext uri="{FF2B5EF4-FFF2-40B4-BE49-F238E27FC236}">
                    <a16:creationId xmlns:a16="http://schemas.microsoft.com/office/drawing/2014/main" id="{ECD1FFE5-B78E-98FD-A750-65DDF29AB5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5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60268" y="-44473"/>
            <a:ext cx="5972824" cy="49177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spc="-20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5.5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ขอความเห็นชอบกำหนดการแต่งกายและ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เครื่องแบบปกติของพนักงานกองทุน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พัฒนาบทบาทสตรี กรมการพัฒนาชุมชน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2822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8D7887DE-9902-53A5-A15B-825D880F2C68}"/>
              </a:ext>
            </a:extLst>
          </p:cNvPr>
          <p:cNvSpPr txBox="1"/>
          <p:nvPr/>
        </p:nvSpPr>
        <p:spPr>
          <a:xfrm>
            <a:off x="192471" y="641075"/>
            <a:ext cx="4695663" cy="4707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1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มีบัตรพนักงานแล้วเครื่องแต่งกายไม่จำเป็นต้องมีก็ได้ค่ะ 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2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ชุดผ้าไทยก็ตัดเยอะแล้วค่ะ 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3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ปกติใส่ชุดผ้าไทยมาทำงานทุกวันเลยไม่มีความ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จำเป็นต้อง ตัด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ชุดเครื่องแบบอีก      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4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ได้ใส่ผ้าไทยทุกวันอยู่แล้ว ซึ่งสะดวกในการปฏิบัติ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หน้าที่</a:t>
            </a:r>
            <a:b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ทั้ง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ในและนอกพื้นที่มากกว่า 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5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ลดภาระค่าใช้จ่ายของพนักงานกองทุน ในเรื่องการเเต่งกาย 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6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ไม่จำเป็นต้องมี และมีไปแล้วก็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ไม่ได้ทำ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ให้ตัวชี้วัดงานดีขึ้นเลย อาจทำให้เรียบร้อยหรือดูดีมากขึ้นเท่านั้น แต่ผลของ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งาน</a:t>
            </a:r>
            <a:b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คน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ละเรื่องกันเลย ผมเห็นว่าไม่มีความจำเป็น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ครับ</a:t>
            </a:r>
          </a:p>
          <a:p>
            <a:pPr algn="thaiDist">
              <a:lnSpc>
                <a:spcPct val="12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7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ทำงานมานานแล้ว ไม่จำเป็นต้องมีชุดเครื่องแต่งกายฯ 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/>
            </a:r>
            <a:b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แล้ว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ก็ได้ค่ะ 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8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ไม่มีความจำเป็น 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  <a:spcAft>
                <a:spcPts val="200"/>
              </a:spcAft>
            </a:pPr>
            <a:r>
              <a:rPr lang="th-TH" sz="1400" spc="-33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9</a:t>
            </a:r>
            <a:r>
              <a:rPr lang="th-TH" sz="1400" spc="-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</a:t>
            </a:r>
            <a:r>
              <a:rPr lang="th-TH" sz="1400" spc="-4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เพื่อความสะดวกและความคล่องตัวในการทำงาน </a:t>
            </a:r>
            <a:r>
              <a:rPr lang="th-TH" sz="1400" spc="-4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ไม่</a:t>
            </a:r>
            <a:r>
              <a:rPr lang="th-TH" sz="1400" spc="-4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ควร</a:t>
            </a:r>
            <a:r>
              <a:rPr lang="th-TH" sz="1400" spc="-4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กำหนด</a:t>
            </a:r>
            <a:r>
              <a:rPr lang="th-TH" sz="1400" spc="-33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ว่า</a:t>
            </a:r>
            <a:r>
              <a:rPr lang="th-TH" sz="1400" spc="-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ผู้หญิงต้องใส่กระโปรง (</a:t>
            </a:r>
            <a:r>
              <a:rPr lang="en-US" sz="1400" spc="-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Always)</a:t>
            </a:r>
            <a:r>
              <a:rPr lang="th-TH" sz="1400" spc="-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</a:t>
            </a:r>
            <a:endParaRPr lang="th-TH" sz="1400" spc="-33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10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เนื่องจากการแต่งการในปัจจุบันเน้นไปที่ผ้าไทยอยู่แล้ว สามารถใส่ทำงานได้ทุกวัน 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</p:txBody>
      </p:sp>
      <p:grpSp>
        <p:nvGrpSpPr>
          <p:cNvPr id="3" name="Group 87">
            <a:extLst>
              <a:ext uri="{FF2B5EF4-FFF2-40B4-BE49-F238E27FC236}">
                <a16:creationId xmlns:a16="http://schemas.microsoft.com/office/drawing/2014/main" id="{ECCECB46-AAAC-206E-CC88-A6D294619AA6}"/>
              </a:ext>
            </a:extLst>
          </p:cNvPr>
          <p:cNvGrpSpPr/>
          <p:nvPr/>
        </p:nvGrpSpPr>
        <p:grpSpPr>
          <a:xfrm>
            <a:off x="-23581" y="5255551"/>
            <a:ext cx="10183589" cy="510191"/>
            <a:chOff x="-23582" y="5255550"/>
            <a:chExt cx="10183589" cy="510191"/>
          </a:xfrm>
        </p:grpSpPr>
        <p:grpSp>
          <p:nvGrpSpPr>
            <p:cNvPr id="4" name="กลุ่ม 1">
              <a:extLst>
                <a:ext uri="{FF2B5EF4-FFF2-40B4-BE49-F238E27FC236}">
                  <a16:creationId xmlns:a16="http://schemas.microsoft.com/office/drawing/2014/main" id="{D40440B3-09A4-35B0-8F01-20EA1FAAD939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11" name="Picture 20">
                <a:extLst>
                  <a:ext uri="{FF2B5EF4-FFF2-40B4-BE49-F238E27FC236}">
                    <a16:creationId xmlns:a16="http://schemas.microsoft.com/office/drawing/2014/main" id="{7A525AAC-BE7E-17C1-3E3A-DBB8836FAF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12" name="Picture 21">
                <a:extLst>
                  <a:ext uri="{FF2B5EF4-FFF2-40B4-BE49-F238E27FC236}">
                    <a16:creationId xmlns:a16="http://schemas.microsoft.com/office/drawing/2014/main" id="{11D69910-960B-17E7-F12B-AD00A46330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13" name="กลุ่ม 1">
                <a:extLst>
                  <a:ext uri="{FF2B5EF4-FFF2-40B4-BE49-F238E27FC236}">
                    <a16:creationId xmlns:a16="http://schemas.microsoft.com/office/drawing/2014/main" id="{D543D175-8E4E-3CE1-6D9B-512258D287BE}"/>
                  </a:ext>
                </a:extLst>
              </p:cNvPr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23" name="Picture 35">
                  <a:extLst>
                    <a:ext uri="{FF2B5EF4-FFF2-40B4-BE49-F238E27FC236}">
                      <a16:creationId xmlns:a16="http://schemas.microsoft.com/office/drawing/2014/main" id="{F0F8A969-69B1-DBD5-8C9E-51F79B9909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24" name="Picture 36">
                  <a:extLst>
                    <a:ext uri="{FF2B5EF4-FFF2-40B4-BE49-F238E27FC236}">
                      <a16:creationId xmlns:a16="http://schemas.microsoft.com/office/drawing/2014/main" id="{2EF40FE2-81C3-824E-4367-C5D358FC07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14" name="Picture 24">
                <a:extLst>
                  <a:ext uri="{FF2B5EF4-FFF2-40B4-BE49-F238E27FC236}">
                    <a16:creationId xmlns:a16="http://schemas.microsoft.com/office/drawing/2014/main" id="{A9292886-40A0-082F-BE6A-D5143928E3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15" name="Picture 25">
                <a:extLst>
                  <a:ext uri="{FF2B5EF4-FFF2-40B4-BE49-F238E27FC236}">
                    <a16:creationId xmlns:a16="http://schemas.microsoft.com/office/drawing/2014/main" id="{B7781F69-2B6B-E4B8-0FA5-45152E2AE0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6" name="กลุ่ม 7">
                <a:extLst>
                  <a:ext uri="{FF2B5EF4-FFF2-40B4-BE49-F238E27FC236}">
                    <a16:creationId xmlns:a16="http://schemas.microsoft.com/office/drawing/2014/main" id="{606C657C-05C0-48DF-8B93-2AC0008DB352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20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3AFD3BDE-0F62-1469-FE2A-5C5691B45659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1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A484A3F7-FFE0-DD6A-CB1A-3CC8CE54F44F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22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A21D428B-C028-FBA9-EDA3-6C0C0748CC3A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7" name="กลุ่ม 4">
                <a:extLst>
                  <a:ext uri="{FF2B5EF4-FFF2-40B4-BE49-F238E27FC236}">
                    <a16:creationId xmlns:a16="http://schemas.microsoft.com/office/drawing/2014/main" id="{0F8207D5-8C1A-A63C-2EE2-B406761E9E9A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18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CC3C3A3D-B0C1-CBD4-F30B-5B87762A9462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9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AEA7403F-0FB2-9639-26AC-9E9C52B5D105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7" name="Picture 23">
              <a:extLst>
                <a:ext uri="{FF2B5EF4-FFF2-40B4-BE49-F238E27FC236}">
                  <a16:creationId xmlns:a16="http://schemas.microsoft.com/office/drawing/2014/main" id="{8E922941-3B06-E816-785F-16DF4449B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9" name="รูปแบบอิสระ: รูปร่าง 49">
              <a:extLst>
                <a:ext uri="{FF2B5EF4-FFF2-40B4-BE49-F238E27FC236}">
                  <a16:creationId xmlns:a16="http://schemas.microsoft.com/office/drawing/2014/main" id="{68B37544-ECEC-0D96-DA78-5F4FA45775A0}"/>
                </a:ext>
              </a:extLst>
            </p:cNvPr>
            <p:cNvSpPr/>
            <p:nvPr/>
          </p:nvSpPr>
          <p:spPr>
            <a:xfrm rot="303631">
              <a:off x="8835454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25" name="Group 39">
            <a:extLst>
              <a:ext uri="{FF2B5EF4-FFF2-40B4-BE49-F238E27FC236}">
                <a16:creationId xmlns:a16="http://schemas.microsoft.com/office/drawing/2014/main" id="{6B690316-0855-6BAB-B623-57794BF9E328}"/>
              </a:ext>
            </a:extLst>
          </p:cNvPr>
          <p:cNvGrpSpPr/>
          <p:nvPr/>
        </p:nvGrpSpPr>
        <p:grpSpPr>
          <a:xfrm>
            <a:off x="0" y="-271294"/>
            <a:ext cx="10193050" cy="1541268"/>
            <a:chOff x="-23581" y="-271597"/>
            <a:chExt cx="10193050" cy="1541268"/>
          </a:xfrm>
        </p:grpSpPr>
        <p:grpSp>
          <p:nvGrpSpPr>
            <p:cNvPr id="26" name="กลุ่ม 52">
              <a:extLst>
                <a:ext uri="{FF2B5EF4-FFF2-40B4-BE49-F238E27FC236}">
                  <a16:creationId xmlns:a16="http://schemas.microsoft.com/office/drawing/2014/main" id="{04445A89-1487-C59F-66EF-B7230960ADAA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31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6B480D1A-719D-8098-8BC3-E22639F9F08C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2" name="สี่เหลี่ยมผืนผ้า 47">
                <a:extLst>
                  <a:ext uri="{FF2B5EF4-FFF2-40B4-BE49-F238E27FC236}">
                    <a16:creationId xmlns:a16="http://schemas.microsoft.com/office/drawing/2014/main" id="{0B91118D-7670-062D-4AA1-9BBDA0BA2547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3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1934989E-3E5F-2BF3-FE40-CABA660871AD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34" name="สี่เหลี่ยมผืนผ้า 3">
                <a:extLst>
                  <a:ext uri="{FF2B5EF4-FFF2-40B4-BE49-F238E27FC236}">
                    <a16:creationId xmlns:a16="http://schemas.microsoft.com/office/drawing/2014/main" id="{C0E7B0F9-21FB-1FE3-1280-DC00CA7DC652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27" name="กลุ่ม 9">
              <a:extLst>
                <a:ext uri="{FF2B5EF4-FFF2-40B4-BE49-F238E27FC236}">
                  <a16:creationId xmlns:a16="http://schemas.microsoft.com/office/drawing/2014/main" id="{7375B50B-C07E-3C42-BA99-12071AF93DC8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28" name="กล่องข้อความ 8">
                <a:extLst>
                  <a:ext uri="{FF2B5EF4-FFF2-40B4-BE49-F238E27FC236}">
                    <a16:creationId xmlns:a16="http://schemas.microsoft.com/office/drawing/2014/main" id="{EC42E3F2-035D-C304-A73B-E8E4B84C7803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29" name="วงรี 13">
                <a:extLst>
                  <a:ext uri="{FF2B5EF4-FFF2-40B4-BE49-F238E27FC236}">
                    <a16:creationId xmlns:a16="http://schemas.microsoft.com/office/drawing/2014/main" id="{9DCF045C-C3F7-8220-AE44-6FBF7A8BE116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30" name="รูปภาพ 65">
                <a:extLst>
                  <a:ext uri="{FF2B5EF4-FFF2-40B4-BE49-F238E27FC236}">
                    <a16:creationId xmlns:a16="http://schemas.microsoft.com/office/drawing/2014/main" id="{ECD1FFE5-B78E-98FD-A750-65DDF29AB5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5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60268" y="-44473"/>
            <a:ext cx="5972824" cy="49177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spc="-20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5.5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ขอความเห็นชอบกำหนดการแต่งกายและ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เครื่องแบบปกติของพนักงานกองทุน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พัฒนาบทบาทสตรี กรมการพัฒนาชุมชน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8" name="กล่องข้อความ 9">
            <a:extLst>
              <a:ext uri="{FF2B5EF4-FFF2-40B4-BE49-F238E27FC236}">
                <a16:creationId xmlns:a16="http://schemas.microsoft.com/office/drawing/2014/main" id="{8D7887DE-9902-53A5-A15B-825D880F2C68}"/>
              </a:ext>
            </a:extLst>
          </p:cNvPr>
          <p:cNvSpPr txBox="1"/>
          <p:nvPr/>
        </p:nvSpPr>
        <p:spPr>
          <a:xfrm>
            <a:off x="5168600" y="688791"/>
            <a:ext cx="4695951" cy="4551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11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ยุคสภาพเศรษฐกิจ​ตอนนี้กำลังแย่ 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12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ชุดผ้าไทยก็ตัดเยอะแล้วคะ 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13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ประหยัดค่าใช้จ่าย 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14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สิ้นเปลือง 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15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ไม่มีความจำเป็น 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16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ใส่ชุดผ้าไทยก็เพียงพอแล้ว 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17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เนื่องจาก ควร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มีสิทธิเสรีในการแต่งกายไม่ควรจำกัด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สิทธิ</a:t>
            </a:r>
            <a:b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ใน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การแต่งกายของพนักงาน 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18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ไม่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ชัดเจน</a:t>
            </a:r>
          </a:p>
          <a:p>
            <a:pPr algn="thaiDist">
              <a:lnSpc>
                <a:spcPct val="12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19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หัวเข็มขัดไม่ใช่ตราครุฑและเข็มติดขอปกเสื้อไม่ใช่ตราสิงห์มหาดไทยทั้งที่อยู่ในกระทรวงมหาดไทย  แต่สัญลักษณ์แตกต่าง 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20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ไม่จำเป็น 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21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แต่งตัวยาก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ค่ะ</a:t>
            </a:r>
          </a:p>
          <a:p>
            <a:pPr algn="thaiDist">
              <a:lnSpc>
                <a:spcPct val="12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22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ไม่มีความจำเป็นในการปฏิบัติงาน 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23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แบบเดิมก็สะดวกอยู่แล้วค่ะ 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24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ไม่จำกัด และ 25) เป็นภาระ</a:t>
            </a:r>
            <a:endParaRPr lang="en-US" sz="1400" dirty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5081223" y="687172"/>
            <a:ext cx="0" cy="4604443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3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2B94791-1463-176F-A606-39D13F727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14" y="941958"/>
            <a:ext cx="9628321" cy="498261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th-TH" sz="1800" u="sng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สรุปผลการสำรวจ</a:t>
            </a:r>
            <a:r>
              <a:rPr lang="th-TH" sz="16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6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6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ความคิดเห็นเกี่ยวกับการกำหนดการแต่งกายและเครื่องแบบปกติของพนักงานกองทุนพัฒนาบทบาท</a:t>
            </a:r>
            <a:r>
              <a:rPr lang="th-TH" sz="16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สตรี กรมการ</a:t>
            </a:r>
            <a:r>
              <a:rPr lang="th-TH" sz="16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พัฒนาชุมชน</a:t>
            </a:r>
            <a:endParaRPr lang="en-US" sz="16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70D54C1D-AFB2-5455-F6A8-20BF29AAD27D}"/>
              </a:ext>
            </a:extLst>
          </p:cNvPr>
          <p:cNvSpPr txBox="1"/>
          <p:nvPr/>
        </p:nvSpPr>
        <p:spPr>
          <a:xfrm>
            <a:off x="1253336" y="1744381"/>
            <a:ext cx="823218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สำนักงานกองทุนฯ จัดทำร่างการกำหนดการแต่งกายและเครื่องแบบปกติของพนักงานกองทุนฯ ดังนี้ </a:t>
            </a:r>
            <a:endParaRPr lang="en-US" sz="15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AD6DF91-DD59-C29B-1CEE-0B9DC6FF01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5" t="53083" r="11244" b="10146"/>
          <a:stretch/>
        </p:blipFill>
        <p:spPr bwMode="auto">
          <a:xfrm>
            <a:off x="2282787" y="2148403"/>
            <a:ext cx="5315168" cy="30737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" name="Group 87">
            <a:extLst>
              <a:ext uri="{FF2B5EF4-FFF2-40B4-BE49-F238E27FC236}">
                <a16:creationId xmlns:a16="http://schemas.microsoft.com/office/drawing/2014/main" id="{3E5AA913-A3ED-58CC-0A7C-7E87271BE888}"/>
              </a:ext>
            </a:extLst>
          </p:cNvPr>
          <p:cNvGrpSpPr/>
          <p:nvPr/>
        </p:nvGrpSpPr>
        <p:grpSpPr>
          <a:xfrm>
            <a:off x="-23581" y="5255551"/>
            <a:ext cx="10183589" cy="510191"/>
            <a:chOff x="-23582" y="5255550"/>
            <a:chExt cx="10183589" cy="510191"/>
          </a:xfrm>
        </p:grpSpPr>
        <p:grpSp>
          <p:nvGrpSpPr>
            <p:cNvPr id="4" name="กลุ่ม 1">
              <a:extLst>
                <a:ext uri="{FF2B5EF4-FFF2-40B4-BE49-F238E27FC236}">
                  <a16:creationId xmlns:a16="http://schemas.microsoft.com/office/drawing/2014/main" id="{E4563C7A-7C00-DC1F-D2E5-0975A470C998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9" name="Picture 20">
                <a:extLst>
                  <a:ext uri="{FF2B5EF4-FFF2-40B4-BE49-F238E27FC236}">
                    <a16:creationId xmlns:a16="http://schemas.microsoft.com/office/drawing/2014/main" id="{6F1EE0BA-F5D4-A6D4-6BF5-D5EF71683C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10" name="Picture 21">
                <a:extLst>
                  <a:ext uri="{FF2B5EF4-FFF2-40B4-BE49-F238E27FC236}">
                    <a16:creationId xmlns:a16="http://schemas.microsoft.com/office/drawing/2014/main" id="{F7E1BC6A-5756-99F9-32A4-D4B7D969C0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11" name="กลุ่ม 1">
                <a:extLst>
                  <a:ext uri="{FF2B5EF4-FFF2-40B4-BE49-F238E27FC236}">
                    <a16:creationId xmlns:a16="http://schemas.microsoft.com/office/drawing/2014/main" id="{48028F1F-BA6B-6C18-5EE0-AE7D2C3841C2}"/>
                  </a:ext>
                </a:extLst>
              </p:cNvPr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21" name="Picture 35">
                  <a:extLst>
                    <a:ext uri="{FF2B5EF4-FFF2-40B4-BE49-F238E27FC236}">
                      <a16:creationId xmlns:a16="http://schemas.microsoft.com/office/drawing/2014/main" id="{BC987328-7491-C7B6-7371-0D4DDBBAEF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22" name="Picture 36">
                  <a:extLst>
                    <a:ext uri="{FF2B5EF4-FFF2-40B4-BE49-F238E27FC236}">
                      <a16:creationId xmlns:a16="http://schemas.microsoft.com/office/drawing/2014/main" id="{CB647FDC-17D0-1F7D-E922-E24A897C55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12" name="Picture 24">
                <a:extLst>
                  <a:ext uri="{FF2B5EF4-FFF2-40B4-BE49-F238E27FC236}">
                    <a16:creationId xmlns:a16="http://schemas.microsoft.com/office/drawing/2014/main" id="{5FD909E3-B23E-4997-F90C-950D857CD6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13" name="Picture 25">
                <a:extLst>
                  <a:ext uri="{FF2B5EF4-FFF2-40B4-BE49-F238E27FC236}">
                    <a16:creationId xmlns:a16="http://schemas.microsoft.com/office/drawing/2014/main" id="{0A02E2D5-B007-9BB4-9A59-F5439839FC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4" name="กลุ่ม 7">
                <a:extLst>
                  <a:ext uri="{FF2B5EF4-FFF2-40B4-BE49-F238E27FC236}">
                    <a16:creationId xmlns:a16="http://schemas.microsoft.com/office/drawing/2014/main" id="{9F3F6B08-C539-39FF-0CA2-FFC7A73106AE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18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7E06F6D2-FA8D-E2D7-2774-03C05F21AFA3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9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FAEB81F2-2B15-060B-1695-FE22F8A80AAB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20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D60166E6-B5CA-1C4E-CD7B-BBD207DA517C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5" name="กลุ่ม 4">
                <a:extLst>
                  <a:ext uri="{FF2B5EF4-FFF2-40B4-BE49-F238E27FC236}">
                    <a16:creationId xmlns:a16="http://schemas.microsoft.com/office/drawing/2014/main" id="{39ECB232-856C-BB83-4BCC-6BC634A1DE47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16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D015008E-20C0-4AA3-6CD4-D0339CFA6DF1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7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6B07169D-DA2A-D36C-6348-1228B2E895A6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7" name="Picture 23">
              <a:extLst>
                <a:ext uri="{FF2B5EF4-FFF2-40B4-BE49-F238E27FC236}">
                  <a16:creationId xmlns:a16="http://schemas.microsoft.com/office/drawing/2014/main" id="{B1B3100D-B3E8-A526-55EC-AB83B01E22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8" name="รูปแบบอิสระ: รูปร่าง 49">
              <a:extLst>
                <a:ext uri="{FF2B5EF4-FFF2-40B4-BE49-F238E27FC236}">
                  <a16:creationId xmlns:a16="http://schemas.microsoft.com/office/drawing/2014/main" id="{A153A76C-F1CD-6ADF-A63F-61B8218F97DE}"/>
                </a:ext>
              </a:extLst>
            </p:cNvPr>
            <p:cNvSpPr/>
            <p:nvPr/>
          </p:nvSpPr>
          <p:spPr>
            <a:xfrm rot="303631">
              <a:off x="8835454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23" name="Group 39">
            <a:extLst>
              <a:ext uri="{FF2B5EF4-FFF2-40B4-BE49-F238E27FC236}">
                <a16:creationId xmlns:a16="http://schemas.microsoft.com/office/drawing/2014/main" id="{3A29507D-0729-C75A-6C59-CD755121599C}"/>
              </a:ext>
            </a:extLst>
          </p:cNvPr>
          <p:cNvGrpSpPr/>
          <p:nvPr/>
        </p:nvGrpSpPr>
        <p:grpSpPr>
          <a:xfrm>
            <a:off x="0" y="-271294"/>
            <a:ext cx="10193050" cy="1541268"/>
            <a:chOff x="-23581" y="-271597"/>
            <a:chExt cx="10193050" cy="1541268"/>
          </a:xfrm>
        </p:grpSpPr>
        <p:grpSp>
          <p:nvGrpSpPr>
            <p:cNvPr id="24" name="กลุ่ม 52">
              <a:extLst>
                <a:ext uri="{FF2B5EF4-FFF2-40B4-BE49-F238E27FC236}">
                  <a16:creationId xmlns:a16="http://schemas.microsoft.com/office/drawing/2014/main" id="{782A7D5D-CE58-00FA-E979-C89E0EC0EFE8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29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8A30E1CF-ABCD-8713-EAFD-634FC2C921B8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0" name="สี่เหลี่ยมผืนผ้า 47">
                <a:extLst>
                  <a:ext uri="{FF2B5EF4-FFF2-40B4-BE49-F238E27FC236}">
                    <a16:creationId xmlns:a16="http://schemas.microsoft.com/office/drawing/2014/main" id="{3FCA0FFB-A2D8-8DE4-0B98-9DD047E03A88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1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87B8C6A4-E5FB-8F72-F088-EC9B10034E32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32" name="สี่เหลี่ยมผืนผ้า 3">
                <a:extLst>
                  <a:ext uri="{FF2B5EF4-FFF2-40B4-BE49-F238E27FC236}">
                    <a16:creationId xmlns:a16="http://schemas.microsoft.com/office/drawing/2014/main" id="{EEEEF2BB-0640-C8F1-8161-B6EA1F3FEB04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25" name="กลุ่ม 9">
              <a:extLst>
                <a:ext uri="{FF2B5EF4-FFF2-40B4-BE49-F238E27FC236}">
                  <a16:creationId xmlns:a16="http://schemas.microsoft.com/office/drawing/2014/main" id="{30804006-FB17-A10E-D71C-AA3E38562A6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26" name="กล่องข้อความ 8">
                <a:extLst>
                  <a:ext uri="{FF2B5EF4-FFF2-40B4-BE49-F238E27FC236}">
                    <a16:creationId xmlns:a16="http://schemas.microsoft.com/office/drawing/2014/main" id="{120944AE-8BAA-60A4-8010-A458A011E1FA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27" name="วงรี 13">
                <a:extLst>
                  <a:ext uri="{FF2B5EF4-FFF2-40B4-BE49-F238E27FC236}">
                    <a16:creationId xmlns:a16="http://schemas.microsoft.com/office/drawing/2014/main" id="{DC4E26F2-2AC4-D9C8-158D-6CCF782C792C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28" name="รูปภาพ 65">
                <a:extLst>
                  <a:ext uri="{FF2B5EF4-FFF2-40B4-BE49-F238E27FC236}">
                    <a16:creationId xmlns:a16="http://schemas.microsoft.com/office/drawing/2014/main" id="{78EDC334-FB8D-AF4D-B45F-5E006C518D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3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27217" y="-55490"/>
            <a:ext cx="5972824" cy="49177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spc="-20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5.5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ขอความเห็นชอบกำหนดการแต่งกายและ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เครื่องแบบปกติของพนักงานกองทุน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พัฒนาบทบาทสตรี กรมการพัฒนาชุมชน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845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2B94791-1463-176F-A606-39D13F727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02" y="718671"/>
            <a:ext cx="10060847" cy="46603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th-TH" sz="1600" u="sng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สรุปผลการสำรวจ</a:t>
            </a:r>
            <a:r>
              <a:rPr lang="th-TH" sz="16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6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600" spc="-4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ความคิดเห็นเกี่ยวกับการกำหนดการแต่งกายและเครื่องแบบปกติของพนักงานกองทุนพัฒนาบทบาท</a:t>
            </a:r>
            <a:r>
              <a:rPr lang="th-TH" sz="1600" spc="-4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สตรี กรมการ</a:t>
            </a:r>
            <a:r>
              <a:rPr lang="th-TH" sz="1600" spc="-4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พัฒนาชุมชน</a:t>
            </a:r>
            <a:endParaRPr lang="en-US" sz="1600" spc="-4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70D54C1D-AFB2-5455-F6A8-20BF29AAD27D}"/>
              </a:ext>
            </a:extLst>
          </p:cNvPr>
          <p:cNvSpPr txBox="1"/>
          <p:nvPr/>
        </p:nvSpPr>
        <p:spPr>
          <a:xfrm>
            <a:off x="212481" y="1338987"/>
            <a:ext cx="856870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 มีการแสดงความคิดเห็น เกี่ยวกับการกำหนดการแต่งกายและเครื่องแบบปกติของพนักงานกองทุนฯ </a:t>
            </a:r>
            <a:r>
              <a:rPr lang="th-TH" sz="15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5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5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ตามที่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สำนักงานกองทุนฯ จัดทำร่าง ดังนี้ </a:t>
            </a:r>
            <a:endParaRPr lang="en-US" sz="15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F6DE9BBC-27F6-8D47-3505-62A030819B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t="25832" r="6029" b="7194"/>
          <a:stretch/>
        </p:blipFill>
        <p:spPr bwMode="auto">
          <a:xfrm>
            <a:off x="2543399" y="3216527"/>
            <a:ext cx="4766955" cy="17617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4BA38045-458B-39E2-1F67-2D136CD25534}"/>
              </a:ext>
            </a:extLst>
          </p:cNvPr>
          <p:cNvSpPr txBox="1"/>
          <p:nvPr/>
        </p:nvSpPr>
        <p:spPr>
          <a:xfrm>
            <a:off x="132202" y="1956265"/>
            <a:ext cx="9749928" cy="946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80985" algn="thaiDist">
              <a:lnSpc>
                <a:spcPct val="120000"/>
              </a:lnSpc>
              <a:spcAft>
                <a:spcPts val="667"/>
              </a:spcAft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4.1 </a:t>
            </a: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เห็นด้วย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ตามที่สำนักงานกองทุนฯ จัดทำร่าง จำนวน 209 คน คิดเป็นร้อยละ 93.3 ของพนักงานกองทุนฯ ที่แสดงความคิดเห็นว่าควรมีการกำหนดการแต่งกายฯ	</a:t>
            </a:r>
            <a:endParaRPr lang="en-US" sz="1400" dirty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 indent="375164" algn="thaiDist">
              <a:lnSpc>
                <a:spcPct val="120000"/>
              </a:lnSpc>
              <a:spcAft>
                <a:spcPts val="667"/>
              </a:spcAft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4.2 </a:t>
            </a: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ไม่เห็นด้วย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จำนวน 15 คน คิดเป็นร้อยละ 6.7  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โดย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มี จำนวน 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9 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คน เสนอแนะเพิ่มเติม ดังนี้</a:t>
            </a:r>
            <a:endParaRPr lang="en-US" sz="1400" dirty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</p:txBody>
      </p:sp>
      <p:grpSp>
        <p:nvGrpSpPr>
          <p:cNvPr id="3" name="Group 87">
            <a:extLst>
              <a:ext uri="{FF2B5EF4-FFF2-40B4-BE49-F238E27FC236}">
                <a16:creationId xmlns:a16="http://schemas.microsoft.com/office/drawing/2014/main" id="{6C4B4263-C0B5-DC21-D18B-ED343D029A76}"/>
              </a:ext>
            </a:extLst>
          </p:cNvPr>
          <p:cNvGrpSpPr/>
          <p:nvPr/>
        </p:nvGrpSpPr>
        <p:grpSpPr>
          <a:xfrm>
            <a:off x="-23581" y="5255551"/>
            <a:ext cx="10183589" cy="510191"/>
            <a:chOff x="-23582" y="5255550"/>
            <a:chExt cx="10183589" cy="510191"/>
          </a:xfrm>
        </p:grpSpPr>
        <p:grpSp>
          <p:nvGrpSpPr>
            <p:cNvPr id="4" name="กลุ่ม 1">
              <a:extLst>
                <a:ext uri="{FF2B5EF4-FFF2-40B4-BE49-F238E27FC236}">
                  <a16:creationId xmlns:a16="http://schemas.microsoft.com/office/drawing/2014/main" id="{5CA1DF0D-FABA-8682-7FAB-A2E0ACAD652D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10" name="Picture 20">
                <a:extLst>
                  <a:ext uri="{FF2B5EF4-FFF2-40B4-BE49-F238E27FC236}">
                    <a16:creationId xmlns:a16="http://schemas.microsoft.com/office/drawing/2014/main" id="{B54D15E8-41D7-33B3-9BE2-9B890A0FDE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12" name="Picture 21">
                <a:extLst>
                  <a:ext uri="{FF2B5EF4-FFF2-40B4-BE49-F238E27FC236}">
                    <a16:creationId xmlns:a16="http://schemas.microsoft.com/office/drawing/2014/main" id="{08384336-9E97-5B80-6B71-BAB5AFA0A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13" name="กลุ่ม 1">
                <a:extLst>
                  <a:ext uri="{FF2B5EF4-FFF2-40B4-BE49-F238E27FC236}">
                    <a16:creationId xmlns:a16="http://schemas.microsoft.com/office/drawing/2014/main" id="{D62F884F-EA78-07CA-43A6-61706C4DDB27}"/>
                  </a:ext>
                </a:extLst>
              </p:cNvPr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23" name="Picture 35">
                  <a:extLst>
                    <a:ext uri="{FF2B5EF4-FFF2-40B4-BE49-F238E27FC236}">
                      <a16:creationId xmlns:a16="http://schemas.microsoft.com/office/drawing/2014/main" id="{81C20EB5-1A7D-1B41-C774-95A3E0FBDF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24" name="Picture 36">
                  <a:extLst>
                    <a:ext uri="{FF2B5EF4-FFF2-40B4-BE49-F238E27FC236}">
                      <a16:creationId xmlns:a16="http://schemas.microsoft.com/office/drawing/2014/main" id="{0B54ADEC-D527-7DCC-7761-D2C25B8249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14" name="Picture 24">
                <a:extLst>
                  <a:ext uri="{FF2B5EF4-FFF2-40B4-BE49-F238E27FC236}">
                    <a16:creationId xmlns:a16="http://schemas.microsoft.com/office/drawing/2014/main" id="{BDF56C0C-64AA-43BF-A297-29022C76CB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15" name="Picture 25">
                <a:extLst>
                  <a:ext uri="{FF2B5EF4-FFF2-40B4-BE49-F238E27FC236}">
                    <a16:creationId xmlns:a16="http://schemas.microsoft.com/office/drawing/2014/main" id="{68E40300-E429-4CC2-C419-59E7CF667A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6" name="กลุ่ม 7">
                <a:extLst>
                  <a:ext uri="{FF2B5EF4-FFF2-40B4-BE49-F238E27FC236}">
                    <a16:creationId xmlns:a16="http://schemas.microsoft.com/office/drawing/2014/main" id="{9592E583-041F-E982-760D-ADD135666CCB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20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F563FFE-6B1A-E1DD-4131-EE748F71C905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1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83299EC5-7879-4B9A-58BC-AE96E21E2126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22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FDCDA075-34EB-3C0A-C53D-230E4416E9AC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7" name="กลุ่ม 4">
                <a:extLst>
                  <a:ext uri="{FF2B5EF4-FFF2-40B4-BE49-F238E27FC236}">
                    <a16:creationId xmlns:a16="http://schemas.microsoft.com/office/drawing/2014/main" id="{E3004B1E-E189-394D-5D9B-1FC30EAEC0EA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18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5800DC9E-9540-B59A-B2BB-4ADBA3B64215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9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34805863-C911-8D79-C5F2-EA45AA0CD915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id="{49294608-CA7D-5C2E-55CD-8CF3A297B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8" name="รูปแบบอิสระ: รูปร่าง 49">
              <a:extLst>
                <a:ext uri="{FF2B5EF4-FFF2-40B4-BE49-F238E27FC236}">
                  <a16:creationId xmlns:a16="http://schemas.microsoft.com/office/drawing/2014/main" id="{817A5CBB-3188-AAC8-FE47-D92D3124B2A7}"/>
                </a:ext>
              </a:extLst>
            </p:cNvPr>
            <p:cNvSpPr/>
            <p:nvPr/>
          </p:nvSpPr>
          <p:spPr>
            <a:xfrm rot="303631">
              <a:off x="8835454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25" name="Group 39">
            <a:extLst>
              <a:ext uri="{FF2B5EF4-FFF2-40B4-BE49-F238E27FC236}">
                <a16:creationId xmlns:a16="http://schemas.microsoft.com/office/drawing/2014/main" id="{D999F3F5-D291-6618-AF1B-783259827D2C}"/>
              </a:ext>
            </a:extLst>
          </p:cNvPr>
          <p:cNvGrpSpPr/>
          <p:nvPr/>
        </p:nvGrpSpPr>
        <p:grpSpPr>
          <a:xfrm>
            <a:off x="0" y="-271294"/>
            <a:ext cx="10193050" cy="1541268"/>
            <a:chOff x="-23581" y="-271597"/>
            <a:chExt cx="10193050" cy="1541268"/>
          </a:xfrm>
        </p:grpSpPr>
        <p:grpSp>
          <p:nvGrpSpPr>
            <p:cNvPr id="26" name="กลุ่ม 52">
              <a:extLst>
                <a:ext uri="{FF2B5EF4-FFF2-40B4-BE49-F238E27FC236}">
                  <a16:creationId xmlns:a16="http://schemas.microsoft.com/office/drawing/2014/main" id="{9F246BAD-4582-595E-5501-B7206ADE2CCD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31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AFBC2611-73A9-2EFB-6CF7-484AABE91EF5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2" name="สี่เหลี่ยมผืนผ้า 47">
                <a:extLst>
                  <a:ext uri="{FF2B5EF4-FFF2-40B4-BE49-F238E27FC236}">
                    <a16:creationId xmlns:a16="http://schemas.microsoft.com/office/drawing/2014/main" id="{E38D0273-7EB9-FA64-772E-1CE6BC2C5EF6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3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FE0CA77D-8CD4-40B9-C70D-9654D389BFB3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34" name="สี่เหลี่ยมผืนผ้า 3">
                <a:extLst>
                  <a:ext uri="{FF2B5EF4-FFF2-40B4-BE49-F238E27FC236}">
                    <a16:creationId xmlns:a16="http://schemas.microsoft.com/office/drawing/2014/main" id="{E79CF0DB-E00A-652D-DBCF-535F2BAE01CA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27" name="กลุ่ม 9">
              <a:extLst>
                <a:ext uri="{FF2B5EF4-FFF2-40B4-BE49-F238E27FC236}">
                  <a16:creationId xmlns:a16="http://schemas.microsoft.com/office/drawing/2014/main" id="{7849A522-4A3B-778A-0DD7-9F25D1B7FD64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28" name="กล่องข้อความ 8">
                <a:extLst>
                  <a:ext uri="{FF2B5EF4-FFF2-40B4-BE49-F238E27FC236}">
                    <a16:creationId xmlns:a16="http://schemas.microsoft.com/office/drawing/2014/main" id="{EB468612-F621-B4EA-8021-32D54848B36D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29" name="วงรี 13">
                <a:extLst>
                  <a:ext uri="{FF2B5EF4-FFF2-40B4-BE49-F238E27FC236}">
                    <a16:creationId xmlns:a16="http://schemas.microsoft.com/office/drawing/2014/main" id="{6F8A7366-91DB-C0ED-1BB7-31CA73310606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30" name="รูปภาพ 65">
                <a:extLst>
                  <a:ext uri="{FF2B5EF4-FFF2-40B4-BE49-F238E27FC236}">
                    <a16:creationId xmlns:a16="http://schemas.microsoft.com/office/drawing/2014/main" id="{AA695D25-9960-384B-1099-C5409F30F9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5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27217" y="-66507"/>
            <a:ext cx="5972824" cy="49177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spc="-20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5.5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ขอความเห็นชอบกำหนดการแต่งกายและ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เครื่องแบบปกติของพนักงานกองทุน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พัฒนาบทบาทสตรี กรมการพัฒนาชุมชน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7759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7">
            <a:extLst>
              <a:ext uri="{FF2B5EF4-FFF2-40B4-BE49-F238E27FC236}">
                <a16:creationId xmlns:a16="http://schemas.microsoft.com/office/drawing/2014/main" id="{6C4B4263-C0B5-DC21-D18B-ED343D029A76}"/>
              </a:ext>
            </a:extLst>
          </p:cNvPr>
          <p:cNvGrpSpPr/>
          <p:nvPr/>
        </p:nvGrpSpPr>
        <p:grpSpPr>
          <a:xfrm>
            <a:off x="-23581" y="5255551"/>
            <a:ext cx="10183589" cy="510191"/>
            <a:chOff x="-23582" y="5255550"/>
            <a:chExt cx="10183589" cy="510191"/>
          </a:xfrm>
        </p:grpSpPr>
        <p:grpSp>
          <p:nvGrpSpPr>
            <p:cNvPr id="4" name="กลุ่ม 1">
              <a:extLst>
                <a:ext uri="{FF2B5EF4-FFF2-40B4-BE49-F238E27FC236}">
                  <a16:creationId xmlns:a16="http://schemas.microsoft.com/office/drawing/2014/main" id="{5CA1DF0D-FABA-8682-7FAB-A2E0ACAD652D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10" name="Picture 20">
                <a:extLst>
                  <a:ext uri="{FF2B5EF4-FFF2-40B4-BE49-F238E27FC236}">
                    <a16:creationId xmlns:a16="http://schemas.microsoft.com/office/drawing/2014/main" id="{B54D15E8-41D7-33B3-9BE2-9B890A0FDE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12" name="Picture 21">
                <a:extLst>
                  <a:ext uri="{FF2B5EF4-FFF2-40B4-BE49-F238E27FC236}">
                    <a16:creationId xmlns:a16="http://schemas.microsoft.com/office/drawing/2014/main" id="{08384336-9E97-5B80-6B71-BAB5AFA0AE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13" name="กลุ่ม 1">
                <a:extLst>
                  <a:ext uri="{FF2B5EF4-FFF2-40B4-BE49-F238E27FC236}">
                    <a16:creationId xmlns:a16="http://schemas.microsoft.com/office/drawing/2014/main" id="{D62F884F-EA78-07CA-43A6-61706C4DDB27}"/>
                  </a:ext>
                </a:extLst>
              </p:cNvPr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23" name="Picture 35">
                  <a:extLst>
                    <a:ext uri="{FF2B5EF4-FFF2-40B4-BE49-F238E27FC236}">
                      <a16:creationId xmlns:a16="http://schemas.microsoft.com/office/drawing/2014/main" id="{81C20EB5-1A7D-1B41-C774-95A3E0FBDF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24" name="Picture 36">
                  <a:extLst>
                    <a:ext uri="{FF2B5EF4-FFF2-40B4-BE49-F238E27FC236}">
                      <a16:creationId xmlns:a16="http://schemas.microsoft.com/office/drawing/2014/main" id="{0B54ADEC-D527-7DCC-7761-D2C25B8249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14" name="Picture 24">
                <a:extLst>
                  <a:ext uri="{FF2B5EF4-FFF2-40B4-BE49-F238E27FC236}">
                    <a16:creationId xmlns:a16="http://schemas.microsoft.com/office/drawing/2014/main" id="{BDF56C0C-64AA-43BF-A297-29022C76CB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15" name="Picture 25">
                <a:extLst>
                  <a:ext uri="{FF2B5EF4-FFF2-40B4-BE49-F238E27FC236}">
                    <a16:creationId xmlns:a16="http://schemas.microsoft.com/office/drawing/2014/main" id="{68E40300-E429-4CC2-C419-59E7CF667A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6" name="กลุ่ม 7">
                <a:extLst>
                  <a:ext uri="{FF2B5EF4-FFF2-40B4-BE49-F238E27FC236}">
                    <a16:creationId xmlns:a16="http://schemas.microsoft.com/office/drawing/2014/main" id="{9592E583-041F-E982-760D-ADD135666CCB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20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F563FFE-6B1A-E1DD-4131-EE748F71C905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1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83299EC5-7879-4B9A-58BC-AE96E21E2126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22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FDCDA075-34EB-3C0A-C53D-230E4416E9AC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7" name="กลุ่ม 4">
                <a:extLst>
                  <a:ext uri="{FF2B5EF4-FFF2-40B4-BE49-F238E27FC236}">
                    <a16:creationId xmlns:a16="http://schemas.microsoft.com/office/drawing/2014/main" id="{E3004B1E-E189-394D-5D9B-1FC30EAEC0EA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18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5800DC9E-9540-B59A-B2BB-4ADBA3B64215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9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34805863-C911-8D79-C5F2-EA45AA0CD915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id="{49294608-CA7D-5C2E-55CD-8CF3A297B9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8" name="รูปแบบอิสระ: รูปร่าง 49">
              <a:extLst>
                <a:ext uri="{FF2B5EF4-FFF2-40B4-BE49-F238E27FC236}">
                  <a16:creationId xmlns:a16="http://schemas.microsoft.com/office/drawing/2014/main" id="{817A5CBB-3188-AAC8-FE47-D92D3124B2A7}"/>
                </a:ext>
              </a:extLst>
            </p:cNvPr>
            <p:cNvSpPr/>
            <p:nvPr/>
          </p:nvSpPr>
          <p:spPr>
            <a:xfrm rot="303631">
              <a:off x="8835454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25" name="Group 39">
            <a:extLst>
              <a:ext uri="{FF2B5EF4-FFF2-40B4-BE49-F238E27FC236}">
                <a16:creationId xmlns:a16="http://schemas.microsoft.com/office/drawing/2014/main" id="{D999F3F5-D291-6618-AF1B-783259827D2C}"/>
              </a:ext>
            </a:extLst>
          </p:cNvPr>
          <p:cNvGrpSpPr/>
          <p:nvPr/>
        </p:nvGrpSpPr>
        <p:grpSpPr>
          <a:xfrm>
            <a:off x="0" y="-271294"/>
            <a:ext cx="10193050" cy="1541268"/>
            <a:chOff x="-23581" y="-271597"/>
            <a:chExt cx="10193050" cy="1541268"/>
          </a:xfrm>
        </p:grpSpPr>
        <p:grpSp>
          <p:nvGrpSpPr>
            <p:cNvPr id="26" name="กลุ่ม 52">
              <a:extLst>
                <a:ext uri="{FF2B5EF4-FFF2-40B4-BE49-F238E27FC236}">
                  <a16:creationId xmlns:a16="http://schemas.microsoft.com/office/drawing/2014/main" id="{9F246BAD-4582-595E-5501-B7206ADE2CCD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31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AFBC2611-73A9-2EFB-6CF7-484AABE91EF5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2" name="สี่เหลี่ยมผืนผ้า 47">
                <a:extLst>
                  <a:ext uri="{FF2B5EF4-FFF2-40B4-BE49-F238E27FC236}">
                    <a16:creationId xmlns:a16="http://schemas.microsoft.com/office/drawing/2014/main" id="{E38D0273-7EB9-FA64-772E-1CE6BC2C5EF6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3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FE0CA77D-8CD4-40B9-C70D-9654D389BFB3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34" name="สี่เหลี่ยมผืนผ้า 3">
                <a:extLst>
                  <a:ext uri="{FF2B5EF4-FFF2-40B4-BE49-F238E27FC236}">
                    <a16:creationId xmlns:a16="http://schemas.microsoft.com/office/drawing/2014/main" id="{E79CF0DB-E00A-652D-DBCF-535F2BAE01CA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27" name="กลุ่ม 9">
              <a:extLst>
                <a:ext uri="{FF2B5EF4-FFF2-40B4-BE49-F238E27FC236}">
                  <a16:creationId xmlns:a16="http://schemas.microsoft.com/office/drawing/2014/main" id="{7849A522-4A3B-778A-0DD7-9F25D1B7FD64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28" name="กล่องข้อความ 8">
                <a:extLst>
                  <a:ext uri="{FF2B5EF4-FFF2-40B4-BE49-F238E27FC236}">
                    <a16:creationId xmlns:a16="http://schemas.microsoft.com/office/drawing/2014/main" id="{EB468612-F621-B4EA-8021-32D54848B36D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29" name="วงรี 13">
                <a:extLst>
                  <a:ext uri="{FF2B5EF4-FFF2-40B4-BE49-F238E27FC236}">
                    <a16:creationId xmlns:a16="http://schemas.microsoft.com/office/drawing/2014/main" id="{6F8A7366-91DB-C0ED-1BB7-31CA73310606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30" name="รูปภาพ 65">
                <a:extLst>
                  <a:ext uri="{FF2B5EF4-FFF2-40B4-BE49-F238E27FC236}">
                    <a16:creationId xmlns:a16="http://schemas.microsoft.com/office/drawing/2014/main" id="{AA695D25-9960-384B-1099-C5409F30F9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5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27217" y="-66507"/>
            <a:ext cx="5972824" cy="49177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spc="-20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5.5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ขอความเห็นชอบกำหนดการแต่งกายและ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เครื่องแบบปกติของพนักงานกองทุน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พัฒนาบทบาทสตรี กรมการพัฒนาชุมชน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82390" y="1435460"/>
            <a:ext cx="9652000" cy="3619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1) 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ควร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มีอินธนูเหมือนพนักงานราชการ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ทั่วไป</a:t>
            </a:r>
          </a:p>
          <a:p>
            <a:pPr>
              <a:lnSpc>
                <a:spcPct val="13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2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อยากให้มีสัญลักษณ์ที่แสดงถึง สนง.เลขานุการคณะอนุกรรมการฯ 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>
              <a:lnSpc>
                <a:spcPct val="13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3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อยากเสนอให้มีอินธนูด้วย ขนาดครูโรงเรียนเอกชนยังมี ลูกจ้างชั่วคราวยังมีเลย 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>
              <a:lnSpc>
                <a:spcPct val="13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4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ขอเป็นชุดสีกากีทั้งชุด ตามแบบราชการปรกติ เหมือนลูกจ้าง ประจำและลูกจ้างชั่วคราว ของกระทรวงศึกษาฯ </a:t>
            </a:r>
            <a:r>
              <a:rPr lang="th-TH" sz="1400" spc="-17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และมีอิทธนู หัวเข็มขัดเป็นครุฑ </a:t>
            </a:r>
            <a:endParaRPr lang="th-TH" sz="1400" spc="-17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>
              <a:lnSpc>
                <a:spcPct val="130000"/>
              </a:lnSpc>
              <a:spcAft>
                <a:spcPts val="200"/>
              </a:spcAft>
            </a:pPr>
            <a:r>
              <a:rPr lang="th-TH" sz="1400" spc="-17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5</a:t>
            </a:r>
            <a:r>
              <a:rPr lang="th-TH" sz="1400" spc="-17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ชุดสีกากีทั้งชุด ใช้เข็มขัดครุฑ อินธนูตามแบบราชการ </a:t>
            </a:r>
            <a:endParaRPr lang="th-TH" sz="1400" spc="-17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>
              <a:lnSpc>
                <a:spcPct val="130000"/>
              </a:lnSpc>
              <a:spcAft>
                <a:spcPts val="200"/>
              </a:spcAft>
            </a:pPr>
            <a:r>
              <a:rPr lang="th-TH" sz="1400" spc="-17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6</a:t>
            </a:r>
            <a:r>
              <a:rPr lang="th-TH" sz="1400" spc="-17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ควรเพิ่มอินธนูที่ไหล่ค่ะ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>
              <a:lnSpc>
                <a:spcPct val="13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7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ขอเสนอให้มีอินธนูเพิ่มด้วย 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>
              <a:lnSpc>
                <a:spcPct val="13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8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หัวเข็มขัด เห็นควรให้ใช้เป็นตราครุฑเหมือน พนง.ราชการ ทั่วไป และเข็มติดปกเห็นควรให้เป็นรูปราชสีห์เหมือน พนง. ราชการ ทั่วไป เช่นกัน 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>
              <a:lnSpc>
                <a:spcPct val="130000"/>
              </a:lnSpc>
              <a:spcAft>
                <a:spcPts val="2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9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แต่งเหมือน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พนักงานราชการ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และติดเข็มกองทุนเพิ่ม</a:t>
            </a:r>
            <a:endParaRPr lang="en-US" sz="1400" dirty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endParaRPr lang="th-TH" sz="14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0" cstate="hqprint">
            <a:clrChange>
              <a:clrFrom>
                <a:srgbClr val="ACC29E"/>
              </a:clrFrom>
              <a:clrTo>
                <a:srgbClr val="ACC29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291" y="787789"/>
            <a:ext cx="1724278" cy="17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5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7ACCD43-6E6C-F32E-EFD4-7F08A0508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423" y="1411838"/>
            <a:ext cx="9603154" cy="3830166"/>
          </a:xfrm>
          <a:solidFill>
            <a:srgbClr val="EAF7E9"/>
          </a:solidFill>
        </p:spPr>
        <p:txBody>
          <a:bodyPr>
            <a:noAutofit/>
          </a:bodyPr>
          <a:lstStyle/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ด้วยเห็นสมควรกำหนดหลักเกณฑ์การแต่งกายและเครื่องแบบปกติของพนักงาน เพื่อความเป็นระเบียบเรียบร้อยในการปฏิบัติงาน     ให้เหมาะสมกับสถานะ การเป็นผู้ปฏิบัติงานในหน่วยงานของรัฐ อาศัยอำนาจตามความในมาตรา 4 และมาตรา 11 (8) แห่งพระราชบัญญัติ          การบริหารทุนหมุนเวียน พ.ศ. 2558 ข้อ 13 แห่งข้อบังคับคณะกรรมการบริหารกองทุนพัฒนาบทบาทสตรีว่าด้วยการบริหารกองทุนพัฒนาบทบาทสตรี พ.ศ. 2559 และมติที่ประชุมคณะกรรมการบริหารกองทุนพัฒนาบทบาทสตรี ครั้งที่ - /2565 เมื่อวันที่ - 2565 จึงกำหนดการแต่งกายและเครื่องแบบปกติของพนักงานกองทุนพัฒนาบทบาทสตรี กรมการพัฒนาชุมชน ไว้ดังนี้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ข้อ 1 ประกาศนี้เรียกว่า “ประกาศคณะกรรมการบริหารกองทุนพัฒนาบทบาทสตรี เรื่อง กำหนดการแต่งกายและเครื่องแบบปกติของพนักงานกองทุนพัฒนาบทบาทสตรี กรมการพัฒนาชุมชน”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ข้อ 2 ในประกาศนี้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“กรม” หมายความว่า กรมการพัฒนาชุมชน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“กองทุน” หมายความว่า กองทุนพัฒนาบทบาทสตรี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“อธิบดี” หมายความว่า อธิบดีกรมการพัฒนาชุมชน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“คณะกรรมการบริหาร” หมายความว่า คณะกรรมการบริหารกองทุนพัฒนาบทบาทสตรี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“ประธานกรรมการบริหาร” หมายความว่า ประธานกรรมการบริหารกองทุนพัฒนาบทบาทสตรี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“สำนักงาน” หมายความว่า สำนักงานกองทุนพัฒนาบทบาทสตรี	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“พนักงาน” หมายความว่า พนักงานกองทุนพัฒนาบทบาทสตรี ผู้ซึ่งได้รับการจ้าง  ตามสัญญาจ้าง ได้รับเงิน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ค่าตอบแทน</a:t>
            </a:r>
            <a:b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จาก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 เพื่อปฏิบัติภารกิจของกองทุนที่มีลักษณะเป็นงานประจำ โดยมีกำหนดเวลาจ้างไม่เกินคราวละสี่ปี และอาจมีการต่อสัญญาจ้างต่อเนื่องได้ตามความจำเป็นและเหมาะสม</a:t>
            </a:r>
            <a:endParaRPr lang="en-US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4" name="Group 87">
            <a:extLst>
              <a:ext uri="{FF2B5EF4-FFF2-40B4-BE49-F238E27FC236}">
                <a16:creationId xmlns:a16="http://schemas.microsoft.com/office/drawing/2014/main" id="{2EDBBF46-8DD3-77B4-25FE-407979D4EB0C}"/>
              </a:ext>
            </a:extLst>
          </p:cNvPr>
          <p:cNvGrpSpPr/>
          <p:nvPr/>
        </p:nvGrpSpPr>
        <p:grpSpPr>
          <a:xfrm>
            <a:off x="-23581" y="5255551"/>
            <a:ext cx="10183589" cy="510191"/>
            <a:chOff x="-23582" y="5255550"/>
            <a:chExt cx="10183589" cy="510191"/>
          </a:xfrm>
        </p:grpSpPr>
        <p:grpSp>
          <p:nvGrpSpPr>
            <p:cNvPr id="5" name="กลุ่ม 1">
              <a:extLst>
                <a:ext uri="{FF2B5EF4-FFF2-40B4-BE49-F238E27FC236}">
                  <a16:creationId xmlns:a16="http://schemas.microsoft.com/office/drawing/2014/main" id="{0616FBA8-F7E4-FA7B-09C3-EEFAF3C35291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8" name="Picture 20">
                <a:extLst>
                  <a:ext uri="{FF2B5EF4-FFF2-40B4-BE49-F238E27FC236}">
                    <a16:creationId xmlns:a16="http://schemas.microsoft.com/office/drawing/2014/main" id="{F8000AB7-1A09-3983-B3EC-CBB4749FCB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9" name="Picture 21">
                <a:extLst>
                  <a:ext uri="{FF2B5EF4-FFF2-40B4-BE49-F238E27FC236}">
                    <a16:creationId xmlns:a16="http://schemas.microsoft.com/office/drawing/2014/main" id="{5A6AE58D-013B-1463-3DDE-E0D5C48118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10" name="กลุ่ม 1">
                <a:extLst>
                  <a:ext uri="{FF2B5EF4-FFF2-40B4-BE49-F238E27FC236}">
                    <a16:creationId xmlns:a16="http://schemas.microsoft.com/office/drawing/2014/main" id="{E4075500-FA72-BDBB-AA46-F271B084F144}"/>
                  </a:ext>
                </a:extLst>
              </p:cNvPr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20" name="Picture 35">
                  <a:extLst>
                    <a:ext uri="{FF2B5EF4-FFF2-40B4-BE49-F238E27FC236}">
                      <a16:creationId xmlns:a16="http://schemas.microsoft.com/office/drawing/2014/main" id="{CC7EAD52-8DDA-9CEE-1163-1F503D28BC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21" name="Picture 36">
                  <a:extLst>
                    <a:ext uri="{FF2B5EF4-FFF2-40B4-BE49-F238E27FC236}">
                      <a16:creationId xmlns:a16="http://schemas.microsoft.com/office/drawing/2014/main" id="{CC78704B-141E-CA6A-F36A-711B3B95FB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24">
                <a:extLst>
                  <a:ext uri="{FF2B5EF4-FFF2-40B4-BE49-F238E27FC236}">
                    <a16:creationId xmlns:a16="http://schemas.microsoft.com/office/drawing/2014/main" id="{0076227E-811A-F546-FEFC-C8D3FDAF46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12" name="Picture 25">
                <a:extLst>
                  <a:ext uri="{FF2B5EF4-FFF2-40B4-BE49-F238E27FC236}">
                    <a16:creationId xmlns:a16="http://schemas.microsoft.com/office/drawing/2014/main" id="{05965AAB-7273-20DE-D35A-C457E26138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3" name="กลุ่ม 7">
                <a:extLst>
                  <a:ext uri="{FF2B5EF4-FFF2-40B4-BE49-F238E27FC236}">
                    <a16:creationId xmlns:a16="http://schemas.microsoft.com/office/drawing/2014/main" id="{3B63FE57-4087-D0F6-C16C-60AD8B71FF44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17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5889A22B-887A-DEDB-1F33-045E4AD23EC9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8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86CC7560-EAF7-19DB-E595-B279C2FC7502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9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A98DA6D1-D8A4-A121-6621-A0C6AF6B8805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4" name="กลุ่ม 4">
                <a:extLst>
                  <a:ext uri="{FF2B5EF4-FFF2-40B4-BE49-F238E27FC236}">
                    <a16:creationId xmlns:a16="http://schemas.microsoft.com/office/drawing/2014/main" id="{9E24444F-27E1-8D1A-31D7-22CA872A4BD0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15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AE96C318-7FDE-92FA-3A24-47E1BDE2152D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6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1CE821D6-854C-0126-38B1-B9261FD4A434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id="{06CE3257-3BC3-B86D-77BB-39D3E3DF0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7" name="รูปแบบอิสระ: รูปร่าง 49">
              <a:extLst>
                <a:ext uri="{FF2B5EF4-FFF2-40B4-BE49-F238E27FC236}">
                  <a16:creationId xmlns:a16="http://schemas.microsoft.com/office/drawing/2014/main" id="{0C82FA13-7DE0-4A6A-37D9-DC620D2FCE23}"/>
                </a:ext>
              </a:extLst>
            </p:cNvPr>
            <p:cNvSpPr/>
            <p:nvPr/>
          </p:nvSpPr>
          <p:spPr>
            <a:xfrm rot="303631">
              <a:off x="8835454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22" name="Group 39">
            <a:extLst>
              <a:ext uri="{FF2B5EF4-FFF2-40B4-BE49-F238E27FC236}">
                <a16:creationId xmlns:a16="http://schemas.microsoft.com/office/drawing/2014/main" id="{150299BE-953C-174E-DB03-6B76F3048511}"/>
              </a:ext>
            </a:extLst>
          </p:cNvPr>
          <p:cNvGrpSpPr/>
          <p:nvPr/>
        </p:nvGrpSpPr>
        <p:grpSpPr>
          <a:xfrm>
            <a:off x="0" y="-271294"/>
            <a:ext cx="10193050" cy="1541268"/>
            <a:chOff x="-23581" y="-271597"/>
            <a:chExt cx="10193050" cy="1541268"/>
          </a:xfrm>
        </p:grpSpPr>
        <p:grpSp>
          <p:nvGrpSpPr>
            <p:cNvPr id="23" name="กลุ่ม 52">
              <a:extLst>
                <a:ext uri="{FF2B5EF4-FFF2-40B4-BE49-F238E27FC236}">
                  <a16:creationId xmlns:a16="http://schemas.microsoft.com/office/drawing/2014/main" id="{C10B25BE-8BD4-3A6D-75F2-DD02D4884E55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28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CE2BAE64-72FB-AD85-47AF-12E4014EFEA5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29" name="สี่เหลี่ยมผืนผ้า 47">
                <a:extLst>
                  <a:ext uri="{FF2B5EF4-FFF2-40B4-BE49-F238E27FC236}">
                    <a16:creationId xmlns:a16="http://schemas.microsoft.com/office/drawing/2014/main" id="{5AF587B7-D526-BBE7-CC38-BDF4428447BB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0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51E7C226-4ED6-D560-E318-4832CB14544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31" name="สี่เหลี่ยมผืนผ้า 3">
                <a:extLst>
                  <a:ext uri="{FF2B5EF4-FFF2-40B4-BE49-F238E27FC236}">
                    <a16:creationId xmlns:a16="http://schemas.microsoft.com/office/drawing/2014/main" id="{88B95A6D-3614-0407-213E-970282080EE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24" name="กลุ่ม 9">
              <a:extLst>
                <a:ext uri="{FF2B5EF4-FFF2-40B4-BE49-F238E27FC236}">
                  <a16:creationId xmlns:a16="http://schemas.microsoft.com/office/drawing/2014/main" id="{83821ED3-9063-6AB2-2D48-8697BF01244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25" name="กล่องข้อความ 8">
                <a:extLst>
                  <a:ext uri="{FF2B5EF4-FFF2-40B4-BE49-F238E27FC236}">
                    <a16:creationId xmlns:a16="http://schemas.microsoft.com/office/drawing/2014/main" id="{AD34595E-91E3-5DB6-6152-63A88EF04DD6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26" name="วงรี 13">
                <a:extLst>
                  <a:ext uri="{FF2B5EF4-FFF2-40B4-BE49-F238E27FC236}">
                    <a16:creationId xmlns:a16="http://schemas.microsoft.com/office/drawing/2014/main" id="{6B6A562B-F69B-BF49-16D6-71862BFF963C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27" name="รูปภาพ 65">
                <a:extLst>
                  <a:ext uri="{FF2B5EF4-FFF2-40B4-BE49-F238E27FC236}">
                    <a16:creationId xmlns:a16="http://schemas.microsoft.com/office/drawing/2014/main" id="{61D64175-3028-803A-08F3-7EF8AF6306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2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27217" y="-66507"/>
            <a:ext cx="5972824" cy="49177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spc="-20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5.5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ขอความเห็นชอบกำหนดการแต่งกายและ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เครื่องแบบปกติของพนักงานกองทุน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พัฒนาบทบาทสตรี กรมการพัฒนาชุมชน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A556285-6BDB-D68A-B4B9-26D85E6D7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662321"/>
            <a:ext cx="8763000" cy="670682"/>
          </a:xfrm>
          <a:prstGeom prst="snip2DiagRect">
            <a:avLst/>
          </a:prstGeom>
          <a:solidFill>
            <a:srgbClr val="FFE3E1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- ร่าง -</a:t>
            </a:r>
            <a:b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ประกาศคณะกรรมการบริหารกองทุนพัฒนาบทบาทสตรี</a:t>
            </a:r>
            <a:r>
              <a:rPr lang="en-US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/>
            </a:r>
            <a:br>
              <a:rPr lang="en-US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เรื่อง กำหนดการแต่งกายและเครื่องแบบปกติของพนักงานกองทุนพัฒนาบทบาทสตรี กรมการพัฒนาชุมชน</a:t>
            </a:r>
            <a:endParaRPr lang="en-US" sz="36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8110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7ACCD43-6E6C-F32E-EFD4-7F08A0508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274" y="1704342"/>
            <a:ext cx="9793994" cy="3282000"/>
          </a:xfrm>
          <a:solidFill>
            <a:srgbClr val="EAF7E9"/>
          </a:solidFill>
        </p:spPr>
        <p:txBody>
          <a:bodyPr>
            <a:normAutofit/>
          </a:bodyPr>
          <a:lstStyle/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ข้อ 3 การแต่งกายและเครื่องแบบปกติ ให้เป็นไปดังนี้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(1) การแต่งกาย ในการปฏิบัติงานให้พนักงานสวมเครื่องแบบปกติ เว้นแต่อธิบดีหรือผู้ว่าราชการจังหวัด แล้วแต่กรณี 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กำหนด</a:t>
            </a:r>
            <a:b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ให้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พนักงานแต่งกายอย่างอื่นตามที่เห็นสมควร แต่ต้องเป็นชุดสุภาพเรียบร้อยเหมาะสมกับลักษณะงานที่ปฏิบัติในแต่ละพื้นที่หรือขนบธรรมเนียมประเพณีในแต่ละท้องถิ่น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(2) เครื่องแบบปกติ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หญิง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1) เสื้อคอพับสีประเภทสีขาวแขนยาว/ แขนสั้น เสื้อคอพับหรือเสื้อคอแบะปล่อยเอว (ปล่อยชายทับกระโปรง) สีประเภทสีขาวแขนสั้น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2) กระโปรงสีประเภทสีกากี ยาวปิดเข่า ปลายบานเล็กน้อย หรือกางเกงขายาว ขาตรง ไม่มีลวดลายขอบกางเกงกว้างประมาณ 1 นิ้ว       มีหรือไม่มีกระเป๋าก็ได้ มีซิปด้านหน้าหรือด้านข้าง ไม่พับปลายขา ตามเอกสารแนบท้าย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ชาย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1) เสื้อคอพับสีประเภทสีขาวแขนยาว/ แขนสั้น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2) กางเกงแบบราชการสีประเภทสีกากี ไม่พับปลายขา ตามเอกสารแนบท้าย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เข็มติดปกเสื้อ ทำด้วยโลหะโปร่งสีทองไม่มีขอบ สูง 2 เซนติเมตร เป็นรูปตรา "กรมการพัฒนาชุมชน"  ติดที่คอเสื้อตอน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หน้า</a:t>
            </a:r>
            <a:b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ทั้ง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สองข้าง ตามเอกสารแนบท้าย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endParaRPr lang="th-TH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endParaRPr lang="th-TH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10000"/>
              </a:lnSpc>
              <a:spcBef>
                <a:spcPts val="0"/>
              </a:spcBef>
            </a:pPr>
            <a:endParaRPr lang="en-US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4" name="Group 87">
            <a:extLst>
              <a:ext uri="{FF2B5EF4-FFF2-40B4-BE49-F238E27FC236}">
                <a16:creationId xmlns:a16="http://schemas.microsoft.com/office/drawing/2014/main" id="{D05C19EA-2EB9-BA9D-3418-8850664DDA13}"/>
              </a:ext>
            </a:extLst>
          </p:cNvPr>
          <p:cNvGrpSpPr/>
          <p:nvPr/>
        </p:nvGrpSpPr>
        <p:grpSpPr>
          <a:xfrm>
            <a:off x="-23581" y="5255551"/>
            <a:ext cx="10183589" cy="510191"/>
            <a:chOff x="-23582" y="5255550"/>
            <a:chExt cx="10183589" cy="510191"/>
          </a:xfrm>
        </p:grpSpPr>
        <p:grpSp>
          <p:nvGrpSpPr>
            <p:cNvPr id="5" name="กลุ่ม 1">
              <a:extLst>
                <a:ext uri="{FF2B5EF4-FFF2-40B4-BE49-F238E27FC236}">
                  <a16:creationId xmlns:a16="http://schemas.microsoft.com/office/drawing/2014/main" id="{C0F42BFF-F63D-36E5-4F21-3A30F9D87CDD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8" name="Picture 20">
                <a:extLst>
                  <a:ext uri="{FF2B5EF4-FFF2-40B4-BE49-F238E27FC236}">
                    <a16:creationId xmlns:a16="http://schemas.microsoft.com/office/drawing/2014/main" id="{4D62AB17-406E-F221-9D4F-6F581DEFE1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9" name="Picture 21">
                <a:extLst>
                  <a:ext uri="{FF2B5EF4-FFF2-40B4-BE49-F238E27FC236}">
                    <a16:creationId xmlns:a16="http://schemas.microsoft.com/office/drawing/2014/main" id="{5578EB9D-1DBD-0ECB-A541-F11A852F1A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10" name="กลุ่ม 1">
                <a:extLst>
                  <a:ext uri="{FF2B5EF4-FFF2-40B4-BE49-F238E27FC236}">
                    <a16:creationId xmlns:a16="http://schemas.microsoft.com/office/drawing/2014/main" id="{91456DDC-D0EE-2A62-6FF5-AF9C5DA3F13A}"/>
                  </a:ext>
                </a:extLst>
              </p:cNvPr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20" name="Picture 35">
                  <a:extLst>
                    <a:ext uri="{FF2B5EF4-FFF2-40B4-BE49-F238E27FC236}">
                      <a16:creationId xmlns:a16="http://schemas.microsoft.com/office/drawing/2014/main" id="{E320D31A-6333-5A40-5916-DD3D4A4A3F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21" name="Picture 36">
                  <a:extLst>
                    <a:ext uri="{FF2B5EF4-FFF2-40B4-BE49-F238E27FC236}">
                      <a16:creationId xmlns:a16="http://schemas.microsoft.com/office/drawing/2014/main" id="{CB8B07D8-01AE-D469-2453-D4BA6A25F8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24">
                <a:extLst>
                  <a:ext uri="{FF2B5EF4-FFF2-40B4-BE49-F238E27FC236}">
                    <a16:creationId xmlns:a16="http://schemas.microsoft.com/office/drawing/2014/main" id="{F4F08CDF-801F-FF49-09B1-A5F23F9055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12" name="Picture 25">
                <a:extLst>
                  <a:ext uri="{FF2B5EF4-FFF2-40B4-BE49-F238E27FC236}">
                    <a16:creationId xmlns:a16="http://schemas.microsoft.com/office/drawing/2014/main" id="{4CF74F4E-3CF8-84D6-62A1-78DD0618F5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3" name="กลุ่ม 7">
                <a:extLst>
                  <a:ext uri="{FF2B5EF4-FFF2-40B4-BE49-F238E27FC236}">
                    <a16:creationId xmlns:a16="http://schemas.microsoft.com/office/drawing/2014/main" id="{B86A0279-709E-9ABD-C89B-650F6A8EE5AD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17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579FE28F-DCF1-D6E6-2C02-726D25AC9A87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8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20A90E79-128E-38FC-1FBE-975E4C735BFD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9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C1CF9945-D83E-7F91-9C08-915CD16A76B5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4" name="กลุ่ม 4">
                <a:extLst>
                  <a:ext uri="{FF2B5EF4-FFF2-40B4-BE49-F238E27FC236}">
                    <a16:creationId xmlns:a16="http://schemas.microsoft.com/office/drawing/2014/main" id="{7356B11C-DBA7-11F0-79FD-FC74BD9E902C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15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BCE311A7-C9A5-7FDB-A337-E2E6D331970E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6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B1E2F43D-B1F0-503E-36BC-65BB83DC852A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id="{0D53F2E2-D1F0-B762-A403-125C8112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7" name="รูปแบบอิสระ: รูปร่าง 49">
              <a:extLst>
                <a:ext uri="{FF2B5EF4-FFF2-40B4-BE49-F238E27FC236}">
                  <a16:creationId xmlns:a16="http://schemas.microsoft.com/office/drawing/2014/main" id="{205D4517-8473-4E2C-F8AB-57586DD1B41D}"/>
                </a:ext>
              </a:extLst>
            </p:cNvPr>
            <p:cNvSpPr/>
            <p:nvPr/>
          </p:nvSpPr>
          <p:spPr>
            <a:xfrm rot="303631">
              <a:off x="8835454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22" name="Group 39">
            <a:extLst>
              <a:ext uri="{FF2B5EF4-FFF2-40B4-BE49-F238E27FC236}">
                <a16:creationId xmlns:a16="http://schemas.microsoft.com/office/drawing/2014/main" id="{52D351D1-3F43-6E1C-E225-E97A2F6E776E}"/>
              </a:ext>
            </a:extLst>
          </p:cNvPr>
          <p:cNvGrpSpPr/>
          <p:nvPr/>
        </p:nvGrpSpPr>
        <p:grpSpPr>
          <a:xfrm>
            <a:off x="0" y="-271294"/>
            <a:ext cx="10193050" cy="1541268"/>
            <a:chOff x="-23581" y="-271597"/>
            <a:chExt cx="10193050" cy="1541268"/>
          </a:xfrm>
        </p:grpSpPr>
        <p:grpSp>
          <p:nvGrpSpPr>
            <p:cNvPr id="23" name="กลุ่ม 52">
              <a:extLst>
                <a:ext uri="{FF2B5EF4-FFF2-40B4-BE49-F238E27FC236}">
                  <a16:creationId xmlns:a16="http://schemas.microsoft.com/office/drawing/2014/main" id="{5A45EDF0-E439-D39E-DC10-7598D0729ABB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28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11BFF26E-DD41-4F07-B0D3-35D9CF4C2351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29" name="สี่เหลี่ยมผืนผ้า 47">
                <a:extLst>
                  <a:ext uri="{FF2B5EF4-FFF2-40B4-BE49-F238E27FC236}">
                    <a16:creationId xmlns:a16="http://schemas.microsoft.com/office/drawing/2014/main" id="{CF551DDA-7C7D-F457-F8B4-40E81D7BAB49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0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326ABE77-D1EF-107B-4A2D-9555B0E72418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31" name="สี่เหลี่ยมผืนผ้า 3">
                <a:extLst>
                  <a:ext uri="{FF2B5EF4-FFF2-40B4-BE49-F238E27FC236}">
                    <a16:creationId xmlns:a16="http://schemas.microsoft.com/office/drawing/2014/main" id="{4C191E04-7D63-1532-C861-4D9103F2A6B8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24" name="กลุ่ม 9">
              <a:extLst>
                <a:ext uri="{FF2B5EF4-FFF2-40B4-BE49-F238E27FC236}">
                  <a16:creationId xmlns:a16="http://schemas.microsoft.com/office/drawing/2014/main" id="{C85D8DD0-27C5-071D-1C32-0E86D783635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25" name="กล่องข้อความ 8">
                <a:extLst>
                  <a:ext uri="{FF2B5EF4-FFF2-40B4-BE49-F238E27FC236}">
                    <a16:creationId xmlns:a16="http://schemas.microsoft.com/office/drawing/2014/main" id="{D0735CB1-FB31-CB6F-5EBC-C246AF3C81BB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26" name="วงรี 13">
                <a:extLst>
                  <a:ext uri="{FF2B5EF4-FFF2-40B4-BE49-F238E27FC236}">
                    <a16:creationId xmlns:a16="http://schemas.microsoft.com/office/drawing/2014/main" id="{0EBEE208-0D9C-58BF-F9C0-795033455202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27" name="รูปภาพ 65">
                <a:extLst>
                  <a:ext uri="{FF2B5EF4-FFF2-40B4-BE49-F238E27FC236}">
                    <a16:creationId xmlns:a16="http://schemas.microsoft.com/office/drawing/2014/main" id="{7E507C22-D34C-2C6B-6F6F-34CFA13B81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2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16200" y="-66507"/>
            <a:ext cx="5972824" cy="49177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spc="-20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5.5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ขอความเห็นชอบกำหนดการแต่งกายและ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เครื่องแบบปกติของพนักงานกองทุน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พัฒนาบทบาทสตรี กรมการพัฒนาชุมชน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A556285-6BDB-D68A-B4B9-26D85E6D7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564" y="808649"/>
            <a:ext cx="7916779" cy="804019"/>
          </a:xfrm>
          <a:prstGeom prst="snip2DiagRect">
            <a:avLst/>
          </a:prstGeom>
          <a:solidFill>
            <a:srgbClr val="FFE3E1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- ร่าง -</a:t>
            </a:r>
            <a:b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ประกาศคณะกรรมการบริหารกองทุนพัฒนาบทบาทสตรี</a:t>
            </a:r>
            <a:r>
              <a:rPr lang="en-US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/>
            </a:r>
            <a:br>
              <a:rPr lang="en-US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เรื่อง กำหนดการแต่งกายและเครื่องแบบปกติของพนักงานกองทุนพัฒนาบทบาทสตรี กรมการพัฒนาชุมชน</a:t>
            </a:r>
            <a:endParaRPr lang="en-US" sz="36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81800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338968" y="2782572"/>
            <a:ext cx="9482063" cy="110871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2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3.2 รายงานการบริหารจัดการหนี้ของกองทุนพัฒนาบทบาทสตรี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106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109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110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111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121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122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112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113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14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118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19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20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15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116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17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107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108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35454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46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51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2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3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54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</p:grpSp>
        <p:grpSp>
          <p:nvGrpSpPr>
            <p:cNvPr id="47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48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49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50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1" name="TextBox 30"/>
          <p:cNvSpPr txBox="1"/>
          <p:nvPr/>
        </p:nvSpPr>
        <p:spPr>
          <a:xfrm>
            <a:off x="619609" y="-27479"/>
            <a:ext cx="4565984" cy="50783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b="1" dirty="0">
                <a:ln w="0"/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3 เรื่อง สืบเนื่องจากการประชุม</a:t>
            </a:r>
          </a:p>
        </p:txBody>
      </p:sp>
    </p:spTree>
    <p:extLst>
      <p:ext uri="{BB962C8B-B14F-4D97-AF65-F5344CB8AC3E}">
        <p14:creationId xmlns:p14="http://schemas.microsoft.com/office/powerpoint/2010/main" val="390391927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A556285-6BDB-D68A-B4B9-26D85E6D7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25" y="648349"/>
            <a:ext cx="8763000" cy="879594"/>
          </a:xfrm>
          <a:prstGeom prst="snip2DiagRect">
            <a:avLst/>
          </a:prstGeom>
          <a:solidFill>
            <a:srgbClr val="FFE3E1"/>
          </a:solidFill>
        </p:spPr>
        <p:txBody>
          <a:bodyPr>
            <a:normAutofit fontScale="90000"/>
          </a:bodyPr>
          <a:lstStyle/>
          <a:p>
            <a:pPr algn="ctr">
              <a:lnSpc>
                <a:spcPct val="120000"/>
              </a:lnSpc>
            </a:pP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- ร่าง -</a:t>
            </a:r>
            <a:b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ประกาศคณะกรรมการบริหารกองทุนพัฒนาบทบาทสตรี</a:t>
            </a:r>
            <a:r>
              <a:rPr lang="en-US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/>
            </a:r>
            <a:br>
              <a:rPr lang="en-US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เรื่อง กำหนดการแต่งกายและเครื่องแบบปกติของพนักงานกองทุนพัฒนาบทบาทสตรี กรมการพัฒนาชุมชน</a:t>
            </a:r>
            <a:endParaRPr lang="en-US" sz="36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7ACCD43-6E6C-F32E-EFD4-7F08A0508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17" y="1590627"/>
            <a:ext cx="9583616" cy="3626115"/>
          </a:xfrm>
          <a:solidFill>
            <a:srgbClr val="EAF7E9"/>
          </a:solidFill>
        </p:spPr>
        <p:txBody>
          <a:bodyPr>
            <a:noAutofit/>
          </a:bodyPr>
          <a:lstStyle/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ป้ายชื่อ ทำด้วยโลหะพื้นที่สีดำ แสดงชื่อตัว ชื่อสกุล และชื่อตำแหน่ง (ที่ระบุตามสัญญาจ้าง) ติดที่อกเสื้อเหนือกระเป๋าด้านขวา 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ตามเอกสารแนบท้าย</a:t>
            </a:r>
            <a:endParaRPr lang="th-TH" sz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ตราสัญลักษณ์ (อาร์ม) ลักษณะรูปวงกลม ขนาดเส้นผ่าศูนย์กลางยาว 6 เชนติเมตร พื้นปักด้วยไหมสีทอง มีตัวอักษรแถวบนคำว่า "พนักงานกองทุนพัฒนาบทบาทสตรี" มีตรากรมการพัฒนาชุมชน อยู่ตรงกลาง มีตัวอักษรแถวล่างคำว่า "กรมการพัฒนาชุมชน" ติดที่โคนแขนเสื้อด้านไหล่ซ้ายต่ำกว่าแนวตะเข็บเสื้อ 3 เซนติเมตร ตามเอกสารแนบท้าย</a:t>
            </a:r>
          </a:p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เข็มขัด ทำด้วยด้ายถักสีกากี หัวเข็มขัดทำด้วยโลหะสีทองเป็นรูปสี่เหลี่ยมผืนผ้าทางนอน กว้าง 3.5 เซนติเมตร ยาว 5 เชนติเมตร มีตรา "กรมการพัฒนาชุมชน" อยู่ตรงกลางหัวเข็มขัด ตามเอกสารแนบท้าย</a:t>
            </a:r>
          </a:p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รองเท้า</a:t>
            </a:r>
          </a:p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ผู้หญิง ให้ใช้รองเท้าหุ้มส้นหรือรัดส้น ทำด้วยหนัง หรือวัสดุเทียมหนังสีดำ แบบปิดปลายเท้า ไม่มีลวดลาย ส้นสูงไม่เกิน 10 เซนติเมตร ถุง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เท้า</a:t>
            </a:r>
            <a:b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สี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เนื้อ ตามเอกสารแนบท้าย</a:t>
            </a:r>
          </a:p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ผู้ชาย ให้ใช้รองเท้าหุ้มส้นหรือหุ้มข้อทำด้วยหนัง หรือวัสดุเทียมหนังสีดำ แบบเรียบไม่มีลวดลาย ถุงเท้าสีดำ ตาม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เอกสารแนบท้าย</a:t>
            </a:r>
          </a:p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</a:pP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  ข้อ 4 ให้สำนักงานกองทุนพัฒนาบทบาทสตรี กำกับดูแลการแต่งกายของพนักงานให้เป็นไปตามประกาศด้วยความเรียบร้อย</a:t>
            </a:r>
          </a:p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		ประกาศ  ณ  วันที่         -          พ.ศ. 2565</a:t>
            </a:r>
          </a:p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</a:pPr>
            <a:endParaRPr lang="th-TH" sz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					อธิบดีกรมการพัฒนาชุมชน</a:t>
            </a:r>
          </a:p>
          <a:p>
            <a:pPr marL="0" indent="0" algn="thaiDist">
              <a:lnSpc>
                <a:spcPct val="120000"/>
              </a:lnSpc>
              <a:spcBef>
                <a:spcPts val="0"/>
              </a:spcBef>
              <a:buNone/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		                                ประธานกรรมการบริหารกองทุนพัฒนาบทบาทสตรี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endParaRPr lang="th-TH" sz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endParaRPr lang="th-TH" sz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endParaRPr lang="th-TH" sz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10000"/>
              </a:lnSpc>
              <a:spcBef>
                <a:spcPts val="0"/>
              </a:spcBef>
            </a:pPr>
            <a:endParaRPr lang="en-US" sz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4" name="Group 87">
            <a:extLst>
              <a:ext uri="{FF2B5EF4-FFF2-40B4-BE49-F238E27FC236}">
                <a16:creationId xmlns:a16="http://schemas.microsoft.com/office/drawing/2014/main" id="{D29592CA-695F-C01D-1311-5D2E10E38FC3}"/>
              </a:ext>
            </a:extLst>
          </p:cNvPr>
          <p:cNvGrpSpPr/>
          <p:nvPr/>
        </p:nvGrpSpPr>
        <p:grpSpPr>
          <a:xfrm>
            <a:off x="-23581" y="5255551"/>
            <a:ext cx="10183589" cy="510191"/>
            <a:chOff x="-23582" y="5255550"/>
            <a:chExt cx="10183589" cy="510191"/>
          </a:xfrm>
        </p:grpSpPr>
        <p:grpSp>
          <p:nvGrpSpPr>
            <p:cNvPr id="5" name="กลุ่ม 1">
              <a:extLst>
                <a:ext uri="{FF2B5EF4-FFF2-40B4-BE49-F238E27FC236}">
                  <a16:creationId xmlns:a16="http://schemas.microsoft.com/office/drawing/2014/main" id="{BB408BFE-846C-58A9-FF79-392B3FC13C29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8" name="Picture 20">
                <a:extLst>
                  <a:ext uri="{FF2B5EF4-FFF2-40B4-BE49-F238E27FC236}">
                    <a16:creationId xmlns:a16="http://schemas.microsoft.com/office/drawing/2014/main" id="{8CB87097-ABFA-D83A-3621-C90C50365B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9" name="Picture 21">
                <a:extLst>
                  <a:ext uri="{FF2B5EF4-FFF2-40B4-BE49-F238E27FC236}">
                    <a16:creationId xmlns:a16="http://schemas.microsoft.com/office/drawing/2014/main" id="{EC6A7265-D543-F244-86B1-83B45555EF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10" name="กลุ่ม 1">
                <a:extLst>
                  <a:ext uri="{FF2B5EF4-FFF2-40B4-BE49-F238E27FC236}">
                    <a16:creationId xmlns:a16="http://schemas.microsoft.com/office/drawing/2014/main" id="{1D306AA0-20B1-9CA8-25FC-122D18DA9C1B}"/>
                  </a:ext>
                </a:extLst>
              </p:cNvPr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20" name="Picture 35">
                  <a:extLst>
                    <a:ext uri="{FF2B5EF4-FFF2-40B4-BE49-F238E27FC236}">
                      <a16:creationId xmlns:a16="http://schemas.microsoft.com/office/drawing/2014/main" id="{749FAD4C-6B10-6685-9B4F-49D28D6D97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21" name="Picture 36">
                  <a:extLst>
                    <a:ext uri="{FF2B5EF4-FFF2-40B4-BE49-F238E27FC236}">
                      <a16:creationId xmlns:a16="http://schemas.microsoft.com/office/drawing/2014/main" id="{B6BE49F4-B185-DB96-627F-8658EC18D1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24">
                <a:extLst>
                  <a:ext uri="{FF2B5EF4-FFF2-40B4-BE49-F238E27FC236}">
                    <a16:creationId xmlns:a16="http://schemas.microsoft.com/office/drawing/2014/main" id="{013F46DC-D97E-607B-3D0D-0EAB9CC0F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12" name="Picture 25">
                <a:extLst>
                  <a:ext uri="{FF2B5EF4-FFF2-40B4-BE49-F238E27FC236}">
                    <a16:creationId xmlns:a16="http://schemas.microsoft.com/office/drawing/2014/main" id="{1A6FCD6D-4F7A-F64F-10F7-D80D3977E3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3" name="กลุ่ม 7">
                <a:extLst>
                  <a:ext uri="{FF2B5EF4-FFF2-40B4-BE49-F238E27FC236}">
                    <a16:creationId xmlns:a16="http://schemas.microsoft.com/office/drawing/2014/main" id="{3446E348-FADD-D0D6-3AEA-882184EA659D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17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F8F3125E-A5D4-ADD8-796D-9F45DC2C5A69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8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35D48C5C-39BB-929B-B958-022F7874558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9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F956D25E-BFD2-2B6C-6C48-C1F695FC79ED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4" name="กลุ่ม 4">
                <a:extLst>
                  <a:ext uri="{FF2B5EF4-FFF2-40B4-BE49-F238E27FC236}">
                    <a16:creationId xmlns:a16="http://schemas.microsoft.com/office/drawing/2014/main" id="{A4C80780-9669-2811-7669-2DFEFFCAC5C1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15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ACF99217-277F-82E7-8A6C-CA5C9DDA7381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6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1D2A42E-E22E-73BD-0F81-89F6227E4259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6" name="Picture 23">
              <a:extLst>
                <a:ext uri="{FF2B5EF4-FFF2-40B4-BE49-F238E27FC236}">
                  <a16:creationId xmlns:a16="http://schemas.microsoft.com/office/drawing/2014/main" id="{A7728C60-B67C-CA1F-FA61-3E71BE598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7" name="รูปแบบอิสระ: รูปร่าง 49">
              <a:extLst>
                <a:ext uri="{FF2B5EF4-FFF2-40B4-BE49-F238E27FC236}">
                  <a16:creationId xmlns:a16="http://schemas.microsoft.com/office/drawing/2014/main" id="{A0EA5AB6-7371-9465-7CED-CEADE2B57053}"/>
                </a:ext>
              </a:extLst>
            </p:cNvPr>
            <p:cNvSpPr/>
            <p:nvPr/>
          </p:nvSpPr>
          <p:spPr>
            <a:xfrm rot="303631">
              <a:off x="8835454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22" name="Group 39">
            <a:extLst>
              <a:ext uri="{FF2B5EF4-FFF2-40B4-BE49-F238E27FC236}">
                <a16:creationId xmlns:a16="http://schemas.microsoft.com/office/drawing/2014/main" id="{1D95F5C9-C043-0D16-33F5-12CF5BCD7BCC}"/>
              </a:ext>
            </a:extLst>
          </p:cNvPr>
          <p:cNvGrpSpPr/>
          <p:nvPr/>
        </p:nvGrpSpPr>
        <p:grpSpPr>
          <a:xfrm>
            <a:off x="0" y="-271294"/>
            <a:ext cx="10193050" cy="1541268"/>
            <a:chOff x="-23581" y="-271597"/>
            <a:chExt cx="10193050" cy="1541268"/>
          </a:xfrm>
        </p:grpSpPr>
        <p:grpSp>
          <p:nvGrpSpPr>
            <p:cNvPr id="23" name="กลุ่ม 52">
              <a:extLst>
                <a:ext uri="{FF2B5EF4-FFF2-40B4-BE49-F238E27FC236}">
                  <a16:creationId xmlns:a16="http://schemas.microsoft.com/office/drawing/2014/main" id="{3CEC5066-1202-9AED-E368-82608EA68C42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28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AD7F0290-827D-90E4-4CD2-AFD18E06A34B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29" name="สี่เหลี่ยมผืนผ้า 47">
                <a:extLst>
                  <a:ext uri="{FF2B5EF4-FFF2-40B4-BE49-F238E27FC236}">
                    <a16:creationId xmlns:a16="http://schemas.microsoft.com/office/drawing/2014/main" id="{D2CD1AF1-2BE9-DD82-A4B9-E68D7D518499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0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3411E7CB-1863-DFD5-14BB-CBF87118FFBD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31" name="สี่เหลี่ยมผืนผ้า 3">
                <a:extLst>
                  <a:ext uri="{FF2B5EF4-FFF2-40B4-BE49-F238E27FC236}">
                    <a16:creationId xmlns:a16="http://schemas.microsoft.com/office/drawing/2014/main" id="{54AE784D-E04E-FC03-011F-135E3F8E15CF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24" name="กลุ่ม 9">
              <a:extLst>
                <a:ext uri="{FF2B5EF4-FFF2-40B4-BE49-F238E27FC236}">
                  <a16:creationId xmlns:a16="http://schemas.microsoft.com/office/drawing/2014/main" id="{6FCC9C43-5DFB-EC0A-E102-E3FEF4FC9EF5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25" name="กล่องข้อความ 8">
                <a:extLst>
                  <a:ext uri="{FF2B5EF4-FFF2-40B4-BE49-F238E27FC236}">
                    <a16:creationId xmlns:a16="http://schemas.microsoft.com/office/drawing/2014/main" id="{B0B9B030-3B18-5DB0-D71F-F2DEF37AAAB0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26" name="วงรี 13">
                <a:extLst>
                  <a:ext uri="{FF2B5EF4-FFF2-40B4-BE49-F238E27FC236}">
                    <a16:creationId xmlns:a16="http://schemas.microsoft.com/office/drawing/2014/main" id="{3C6353C8-7507-6794-4466-6066CA550802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27" name="รูปภาพ 65">
                <a:extLst>
                  <a:ext uri="{FF2B5EF4-FFF2-40B4-BE49-F238E27FC236}">
                    <a16:creationId xmlns:a16="http://schemas.microsoft.com/office/drawing/2014/main" id="{87F78F56-BAA9-9049-D81A-CB060BC8C5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2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27217" y="-77524"/>
            <a:ext cx="5972824" cy="49177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spc="-20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5.5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ขอความเห็นชอบกำหนดการแต่งกายและ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เครื่องแบบปกติของพนักงานกองทุน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พัฒนาบทบาทสตรี กรมการพัฒนาชุมชน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4881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1CF452FB-862D-44C9-3762-7AC2661E92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7808" r="8623" b="11915"/>
          <a:stretch/>
        </p:blipFill>
        <p:spPr>
          <a:xfrm>
            <a:off x="126894" y="1208724"/>
            <a:ext cx="3130429" cy="4451566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8F6FC3E2-F6A0-59B2-86EE-BFEC108D69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6" t="7863" r="8190" b="7009"/>
          <a:stretch/>
        </p:blipFill>
        <p:spPr>
          <a:xfrm>
            <a:off x="3338340" y="1202668"/>
            <a:ext cx="3195525" cy="4457621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60DC8FAF-9355-B449-95E0-5BE0DD2F55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8" t="8547" r="8411" b="46496"/>
          <a:stretch/>
        </p:blipFill>
        <p:spPr>
          <a:xfrm>
            <a:off x="6614882" y="1354198"/>
            <a:ext cx="3458308" cy="2569308"/>
          </a:xfrm>
          <a:prstGeom prst="rect">
            <a:avLst/>
          </a:prstGeom>
        </p:spPr>
      </p:pic>
      <p:grpSp>
        <p:nvGrpSpPr>
          <p:cNvPr id="25" name="Group 39">
            <a:extLst>
              <a:ext uri="{FF2B5EF4-FFF2-40B4-BE49-F238E27FC236}">
                <a16:creationId xmlns:a16="http://schemas.microsoft.com/office/drawing/2014/main" id="{63D02ADF-0E03-395A-7F07-443D7F089562}"/>
              </a:ext>
            </a:extLst>
          </p:cNvPr>
          <p:cNvGrpSpPr/>
          <p:nvPr/>
        </p:nvGrpSpPr>
        <p:grpSpPr>
          <a:xfrm>
            <a:off x="0" y="-271294"/>
            <a:ext cx="10193050" cy="1541268"/>
            <a:chOff x="-23581" y="-271597"/>
            <a:chExt cx="10193050" cy="1541268"/>
          </a:xfrm>
        </p:grpSpPr>
        <p:grpSp>
          <p:nvGrpSpPr>
            <p:cNvPr id="26" name="กลุ่ม 52">
              <a:extLst>
                <a:ext uri="{FF2B5EF4-FFF2-40B4-BE49-F238E27FC236}">
                  <a16:creationId xmlns:a16="http://schemas.microsoft.com/office/drawing/2014/main" id="{786A5C4B-B64B-3071-1202-AE860C8BB2BD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31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559696CC-2FFD-A8FC-9644-C04D15DB9F35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2" name="สี่เหลี่ยมผืนผ้า 47">
                <a:extLst>
                  <a:ext uri="{FF2B5EF4-FFF2-40B4-BE49-F238E27FC236}">
                    <a16:creationId xmlns:a16="http://schemas.microsoft.com/office/drawing/2014/main" id="{7FA3C538-1688-6AB4-490C-8F261D6AEEE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3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F380B4F3-8B3E-35A3-6F07-ACE16BA1689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34" name="สี่เหลี่ยมผืนผ้า 3">
                <a:extLst>
                  <a:ext uri="{FF2B5EF4-FFF2-40B4-BE49-F238E27FC236}">
                    <a16:creationId xmlns:a16="http://schemas.microsoft.com/office/drawing/2014/main" id="{810638FF-4170-FA21-16FC-1D8EA72FFF81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27" name="กลุ่ม 9">
              <a:extLst>
                <a:ext uri="{FF2B5EF4-FFF2-40B4-BE49-F238E27FC236}">
                  <a16:creationId xmlns:a16="http://schemas.microsoft.com/office/drawing/2014/main" id="{B50A65C9-5101-2675-F8A0-A14A260413A5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28" name="กล่องข้อความ 8">
                <a:extLst>
                  <a:ext uri="{FF2B5EF4-FFF2-40B4-BE49-F238E27FC236}">
                    <a16:creationId xmlns:a16="http://schemas.microsoft.com/office/drawing/2014/main" id="{49F95A9D-75AB-0282-BF0F-D5BD38F2B702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29" name="วงรี 13">
                <a:extLst>
                  <a:ext uri="{FF2B5EF4-FFF2-40B4-BE49-F238E27FC236}">
                    <a16:creationId xmlns:a16="http://schemas.microsoft.com/office/drawing/2014/main" id="{2E946862-5D6A-06B5-1359-03BE82989108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30" name="รูปภาพ 65">
                <a:extLst>
                  <a:ext uri="{FF2B5EF4-FFF2-40B4-BE49-F238E27FC236}">
                    <a16:creationId xmlns:a16="http://schemas.microsoft.com/office/drawing/2014/main" id="{62C7F92F-B11B-E45F-C29F-27F2CBAE92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5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49251" y="-66507"/>
            <a:ext cx="5972824" cy="49177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spc="-20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5.5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ขอความเห็นชอบกำหนดการแต่งกายและ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เครื่องแบบปกติของพนักงานกองทุน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พัฒนาบทบาทสตรี กรมการพัฒนาชุมชน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A556285-6BDB-D68A-B4B9-26D85E6D7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27" y="651017"/>
            <a:ext cx="8220339" cy="588235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th-TH" sz="13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เอกสารแนบประกาศคณะกรรมการบริหารกองทุนพัฒนาบทบาทสตรี</a:t>
            </a:r>
            <a:r>
              <a:rPr lang="en-US" sz="13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/>
            </a:r>
            <a:br>
              <a:rPr lang="en-US" sz="13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3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เรื่อง กำหนดการแต่งกายและเครื่องแบบปกติของพนักงานกองทุนพัฒนาบทบาทสตรี กรมการพัฒนาชุมชน</a:t>
            </a:r>
            <a:endParaRPr lang="en-US" sz="13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676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0" y="2857500"/>
            <a:ext cx="10160000" cy="826182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24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6.1 ........................................................................</a:t>
            </a:r>
            <a:endParaRPr lang="en-US" sz="24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36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39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40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41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51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52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42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43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44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48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9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0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5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46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7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7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38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46471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4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9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0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1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2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5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6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7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8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4" name="TextBox 33"/>
          <p:cNvSpPr txBox="1"/>
          <p:nvPr/>
        </p:nvSpPr>
        <p:spPr>
          <a:xfrm>
            <a:off x="1233031" y="27015"/>
            <a:ext cx="3617682" cy="43165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h-TH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6 เรื่อง อื่น ๆ</a:t>
            </a:r>
          </a:p>
        </p:txBody>
      </p:sp>
    </p:spTree>
    <p:extLst>
      <p:ext uri="{BB962C8B-B14F-4D97-AF65-F5344CB8AC3E}">
        <p14:creationId xmlns:p14="http://schemas.microsoft.com/office/powerpoint/2010/main" val="64145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938275"/>
            <a:ext cx="10160000" cy="2004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KodchiangUPC" panose="02020603050405020304" pitchFamily="18" charset="-34"/>
              <a:cs typeface="KodchiangUPC" panose="02020603050405020304" pitchFamily="18" charset="-34"/>
            </a:endParaRP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3893981" y="713852"/>
            <a:ext cx="2186246" cy="46964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จบการนำเสนอ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6F3EC21-AAC5-476B-B1C1-35D49DD35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195" y="1378866"/>
            <a:ext cx="2270699" cy="3406049"/>
          </a:xfrm>
          <a:prstGeom prst="rect">
            <a:avLst/>
          </a:prstGeom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47B5F5A1-60DF-468C-BD07-82DE86DAF5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84" y="1811356"/>
            <a:ext cx="2386479" cy="2617111"/>
          </a:xfrm>
          <a:prstGeom prst="rect">
            <a:avLst/>
          </a:prstGeom>
        </p:spPr>
      </p:pic>
      <p:grpSp>
        <p:nvGrpSpPr>
          <p:cNvPr id="22" name="Graphic 308">
            <a:extLst>
              <a:ext uri="{FF2B5EF4-FFF2-40B4-BE49-F238E27FC236}">
                <a16:creationId xmlns:a16="http://schemas.microsoft.com/office/drawing/2014/main" id="{B6740ED8-7285-4532-ACCD-7C68593CB5FA}"/>
              </a:ext>
            </a:extLst>
          </p:cNvPr>
          <p:cNvGrpSpPr/>
          <p:nvPr/>
        </p:nvGrpSpPr>
        <p:grpSpPr>
          <a:xfrm flipV="1">
            <a:off x="2877374" y="4769757"/>
            <a:ext cx="4219460" cy="372678"/>
            <a:chOff x="4767262" y="3338512"/>
            <a:chExt cx="2654141" cy="179451"/>
          </a:xfrm>
          <a:solidFill>
            <a:srgbClr val="B97449"/>
          </a:solidFill>
        </p:grpSpPr>
        <p:sp>
          <p:nvSpPr>
            <p:cNvPr id="23" name="Freeform: Shape 2">
              <a:extLst>
                <a:ext uri="{FF2B5EF4-FFF2-40B4-BE49-F238E27FC236}">
                  <a16:creationId xmlns:a16="http://schemas.microsoft.com/office/drawing/2014/main" id="{12C14B07-ECB8-445A-9838-01C37EA58196}"/>
                </a:ext>
              </a:extLst>
            </p:cNvPr>
            <p:cNvSpPr/>
            <p:nvPr/>
          </p:nvSpPr>
          <p:spPr>
            <a:xfrm>
              <a:off x="6013798" y="3338512"/>
              <a:ext cx="158305" cy="179451"/>
            </a:xfrm>
            <a:custGeom>
              <a:avLst/>
              <a:gdLst>
                <a:gd name="connsiteX0" fmla="*/ 110585 w 158305"/>
                <a:gd name="connsiteY0" fmla="*/ 59722 h 179451"/>
                <a:gd name="connsiteX1" fmla="*/ 79153 w 158305"/>
                <a:gd name="connsiteY1" fmla="*/ 0 h 179451"/>
                <a:gd name="connsiteX2" fmla="*/ 47720 w 158305"/>
                <a:gd name="connsiteY2" fmla="*/ 59722 h 179451"/>
                <a:gd name="connsiteX3" fmla="*/ 0 w 158305"/>
                <a:gd name="connsiteY3" fmla="*/ 89726 h 179451"/>
                <a:gd name="connsiteX4" fmla="*/ 47720 w 158305"/>
                <a:gd name="connsiteY4" fmla="*/ 119729 h 179451"/>
                <a:gd name="connsiteX5" fmla="*/ 79153 w 158305"/>
                <a:gd name="connsiteY5" fmla="*/ 179451 h 179451"/>
                <a:gd name="connsiteX6" fmla="*/ 110585 w 158305"/>
                <a:gd name="connsiteY6" fmla="*/ 119729 h 179451"/>
                <a:gd name="connsiteX7" fmla="*/ 158306 w 158305"/>
                <a:gd name="connsiteY7" fmla="*/ 89726 h 17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305" h="179451">
                  <a:moveTo>
                    <a:pt x="110585" y="59722"/>
                  </a:moveTo>
                  <a:lnTo>
                    <a:pt x="79153" y="0"/>
                  </a:lnTo>
                  <a:lnTo>
                    <a:pt x="47720" y="59722"/>
                  </a:lnTo>
                  <a:lnTo>
                    <a:pt x="0" y="89726"/>
                  </a:lnTo>
                  <a:lnTo>
                    <a:pt x="47720" y="119729"/>
                  </a:lnTo>
                  <a:lnTo>
                    <a:pt x="79153" y="179451"/>
                  </a:lnTo>
                  <a:lnTo>
                    <a:pt x="110585" y="119729"/>
                  </a:lnTo>
                  <a:lnTo>
                    <a:pt x="158306" y="897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4" name="Freeform: Shape 3">
              <a:extLst>
                <a:ext uri="{FF2B5EF4-FFF2-40B4-BE49-F238E27FC236}">
                  <a16:creationId xmlns:a16="http://schemas.microsoft.com/office/drawing/2014/main" id="{6F480818-8BBD-4D89-9762-95F220C1E8DB}"/>
                </a:ext>
              </a:extLst>
            </p:cNvPr>
            <p:cNvSpPr/>
            <p:nvPr/>
          </p:nvSpPr>
          <p:spPr>
            <a:xfrm>
              <a:off x="4767262" y="3417188"/>
              <a:ext cx="1143381" cy="22097"/>
            </a:xfrm>
            <a:custGeom>
              <a:avLst/>
              <a:gdLst>
                <a:gd name="connsiteX0" fmla="*/ 1143381 w 1143381"/>
                <a:gd name="connsiteY0" fmla="*/ 11049 h 22097"/>
                <a:gd name="connsiteX1" fmla="*/ 857536 w 1143381"/>
                <a:gd name="connsiteY1" fmla="*/ 19621 h 22097"/>
                <a:gd name="connsiteX2" fmla="*/ 571691 w 1143381"/>
                <a:gd name="connsiteY2" fmla="*/ 22098 h 22097"/>
                <a:gd name="connsiteX3" fmla="*/ 285845 w 1143381"/>
                <a:gd name="connsiteY3" fmla="*/ 19717 h 22097"/>
                <a:gd name="connsiteX4" fmla="*/ 0 w 1143381"/>
                <a:gd name="connsiteY4" fmla="*/ 11049 h 22097"/>
                <a:gd name="connsiteX5" fmla="*/ 285845 w 1143381"/>
                <a:gd name="connsiteY5" fmla="*/ 2381 h 22097"/>
                <a:gd name="connsiteX6" fmla="*/ 571691 w 1143381"/>
                <a:gd name="connsiteY6" fmla="*/ 0 h 22097"/>
                <a:gd name="connsiteX7" fmla="*/ 857536 w 1143381"/>
                <a:gd name="connsiteY7" fmla="*/ 2477 h 22097"/>
                <a:gd name="connsiteX8" fmla="*/ 1143381 w 1143381"/>
                <a:gd name="connsiteY8" fmla="*/ 11049 h 2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381" h="22097">
                  <a:moveTo>
                    <a:pt x="1143381" y="11049"/>
                  </a:moveTo>
                  <a:cubicBezTo>
                    <a:pt x="1048131" y="15335"/>
                    <a:pt x="952786" y="18193"/>
                    <a:pt x="857536" y="19621"/>
                  </a:cubicBezTo>
                  <a:cubicBezTo>
                    <a:pt x="762286" y="21431"/>
                    <a:pt x="666940" y="21812"/>
                    <a:pt x="571691" y="22098"/>
                  </a:cubicBezTo>
                  <a:cubicBezTo>
                    <a:pt x="476441" y="21908"/>
                    <a:pt x="381095" y="21431"/>
                    <a:pt x="285845" y="19717"/>
                  </a:cubicBezTo>
                  <a:cubicBezTo>
                    <a:pt x="190595" y="18193"/>
                    <a:pt x="95250" y="15335"/>
                    <a:pt x="0" y="11049"/>
                  </a:cubicBezTo>
                  <a:cubicBezTo>
                    <a:pt x="95250" y="6763"/>
                    <a:pt x="190595" y="3905"/>
                    <a:pt x="285845" y="2381"/>
                  </a:cubicBezTo>
                  <a:cubicBezTo>
                    <a:pt x="381095" y="667"/>
                    <a:pt x="476441" y="190"/>
                    <a:pt x="571691" y="0"/>
                  </a:cubicBezTo>
                  <a:cubicBezTo>
                    <a:pt x="666940" y="190"/>
                    <a:pt x="762286" y="667"/>
                    <a:pt x="857536" y="2477"/>
                  </a:cubicBezTo>
                  <a:cubicBezTo>
                    <a:pt x="952881" y="3905"/>
                    <a:pt x="1048131" y="6763"/>
                    <a:pt x="1143381" y="11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5" name="Freeform: Shape 4">
              <a:extLst>
                <a:ext uri="{FF2B5EF4-FFF2-40B4-BE49-F238E27FC236}">
                  <a16:creationId xmlns:a16="http://schemas.microsoft.com/office/drawing/2014/main" id="{09103FAC-4F6E-4B33-AE91-CEB00BC1E487}"/>
                </a:ext>
              </a:extLst>
            </p:cNvPr>
            <p:cNvSpPr/>
            <p:nvPr/>
          </p:nvSpPr>
          <p:spPr>
            <a:xfrm>
              <a:off x="6278022" y="3417188"/>
              <a:ext cx="1143380" cy="22097"/>
            </a:xfrm>
            <a:custGeom>
              <a:avLst/>
              <a:gdLst>
                <a:gd name="connsiteX0" fmla="*/ 1143381 w 1143380"/>
                <a:gd name="connsiteY0" fmla="*/ 11049 h 22097"/>
                <a:gd name="connsiteX1" fmla="*/ 857536 w 1143380"/>
                <a:gd name="connsiteY1" fmla="*/ 19621 h 22097"/>
                <a:gd name="connsiteX2" fmla="*/ 571691 w 1143380"/>
                <a:gd name="connsiteY2" fmla="*/ 22098 h 22097"/>
                <a:gd name="connsiteX3" fmla="*/ 285845 w 1143380"/>
                <a:gd name="connsiteY3" fmla="*/ 19717 h 22097"/>
                <a:gd name="connsiteX4" fmla="*/ 0 w 1143380"/>
                <a:gd name="connsiteY4" fmla="*/ 11049 h 22097"/>
                <a:gd name="connsiteX5" fmla="*/ 285845 w 1143380"/>
                <a:gd name="connsiteY5" fmla="*/ 2381 h 22097"/>
                <a:gd name="connsiteX6" fmla="*/ 571691 w 1143380"/>
                <a:gd name="connsiteY6" fmla="*/ 0 h 22097"/>
                <a:gd name="connsiteX7" fmla="*/ 857536 w 1143380"/>
                <a:gd name="connsiteY7" fmla="*/ 2477 h 22097"/>
                <a:gd name="connsiteX8" fmla="*/ 1143381 w 1143380"/>
                <a:gd name="connsiteY8" fmla="*/ 11049 h 2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380" h="22097">
                  <a:moveTo>
                    <a:pt x="1143381" y="11049"/>
                  </a:moveTo>
                  <a:cubicBezTo>
                    <a:pt x="1048131" y="15335"/>
                    <a:pt x="952786" y="18193"/>
                    <a:pt x="857536" y="19621"/>
                  </a:cubicBezTo>
                  <a:cubicBezTo>
                    <a:pt x="762286" y="21431"/>
                    <a:pt x="666941" y="21812"/>
                    <a:pt x="571691" y="22098"/>
                  </a:cubicBezTo>
                  <a:cubicBezTo>
                    <a:pt x="476441" y="21908"/>
                    <a:pt x="381095" y="21431"/>
                    <a:pt x="285845" y="19717"/>
                  </a:cubicBezTo>
                  <a:cubicBezTo>
                    <a:pt x="190595" y="18288"/>
                    <a:pt x="95250" y="15430"/>
                    <a:pt x="0" y="11049"/>
                  </a:cubicBezTo>
                  <a:cubicBezTo>
                    <a:pt x="95250" y="6763"/>
                    <a:pt x="190595" y="3905"/>
                    <a:pt x="285845" y="2381"/>
                  </a:cubicBezTo>
                  <a:cubicBezTo>
                    <a:pt x="381095" y="667"/>
                    <a:pt x="476441" y="190"/>
                    <a:pt x="571691" y="0"/>
                  </a:cubicBezTo>
                  <a:cubicBezTo>
                    <a:pt x="666941" y="190"/>
                    <a:pt x="762286" y="667"/>
                    <a:pt x="857536" y="2477"/>
                  </a:cubicBezTo>
                  <a:cubicBezTo>
                    <a:pt x="952786" y="3905"/>
                    <a:pt x="1048131" y="6763"/>
                    <a:pt x="1143381" y="11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113" name="กลุ่ม 112">
            <a:extLst>
              <a:ext uri="{FF2B5EF4-FFF2-40B4-BE49-F238E27FC236}">
                <a16:creationId xmlns:a16="http://schemas.microsoft.com/office/drawing/2014/main" id="{779AF26F-A827-4021-A29D-40B01C6E07CD}"/>
              </a:ext>
            </a:extLst>
          </p:cNvPr>
          <p:cNvGrpSpPr/>
          <p:nvPr/>
        </p:nvGrpSpPr>
        <p:grpSpPr>
          <a:xfrm>
            <a:off x="1" y="5280546"/>
            <a:ext cx="10151541" cy="490753"/>
            <a:chOff x="0" y="4752491"/>
            <a:chExt cx="9136387" cy="441678"/>
          </a:xfrm>
        </p:grpSpPr>
        <p:grpSp>
          <p:nvGrpSpPr>
            <p:cNvPr id="114" name="กลุ่ม 113">
              <a:extLst>
                <a:ext uri="{FF2B5EF4-FFF2-40B4-BE49-F238E27FC236}">
                  <a16:creationId xmlns:a16="http://schemas.microsoft.com/office/drawing/2014/main" id="{1EFB1955-7E24-418B-B6A7-4CACE8070249}"/>
                </a:ext>
              </a:extLst>
            </p:cNvPr>
            <p:cNvGrpSpPr/>
            <p:nvPr/>
          </p:nvGrpSpPr>
          <p:grpSpPr>
            <a:xfrm>
              <a:off x="0" y="4752491"/>
              <a:ext cx="9136387" cy="441678"/>
              <a:chOff x="0" y="4627922"/>
              <a:chExt cx="9136387" cy="585694"/>
            </a:xfrm>
          </p:grpSpPr>
          <p:pic>
            <p:nvPicPr>
              <p:cNvPr id="116" name="Picture 20">
                <a:extLst>
                  <a:ext uri="{FF2B5EF4-FFF2-40B4-BE49-F238E27FC236}">
                    <a16:creationId xmlns:a16="http://schemas.microsoft.com/office/drawing/2014/main" id="{2015B1E0-6176-4652-BAA6-1B6C3D31DB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495590" y="4692423"/>
                <a:ext cx="1217329" cy="521193"/>
              </a:xfrm>
              <a:prstGeom prst="rect">
                <a:avLst/>
              </a:prstGeom>
            </p:spPr>
          </p:pic>
          <p:pic>
            <p:nvPicPr>
              <p:cNvPr id="117" name="Picture 21">
                <a:extLst>
                  <a:ext uri="{FF2B5EF4-FFF2-40B4-BE49-F238E27FC236}">
                    <a16:creationId xmlns:a16="http://schemas.microsoft.com/office/drawing/2014/main" id="{A2DA2105-D47B-4EFC-899C-D6B4381FB4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5207" y="4798459"/>
                <a:ext cx="864127" cy="296250"/>
              </a:xfrm>
              <a:prstGeom prst="rect">
                <a:avLst/>
              </a:prstGeom>
            </p:spPr>
          </p:pic>
          <p:grpSp>
            <p:nvGrpSpPr>
              <p:cNvPr id="118" name="กลุ่ม 1">
                <a:extLst>
                  <a:ext uri="{FF2B5EF4-FFF2-40B4-BE49-F238E27FC236}">
                    <a16:creationId xmlns:a16="http://schemas.microsoft.com/office/drawing/2014/main" id="{78AFB3BC-7492-44D2-A8C2-89FA42575F44}"/>
                  </a:ext>
                </a:extLst>
              </p:cNvPr>
              <p:cNvGrpSpPr/>
              <p:nvPr/>
            </p:nvGrpSpPr>
            <p:grpSpPr>
              <a:xfrm>
                <a:off x="7276485" y="4795993"/>
                <a:ext cx="522574" cy="295287"/>
                <a:chOff x="8545578" y="6260023"/>
                <a:chExt cx="1654218" cy="620377"/>
              </a:xfrm>
            </p:grpSpPr>
            <p:pic>
              <p:nvPicPr>
                <p:cNvPr id="128" name="Picture 35">
                  <a:extLst>
                    <a:ext uri="{FF2B5EF4-FFF2-40B4-BE49-F238E27FC236}">
                      <a16:creationId xmlns:a16="http://schemas.microsoft.com/office/drawing/2014/main" id="{EFC48196-57AA-4CA4-A268-C4000FB4FB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5578" y="6260023"/>
                  <a:ext cx="1048502" cy="620377"/>
                </a:xfrm>
                <a:prstGeom prst="rect">
                  <a:avLst/>
                </a:prstGeom>
              </p:spPr>
            </p:pic>
            <p:pic>
              <p:nvPicPr>
                <p:cNvPr id="129" name="Picture 36">
                  <a:extLst>
                    <a:ext uri="{FF2B5EF4-FFF2-40B4-BE49-F238E27FC236}">
                      <a16:creationId xmlns:a16="http://schemas.microsoft.com/office/drawing/2014/main" id="{96D14D55-79F2-40D5-A1B4-807EE6C213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33779" y="6271358"/>
                  <a:ext cx="566017" cy="566018"/>
                </a:xfrm>
                <a:prstGeom prst="rect">
                  <a:avLst/>
                </a:prstGeom>
              </p:spPr>
            </p:pic>
          </p:grpSp>
          <p:pic>
            <p:nvPicPr>
              <p:cNvPr id="119" name="Picture 24">
                <a:extLst>
                  <a:ext uri="{FF2B5EF4-FFF2-40B4-BE49-F238E27FC236}">
                    <a16:creationId xmlns:a16="http://schemas.microsoft.com/office/drawing/2014/main" id="{7B672B68-0747-4464-9C9B-53C40C66A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28" y="4627922"/>
                <a:ext cx="331226" cy="532337"/>
              </a:xfrm>
              <a:prstGeom prst="rect">
                <a:avLst/>
              </a:prstGeom>
            </p:spPr>
          </p:pic>
          <p:pic>
            <p:nvPicPr>
              <p:cNvPr id="120" name="Picture 25">
                <a:extLst>
                  <a:ext uri="{FF2B5EF4-FFF2-40B4-BE49-F238E27FC236}">
                    <a16:creationId xmlns:a16="http://schemas.microsoft.com/office/drawing/2014/main" id="{60D1DF80-DD15-4DEC-B5FB-1B135C8EC0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659766" y="4693074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21" name="กลุ่ม 7">
                <a:extLst>
                  <a:ext uri="{FF2B5EF4-FFF2-40B4-BE49-F238E27FC236}">
                    <a16:creationId xmlns:a16="http://schemas.microsoft.com/office/drawing/2014/main" id="{0F06E5A4-F7EC-453D-AFEB-A6F1628D3419}"/>
                  </a:ext>
                </a:extLst>
              </p:cNvPr>
              <p:cNvGrpSpPr/>
              <p:nvPr/>
            </p:nvGrpSpPr>
            <p:grpSpPr>
              <a:xfrm>
                <a:off x="0" y="4651321"/>
                <a:ext cx="4488393" cy="520252"/>
                <a:chOff x="-16306" y="6441924"/>
                <a:chExt cx="6215903" cy="428468"/>
              </a:xfrm>
            </p:grpSpPr>
            <p:sp>
              <p:nvSpPr>
                <p:cNvPr id="125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908E4B-0F06-43BD-93BB-A2FB6248A7BB}"/>
                    </a:ext>
                  </a:extLst>
                </p:cNvPr>
                <p:cNvSpPr/>
                <p:nvPr/>
              </p:nvSpPr>
              <p:spPr>
                <a:xfrm>
                  <a:off x="-16306" y="6517325"/>
                  <a:ext cx="595714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26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77EB22F-4481-4711-882E-17F8DF7F9362}"/>
                    </a:ext>
                  </a:extLst>
                </p:cNvPr>
                <p:cNvSpPr/>
                <p:nvPr/>
              </p:nvSpPr>
              <p:spPr>
                <a:xfrm>
                  <a:off x="-12113" y="6441924"/>
                  <a:ext cx="6047640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27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8046DDC1-D1F0-4190-873E-AD8D02A4BFBD}"/>
                    </a:ext>
                  </a:extLst>
                </p:cNvPr>
                <p:cNvSpPr/>
                <p:nvPr/>
              </p:nvSpPr>
              <p:spPr>
                <a:xfrm>
                  <a:off x="5674715" y="6443702"/>
                  <a:ext cx="524882" cy="426690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22" name="กลุ่ม 4">
                <a:extLst>
                  <a:ext uri="{FF2B5EF4-FFF2-40B4-BE49-F238E27FC236}">
                    <a16:creationId xmlns:a16="http://schemas.microsoft.com/office/drawing/2014/main" id="{8F72441D-E50B-4533-AEF6-E60CB0FDB991}"/>
                  </a:ext>
                </a:extLst>
              </p:cNvPr>
              <p:cNvGrpSpPr/>
              <p:nvPr/>
            </p:nvGrpSpPr>
            <p:grpSpPr>
              <a:xfrm>
                <a:off x="8062498" y="4638393"/>
                <a:ext cx="1073889" cy="500781"/>
                <a:chOff x="10426806" y="6430401"/>
                <a:chExt cx="1765194" cy="427599"/>
              </a:xfrm>
            </p:grpSpPr>
            <p:sp>
              <p:nvSpPr>
                <p:cNvPr id="123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37C2A04B-8BA8-4581-80BF-365888328136}"/>
                    </a:ext>
                  </a:extLst>
                </p:cNvPr>
                <p:cNvSpPr/>
                <p:nvPr/>
              </p:nvSpPr>
              <p:spPr>
                <a:xfrm>
                  <a:off x="10426806" y="6430401"/>
                  <a:ext cx="1760999" cy="426691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24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F9AD739E-4BB0-4B9B-82D4-4C24D8B338A5}"/>
                    </a:ext>
                  </a:extLst>
                </p:cNvPr>
                <p:cNvSpPr/>
                <p:nvPr/>
              </p:nvSpPr>
              <p:spPr>
                <a:xfrm>
                  <a:off x="10431001" y="6517325"/>
                  <a:ext cx="1760999" cy="340675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sp>
          <p:nvSpPr>
            <p:cNvPr id="115" name="รูปแบบอิสระ: รูปร่าง 49">
              <a:extLst>
                <a:ext uri="{FF2B5EF4-FFF2-40B4-BE49-F238E27FC236}">
                  <a16:creationId xmlns:a16="http://schemas.microsoft.com/office/drawing/2014/main" id="{9ACBE415-A79D-4714-B92A-5D0362E1E506}"/>
                </a:ext>
              </a:extLst>
            </p:cNvPr>
            <p:cNvSpPr/>
            <p:nvPr/>
          </p:nvSpPr>
          <p:spPr>
            <a:xfrm rot="351101">
              <a:off x="7967827" y="4753458"/>
              <a:ext cx="379008" cy="390700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35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40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1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2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43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36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37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38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39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</p:spTree>
    <p:extLst>
      <p:ext uri="{BB962C8B-B14F-4D97-AF65-F5344CB8AC3E}">
        <p14:creationId xmlns:p14="http://schemas.microsoft.com/office/powerpoint/2010/main" val="315673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0" y="-1013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</a:pPr>
            <a:r>
              <a:rPr lang="th-TH" sz="3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th-TH" sz="2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3.2 รายงานการบริหารจัดการหนี้ของกองทุนพัฒนาบทบาทสตรี</a:t>
            </a:r>
          </a:p>
          <a:p>
            <a:pPr algn="ctr"/>
            <a:endParaRPr lang="th-TH" dirty="0"/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0" y="468632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261764"/>
              </p:ext>
            </p:extLst>
          </p:nvPr>
        </p:nvGraphicFramePr>
        <p:xfrm>
          <a:off x="846076" y="1863969"/>
          <a:ext cx="8467847" cy="2671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352">
                  <a:extLst>
                    <a:ext uri="{9D8B030D-6E8A-4147-A177-3AD203B41FA5}">
                      <a16:colId xmlns:a16="http://schemas.microsoft.com/office/drawing/2014/main" val="404567474"/>
                    </a:ext>
                  </a:extLst>
                </a:gridCol>
                <a:gridCol w="1325041">
                  <a:extLst>
                    <a:ext uri="{9D8B030D-6E8A-4147-A177-3AD203B41FA5}">
                      <a16:colId xmlns:a16="http://schemas.microsoft.com/office/drawing/2014/main" val="574072618"/>
                    </a:ext>
                  </a:extLst>
                </a:gridCol>
                <a:gridCol w="2015168">
                  <a:extLst>
                    <a:ext uri="{9D8B030D-6E8A-4147-A177-3AD203B41FA5}">
                      <a16:colId xmlns:a16="http://schemas.microsoft.com/office/drawing/2014/main" val="2161352374"/>
                    </a:ext>
                  </a:extLst>
                </a:gridCol>
                <a:gridCol w="1946156">
                  <a:extLst>
                    <a:ext uri="{9D8B030D-6E8A-4147-A177-3AD203B41FA5}">
                      <a16:colId xmlns:a16="http://schemas.microsoft.com/office/drawing/2014/main" val="1846196331"/>
                    </a:ext>
                  </a:extLst>
                </a:gridCol>
                <a:gridCol w="1808130">
                  <a:extLst>
                    <a:ext uri="{9D8B030D-6E8A-4147-A177-3AD203B41FA5}">
                      <a16:colId xmlns:a16="http://schemas.microsoft.com/office/drawing/2014/main" val="2131337468"/>
                    </a:ext>
                  </a:extLst>
                </a:gridCol>
              </a:tblGrid>
              <a:tr h="1842724">
                <a:tc>
                  <a:txBody>
                    <a:bodyPr/>
                    <a:lstStyle/>
                    <a:p>
                      <a:pPr algn="ctr"/>
                      <a:r>
                        <a:rPr lang="th-TH" sz="1600" b="1" kern="1200" dirty="0">
                          <a:solidFill>
                            <a:srgbClr val="001E5C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ข้อมูล</a:t>
                      </a:r>
                      <a:endParaRPr lang="en-US" sz="1600" b="1" kern="1200" dirty="0">
                        <a:solidFill>
                          <a:srgbClr val="001E5C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r>
                        <a:rPr lang="th-TH" sz="1600" b="1" kern="1200" dirty="0">
                          <a:solidFill>
                            <a:srgbClr val="001E5C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วัน/เดือน/ปี</a:t>
                      </a:r>
                      <a:endParaRPr lang="en-US" sz="1600" dirty="0">
                        <a:solidFill>
                          <a:srgbClr val="001E5C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0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1200"/>
                        </a:spcBef>
                        <a:spcAft>
                          <a:spcPts val="600"/>
                        </a:spcAft>
                      </a:pPr>
                      <a:r>
                        <a:rPr lang="th-TH" sz="1600" dirty="0">
                          <a:solidFill>
                            <a:srgbClr val="001E5C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ปีที่อนุมัติ</a:t>
                      </a:r>
                      <a:endParaRPr lang="en-US" sz="1600" dirty="0">
                        <a:solidFill>
                          <a:srgbClr val="001E5C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0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th-TH" sz="1600" baseline="0" dirty="0">
                        <a:solidFill>
                          <a:srgbClr val="001E5C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th-TH" sz="1600" baseline="0" dirty="0">
                          <a:solidFill>
                            <a:srgbClr val="001E5C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เงินทุนหมุนเวียนสำหรับปล่อยกู้</a:t>
                      </a:r>
                      <a:endParaRPr lang="en-US" sz="1600" baseline="0" dirty="0">
                        <a:solidFill>
                          <a:srgbClr val="001E5C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th-TH" sz="1600" baseline="0" dirty="0">
                          <a:solidFill>
                            <a:srgbClr val="001E5C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เป็นยอดสะสม </a:t>
                      </a:r>
                      <a:br>
                        <a:rPr lang="th-TH" sz="1600" baseline="0" dirty="0">
                          <a:solidFill>
                            <a:srgbClr val="001E5C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</a:br>
                      <a:r>
                        <a:rPr lang="th-TH" sz="1600" baseline="0" dirty="0">
                          <a:solidFill>
                            <a:srgbClr val="001E5C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รวมทั้งสิ้น 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600"/>
                        </a:spcAft>
                      </a:pPr>
                      <a:r>
                        <a:rPr lang="th-TH" sz="1600" baseline="0" dirty="0">
                          <a:solidFill>
                            <a:srgbClr val="001E5C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600" baseline="0" dirty="0">
                        <a:solidFill>
                          <a:srgbClr val="001E5C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0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th-TH" sz="1600" baseline="0" dirty="0">
                          <a:solidFill>
                            <a:srgbClr val="001E5C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รับชำระคืน</a:t>
                      </a:r>
                      <a:endParaRPr lang="en-US" sz="1600" baseline="0" dirty="0">
                        <a:solidFill>
                          <a:srgbClr val="001E5C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th-TH" sz="1600" baseline="0" dirty="0">
                          <a:solidFill>
                            <a:srgbClr val="001E5C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600" baseline="0" dirty="0">
                        <a:solidFill>
                          <a:srgbClr val="001E5C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0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th-TH" sz="1600" baseline="0" dirty="0">
                          <a:solidFill>
                            <a:srgbClr val="001E5C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ยอดหนี้คงเหลือ</a:t>
                      </a:r>
                      <a:endParaRPr lang="en-US" sz="1600" baseline="0" dirty="0">
                        <a:solidFill>
                          <a:srgbClr val="001E5C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th-TH" sz="1600" baseline="0" dirty="0">
                          <a:solidFill>
                            <a:srgbClr val="001E5C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600" baseline="0" dirty="0">
                        <a:solidFill>
                          <a:srgbClr val="001E5C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485398"/>
                  </a:ext>
                </a:extLst>
              </a:tr>
              <a:tr h="4145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5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10 ส.ค. 65</a:t>
                      </a:r>
                      <a:endParaRPr lang="en-US" sz="15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5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2556 - </a:t>
                      </a:r>
                      <a:r>
                        <a:rPr lang="en-US" sz="15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2565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16,385,357,439.69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4000"/>
                        </a:lnSpc>
                        <a:spcAft>
                          <a:spcPts val="1000"/>
                        </a:spcAft>
                      </a:pPr>
                      <a:r>
                        <a:rPr lang="th-TH" sz="15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11</a:t>
                      </a:r>
                      <a:r>
                        <a:rPr lang="en-US" sz="15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,</a:t>
                      </a:r>
                      <a:r>
                        <a:rPr lang="th-TH" sz="15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597</a:t>
                      </a:r>
                      <a:r>
                        <a:rPr lang="en-US" sz="15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,</a:t>
                      </a:r>
                      <a:r>
                        <a:rPr lang="th-TH" sz="15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122</a:t>
                      </a:r>
                      <a:r>
                        <a:rPr lang="en-US" sz="15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,</a:t>
                      </a:r>
                      <a:r>
                        <a:rPr lang="th-TH" sz="15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396.81</a:t>
                      </a:r>
                      <a:endParaRPr lang="en-US" sz="1500" dirty="0">
                        <a:solidFill>
                          <a:srgbClr val="002060"/>
                        </a:solidFill>
                        <a:effectLst/>
                        <a:latin typeface="Chulabhorn Likit Text" panose="020B0604020202020204" charset="-34"/>
                        <a:ea typeface="Calibri" panose="020F0502020204030204" pitchFamily="34" charset="0"/>
                        <a:cs typeface="Chulabhorn Likit Text" panose="020B060402020202020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4000"/>
                        </a:lnSpc>
                        <a:spcAft>
                          <a:spcPts val="1000"/>
                        </a:spcAft>
                      </a:pPr>
                      <a:r>
                        <a:rPr lang="th-TH" sz="15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4</a:t>
                      </a:r>
                      <a:r>
                        <a:rPr lang="en-US" sz="15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,</a:t>
                      </a:r>
                      <a:r>
                        <a:rPr lang="th-TH" sz="15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788</a:t>
                      </a:r>
                      <a:r>
                        <a:rPr lang="en-US" sz="15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,</a:t>
                      </a:r>
                      <a:r>
                        <a:rPr lang="th-TH" sz="15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235</a:t>
                      </a:r>
                      <a:r>
                        <a:rPr lang="en-US" sz="15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,</a:t>
                      </a:r>
                      <a:r>
                        <a:rPr lang="th-TH" sz="15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042.88</a:t>
                      </a:r>
                      <a:endParaRPr lang="en-US" sz="1500" dirty="0">
                        <a:solidFill>
                          <a:srgbClr val="002060"/>
                        </a:solidFill>
                        <a:effectLst/>
                        <a:latin typeface="Chulabhorn Likit Text" panose="020B0604020202020204" charset="-34"/>
                        <a:ea typeface="Calibri" panose="020F0502020204030204" pitchFamily="34" charset="0"/>
                        <a:cs typeface="Chulabhorn Likit Text" panose="020B060402020202020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118427"/>
                  </a:ext>
                </a:extLst>
              </a:tr>
              <a:tr h="414580">
                <a:tc>
                  <a:txBody>
                    <a:bodyPr/>
                    <a:lstStyle/>
                    <a:p>
                      <a:pPr algn="ctr">
                        <a:lnSpc>
                          <a:spcPct val="94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</a:t>
                      </a:r>
                      <a:r>
                        <a:rPr lang="th-TH" sz="15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 ก.ย. 65</a:t>
                      </a:r>
                      <a:endParaRPr lang="en-US" sz="15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5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2556 - </a:t>
                      </a:r>
                      <a:r>
                        <a:rPr lang="en-US" sz="15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2565</a:t>
                      </a:r>
                      <a:endParaRPr lang="en-US" sz="15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16,413,489,053.69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4000"/>
                        </a:lnSpc>
                        <a:spcAft>
                          <a:spcPts val="0"/>
                        </a:spcAft>
                      </a:pPr>
                      <a:r>
                        <a:rPr lang="th-TH" sz="15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11</a:t>
                      </a: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5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767</a:t>
                      </a: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5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856</a:t>
                      </a:r>
                      <a:r>
                        <a:rPr lang="en-US" sz="15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50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767.23</a:t>
                      </a:r>
                      <a:endParaRPr lang="en-US" sz="150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4000"/>
                        </a:lnSpc>
                        <a:spcAft>
                          <a:spcPts val="0"/>
                        </a:spcAft>
                      </a:pPr>
                      <a:r>
                        <a:rPr lang="th-TH" sz="15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</a:t>
                      </a:r>
                      <a:r>
                        <a:rPr lang="en-US" sz="15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5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645</a:t>
                      </a:r>
                      <a:r>
                        <a:rPr lang="en-US" sz="15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5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632</a:t>
                      </a:r>
                      <a:r>
                        <a:rPr lang="en-US" sz="15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5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286.46</a:t>
                      </a:r>
                      <a:endParaRPr lang="en-US" sz="15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105456"/>
                  </a:ext>
                </a:extLst>
              </a:tr>
            </a:tbl>
          </a:graphicData>
        </a:graphic>
      </p:graphicFrame>
      <p:sp>
        <p:nvSpPr>
          <p:cNvPr id="5" name="สี่เหลี่ยมผืนผ้ามุมมน 18"/>
          <p:cNvSpPr/>
          <p:nvPr/>
        </p:nvSpPr>
        <p:spPr>
          <a:xfrm>
            <a:off x="6240779" y="4996190"/>
            <a:ext cx="3073144" cy="365178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</a:t>
            </a:r>
            <a:r>
              <a:rPr lang="th-TH" sz="15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14 กันยายน </a:t>
            </a:r>
            <a:r>
              <a:rPr lang="th-TH"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2565</a:t>
            </a:r>
          </a:p>
        </p:txBody>
      </p:sp>
      <p:sp>
        <p:nvSpPr>
          <p:cNvPr id="7" name="Pentagon 6"/>
          <p:cNvSpPr/>
          <p:nvPr/>
        </p:nvSpPr>
        <p:spPr>
          <a:xfrm>
            <a:off x="0" y="955603"/>
            <a:ext cx="3415229" cy="556782"/>
          </a:xfrm>
          <a:prstGeom prst="homePlate">
            <a:avLst/>
          </a:prstGeom>
          <a:solidFill>
            <a:srgbClr val="FFFFB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2.1 ปล่อยกู้ให้กับสมาชิก</a:t>
            </a:r>
          </a:p>
        </p:txBody>
      </p:sp>
    </p:spTree>
    <p:extLst>
      <p:ext uri="{BB962C8B-B14F-4D97-AF65-F5344CB8AC3E}">
        <p14:creationId xmlns:p14="http://schemas.microsoft.com/office/powerpoint/2010/main" val="3606954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0" y="-1013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</a:pPr>
            <a:r>
              <a:rPr lang="th-TH" sz="3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th-TH" sz="2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3.2 รายงานการบริหารจัดการหนี้ของกองทุนพัฒนาบทบาทสตรี</a:t>
            </a:r>
          </a:p>
          <a:p>
            <a:pPr algn="ctr"/>
            <a:endParaRPr lang="th-TH" dirty="0"/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0" y="468632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680391"/>
              </p:ext>
            </p:extLst>
          </p:nvPr>
        </p:nvGraphicFramePr>
        <p:xfrm>
          <a:off x="190500" y="2212623"/>
          <a:ext cx="9842499" cy="2036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4300">
                  <a:extLst>
                    <a:ext uri="{9D8B030D-6E8A-4147-A177-3AD203B41FA5}">
                      <a16:colId xmlns:a16="http://schemas.microsoft.com/office/drawing/2014/main" val="404567474"/>
                    </a:ext>
                  </a:extLst>
                </a:gridCol>
                <a:gridCol w="1841316">
                  <a:extLst>
                    <a:ext uri="{9D8B030D-6E8A-4147-A177-3AD203B41FA5}">
                      <a16:colId xmlns:a16="http://schemas.microsoft.com/office/drawing/2014/main" val="574072618"/>
                    </a:ext>
                  </a:extLst>
                </a:gridCol>
                <a:gridCol w="1778460">
                  <a:extLst>
                    <a:ext uri="{9D8B030D-6E8A-4147-A177-3AD203B41FA5}">
                      <a16:colId xmlns:a16="http://schemas.microsoft.com/office/drawing/2014/main" val="2161352374"/>
                    </a:ext>
                  </a:extLst>
                </a:gridCol>
                <a:gridCol w="1612624">
                  <a:extLst>
                    <a:ext uri="{9D8B030D-6E8A-4147-A177-3AD203B41FA5}">
                      <a16:colId xmlns:a16="http://schemas.microsoft.com/office/drawing/2014/main" val="1210249613"/>
                    </a:ext>
                  </a:extLst>
                </a:gridCol>
                <a:gridCol w="1776344">
                  <a:extLst>
                    <a:ext uri="{9D8B030D-6E8A-4147-A177-3AD203B41FA5}">
                      <a16:colId xmlns:a16="http://schemas.microsoft.com/office/drawing/2014/main" val="2131337468"/>
                    </a:ext>
                  </a:extLst>
                </a:gridCol>
                <a:gridCol w="1449455">
                  <a:extLst>
                    <a:ext uri="{9D8B030D-6E8A-4147-A177-3AD203B41FA5}">
                      <a16:colId xmlns:a16="http://schemas.microsoft.com/office/drawing/2014/main" val="3856309482"/>
                    </a:ext>
                  </a:extLst>
                </a:gridCol>
              </a:tblGrid>
              <a:tr h="778632"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dirty="0">
                          <a:solidFill>
                            <a:srgbClr val="001E5C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วัน/เดือน/ปี</a:t>
                      </a:r>
                      <a:endParaRPr lang="en-US" sz="1600" b="1" dirty="0">
                        <a:solidFill>
                          <a:srgbClr val="001E5C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CF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rgbClr val="001E5C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ยอดลูกหนี้คงเหลือ</a:t>
                      </a:r>
                      <a:endParaRPr lang="en-US" sz="1600" b="1" kern="1200" dirty="0">
                        <a:solidFill>
                          <a:srgbClr val="001E5C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CF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rgbClr val="001E5C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หนี้ยังไม่ถึงกำหนดชำระ</a:t>
                      </a:r>
                      <a:endParaRPr lang="en-US" sz="1600" b="1" kern="1200" dirty="0">
                        <a:solidFill>
                          <a:srgbClr val="001E5C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CF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rgbClr val="001E5C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หนี้ดำเนินคดี</a:t>
                      </a:r>
                      <a:endParaRPr lang="en-US" sz="1600" b="1" kern="1200" dirty="0">
                        <a:solidFill>
                          <a:srgbClr val="001E5C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CFB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b="1" kern="1200" dirty="0">
                          <a:solidFill>
                            <a:srgbClr val="001E5C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หนี้เกินกำหนดชำระ</a:t>
                      </a:r>
                      <a:endParaRPr lang="en-US" sz="1600" b="1" kern="1200" dirty="0">
                        <a:solidFill>
                          <a:srgbClr val="001E5C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CFB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600" b="1" dirty="0">
                          <a:solidFill>
                            <a:srgbClr val="001E5C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ร้อยละของหนี้เกินกำหนดชำระ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CF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485398"/>
                  </a:ext>
                </a:extLst>
              </a:tr>
              <a:tr h="525668"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9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10</a:t>
                      </a:r>
                      <a:r>
                        <a:rPr lang="th-TH" sz="15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 ส.ค. 65</a:t>
                      </a:r>
                      <a:endParaRPr lang="en-US" sz="1500" b="0" dirty="0">
                        <a:solidFill>
                          <a:srgbClr val="002060"/>
                        </a:solidFill>
                        <a:effectLst/>
                        <a:latin typeface="Chulabhorn Likit Text" panose="020B0604020202020204" charset="-34"/>
                        <a:ea typeface="Calibri" panose="020F0502020204030204" pitchFamily="34" charset="0"/>
                        <a:cs typeface="Chulabhorn Likit Text" panose="020B060402020202020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D1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4</a:t>
                      </a:r>
                      <a:r>
                        <a:rPr lang="en-US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,</a:t>
                      </a:r>
                      <a:r>
                        <a:rPr lang="th-TH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788</a:t>
                      </a:r>
                      <a:r>
                        <a:rPr lang="en-US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,</a:t>
                      </a:r>
                      <a:r>
                        <a:rPr lang="th-TH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235</a:t>
                      </a:r>
                      <a:r>
                        <a:rPr lang="en-US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,</a:t>
                      </a:r>
                      <a:r>
                        <a:rPr lang="th-TH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042.88 </a:t>
                      </a:r>
                      <a:endParaRPr lang="th-TH" sz="1500" b="0" strike="noStrike" dirty="0">
                        <a:solidFill>
                          <a:srgbClr val="002060"/>
                        </a:solidFill>
                        <a:latin typeface="Chulabhorn Likit Text" panose="020B0604020202020204" charset="-34"/>
                        <a:cs typeface="Chulabhorn Likit Text" panose="020B060402020202020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D1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3</a:t>
                      </a:r>
                      <a:r>
                        <a:rPr lang="en-US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,</a:t>
                      </a:r>
                      <a:r>
                        <a:rPr lang="th-TH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727</a:t>
                      </a:r>
                      <a:r>
                        <a:rPr lang="en-US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,</a:t>
                      </a:r>
                      <a:r>
                        <a:rPr lang="th-TH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312</a:t>
                      </a:r>
                      <a:r>
                        <a:rPr lang="en-US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,</a:t>
                      </a:r>
                      <a:r>
                        <a:rPr lang="th-TH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358.78</a:t>
                      </a:r>
                      <a:endParaRPr lang="th-TH" sz="1500" b="0" strike="noStrike" dirty="0">
                        <a:solidFill>
                          <a:srgbClr val="002060"/>
                        </a:solidFill>
                        <a:latin typeface="Chulabhorn Likit Text" panose="020B0604020202020204" charset="-34"/>
                        <a:cs typeface="Chulabhorn Likit Text" panose="020B060402020202020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D1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92</a:t>
                      </a:r>
                      <a:r>
                        <a:rPr lang="en-US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,</a:t>
                      </a:r>
                      <a:r>
                        <a:rPr lang="th-TH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109</a:t>
                      </a:r>
                      <a:r>
                        <a:rPr lang="en-US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,</a:t>
                      </a:r>
                      <a:r>
                        <a:rPr lang="th-TH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241.17</a:t>
                      </a:r>
                      <a:endParaRPr lang="th-TH" sz="1500" b="0" strike="noStrike" dirty="0">
                        <a:solidFill>
                          <a:srgbClr val="002060"/>
                        </a:solidFill>
                        <a:latin typeface="Chulabhorn Likit Text" panose="020B0604020202020204" charset="-34"/>
                        <a:cs typeface="Chulabhorn Likit Text" panose="020B060402020202020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D1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968</a:t>
                      </a:r>
                      <a:r>
                        <a:rPr lang="en-US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,</a:t>
                      </a:r>
                      <a:r>
                        <a:rPr lang="th-TH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813</a:t>
                      </a:r>
                      <a:r>
                        <a:rPr lang="en-US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,</a:t>
                      </a:r>
                      <a:r>
                        <a:rPr lang="th-TH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442.93 </a:t>
                      </a:r>
                      <a:endParaRPr lang="th-TH" sz="1500" b="0" strike="noStrike" dirty="0">
                        <a:solidFill>
                          <a:srgbClr val="002060"/>
                        </a:solidFill>
                        <a:latin typeface="Chulabhorn Likit Text" panose="020B0604020202020204" charset="-34"/>
                        <a:cs typeface="Chulabhorn Likit Text" panose="020B060402020202020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D1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+mn-ea"/>
                          <a:cs typeface="Chulabhorn Likit Text" panose="020B0604020202020204" charset="-34"/>
                        </a:rPr>
                        <a:t>20.23 </a:t>
                      </a:r>
                      <a:endParaRPr lang="th-TH" sz="1500" b="0" strike="noStrike" dirty="0">
                        <a:solidFill>
                          <a:srgbClr val="002060"/>
                        </a:solidFill>
                        <a:latin typeface="Chulabhorn Likit Text" panose="020B0604020202020204" charset="-34"/>
                        <a:cs typeface="Chulabhorn Likit Text" panose="020B060402020202020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D1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118427"/>
                  </a:ext>
                </a:extLst>
              </a:tr>
              <a:tr h="553441"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9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14</a:t>
                      </a:r>
                      <a:r>
                        <a:rPr lang="th-TH" sz="1500" b="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ก.ย. </a:t>
                      </a:r>
                      <a:r>
                        <a:rPr lang="th-TH" sz="15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65</a:t>
                      </a:r>
                      <a:endParaRPr lang="en-US" sz="1500" b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4</a:t>
                      </a:r>
                      <a:r>
                        <a:rPr lang="en-US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645</a:t>
                      </a:r>
                      <a:r>
                        <a:rPr lang="en-US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632</a:t>
                      </a:r>
                      <a:r>
                        <a:rPr lang="en-US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286.46</a:t>
                      </a:r>
                      <a:endParaRPr lang="th-TH" sz="1500" b="0" strike="noStrike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3</a:t>
                      </a:r>
                      <a:r>
                        <a:rPr lang="en-US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511</a:t>
                      </a:r>
                      <a:r>
                        <a:rPr lang="en-US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127</a:t>
                      </a:r>
                      <a:r>
                        <a:rPr lang="en-US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592.46 </a:t>
                      </a:r>
                      <a:endParaRPr lang="th-TH" sz="1500" b="0" strike="noStrike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95</a:t>
                      </a:r>
                      <a:r>
                        <a:rPr lang="en-US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394</a:t>
                      </a:r>
                      <a:r>
                        <a:rPr lang="en-US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334.15</a:t>
                      </a:r>
                      <a:endParaRPr lang="th-TH" sz="1500" b="0" strike="noStrike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</a:t>
                      </a:r>
                      <a:r>
                        <a:rPr lang="en-US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039</a:t>
                      </a:r>
                      <a:r>
                        <a:rPr lang="en-US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110</a:t>
                      </a:r>
                      <a:r>
                        <a:rPr lang="en-US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359.85</a:t>
                      </a:r>
                      <a:endParaRPr lang="th-TH" sz="1500" b="0" strike="noStrike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22.37 </a:t>
                      </a:r>
                      <a:endParaRPr lang="th-TH" sz="1500" b="0" strike="noStrike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105456"/>
                  </a:ext>
                </a:extLst>
              </a:tr>
            </a:tbl>
          </a:graphicData>
        </a:graphic>
      </p:graphicFrame>
      <p:sp>
        <p:nvSpPr>
          <p:cNvPr id="7" name="Pentagon 6"/>
          <p:cNvSpPr/>
          <p:nvPr/>
        </p:nvSpPr>
        <p:spPr>
          <a:xfrm>
            <a:off x="0" y="1136531"/>
            <a:ext cx="5398265" cy="556782"/>
          </a:xfrm>
          <a:prstGeom prst="homePlate">
            <a:avLst/>
          </a:prstGeom>
          <a:solidFill>
            <a:srgbClr val="FFFFB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sz="2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2.2 เปรียบเทียบร้อยละของหนี้เกินกำหนดชำระ</a:t>
            </a:r>
          </a:p>
        </p:txBody>
      </p:sp>
      <p:sp>
        <p:nvSpPr>
          <p:cNvPr id="9" name="สี่เหลี่ยมผืนผ้ามุมมน 18"/>
          <p:cNvSpPr/>
          <p:nvPr/>
        </p:nvSpPr>
        <p:spPr>
          <a:xfrm>
            <a:off x="6240779" y="4996190"/>
            <a:ext cx="3073144" cy="365178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</a:t>
            </a:r>
            <a:r>
              <a:rPr lang="th-TH" sz="15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14 กันยายน </a:t>
            </a:r>
            <a:r>
              <a:rPr lang="th-TH"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2565</a:t>
            </a:r>
          </a:p>
        </p:txBody>
      </p:sp>
    </p:spTree>
    <p:extLst>
      <p:ext uri="{BB962C8B-B14F-4D97-AF65-F5344CB8AC3E}">
        <p14:creationId xmlns:p14="http://schemas.microsoft.com/office/powerpoint/2010/main" val="1155801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ตัวเชื่อมต่อตรง 23"/>
          <p:cNvCxnSpPr/>
          <p:nvPr/>
        </p:nvCxnSpPr>
        <p:spPr>
          <a:xfrm flipH="1">
            <a:off x="4858129" y="3845041"/>
            <a:ext cx="1" cy="311386"/>
          </a:xfrm>
          <a:prstGeom prst="line">
            <a:avLst/>
          </a:prstGeom>
          <a:solidFill>
            <a:srgbClr val="92D050"/>
          </a:solidFill>
          <a:ln w="5715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ตัวเชื่อมต่อตรง 37"/>
          <p:cNvCxnSpPr>
            <a:cxnSpLocks/>
          </p:cNvCxnSpPr>
          <p:nvPr/>
        </p:nvCxnSpPr>
        <p:spPr>
          <a:xfrm>
            <a:off x="6062846" y="4145368"/>
            <a:ext cx="0" cy="319032"/>
          </a:xfrm>
          <a:prstGeom prst="line">
            <a:avLst/>
          </a:prstGeom>
          <a:solidFill>
            <a:srgbClr val="92D050"/>
          </a:solidFill>
          <a:ln w="5715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0" y="-1013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</a:pPr>
            <a:r>
              <a:rPr lang="th-TH" sz="3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th-TH" sz="2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3.2 รายงานการบริหารจัดการหนี้ของกองทุนพัฒนาบทบาทสตรี</a:t>
            </a:r>
          </a:p>
          <a:p>
            <a:pPr algn="ctr"/>
            <a:endParaRPr lang="th-TH" dirty="0"/>
          </a:p>
        </p:txBody>
      </p:sp>
      <p:sp>
        <p:nvSpPr>
          <p:cNvPr id="26" name="สี่เหลี่ยมผืนผ้า 25"/>
          <p:cNvSpPr/>
          <p:nvPr/>
        </p:nvSpPr>
        <p:spPr>
          <a:xfrm>
            <a:off x="0" y="468632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27" name="กลุ่ม 26"/>
          <p:cNvGrpSpPr/>
          <p:nvPr/>
        </p:nvGrpSpPr>
        <p:grpSpPr>
          <a:xfrm>
            <a:off x="1167495" y="739460"/>
            <a:ext cx="6316728" cy="4929759"/>
            <a:chOff x="-1133995" y="1073938"/>
            <a:chExt cx="10699351" cy="4948802"/>
          </a:xfrm>
          <a:solidFill>
            <a:srgbClr val="92D050"/>
          </a:solidFill>
        </p:grpSpPr>
        <p:cxnSp>
          <p:nvCxnSpPr>
            <p:cNvPr id="38" name="ตัวเชื่อมต่อตรง 37"/>
            <p:cNvCxnSpPr>
              <a:cxnSpLocks/>
            </p:cNvCxnSpPr>
            <p:nvPr/>
          </p:nvCxnSpPr>
          <p:spPr>
            <a:xfrm>
              <a:off x="3220080" y="4493913"/>
              <a:ext cx="0" cy="320264"/>
            </a:xfrm>
            <a:prstGeom prst="line">
              <a:avLst/>
            </a:prstGeom>
            <a:grpFill/>
            <a:ln w="57150">
              <a:solidFill>
                <a:srgbClr val="002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สี่เหลี่ยมผืนผ้ามุมมน 28"/>
            <p:cNvSpPr/>
            <p:nvPr/>
          </p:nvSpPr>
          <p:spPr>
            <a:xfrm>
              <a:off x="-1133995" y="2857325"/>
              <a:ext cx="3860643" cy="1348151"/>
            </a:xfrm>
            <a:prstGeom prst="roundRect">
              <a:avLst/>
            </a:prstGeom>
            <a:solidFill>
              <a:srgbClr val="F6F4D2">
                <a:alpha val="90000"/>
              </a:srgb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</a:p>
            <a:p>
              <a:pPr algn="ctr">
                <a:lnSpc>
                  <a:spcPct val="130000"/>
                </a:lnSpc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หนี้ยังไม่ถึงกำหนดชำระ</a:t>
              </a:r>
              <a:endParaRPr lang="en-US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 algn="ctr">
                <a:lnSpc>
                  <a:spcPct val="130000"/>
                </a:lnSpc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</a:t>
              </a:r>
              <a:r>
                <a:rPr lang="en-US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,</a:t>
              </a: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511</a:t>
              </a:r>
              <a:r>
                <a:rPr lang="en-US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,</a:t>
              </a: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127</a:t>
              </a:r>
              <a:r>
                <a:rPr lang="en-US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,</a:t>
              </a: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592.46 </a:t>
              </a:r>
              <a:r>
                <a:rPr lang="th-TH" sz="1400" b="1" dirty="0" smtClean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บาท</a:t>
              </a:r>
              <a:endParaRPr lang="en-GB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 algn="ctr">
                <a:lnSpc>
                  <a:spcPct val="130000"/>
                </a:lnSpc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(คิดเป็นร้อยละ </a:t>
              </a:r>
              <a:r>
                <a:rPr lang="th-TH" sz="1400" b="1" dirty="0" smtClean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75.58</a:t>
              </a:r>
              <a:r>
                <a:rPr lang="th-TH" sz="1400" dirty="0" smtClean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  <a:r>
                <a:rPr lang="th-TH" sz="1400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/>
              </a:r>
              <a:br>
                <a:rPr lang="th-TH" sz="1400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</a:b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ของหนี้คงเหลือ)</a:t>
              </a:r>
              <a:endParaRPr lang="en-US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 algn="ctr">
                <a:lnSpc>
                  <a:spcPct val="150000"/>
                </a:lnSpc>
              </a:pPr>
              <a:endPara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0" name="สี่เหลี่ยมผืนผ้ามุมมน 29"/>
            <p:cNvSpPr/>
            <p:nvPr/>
          </p:nvSpPr>
          <p:spPr>
            <a:xfrm>
              <a:off x="3304397" y="2841197"/>
              <a:ext cx="3788807" cy="1349661"/>
            </a:xfrm>
            <a:prstGeom prst="roundRect">
              <a:avLst/>
            </a:prstGeom>
            <a:solidFill>
              <a:srgbClr val="FFCDCE">
                <a:alpha val="80000"/>
              </a:srgb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</a:p>
            <a:p>
              <a:pPr algn="ctr"/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หนี้เกินกำหนดชำระ</a:t>
              </a:r>
              <a:endParaRPr lang="en-US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 algn="ctr">
                <a:lnSpc>
                  <a:spcPct val="130000"/>
                </a:lnSpc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</a:t>
              </a:r>
              <a:r>
                <a:rPr lang="en-US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,</a:t>
              </a: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039</a:t>
              </a:r>
              <a:r>
                <a:rPr lang="en-US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,</a:t>
              </a: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110</a:t>
              </a:r>
              <a:r>
                <a:rPr lang="en-US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,</a:t>
              </a:r>
              <a:r>
                <a:rPr lang="th-TH" sz="1400" b="1" dirty="0" smtClean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359.85 บาท</a:t>
              </a:r>
              <a:endParaRPr lang="en-GB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 algn="ctr">
                <a:lnSpc>
                  <a:spcPct val="130000"/>
                </a:lnSpc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(คิดเป็นร้อยละ </a:t>
              </a:r>
              <a:r>
                <a:rPr lang="th-TH" sz="1400" b="1" dirty="0" smtClean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22.37  </a:t>
              </a: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ของหนี้คงเหลือ)</a:t>
              </a:r>
              <a:endParaRPr lang="en-US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 algn="ctr">
                <a:lnSpc>
                  <a:spcPct val="130000"/>
                </a:lnSpc>
              </a:pPr>
              <a:endPara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1" name="สี่เหลี่ยมผืนผ้ามุมมน 30"/>
            <p:cNvSpPr/>
            <p:nvPr/>
          </p:nvSpPr>
          <p:spPr>
            <a:xfrm>
              <a:off x="1353651" y="4795229"/>
              <a:ext cx="3745637" cy="1227511"/>
            </a:xfrm>
            <a:prstGeom prst="roundRect">
              <a:avLst/>
            </a:prstGeom>
            <a:solidFill>
              <a:srgbClr val="F2E5FF"/>
            </a:solidFill>
            <a:ln w="3810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</a:p>
            <a:p>
              <a:pPr algn="ctr"/>
              <a:endParaRPr lang="th-TH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/>
              <a:endPara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 algn="ctr">
                <a:lnSpc>
                  <a:spcPct val="120000"/>
                </a:lnSpc>
                <a:spcBef>
                  <a:spcPts val="400"/>
                </a:spcBef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หนี้กองทุนเดิม</a:t>
              </a:r>
            </a:p>
            <a:p>
              <a:pPr algn="ctr">
                <a:lnSpc>
                  <a:spcPct val="120000"/>
                </a:lnSpc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354</a:t>
              </a:r>
              <a:r>
                <a:rPr lang="en-US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,</a:t>
              </a: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894</a:t>
              </a:r>
              <a:r>
                <a:rPr lang="en-US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,</a:t>
              </a: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501.87</a:t>
              </a:r>
              <a:r>
                <a:rPr lang="th-TH" sz="1400" b="1" dirty="0" smtClean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บาท</a:t>
              </a:r>
              <a:endParaRPr lang="en-GB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 algn="ctr">
                <a:lnSpc>
                  <a:spcPct val="120000"/>
                </a:lnSpc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(คิดเป็นร้อยละ </a:t>
              </a:r>
              <a:r>
                <a:rPr lang="th-TH" sz="1400" b="1" dirty="0" smtClean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7.64</a:t>
              </a:r>
              <a:endPara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 algn="ctr">
                <a:lnSpc>
                  <a:spcPct val="120000"/>
                </a:lnSpc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ของหนี้คงเหลือ)</a:t>
              </a:r>
              <a:endParaRPr lang="en-US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 algn="ctr">
                <a:lnSpc>
                  <a:spcPct val="150000"/>
                </a:lnSpc>
              </a:pPr>
              <a:endParaRPr lang="en-US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 algn="ctr"/>
              <a:endPara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ctr"/>
              <a:endPara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2" name="สี่เหลี่ยมผืนผ้ามุมมน 31"/>
            <p:cNvSpPr/>
            <p:nvPr/>
          </p:nvSpPr>
          <p:spPr>
            <a:xfrm>
              <a:off x="5436897" y="4795231"/>
              <a:ext cx="3565066" cy="122750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</a:p>
            <a:p>
              <a:pPr algn="ctr">
                <a:lnSpc>
                  <a:spcPct val="120000"/>
                </a:lnSpc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หนี้กองทุนใหม่</a:t>
              </a:r>
            </a:p>
            <a:p>
              <a:pPr algn="ctr">
                <a:lnSpc>
                  <a:spcPct val="120000"/>
                </a:lnSpc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684</a:t>
              </a:r>
              <a:r>
                <a:rPr lang="en-US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,</a:t>
              </a: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215</a:t>
              </a:r>
              <a:r>
                <a:rPr lang="en-US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,</a:t>
              </a: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857.98 </a:t>
              </a:r>
              <a:r>
                <a:rPr lang="th-TH" sz="1400" b="1" dirty="0" smtClean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บาท</a:t>
              </a:r>
              <a:endParaRPr lang="en-GB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 algn="ctr">
                <a:lnSpc>
                  <a:spcPct val="120000"/>
                </a:lnSpc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(คิดเป็นร้อยละ </a:t>
              </a:r>
              <a:r>
                <a:rPr lang="th-TH" sz="1400" b="1" dirty="0" smtClean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14.73</a:t>
              </a:r>
              <a:endPara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 algn="ctr">
                <a:lnSpc>
                  <a:spcPct val="120000"/>
                </a:lnSpc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ของหนี้คงเหลือ)</a:t>
              </a:r>
              <a:endParaRPr lang="en-US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 algn="ctr"/>
              <a:endParaRPr lang="th-TH" sz="2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cxnSp>
          <p:nvCxnSpPr>
            <p:cNvPr id="33" name="ตัวเชื่อมต่อตรง 32"/>
            <p:cNvCxnSpPr/>
            <p:nvPr/>
          </p:nvCxnSpPr>
          <p:spPr>
            <a:xfrm>
              <a:off x="586235" y="2426085"/>
              <a:ext cx="8979121" cy="0"/>
            </a:xfrm>
            <a:prstGeom prst="line">
              <a:avLst/>
            </a:prstGeom>
            <a:grpFill/>
            <a:ln w="57150">
              <a:solidFill>
                <a:srgbClr val="002060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/>
            <p:cNvCxnSpPr/>
            <p:nvPr/>
          </p:nvCxnSpPr>
          <p:spPr>
            <a:xfrm>
              <a:off x="633218" y="2440297"/>
              <a:ext cx="0" cy="418969"/>
            </a:xfrm>
            <a:prstGeom prst="line">
              <a:avLst/>
            </a:prstGeom>
            <a:grpFill/>
            <a:ln w="57150">
              <a:solidFill>
                <a:srgbClr val="002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/>
            <p:cNvCxnSpPr/>
            <p:nvPr/>
          </p:nvCxnSpPr>
          <p:spPr>
            <a:xfrm>
              <a:off x="5124775" y="2415855"/>
              <a:ext cx="0" cy="418969"/>
            </a:xfrm>
            <a:prstGeom prst="line">
              <a:avLst/>
            </a:prstGeom>
            <a:grpFill/>
            <a:ln w="57150">
              <a:solidFill>
                <a:srgbClr val="002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สี่เหลี่ยมผืนผ้ามุมมน 27"/>
            <p:cNvSpPr/>
            <p:nvPr/>
          </p:nvSpPr>
          <p:spPr>
            <a:xfrm>
              <a:off x="3394842" y="1073938"/>
              <a:ext cx="3797613" cy="109458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000" b="1" dirty="0">
                  <a:solidFill>
                    <a:srgbClr val="00206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ยอดลูกหนี้คงเหลือ</a:t>
              </a:r>
              <a:endParaRPr lang="en-US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 algn="ctr">
                <a:lnSpc>
                  <a:spcPct val="150000"/>
                </a:lnSpc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</a:t>
              </a:r>
              <a:r>
                <a:rPr lang="en-US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,</a:t>
              </a: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645</a:t>
              </a:r>
              <a:r>
                <a:rPr lang="en-US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,</a:t>
              </a: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632</a:t>
              </a:r>
              <a:r>
                <a:rPr lang="en-US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,</a:t>
              </a: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286.46 </a:t>
              </a:r>
              <a:r>
                <a:rPr lang="th-TH" sz="1400" b="1" dirty="0" smtClean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บาท</a:t>
              </a:r>
              <a:endParaRPr lang="en-GB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 algn="ctr">
                <a:lnSpc>
                  <a:spcPct val="150000"/>
                </a:lnSpc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(ณ วันที่ </a:t>
              </a:r>
              <a:r>
                <a:rPr lang="th-TH" sz="1400" b="1" dirty="0" smtClean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14 ก.ย. </a:t>
              </a: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65)</a:t>
              </a:r>
              <a:endParaRPr lang="en-US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 algn="ctr">
                <a:lnSpc>
                  <a:spcPct val="150000"/>
                </a:lnSpc>
              </a:pPr>
              <a:endPara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cxnSp>
          <p:nvCxnSpPr>
            <p:cNvPr id="37" name="ตัวเชื่อมต่อตรง 36"/>
            <p:cNvCxnSpPr>
              <a:cxnSpLocks/>
            </p:cNvCxnSpPr>
            <p:nvPr/>
          </p:nvCxnSpPr>
          <p:spPr>
            <a:xfrm>
              <a:off x="3184234" y="4518501"/>
              <a:ext cx="4008222" cy="0"/>
            </a:xfrm>
            <a:prstGeom prst="line">
              <a:avLst/>
            </a:prstGeom>
            <a:grpFill/>
            <a:ln w="57150">
              <a:solidFill>
                <a:srgbClr val="00206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ตัวเชื่อมต่อตรง 38"/>
          <p:cNvCxnSpPr/>
          <p:nvPr/>
        </p:nvCxnSpPr>
        <p:spPr>
          <a:xfrm flipH="1">
            <a:off x="4858130" y="1825209"/>
            <a:ext cx="1" cy="261195"/>
          </a:xfrm>
          <a:prstGeom prst="line">
            <a:avLst/>
          </a:prstGeom>
          <a:solidFill>
            <a:srgbClr val="92D050"/>
          </a:solidFill>
          <a:ln w="5715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สี่เหลี่ยมผืนผ้ามุมมน 18"/>
          <p:cNvSpPr/>
          <p:nvPr/>
        </p:nvSpPr>
        <p:spPr>
          <a:xfrm>
            <a:off x="6924725" y="824513"/>
            <a:ext cx="3073144" cy="365178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</a:t>
            </a:r>
            <a:r>
              <a:rPr lang="th-TH" sz="15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14 กันยายน </a:t>
            </a:r>
            <a:r>
              <a:rPr lang="th-TH"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2565</a:t>
            </a:r>
          </a:p>
        </p:txBody>
      </p:sp>
      <p:sp>
        <p:nvSpPr>
          <p:cNvPr id="36" name="สี่เหลี่ยมผืนผ้ามุมมน 29"/>
          <p:cNvSpPr/>
          <p:nvPr/>
        </p:nvSpPr>
        <p:spPr>
          <a:xfrm>
            <a:off x="6365798" y="2499919"/>
            <a:ext cx="2236852" cy="1344468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algn="ctr"/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หนี้ดำเนินคดี</a:t>
            </a:r>
            <a:endParaRPr lang="en-US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95</a:t>
            </a:r>
            <a:r>
              <a:rPr lang="en-US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</a:t>
            </a: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394</a:t>
            </a:r>
            <a:r>
              <a:rPr lang="en-US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</a:t>
            </a: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334.15</a:t>
            </a:r>
            <a:r>
              <a:rPr lang="th-TH" sz="1400" b="1" dirty="0" smtClean="0">
                <a:solidFill>
                  <a:srgbClr val="002060"/>
                </a:solidFill>
                <a:effectLst/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</a:t>
            </a: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</a:t>
            </a:r>
            <a:endParaRPr lang="en-GB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(คิดเป็นร้อยละ </a:t>
            </a:r>
            <a:r>
              <a:rPr lang="th-TH" sz="14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2.05  </a:t>
            </a: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ของหนี้คงเหลือ)</a:t>
            </a:r>
            <a:endParaRPr lang="en-US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50000"/>
              </a:lnSpc>
            </a:pPr>
            <a:endParaRPr lang="th-TH" sz="14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cxnSp>
        <p:nvCxnSpPr>
          <p:cNvPr id="40" name="ตัวเชื่อมต่อตรง 33"/>
          <p:cNvCxnSpPr/>
          <p:nvPr/>
        </p:nvCxnSpPr>
        <p:spPr>
          <a:xfrm>
            <a:off x="7462048" y="2073704"/>
            <a:ext cx="0" cy="417357"/>
          </a:xfrm>
          <a:prstGeom prst="line">
            <a:avLst/>
          </a:prstGeom>
          <a:solidFill>
            <a:srgbClr val="92D050"/>
          </a:solidFill>
          <a:ln w="5715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691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าราง 4">
            <a:extLst>
              <a:ext uri="{FF2B5EF4-FFF2-40B4-BE49-F238E27FC236}">
                <a16:creationId xmlns:a16="http://schemas.microsoft.com/office/drawing/2014/main" id="{CEE58450-27B8-41A0-874F-DAED310BD0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581728"/>
              </p:ext>
            </p:extLst>
          </p:nvPr>
        </p:nvGraphicFramePr>
        <p:xfrm>
          <a:off x="58833" y="2159750"/>
          <a:ext cx="10024968" cy="2129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5167">
                  <a:extLst>
                    <a:ext uri="{9D8B030D-6E8A-4147-A177-3AD203B41FA5}">
                      <a16:colId xmlns:a16="http://schemas.microsoft.com/office/drawing/2014/main" val="1655606250"/>
                    </a:ext>
                  </a:extLst>
                </a:gridCol>
                <a:gridCol w="1048568">
                  <a:extLst>
                    <a:ext uri="{9D8B030D-6E8A-4147-A177-3AD203B41FA5}">
                      <a16:colId xmlns:a16="http://schemas.microsoft.com/office/drawing/2014/main" val="3924223850"/>
                    </a:ext>
                  </a:extLst>
                </a:gridCol>
                <a:gridCol w="1490482">
                  <a:extLst>
                    <a:ext uri="{9D8B030D-6E8A-4147-A177-3AD203B41FA5}">
                      <a16:colId xmlns:a16="http://schemas.microsoft.com/office/drawing/2014/main" val="1506995247"/>
                    </a:ext>
                  </a:extLst>
                </a:gridCol>
                <a:gridCol w="1545279">
                  <a:extLst>
                    <a:ext uri="{9D8B030D-6E8A-4147-A177-3AD203B41FA5}">
                      <a16:colId xmlns:a16="http://schemas.microsoft.com/office/drawing/2014/main" val="888816230"/>
                    </a:ext>
                  </a:extLst>
                </a:gridCol>
                <a:gridCol w="1490482">
                  <a:extLst>
                    <a:ext uri="{9D8B030D-6E8A-4147-A177-3AD203B41FA5}">
                      <a16:colId xmlns:a16="http://schemas.microsoft.com/office/drawing/2014/main" val="3879877980"/>
                    </a:ext>
                  </a:extLst>
                </a:gridCol>
                <a:gridCol w="1490482">
                  <a:extLst>
                    <a:ext uri="{9D8B030D-6E8A-4147-A177-3AD203B41FA5}">
                      <a16:colId xmlns:a16="http://schemas.microsoft.com/office/drawing/2014/main" val="101214101"/>
                    </a:ext>
                  </a:extLst>
                </a:gridCol>
                <a:gridCol w="1494508">
                  <a:extLst>
                    <a:ext uri="{9D8B030D-6E8A-4147-A177-3AD203B41FA5}">
                      <a16:colId xmlns:a16="http://schemas.microsoft.com/office/drawing/2014/main" val="23176135"/>
                    </a:ext>
                  </a:extLst>
                </a:gridCol>
              </a:tblGrid>
              <a:tr h="113660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ลูกหนี้กองทุนเดิม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spc="-5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(ณ 17 พ.ค. 2559)</a:t>
                      </a:r>
                      <a:endParaRPr lang="en-US" sz="1400" b="1" spc="-5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จำนวน/บาท</a:t>
                      </a: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วัน/เดือน/ปี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จำนวน/บาท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คงเหลือ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จำนวน/บาท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หนี้ยังไม่ถึงกำหนดชำระ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จำนวน/บาท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หนี้ดำเนินคดี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จำนวน/บาท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h-TH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หนี้เกินกำหนดชำระ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จำนวน/บาท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439690"/>
                  </a:ext>
                </a:extLst>
              </a:tr>
              <a:tr h="496465">
                <a:tc rowSpan="2"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 </a:t>
                      </a:r>
                      <a:r>
                        <a:rPr lang="th-TH" sz="1350" b="1" spc="-1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3,331,586,349.59 </a:t>
                      </a:r>
                      <a:endParaRPr lang="en-US" sz="1350" b="1" spc="-10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350" b="1" spc="-4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10 ส.ค. 65</a:t>
                      </a:r>
                      <a:endParaRPr lang="en-US" sz="1350" b="1" dirty="0">
                        <a:solidFill>
                          <a:srgbClr val="002060"/>
                        </a:solidFill>
                        <a:effectLst/>
                        <a:latin typeface="Chulabhorn Likit Text" panose="020B0604020202020204" charset="-34"/>
                        <a:ea typeface="Calibri" panose="020F0502020204030204" pitchFamily="34" charset="0"/>
                        <a:cs typeface="Chulabhorn Likit Text" panose="020B060402020202020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350" b="1" spc="-6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2,353,172,119.19</a:t>
                      </a:r>
                      <a:endParaRPr lang="en-US" sz="1350" b="1" dirty="0">
                        <a:solidFill>
                          <a:srgbClr val="002060"/>
                        </a:solidFill>
                        <a:effectLst/>
                        <a:latin typeface="Chulabhorn Likit Text" panose="020B0604020202020204" charset="-34"/>
                        <a:ea typeface="Calibri" panose="020F0502020204030204" pitchFamily="34" charset="0"/>
                        <a:cs typeface="Chulabhorn Likit Text" panose="020B060402020202020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350" b="1" spc="-3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978</a:t>
                      </a:r>
                      <a:r>
                        <a:rPr lang="en-US" sz="1350" b="1" spc="-3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,</a:t>
                      </a:r>
                      <a:r>
                        <a:rPr lang="th-TH" sz="1350" b="1" spc="-3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414</a:t>
                      </a:r>
                      <a:r>
                        <a:rPr lang="en-US" sz="1350" b="1" spc="-3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,</a:t>
                      </a:r>
                      <a:r>
                        <a:rPr lang="th-TH" sz="1350" b="1" spc="-3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230.10</a:t>
                      </a:r>
                      <a:endParaRPr lang="en-US" sz="1350" b="1" dirty="0">
                        <a:solidFill>
                          <a:srgbClr val="002060"/>
                        </a:solidFill>
                        <a:effectLst/>
                        <a:latin typeface="Chulabhorn Likit Text" panose="020B0604020202020204" charset="-34"/>
                        <a:ea typeface="Calibri" panose="020F0502020204030204" pitchFamily="34" charset="0"/>
                        <a:cs typeface="Chulabhorn Likit Text" panose="020B060402020202020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350" b="1" spc="-2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556</a:t>
                      </a:r>
                      <a:r>
                        <a:rPr lang="en-US" sz="1350" b="1" spc="-2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,</a:t>
                      </a:r>
                      <a:r>
                        <a:rPr lang="th-TH" sz="1350" b="1" spc="-2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749</a:t>
                      </a:r>
                      <a:r>
                        <a:rPr lang="en-US" sz="1350" b="1" spc="-2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,</a:t>
                      </a:r>
                      <a:r>
                        <a:rPr lang="th-TH" sz="1350" b="1" spc="-2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991.70</a:t>
                      </a:r>
                      <a:endParaRPr lang="en-US" sz="1350" b="1" dirty="0">
                        <a:solidFill>
                          <a:srgbClr val="002060"/>
                        </a:solidFill>
                        <a:effectLst/>
                        <a:latin typeface="Chulabhorn Likit Text" panose="020B0604020202020204" charset="-34"/>
                        <a:ea typeface="Calibri" panose="020F0502020204030204" pitchFamily="34" charset="0"/>
                        <a:cs typeface="Chulabhorn Likit Text" panose="020B060402020202020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350" b="1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81</a:t>
                      </a:r>
                      <a:r>
                        <a:rPr lang="en-US" sz="1350" b="1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,</a:t>
                      </a:r>
                      <a:r>
                        <a:rPr lang="th-TH" sz="1350" b="1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422</a:t>
                      </a:r>
                      <a:r>
                        <a:rPr lang="en-US" sz="1350" b="1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,</a:t>
                      </a:r>
                      <a:r>
                        <a:rPr lang="th-TH" sz="1350" b="1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594.24</a:t>
                      </a:r>
                      <a:endParaRPr lang="en-US" sz="1350" b="1" dirty="0">
                        <a:solidFill>
                          <a:srgbClr val="002060"/>
                        </a:solidFill>
                        <a:effectLst/>
                        <a:latin typeface="Chulabhorn Likit Text" panose="020B0604020202020204" charset="-34"/>
                        <a:ea typeface="Calibri" panose="020F0502020204030204" pitchFamily="34" charset="0"/>
                        <a:cs typeface="Chulabhorn Likit Text" panose="020B060402020202020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350" b="1" spc="-2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340</a:t>
                      </a:r>
                      <a:r>
                        <a:rPr lang="en-US" sz="1350" b="1" spc="-2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,</a:t>
                      </a:r>
                      <a:r>
                        <a:rPr lang="th-TH" sz="1350" b="1" spc="-2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241</a:t>
                      </a:r>
                      <a:r>
                        <a:rPr lang="en-US" sz="1350" b="1" spc="-2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,</a:t>
                      </a:r>
                      <a:r>
                        <a:rPr lang="th-TH" sz="1350" b="1" spc="-20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644.16</a:t>
                      </a:r>
                      <a:endParaRPr lang="en-US" sz="1350" b="1" dirty="0">
                        <a:solidFill>
                          <a:srgbClr val="002060"/>
                        </a:solidFill>
                        <a:effectLst/>
                        <a:latin typeface="Chulabhorn Likit Text" panose="020B0604020202020204" charset="-34"/>
                        <a:ea typeface="Calibri" panose="020F0502020204030204" pitchFamily="34" charset="0"/>
                        <a:cs typeface="Chulabhorn Likit Text" panose="020B0604020202020204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31194"/>
                  </a:ext>
                </a:extLst>
              </a:tr>
              <a:tr h="49646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350" b="1" spc="-4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14 ก.ย. 65</a:t>
                      </a:r>
                      <a:endParaRPr lang="en-US" sz="135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350" b="1" spc="-6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2,364,026,185.34</a:t>
                      </a:r>
                      <a:endParaRPr lang="en-US" sz="135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350" b="1" spc="-3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967</a:t>
                      </a:r>
                      <a:r>
                        <a:rPr lang="en-US" sz="1350" b="1" spc="-3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350" b="1" spc="-3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560</a:t>
                      </a:r>
                      <a:r>
                        <a:rPr lang="en-US" sz="1350" b="1" spc="-3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350" b="1" spc="-3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164.25</a:t>
                      </a:r>
                      <a:endParaRPr lang="en-US" sz="135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350" b="1" spc="-2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529</a:t>
                      </a:r>
                      <a:r>
                        <a:rPr lang="en-US" sz="1350" b="1" spc="-2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350" b="1" spc="-2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317</a:t>
                      </a:r>
                      <a:r>
                        <a:rPr lang="en-US" sz="1350" b="1" spc="-2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350" b="1" spc="-2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579.36</a:t>
                      </a:r>
                      <a:endParaRPr lang="en-US" sz="135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35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83</a:t>
                      </a:r>
                      <a:r>
                        <a:rPr lang="en-US" sz="135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35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348</a:t>
                      </a:r>
                      <a:r>
                        <a:rPr lang="en-US" sz="135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35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083.02</a:t>
                      </a:r>
                      <a:endParaRPr lang="en-US" sz="135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350" b="1" spc="-2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354</a:t>
                      </a:r>
                      <a:r>
                        <a:rPr lang="en-US" sz="1350" b="1" spc="-2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350" b="1" spc="-2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894</a:t>
                      </a:r>
                      <a:r>
                        <a:rPr lang="en-US" sz="1350" b="1" spc="-2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350" b="1" spc="-2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501.87</a:t>
                      </a:r>
                      <a:endParaRPr lang="en-US" sz="13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069373"/>
                  </a:ext>
                </a:extLst>
              </a:tr>
            </a:tbl>
          </a:graphicData>
        </a:graphic>
      </p:graphicFrame>
      <p:sp>
        <p:nvSpPr>
          <p:cNvPr id="6" name="สี่เหลี่ยมผืนผ้า 19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0" y="-1013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</a:pPr>
            <a:r>
              <a:rPr lang="th-TH" sz="3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th-TH" sz="2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3.2 รายงานการบริหารจัดการหนี้ของกองทุนพัฒนาบทบาทสตรี</a:t>
            </a:r>
          </a:p>
          <a:p>
            <a:pPr algn="ctr"/>
            <a:endParaRPr lang="th-TH" dirty="0"/>
          </a:p>
        </p:txBody>
      </p:sp>
      <p:sp>
        <p:nvSpPr>
          <p:cNvPr id="7" name="สี่เหลี่ยมผืนผ้า 25"/>
          <p:cNvSpPr/>
          <p:nvPr/>
        </p:nvSpPr>
        <p:spPr>
          <a:xfrm>
            <a:off x="0" y="468632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Pentagon 1"/>
          <p:cNvSpPr/>
          <p:nvPr/>
        </p:nvSpPr>
        <p:spPr>
          <a:xfrm>
            <a:off x="-1" y="896880"/>
            <a:ext cx="4911969" cy="556782"/>
          </a:xfrm>
          <a:prstGeom prst="homePlate">
            <a:avLst/>
          </a:prstGeom>
          <a:solidFill>
            <a:srgbClr val="FFFFBD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2.3 การบริหารจัดการหนี้กองทุนเดิม</a:t>
            </a:r>
            <a:endParaRPr lang="en-US" sz="20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0463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ตาราง 9">
            <a:extLst>
              <a:ext uri="{FF2B5EF4-FFF2-40B4-BE49-F238E27FC236}">
                <a16:creationId xmlns:a16="http://schemas.microsoft.com/office/drawing/2014/main" id="{17A8DD83-FB33-4115-808B-0CA8EEF15C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10426"/>
              </p:ext>
            </p:extLst>
          </p:nvPr>
        </p:nvGraphicFramePr>
        <p:xfrm>
          <a:off x="193674" y="1073125"/>
          <a:ext cx="9772652" cy="402854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43101">
                  <a:extLst>
                    <a:ext uri="{9D8B030D-6E8A-4147-A177-3AD203B41FA5}">
                      <a16:colId xmlns:a16="http://schemas.microsoft.com/office/drawing/2014/main" val="105685509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471026866"/>
                    </a:ext>
                  </a:extLst>
                </a:gridCol>
                <a:gridCol w="6305551">
                  <a:extLst>
                    <a:ext uri="{9D8B030D-6E8A-4147-A177-3AD203B41FA5}">
                      <a16:colId xmlns:a16="http://schemas.microsoft.com/office/drawing/2014/main" val="250798456"/>
                    </a:ext>
                  </a:extLst>
                </a:gridCol>
              </a:tblGrid>
              <a:tr h="6364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1360170" algn="l"/>
                        </a:tabLst>
                      </a:pPr>
                      <a:r>
                        <a:rPr lang="th-TH" sz="1500" b="1" spc="-7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ร้อยละของ</a:t>
                      </a:r>
                      <a:r>
                        <a:rPr lang="th-TH" sz="1500" b="1" spc="-7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                                </a:t>
                      </a:r>
                      <a:r>
                        <a:rPr lang="th-TH" sz="1500" b="1" spc="-7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หนี้เกินกำหนดชำระ</a:t>
                      </a:r>
                      <a:endParaRPr lang="en-US" sz="15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C5C5C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360170" algn="l"/>
                        </a:tabLst>
                      </a:pPr>
                      <a:r>
                        <a:rPr lang="th-TH" sz="1500" b="1" spc="-7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จำนวน (จังหวัด)</a:t>
                      </a:r>
                      <a:endParaRPr lang="en-US" sz="15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C5C5C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360170" algn="l"/>
                        </a:tabLst>
                      </a:pPr>
                      <a:r>
                        <a:rPr lang="th-TH" sz="1500" b="1" spc="-7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รายละเอียด</a:t>
                      </a:r>
                      <a:endParaRPr lang="en-US" sz="15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C5C5C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702199"/>
                  </a:ext>
                </a:extLst>
              </a:tr>
              <a:tr h="3604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400" b="1" spc="-7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ต่ำกว่า 5</a:t>
                      </a:r>
                      <a:endParaRPr lang="en-US" sz="10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9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 จังหวัด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9F3F3"/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400" b="1" u="sng" spc="-1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+อ่างทอง</a:t>
                      </a:r>
                      <a:endParaRPr lang="en-US" sz="14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9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882160"/>
                  </a:ext>
                </a:extLst>
              </a:tr>
              <a:tr h="4000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400" b="1" spc="-7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5.01  - 10</a:t>
                      </a:r>
                      <a:endParaRPr lang="en-US" sz="10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7D9D9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     </a:t>
                      </a:r>
                      <a:r>
                        <a:rPr lang="th-TH" sz="14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 6 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จังหวัด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7D9D9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สุโขทัย เพชรบุรี พิจิตร แพร่ หนองคาย เชียงราย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7D9D9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69"/>
                  </a:ext>
                </a:extLst>
              </a:tr>
              <a:tr h="63122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400" b="1" spc="-7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10.01 - 15</a:t>
                      </a:r>
                      <a:endParaRPr lang="en-US" sz="10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9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 </a:t>
                      </a:r>
                      <a:r>
                        <a:rPr lang="th-TH" sz="14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15 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จังหวัด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9F3F3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อุทัยธานี </a:t>
                      </a:r>
                      <a:r>
                        <a:rPr lang="th-TH" sz="1400" b="1" u="sng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-มหาสารคาม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พะเยา </a:t>
                      </a:r>
                      <a:r>
                        <a:rPr lang="th-TH" sz="1400" b="1" u="sng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-ราชบุรี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ตาก น่าน </a:t>
                      </a:r>
                      <a:r>
                        <a:rPr lang="th-TH" sz="1400" b="1" spc="-8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ตรัง </a:t>
                      </a:r>
                      <a:r>
                        <a:rPr lang="th-TH" sz="1400" b="1" u="sng" spc="-8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-หนองบัวลำภู</a:t>
                      </a:r>
                      <a:r>
                        <a:rPr lang="th-TH" sz="1400" b="1" spc="-8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400" b="1" spc="-8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สระแก้ว ชัยภูมิ ลพบุรี ประจวบคีรีขันธ์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บุรีรัมย์ แม่ฮ่องสอน </a:t>
                      </a:r>
                      <a:r>
                        <a:rPr lang="th-TH" sz="1400" b="1" u="sng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-กาญจนบุรี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400" b="1" u="sng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</a:t>
                      </a:r>
                      <a:endParaRPr lang="en-US" sz="1400" b="1" dirty="0">
                        <a:solidFill>
                          <a:srgbClr val="C0000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rgbClr val="F9F3F3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6812204"/>
                  </a:ext>
                </a:extLst>
              </a:tr>
              <a:tr h="60748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400" b="1" spc="-7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15.01 - 20</a:t>
                      </a:r>
                      <a:endParaRPr lang="en-US" sz="10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7D9D9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4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15 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จังหวัด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7D9D9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400" b="1" u="sng" spc="-2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-สมุทรสาคร</a:t>
                      </a:r>
                      <a:r>
                        <a:rPr lang="th-TH" sz="1400" b="1" spc="-2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400" b="1" u="sng" spc="-2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-พิษณุโลก</a:t>
                      </a:r>
                      <a:r>
                        <a:rPr lang="th-TH" sz="1400" b="1" spc="-2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400" b="1" u="sng" spc="-2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-ปัตตานี</a:t>
                      </a:r>
                      <a:r>
                        <a:rPr lang="th-TH" sz="1400" b="1" spc="-2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400" b="1" u="sng" spc="-20" dirty="0" smtClean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-กาฬสินธ์</a:t>
                      </a:r>
                      <a:r>
                        <a:rPr lang="th-TH" sz="1400" b="1" u="none" spc="-20" baseline="0" dirty="0" smtClean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400" b="1" u="sng" spc="-20" dirty="0" smtClean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th-TH" sz="1400" b="1" u="sng" spc="-2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พัทลุง</a:t>
                      </a:r>
                      <a:r>
                        <a:rPr lang="th-TH" sz="1400" b="1" u="none" spc="-2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400" b="1" u="sng" spc="-20" dirty="0" smtClean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th-TH" sz="1400" b="1" u="sng" spc="-2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สิงห์บุรี</a:t>
                      </a:r>
                      <a:r>
                        <a:rPr lang="th-TH" sz="1400" b="1" spc="-2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400" b="1" u="sng" spc="-2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-อุตรดิตถ์</a:t>
                      </a:r>
                      <a:r>
                        <a:rPr lang="th-TH" sz="1400" b="1" spc="-2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400" b="1" u="sng" spc="-2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-เชียงใหม่</a:t>
                      </a:r>
                      <a:r>
                        <a:rPr lang="th-TH" sz="1400" b="1" spc="-2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สระบุรี สกลนคร พระนครศรีอยุธยา </a:t>
                      </a:r>
                      <a:r>
                        <a:rPr lang="th-TH" sz="1400" b="1" u="sng" spc="-2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-จันทบุรี</a:t>
                      </a:r>
                      <a:r>
                        <a:rPr lang="th-TH" sz="1400" b="1" spc="-2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400" b="1" spc="-2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สุรินทร์ ชลบุรี ศรีสะเกษ   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rgbClr val="F7D9D9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013481"/>
                  </a:ext>
                </a:extLst>
              </a:tr>
              <a:tr h="1392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400" b="1" spc="-7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มากกว่า 20</a:t>
                      </a:r>
                      <a:endParaRPr lang="en-US" sz="10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3959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40 จังหวัด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F39597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400" b="1" u="sng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-บึงกาฬ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400" b="1" u="sng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-มุกดาหาร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400" b="1" u="sng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-ลำพูน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สุพรรณบุรี </a:t>
                      </a:r>
                      <a:r>
                        <a:rPr lang="th-TH" sz="1400" b="1" u="sng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-ระยอง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เลย </a:t>
                      </a:r>
                      <a:r>
                        <a:rPr lang="th-TH" sz="1400" b="1" u="sng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-นครพนม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ยโสธร </a:t>
                      </a:r>
                      <a:r>
                        <a:rPr lang="th-TH" sz="14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/>
                      </a:r>
                      <a:br>
                        <a:rPr lang="th-TH" sz="14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u="sng" dirty="0" smtClean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th-TH" sz="1400" b="1" u="sng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กำแพงเพชร</a:t>
                      </a:r>
                      <a:r>
                        <a:rPr lang="th-TH" sz="1400" b="1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สมุทรสงคราม สมุทรปราการ </a:t>
                      </a:r>
                      <a:r>
                        <a:rPr lang="th-TH" sz="1400" b="1" spc="-3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เพชรบูรณ์ นครศรีธรรมราช ลำปาง ขอนแก่น</a:t>
                      </a:r>
                      <a:r>
                        <a:rPr lang="th-TH" sz="1400" b="1" spc="-2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ตราด ปราจีนบุรี 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นนทบุรี </a:t>
                      </a:r>
                      <a:r>
                        <a:rPr lang="th-TH" sz="1400" b="1" spc="-2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ชัยนาท ระนอง ร้อยเอ็ด นราธิวาส </a:t>
                      </a:r>
                      <a:r>
                        <a:rPr lang="th-TH" sz="1400" b="1" spc="-3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นครปฐม</a:t>
                      </a:r>
                      <a:r>
                        <a:rPr lang="th-TH" sz="1400" b="1" spc="-2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นครราชสีมา สตูล สงขลา อำนาจเจริญ ชุมพร ปทุมธานี </a:t>
                      </a:r>
                      <a:r>
                        <a:rPr lang="th-TH" sz="1400" b="1" spc="-3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กระบี่ ฉะเชิงเทรา นครนายก นครสวรรค์ อุดรธานี พังงา สุราษฎร์ธานี อุบลราชธานี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ภูเก็ต กรุงเทพมหานคร ยะลา 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rgbClr val="F39597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512884"/>
                  </a:ext>
                </a:extLst>
              </a:tr>
            </a:tbl>
          </a:graphicData>
        </a:graphic>
      </p:graphicFrame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A138C25B-BD69-4C30-B718-F0A9FF798F8C}"/>
              </a:ext>
            </a:extLst>
          </p:cNvPr>
          <p:cNvSpPr/>
          <p:nvPr/>
        </p:nvSpPr>
        <p:spPr>
          <a:xfrm>
            <a:off x="0" y="-1013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</a:pPr>
            <a:r>
              <a:rPr lang="th-TH" sz="3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th-TH" sz="2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3.2 รายงานการบริหารจัดการหนี้ของกองทุนพัฒนาบทบาทสตรี</a:t>
            </a:r>
          </a:p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B0B291C7-5011-458A-AA35-34C07320266C}"/>
              </a:ext>
            </a:extLst>
          </p:cNvPr>
          <p:cNvSpPr/>
          <p:nvPr/>
        </p:nvSpPr>
        <p:spPr>
          <a:xfrm>
            <a:off x="0" y="468632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ลูกศร: รูปห้าเหลี่ยม 5">
            <a:extLst>
              <a:ext uri="{FF2B5EF4-FFF2-40B4-BE49-F238E27FC236}">
                <a16:creationId xmlns:a16="http://schemas.microsoft.com/office/drawing/2014/main" id="{B75B3600-362F-4DA1-AB6A-04C26C1DD035}"/>
              </a:ext>
            </a:extLst>
          </p:cNvPr>
          <p:cNvSpPr/>
          <p:nvPr/>
        </p:nvSpPr>
        <p:spPr>
          <a:xfrm>
            <a:off x="0" y="658403"/>
            <a:ext cx="7796463" cy="388033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D5ECC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th-TH" sz="1600" b="1" spc="-70" dirty="0">
                <a:solidFill>
                  <a:srgbClr val="002060"/>
                </a:solidFill>
                <a:effectLst/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2.4 ผลการบริหารจัดการหนี้ของจังหวัดแยกตามช่วงร้อยละของหนี้เกินกำหนดชำระจัดได้ ดังนี้ </a:t>
            </a:r>
            <a:endParaRPr lang="th-TH" sz="16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7640053" y="701091"/>
            <a:ext cx="2640264" cy="38426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350" spc="-6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</a:t>
            </a:r>
            <a:r>
              <a:rPr lang="th-TH" sz="1350" spc="-6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14 กันยายน </a:t>
            </a:r>
            <a:r>
              <a:rPr lang="th-TH" sz="1350" spc="-6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2565</a:t>
            </a: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193674" y="5091654"/>
            <a:ext cx="9369631" cy="632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h-TH" sz="13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หมายเหตุ </a:t>
            </a:r>
            <a:r>
              <a:rPr lang="en-US" sz="13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:</a:t>
            </a:r>
            <a:r>
              <a:rPr lang="th-TH" sz="13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</a:t>
            </a:r>
            <a:r>
              <a:rPr lang="th-TH" sz="1350" b="1" dirty="0">
                <a:solidFill>
                  <a:schemeClr val="accent2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350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+         </a:t>
            </a:r>
            <a:r>
              <a:rPr lang="th-TH" sz="13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หมายถึง จังหวัดที่มีการเปลี่ยนแปลงตามช่วงร้อยละของหนี้เกินกำหนดชำระดีขึ้นจากเดือนที่แล้ว   </a:t>
            </a:r>
            <a:endParaRPr lang="en-US" sz="135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30000"/>
              </a:lnSpc>
            </a:pPr>
            <a:r>
              <a:rPr lang="th-TH" sz="13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         </a:t>
            </a:r>
            <a:r>
              <a:rPr lang="th-TH" sz="135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         </a:t>
            </a:r>
            <a:r>
              <a:rPr lang="th-TH" sz="13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หมายถึง จังหวัดที่มีการเปลี่ยนแปลงตามช่วงร้อยละของหนี้เกินกำหนดชำระลดลงจากเดือนที่แล้ว   </a:t>
            </a:r>
            <a:endParaRPr lang="en-US" sz="135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7027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149232"/>
              </p:ext>
            </p:extLst>
          </p:nvPr>
        </p:nvGraphicFramePr>
        <p:xfrm>
          <a:off x="0" y="606204"/>
          <a:ext cx="10153535" cy="5108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033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817059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255922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311008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255923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266939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1123721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145754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428176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322752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2556 - 2565 (ข้อมูล ณ </a:t>
                      </a:r>
                      <a:r>
                        <a:rPr lang="th-TH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 ก.ย. </a:t>
                      </a: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65)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55852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2556 - 2565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ร้อยละของหนี้เกิน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1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อ่างทอง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169,847,655.00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121,988,740.46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47,858,914.54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40,869,068.69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5,664,816.03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1,325,029.82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5.30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2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สุโขทัย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254,881,415.00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199,774,305.92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55,107,109.08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52,313,195.76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2,793,913.32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6.01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เพชรบุรี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116,802,670.00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70,197,470.04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46,605,199.96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42,562,843.02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192,871.88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3,849,485.06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7.27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พิจิตร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171,656,575.00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114,868,598.38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56,787,976.62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50,824,476.83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864,721.51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5,098,778.28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7.38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แพร่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169,829,500.00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132,947,375.47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36,882,124.53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33,473,780.36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39,724.00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3,368,620.17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7.51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หนองคาย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248,253,040.00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167,063,064.00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81,189,976.00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73,595,350.90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7,594,625.10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7.82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เชียงราย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281,142,803.00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213,187,317.90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67,955,485.10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61,029,779.86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535,670.40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6,390,034.84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8.88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อุทัยธานี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140,632,865.00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93,398,328.74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47,234,536.26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42,259,937.65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145,088.00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4,829,510.61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8.95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9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มหาสารคาม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253,621,748.00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192,562,506.00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61,059,242.00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52,762,802.00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1,079,859.00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7,216,581.00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9.09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1998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10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พะเยา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185,708,035.00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156,595,112.13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29,112,922.87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24,340,626.81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1,290,000.00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3,482,296.06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cs typeface="Chulabhorn Likit Text" panose="020B0604020202020204" charset="-34"/>
                        </a:rPr>
                        <a:t>9.15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706610"/>
                  </a:ext>
                </a:extLst>
              </a:tr>
            </a:tbl>
          </a:graphicData>
        </a:graphic>
      </p:graphicFrame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6463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2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2.5 ผลการจัดอันดับการบริหารหนี้ของจังหวัด 10 อันดับแรก</a:t>
            </a:r>
          </a:p>
          <a:p>
            <a:pPr algn="ctr"/>
            <a:endParaRPr lang="th-TH" dirty="0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0" y="457615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0373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6463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2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2.5 ผลการจัดอันดับการบริหารหนี้ของจังหวัด 10 อันดับสุดท้าย</a:t>
            </a:r>
          </a:p>
          <a:p>
            <a:pPr algn="ctr">
              <a:lnSpc>
                <a:spcPct val="130000"/>
              </a:lnSpc>
            </a:pPr>
            <a:endParaRPr lang="th-TH" sz="22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0" y="457615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5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024052"/>
              </p:ext>
            </p:extLst>
          </p:nvPr>
        </p:nvGraphicFramePr>
        <p:xfrm>
          <a:off x="0" y="606204"/>
          <a:ext cx="10153535" cy="51087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033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1037396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222872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266940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222872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167788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1112704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145754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428176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322752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2556 - 2565 (ข้อมูล ณ </a:t>
                      </a:r>
                      <a:r>
                        <a:rPr lang="th-TH" sz="14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 ก.ย. </a:t>
                      </a: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65)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55852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2556 - 2565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400" b="1" i="0" u="none" strike="noStrik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ร้อยละของหนี้เกิน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228,420,235.00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172,110,188.14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56,310,046.86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37,969,054.44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200,000.00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18,140,992.42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32.22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นครนายก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118,504,719.00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75,485,078.87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43,019,640.13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29,138,342.61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1,944.00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13,879,353.52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32.26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นครสวรรค์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282,254,698.00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204,871,424.97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77,383,273.03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48,719,726.41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2,302,514.00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26,361,032.62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34.07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อุดรธานี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278,987,880.00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190,626,416.30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88,361,463.70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57,672,204.89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176,489.00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30,512,769.81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34.53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พังงา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132,961,494.00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63,667,029.93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69,294,464.07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44,762,765.58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24,531,698.49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35.40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สุราษฎร์ธานี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222,637,833.00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131,331,028.14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91,306,804.86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56,220,016.67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2,030,534.25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33,056,253.94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36.20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อุบลราชธานี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303,621,520.00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219,695,514.97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83,926,005.03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49,671,919.58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616,206.44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33,637,879.01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40.08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ภูเก็ต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102,371,122.00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65,252,719.97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37,118,402.03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22,026,787.09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15,091,614.94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40.66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 spc="-5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กรุงเทพมหานคร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217,548,626.94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120,051,959.65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97,496,667.29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48,417,179.38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49,079,487.91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50.34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1998"/>
                  </a:ext>
                </a:extLst>
              </a:tr>
              <a:tr h="3227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ยะลา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134,019,990.00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70,819,485.19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63,200,504.81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27,861,665.07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1,531,712.68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200" b="1" i="0" u="none" strike="noStrike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33,807,127.06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2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53.49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7066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3989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9258B24C-3FF6-4B95-B3FD-69B3AC5D7D7A}"/>
              </a:ext>
            </a:extLst>
          </p:cNvPr>
          <p:cNvSpPr/>
          <p:nvPr/>
        </p:nvSpPr>
        <p:spPr>
          <a:xfrm>
            <a:off x="0" y="-1013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300000"/>
              </a:lnSpc>
            </a:pPr>
            <a:r>
              <a:rPr lang="th-TH" sz="2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2.6 ผลการจัดลำดับการบริหารจัดการหนี้ได้มาก 10 ลำดับแรก</a:t>
            </a:r>
          </a:p>
          <a:p>
            <a:pPr algn="ctr"/>
            <a:endParaRPr lang="th-TH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6EEF648B-3937-40B3-96DB-234EFA13C7B3}"/>
              </a:ext>
            </a:extLst>
          </p:cNvPr>
          <p:cNvSpPr/>
          <p:nvPr/>
        </p:nvSpPr>
        <p:spPr>
          <a:xfrm>
            <a:off x="0" y="468632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ลูกศร: รูปห้าเหลี่ยม 5">
            <a:extLst>
              <a:ext uri="{FF2B5EF4-FFF2-40B4-BE49-F238E27FC236}">
                <a16:creationId xmlns:a16="http://schemas.microsoft.com/office/drawing/2014/main" id="{056C0E2E-A684-4693-9697-F35727A4BDD1}"/>
              </a:ext>
            </a:extLst>
          </p:cNvPr>
          <p:cNvSpPr/>
          <p:nvPr/>
        </p:nvSpPr>
        <p:spPr>
          <a:xfrm>
            <a:off x="0" y="699884"/>
            <a:ext cx="10160000" cy="503225"/>
          </a:xfrm>
          <a:prstGeom prst="homePlate">
            <a:avLst/>
          </a:prstGeom>
          <a:solidFill>
            <a:srgbClr val="C5DAD1">
              <a:alpha val="80000"/>
            </a:srgb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spc="-5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เปรียบเทียบข้อมูล ณ วันที่ 1 ตุลาคม 2564 กับ ณ วันที่ </a:t>
            </a:r>
            <a:r>
              <a:rPr lang="th-TH" sz="2000" b="1" spc="-5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14 กันยายน </a:t>
            </a:r>
            <a:r>
              <a:rPr lang="th-TH" sz="2000" b="1" spc="-5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2565</a:t>
            </a:r>
            <a:endParaRPr lang="en-US" sz="20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020555"/>
              </p:ext>
            </p:extLst>
          </p:nvPr>
        </p:nvGraphicFramePr>
        <p:xfrm>
          <a:off x="216401" y="1285772"/>
          <a:ext cx="9687762" cy="4342674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623571">
                  <a:extLst>
                    <a:ext uri="{9D8B030D-6E8A-4147-A177-3AD203B41FA5}">
                      <a16:colId xmlns:a16="http://schemas.microsoft.com/office/drawing/2014/main" val="1821971364"/>
                    </a:ext>
                  </a:extLst>
                </a:gridCol>
                <a:gridCol w="1229508">
                  <a:extLst>
                    <a:ext uri="{9D8B030D-6E8A-4147-A177-3AD203B41FA5}">
                      <a16:colId xmlns:a16="http://schemas.microsoft.com/office/drawing/2014/main" val="318158714"/>
                    </a:ext>
                  </a:extLst>
                </a:gridCol>
                <a:gridCol w="1654220">
                  <a:extLst>
                    <a:ext uri="{9D8B030D-6E8A-4147-A177-3AD203B41FA5}">
                      <a16:colId xmlns:a16="http://schemas.microsoft.com/office/drawing/2014/main" val="3095124757"/>
                    </a:ext>
                  </a:extLst>
                </a:gridCol>
                <a:gridCol w="1839817">
                  <a:extLst>
                    <a:ext uri="{9D8B030D-6E8A-4147-A177-3AD203B41FA5}">
                      <a16:colId xmlns:a16="http://schemas.microsoft.com/office/drawing/2014/main" val="3466248292"/>
                    </a:ext>
                  </a:extLst>
                </a:gridCol>
                <a:gridCol w="1498294">
                  <a:extLst>
                    <a:ext uri="{9D8B030D-6E8A-4147-A177-3AD203B41FA5}">
                      <a16:colId xmlns:a16="http://schemas.microsoft.com/office/drawing/2014/main" val="1060180566"/>
                    </a:ext>
                  </a:extLst>
                </a:gridCol>
                <a:gridCol w="1972019">
                  <a:extLst>
                    <a:ext uri="{9D8B030D-6E8A-4147-A177-3AD203B41FA5}">
                      <a16:colId xmlns:a16="http://schemas.microsoft.com/office/drawing/2014/main" val="1749671082"/>
                    </a:ext>
                  </a:extLst>
                </a:gridCol>
                <a:gridCol w="870333">
                  <a:extLst>
                    <a:ext uri="{9D8B030D-6E8A-4147-A177-3AD203B41FA5}">
                      <a16:colId xmlns:a16="http://schemas.microsoft.com/office/drawing/2014/main" val="458406283"/>
                    </a:ext>
                  </a:extLst>
                </a:gridCol>
              </a:tblGrid>
              <a:tr h="92891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ลำดับที่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หนี้เกินกำหนดชำระ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ณ</a:t>
                      </a:r>
                      <a:r>
                        <a:rPr lang="th-TH" sz="12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 ต.ค. 64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ร้อยละของหนี้เกินกำหนดชำระของลูกหนี้คงเหลือ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(ข้อมูล ณ 1 ต.ค. 2564)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หนี้เกินกำหนดชำระ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ณ</a:t>
                      </a:r>
                      <a:r>
                        <a:rPr lang="th-TH" sz="12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200" b="1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14 ก.ย. </a:t>
                      </a:r>
                      <a:r>
                        <a:rPr lang="th-TH" sz="12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65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ร้อยละของหนี้เกินกำหนดชำระของลูกหนี้คงเหลือ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(ข้อมูล ณ </a:t>
                      </a:r>
                      <a:r>
                        <a:rPr lang="th-TH" sz="12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 ก.ย.</a:t>
                      </a:r>
                      <a:r>
                        <a:rPr lang="th-TH" sz="1200" b="1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2565)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360170" algn="l"/>
                        </a:tabLs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ผลต่าง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203062"/>
                  </a:ext>
                </a:extLst>
              </a:tr>
              <a:tr h="341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360170" algn="l"/>
                        </a:tabLs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1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20B0604020202020204" charset="-34"/>
                        <a:ea typeface="Calibri" panose="020F0502020204030204" pitchFamily="34" charset="0"/>
                        <a:cs typeface="Chulabhorn Likit Text" panose="020B0604020202020204" charset="-3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สุโขทัย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2,466,030.99 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4.09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2,793,913.32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5.07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0.98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742259"/>
                  </a:ext>
                </a:extLst>
              </a:tr>
              <a:tr h="341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360170" algn="l"/>
                        </a:tabLs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2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20B0604020202020204" charset="-34"/>
                        <a:ea typeface="Calibri" panose="020F0502020204030204" pitchFamily="34" charset="0"/>
                        <a:cs typeface="Chulabhorn Likit Text" panose="020B0604020202020204" charset="-3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อ่างทอง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6,070,869.77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11.31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6,989,845.85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14.61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3.30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857982"/>
                  </a:ext>
                </a:extLst>
              </a:tr>
              <a:tr h="341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360170" algn="l"/>
                        </a:tabLs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3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20B0604020202020204" charset="-34"/>
                        <a:ea typeface="Calibri" panose="020F0502020204030204" pitchFamily="34" charset="0"/>
                        <a:cs typeface="Chulabhorn Likit Text" panose="020B0604020202020204" charset="-3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พะเยา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4,552,756.40 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11.60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4,772,296.06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16.39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4.79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252392"/>
                  </a:ext>
                </a:extLst>
              </a:tr>
              <a:tr h="341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360170" algn="l"/>
                        </a:tabLs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4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20B0604020202020204" charset="-34"/>
                        <a:ea typeface="Calibri" panose="020F0502020204030204" pitchFamily="34" charset="0"/>
                        <a:cs typeface="Chulabhorn Likit Text" panose="020B0604020202020204" charset="-3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อุทัยธานี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2,849,023.93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5.45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4,974,598.61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10.53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5.08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772815"/>
                  </a:ext>
                </a:extLst>
              </a:tr>
              <a:tr h="341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360170" algn="l"/>
                        </a:tabLs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5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20B0604020202020204" charset="-34"/>
                        <a:ea typeface="Calibri" panose="020F0502020204030204" pitchFamily="34" charset="0"/>
                        <a:cs typeface="Chulabhorn Likit Text" panose="020B0604020202020204" charset="-3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สมุทรปราการ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31,308,910.84 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37.23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33,536,129.68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43.67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6.44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261444"/>
                  </a:ext>
                </a:extLst>
              </a:tr>
              <a:tr h="341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360170" algn="l"/>
                        </a:tabLs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6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20B0604020202020204" charset="-34"/>
                        <a:ea typeface="Calibri" panose="020F0502020204030204" pitchFamily="34" charset="0"/>
                        <a:cs typeface="Chulabhorn Likit Text" panose="020B0604020202020204" charset="-3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เพชรบุรี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934,475.06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1.98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4,042,356.94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8.67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6.69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10123"/>
                  </a:ext>
                </a:extLst>
              </a:tr>
              <a:tr h="341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360170" algn="l"/>
                        </a:tabLs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7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20B0604020202020204" charset="-34"/>
                        <a:ea typeface="Calibri" panose="020F0502020204030204" pitchFamily="34" charset="0"/>
                        <a:cs typeface="Chulabhorn Likit Text" panose="020B0604020202020204" charset="-3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แพร่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981,773.03 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2.37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3,408,344.17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9.24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6.87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7586067"/>
                  </a:ext>
                </a:extLst>
              </a:tr>
              <a:tr h="341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360170" algn="l"/>
                        </a:tabLs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8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20B0604020202020204" charset="-34"/>
                        <a:ea typeface="Calibri" panose="020F0502020204030204" pitchFamily="34" charset="0"/>
                        <a:cs typeface="Chulabhorn Likit Text" panose="020B0604020202020204" charset="-3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ประจวบคีรีขันธ์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6,532,900.86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14.88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9,725,058.91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21.81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6.93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638571"/>
                  </a:ext>
                </a:extLst>
              </a:tr>
              <a:tr h="341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360170" algn="l"/>
                        </a:tabLs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9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20B0604020202020204" charset="-34"/>
                        <a:ea typeface="Calibri" panose="020F0502020204030204" pitchFamily="34" charset="0"/>
                        <a:cs typeface="Chulabhorn Likit Text" panose="020B0604020202020204" charset="-3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มหาสารคาม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3,284,082.00 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5.47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8,296,440.00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13.59</a:t>
                      </a:r>
                    </a:p>
                  </a:txBody>
                  <a:tcPr marL="68580" marR="68580" marT="0" marB="0" anchor="ctr">
                    <a:solidFill>
                      <a:schemeClr val="accent3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8.12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798381"/>
                  </a:ext>
                </a:extLst>
              </a:tr>
              <a:tr h="341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360170" algn="l"/>
                        </a:tabLs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20B0604020202020204" charset="-34"/>
                          <a:ea typeface="Calibri" panose="020F0502020204030204" pitchFamily="34" charset="0"/>
                          <a:cs typeface="Chulabhorn Likit Text" panose="020B0604020202020204" charset="-34"/>
                        </a:rPr>
                        <a:t>10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20B0604020202020204" charset="-34"/>
                        <a:ea typeface="Calibri" panose="020F0502020204030204" pitchFamily="34" charset="0"/>
                        <a:cs typeface="Chulabhorn Likit Text" panose="020B0604020202020204" charset="-34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ลพบุรี</a:t>
                      </a:r>
                      <a:endParaRPr lang="en-US" sz="12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3,396,904.81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5.51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8,314,491.32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13.95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8.44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793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100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/>
        </p:nvGrpSpPr>
        <p:grpSpPr>
          <a:xfrm>
            <a:off x="168092" y="1330377"/>
            <a:ext cx="3898457" cy="521770"/>
            <a:chOff x="93335" y="732358"/>
            <a:chExt cx="3707409" cy="521770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7" name="กลุ่ม 6"/>
            <p:cNvGrpSpPr/>
            <p:nvPr/>
          </p:nvGrpSpPr>
          <p:grpSpPr>
            <a:xfrm>
              <a:off x="93335" y="732358"/>
              <a:ext cx="3707409" cy="521770"/>
              <a:chOff x="215660" y="1172957"/>
              <a:chExt cx="4767359" cy="469594"/>
            </a:xfrm>
          </p:grpSpPr>
          <p:sp>
            <p:nvSpPr>
              <p:cNvPr id="8" name="สี่เหลี่ยมผืนผ้ามุมมน 10"/>
              <p:cNvSpPr/>
              <p:nvPr/>
            </p:nvSpPr>
            <p:spPr>
              <a:xfrm>
                <a:off x="503238" y="1177925"/>
                <a:ext cx="4479781" cy="461963"/>
              </a:xfrm>
              <a:prstGeom prst="roundRect">
                <a:avLst/>
              </a:prstGeom>
              <a:solidFill>
                <a:srgbClr val="FDF5F5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สี่เหลี่ยมผืนผ้ามุมมน 10"/>
              <p:cNvSpPr/>
              <p:nvPr/>
            </p:nvSpPr>
            <p:spPr>
              <a:xfrm>
                <a:off x="215660" y="1177926"/>
                <a:ext cx="4220681" cy="461963"/>
              </a:xfrm>
              <a:prstGeom prst="roundRect">
                <a:avLst/>
              </a:prstGeom>
              <a:solidFill>
                <a:srgbClr val="EB9999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" name="สี่เหลี่ยมผืนผ้ามุมมน 10"/>
              <p:cNvSpPr/>
              <p:nvPr/>
            </p:nvSpPr>
            <p:spPr>
              <a:xfrm>
                <a:off x="215660" y="1172957"/>
                <a:ext cx="4124426" cy="469594"/>
              </a:xfrm>
              <a:prstGeom prst="roundRect">
                <a:avLst/>
              </a:prstGeom>
              <a:solidFill>
                <a:srgbClr val="F7DAD9">
                  <a:alpha val="89804"/>
                </a:srgb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1 </a:t>
                </a:r>
                <a:r>
                  <a:rPr lang="en-US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 </a:t>
                </a: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ประธานแจ้งให้ประชุมทราบ</a:t>
                </a:r>
              </a:p>
            </p:txBody>
          </p:sp>
        </p:grpSp>
        <p:sp>
          <p:nvSpPr>
            <p:cNvPr id="11" name="สี่เหลี่ยมผืนผ้า 10"/>
            <p:cNvSpPr/>
            <p:nvPr/>
          </p:nvSpPr>
          <p:spPr>
            <a:xfrm>
              <a:off x="3423644" y="833278"/>
              <a:ext cx="3051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0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</a:t>
              </a:r>
              <a:endParaRPr lang="th-TH" sz="20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12" name="สี่เหลี่ยมผืนผ้ามุมมน 8"/>
          <p:cNvSpPr/>
          <p:nvPr/>
        </p:nvSpPr>
        <p:spPr>
          <a:xfrm>
            <a:off x="4088519" y="2180519"/>
            <a:ext cx="5744194" cy="640071"/>
          </a:xfrm>
          <a:prstGeom prst="roundRect">
            <a:avLst>
              <a:gd name="adj" fmla="val 7784"/>
            </a:avLst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thaiDist">
              <a:lnSpc>
                <a:spcPct val="150000"/>
              </a:lnSpc>
              <a:spcAft>
                <a:spcPts val="1000"/>
              </a:spcAft>
            </a:pPr>
            <a:endParaRPr lang="th-TH" sz="1200" b="1" dirty="0">
              <a:solidFill>
                <a:srgbClr val="002060"/>
              </a:solidFill>
              <a:latin typeface="Chulabhorn Likit Text Light" panose="00000400000000000000" pitchFamily="50" charset="-34"/>
              <a:cs typeface="Chulabhorn Likit Text Light" panose="00000400000000000000" pitchFamily="50" charset="-34"/>
            </a:endParaRPr>
          </a:p>
          <a:p>
            <a:pPr algn="thaiDist">
              <a:lnSpc>
                <a:spcPct val="150000"/>
              </a:lnSpc>
              <a:spcAft>
                <a:spcPts val="1000"/>
              </a:spcAft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รับรองรายงานการประชุมคณะกรรมการบริหารกองทุนพัฒนาบทบาทสตรี                      ครั้งที่ 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8/2565 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เมื่อ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วันพฤหัสบดีที่ 25 สิงหาคม 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2565</a:t>
            </a:r>
            <a:endParaRPr lang="en-US" sz="1400" dirty="0">
              <a:solidFill>
                <a:srgbClr val="002060"/>
              </a:solidFill>
              <a:latin typeface="Chulabhorn Likit Text" panose="00000500000000000000" pitchFamily="50" charset="-34"/>
              <a:ea typeface="Calibri"/>
              <a:cs typeface="Chulabhorn Likit Text" panose="00000500000000000000" pitchFamily="50" charset="-34"/>
            </a:endParaRPr>
          </a:p>
          <a:p>
            <a:pPr defTabSz="299858">
              <a:spcAft>
                <a:spcPts val="333"/>
              </a:spcAft>
              <a:defRPr/>
            </a:pPr>
            <a:endParaRPr lang="th-TH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32" name="กลุ่ม 31"/>
          <p:cNvGrpSpPr/>
          <p:nvPr/>
        </p:nvGrpSpPr>
        <p:grpSpPr>
          <a:xfrm>
            <a:off x="168092" y="2198189"/>
            <a:ext cx="3859228" cy="534184"/>
            <a:chOff x="11007" y="1616845"/>
            <a:chExt cx="3768905" cy="480765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13" name="กลุ่ม 12"/>
            <p:cNvGrpSpPr/>
            <p:nvPr/>
          </p:nvGrpSpPr>
          <p:grpSpPr>
            <a:xfrm>
              <a:off x="11007" y="1616845"/>
              <a:ext cx="3768905" cy="480765"/>
              <a:chOff x="122178" y="1159124"/>
              <a:chExt cx="4962585" cy="480765"/>
            </a:xfrm>
          </p:grpSpPr>
          <p:sp>
            <p:nvSpPr>
              <p:cNvPr id="14" name="สี่เหลี่ยมผืนผ้ามุมมน 10"/>
              <p:cNvSpPr/>
              <p:nvPr/>
            </p:nvSpPr>
            <p:spPr>
              <a:xfrm>
                <a:off x="503238" y="1177925"/>
                <a:ext cx="4581525" cy="461963"/>
              </a:xfrm>
              <a:prstGeom prst="roundRect">
                <a:avLst/>
              </a:prstGeom>
              <a:solidFill>
                <a:srgbClr val="FFF5D9"/>
              </a:solidFill>
              <a:ln>
                <a:solidFill>
                  <a:srgbClr val="FFF5D9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r>
                  <a:rPr lang="th-TH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PSK" pitchFamily="34" charset="-34"/>
                    <a:ea typeface="Tahoma" pitchFamily="34" charset="0"/>
                    <a:cs typeface="TH SarabunPSK" pitchFamily="34" charset="-34"/>
                  </a:rPr>
                  <a:t>สร้างสรรค์ชุมชนให้พึ่งตนเองได้</a:t>
                </a: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สี่เหลี่ยมผืนผ้ามุมมน 10"/>
              <p:cNvSpPr/>
              <p:nvPr/>
            </p:nvSpPr>
            <p:spPr>
              <a:xfrm>
                <a:off x="350838" y="1177925"/>
                <a:ext cx="4167187" cy="461963"/>
              </a:xfrm>
              <a:prstGeom prst="roundRect">
                <a:avLst/>
              </a:prstGeom>
              <a:solidFill>
                <a:srgbClr val="FFDF85"/>
              </a:solidFill>
              <a:ln>
                <a:solidFill>
                  <a:srgbClr val="FFDF85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สี่เหลี่ยมผืนผ้ามุมมน 10"/>
              <p:cNvSpPr/>
              <p:nvPr/>
            </p:nvSpPr>
            <p:spPr>
              <a:xfrm>
                <a:off x="122178" y="1159124"/>
                <a:ext cx="4278406" cy="480765"/>
              </a:xfrm>
              <a:prstGeom prst="roundRect">
                <a:avLst/>
              </a:prstGeom>
              <a:solidFill>
                <a:srgbClr val="FFEFC1"/>
              </a:solidFill>
              <a:ln>
                <a:solidFill>
                  <a:srgbClr val="FFEFC1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</a:t>
                </a:r>
                <a:r>
                  <a:rPr lang="en-US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</a:t>
                </a: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</a:t>
                </a:r>
                <a:r>
                  <a:rPr lang="en-US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รับรองรายงานการประชุม</a:t>
                </a:r>
              </a:p>
            </p:txBody>
          </p:sp>
        </p:grpSp>
        <p:sp>
          <p:nvSpPr>
            <p:cNvPr id="17" name="สี่เหลี่ยมผืนผ้า 16"/>
            <p:cNvSpPr/>
            <p:nvPr/>
          </p:nvSpPr>
          <p:spPr>
            <a:xfrm>
              <a:off x="3400678" y="1713488"/>
              <a:ext cx="324368" cy="3600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</a:t>
              </a:r>
              <a:endParaRPr lang="th-TH" sz="20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22" name="สี่เหลี่ยมผืนผ้า 21"/>
          <p:cNvSpPr/>
          <p:nvPr/>
        </p:nvSpPr>
        <p:spPr>
          <a:xfrm>
            <a:off x="4104199" y="3169221"/>
            <a:ext cx="5939275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h-TH" sz="1400" dirty="0">
                <a:solidFill>
                  <a:srgbClr val="001E5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3.1 การติดตามมติที่ประชุม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ครั้งที่ 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8/2565 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เมื่อ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วันพฤหัสบดีที่ 25 สิงหาคม 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2565 </a:t>
            </a:r>
            <a:b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3.2 รายงานการบริหารจัดการหนี้ของกองทุนพัฒนาบทบาทสตรี</a:t>
            </a:r>
            <a:endParaRPr lang="en-GB" sz="14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24" name="กลุ่ม 23"/>
          <p:cNvGrpSpPr/>
          <p:nvPr/>
        </p:nvGrpSpPr>
        <p:grpSpPr>
          <a:xfrm>
            <a:off x="180300" y="3148243"/>
            <a:ext cx="3846182" cy="513293"/>
            <a:chOff x="107504" y="2499742"/>
            <a:chExt cx="3672408" cy="461963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18" name="กลุ่ม 17"/>
            <p:cNvGrpSpPr/>
            <p:nvPr/>
          </p:nvGrpSpPr>
          <p:grpSpPr>
            <a:xfrm>
              <a:off x="107504" y="2499742"/>
              <a:ext cx="3672408" cy="461963"/>
              <a:chOff x="249238" y="1177925"/>
              <a:chExt cx="4835525" cy="461963"/>
            </a:xfrm>
          </p:grpSpPr>
          <p:sp>
            <p:nvSpPr>
              <p:cNvPr id="19" name="สี่เหลี่ยมผืนผ้ามุมมน 10"/>
              <p:cNvSpPr/>
              <p:nvPr/>
            </p:nvSpPr>
            <p:spPr>
              <a:xfrm>
                <a:off x="503238" y="1177925"/>
                <a:ext cx="4581525" cy="461963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r>
                  <a:rPr lang="th-TH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PSK" pitchFamily="34" charset="-34"/>
                    <a:ea typeface="Tahoma" pitchFamily="34" charset="0"/>
                    <a:cs typeface="TH SarabunPSK" pitchFamily="34" charset="-34"/>
                  </a:rPr>
                  <a:t>สร้างสรรค์ชุมชนให้พึ่งตนเองได้</a:t>
                </a: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" name="สี่เหลี่ยมผืนผ้ามุมมน 10"/>
              <p:cNvSpPr/>
              <p:nvPr/>
            </p:nvSpPr>
            <p:spPr>
              <a:xfrm>
                <a:off x="350838" y="1177925"/>
                <a:ext cx="4167187" cy="461963"/>
              </a:xfrm>
              <a:prstGeom prst="roundRect">
                <a:avLst/>
              </a:prstGeom>
              <a:solidFill>
                <a:srgbClr val="A8D072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r>
                  <a:rPr lang="th-TH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PSK" pitchFamily="34" charset="-34"/>
                    <a:ea typeface="Tahoma" pitchFamily="34" charset="0"/>
                    <a:cs typeface="TH SarabunPSK" pitchFamily="34" charset="-34"/>
                  </a:rPr>
                  <a:t>สร้างสรรค์ชุมชนให้พึ่งตนเองได้</a:t>
                </a: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1" name="สี่เหลี่ยมผืนผ้ามุมมน 10"/>
              <p:cNvSpPr/>
              <p:nvPr/>
            </p:nvSpPr>
            <p:spPr>
              <a:xfrm>
                <a:off x="249238" y="1177925"/>
                <a:ext cx="4167187" cy="461963"/>
              </a:xfrm>
              <a:prstGeom prst="roundRect">
                <a:avLst/>
              </a:prstGeom>
              <a:solidFill>
                <a:srgbClr val="DCECC6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</a:t>
                </a:r>
                <a:r>
                  <a:rPr lang="en-US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</a:t>
                </a: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</a:t>
                </a:r>
                <a:r>
                  <a:rPr lang="en-US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สืบเนื่องจากการประชุม</a:t>
                </a:r>
              </a:p>
            </p:txBody>
          </p:sp>
        </p:grpSp>
        <p:sp>
          <p:nvSpPr>
            <p:cNvPr id="23" name="สี่เหลี่ยมผืนผ้า 22"/>
            <p:cNvSpPr/>
            <p:nvPr/>
          </p:nvSpPr>
          <p:spPr>
            <a:xfrm>
              <a:off x="3401268" y="2581106"/>
              <a:ext cx="332197" cy="3600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</a:t>
              </a:r>
              <a:endParaRPr lang="th-TH" sz="20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31" name="สี่เหลี่ยมผืนผ้า 30"/>
          <p:cNvSpPr/>
          <p:nvPr/>
        </p:nvSpPr>
        <p:spPr>
          <a:xfrm>
            <a:off x="4093539" y="3973247"/>
            <a:ext cx="5949935" cy="1255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>
              <a:lnSpc>
                <a:spcPct val="130000"/>
              </a:lnSpc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 รายงานผลการเบิกจ่ายตามแผนการดำเนินงานและแผนการใช้จ่ายงบประมาณกองทุนพัฒนาบทบาทสตรี ประจำปีงบประมาณ พ.ศ. 2565</a:t>
            </a:r>
          </a:p>
          <a:p>
            <a:pPr algn="thaiDist">
              <a:lnSpc>
                <a:spcPct val="140000"/>
              </a:lnSpc>
              <a:spcAft>
                <a:spcPts val="300"/>
              </a:spcAft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รายงานผลการดำเนินงานการประเมินผลการดำเนินงานทุนหมุนเวียน ประจำปีบัญชี 2565 กองทุนพัฒนาบทบาทสตรี กรมการพัฒนาชุมชน</a:t>
            </a:r>
          </a:p>
        </p:txBody>
      </p:sp>
      <p:grpSp>
        <p:nvGrpSpPr>
          <p:cNvPr id="35" name="กลุ่ม 34"/>
          <p:cNvGrpSpPr/>
          <p:nvPr/>
        </p:nvGrpSpPr>
        <p:grpSpPr>
          <a:xfrm>
            <a:off x="180300" y="4016502"/>
            <a:ext cx="3782589" cy="523183"/>
            <a:chOff x="204478" y="2499742"/>
            <a:chExt cx="3551339" cy="470863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36" name="กลุ่ม 17"/>
            <p:cNvGrpSpPr/>
            <p:nvPr/>
          </p:nvGrpSpPr>
          <p:grpSpPr>
            <a:xfrm>
              <a:off x="204478" y="2499742"/>
              <a:ext cx="3551339" cy="470863"/>
              <a:chOff x="376926" y="1177925"/>
              <a:chExt cx="4676112" cy="470863"/>
            </a:xfrm>
          </p:grpSpPr>
          <p:sp>
            <p:nvSpPr>
              <p:cNvPr id="38" name="สี่เหลี่ยมผืนผ้ามุมมน 10"/>
              <p:cNvSpPr/>
              <p:nvPr/>
            </p:nvSpPr>
            <p:spPr>
              <a:xfrm>
                <a:off x="503239" y="1177925"/>
                <a:ext cx="4549799" cy="461963"/>
              </a:xfrm>
              <a:prstGeom prst="roundRect">
                <a:avLst/>
              </a:prstGeom>
              <a:solidFill>
                <a:srgbClr val="E7E5DD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9" name="สี่เหลี่ยมผืนผ้ามุมมน 10"/>
              <p:cNvSpPr/>
              <p:nvPr/>
            </p:nvSpPr>
            <p:spPr>
              <a:xfrm>
                <a:off x="376926" y="1186825"/>
                <a:ext cx="4172666" cy="461963"/>
              </a:xfrm>
              <a:prstGeom prst="roundRect">
                <a:avLst/>
              </a:prstGeom>
              <a:solidFill>
                <a:srgbClr val="ABA387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สี่เหลี่ยมผืนผ้ามุมมน 10"/>
              <p:cNvSpPr/>
              <p:nvPr/>
            </p:nvSpPr>
            <p:spPr>
              <a:xfrm>
                <a:off x="376927" y="1183968"/>
                <a:ext cx="4082923" cy="458580"/>
              </a:xfrm>
              <a:prstGeom prst="roundRect">
                <a:avLst/>
              </a:prstGeom>
              <a:solidFill>
                <a:srgbClr val="D6D2C4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</a:t>
                </a:r>
                <a:r>
                  <a:rPr lang="en-US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</a:t>
                </a: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</a:t>
                </a:r>
                <a:r>
                  <a:rPr lang="en-US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เพื่อทราบ</a:t>
                </a:r>
              </a:p>
            </p:txBody>
          </p:sp>
        </p:grpSp>
        <p:sp>
          <p:nvSpPr>
            <p:cNvPr id="37" name="สี่เหลี่ยมผืนผ้า 36"/>
            <p:cNvSpPr/>
            <p:nvPr/>
          </p:nvSpPr>
          <p:spPr>
            <a:xfrm>
              <a:off x="3393719" y="2587857"/>
              <a:ext cx="328211" cy="360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</a:t>
              </a:r>
              <a:endParaRPr lang="th-TH" sz="20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175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178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179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180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190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191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181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182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83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187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88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89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84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185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86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176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177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35454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7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2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3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4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5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8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9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0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1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2188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65" name="TextBox 64"/>
          <p:cNvSpPr txBox="1"/>
          <p:nvPr/>
        </p:nvSpPr>
        <p:spPr>
          <a:xfrm>
            <a:off x="12417" y="751132"/>
            <a:ext cx="7202708" cy="369332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ระเบียบวาระการประชุมคณะกรรมการบริหารกองทุนพัฒนาบทบาทสตรี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0" y="2488344"/>
            <a:ext cx="10160000" cy="1283555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4.1 รายงานผลการเบิกจ่ายเงินตามแผนการดำเนินงาน                                              และแผนการใช้จ่ายงบประมาณ กองทุนพัฒนาบทบาทสตรี                                                              ประจำปีงบประมาณ พ.ศ. 2565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34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38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39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40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50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51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41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42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43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47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8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9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4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45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6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6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37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46471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3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8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0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1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4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5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6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7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5" name="TextBox 34"/>
          <p:cNvSpPr txBox="1"/>
          <p:nvPr/>
        </p:nvSpPr>
        <p:spPr>
          <a:xfrm>
            <a:off x="1014997" y="-11422"/>
            <a:ext cx="3365499" cy="473206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4 เรื่อง เพื่อทราบ</a:t>
            </a:r>
          </a:p>
        </p:txBody>
      </p:sp>
    </p:spTree>
    <p:extLst>
      <p:ext uri="{BB962C8B-B14F-4D97-AF65-F5344CB8AC3E}">
        <p14:creationId xmlns:p14="http://schemas.microsoft.com/office/powerpoint/2010/main" val="3992740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แผนผังลำดับงาน: ตัวเชื่อมต่อ 68"/>
          <p:cNvSpPr/>
          <p:nvPr/>
        </p:nvSpPr>
        <p:spPr>
          <a:xfrm>
            <a:off x="8692483" y="3971243"/>
            <a:ext cx="1303136" cy="1226138"/>
          </a:xfrm>
          <a:prstGeom prst="flowChartConnector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0" y="-1013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400000"/>
              </a:lnSpc>
            </a:pPr>
            <a:r>
              <a:rPr lang="th-TH" sz="2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 ผลการเบิกจ่ายงบประมาณตามแผนการใช้จ่ายงบประมาณ ประจำปี พ.ศ. 2565</a:t>
            </a:r>
          </a:p>
          <a:p>
            <a:pPr algn="ctr"/>
            <a:endParaRPr lang="th-TH" sz="2800" dirty="0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0" y="468632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63" name="กลุ่ม 162"/>
          <p:cNvGrpSpPr/>
          <p:nvPr/>
        </p:nvGrpSpPr>
        <p:grpSpPr>
          <a:xfrm>
            <a:off x="2224314" y="892572"/>
            <a:ext cx="5737395" cy="1113436"/>
            <a:chOff x="2490006" y="1783778"/>
            <a:chExt cx="8681348" cy="1576315"/>
          </a:xfrm>
        </p:grpSpPr>
        <p:sp>
          <p:nvSpPr>
            <p:cNvPr id="167" name="แผนผังลําดับงาน: กระบวนการ 166"/>
            <p:cNvSpPr/>
            <p:nvPr/>
          </p:nvSpPr>
          <p:spPr>
            <a:xfrm>
              <a:off x="2490006" y="2746464"/>
              <a:ext cx="1931436" cy="613629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100" b="1" spc="-20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301</a:t>
              </a:r>
              <a:r>
                <a:rPr lang="en-US" sz="1100" b="1" spc="-20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,495,500.00</a:t>
              </a:r>
              <a:endParaRPr lang="th-TH" sz="1100" b="1" spc="-2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69" name="แผนผังลําดับงาน: กระบวนการ 168"/>
            <p:cNvSpPr/>
            <p:nvPr/>
          </p:nvSpPr>
          <p:spPr>
            <a:xfrm>
              <a:off x="7488601" y="2723538"/>
              <a:ext cx="1973016" cy="613629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76,517,321.23</a:t>
              </a:r>
              <a:endPara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70" name="แผนผังลําดับงาน: กระบวนการ 169"/>
            <p:cNvSpPr/>
            <p:nvPr/>
          </p:nvSpPr>
          <p:spPr>
            <a:xfrm>
              <a:off x="4942482" y="2738590"/>
              <a:ext cx="1890584" cy="613629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224,978,178.77</a:t>
              </a:r>
              <a:endPara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71" name="เท่ากับ 170"/>
            <p:cNvSpPr/>
            <p:nvPr/>
          </p:nvSpPr>
          <p:spPr>
            <a:xfrm>
              <a:off x="6844359" y="2793891"/>
              <a:ext cx="538952" cy="351222"/>
            </a:xfrm>
            <a:prstGeom prst="mathEqual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 b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73" name="กล่องข้อความ 172"/>
            <p:cNvSpPr txBox="1"/>
            <p:nvPr/>
          </p:nvSpPr>
          <p:spPr>
            <a:xfrm>
              <a:off x="9817469" y="1783778"/>
              <a:ext cx="1353885" cy="129737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คิดเป็นร้อยละ</a:t>
              </a:r>
            </a:p>
            <a:p>
              <a:pPr algn="ctr">
                <a:lnSpc>
                  <a:spcPct val="130000"/>
                </a:lnSpc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74.62</a:t>
              </a:r>
            </a:p>
          </p:txBody>
        </p:sp>
      </p:grpSp>
      <p:grpSp>
        <p:nvGrpSpPr>
          <p:cNvPr id="150" name="กลุ่ม 149"/>
          <p:cNvGrpSpPr/>
          <p:nvPr/>
        </p:nvGrpSpPr>
        <p:grpSpPr>
          <a:xfrm>
            <a:off x="2251993" y="2527362"/>
            <a:ext cx="5746200" cy="1101270"/>
            <a:chOff x="2402511" y="1801001"/>
            <a:chExt cx="8694670" cy="1559092"/>
          </a:xfrm>
        </p:grpSpPr>
        <p:sp>
          <p:nvSpPr>
            <p:cNvPr id="154" name="แผนผังลําดับงาน: กระบวนการ 153"/>
            <p:cNvSpPr/>
            <p:nvPr/>
          </p:nvSpPr>
          <p:spPr>
            <a:xfrm>
              <a:off x="2402511" y="2746464"/>
              <a:ext cx="2018930" cy="613629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1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143</a:t>
              </a:r>
              <a:r>
                <a:rPr lang="en-US" sz="11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,000,000.00</a:t>
              </a:r>
              <a:endPara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55" name="ลบ 154"/>
            <p:cNvSpPr/>
            <p:nvPr/>
          </p:nvSpPr>
          <p:spPr>
            <a:xfrm>
              <a:off x="4422470" y="2897976"/>
              <a:ext cx="521042" cy="247136"/>
            </a:xfrm>
            <a:prstGeom prst="mathMinus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 b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56" name="แผนผังลําดับงาน: กระบวนการ 155"/>
            <p:cNvSpPr/>
            <p:nvPr/>
          </p:nvSpPr>
          <p:spPr>
            <a:xfrm>
              <a:off x="7441655" y="2723861"/>
              <a:ext cx="1890585" cy="613629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1,665,862.00</a:t>
              </a:r>
              <a:endPara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57" name="แผนผังลําดับงาน: กระบวนการ 156"/>
            <p:cNvSpPr/>
            <p:nvPr/>
          </p:nvSpPr>
          <p:spPr>
            <a:xfrm>
              <a:off x="4942480" y="2738590"/>
              <a:ext cx="1890584" cy="613629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spc="-30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141,334,138.00</a:t>
              </a:r>
              <a:endParaRPr lang="th-TH" sz="1100" b="1" spc="-3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58" name="เท่ากับ 157"/>
            <p:cNvSpPr/>
            <p:nvPr/>
          </p:nvSpPr>
          <p:spPr>
            <a:xfrm>
              <a:off x="6844359" y="2793891"/>
              <a:ext cx="538952" cy="351222"/>
            </a:xfrm>
            <a:prstGeom prst="mathEqual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 b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0" name="กล่องข้อความ 159"/>
            <p:cNvSpPr txBox="1"/>
            <p:nvPr/>
          </p:nvSpPr>
          <p:spPr>
            <a:xfrm>
              <a:off x="9562839" y="1801001"/>
              <a:ext cx="1534342" cy="1297375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คิดเป็น</a:t>
              </a:r>
            </a:p>
            <a:p>
              <a:pPr algn="ctr">
                <a:lnSpc>
                  <a:spcPct val="130000"/>
                </a:lnSpc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ร้อยละ </a:t>
              </a:r>
            </a:p>
            <a:p>
              <a:pPr algn="ctr">
                <a:lnSpc>
                  <a:spcPct val="130000"/>
                </a:lnSpc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98.84</a:t>
              </a:r>
            </a:p>
          </p:txBody>
        </p:sp>
      </p:grpSp>
      <p:grpSp>
        <p:nvGrpSpPr>
          <p:cNvPr id="137" name="กลุ่ม 136"/>
          <p:cNvGrpSpPr/>
          <p:nvPr/>
        </p:nvGrpSpPr>
        <p:grpSpPr>
          <a:xfrm>
            <a:off x="2184920" y="4180825"/>
            <a:ext cx="5869510" cy="1073406"/>
            <a:chOff x="2300981" y="1705953"/>
            <a:chExt cx="8881245" cy="1519642"/>
          </a:xfrm>
        </p:grpSpPr>
        <p:sp>
          <p:nvSpPr>
            <p:cNvPr id="141" name="แผนผังลําดับงาน: กระบวนการ 140"/>
            <p:cNvSpPr/>
            <p:nvPr/>
          </p:nvSpPr>
          <p:spPr>
            <a:xfrm>
              <a:off x="2300981" y="2611967"/>
              <a:ext cx="2112701" cy="613628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1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600,000,000.00</a:t>
              </a:r>
            </a:p>
          </p:txBody>
        </p:sp>
        <p:sp>
          <p:nvSpPr>
            <p:cNvPr id="143" name="แผนผังลําดับงาน: กระบวนการ 142"/>
            <p:cNvSpPr/>
            <p:nvPr/>
          </p:nvSpPr>
          <p:spPr>
            <a:xfrm>
              <a:off x="7538608" y="2589039"/>
              <a:ext cx="1890541" cy="613628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3,268,177.00</a:t>
              </a:r>
              <a:endPara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44" name="แผนผังลําดับงาน: กระบวนการ 143"/>
            <p:cNvSpPr/>
            <p:nvPr/>
          </p:nvSpPr>
          <p:spPr>
            <a:xfrm>
              <a:off x="4942437" y="2604091"/>
              <a:ext cx="2053341" cy="613628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596,731,823.00</a:t>
              </a:r>
              <a:endPara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9668770" y="1716665"/>
              <a:ext cx="1373209" cy="1428446"/>
            </a:xfrm>
            <a:prstGeom prst="ellipse">
              <a:avLst/>
            </a:prstGeom>
            <a:noFill/>
            <a:ln w="57150"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2800" b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7" name="กล่องข้อความ 146"/>
            <p:cNvSpPr txBox="1"/>
            <p:nvPr/>
          </p:nvSpPr>
          <p:spPr>
            <a:xfrm>
              <a:off x="9719051" y="1705953"/>
              <a:ext cx="1463175" cy="1297373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คิดเป็น ร้อยละ</a:t>
              </a:r>
            </a:p>
            <a:p>
              <a:pPr algn="ctr">
                <a:lnSpc>
                  <a:spcPct val="130000"/>
                </a:lnSpc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99.46</a:t>
              </a:r>
            </a:p>
          </p:txBody>
        </p:sp>
      </p:grpSp>
      <p:sp>
        <p:nvSpPr>
          <p:cNvPr id="179" name="แผนผังลําดับงาน: กระบวนการ 178"/>
          <p:cNvSpPr/>
          <p:nvPr/>
        </p:nvSpPr>
        <p:spPr>
          <a:xfrm>
            <a:off x="8782130" y="1679072"/>
            <a:ext cx="1357893" cy="636439"/>
          </a:xfrm>
          <a:prstGeom prst="flowChartProcess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1</a:t>
            </a:r>
            <a:r>
              <a:rPr lang="en-US" sz="11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,044,495,500.00</a:t>
            </a:r>
            <a:endParaRPr lang="th-TH" sz="11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 Light" panose="00000400000000000000" pitchFamily="2" charset="-34"/>
              <a:cs typeface="Chulabhorn Likit Text Light" panose="00000400000000000000" pitchFamily="2" charset="-34"/>
            </a:endParaRPr>
          </a:p>
        </p:txBody>
      </p:sp>
      <p:sp>
        <p:nvSpPr>
          <p:cNvPr id="180" name="แผนผังลําดับงาน: กระบวนการ 179"/>
          <p:cNvSpPr/>
          <p:nvPr/>
        </p:nvSpPr>
        <p:spPr>
          <a:xfrm>
            <a:off x="8782130" y="2337629"/>
            <a:ext cx="1357894" cy="649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1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963,044,139.77</a:t>
            </a:r>
            <a:endParaRPr lang="th-TH" sz="11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 Light" panose="00000400000000000000" pitchFamily="2" charset="-34"/>
              <a:cs typeface="Chulabhorn Likit Text Light" panose="00000400000000000000" pitchFamily="2" charset="-34"/>
            </a:endParaRPr>
          </a:p>
        </p:txBody>
      </p:sp>
      <p:sp>
        <p:nvSpPr>
          <p:cNvPr id="181" name="แผนผังลําดับงาน: กระบวนการ 180"/>
          <p:cNvSpPr/>
          <p:nvPr/>
        </p:nvSpPr>
        <p:spPr>
          <a:xfrm>
            <a:off x="8782130" y="3005302"/>
            <a:ext cx="1363211" cy="6491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th-TH" sz="11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 Light" panose="00000400000000000000" pitchFamily="2" charset="-34"/>
                <a:cs typeface="Chulabhorn Likit Text Light" panose="00000400000000000000" pitchFamily="2" charset="-34"/>
              </a:rPr>
              <a:t>81,451,360.23</a:t>
            </a:r>
          </a:p>
        </p:txBody>
      </p:sp>
      <p:sp>
        <p:nvSpPr>
          <p:cNvPr id="183" name="เท่ากับ 182"/>
          <p:cNvSpPr/>
          <p:nvPr/>
        </p:nvSpPr>
        <p:spPr>
          <a:xfrm>
            <a:off x="5287657" y="4921025"/>
            <a:ext cx="356187" cy="248087"/>
          </a:xfrm>
          <a:prstGeom prst="mathEqual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0" name="สี่เหลี่ยมผืนผ้ามุมมน 189"/>
          <p:cNvSpPr/>
          <p:nvPr/>
        </p:nvSpPr>
        <p:spPr>
          <a:xfrm>
            <a:off x="7493001" y="5330666"/>
            <a:ext cx="2482162" cy="322397"/>
          </a:xfrm>
          <a:prstGeom prst="roundRect">
            <a:avLst/>
          </a:prstGeom>
          <a:solidFill>
            <a:schemeClr val="accent3">
              <a:lumMod val="40000"/>
              <a:lumOff val="60000"/>
              <a:alpha val="7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19 กันยายน 2565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A829AEA-E2B0-4557-8557-E39BAF22FD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949" y="718891"/>
            <a:ext cx="331745" cy="331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รูปภาพ 63">
            <a:extLst>
              <a:ext uri="{FF2B5EF4-FFF2-40B4-BE49-F238E27FC236}">
                <a16:creationId xmlns:a16="http://schemas.microsoft.com/office/drawing/2014/main" id="{03346F66-E84C-406B-8B6C-CD2F9F71D9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061" y="2315511"/>
            <a:ext cx="331745" cy="331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รูปภาพ 64">
            <a:extLst>
              <a:ext uri="{FF2B5EF4-FFF2-40B4-BE49-F238E27FC236}">
                <a16:creationId xmlns:a16="http://schemas.microsoft.com/office/drawing/2014/main" id="{78C4336A-083D-4329-BCBB-B664692344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949" y="4123671"/>
            <a:ext cx="331745" cy="331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AE6750E1-3E75-42B1-9BAF-7B5F5CABEAF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235" y="3749621"/>
            <a:ext cx="960768" cy="558684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  <p:cxnSp>
        <p:nvCxnSpPr>
          <p:cNvPr id="66" name="ตัวเชื่อมต่อตรง 65"/>
          <p:cNvCxnSpPr/>
          <p:nvPr/>
        </p:nvCxnSpPr>
        <p:spPr>
          <a:xfrm>
            <a:off x="1" y="2217429"/>
            <a:ext cx="7880311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7" name="ตัวเชื่อมต่อตรง 66"/>
          <p:cNvCxnSpPr/>
          <p:nvPr/>
        </p:nvCxnSpPr>
        <p:spPr>
          <a:xfrm>
            <a:off x="1" y="3868168"/>
            <a:ext cx="7880311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9" name="แผนผังลำดับงาน: ตัวเชื่อมต่อ 68"/>
          <p:cNvSpPr/>
          <p:nvPr/>
        </p:nvSpPr>
        <p:spPr>
          <a:xfrm>
            <a:off x="8766279" y="4026076"/>
            <a:ext cx="1152128" cy="1107890"/>
          </a:xfrm>
          <a:prstGeom prst="flowChartConnector">
            <a:avLst/>
          </a:prstGeom>
          <a:solidFill>
            <a:srgbClr val="C00000">
              <a:alpha val="9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/>
          </a:p>
        </p:txBody>
      </p:sp>
      <p:sp>
        <p:nvSpPr>
          <p:cNvPr id="70" name="สี่เหลี่ยมผืนผ้า 69"/>
          <p:cNvSpPr/>
          <p:nvPr/>
        </p:nvSpPr>
        <p:spPr>
          <a:xfrm>
            <a:off x="8751741" y="4144506"/>
            <a:ext cx="1187624" cy="916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คิดเป็น</a:t>
            </a:r>
          </a:p>
          <a:p>
            <a:pPr algn="ctr">
              <a:lnSpc>
                <a:spcPct val="130000"/>
              </a:lnSpc>
            </a:pPr>
            <a:r>
              <a:rPr lang="th-TH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ร้อยละ</a:t>
            </a:r>
          </a:p>
          <a:p>
            <a:pPr algn="ctr">
              <a:lnSpc>
                <a:spcPct val="130000"/>
              </a:lnSpc>
            </a:pPr>
            <a:r>
              <a:rPr lang="th-TH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92.20</a:t>
            </a:r>
          </a:p>
        </p:txBody>
      </p:sp>
      <p:sp>
        <p:nvSpPr>
          <p:cNvPr id="2" name="ลูกศร: รูปห้าเหลี่ยม 1">
            <a:extLst>
              <a:ext uri="{FF2B5EF4-FFF2-40B4-BE49-F238E27FC236}">
                <a16:creationId xmlns:a16="http://schemas.microsoft.com/office/drawing/2014/main" id="{797C9ABC-67F2-45A0-99B2-F6371B6ED1F8}"/>
              </a:ext>
            </a:extLst>
          </p:cNvPr>
          <p:cNvSpPr/>
          <p:nvPr/>
        </p:nvSpPr>
        <p:spPr>
          <a:xfrm>
            <a:off x="19975" y="1159008"/>
            <a:ext cx="2110642" cy="567164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ln w="0"/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งบบริหารจัดการกองทุน</a:t>
            </a:r>
          </a:p>
        </p:txBody>
      </p:sp>
      <p:sp>
        <p:nvSpPr>
          <p:cNvPr id="60" name="ลูกศร: รูปห้าเหลี่ยม 59">
            <a:extLst>
              <a:ext uri="{FF2B5EF4-FFF2-40B4-BE49-F238E27FC236}">
                <a16:creationId xmlns:a16="http://schemas.microsoft.com/office/drawing/2014/main" id="{402FC966-7C33-452F-A1FC-3CDC07DC875B}"/>
              </a:ext>
            </a:extLst>
          </p:cNvPr>
          <p:cNvSpPr/>
          <p:nvPr/>
        </p:nvSpPr>
        <p:spPr>
          <a:xfrm>
            <a:off x="32399" y="2777774"/>
            <a:ext cx="2098218" cy="567164"/>
          </a:xfrm>
          <a:prstGeom prst="homePlate">
            <a:avLst/>
          </a:prstGeom>
          <a:solidFill>
            <a:srgbClr val="FFFFE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ln w="0"/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เงินอุดหนุน</a:t>
            </a:r>
          </a:p>
        </p:txBody>
      </p:sp>
      <p:sp>
        <p:nvSpPr>
          <p:cNvPr id="61" name="ลูกศร: รูปห้าเหลี่ยม 60">
            <a:extLst>
              <a:ext uri="{FF2B5EF4-FFF2-40B4-BE49-F238E27FC236}">
                <a16:creationId xmlns:a16="http://schemas.microsoft.com/office/drawing/2014/main" id="{F5A23B8C-CE1D-474F-BED6-7F539F8C0A58}"/>
              </a:ext>
            </a:extLst>
          </p:cNvPr>
          <p:cNvSpPr/>
          <p:nvPr/>
        </p:nvSpPr>
        <p:spPr>
          <a:xfrm>
            <a:off x="41207" y="4580021"/>
            <a:ext cx="1970617" cy="567164"/>
          </a:xfrm>
          <a:prstGeom prst="homePlate">
            <a:avLst/>
          </a:prstGeom>
          <a:solidFill>
            <a:srgbClr val="F1ABA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ln w="0"/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เงินหมุนเวียน</a:t>
            </a:r>
          </a:p>
        </p:txBody>
      </p:sp>
      <p:sp>
        <p:nvSpPr>
          <p:cNvPr id="13" name="คำบรรยายภาพ: วงรี 12">
            <a:extLst>
              <a:ext uri="{FF2B5EF4-FFF2-40B4-BE49-F238E27FC236}">
                <a16:creationId xmlns:a16="http://schemas.microsoft.com/office/drawing/2014/main" id="{C30B8B93-1D37-4173-973D-070EBA8CE819}"/>
              </a:ext>
            </a:extLst>
          </p:cNvPr>
          <p:cNvSpPr/>
          <p:nvPr/>
        </p:nvSpPr>
        <p:spPr>
          <a:xfrm>
            <a:off x="3961554" y="830746"/>
            <a:ext cx="1174030" cy="554624"/>
          </a:xfrm>
          <a:prstGeom prst="wedgeEllipseCallout">
            <a:avLst/>
          </a:prstGeom>
          <a:solidFill>
            <a:srgbClr val="FFFFE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spc="-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เบิกจ่าย</a:t>
            </a:r>
          </a:p>
        </p:txBody>
      </p:sp>
      <p:sp>
        <p:nvSpPr>
          <p:cNvPr id="75" name="คำบรรยายภาพ: วงรี 74">
            <a:extLst>
              <a:ext uri="{FF2B5EF4-FFF2-40B4-BE49-F238E27FC236}">
                <a16:creationId xmlns:a16="http://schemas.microsoft.com/office/drawing/2014/main" id="{E98F3297-48D2-414F-9952-E3758316CD8A}"/>
              </a:ext>
            </a:extLst>
          </p:cNvPr>
          <p:cNvSpPr/>
          <p:nvPr/>
        </p:nvSpPr>
        <p:spPr>
          <a:xfrm>
            <a:off x="2400856" y="833216"/>
            <a:ext cx="1174030" cy="554624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>
                <a:ln w="0"/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จัดสรร</a:t>
            </a:r>
          </a:p>
        </p:txBody>
      </p:sp>
      <p:sp>
        <p:nvSpPr>
          <p:cNvPr id="76" name="คำบรรยายภาพ: วงรี 75">
            <a:extLst>
              <a:ext uri="{FF2B5EF4-FFF2-40B4-BE49-F238E27FC236}">
                <a16:creationId xmlns:a16="http://schemas.microsoft.com/office/drawing/2014/main" id="{DAC356F8-AF59-4EE9-BAF0-716F4F407749}"/>
              </a:ext>
            </a:extLst>
          </p:cNvPr>
          <p:cNvSpPr/>
          <p:nvPr/>
        </p:nvSpPr>
        <p:spPr>
          <a:xfrm>
            <a:off x="2340021" y="4067169"/>
            <a:ext cx="1174030" cy="554624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>
                <a:ln w="0"/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จัดสรร</a:t>
            </a:r>
          </a:p>
        </p:txBody>
      </p:sp>
      <p:sp>
        <p:nvSpPr>
          <p:cNvPr id="77" name="คำบรรยายภาพ: วงรี 76">
            <a:extLst>
              <a:ext uri="{FF2B5EF4-FFF2-40B4-BE49-F238E27FC236}">
                <a16:creationId xmlns:a16="http://schemas.microsoft.com/office/drawing/2014/main" id="{1AA5B1F7-4901-45E4-868E-036B0C132952}"/>
              </a:ext>
            </a:extLst>
          </p:cNvPr>
          <p:cNvSpPr/>
          <p:nvPr/>
        </p:nvSpPr>
        <p:spPr>
          <a:xfrm>
            <a:off x="3971949" y="4067169"/>
            <a:ext cx="1174030" cy="554624"/>
          </a:xfrm>
          <a:prstGeom prst="wedgeEllipseCallout">
            <a:avLst/>
          </a:prstGeom>
          <a:solidFill>
            <a:srgbClr val="FFFFE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spc="-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เบิกจ่าย</a:t>
            </a:r>
          </a:p>
        </p:txBody>
      </p:sp>
      <p:sp>
        <p:nvSpPr>
          <p:cNvPr id="86" name="Shape 861">
            <a:extLst>
              <a:ext uri="{FF2B5EF4-FFF2-40B4-BE49-F238E27FC236}">
                <a16:creationId xmlns:a16="http://schemas.microsoft.com/office/drawing/2014/main" id="{1E8FD52D-C350-4ADC-8AC0-B7841EE2C341}"/>
              </a:ext>
            </a:extLst>
          </p:cNvPr>
          <p:cNvSpPr>
            <a:spLocks/>
          </p:cNvSpPr>
          <p:nvPr/>
        </p:nvSpPr>
        <p:spPr>
          <a:xfrm>
            <a:off x="8742651" y="813921"/>
            <a:ext cx="1397373" cy="832371"/>
          </a:xfrm>
          <a:custGeom>
            <a:avLst/>
            <a:gdLst/>
            <a:ahLst/>
            <a:cxnLst/>
            <a:rect l="0" t="0" r="0" b="0"/>
            <a:pathLst>
              <a:path w="4000110" h="1869756" extrusionOk="0">
                <a:moveTo>
                  <a:pt x="1890652" y="0"/>
                </a:moveTo>
                <a:cubicBezTo>
                  <a:pt x="2217929" y="0"/>
                  <a:pt x="2506477" y="188157"/>
                  <a:pt x="2676865" y="474341"/>
                </a:cubicBezTo>
                <a:lnTo>
                  <a:pt x="2694436" y="507161"/>
                </a:lnTo>
                <a:lnTo>
                  <a:pt x="2744447" y="502199"/>
                </a:lnTo>
                <a:cubicBezTo>
                  <a:pt x="2979073" y="502199"/>
                  <a:pt x="3185933" y="619185"/>
                  <a:pt x="3308084" y="797118"/>
                </a:cubicBezTo>
                <a:lnTo>
                  <a:pt x="3327030" y="831469"/>
                </a:lnTo>
                <a:lnTo>
                  <a:pt x="3424169" y="821831"/>
                </a:lnTo>
                <a:cubicBezTo>
                  <a:pt x="3742252" y="821831"/>
                  <a:pt x="4000110" y="1075591"/>
                  <a:pt x="4000110" y="1388618"/>
                </a:cubicBezTo>
                <a:cubicBezTo>
                  <a:pt x="4000110" y="1545132"/>
                  <a:pt x="3935646" y="1686828"/>
                  <a:pt x="3831421" y="1789397"/>
                </a:cubicBezTo>
                <a:lnTo>
                  <a:pt x="3792643" y="1820882"/>
                </a:lnTo>
                <a:lnTo>
                  <a:pt x="3794605" y="1840036"/>
                </a:lnTo>
                <a:lnTo>
                  <a:pt x="3791561" y="1869756"/>
                </a:lnTo>
                <a:lnTo>
                  <a:pt x="134460" y="1869756"/>
                </a:lnTo>
                <a:lnTo>
                  <a:pt x="110337" y="1830681"/>
                </a:lnTo>
                <a:cubicBezTo>
                  <a:pt x="39970" y="1703206"/>
                  <a:pt x="0" y="1557123"/>
                  <a:pt x="0" y="1401852"/>
                </a:cubicBezTo>
                <a:cubicBezTo>
                  <a:pt x="0" y="904987"/>
                  <a:pt x="409294" y="502199"/>
                  <a:pt x="914184" y="502199"/>
                </a:cubicBezTo>
                <a:cubicBezTo>
                  <a:pt x="945740" y="502199"/>
                  <a:pt x="976922" y="503772"/>
                  <a:pt x="1007654" y="506844"/>
                </a:cubicBezTo>
                <a:lnTo>
                  <a:pt x="1081130" y="517880"/>
                </a:lnTo>
                <a:lnTo>
                  <a:pt x="1104440" y="474341"/>
                </a:lnTo>
                <a:cubicBezTo>
                  <a:pt x="1274827" y="188157"/>
                  <a:pt x="1563375" y="0"/>
                  <a:pt x="1890652" y="0"/>
                </a:cubicBezTo>
                <a:close/>
              </a:path>
            </a:pathLst>
          </a:custGeom>
          <a:solidFill>
            <a:srgbClr val="FF9966">
              <a:alpha val="6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h-TH" dirty="0">
              <a:solidFill>
                <a:srgbClr val="002060"/>
              </a:solidFill>
              <a:latin typeface="Chulabhorn Likit Text" panose="00000500000000000000" pitchFamily="50" charset="-34"/>
              <a:ea typeface="Calibri"/>
              <a:cs typeface="Chulabhorn Likit Text" panose="00000500000000000000" pitchFamily="50" charset="-34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h-TH" sz="1800" dirty="0">
              <a:solidFill>
                <a:srgbClr val="002060"/>
              </a:solidFill>
              <a:uFillTx/>
              <a:latin typeface="Chulabhorn Likit Text" panose="00000500000000000000" pitchFamily="50" charset="-34"/>
              <a:ea typeface="Calibri"/>
              <a:cs typeface="Chulabhorn Likit Text" panose="00000500000000000000" pitchFamily="50" charset="-34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h-TH" dirty="0">
              <a:solidFill>
                <a:srgbClr val="002060"/>
              </a:solidFill>
              <a:latin typeface="Chulabhorn Likit Text" panose="00000500000000000000" pitchFamily="50" charset="-34"/>
              <a:ea typeface="Calibri"/>
              <a:cs typeface="Chulabhorn Likit Text" panose="00000500000000000000" pitchFamily="50" charset="-34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th-TH" sz="1800" dirty="0">
              <a:solidFill>
                <a:srgbClr val="002060"/>
              </a:solidFill>
              <a:uFillTx/>
              <a:latin typeface="Chulabhorn Likit Text" panose="00000500000000000000" pitchFamily="50" charset="-34"/>
              <a:ea typeface="Calibri"/>
              <a:cs typeface="Chulabhorn Likit Text" panose="00000500000000000000" pitchFamily="50" charset="-34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th-TH" sz="2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/>
                <a:cs typeface="Chulabhorn Likit Text" panose="00000500000000000000" pitchFamily="50" charset="-34"/>
                <a:sym typeface="Calibri"/>
              </a:rPr>
              <a:t>                     ภาพรวม</a:t>
            </a:r>
            <a:endParaRPr sz="2000" b="1" dirty="0">
              <a:solidFill>
                <a:srgbClr val="002060"/>
              </a:solidFill>
              <a:uFillTx/>
              <a:latin typeface="Chulabhorn Likit Text" panose="00000500000000000000" pitchFamily="50" charset="-34"/>
              <a:ea typeface="Calibri"/>
              <a:cs typeface="Chulabhorn Likit Text" panose="00000500000000000000" pitchFamily="50" charset="-34"/>
              <a:sym typeface="Calibri"/>
            </a:endParaRPr>
          </a:p>
        </p:txBody>
      </p:sp>
      <p:sp>
        <p:nvSpPr>
          <p:cNvPr id="94" name="Rounded Rectangle 32">
            <a:extLst>
              <a:ext uri="{FF2B5EF4-FFF2-40B4-BE49-F238E27FC236}">
                <a16:creationId xmlns:a16="http://schemas.microsoft.com/office/drawing/2014/main" id="{250F3B67-3EEF-442C-95CB-A5FD9F721AF6}"/>
              </a:ext>
            </a:extLst>
          </p:cNvPr>
          <p:cNvSpPr/>
          <p:nvPr/>
        </p:nvSpPr>
        <p:spPr>
          <a:xfrm>
            <a:off x="8004682" y="1679072"/>
            <a:ext cx="744459" cy="65855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จัดสรร</a:t>
            </a:r>
          </a:p>
        </p:txBody>
      </p:sp>
      <p:sp>
        <p:nvSpPr>
          <p:cNvPr id="95" name="Rounded Rectangle 32">
            <a:extLst>
              <a:ext uri="{FF2B5EF4-FFF2-40B4-BE49-F238E27FC236}">
                <a16:creationId xmlns:a16="http://schemas.microsoft.com/office/drawing/2014/main" id="{43F58A7D-08BD-460E-AEFB-5A813951BE54}"/>
              </a:ext>
            </a:extLst>
          </p:cNvPr>
          <p:cNvSpPr/>
          <p:nvPr/>
        </p:nvSpPr>
        <p:spPr>
          <a:xfrm>
            <a:off x="8004683" y="2342871"/>
            <a:ext cx="737969" cy="658557"/>
          </a:xfrm>
          <a:prstGeom prst="roundRect">
            <a:avLst/>
          </a:prstGeom>
          <a:solidFill>
            <a:srgbClr val="FFFFD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spc="-7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เบิกจ่าย</a:t>
            </a:r>
          </a:p>
        </p:txBody>
      </p:sp>
      <p:sp>
        <p:nvSpPr>
          <p:cNvPr id="96" name="Rounded Rectangle 32">
            <a:extLst>
              <a:ext uri="{FF2B5EF4-FFF2-40B4-BE49-F238E27FC236}">
                <a16:creationId xmlns:a16="http://schemas.microsoft.com/office/drawing/2014/main" id="{E24CB249-E957-4483-A679-84395F3DAE8E}"/>
              </a:ext>
            </a:extLst>
          </p:cNvPr>
          <p:cNvSpPr/>
          <p:nvPr/>
        </p:nvSpPr>
        <p:spPr>
          <a:xfrm>
            <a:off x="7998193" y="3003793"/>
            <a:ext cx="744459" cy="658557"/>
          </a:xfrm>
          <a:prstGeom prst="roundRect">
            <a:avLst/>
          </a:prstGeom>
          <a:solidFill>
            <a:srgbClr val="E7B7B7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spc="-8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คงเหลือ</a:t>
            </a:r>
          </a:p>
        </p:txBody>
      </p:sp>
      <p:sp>
        <p:nvSpPr>
          <p:cNvPr id="97" name="คำบรรยายภาพ: วงรี 96">
            <a:extLst>
              <a:ext uri="{FF2B5EF4-FFF2-40B4-BE49-F238E27FC236}">
                <a16:creationId xmlns:a16="http://schemas.microsoft.com/office/drawing/2014/main" id="{0EE2B286-FCCF-4ABB-B065-1F903C7DADEA}"/>
              </a:ext>
            </a:extLst>
          </p:cNvPr>
          <p:cNvSpPr/>
          <p:nvPr/>
        </p:nvSpPr>
        <p:spPr>
          <a:xfrm>
            <a:off x="3878955" y="2459051"/>
            <a:ext cx="1174030" cy="554624"/>
          </a:xfrm>
          <a:prstGeom prst="wedgeEllipseCallout">
            <a:avLst/>
          </a:prstGeom>
          <a:solidFill>
            <a:srgbClr val="FFFFE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spc="-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เบิกจ่าย</a:t>
            </a:r>
          </a:p>
        </p:txBody>
      </p:sp>
      <p:sp>
        <p:nvSpPr>
          <p:cNvPr id="99" name="คำบรรยายภาพ: วงรี 98">
            <a:extLst>
              <a:ext uri="{FF2B5EF4-FFF2-40B4-BE49-F238E27FC236}">
                <a16:creationId xmlns:a16="http://schemas.microsoft.com/office/drawing/2014/main" id="{7AFA30A6-47A1-440A-A359-8003280AB845}"/>
              </a:ext>
            </a:extLst>
          </p:cNvPr>
          <p:cNvSpPr/>
          <p:nvPr/>
        </p:nvSpPr>
        <p:spPr>
          <a:xfrm>
            <a:off x="2318257" y="2461521"/>
            <a:ext cx="1174030" cy="554624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>
                <a:ln w="0"/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จัดสรร</a:t>
            </a:r>
          </a:p>
        </p:txBody>
      </p:sp>
      <p:sp>
        <p:nvSpPr>
          <p:cNvPr id="23" name="คำบรรยายภาพ: สี่เหลี่ยมมุมมน 22">
            <a:extLst>
              <a:ext uri="{FF2B5EF4-FFF2-40B4-BE49-F238E27FC236}">
                <a16:creationId xmlns:a16="http://schemas.microsoft.com/office/drawing/2014/main" id="{56DEB560-74E9-485B-9BBD-20E2BA1EBAD1}"/>
              </a:ext>
            </a:extLst>
          </p:cNvPr>
          <p:cNvSpPr/>
          <p:nvPr/>
        </p:nvSpPr>
        <p:spPr>
          <a:xfrm>
            <a:off x="5742770" y="2522916"/>
            <a:ext cx="936594" cy="451961"/>
          </a:xfrm>
          <a:prstGeom prst="wedgeRoundRectCallout">
            <a:avLst/>
          </a:prstGeom>
          <a:solidFill>
            <a:srgbClr val="ECC6C6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คงเหลือ</a:t>
            </a:r>
          </a:p>
        </p:txBody>
      </p:sp>
      <p:sp>
        <p:nvSpPr>
          <p:cNvPr id="101" name="คำบรรยายภาพ: สี่เหลี่ยมมุมมน 100">
            <a:extLst>
              <a:ext uri="{FF2B5EF4-FFF2-40B4-BE49-F238E27FC236}">
                <a16:creationId xmlns:a16="http://schemas.microsoft.com/office/drawing/2014/main" id="{5A3E0220-7E68-4303-8F6E-1C6F1D67CD78}"/>
              </a:ext>
            </a:extLst>
          </p:cNvPr>
          <p:cNvSpPr/>
          <p:nvPr/>
        </p:nvSpPr>
        <p:spPr>
          <a:xfrm>
            <a:off x="5668525" y="914365"/>
            <a:ext cx="936594" cy="451961"/>
          </a:xfrm>
          <a:prstGeom prst="wedgeRoundRectCallout">
            <a:avLst/>
          </a:prstGeom>
          <a:solidFill>
            <a:srgbClr val="ECC6C6"/>
          </a:solidFill>
          <a:ln>
            <a:solidFill>
              <a:srgbClr val="E1ECC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คงเหลือ</a:t>
            </a:r>
          </a:p>
        </p:txBody>
      </p:sp>
      <p:sp>
        <p:nvSpPr>
          <p:cNvPr id="102" name="คำบรรยายภาพ: สี่เหลี่ยมมุมมน 101">
            <a:extLst>
              <a:ext uri="{FF2B5EF4-FFF2-40B4-BE49-F238E27FC236}">
                <a16:creationId xmlns:a16="http://schemas.microsoft.com/office/drawing/2014/main" id="{12E01017-6B12-4436-A659-9BA5CA808EB5}"/>
              </a:ext>
            </a:extLst>
          </p:cNvPr>
          <p:cNvSpPr/>
          <p:nvPr/>
        </p:nvSpPr>
        <p:spPr>
          <a:xfrm>
            <a:off x="5741319" y="4123343"/>
            <a:ext cx="936594" cy="451961"/>
          </a:xfrm>
          <a:prstGeom prst="wedgeRoundRectCallout">
            <a:avLst/>
          </a:prstGeom>
          <a:solidFill>
            <a:srgbClr val="ECC6C6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คงเหลือ</a:t>
            </a:r>
          </a:p>
        </p:txBody>
      </p:sp>
      <p:sp>
        <p:nvSpPr>
          <p:cNvPr id="55" name="ลบ 154"/>
          <p:cNvSpPr/>
          <p:nvPr/>
        </p:nvSpPr>
        <p:spPr>
          <a:xfrm>
            <a:off x="3572857" y="4963490"/>
            <a:ext cx="344350" cy="174565"/>
          </a:xfrm>
          <a:prstGeom prst="mathMinus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b="1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7" name="ลบ 167"/>
          <p:cNvSpPr/>
          <p:nvPr/>
        </p:nvSpPr>
        <p:spPr>
          <a:xfrm>
            <a:off x="3501455" y="1679590"/>
            <a:ext cx="344350" cy="174565"/>
          </a:xfrm>
          <a:prstGeom prst="mathMinus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b="1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15511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สี่เหลี่ยมผืนผ้า 19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0" y="-1013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400000"/>
              </a:lnSpc>
            </a:pPr>
            <a:r>
              <a:rPr lang="th-TH" sz="2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 ผลการเบิกจ่ายงบประมาณตามแผนการใช้จ่ายงบประมาณ ประจำปี พ.ศ. 2565</a:t>
            </a:r>
          </a:p>
          <a:p>
            <a:pPr algn="ctr"/>
            <a:endParaRPr lang="th-TH" sz="2800" dirty="0"/>
          </a:p>
        </p:txBody>
      </p:sp>
      <p:sp>
        <p:nvSpPr>
          <p:cNvPr id="29" name="สี่เหลี่ยมผืนผ้า 8"/>
          <p:cNvSpPr/>
          <p:nvPr/>
        </p:nvSpPr>
        <p:spPr>
          <a:xfrm>
            <a:off x="0" y="468632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C033A3AF-3669-47AD-8B14-FB02F94714FB}"/>
              </a:ext>
            </a:extLst>
          </p:cNvPr>
          <p:cNvGrpSpPr/>
          <p:nvPr/>
        </p:nvGrpSpPr>
        <p:grpSpPr>
          <a:xfrm>
            <a:off x="2" y="5280547"/>
            <a:ext cx="10151541" cy="490753"/>
            <a:chOff x="0" y="4752491"/>
            <a:chExt cx="9136387" cy="441678"/>
          </a:xfrm>
        </p:grpSpPr>
        <p:grpSp>
          <p:nvGrpSpPr>
            <p:cNvPr id="10" name="กลุ่ม 9">
              <a:extLst>
                <a:ext uri="{FF2B5EF4-FFF2-40B4-BE49-F238E27FC236}">
                  <a16:creationId xmlns:a16="http://schemas.microsoft.com/office/drawing/2014/main" id="{662FD9F2-88D5-4FCE-BC35-400BCC541367}"/>
                </a:ext>
              </a:extLst>
            </p:cNvPr>
            <p:cNvGrpSpPr/>
            <p:nvPr/>
          </p:nvGrpSpPr>
          <p:grpSpPr>
            <a:xfrm>
              <a:off x="0" y="4752491"/>
              <a:ext cx="9136387" cy="441678"/>
              <a:chOff x="0" y="4627922"/>
              <a:chExt cx="9136387" cy="585694"/>
            </a:xfrm>
          </p:grpSpPr>
          <p:pic>
            <p:nvPicPr>
              <p:cNvPr id="12" name="Picture 20">
                <a:extLst>
                  <a:ext uri="{FF2B5EF4-FFF2-40B4-BE49-F238E27FC236}">
                    <a16:creationId xmlns:a16="http://schemas.microsoft.com/office/drawing/2014/main" id="{B2FF3489-DC47-4A4F-B0D6-CD01584F66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495590" y="4692423"/>
                <a:ext cx="1217329" cy="521193"/>
              </a:xfrm>
              <a:prstGeom prst="rect">
                <a:avLst/>
              </a:prstGeom>
            </p:spPr>
          </p:pic>
          <p:pic>
            <p:nvPicPr>
              <p:cNvPr id="13" name="Picture 21">
                <a:extLst>
                  <a:ext uri="{FF2B5EF4-FFF2-40B4-BE49-F238E27FC236}">
                    <a16:creationId xmlns:a16="http://schemas.microsoft.com/office/drawing/2014/main" id="{F35BC03E-0CFB-4EF2-92B1-9540B31E4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5207" y="4798459"/>
                <a:ext cx="864127" cy="296250"/>
              </a:xfrm>
              <a:prstGeom prst="rect">
                <a:avLst/>
              </a:prstGeom>
            </p:spPr>
          </p:pic>
          <p:grpSp>
            <p:nvGrpSpPr>
              <p:cNvPr id="14" name="กลุ่ม 1">
                <a:extLst>
                  <a:ext uri="{FF2B5EF4-FFF2-40B4-BE49-F238E27FC236}">
                    <a16:creationId xmlns:a16="http://schemas.microsoft.com/office/drawing/2014/main" id="{4A1B0FC9-9ADD-472B-BFC8-9495F3EED426}"/>
                  </a:ext>
                </a:extLst>
              </p:cNvPr>
              <p:cNvGrpSpPr/>
              <p:nvPr/>
            </p:nvGrpSpPr>
            <p:grpSpPr>
              <a:xfrm>
                <a:off x="7276485" y="4795993"/>
                <a:ext cx="522574" cy="295287"/>
                <a:chOff x="8545578" y="6260023"/>
                <a:chExt cx="1654218" cy="620377"/>
              </a:xfrm>
            </p:grpSpPr>
            <p:pic>
              <p:nvPicPr>
                <p:cNvPr id="24" name="Picture 35">
                  <a:extLst>
                    <a:ext uri="{FF2B5EF4-FFF2-40B4-BE49-F238E27FC236}">
                      <a16:creationId xmlns:a16="http://schemas.microsoft.com/office/drawing/2014/main" id="{981BCD01-FCFD-4650-BF4F-0397D6755F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5578" y="6260023"/>
                  <a:ext cx="1048502" cy="620377"/>
                </a:xfrm>
                <a:prstGeom prst="rect">
                  <a:avLst/>
                </a:prstGeom>
              </p:spPr>
            </p:pic>
            <p:pic>
              <p:nvPicPr>
                <p:cNvPr id="25" name="Picture 36">
                  <a:extLst>
                    <a:ext uri="{FF2B5EF4-FFF2-40B4-BE49-F238E27FC236}">
                      <a16:creationId xmlns:a16="http://schemas.microsoft.com/office/drawing/2014/main" id="{1AA9604F-29D1-4DA3-B0B6-7F0B8E9D2B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33779" y="6271358"/>
                  <a:ext cx="566017" cy="566018"/>
                </a:xfrm>
                <a:prstGeom prst="rect">
                  <a:avLst/>
                </a:prstGeom>
              </p:spPr>
            </p:pic>
          </p:grpSp>
          <p:pic>
            <p:nvPicPr>
              <p:cNvPr id="15" name="Picture 24">
                <a:extLst>
                  <a:ext uri="{FF2B5EF4-FFF2-40B4-BE49-F238E27FC236}">
                    <a16:creationId xmlns:a16="http://schemas.microsoft.com/office/drawing/2014/main" id="{1A95025A-6C56-4FE4-8BC9-AA2FFB86AD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28" y="4627922"/>
                <a:ext cx="331226" cy="532337"/>
              </a:xfrm>
              <a:prstGeom prst="rect">
                <a:avLst/>
              </a:prstGeom>
            </p:spPr>
          </p:pic>
          <p:pic>
            <p:nvPicPr>
              <p:cNvPr id="16" name="Picture 25">
                <a:extLst>
                  <a:ext uri="{FF2B5EF4-FFF2-40B4-BE49-F238E27FC236}">
                    <a16:creationId xmlns:a16="http://schemas.microsoft.com/office/drawing/2014/main" id="{3E966B46-3B21-44AD-8509-D57FF9A795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659766" y="4693074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7" name="กลุ่ม 7">
                <a:extLst>
                  <a:ext uri="{FF2B5EF4-FFF2-40B4-BE49-F238E27FC236}">
                    <a16:creationId xmlns:a16="http://schemas.microsoft.com/office/drawing/2014/main" id="{F2DA8D4B-0823-4539-B7C6-530A4CEC20DB}"/>
                  </a:ext>
                </a:extLst>
              </p:cNvPr>
              <p:cNvGrpSpPr/>
              <p:nvPr/>
            </p:nvGrpSpPr>
            <p:grpSpPr>
              <a:xfrm>
                <a:off x="0" y="4651321"/>
                <a:ext cx="4488393" cy="520252"/>
                <a:chOff x="-16306" y="6441924"/>
                <a:chExt cx="6215903" cy="428468"/>
              </a:xfrm>
            </p:grpSpPr>
            <p:sp>
              <p:nvSpPr>
                <p:cNvPr id="21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3FD4EF6D-27A4-4E79-90F2-2C98262DB1FF}"/>
                    </a:ext>
                  </a:extLst>
                </p:cNvPr>
                <p:cNvSpPr/>
                <p:nvPr/>
              </p:nvSpPr>
              <p:spPr>
                <a:xfrm>
                  <a:off x="-16306" y="6517325"/>
                  <a:ext cx="595714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2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10FF2638-98F5-444F-BD8D-B004BEC8A0D7}"/>
                    </a:ext>
                  </a:extLst>
                </p:cNvPr>
                <p:cNvSpPr/>
                <p:nvPr/>
              </p:nvSpPr>
              <p:spPr>
                <a:xfrm>
                  <a:off x="-12113" y="6441924"/>
                  <a:ext cx="6047640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23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B8113AE3-4BC6-49F5-844C-73B87301C156}"/>
                    </a:ext>
                  </a:extLst>
                </p:cNvPr>
                <p:cNvSpPr/>
                <p:nvPr/>
              </p:nvSpPr>
              <p:spPr>
                <a:xfrm>
                  <a:off x="5674715" y="6443702"/>
                  <a:ext cx="524882" cy="426690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8" name="กลุ่ม 4">
                <a:extLst>
                  <a:ext uri="{FF2B5EF4-FFF2-40B4-BE49-F238E27FC236}">
                    <a16:creationId xmlns:a16="http://schemas.microsoft.com/office/drawing/2014/main" id="{E64A1734-0AA1-4E2A-B9C5-4E99E04CDAAA}"/>
                  </a:ext>
                </a:extLst>
              </p:cNvPr>
              <p:cNvGrpSpPr/>
              <p:nvPr/>
            </p:nvGrpSpPr>
            <p:grpSpPr>
              <a:xfrm>
                <a:off x="8062498" y="4638393"/>
                <a:ext cx="1073889" cy="500781"/>
                <a:chOff x="10426806" y="6430401"/>
                <a:chExt cx="1765194" cy="427599"/>
              </a:xfrm>
            </p:grpSpPr>
            <p:sp>
              <p:nvSpPr>
                <p:cNvPr id="19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08FACBA0-7212-416C-A6EB-42E0AF4C9501}"/>
                    </a:ext>
                  </a:extLst>
                </p:cNvPr>
                <p:cNvSpPr/>
                <p:nvPr/>
              </p:nvSpPr>
              <p:spPr>
                <a:xfrm>
                  <a:off x="10426806" y="6430401"/>
                  <a:ext cx="1760999" cy="426691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0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7D32963-4D05-4F7A-98D1-22B1B5A2574F}"/>
                    </a:ext>
                  </a:extLst>
                </p:cNvPr>
                <p:cNvSpPr/>
                <p:nvPr/>
              </p:nvSpPr>
              <p:spPr>
                <a:xfrm>
                  <a:off x="10431001" y="6517325"/>
                  <a:ext cx="1760999" cy="340675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sp>
          <p:nvSpPr>
            <p:cNvPr id="11" name="รูปแบบอิสระ: รูปร่าง 49">
              <a:extLst>
                <a:ext uri="{FF2B5EF4-FFF2-40B4-BE49-F238E27FC236}">
                  <a16:creationId xmlns:a16="http://schemas.microsoft.com/office/drawing/2014/main" id="{6E8D1EF6-33D4-4053-AD34-3827DEBBC377}"/>
                </a:ext>
              </a:extLst>
            </p:cNvPr>
            <p:cNvSpPr/>
            <p:nvPr/>
          </p:nvSpPr>
          <p:spPr>
            <a:xfrm rot="351101">
              <a:off x="7967827" y="4753458"/>
              <a:ext cx="379008" cy="390700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aphicFrame>
        <p:nvGraphicFramePr>
          <p:cNvPr id="34" name="แผนภูมิ 6">
            <a:extLst>
              <a:ext uri="{FF2B5EF4-FFF2-40B4-BE49-F238E27FC236}">
                <a16:creationId xmlns:a16="http://schemas.microsoft.com/office/drawing/2014/main" id="{4D507F14-92E4-42C7-BD6A-1457974F03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6596603"/>
              </p:ext>
            </p:extLst>
          </p:nvPr>
        </p:nvGraphicFramePr>
        <p:xfrm>
          <a:off x="637458" y="629920"/>
          <a:ext cx="8577663" cy="4631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47704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สี่เหลี่ยมผืนผ้า 19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0" y="-1013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400000"/>
              </a:lnSpc>
            </a:pPr>
            <a:r>
              <a:rPr lang="th-TH" sz="2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 ผลการเบิกจ่ายงบประมาณตามแผนการใช้จ่ายงบประมาณ ประจำปี พ.ศ. 2565</a:t>
            </a:r>
          </a:p>
          <a:p>
            <a:pPr algn="ctr"/>
            <a:endParaRPr lang="th-TH" sz="2800" dirty="0"/>
          </a:p>
        </p:txBody>
      </p:sp>
      <p:sp>
        <p:nvSpPr>
          <p:cNvPr id="38" name="สี่เหลี่ยมผืนผ้า 8"/>
          <p:cNvSpPr/>
          <p:nvPr/>
        </p:nvSpPr>
        <p:spPr>
          <a:xfrm>
            <a:off x="0" y="468632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800" b="1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462073" y="2447396"/>
            <a:ext cx="1079500" cy="317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</a:pPr>
            <a:endParaRPr lang="th-TH" altLang="th-TH" sz="2333">
              <a:latin typeface="Arial" pitchFamily="34" charset="0"/>
              <a:cs typeface="Angsana New" pitchFamily="18" charset="-34"/>
            </a:endParaRPr>
          </a:p>
        </p:txBody>
      </p:sp>
      <p:graphicFrame>
        <p:nvGraphicFramePr>
          <p:cNvPr id="34" name="Chart 23"/>
          <p:cNvGraphicFramePr/>
          <p:nvPr>
            <p:extLst>
              <p:ext uri="{D42A27DB-BD31-4B8C-83A1-F6EECF244321}">
                <p14:modId xmlns:p14="http://schemas.microsoft.com/office/powerpoint/2010/main" val="1628280734"/>
              </p:ext>
            </p:extLst>
          </p:nvPr>
        </p:nvGraphicFramePr>
        <p:xfrm>
          <a:off x="148455" y="739178"/>
          <a:ext cx="9863090" cy="4844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270621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C033A3AF-3669-47AD-8B14-FB02F94714FB}"/>
              </a:ext>
            </a:extLst>
          </p:cNvPr>
          <p:cNvGrpSpPr/>
          <p:nvPr/>
        </p:nvGrpSpPr>
        <p:grpSpPr>
          <a:xfrm>
            <a:off x="2" y="5280547"/>
            <a:ext cx="10151541" cy="490753"/>
            <a:chOff x="0" y="4752491"/>
            <a:chExt cx="9136387" cy="441678"/>
          </a:xfrm>
        </p:grpSpPr>
        <p:grpSp>
          <p:nvGrpSpPr>
            <p:cNvPr id="10" name="กลุ่ม 9">
              <a:extLst>
                <a:ext uri="{FF2B5EF4-FFF2-40B4-BE49-F238E27FC236}">
                  <a16:creationId xmlns:a16="http://schemas.microsoft.com/office/drawing/2014/main" id="{662FD9F2-88D5-4FCE-BC35-400BCC541367}"/>
                </a:ext>
              </a:extLst>
            </p:cNvPr>
            <p:cNvGrpSpPr/>
            <p:nvPr/>
          </p:nvGrpSpPr>
          <p:grpSpPr>
            <a:xfrm>
              <a:off x="0" y="4752491"/>
              <a:ext cx="9136387" cy="441678"/>
              <a:chOff x="0" y="4627922"/>
              <a:chExt cx="9136387" cy="585694"/>
            </a:xfrm>
          </p:grpSpPr>
          <p:pic>
            <p:nvPicPr>
              <p:cNvPr id="12" name="Picture 20">
                <a:extLst>
                  <a:ext uri="{FF2B5EF4-FFF2-40B4-BE49-F238E27FC236}">
                    <a16:creationId xmlns:a16="http://schemas.microsoft.com/office/drawing/2014/main" id="{B2FF3489-DC47-4A4F-B0D6-CD01584F66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495590" y="4692423"/>
                <a:ext cx="1217329" cy="521193"/>
              </a:xfrm>
              <a:prstGeom prst="rect">
                <a:avLst/>
              </a:prstGeom>
            </p:spPr>
          </p:pic>
          <p:pic>
            <p:nvPicPr>
              <p:cNvPr id="13" name="Picture 21">
                <a:extLst>
                  <a:ext uri="{FF2B5EF4-FFF2-40B4-BE49-F238E27FC236}">
                    <a16:creationId xmlns:a16="http://schemas.microsoft.com/office/drawing/2014/main" id="{F35BC03E-0CFB-4EF2-92B1-9540B31E4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5207" y="4798459"/>
                <a:ext cx="864127" cy="296250"/>
              </a:xfrm>
              <a:prstGeom prst="rect">
                <a:avLst/>
              </a:prstGeom>
            </p:spPr>
          </p:pic>
          <p:grpSp>
            <p:nvGrpSpPr>
              <p:cNvPr id="14" name="กลุ่ม 1">
                <a:extLst>
                  <a:ext uri="{FF2B5EF4-FFF2-40B4-BE49-F238E27FC236}">
                    <a16:creationId xmlns:a16="http://schemas.microsoft.com/office/drawing/2014/main" id="{4A1B0FC9-9ADD-472B-BFC8-9495F3EED426}"/>
                  </a:ext>
                </a:extLst>
              </p:cNvPr>
              <p:cNvGrpSpPr/>
              <p:nvPr/>
            </p:nvGrpSpPr>
            <p:grpSpPr>
              <a:xfrm>
                <a:off x="7276485" y="4795993"/>
                <a:ext cx="522574" cy="295287"/>
                <a:chOff x="8545578" y="6260023"/>
                <a:chExt cx="1654218" cy="620377"/>
              </a:xfrm>
            </p:grpSpPr>
            <p:pic>
              <p:nvPicPr>
                <p:cNvPr id="24" name="Picture 35">
                  <a:extLst>
                    <a:ext uri="{FF2B5EF4-FFF2-40B4-BE49-F238E27FC236}">
                      <a16:creationId xmlns:a16="http://schemas.microsoft.com/office/drawing/2014/main" id="{981BCD01-FCFD-4650-BF4F-0397D6755F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5578" y="6260023"/>
                  <a:ext cx="1048502" cy="620377"/>
                </a:xfrm>
                <a:prstGeom prst="rect">
                  <a:avLst/>
                </a:prstGeom>
              </p:spPr>
            </p:pic>
            <p:pic>
              <p:nvPicPr>
                <p:cNvPr id="25" name="Picture 36">
                  <a:extLst>
                    <a:ext uri="{FF2B5EF4-FFF2-40B4-BE49-F238E27FC236}">
                      <a16:creationId xmlns:a16="http://schemas.microsoft.com/office/drawing/2014/main" id="{1AA9604F-29D1-4DA3-B0B6-7F0B8E9D2B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33779" y="6271358"/>
                  <a:ext cx="566017" cy="566018"/>
                </a:xfrm>
                <a:prstGeom prst="rect">
                  <a:avLst/>
                </a:prstGeom>
              </p:spPr>
            </p:pic>
          </p:grpSp>
          <p:pic>
            <p:nvPicPr>
              <p:cNvPr id="15" name="Picture 24">
                <a:extLst>
                  <a:ext uri="{FF2B5EF4-FFF2-40B4-BE49-F238E27FC236}">
                    <a16:creationId xmlns:a16="http://schemas.microsoft.com/office/drawing/2014/main" id="{1A95025A-6C56-4FE4-8BC9-AA2FFB86AD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28" y="4627922"/>
                <a:ext cx="331226" cy="532337"/>
              </a:xfrm>
              <a:prstGeom prst="rect">
                <a:avLst/>
              </a:prstGeom>
            </p:spPr>
          </p:pic>
          <p:pic>
            <p:nvPicPr>
              <p:cNvPr id="16" name="Picture 25">
                <a:extLst>
                  <a:ext uri="{FF2B5EF4-FFF2-40B4-BE49-F238E27FC236}">
                    <a16:creationId xmlns:a16="http://schemas.microsoft.com/office/drawing/2014/main" id="{3E966B46-3B21-44AD-8509-D57FF9A795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659766" y="4693074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7" name="กลุ่ม 7">
                <a:extLst>
                  <a:ext uri="{FF2B5EF4-FFF2-40B4-BE49-F238E27FC236}">
                    <a16:creationId xmlns:a16="http://schemas.microsoft.com/office/drawing/2014/main" id="{F2DA8D4B-0823-4539-B7C6-530A4CEC20DB}"/>
                  </a:ext>
                </a:extLst>
              </p:cNvPr>
              <p:cNvGrpSpPr/>
              <p:nvPr/>
            </p:nvGrpSpPr>
            <p:grpSpPr>
              <a:xfrm>
                <a:off x="0" y="4651321"/>
                <a:ext cx="4488393" cy="520252"/>
                <a:chOff x="-16306" y="6441924"/>
                <a:chExt cx="6215903" cy="428468"/>
              </a:xfrm>
            </p:grpSpPr>
            <p:sp>
              <p:nvSpPr>
                <p:cNvPr id="21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3FD4EF6D-27A4-4E79-90F2-2C98262DB1FF}"/>
                    </a:ext>
                  </a:extLst>
                </p:cNvPr>
                <p:cNvSpPr/>
                <p:nvPr/>
              </p:nvSpPr>
              <p:spPr>
                <a:xfrm>
                  <a:off x="-16306" y="6517325"/>
                  <a:ext cx="595714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2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10FF2638-98F5-444F-BD8D-B004BEC8A0D7}"/>
                    </a:ext>
                  </a:extLst>
                </p:cNvPr>
                <p:cNvSpPr/>
                <p:nvPr/>
              </p:nvSpPr>
              <p:spPr>
                <a:xfrm>
                  <a:off x="-12113" y="6441924"/>
                  <a:ext cx="6047640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23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B8113AE3-4BC6-49F5-844C-73B87301C156}"/>
                    </a:ext>
                  </a:extLst>
                </p:cNvPr>
                <p:cNvSpPr/>
                <p:nvPr/>
              </p:nvSpPr>
              <p:spPr>
                <a:xfrm>
                  <a:off x="5674715" y="6443702"/>
                  <a:ext cx="524882" cy="426690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8" name="กลุ่ม 4">
                <a:extLst>
                  <a:ext uri="{FF2B5EF4-FFF2-40B4-BE49-F238E27FC236}">
                    <a16:creationId xmlns:a16="http://schemas.microsoft.com/office/drawing/2014/main" id="{E64A1734-0AA1-4E2A-B9C5-4E99E04CDAAA}"/>
                  </a:ext>
                </a:extLst>
              </p:cNvPr>
              <p:cNvGrpSpPr/>
              <p:nvPr/>
            </p:nvGrpSpPr>
            <p:grpSpPr>
              <a:xfrm>
                <a:off x="8062498" y="4638393"/>
                <a:ext cx="1073889" cy="500781"/>
                <a:chOff x="10426806" y="6430401"/>
                <a:chExt cx="1765194" cy="427599"/>
              </a:xfrm>
            </p:grpSpPr>
            <p:sp>
              <p:nvSpPr>
                <p:cNvPr id="19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08FACBA0-7212-416C-A6EB-42E0AF4C9501}"/>
                    </a:ext>
                  </a:extLst>
                </p:cNvPr>
                <p:cNvSpPr/>
                <p:nvPr/>
              </p:nvSpPr>
              <p:spPr>
                <a:xfrm>
                  <a:off x="10426806" y="6430401"/>
                  <a:ext cx="1760999" cy="426691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0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7D32963-4D05-4F7A-98D1-22B1B5A2574F}"/>
                    </a:ext>
                  </a:extLst>
                </p:cNvPr>
                <p:cNvSpPr/>
                <p:nvPr/>
              </p:nvSpPr>
              <p:spPr>
                <a:xfrm>
                  <a:off x="10431001" y="6517325"/>
                  <a:ext cx="1760999" cy="340675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sp>
          <p:nvSpPr>
            <p:cNvPr id="11" name="รูปแบบอิสระ: รูปร่าง 49">
              <a:extLst>
                <a:ext uri="{FF2B5EF4-FFF2-40B4-BE49-F238E27FC236}">
                  <a16:creationId xmlns:a16="http://schemas.microsoft.com/office/drawing/2014/main" id="{6E8D1EF6-33D4-4053-AD34-3827DEBBC377}"/>
                </a:ext>
              </a:extLst>
            </p:cNvPr>
            <p:cNvSpPr/>
            <p:nvPr/>
          </p:nvSpPr>
          <p:spPr>
            <a:xfrm rot="351101">
              <a:off x="7967827" y="4753458"/>
              <a:ext cx="379008" cy="390700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7D06518B-9B45-4201-A300-3BEEF5DCD03B}"/>
              </a:ext>
            </a:extLst>
          </p:cNvPr>
          <p:cNvGrpSpPr/>
          <p:nvPr/>
        </p:nvGrpSpPr>
        <p:grpSpPr>
          <a:xfrm>
            <a:off x="-23582" y="-406181"/>
            <a:ext cx="10254168" cy="1385058"/>
            <a:chOff x="-21224" y="-365563"/>
            <a:chExt cx="9228751" cy="1246552"/>
          </a:xfrm>
        </p:grpSpPr>
        <p:sp>
          <p:nvSpPr>
            <p:cNvPr id="27" name="รูปแบบอิสระ: รูปร่าง 62">
              <a:extLst>
                <a:ext uri="{FF2B5EF4-FFF2-40B4-BE49-F238E27FC236}">
                  <a16:creationId xmlns:a16="http://schemas.microsoft.com/office/drawing/2014/main" id="{763F6E50-E3DE-4F2F-B389-800C6A2058F9}"/>
                </a:ext>
              </a:extLst>
            </p:cNvPr>
            <p:cNvSpPr/>
            <p:nvPr/>
          </p:nvSpPr>
          <p:spPr>
            <a:xfrm rot="10800000">
              <a:off x="-21224" y="349041"/>
              <a:ext cx="7820283" cy="100071"/>
            </a:xfrm>
            <a:custGeom>
              <a:avLst/>
              <a:gdLst>
                <a:gd name="connsiteX0" fmla="*/ 437779 w 1373020"/>
                <a:gd name="connsiteY0" fmla="*/ 0 h 426691"/>
                <a:gd name="connsiteX1" fmla="*/ 1373020 w 1373020"/>
                <a:gd name="connsiteY1" fmla="*/ 0 h 426691"/>
                <a:gd name="connsiteX2" fmla="*/ 1373020 w 1373020"/>
                <a:gd name="connsiteY2" fmla="*/ 426691 h 426691"/>
                <a:gd name="connsiteX3" fmla="*/ 0 w 1373020"/>
                <a:gd name="connsiteY3" fmla="*/ 426691 h 426691"/>
                <a:gd name="connsiteX4" fmla="*/ 323208 w 1373020"/>
                <a:gd name="connsiteY4" fmla="*/ 111669 h 426691"/>
                <a:gd name="connsiteX5" fmla="*/ 437779 w 1373020"/>
                <a:gd name="connsiteY5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020" h="426691">
                  <a:moveTo>
                    <a:pt x="437779" y="0"/>
                  </a:moveTo>
                  <a:lnTo>
                    <a:pt x="1373020" y="0"/>
                  </a:lnTo>
                  <a:lnTo>
                    <a:pt x="1373020" y="426691"/>
                  </a:lnTo>
                  <a:lnTo>
                    <a:pt x="0" y="426691"/>
                  </a:lnTo>
                  <a:lnTo>
                    <a:pt x="323208" y="111669"/>
                  </a:lnTo>
                  <a:lnTo>
                    <a:pt x="437779" y="0"/>
                  </a:lnTo>
                  <a:close/>
                </a:path>
              </a:pathLst>
            </a:custGeom>
            <a:gradFill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 dirty="0"/>
            </a:p>
          </p:txBody>
        </p:sp>
        <p:sp>
          <p:nvSpPr>
            <p:cNvPr id="28" name="รูปแบบอิสระ: รูปร่าง 62">
              <a:extLst>
                <a:ext uri="{FF2B5EF4-FFF2-40B4-BE49-F238E27FC236}">
                  <a16:creationId xmlns:a16="http://schemas.microsoft.com/office/drawing/2014/main" id="{6170159F-B4D3-4017-9CD6-524599548825}"/>
                </a:ext>
              </a:extLst>
            </p:cNvPr>
            <p:cNvSpPr/>
            <p:nvPr/>
          </p:nvSpPr>
          <p:spPr>
            <a:xfrm flipV="1">
              <a:off x="5266749" y="-20538"/>
              <a:ext cx="3893491" cy="487172"/>
            </a:xfrm>
            <a:custGeom>
              <a:avLst/>
              <a:gdLst>
                <a:gd name="connsiteX0" fmla="*/ 437779 w 1373020"/>
                <a:gd name="connsiteY0" fmla="*/ 0 h 426691"/>
                <a:gd name="connsiteX1" fmla="*/ 1373020 w 1373020"/>
                <a:gd name="connsiteY1" fmla="*/ 0 h 426691"/>
                <a:gd name="connsiteX2" fmla="*/ 1373020 w 1373020"/>
                <a:gd name="connsiteY2" fmla="*/ 426691 h 426691"/>
                <a:gd name="connsiteX3" fmla="*/ 0 w 1373020"/>
                <a:gd name="connsiteY3" fmla="*/ 426691 h 426691"/>
                <a:gd name="connsiteX4" fmla="*/ 323208 w 1373020"/>
                <a:gd name="connsiteY4" fmla="*/ 111669 h 426691"/>
                <a:gd name="connsiteX5" fmla="*/ 437779 w 1373020"/>
                <a:gd name="connsiteY5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020" h="426691">
                  <a:moveTo>
                    <a:pt x="437779" y="0"/>
                  </a:moveTo>
                  <a:lnTo>
                    <a:pt x="1373020" y="0"/>
                  </a:lnTo>
                  <a:lnTo>
                    <a:pt x="1373020" y="426691"/>
                  </a:lnTo>
                  <a:lnTo>
                    <a:pt x="0" y="426691"/>
                  </a:lnTo>
                  <a:lnTo>
                    <a:pt x="323208" y="111669"/>
                  </a:lnTo>
                  <a:lnTo>
                    <a:pt x="437779" y="0"/>
                  </a:lnTo>
                  <a:close/>
                </a:path>
              </a:pathLst>
            </a:custGeom>
            <a:gradFill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 dirty="0"/>
            </a:p>
          </p:txBody>
        </p:sp>
        <p:sp>
          <p:nvSpPr>
            <p:cNvPr id="29" name="สี่เหลี่ยมผืนผ้า 11">
              <a:extLst>
                <a:ext uri="{FF2B5EF4-FFF2-40B4-BE49-F238E27FC236}">
                  <a16:creationId xmlns:a16="http://schemas.microsoft.com/office/drawing/2014/main" id="{F9F4841F-3BBC-4457-AA88-3D070EC45B06}"/>
                </a:ext>
              </a:extLst>
            </p:cNvPr>
            <p:cNvSpPr/>
            <p:nvPr/>
          </p:nvSpPr>
          <p:spPr>
            <a:xfrm>
              <a:off x="0" y="-30553"/>
              <a:ext cx="9160241" cy="404810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th-TH" sz="16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จังหวัดที่มีผลการเบิกจ่ายภาพรวม 10 อันดับแรก  </a:t>
              </a:r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(ข้อมูล ณ 19 กันยายน 2565) </a:t>
              </a:r>
            </a:p>
          </p:txBody>
        </p:sp>
        <p:sp>
          <p:nvSpPr>
            <p:cNvPr id="30" name="วงรี 13">
              <a:extLst>
                <a:ext uri="{FF2B5EF4-FFF2-40B4-BE49-F238E27FC236}">
                  <a16:creationId xmlns:a16="http://schemas.microsoft.com/office/drawing/2014/main" id="{26798FC3-BA23-4F57-9494-6FF28D367843}"/>
                </a:ext>
              </a:extLst>
            </p:cNvPr>
            <p:cNvSpPr/>
            <p:nvPr/>
          </p:nvSpPr>
          <p:spPr>
            <a:xfrm>
              <a:off x="5364490" y="-365563"/>
              <a:ext cx="1840389" cy="1246552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/>
            </a:p>
          </p:txBody>
        </p:sp>
        <p:pic>
          <p:nvPicPr>
            <p:cNvPr id="31" name="รูปภาพ 65">
              <a:extLst>
                <a:ext uri="{FF2B5EF4-FFF2-40B4-BE49-F238E27FC236}">
                  <a16:creationId xmlns:a16="http://schemas.microsoft.com/office/drawing/2014/main" id="{FF1C8559-7F07-4282-B711-DDC3A7946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5911596" y="-52058"/>
              <a:ext cx="760236" cy="501554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  <p:sp>
          <p:nvSpPr>
            <p:cNvPr id="32" name="กล่องข้อความ 8">
              <a:extLst>
                <a:ext uri="{FF2B5EF4-FFF2-40B4-BE49-F238E27FC236}">
                  <a16:creationId xmlns:a16="http://schemas.microsoft.com/office/drawing/2014/main" id="{CCCB03A2-6F02-4324-BCC9-DD8938DB9EAA}"/>
                </a:ext>
              </a:extLst>
            </p:cNvPr>
            <p:cNvSpPr txBox="1"/>
            <p:nvPr/>
          </p:nvSpPr>
          <p:spPr>
            <a:xfrm>
              <a:off x="6876256" y="-72716"/>
              <a:ext cx="2331271" cy="521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7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rPr>
                <a:t>60 </a:t>
              </a:r>
              <a:r>
                <a:rPr lang="th-TH" sz="157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rPr>
                <a:t>ปี กรมการพัฒนาชุมชน</a:t>
              </a:r>
            </a:p>
            <a:p>
              <a:r>
                <a:rPr lang="th-TH" sz="157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rPr>
                <a:t>สร้างสรรค์ชุมชน สร้างคน สร้างชาติ</a:t>
              </a:r>
              <a:endParaRPr lang="en-US" sz="157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endParaRPr>
            </a:p>
          </p:txBody>
        </p:sp>
      </p:grpSp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9858085"/>
              </p:ext>
            </p:extLst>
          </p:nvPr>
        </p:nvGraphicFramePr>
        <p:xfrm>
          <a:off x="101356" y="553321"/>
          <a:ext cx="9975333" cy="4735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23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86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6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068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05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1041"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ลำดับที่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จัดสรร (บาท)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เบิกจ่าย (บาท)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พิษณุโลก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14,189,618.00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14,178,929.50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99.92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269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สกลนคร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20,106,480.00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20,057,758.32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99.76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0712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อุทัยธานี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12,529,160.00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12,494,185.00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99.72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อุตรดิตถ์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13,226,365.00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13,177,324.30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99.63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เชียงราย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17,851,280.00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17,757,664.00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99.48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แพร่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9,745,060.00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9,679,213.50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99.32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ร้อยเอ็ด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12,510,480.00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12,421,218.52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99.29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อำนาจเจริญ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7,012,510.00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6,950,150.56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99.11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สุรินทร์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23,600,980.00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23,390,502.42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99.11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3509">
                <a:tc>
                  <a:txBody>
                    <a:bodyPr/>
                    <a:lstStyle/>
                    <a:p>
                      <a:pPr algn="ctr"/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ประจวบคีรีขันธ์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14,346,260.00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14,214,418.36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99.08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2534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C033A3AF-3669-47AD-8B14-FB02F94714FB}"/>
              </a:ext>
            </a:extLst>
          </p:cNvPr>
          <p:cNvGrpSpPr/>
          <p:nvPr/>
        </p:nvGrpSpPr>
        <p:grpSpPr>
          <a:xfrm>
            <a:off x="2" y="5280547"/>
            <a:ext cx="10151541" cy="490753"/>
            <a:chOff x="0" y="4752491"/>
            <a:chExt cx="9136387" cy="441678"/>
          </a:xfrm>
        </p:grpSpPr>
        <p:grpSp>
          <p:nvGrpSpPr>
            <p:cNvPr id="10" name="กลุ่ม 9">
              <a:extLst>
                <a:ext uri="{FF2B5EF4-FFF2-40B4-BE49-F238E27FC236}">
                  <a16:creationId xmlns:a16="http://schemas.microsoft.com/office/drawing/2014/main" id="{662FD9F2-88D5-4FCE-BC35-400BCC541367}"/>
                </a:ext>
              </a:extLst>
            </p:cNvPr>
            <p:cNvGrpSpPr/>
            <p:nvPr/>
          </p:nvGrpSpPr>
          <p:grpSpPr>
            <a:xfrm>
              <a:off x="0" y="4752491"/>
              <a:ext cx="9136387" cy="441678"/>
              <a:chOff x="0" y="4627922"/>
              <a:chExt cx="9136387" cy="585694"/>
            </a:xfrm>
          </p:grpSpPr>
          <p:pic>
            <p:nvPicPr>
              <p:cNvPr id="12" name="Picture 20">
                <a:extLst>
                  <a:ext uri="{FF2B5EF4-FFF2-40B4-BE49-F238E27FC236}">
                    <a16:creationId xmlns:a16="http://schemas.microsoft.com/office/drawing/2014/main" id="{B2FF3489-DC47-4A4F-B0D6-CD01584F66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495590" y="4692423"/>
                <a:ext cx="1217329" cy="521193"/>
              </a:xfrm>
              <a:prstGeom prst="rect">
                <a:avLst/>
              </a:prstGeom>
            </p:spPr>
          </p:pic>
          <p:pic>
            <p:nvPicPr>
              <p:cNvPr id="13" name="Picture 21">
                <a:extLst>
                  <a:ext uri="{FF2B5EF4-FFF2-40B4-BE49-F238E27FC236}">
                    <a16:creationId xmlns:a16="http://schemas.microsoft.com/office/drawing/2014/main" id="{F35BC03E-0CFB-4EF2-92B1-9540B31E4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5207" y="4798459"/>
                <a:ext cx="864127" cy="296250"/>
              </a:xfrm>
              <a:prstGeom prst="rect">
                <a:avLst/>
              </a:prstGeom>
            </p:spPr>
          </p:pic>
          <p:grpSp>
            <p:nvGrpSpPr>
              <p:cNvPr id="14" name="กลุ่ม 1">
                <a:extLst>
                  <a:ext uri="{FF2B5EF4-FFF2-40B4-BE49-F238E27FC236}">
                    <a16:creationId xmlns:a16="http://schemas.microsoft.com/office/drawing/2014/main" id="{4A1B0FC9-9ADD-472B-BFC8-9495F3EED426}"/>
                  </a:ext>
                </a:extLst>
              </p:cNvPr>
              <p:cNvGrpSpPr/>
              <p:nvPr/>
            </p:nvGrpSpPr>
            <p:grpSpPr>
              <a:xfrm>
                <a:off x="7276485" y="4795993"/>
                <a:ext cx="522574" cy="295287"/>
                <a:chOff x="8545578" y="6260023"/>
                <a:chExt cx="1654218" cy="620377"/>
              </a:xfrm>
            </p:grpSpPr>
            <p:pic>
              <p:nvPicPr>
                <p:cNvPr id="24" name="Picture 35">
                  <a:extLst>
                    <a:ext uri="{FF2B5EF4-FFF2-40B4-BE49-F238E27FC236}">
                      <a16:creationId xmlns:a16="http://schemas.microsoft.com/office/drawing/2014/main" id="{981BCD01-FCFD-4650-BF4F-0397D6755F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5578" y="6260023"/>
                  <a:ext cx="1048502" cy="620377"/>
                </a:xfrm>
                <a:prstGeom prst="rect">
                  <a:avLst/>
                </a:prstGeom>
              </p:spPr>
            </p:pic>
            <p:pic>
              <p:nvPicPr>
                <p:cNvPr id="25" name="Picture 36">
                  <a:extLst>
                    <a:ext uri="{FF2B5EF4-FFF2-40B4-BE49-F238E27FC236}">
                      <a16:creationId xmlns:a16="http://schemas.microsoft.com/office/drawing/2014/main" id="{1AA9604F-29D1-4DA3-B0B6-7F0B8E9D2BC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33779" y="6271358"/>
                  <a:ext cx="566017" cy="566018"/>
                </a:xfrm>
                <a:prstGeom prst="rect">
                  <a:avLst/>
                </a:prstGeom>
              </p:spPr>
            </p:pic>
          </p:grpSp>
          <p:pic>
            <p:nvPicPr>
              <p:cNvPr id="15" name="Picture 24">
                <a:extLst>
                  <a:ext uri="{FF2B5EF4-FFF2-40B4-BE49-F238E27FC236}">
                    <a16:creationId xmlns:a16="http://schemas.microsoft.com/office/drawing/2014/main" id="{1A95025A-6C56-4FE4-8BC9-AA2FFB86AD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3728" y="4627922"/>
                <a:ext cx="331226" cy="532337"/>
              </a:xfrm>
              <a:prstGeom prst="rect">
                <a:avLst/>
              </a:prstGeom>
            </p:spPr>
          </p:pic>
          <p:pic>
            <p:nvPicPr>
              <p:cNvPr id="16" name="Picture 25">
                <a:extLst>
                  <a:ext uri="{FF2B5EF4-FFF2-40B4-BE49-F238E27FC236}">
                    <a16:creationId xmlns:a16="http://schemas.microsoft.com/office/drawing/2014/main" id="{3E966B46-3B21-44AD-8509-D57FF9A795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659766" y="4693074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7" name="กลุ่ม 7">
                <a:extLst>
                  <a:ext uri="{FF2B5EF4-FFF2-40B4-BE49-F238E27FC236}">
                    <a16:creationId xmlns:a16="http://schemas.microsoft.com/office/drawing/2014/main" id="{F2DA8D4B-0823-4539-B7C6-530A4CEC20DB}"/>
                  </a:ext>
                </a:extLst>
              </p:cNvPr>
              <p:cNvGrpSpPr/>
              <p:nvPr/>
            </p:nvGrpSpPr>
            <p:grpSpPr>
              <a:xfrm>
                <a:off x="0" y="4651321"/>
                <a:ext cx="4488393" cy="520252"/>
                <a:chOff x="-16306" y="6441924"/>
                <a:chExt cx="6215903" cy="428468"/>
              </a:xfrm>
            </p:grpSpPr>
            <p:sp>
              <p:nvSpPr>
                <p:cNvPr id="21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3FD4EF6D-27A4-4E79-90F2-2C98262DB1FF}"/>
                    </a:ext>
                  </a:extLst>
                </p:cNvPr>
                <p:cNvSpPr/>
                <p:nvPr/>
              </p:nvSpPr>
              <p:spPr>
                <a:xfrm>
                  <a:off x="-16306" y="6517325"/>
                  <a:ext cx="595714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2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10FF2638-98F5-444F-BD8D-B004BEC8A0D7}"/>
                    </a:ext>
                  </a:extLst>
                </p:cNvPr>
                <p:cNvSpPr/>
                <p:nvPr/>
              </p:nvSpPr>
              <p:spPr>
                <a:xfrm>
                  <a:off x="-12113" y="6441924"/>
                  <a:ext cx="6047640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23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B8113AE3-4BC6-49F5-844C-73B87301C156}"/>
                    </a:ext>
                  </a:extLst>
                </p:cNvPr>
                <p:cNvSpPr/>
                <p:nvPr/>
              </p:nvSpPr>
              <p:spPr>
                <a:xfrm>
                  <a:off x="5674715" y="6443702"/>
                  <a:ext cx="524882" cy="426690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8" name="กลุ่ม 4">
                <a:extLst>
                  <a:ext uri="{FF2B5EF4-FFF2-40B4-BE49-F238E27FC236}">
                    <a16:creationId xmlns:a16="http://schemas.microsoft.com/office/drawing/2014/main" id="{E64A1734-0AA1-4E2A-B9C5-4E99E04CDAAA}"/>
                  </a:ext>
                </a:extLst>
              </p:cNvPr>
              <p:cNvGrpSpPr/>
              <p:nvPr/>
            </p:nvGrpSpPr>
            <p:grpSpPr>
              <a:xfrm>
                <a:off x="8062498" y="4638393"/>
                <a:ext cx="1073889" cy="500781"/>
                <a:chOff x="10426806" y="6430401"/>
                <a:chExt cx="1765194" cy="427599"/>
              </a:xfrm>
            </p:grpSpPr>
            <p:sp>
              <p:nvSpPr>
                <p:cNvPr id="19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08FACBA0-7212-416C-A6EB-42E0AF4C9501}"/>
                    </a:ext>
                  </a:extLst>
                </p:cNvPr>
                <p:cNvSpPr/>
                <p:nvPr/>
              </p:nvSpPr>
              <p:spPr>
                <a:xfrm>
                  <a:off x="10426806" y="6430401"/>
                  <a:ext cx="1760999" cy="426691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0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7D32963-4D05-4F7A-98D1-22B1B5A2574F}"/>
                    </a:ext>
                  </a:extLst>
                </p:cNvPr>
                <p:cNvSpPr/>
                <p:nvPr/>
              </p:nvSpPr>
              <p:spPr>
                <a:xfrm>
                  <a:off x="10431001" y="6517325"/>
                  <a:ext cx="1760999" cy="340675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sp>
          <p:nvSpPr>
            <p:cNvPr id="11" name="รูปแบบอิสระ: รูปร่าง 49">
              <a:extLst>
                <a:ext uri="{FF2B5EF4-FFF2-40B4-BE49-F238E27FC236}">
                  <a16:creationId xmlns:a16="http://schemas.microsoft.com/office/drawing/2014/main" id="{6E8D1EF6-33D4-4053-AD34-3827DEBBC377}"/>
                </a:ext>
              </a:extLst>
            </p:cNvPr>
            <p:cNvSpPr/>
            <p:nvPr/>
          </p:nvSpPr>
          <p:spPr>
            <a:xfrm rot="351101">
              <a:off x="7967827" y="4753458"/>
              <a:ext cx="379008" cy="390700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7D06518B-9B45-4201-A300-3BEEF5DCD03B}"/>
              </a:ext>
            </a:extLst>
          </p:cNvPr>
          <p:cNvGrpSpPr/>
          <p:nvPr/>
        </p:nvGrpSpPr>
        <p:grpSpPr>
          <a:xfrm>
            <a:off x="-23582" y="-406181"/>
            <a:ext cx="10254168" cy="1385058"/>
            <a:chOff x="-21224" y="-365563"/>
            <a:chExt cx="9228751" cy="1246552"/>
          </a:xfrm>
        </p:grpSpPr>
        <p:sp>
          <p:nvSpPr>
            <p:cNvPr id="27" name="รูปแบบอิสระ: รูปร่าง 62">
              <a:extLst>
                <a:ext uri="{FF2B5EF4-FFF2-40B4-BE49-F238E27FC236}">
                  <a16:creationId xmlns:a16="http://schemas.microsoft.com/office/drawing/2014/main" id="{763F6E50-E3DE-4F2F-B389-800C6A2058F9}"/>
                </a:ext>
              </a:extLst>
            </p:cNvPr>
            <p:cNvSpPr/>
            <p:nvPr/>
          </p:nvSpPr>
          <p:spPr>
            <a:xfrm rot="10800000">
              <a:off x="-21224" y="343326"/>
              <a:ext cx="7820283" cy="100071"/>
            </a:xfrm>
            <a:custGeom>
              <a:avLst/>
              <a:gdLst>
                <a:gd name="connsiteX0" fmla="*/ 437779 w 1373020"/>
                <a:gd name="connsiteY0" fmla="*/ 0 h 426691"/>
                <a:gd name="connsiteX1" fmla="*/ 1373020 w 1373020"/>
                <a:gd name="connsiteY1" fmla="*/ 0 h 426691"/>
                <a:gd name="connsiteX2" fmla="*/ 1373020 w 1373020"/>
                <a:gd name="connsiteY2" fmla="*/ 426691 h 426691"/>
                <a:gd name="connsiteX3" fmla="*/ 0 w 1373020"/>
                <a:gd name="connsiteY3" fmla="*/ 426691 h 426691"/>
                <a:gd name="connsiteX4" fmla="*/ 323208 w 1373020"/>
                <a:gd name="connsiteY4" fmla="*/ 111669 h 426691"/>
                <a:gd name="connsiteX5" fmla="*/ 437779 w 1373020"/>
                <a:gd name="connsiteY5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020" h="426691">
                  <a:moveTo>
                    <a:pt x="437779" y="0"/>
                  </a:moveTo>
                  <a:lnTo>
                    <a:pt x="1373020" y="0"/>
                  </a:lnTo>
                  <a:lnTo>
                    <a:pt x="1373020" y="426691"/>
                  </a:lnTo>
                  <a:lnTo>
                    <a:pt x="0" y="426691"/>
                  </a:lnTo>
                  <a:lnTo>
                    <a:pt x="323208" y="111669"/>
                  </a:lnTo>
                  <a:lnTo>
                    <a:pt x="437779" y="0"/>
                  </a:lnTo>
                  <a:close/>
                </a:path>
              </a:pathLst>
            </a:custGeom>
            <a:gradFill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 dirty="0"/>
            </a:p>
          </p:txBody>
        </p:sp>
        <p:sp>
          <p:nvSpPr>
            <p:cNvPr id="28" name="รูปแบบอิสระ: รูปร่าง 62">
              <a:extLst>
                <a:ext uri="{FF2B5EF4-FFF2-40B4-BE49-F238E27FC236}">
                  <a16:creationId xmlns:a16="http://schemas.microsoft.com/office/drawing/2014/main" id="{6170159F-B4D3-4017-9CD6-524599548825}"/>
                </a:ext>
              </a:extLst>
            </p:cNvPr>
            <p:cNvSpPr/>
            <p:nvPr/>
          </p:nvSpPr>
          <p:spPr>
            <a:xfrm flipV="1">
              <a:off x="5266749" y="-20538"/>
              <a:ext cx="3893491" cy="487172"/>
            </a:xfrm>
            <a:custGeom>
              <a:avLst/>
              <a:gdLst>
                <a:gd name="connsiteX0" fmla="*/ 437779 w 1373020"/>
                <a:gd name="connsiteY0" fmla="*/ 0 h 426691"/>
                <a:gd name="connsiteX1" fmla="*/ 1373020 w 1373020"/>
                <a:gd name="connsiteY1" fmla="*/ 0 h 426691"/>
                <a:gd name="connsiteX2" fmla="*/ 1373020 w 1373020"/>
                <a:gd name="connsiteY2" fmla="*/ 426691 h 426691"/>
                <a:gd name="connsiteX3" fmla="*/ 0 w 1373020"/>
                <a:gd name="connsiteY3" fmla="*/ 426691 h 426691"/>
                <a:gd name="connsiteX4" fmla="*/ 323208 w 1373020"/>
                <a:gd name="connsiteY4" fmla="*/ 111669 h 426691"/>
                <a:gd name="connsiteX5" fmla="*/ 437779 w 1373020"/>
                <a:gd name="connsiteY5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3020" h="426691">
                  <a:moveTo>
                    <a:pt x="437779" y="0"/>
                  </a:moveTo>
                  <a:lnTo>
                    <a:pt x="1373020" y="0"/>
                  </a:lnTo>
                  <a:lnTo>
                    <a:pt x="1373020" y="426691"/>
                  </a:lnTo>
                  <a:lnTo>
                    <a:pt x="0" y="426691"/>
                  </a:lnTo>
                  <a:lnTo>
                    <a:pt x="323208" y="111669"/>
                  </a:lnTo>
                  <a:lnTo>
                    <a:pt x="437779" y="0"/>
                  </a:lnTo>
                  <a:close/>
                </a:path>
              </a:pathLst>
            </a:custGeom>
            <a:gradFill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 dirty="0"/>
            </a:p>
          </p:txBody>
        </p:sp>
        <p:sp>
          <p:nvSpPr>
            <p:cNvPr id="29" name="สี่เหลี่ยมผืนผ้า 11">
              <a:extLst>
                <a:ext uri="{FF2B5EF4-FFF2-40B4-BE49-F238E27FC236}">
                  <a16:creationId xmlns:a16="http://schemas.microsoft.com/office/drawing/2014/main" id="{F9F4841F-3BBC-4457-AA88-3D070EC45B06}"/>
                </a:ext>
              </a:extLst>
            </p:cNvPr>
            <p:cNvSpPr/>
            <p:nvPr/>
          </p:nvSpPr>
          <p:spPr>
            <a:xfrm>
              <a:off x="0" y="-23695"/>
              <a:ext cx="9160240" cy="385348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th-TH" sz="16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จังหวัดที่มีผลการเบิกจ่ายภาพรวม 10 อันดับสุดท้าย </a:t>
              </a:r>
              <a:r>
                <a:rPr lang="th-TH" sz="1200" b="1" dirty="0">
                  <a:solidFill>
                    <a:schemeClr val="bg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(ข้อมูล ณ 19 กันยายน 2565)</a:t>
              </a:r>
            </a:p>
          </p:txBody>
        </p:sp>
        <p:sp>
          <p:nvSpPr>
            <p:cNvPr id="30" name="วงรี 13">
              <a:extLst>
                <a:ext uri="{FF2B5EF4-FFF2-40B4-BE49-F238E27FC236}">
                  <a16:creationId xmlns:a16="http://schemas.microsoft.com/office/drawing/2014/main" id="{26798FC3-BA23-4F57-9494-6FF28D367843}"/>
                </a:ext>
              </a:extLst>
            </p:cNvPr>
            <p:cNvSpPr/>
            <p:nvPr/>
          </p:nvSpPr>
          <p:spPr>
            <a:xfrm>
              <a:off x="5364490" y="-365563"/>
              <a:ext cx="1840389" cy="1246552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 dirty="0"/>
            </a:p>
          </p:txBody>
        </p:sp>
        <p:pic>
          <p:nvPicPr>
            <p:cNvPr id="31" name="รูปภาพ 65">
              <a:extLst>
                <a:ext uri="{FF2B5EF4-FFF2-40B4-BE49-F238E27FC236}">
                  <a16:creationId xmlns:a16="http://schemas.microsoft.com/office/drawing/2014/main" id="{FF1C8559-7F07-4282-B711-DDC3A7946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5911596" y="-52058"/>
              <a:ext cx="760236" cy="501554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  <p:sp>
          <p:nvSpPr>
            <p:cNvPr id="32" name="กล่องข้อความ 8">
              <a:extLst>
                <a:ext uri="{FF2B5EF4-FFF2-40B4-BE49-F238E27FC236}">
                  <a16:creationId xmlns:a16="http://schemas.microsoft.com/office/drawing/2014/main" id="{CCCB03A2-6F02-4324-BCC9-DD8938DB9EAA}"/>
                </a:ext>
              </a:extLst>
            </p:cNvPr>
            <p:cNvSpPr txBox="1"/>
            <p:nvPr/>
          </p:nvSpPr>
          <p:spPr>
            <a:xfrm>
              <a:off x="6876256" y="-78830"/>
              <a:ext cx="2331271" cy="521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583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rPr>
                <a:t>60 </a:t>
              </a:r>
              <a:r>
                <a:rPr lang="th-TH" sz="1583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rPr>
                <a:t>ปี กรมการพัฒนาชุมชน</a:t>
              </a:r>
            </a:p>
            <a:p>
              <a:r>
                <a:rPr lang="th-TH" sz="1583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rPr>
                <a:t>สร้างสรรค์ชุมชน สร้างคน สร้างชาติ</a:t>
              </a:r>
              <a:endParaRPr lang="en-US" sz="158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asmineUPC" panose="02020603050405020304" pitchFamily="18" charset="-34"/>
                <a:cs typeface="JasmineUPC" panose="02020603050405020304" pitchFamily="18" charset="-34"/>
              </a:endParaRPr>
            </a:p>
          </p:txBody>
        </p:sp>
      </p:grp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305246"/>
              </p:ext>
            </p:extLst>
          </p:nvPr>
        </p:nvGraphicFramePr>
        <p:xfrm>
          <a:off x="110622" y="595194"/>
          <a:ext cx="9956800" cy="4637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2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73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09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713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3381"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ลำดับที่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จัดสรร (บาท)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เบิกจ่าย (บาท)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</a:p>
                  </a:txBody>
                  <a:tcPr marL="76200" marR="76200" marT="38100" marB="38100"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7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67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ลำพูน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9,443,905.00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8,595,832.00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91.02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52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68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สุราษฎร์ธานี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13,309,723.00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12,102,863.30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90.93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5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69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พัทลุง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5,964,166.00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5,336,922.85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89.48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7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70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พังงา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6,310,160.00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5,576,125.00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88.37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7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71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นครนายก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3,098,879.00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2,736,493.23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88.31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7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72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ภูเก็ต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3,591,542.00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3,150,761.00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87.73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7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73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นครปฐม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7,194,640.00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6,290,194.00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87.43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47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74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สมุทรปราการ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3,419,026.00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2,961,852.41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86.63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47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75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จันทบุรี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6,624,960.00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5,572,385.39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84.11 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47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76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มุกดาหาร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14,021,095.00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11,638,770.37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83.01 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3289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0" y="2488344"/>
            <a:ext cx="10160000" cy="1283555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4.</a:t>
            </a:r>
            <a:r>
              <a:rPr lang="en-GB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 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  <a:t>รายงานผลการดำเนินงานการประเมินผลการดำเนินงานทุนหมุนเวียน </a:t>
            </a:r>
            <a:b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</a:b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  <a:t>ประจำปีบัญชี 2565 กองทุนพัฒนาบทบาทสตรี กรมการพัฒนาชุมชน</a:t>
            </a:r>
            <a:endParaRPr lang="en-US" sz="19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charset="-34"/>
              <a:cs typeface="Chulabhorn Likit Text" panose="00000500000000000000" charset="-34"/>
            </a:endParaRPr>
          </a:p>
          <a:p>
            <a:pPr algn="ctr">
              <a:lnSpc>
                <a:spcPct val="130000"/>
              </a:lnSpc>
            </a:pPr>
            <a:endParaRPr lang="th-TH" sz="19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34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37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38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39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49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50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40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41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4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4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4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5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36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46471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</p:spTree>
    <p:extLst>
      <p:ext uri="{BB962C8B-B14F-4D97-AF65-F5344CB8AC3E}">
        <p14:creationId xmlns:p14="http://schemas.microsoft.com/office/powerpoint/2010/main" val="39162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0" y="558578"/>
          <a:ext cx="10142520" cy="5108796"/>
        </p:xfrm>
        <a:graphic>
          <a:graphicData uri="http://schemas.openxmlformats.org/drawingml/2006/table">
            <a:tbl>
              <a:tblPr firstRow="1" bandRow="1"/>
              <a:tblGrid>
                <a:gridCol w="5255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524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ln>
                          <a:noFill/>
                        </a:ln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227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60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4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 การเงิน</a:t>
                      </a:r>
                    </a:p>
                    <a:p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</a:t>
                      </a:r>
                      <a:r>
                        <a:rPr lang="th-TH" sz="14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ตัวชี้วัดที่ 1.1 ร้อยละของการชำระคืนเงินกู้ยืม</a:t>
                      </a:r>
                    </a:p>
                    <a:p>
                      <a:endParaRPr lang="th-TH" sz="8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400" b="0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th-TH" sz="14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343130"/>
              </p:ext>
            </p:extLst>
          </p:nvPr>
        </p:nvGraphicFramePr>
        <p:xfrm>
          <a:off x="2" y="1565909"/>
          <a:ext cx="5254495" cy="411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0899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50899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50899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50899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050899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70169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70169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anchor="ctr"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 anchor="ctr"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270169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67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68.50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70</a:t>
                      </a:r>
                      <a:endParaRPr lang="th-TH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71.50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73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270169"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dirty="0" smtClean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59.38</a:t>
                      </a:r>
                      <a:endParaRPr lang="th-TH" sz="1100" b="1" dirty="0">
                        <a:solidFill>
                          <a:srgbClr val="C0000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315008"/>
                  </a:ext>
                </a:extLst>
              </a:tr>
              <a:tr h="3020791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h-TH" sz="1200" b="1" i="0" u="sng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200" b="1" i="0" u="none" baseline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b="1" i="0" u="none" baseline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200" b="1" i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1</a:t>
                      </a:r>
                      <a:r>
                        <a:rPr lang="th-TH" sz="1200" b="0" i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</a:t>
                      </a: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0" i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</a:t>
                      </a:r>
                      <a:r>
                        <a:rPr lang="th-TH" sz="1100" b="0" i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มีหนี้ครบกำหนดชำระตามสัญญาในปีบัญชี</a:t>
                      </a:r>
                      <a:r>
                        <a:rPr lang="th-TH" sz="1100" b="0" i="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2565 (1 ต.ค. 2564 </a:t>
                      </a:r>
                      <a:r>
                        <a:rPr lang="th-TH" sz="1050" b="0" i="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th-TH" sz="10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19 กันยายน 2565)                   จำนวน 1,851,989.67 บาท รับชำระคืนเงินกู้ยืม จำนวน 1,843,155,344.18</a:t>
                      </a:r>
                      <a:r>
                        <a:rPr lang="th-TH" sz="105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0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บาท                           คิดเป็นร้อยละ 59.38</a:t>
                      </a:r>
                      <a:endParaRPr lang="en-US" sz="1050" kern="1200" dirty="0" smtClean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indent="0" algn="thaiDist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th-TH" sz="1100" b="0" i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050" b="0" i="0" u="none" strike="noStrike" kern="1200" cap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  <a:sym typeface="Arial"/>
                        </a:rPr>
                        <a:t>- </a:t>
                      </a:r>
                      <a:r>
                        <a:rPr lang="th-TH" sz="105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สกส. </a:t>
                      </a:r>
                      <a:r>
                        <a:rPr lang="th-TH" sz="105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ดำเนินการแนวทางในการบริหารจัดการหนี้ โดยลดอัตราดอกเบี้ยเงินกู้และ</a:t>
                      </a:r>
                      <a:r>
                        <a:rPr lang="th-TH" sz="105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อัตรา    ดอกเบี้ยเงินกู้และอัตราดอกเบี้ยผิดนัด </a:t>
                      </a:r>
                      <a:r>
                        <a:rPr lang="th-TH" sz="105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ตามประกาศ</a:t>
                      </a:r>
                      <a:r>
                        <a:rPr lang="th-TH" sz="105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คณะกรรมการกองทุนพัฒนาบทบาทสตรี                 </a:t>
                      </a:r>
                      <a:endParaRPr lang="th-TH" sz="105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indent="0" algn="thaiDist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th-TH" sz="1050" kern="1200" spc="-5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ติดตามสนับสนุน แก้ไขปัญหา แนวทางในการบริหารจัดการหนี้กองทุนพัฒนาบทบทสตรี                              จังหวัดลำพูน ตาก นครสวรรค์ ระหว่างวันที่ 16 - 19 สิงหาคม 2565</a:t>
                      </a:r>
                    </a:p>
                    <a:p>
                      <a:pPr marL="0" indent="0" algn="thaiDist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th-TH" sz="1050" kern="1200" spc="-5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สกส. </a:t>
                      </a:r>
                      <a:r>
                        <a:rPr lang="th-TH" sz="1050" kern="1200" spc="-5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มีการติดตามและรายงานผลการบริหารจัดการหนี้ ทั้ง 76 จังหวัด และกรุงเทพมหานคร </a:t>
                      </a:r>
                      <a:br>
                        <a:rPr lang="th-TH" sz="1050" kern="1200" spc="-5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05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ผ่านระบบวิดิทัศน์ทางไกล (</a:t>
                      </a:r>
                      <a:r>
                        <a:rPr lang="en-US" sz="105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Video</a:t>
                      </a:r>
                      <a:r>
                        <a:rPr lang="th-TH" sz="105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05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Conference</a:t>
                      </a:r>
                      <a:r>
                        <a:rPr lang="th-TH" sz="105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) เป็นประจำทุก</a:t>
                      </a:r>
                      <a:r>
                        <a:rPr lang="th-TH" sz="105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เดือน</a:t>
                      </a:r>
                    </a:p>
                    <a:p>
                      <a:pPr marL="0" indent="0" algn="thaiDist">
                        <a:lnSpc>
                          <a:spcPct val="150000"/>
                        </a:lnSpc>
                        <a:buFontTx/>
                        <a:buNone/>
                      </a:pPr>
                      <a:endParaRPr lang="th-TH" sz="105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</a:tbl>
          </a:graphicData>
        </a:graphic>
      </p:graphicFrame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30" name="Chart 29"/>
          <p:cNvGraphicFramePr/>
          <p:nvPr>
            <p:extLst>
              <p:ext uri="{D42A27DB-BD31-4B8C-83A1-F6EECF244321}">
                <p14:modId xmlns:p14="http://schemas.microsoft.com/office/powerpoint/2010/main" val="2725025812"/>
              </p:ext>
            </p:extLst>
          </p:nvPr>
        </p:nvGraphicFramePr>
        <p:xfrm>
          <a:off x="5254497" y="1004711"/>
          <a:ext cx="4888023" cy="4662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130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0" y="695929"/>
          <a:ext cx="10142520" cy="5019070"/>
        </p:xfrm>
        <a:graphic>
          <a:graphicData uri="http://schemas.openxmlformats.org/drawingml/2006/table">
            <a:tbl>
              <a:tblPr firstRow="1" bandRow="1"/>
              <a:tblGrid>
                <a:gridCol w="5255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9033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003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60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4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 การเงิน</a:t>
                      </a:r>
                    </a:p>
                    <a:p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</a:t>
                      </a:r>
                      <a:r>
                        <a:rPr lang="th-TH" sz="12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ตัวชี้วัดที่ 1.2 อัตราหนี้ค้างชำระ (</a:t>
                      </a:r>
                      <a:r>
                        <a:rPr lang="en-US" sz="12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Non-performing Loan : NPL)  </a:t>
                      </a:r>
                      <a:endParaRPr lang="th-TH" sz="1200" b="1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400" b="0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4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4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th-TH" sz="14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5838362"/>
              </p:ext>
            </p:extLst>
          </p:nvPr>
        </p:nvGraphicFramePr>
        <p:xfrm>
          <a:off x="2" y="1850832"/>
          <a:ext cx="5254495" cy="3864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0899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50899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50899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50899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050899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79761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64219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264219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</a:t>
                      </a:r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</a:t>
                      </a:r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</a:t>
                      </a:r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</a:t>
                      </a:r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</a:t>
                      </a:r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264219"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dirty="0" smtClean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22.68</a:t>
                      </a:r>
                      <a:endParaRPr lang="th-TH" sz="1100" b="1" dirty="0">
                        <a:solidFill>
                          <a:srgbClr val="C0000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rgbClr val="FF000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rgbClr val="FF000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315008"/>
                  </a:ext>
                </a:extLst>
              </a:tr>
              <a:tr h="2791748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h-TH" sz="1400" b="1" i="0" u="sng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400" b="1" i="0" u="none" baseline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400" b="1" i="0" u="none" baseline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400" b="1" i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</a:t>
                      </a:r>
                      <a:r>
                        <a:rPr lang="en-US" sz="1400" b="1" i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1</a:t>
                      </a:r>
                      <a:r>
                        <a:rPr lang="th-TH" sz="1400" b="0" i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</a:t>
                      </a:r>
                    </a:p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0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</a:t>
                      </a:r>
                      <a:r>
                        <a:rPr lang="th-TH" sz="10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จำนวนเงินที่ได้รับอนุมัติตามสัญญากู้ยืมในปีบัญชี 2556 - 2565 ณ วันที่ 19 กันยายน 2565 จำนวน 16,416,489,053.69 บาท รับชำระคืน จำนวน 11,791,516,510.35 บาท</a:t>
                      </a:r>
                      <a:endParaRPr lang="en-US" sz="1050" kern="1200" dirty="0" smtClean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คงเหลือ จำนวน 4,621,972,543.34 บาท เป็นหนี้เกินกำหนดชำระ จำนวน 1,048,402,176.77 บาท </a:t>
                      </a:r>
                      <a:r>
                        <a:rPr lang="th-TH" sz="10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คิดเป็นร้อย22.68 ของลูกหนี้คงเหลือ </a:t>
                      </a:r>
                      <a:endParaRPr lang="en-US" sz="1050" kern="1200" dirty="0" smtClean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1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สกส. </a:t>
                      </a:r>
                      <a:r>
                        <a:rPr lang="th-TH" sz="11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ดำเนินการแนวทางในการบริหารจัดการหนี้,</a:t>
                      </a:r>
                      <a:r>
                        <a:rPr lang="th-TH" sz="1100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1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ช่วยเหลือบรรเทาความเดือน</a:t>
                      </a:r>
                      <a:r>
                        <a:rPr lang="th-TH" sz="11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ร้อน                      ให้กับ</a:t>
                      </a:r>
                      <a:r>
                        <a:rPr lang="th-TH" sz="1100" kern="1200" spc="5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ลูกหนี้ </a:t>
                      </a:r>
                      <a:r>
                        <a:rPr lang="th-TH" sz="1100" kern="1200" spc="5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โดยลดอัตราดอกเบี้ยเงินกู้และอัตราดอกเบี้ยผิดนัด ตาม</a:t>
                      </a:r>
                      <a:r>
                        <a:rPr lang="th-TH" sz="1100" kern="1200" spc="5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ประกาศ</a:t>
                      </a:r>
                      <a:br>
                        <a:rPr lang="th-TH" sz="1100" kern="1200" spc="5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100" kern="1200" spc="5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คณะกรรมการ</a:t>
                      </a:r>
                      <a:r>
                        <a:rPr lang="th-TH" sz="11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บริหารกองทุนพัฒนาบทบาทสตรี       </a:t>
                      </a:r>
                      <a:endParaRPr lang="th-TH" sz="11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indent="0" algn="thaiDist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th-TH" sz="11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สกส. </a:t>
                      </a:r>
                      <a:r>
                        <a:rPr lang="th-TH" sz="11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ติดตามหนี้ค้างชำระ กรณีหนี้ที่จะขาดอายุความ เพื่อเร่งรัดติดตามและป้องกัน </a:t>
                      </a:r>
                      <a:r>
                        <a:rPr lang="th-TH" sz="110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    </a:t>
                      </a:r>
                      <a:r>
                        <a:rPr lang="th-TH" sz="11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มิ</a:t>
                      </a:r>
                      <a:r>
                        <a:rPr lang="th-TH" sz="11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ให้หนี้ขาดอายุความ มิให้เกิดหนี้เสียและหนี้สูญ  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</a:tbl>
          </a:graphicData>
        </a:graphic>
      </p:graphicFrame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758892390"/>
              </p:ext>
            </p:extLst>
          </p:nvPr>
        </p:nvGraphicFramePr>
        <p:xfrm>
          <a:off x="5254497" y="1137684"/>
          <a:ext cx="4781869" cy="4577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0454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8740" y="606203"/>
          <a:ext cx="10142520" cy="4985352"/>
        </p:xfrm>
        <a:graphic>
          <a:graphicData uri="http://schemas.openxmlformats.org/drawingml/2006/table">
            <a:tbl>
              <a:tblPr firstRow="1" bandRow="1"/>
              <a:tblGrid>
                <a:gridCol w="5255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5315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00037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5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4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 การสนองประโยชน์ต่อผู้มีส่วนได้ส่วนเสีย 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ตัวชี้วัดที่ 2.1 การดำเนินงานตาม</a:t>
                      </a:r>
                      <a:r>
                        <a:rPr lang="th-TH" sz="1100" b="1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แผนพัฒนาฐานข้อมูล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สารสนเทศ       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               </a:t>
                      </a:r>
                      <a:r>
                        <a:rPr lang="th-TH" sz="105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เพื่อการประเมินผลลัพธ์และผลกระทบของทุนหมุนเวียน (ตัวชี้วัดร่วม)</a:t>
                      </a:r>
                      <a:endParaRPr lang="th-TH" sz="105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-7955" y="1816912"/>
          <a:ext cx="5241195" cy="3800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8239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48239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48239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48239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048239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75022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59742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 anchor="ctr"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 anchor="ctr"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1375845">
                <a:tc>
                  <a:txBody>
                    <a:bodyPr/>
                    <a:lstStyle/>
                    <a:p>
                      <a:pPr algn="ctr"/>
                      <a:endParaRPr lang="th-TH" sz="8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ทุนหมุนเวียนดำเนินงานตามแผน  พัฒนาระบบฐานข้อมูลฯ ประจำปี              บัญชี 2565</a:t>
                      </a:r>
                      <a:endParaRPr lang="en-US" sz="8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แล้วเสร็จ</a:t>
                      </a:r>
                      <a:endParaRPr lang="en-US" sz="8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 </a:t>
                      </a:r>
                      <a:r>
                        <a:rPr lang="en-US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80</a:t>
                      </a:r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ของแผนงาน/โครงการ/กิจกรรมทั้งหมด</a:t>
                      </a:r>
                      <a:endParaRPr lang="th-TH" sz="80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800" spc="-5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ทุนหมุนเวียนดำเนินงานตามแผน  พัฒนาระบบฐานข้อมูลฯ ประจำปี               บัญชี 2565</a:t>
                      </a:r>
                      <a:endParaRPr lang="en-US" sz="8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800" spc="-5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แล้วเสร็จ</a:t>
                      </a:r>
                      <a:endParaRPr lang="en-US" sz="8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800" spc="-5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ร้อยละ </a:t>
                      </a:r>
                      <a:r>
                        <a:rPr lang="en-US" sz="800" spc="-5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90</a:t>
                      </a:r>
                      <a:r>
                        <a:rPr lang="th-TH" sz="800" spc="-5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ของแผนงาน/โครงการ/กิจกรรมทั้งหมด</a:t>
                      </a:r>
                      <a:endParaRPr lang="en-US" sz="8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ทุนหมุนเวียนดำเนินงานตามแผน                 พัฒนาระบบฐานข้อมูลฯ ประจำปี                 บัญชี 2565</a:t>
                      </a:r>
                      <a:endParaRPr lang="en-US" sz="8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แล้วเสร็จ</a:t>
                      </a:r>
                      <a:endParaRPr lang="en-US" sz="8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 </a:t>
                      </a:r>
                      <a:r>
                        <a:rPr lang="en-US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100</a:t>
                      </a:r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ของแผนงาน/โครงการ/กิจกรรม</a:t>
                      </a:r>
                      <a:endParaRPr lang="th-TH" sz="8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ผ่านค่าเกณฑ์วัดระดับ 4                                    ทุนหมุนเวียนดำเนินงานบรรลุตามเป้าหมายของแผนพัฒนาระบบฐานข้อมูลฯ ประจำปี                                  บัญชี 2565                              ได้ร้อยละ 100 </a:t>
                      </a:r>
                      <a:endParaRPr lang="en-US" sz="800" b="0" i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1864034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h-TH" sz="1100" b="1" i="0" u="sng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100" b="1" i="0" u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100" b="1" i="0" u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1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</a:t>
                      </a:r>
                      <a:r>
                        <a:rPr lang="en-US" sz="11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4</a:t>
                      </a:r>
                      <a:r>
                        <a:rPr lang="th-TH" sz="1100" b="0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9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สกส. ได้นำข้อมูลผลการสัมภาษณ์จากผู้ใช้งานกลุ่มกฎหมายมาออกแบบและพัฒนาระบบรายงาน</a:t>
                      </a:r>
                      <a:r>
                        <a:rPr lang="th-TH" sz="9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(เพิ่มเติม)</a:t>
                      </a:r>
                      <a:r>
                        <a:rPr lang="th-TH" sz="9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ได้คือ</a:t>
                      </a:r>
                      <a:r>
                        <a:rPr lang="th-TH" sz="9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9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รายงานมาตรการลดอัตราดอกเบี้ยเงินกู้และอัตราดอกเบี้ยผิดนัด ประกอบด้วย ชื่อจังหวัด</a:t>
                      </a:r>
                      <a:r>
                        <a:rPr lang="th-TH" sz="9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, จำนวนโครงการ, จำนวนเงินต้น จำนวนดอกเบี้ย, จำนวนเบี้ยปรับ, จำนวนดอกเบี้ยผิดนัด, จำนวนงวดที่ปรับโครงสร้างหนี้ เป็นต้นซึ่งรายงานดังกล่าว</a:t>
                      </a:r>
                      <a:r>
                        <a:rPr lang="th-TH" sz="9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สามารถนำไปช่วยในการสนับสนุนในการทำงาน และเพื่อให้สอดคล้องกับแผนพัฒนาระบบ</a:t>
                      </a:r>
                      <a:r>
                        <a:rPr lang="th-TH" sz="900" spc="-2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ฐานข้อมูลสารสนเทศเพื่อการประเมินผลลัพธ์ และผลกระทบของทุนหมุนเวียน ประจำปีบัญชี </a:t>
                      </a:r>
                      <a:r>
                        <a:rPr lang="en-US" sz="900" spc="-2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2565</a:t>
                      </a:r>
                      <a:r>
                        <a:rPr lang="th-TH" sz="900" spc="-2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 มีรายละเอียด</a:t>
                      </a:r>
                      <a:r>
                        <a:rPr lang="th-TH" sz="9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ของแผนงาน/โครงการ/กิจกรรมหลักที่ต้องดำเนินการให้บรรลุตามเป้าหมาย</a:t>
                      </a:r>
                      <a:endParaRPr lang="th-TH" sz="900" b="0" i="0" dirty="0" smtClean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marL="0" indent="0" algn="thaiDist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th-TH" sz="900" b="1" i="0" u="sng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9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ที่คาดว่าจะดำเนินการต่อไป</a:t>
                      </a:r>
                      <a:r>
                        <a:rPr lang="th-TH" sz="9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</a:t>
                      </a:r>
                      <a:r>
                        <a:rPr lang="th-TH" sz="9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ดำเนินการทดสอบ, ประเมินผลการใช้งานของระบบ </a:t>
                      </a:r>
                      <a:endParaRPr lang="en-US" sz="9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35290911"/>
              </p:ext>
            </p:extLst>
          </p:nvPr>
        </p:nvGraphicFramePr>
        <p:xfrm>
          <a:off x="5233240" y="1002323"/>
          <a:ext cx="4772581" cy="4589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9575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110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113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114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115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125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126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116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117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18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122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23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24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19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120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21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111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112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35454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3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8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0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1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4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5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6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7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49" name="กลุ่ม 34"/>
          <p:cNvGrpSpPr/>
          <p:nvPr/>
        </p:nvGrpSpPr>
        <p:grpSpPr>
          <a:xfrm>
            <a:off x="175177" y="901715"/>
            <a:ext cx="3782589" cy="523183"/>
            <a:chOff x="204478" y="2499742"/>
            <a:chExt cx="3551339" cy="470863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56" name="กลุ่ม 17"/>
            <p:cNvGrpSpPr/>
            <p:nvPr/>
          </p:nvGrpSpPr>
          <p:grpSpPr>
            <a:xfrm>
              <a:off x="204478" y="2499742"/>
              <a:ext cx="3551339" cy="470863"/>
              <a:chOff x="376926" y="1177925"/>
              <a:chExt cx="4676112" cy="470863"/>
            </a:xfrm>
          </p:grpSpPr>
          <p:sp>
            <p:nvSpPr>
              <p:cNvPr id="58" name="สี่เหลี่ยมผืนผ้ามุมมน 10"/>
              <p:cNvSpPr/>
              <p:nvPr/>
            </p:nvSpPr>
            <p:spPr>
              <a:xfrm>
                <a:off x="503239" y="1177925"/>
                <a:ext cx="4549799" cy="461963"/>
              </a:xfrm>
              <a:prstGeom prst="roundRect">
                <a:avLst/>
              </a:prstGeom>
              <a:solidFill>
                <a:srgbClr val="E7E5DD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9" name="สี่เหลี่ยมผืนผ้ามุมมน 10"/>
              <p:cNvSpPr/>
              <p:nvPr/>
            </p:nvSpPr>
            <p:spPr>
              <a:xfrm>
                <a:off x="376926" y="1186825"/>
                <a:ext cx="4172666" cy="461963"/>
              </a:xfrm>
              <a:prstGeom prst="roundRect">
                <a:avLst/>
              </a:prstGeom>
              <a:solidFill>
                <a:srgbClr val="ABA387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0" name="สี่เหลี่ยมผืนผ้ามุมมน 10"/>
              <p:cNvSpPr/>
              <p:nvPr/>
            </p:nvSpPr>
            <p:spPr>
              <a:xfrm>
                <a:off x="376927" y="1181109"/>
                <a:ext cx="4082923" cy="464821"/>
              </a:xfrm>
              <a:prstGeom prst="roundRect">
                <a:avLst/>
              </a:prstGeom>
              <a:solidFill>
                <a:srgbClr val="D6D2C4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</a:t>
                </a:r>
                <a:r>
                  <a:rPr lang="en-US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</a:t>
                </a: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</a:t>
                </a:r>
                <a:r>
                  <a:rPr lang="en-US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เพื่อทราบ</a:t>
                </a:r>
              </a:p>
            </p:txBody>
          </p:sp>
        </p:grpSp>
        <p:sp>
          <p:nvSpPr>
            <p:cNvPr id="57" name="สี่เหลี่ยมผืนผ้า 36"/>
            <p:cNvSpPr/>
            <p:nvPr/>
          </p:nvSpPr>
          <p:spPr>
            <a:xfrm>
              <a:off x="3393719" y="2587857"/>
              <a:ext cx="328211" cy="360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</a:t>
              </a:r>
              <a:endParaRPr lang="th-TH" sz="20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61" name="สี่เหลี่ยมผืนผ้า 21"/>
          <p:cNvSpPr/>
          <p:nvPr/>
        </p:nvSpPr>
        <p:spPr>
          <a:xfrm>
            <a:off x="4048359" y="825028"/>
            <a:ext cx="5939275" cy="431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40000"/>
              </a:lnSpc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รายงานผลข้อมูลการดำเนินการทางกฎหมายเกี่ยวกับการดำเนินคดีแพ่ง 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และคดีอาญาของ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40000"/>
              </a:lnSpc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4.4 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รายงานผลตามประกาศคณะกรรมการบริหารกองทุนพัฒนาบทบาทสตรี เรื่อง </a:t>
            </a:r>
            <a:r>
              <a:rPr lang="th-TH" sz="1400" spc="-2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หลักเกณฑ์ วิธีการ และเงื่อนไขเกี่ยวกับการลดอัตราดอกเบี้ยเงินกู้และอัตราดอกเบี้ย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ผิดนัดกองทุนพัฒนาบทบาทสตรี พ.ศ. 2563 (ฉบับที่ 4)</a:t>
            </a:r>
          </a:p>
          <a:p>
            <a:pPr algn="thaiDist">
              <a:lnSpc>
                <a:spcPct val="140000"/>
              </a:lnSpc>
            </a:pPr>
            <a:r>
              <a:rPr lang="th-TH" sz="1400" spc="-8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4.5  </a:t>
            </a:r>
            <a:r>
              <a:rPr lang="th-TH" sz="1400" spc="-5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รายงานโครงการที่ดำเนินการเบิกจ่ายเงินเหลื่อมปี ประจำปีงบประมาณ พ.ศ. 2565 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(งบลงทุน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)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โครงการ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พัฒนาระบบบัญชีการเงินและระบบโปรแกรมทะเบียนลูกหนี้ กองทุนพัฒนาบทบาทสตรี</a:t>
            </a: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endParaRPr lang="th-TH" sz="1400" spc="-8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40000"/>
              </a:lnSpc>
            </a:pPr>
            <a:r>
              <a:rPr lang="th-TH" sz="1400" spc="-8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4.6 </a:t>
            </a:r>
            <a:r>
              <a:rPr lang="th-TH" sz="1400" spc="-5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รายงานโครงการที่ดำเนินการเบิกจ่ายเงินเหลื่อมปี ประจำปีงบประมาณ </a:t>
            </a:r>
            <a:r>
              <a:rPr lang="th-TH" sz="1400" spc="-5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พ.ศ. </a:t>
            </a:r>
            <a:r>
              <a:rPr lang="th-TH" sz="1400" spc="-5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2565 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(งบดำเนินงาน) 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โครงการ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ผลิตสื่อและเผยแพร่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ความสำเร็จของ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กลุ่มอาชีพสมาชิกกองทุนพัฒนาบทบาท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สตรี</a:t>
            </a:r>
          </a:p>
          <a:p>
            <a:pPr algn="thaiDist">
              <a:lnSpc>
                <a:spcPct val="140000"/>
              </a:lnSpc>
            </a:pPr>
            <a:r>
              <a:rPr lang="th-TH" sz="1400" spc="-8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4.7  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ยืนยันลูกหนี้เงินทุนหมุนเวียน กองทุนพัฒนาบทบาท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สตรี</a:t>
            </a:r>
          </a:p>
          <a:p>
            <a:pPr algn="thaiDist">
              <a:lnSpc>
                <a:spcPct val="140000"/>
              </a:lnSpc>
            </a:pPr>
            <a:r>
              <a:rPr lang="th-TH" sz="1400" spc="-8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4.8 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แนวทางการตรวจสอบบัญชีเงินฝากธนาคารของกองทุนพัฒนาบทบาทสตรี</a:t>
            </a:r>
            <a:endParaRPr lang="th-TH" sz="1400" spc="-80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40000"/>
              </a:lnSpc>
            </a:pPr>
            <a:r>
              <a:rPr lang="th-TH" sz="1400" spc="-5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4.9 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โครงการเชิดชูเกียรติคนกองทุนพัฒนาบทบาทสตรี ประจำปี 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2565</a:t>
            </a:r>
            <a:endParaRPr lang="en-US" sz="14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9242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8740" y="606203"/>
          <a:ext cx="10142520" cy="5108797"/>
        </p:xfrm>
        <a:graphic>
          <a:graphicData uri="http://schemas.openxmlformats.org/drawingml/2006/table">
            <a:tbl>
              <a:tblPr firstRow="1" bandRow="1"/>
              <a:tblGrid>
                <a:gridCol w="5255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7065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173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5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4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 การสนองประโยชน์ต่อผู้มีส่วนได้ส่วนเสีย 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>
                        <a:spcAft>
                          <a:spcPts val="50"/>
                        </a:spcAft>
                      </a:pP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</a:t>
                      </a:r>
                      <a:r>
                        <a:rPr lang="th-TH" sz="14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ตัวชี้วัดที่ 2.</a:t>
                      </a:r>
                      <a:r>
                        <a:rPr lang="en-US" sz="14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  <a:r>
                        <a:rPr lang="th-TH" sz="14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ความพึงพอใจของผู้มีส่วนได้ส่วนเสีย</a:t>
                      </a:r>
                      <a:endParaRPr lang="th-TH" sz="1400" b="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8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8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400" b="0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133996"/>
              </p:ext>
            </p:extLst>
          </p:nvPr>
        </p:nvGraphicFramePr>
        <p:xfrm>
          <a:off x="-5908" y="1689404"/>
          <a:ext cx="5241195" cy="40654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8239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48239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48239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48239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048239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420811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 anchor="ctr"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397432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 anchor="ctr"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 anchor="ctr"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358354">
                <a:tc>
                  <a:txBody>
                    <a:bodyPr/>
                    <a:lstStyle/>
                    <a:p>
                      <a:pPr algn="ctr"/>
                      <a:r>
                        <a:rPr lang="th-TH" sz="11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</a:t>
                      </a:r>
                    </a:p>
                  </a:txBody>
                  <a:tcPr anchor="ctr">
                    <a:solidFill>
                      <a:srgbClr val="ECD8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11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85</a:t>
                      </a: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100" b="0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95</a:t>
                      </a:r>
                      <a:endParaRPr lang="en-US" sz="1100" b="0" i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2888879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h-TH" sz="1200" b="1" i="0" u="sng" dirty="0" smtClean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200" b="1" i="0" u="none" baseline="0" dirty="0" smtClean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b="1" i="0" u="none" baseline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200" b="1" i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</a:t>
                      </a:r>
                      <a:r>
                        <a:rPr lang="en-US" sz="1200" b="1" i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N/A</a:t>
                      </a:r>
                      <a:r>
                        <a:rPr lang="th-TH" sz="1200" b="0" i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</a:t>
                      </a:r>
                      <a:endParaRPr lang="en-US" sz="1200" b="0" i="0" dirty="0">
                        <a:solidFill>
                          <a:srgbClr val="C0000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2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</a:t>
                      </a:r>
                      <a:r>
                        <a:rPr lang="th-TH" sz="12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จังหวัดและกรุงเทพมหานคร ดำเนินการจัดเก็บแบบสอบถามความ</a:t>
                      </a: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พึง</a:t>
                      </a:r>
                      <a:r>
                        <a:rPr lang="th-TH" sz="12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พอใจ                       ของสมาชิกฯ ต่อการ</a:t>
                      </a: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ดำเนินงานกองทุนพัฒนาบทบาทสตรี</a:t>
                      </a:r>
                      <a:r>
                        <a:rPr lang="th-TH" sz="12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2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แบ่งเป็น  1</a:t>
                      </a:r>
                      <a:r>
                        <a:rPr lang="th-TH" sz="12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. เงิน</a:t>
                      </a:r>
                      <a:r>
                        <a:rPr lang="th-TH" sz="12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อุดหนุน 2.</a:t>
                      </a:r>
                      <a:r>
                        <a:rPr lang="th-TH" sz="12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เงินทุน</a:t>
                      </a:r>
                      <a:r>
                        <a:rPr lang="th-TH" sz="12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หมุนเวียน ตาม</a:t>
                      </a:r>
                      <a:r>
                        <a:rPr lang="th-TH" sz="12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จำนวน</a:t>
                      </a:r>
                      <a:r>
                        <a:rPr lang="th-TH" sz="12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กลุ่มเป้าหมายที่</a:t>
                      </a:r>
                      <a:r>
                        <a:rPr lang="th-TH" sz="12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กำหนด และให้ส่ง</a:t>
                      </a:r>
                      <a:r>
                        <a:rPr lang="th-TH" sz="12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ให้กรมการ</a:t>
                      </a:r>
                      <a:r>
                        <a:rPr lang="th-TH" sz="12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พัฒนา</a:t>
                      </a:r>
                      <a:r>
                        <a:rPr lang="th-TH" sz="12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ชุมชนแล้ว จำนวน 76 จังหวัด และกรุงเทพมหานคร เรียบร้อยแล้ว</a:t>
                      </a:r>
                    </a:p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200" b="1" u="sng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ผลงานที่คาดว่าจะดำเนินการต่อไป</a:t>
                      </a:r>
                    </a:p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2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สกส. จะดำเนินการวิเคราะห์ข้อมูล, ประมวลผลข้อมูล และสรุปผลความพึงพอใจจากแบบสอบถามของสมาชิกฯ ต่อการดำเนินงานกองทุนพัฒนาบทบาทสตรี </a:t>
                      </a:r>
                      <a:br>
                        <a:rPr lang="th-TH" sz="12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2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และจัดทำเป็นรายงานต่อไป</a:t>
                      </a:r>
                      <a:endParaRPr lang="th-TH" sz="1200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929660123"/>
              </p:ext>
            </p:extLst>
          </p:nvPr>
        </p:nvGraphicFramePr>
        <p:xfrm>
          <a:off x="5453349" y="1145754"/>
          <a:ext cx="4706650" cy="4569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4926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8740" y="606203"/>
          <a:ext cx="10143305" cy="5108797"/>
        </p:xfrm>
        <a:graphic>
          <a:graphicData uri="http://schemas.openxmlformats.org/drawingml/2006/table">
            <a:tbl>
              <a:tblPr firstRow="1" bandRow="1"/>
              <a:tblGrid>
                <a:gridCol w="5255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7065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173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2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 การสนองประโยชน์ต่อผู้มีส่วนได้ส่วนเสีย </a:t>
                      </a:r>
                      <a:r>
                        <a:rPr lang="th-TH" sz="12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ตัวชี้วัดที่ 2.3 </a:t>
                      </a:r>
                      <a:r>
                        <a:rPr lang="th-TH" sz="1200" b="0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  <a:sym typeface="Arial"/>
                        </a:rPr>
                        <a:t>ระดับผลสำเร็จของการพัฒนาคุณภาพชีวิตของผู้เข้าร่วม                     </a:t>
                      </a:r>
                    </a:p>
                    <a:p>
                      <a:pPr marL="0" marR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  <a:sym typeface="Arial"/>
                        </a:rPr>
                        <a:t>                                  โครงการที่ได้รับการสนับสนุนจากกองทุนฯ</a:t>
                      </a:r>
                      <a:endParaRPr lang="en-US" sz="1200" b="0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endParaRPr lang="th-TH" sz="8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400" b="0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667269"/>
              </p:ext>
            </p:extLst>
          </p:nvPr>
        </p:nvGraphicFramePr>
        <p:xfrm>
          <a:off x="-5908" y="1674170"/>
          <a:ext cx="5271972" cy="4040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5712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994721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52398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232341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366827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 anchor="ctr"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64606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1658331"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7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ติดตามและประเมิน ผลลัพธ์ของผู้เข้าร่วมโครงการที่ได้รับ               การสนับสนุนจากกองทุนฯ สำหรับ               การดำเนินโครงการ                 ที่ผ่านมา</a:t>
                      </a:r>
                      <a:endParaRPr lang="th-TH" sz="75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7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ติดตามและประเมิน ผลลัพธ์ของผู้เข้าร่วมโครงการ ได้แก่                                     มีรายได้เพิ่มขึ้นผลงาน/ผลิตภัณฑ์ได้รับการยอมรับ ได้รับ การคุ้มครองและพิทักษ์สิทธิสตรี การมีสวัสดิภาพ หรือสวัสดิการที่ดีขึ้นของการพัฒนา อย่างน้อย                1 ใน 4 ข้อ</a:t>
                      </a:r>
                      <a:endParaRPr lang="th-TH" sz="75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750" b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คุณภาพชีวิตของผู้เข้าร่วมโครงการ</a:t>
                      </a:r>
                      <a:r>
                        <a:rPr lang="th-TH" sz="750" b="0" spc="-5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แสดงผลลัพธ์</a:t>
                      </a:r>
                      <a:r>
                        <a:rPr lang="th-TH" sz="750" b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                    </a:t>
                      </a:r>
                      <a:br>
                        <a:rPr lang="th-TH" sz="750" b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</a:br>
                      <a:r>
                        <a:rPr lang="th-TH" sz="750" b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ถึงครอบครัวสมาชิกกองทุนฯ มีจำนวนโครงการ ที่มีการดำเนินการเมื่อปี 2563 แสดงคุณภาพชีวิตที่ดีและผ่านเกณฑ์                  การประเมินที่กำหนด อย่างน้อย 2 ใน 4 ข้อ                          </a:t>
                      </a:r>
                      <a:r>
                        <a:rPr lang="th-TH" sz="750" b="0" spc="-5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ได้ร้อยละ 80</a:t>
                      </a:r>
                      <a:r>
                        <a:rPr lang="th-TH" sz="750" b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ของโครงการทั้งหมด</a:t>
                      </a:r>
                      <a:endParaRPr lang="en-US" sz="750" b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7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คุณภาพชีวิตของผู้เข้าร่วมโครงการแสดงผลลัพธ์ถึงครอบครัวสมาชิกกองทุนฯ มีจำนวนโครงการที่มีการดำเนินการเมื่อปี 2563 แสดงคุณภาพชีวิตที่ดีและผ่านเกณฑ์                  การประเมินที่กำหนด อย่างน้อย 2 ใน 4 ข้อ                              ได้ร้อยละ 90 ของโครงการทั้งหมด</a:t>
                      </a:r>
                      <a:endParaRPr lang="th-TH" sz="7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7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คุณภาพชีวิตของผู้เข้าร่วมโครงการแสดงผลลัพธ์      ถึงครอบครัว</a:t>
                      </a:r>
                      <a:r>
                        <a:rPr lang="th-TH" sz="7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สมาชิก                              กอง</a:t>
                      </a:r>
                      <a:r>
                        <a:rPr lang="th-TH" sz="7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ทุนฯ มีจำนวนโครงการที่มีการ</a:t>
                      </a:r>
                      <a:r>
                        <a:rPr lang="th-TH" sz="7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ดำเนินการ                           เมื่อ</a:t>
                      </a:r>
                      <a:r>
                        <a:rPr lang="th-TH" sz="7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ปี 2563 แสดงคุณภาพชีวิตที่ดีและผ่าน</a:t>
                      </a:r>
                      <a:r>
                        <a:rPr lang="th-TH" sz="7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เกณฑ์                            การ</a:t>
                      </a:r>
                      <a:r>
                        <a:rPr lang="th-TH" sz="7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ประเมินที่กำหนด </a:t>
                      </a:r>
                      <a:r>
                        <a:rPr lang="th-TH" sz="7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       อย่าง</a:t>
                      </a:r>
                      <a:r>
                        <a:rPr lang="th-TH" sz="7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น้อย </a:t>
                      </a:r>
                      <a:r>
                        <a:rPr lang="th-TH" sz="7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 ใน </a:t>
                      </a:r>
                      <a:r>
                        <a:rPr lang="th-TH" sz="7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4 </a:t>
                      </a:r>
                      <a:r>
                        <a:rPr lang="th-TH" sz="7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ข้อ                            </a:t>
                      </a:r>
                      <a:r>
                        <a:rPr lang="th-TH" sz="7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ได้ร้อยละ 100 ของโครงการทั้งหมด</a:t>
                      </a:r>
                      <a:endParaRPr lang="en-US" sz="75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1751066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h-TH" sz="1000" b="1" i="0" u="sng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000" b="1" i="0" u="none" baseline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000" b="1" i="0" u="none" baseline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000" b="1" i="0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1</a:t>
                      </a:r>
                      <a:endParaRPr lang="en-US" sz="1000" b="0" i="0" dirty="0">
                        <a:solidFill>
                          <a:srgbClr val="C0000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000" b="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สกส. กำหนดติดตามและประเมินผลลัพธ์ของผู้เข้าร่วมโครงการที่ได้รับการสนับสนุนจากกองทุน                      ที่ดำเนินการในปีบัญชี</a:t>
                      </a:r>
                      <a:r>
                        <a:rPr lang="th-TH" sz="1000" b="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2563 โดยครอบคลุมทั้ง 76 จังหวัด ทั้งสิ้น 11,098 โครงการ </a:t>
                      </a:r>
                      <a:r>
                        <a:rPr lang="th-TH" sz="10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                     คิดเป็น ร้อย</a:t>
                      </a:r>
                      <a:r>
                        <a:rPr lang="th-TH" sz="1000" b="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ละ 10 ของโครงการทั้งหมดในจังหวัดนั้นๆ จำนวนทั้งสิ้น 1,110 โครงการ</a:t>
                      </a:r>
                      <a:r>
                        <a:rPr lang="th-TH" sz="1000" b="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ฯ </a:t>
                      </a:r>
                    </a:p>
                    <a:p>
                      <a:pPr algn="thaiDist">
                        <a:lnSpc>
                          <a:spcPct val="120000"/>
                        </a:lnSpc>
                      </a:pPr>
                      <a:r>
                        <a:rPr lang="th-TH" sz="1000" b="0" i="0" u="non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th-TH" sz="1000" b="0" i="0" u="non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000" b="0" i="0" u="none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จังหวัดได้จัดส่งแบบถามของการพัฒนคุณภาพชีวิตของผู้เข้าร่วมโครงการประเภทเงินอุดหนุน</a:t>
                      </a:r>
                      <a:r>
                        <a:rPr lang="en-US" sz="1000" b="0" i="0" u="none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                                  </a:t>
                      </a:r>
                      <a:r>
                        <a:rPr lang="th-TH" sz="1000" b="0" i="0" u="none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ส่งให้กรมการพัฒนาชุมชนแล้ว จำนวน 76 จังหวัด และกรุงเทพมหานคร18 จังหวัด </a:t>
                      </a:r>
                      <a:endParaRPr lang="th-TH" sz="1000" b="0" i="0" u="none" dirty="0" smtClean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900" b="1" i="0" u="sng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9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ที่คาดว่าจะดำเนินการต่อไป</a:t>
                      </a:r>
                      <a:r>
                        <a:rPr lang="th-TH" sz="9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</a:t>
                      </a:r>
                      <a:endParaRPr lang="en-US" sz="9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00000"/>
                        </a:lnSpc>
                      </a:pPr>
                      <a:r>
                        <a:rPr lang="th-TH" sz="900" b="0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90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สกส. </a:t>
                      </a:r>
                      <a:r>
                        <a:rPr lang="th-TH" sz="900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ดำเนินการวิเคราะห์ข้อมูล, ประมวลผลข้อมูล เพื่อสรุปผลลัพธ์ของผู้เข้าร่วมโครงการ</a:t>
                      </a:r>
                      <a:r>
                        <a:rPr lang="th-TH" sz="900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และจัดทำรายงานต่อไป</a:t>
                      </a:r>
                      <a:endParaRPr lang="en-US" sz="900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636473901"/>
              </p:ext>
            </p:extLst>
          </p:nvPr>
        </p:nvGraphicFramePr>
        <p:xfrm>
          <a:off x="5552501" y="1068636"/>
          <a:ext cx="4599543" cy="4646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122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8740" y="503493"/>
          <a:ext cx="10142520" cy="5206738"/>
        </p:xfrm>
        <a:graphic>
          <a:graphicData uri="http://schemas.openxmlformats.org/drawingml/2006/table">
            <a:tbl>
              <a:tblPr firstRow="1" bandRow="1"/>
              <a:tblGrid>
                <a:gridCol w="5255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524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65214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>
                        <a:spcAft>
                          <a:spcPts val="600"/>
                        </a:spcAft>
                      </a:pPr>
                      <a:r>
                        <a:rPr lang="th-TH" sz="105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05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3 การปฏิบัติการ</a:t>
                      </a:r>
                      <a:endParaRPr lang="th-TH" sz="105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spcAft>
                          <a:spcPts val="50"/>
                        </a:spcAft>
                      </a:pPr>
                      <a:r>
                        <a:rPr lang="th-TH" sz="105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ตัวชี้วัดที่ 3.1 ระดับความสำเร็จในการติดตามและประเมินผล                          </a:t>
                      </a:r>
                    </a:p>
                    <a:p>
                      <a:pPr>
                        <a:spcAft>
                          <a:spcPts val="50"/>
                        </a:spcAft>
                      </a:pPr>
                      <a:r>
                        <a:rPr lang="th-TH" sz="105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                การดำเนินงานตามวัตถุประสงค์ของกองทุนฯ</a:t>
                      </a:r>
                      <a:endParaRPr lang="th-TH" sz="1050" b="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8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400" b="0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1017" y="1500054"/>
          <a:ext cx="5235285" cy="42206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057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47057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47057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47057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047057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63754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 anchor="ctr"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49101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 anchor="ctr"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 anchor="ctr"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1770085"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มีการติดตาม     ประเมินผลลัพธ์                 จากการสนับสนุนเงินกองทุนฯ ตามวัตถุประสงค์ของกองทุนฯ และ                                           มีผลลัพธ์ ที่ได้จากการสนับสนุนเงิน                    จากกองทุนฯ ตามวัตถุประสงค์ของกองทุนฯ เป็นไปตามเป้าหมายร้อยละ 60</a:t>
                      </a:r>
                      <a:endParaRPr lang="th-TH" sz="80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มีการติดตาม     ประเมินผลลัพธ์                 จากการสนับสนุนเงินกองทุนฯ ตามวัตถุประสงค์ของกองทุนฯ และ                                           มีผลลัพธ์ ที่ได้จากการสนับสนุนเงิน                    จากกองทุนฯ ตามวัตถุประสงค์ของกองทุนฯ เป็นไปตามเป้าหมายร้อยละ 70</a:t>
                      </a:r>
                      <a:endParaRPr lang="th-TH" sz="80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endParaRPr lang="th-TH" sz="110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มีการติดตาม     ประเมินผลลัพธ์                 จากการสนับสนุนเงินกองทุนฯ ตามวัตถุประสงค์ของกองทุนฯ และ                                           มีผลลัพธ์ ที่ได้จากการสนับสนุนเงิน                    จากกองทุนฯ ตามวัตถุประสงค์ของกองทุนฯ เป็นไปตามเป้าหมายร้อยละ 80</a:t>
                      </a:r>
                      <a:endParaRPr lang="th-TH" sz="80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มีการติดตาม     ประเมินผลลัพธ์                 จากการสนับสนุนเงินกองทุนฯ ตามวัตถุประสงค์ของกองทุนฯ และ                                           มีผลลัพธ์ ที่ได้จากการสนับสนุนเงิน                    จากกองทุนฯ ตามวัตถุประสงค์ของกองทุนฯ เป็นไปตามเป้าหมายร้อยละ 90</a:t>
                      </a:r>
                      <a:endParaRPr lang="th-TH" sz="80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มีการติดตาม     ประเมินผลลัพธ์                 จากการสนับสนุนเงินกองทุนฯ ตามวัตถุประสงค์ของกองทุนฯ และ                                           มีผลลัพธ์ ที่ได้จากการสนับสนุนเงิน                    จากกองทุนฯ ตามวัตถุประสงค์ของกองทุนฯ เป็นไปตาม</a:t>
                      </a:r>
                      <a:r>
                        <a:rPr lang="th-TH" sz="800" kern="1200" spc="-1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เป้าหมายร้อยละ 100</a:t>
                      </a:r>
                      <a:endParaRPr lang="th-TH" sz="800" b="0" spc="-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1846281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h-TH" sz="1000" b="1" i="0" u="sng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000" b="1" i="0" u="none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000" b="1" i="0" u="none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0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</a:t>
                      </a:r>
                      <a:r>
                        <a:rPr lang="en-US" sz="10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4</a:t>
                      </a:r>
                      <a:r>
                        <a:rPr lang="th-TH" sz="1000" b="0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</a:t>
                      </a:r>
                    </a:p>
                    <a:p>
                      <a:pPr marL="171450" indent="-171450"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th-TH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สกส. จัดทำแบบประเมินผลลัพธ์ฯ แบ่งเป็น</a:t>
                      </a:r>
                      <a:r>
                        <a:rPr lang="th-TH" sz="10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1.</a:t>
                      </a:r>
                      <a:r>
                        <a:rPr lang="th-TH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เชิงปริมาณ โดยใช้แบบสอบถามกลุ่มเป้าหมาย</a:t>
                      </a:r>
                    </a:p>
                    <a:p>
                      <a:pPr marL="0" indent="0"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ได้แก่ กลุ่มอาชีพสมาชิกกองทุนฯ </a:t>
                      </a:r>
                      <a:r>
                        <a:rPr lang="th-TH" sz="10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ที่ได้รับการสนับสนนุนเงินทุนหมุนเวียน ในปีบัญชี 2564                                           จำนวน 11,684 โครงการ 2.</a:t>
                      </a:r>
                      <a:r>
                        <a:rPr lang="th-TH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เชิงคุณภาพ โดยการสัมภาษณ์และสนทนากลุ่ม (แบบมีโครงสร้าง)                                  </a:t>
                      </a:r>
                      <a:r>
                        <a:rPr lang="th-TH" sz="10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ในพื้นที่ 4 ภาค รวม 12 จังหวัด และดำเนินการป</a:t>
                      </a:r>
                      <a:r>
                        <a:rPr lang="th-TH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ระชุมติดตามและประเมินผลฯ (เชิงคุณภาพ)                             ในรูปแบบออนไลน์ (ระบบ </a:t>
                      </a:r>
                      <a:r>
                        <a:rPr lang="en-US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Zoom</a:t>
                      </a:r>
                      <a:r>
                        <a:rPr lang="th-TH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Cloud</a:t>
                      </a:r>
                      <a:r>
                        <a:rPr lang="th-TH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Meeting</a:t>
                      </a:r>
                      <a:r>
                        <a:rPr lang="th-TH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) ระหว่างวันที่ 24, 27, 30 พฤษภาคม 2565 และวันที่ 15, 16, 30 มิถุนายน 2565 จำนวน 12 จังหวัด</a:t>
                      </a:r>
                      <a:endParaRPr lang="en-US" sz="1000" kern="1200" dirty="0" smtClean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indent="0" algn="thaiDi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th-TH" sz="10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สกส. ดำเนินการติดตามและประเมินผลข้อมูลเรียบร้อยแล้ว พบว่า มีผลลัพธ์ที่ได้จากการสนับสนุนเงินจากกองทุนฯ ตามวัตถุประสงค์ของกองทุนฯ จำนวน 11,314 โครงการ คิดเป็นร้อยละ 96.83             </a:t>
                      </a:r>
                      <a:r>
                        <a:rPr lang="th-TH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indent="0" algn="thaiDist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th-TH" sz="1000" u="sng" kern="1200" spc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ผลการดำเนินงานที่คาดว่าจะดำเนินงานต่อไป        </a:t>
                      </a: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สกส. จะดำเนินการจัดทำรายงานความสำเร็จในการติดตามและประเมินผลลัพธ์ฯ</a:t>
                      </a:r>
                      <a:r>
                        <a:rPr lang="th-TH" sz="10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ต่อไป</a:t>
                      </a:r>
                      <a:r>
                        <a:rPr lang="th-TH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     </a:t>
                      </a:r>
                      <a:endParaRPr lang="en-US" sz="10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4" name="Chart 3"/>
          <p:cNvGraphicFramePr/>
          <p:nvPr>
            <p:extLst/>
          </p:nvPr>
        </p:nvGraphicFramePr>
        <p:xfrm>
          <a:off x="5461303" y="947450"/>
          <a:ext cx="4689957" cy="4781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0820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8740" y="606203"/>
          <a:ext cx="10143305" cy="5118969"/>
        </p:xfrm>
        <a:graphic>
          <a:graphicData uri="http://schemas.openxmlformats.org/drawingml/2006/table">
            <a:tbl>
              <a:tblPr firstRow="1" bandRow="1"/>
              <a:tblGrid>
                <a:gridCol w="5255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7424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615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3 การปฏิบัติการ</a:t>
                      </a:r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5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ตัวชี้วัดที่ 3.2 </a:t>
                      </a:r>
                      <a:r>
                        <a:rPr lang="th-TH" sz="950" b="0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  <a:sym typeface="Arial"/>
                        </a:rPr>
                        <a:t>ระดับผลสำเร็จในการดำเนินการตามแผนงานเพื่อสนับสนุนโครงการส่งเสริมอาชีพ</a:t>
                      </a:r>
                      <a:endParaRPr lang="en-US" sz="950" b="0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endParaRPr lang="th-TH" sz="8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400" b="0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357597"/>
              </p:ext>
            </p:extLst>
          </p:nvPr>
        </p:nvGraphicFramePr>
        <p:xfrm>
          <a:off x="8739" y="1571347"/>
          <a:ext cx="5251982" cy="41436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847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13551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68636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35586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107362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343303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 anchor="ctr"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324231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 anchor="ctr"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 anchor="ctr"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1206324"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ดำเนินงาน                      ตามแผนงาน                       เพื่อสนับสนุนโครงการส่งเสริมอาชีพ ได้ร้อยละ 80</a:t>
                      </a:r>
                      <a:endParaRPr lang="th-TH" sz="100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ดำเนินการ</a:t>
                      </a:r>
                      <a:endParaRPr lang="en-US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ตามแผนงาน</a:t>
                      </a:r>
                      <a:endParaRPr lang="en-US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เพื่อสนับสนุนโครงการส่งเสริมอาชีพ ได้ร้อยละ 85</a:t>
                      </a:r>
                      <a:endParaRPr lang="en-US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endParaRPr lang="th-TH" sz="100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ดำเนินการ</a:t>
                      </a:r>
                      <a:endParaRPr lang="en-US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ตามแผนงาน</a:t>
                      </a:r>
                      <a:endParaRPr lang="en-US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เพื่อสนับสนุนโครงการ</a:t>
                      </a: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ส่งเสริมอาชีพ </a:t>
                      </a: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ได้ร้อยละ 90</a:t>
                      </a:r>
                      <a:endParaRPr lang="en-US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000" b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ดำเนินการ</a:t>
                      </a:r>
                      <a:endParaRPr lang="en-US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ตามแผนงาน</a:t>
                      </a:r>
                      <a:endParaRPr lang="en-US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เพื่อสนับสนุนโครงการ</a:t>
                      </a: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ส่งเสริมอาชีพ ได้ร้อยละ 95</a:t>
                      </a:r>
                      <a:endParaRPr lang="en-US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endParaRPr lang="th-TH" sz="10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ดำเนินการ</a:t>
                      </a:r>
                      <a:endParaRPr lang="en-US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ตามแผนงาน</a:t>
                      </a:r>
                      <a:endParaRPr lang="en-US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เพื่อสนับสนุนโครงการ</a:t>
                      </a: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ส่งเสริมอาชีพ</a:t>
                      </a:r>
                    </a:p>
                    <a:p>
                      <a:pPr algn="ctr"/>
                      <a:r>
                        <a:rPr lang="th-TH" sz="10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ได้ร้อยละ 100</a:t>
                      </a:r>
                      <a:endParaRPr lang="en-US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rgbClr val="EB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2269794">
                <a:tc gridSpan="5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th-TH" sz="12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2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2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5</a:t>
                      </a:r>
                      <a:r>
                        <a:rPr lang="th-TH" sz="12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</a:t>
                      </a:r>
                      <a:endParaRPr lang="en-US" sz="12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สกส. ได้รับจัดสรรเงินอุดหนุน</a:t>
                      </a:r>
                      <a:r>
                        <a:rPr lang="th-TH" sz="11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จำนวน 143,000,000 บาท </a:t>
                      </a: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มีเป้าหมายดำเนินการตามแผนงานเพื่อสนับสนุนโครงการส่งเสริมอาชีพ ร้อยละ 20 </a:t>
                      </a:r>
                      <a:br>
                        <a:rPr lang="th-TH" sz="11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1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ของการจัดสรร เงินอุดหนุน เป็นเงิน จำนวน 28,600,000 บาท </a:t>
                      </a: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สกส. </a:t>
                      </a:r>
                      <a:r>
                        <a:rPr lang="th-TH" sz="11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ได้รวบรวมข้อมูลการเบิกจ่ายเงินอุดหนุนตามแผนการดำเนินงานและแผนการ</a:t>
                      </a:r>
                      <a:br>
                        <a:rPr lang="th-TH" sz="11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1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ใช้จ่ายงบประมาณ ประจำปีบัญชี 2565 และได้ดำเนินวิเคราะห์ข้อมูล ซึ่งเป็นโครงการส่งเสริมอาชีพแก่สมาชิกกองทุน</a:t>
                      </a:r>
                      <a:r>
                        <a:rPr lang="th-TH" sz="11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ฯ </a:t>
                      </a:r>
                      <a:r>
                        <a:rPr lang="th-TH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เป็นเงิน 52</a:t>
                      </a:r>
                      <a:r>
                        <a:rPr lang="en-US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598</a:t>
                      </a:r>
                      <a:r>
                        <a:rPr lang="en-US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245 บาท </a:t>
                      </a:r>
                      <a:r>
                        <a:rPr lang="th-TH" sz="10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1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คิดเป็นร้อยละ 183.91</a:t>
                      </a:r>
                      <a:endParaRPr lang="th-TH" sz="1100" kern="120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ผลงานที่คาดว่าจะดำเนินการต่อไป</a:t>
                      </a:r>
                      <a:r>
                        <a:rPr lang="th-TH" sz="12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</a:t>
                      </a:r>
                      <a:endParaRPr lang="en-US" sz="12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</a:pPr>
                      <a:r>
                        <a:rPr lang="th-TH" sz="1100" b="0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1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สกส. จะดำเนินการตามแผนงานเพื่อสนับนุนโครงการส่งเสริมอาชีพ </a:t>
                      </a:r>
                      <a:r>
                        <a:rPr lang="th-TH" sz="11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ประจำเดือนกันยายน</a:t>
                      </a:r>
                      <a:r>
                        <a:rPr lang="th-TH" sz="11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1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2565 ต่อไป และจัดเก็บเอกสารหลักฐานที่เกี่ยวข้อง</a:t>
                      </a:r>
                      <a:endParaRPr lang="en-US" sz="110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3847538665"/>
              </p:ext>
            </p:extLst>
          </p:nvPr>
        </p:nvGraphicFramePr>
        <p:xfrm>
          <a:off x="5260721" y="1219200"/>
          <a:ext cx="4786380" cy="4495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6307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5936379"/>
              </p:ext>
            </p:extLst>
          </p:nvPr>
        </p:nvGraphicFramePr>
        <p:xfrm>
          <a:off x="-7955" y="529359"/>
          <a:ext cx="10143305" cy="5185641"/>
        </p:xfrm>
        <a:graphic>
          <a:graphicData uri="http://schemas.openxmlformats.org/drawingml/2006/table">
            <a:tbl>
              <a:tblPr firstRow="1" bandRow="1"/>
              <a:tblGrid>
                <a:gridCol w="5255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330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331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3 การปฏิบัติการ</a:t>
                      </a:r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5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ตัวชี้วัดที่ 3.3 </a:t>
                      </a:r>
                      <a:r>
                        <a:rPr lang="th-TH" sz="950" b="0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  <a:sym typeface="Arial"/>
                        </a:rPr>
                        <a:t>ระดับความสำเร็จของการดำเนินงานเพื่อปรับปรุงกระบวนการในการปฏิบัติงาน                  </a:t>
                      </a:r>
                    </a:p>
                    <a:p>
                      <a:pPr marL="0" marR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50" b="0" i="0" u="none" strike="noStrike" kern="1200" cap="non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  <a:sym typeface="Arial"/>
                        </a:rPr>
                        <a:t>                                  เพื่อให้งบการเงินของกองทุนฯ</a:t>
                      </a:r>
                      <a:r>
                        <a:rPr lang="th-TH" sz="950" b="0" i="0" u="none" strike="noStrike" kern="1200" cap="none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  <a:sym typeface="Arial"/>
                        </a:rPr>
                        <a:t> ได้รับการรับรอง</a:t>
                      </a:r>
                      <a:endParaRPr lang="en-US" sz="950" b="0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endParaRPr lang="th-TH" sz="8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400" b="0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603014"/>
              </p:ext>
            </p:extLst>
          </p:nvPr>
        </p:nvGraphicFramePr>
        <p:xfrm>
          <a:off x="16695" y="1482937"/>
          <a:ext cx="5251982" cy="4229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5355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895043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68636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35586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107362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69806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14762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1409909"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6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จัดทำแผน                                การดำเนินงาน   </a:t>
                      </a:r>
                      <a:br>
                        <a:rPr lang="th-TH" sz="6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6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กำหนดให้ มีนโยบายและแนวทางปฏิบัติสำหรับ</a:t>
                      </a:r>
                    </a:p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6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การดำเนินงานที่รัดกุมและเป็นไป ในแนวทางเดียวกัน ครอบคลุมประเด็นปัญหาตามข้อสังเกตของ</a:t>
                      </a:r>
                      <a:r>
                        <a:rPr lang="th-TH" sz="65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สตง. </a:t>
                      </a:r>
                      <a:r>
                        <a:rPr lang="th-TH" sz="6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และมีระบบสารสนเทศ           </a:t>
                      </a:r>
                      <a:r>
                        <a:rPr lang="th-TH" sz="6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/>
                      </a:r>
                      <a:br>
                        <a:rPr lang="th-TH" sz="6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6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</a:t>
                      </a:r>
                      <a:r>
                        <a:rPr lang="th-TH" sz="6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รองรับ กระบวนการดำเนินงานผ่านความเห็นชอบจากคณะกรรมการกองทุน</a:t>
                      </a:r>
                      <a:endParaRPr lang="th-TH" sz="65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6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ดำเนินงานตามแผน              การดำเนินงานเพื่อปรับปรุงกระบวนการในการปฏิบัติงานเพื่อให้ </a:t>
                      </a:r>
                      <a:r>
                        <a:rPr lang="th-TH" sz="6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งบ</a:t>
                      </a:r>
                      <a:r>
                        <a:rPr lang="th-TH" sz="6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การเงินของกองทุนฯ ได้รับตรวจสอบจากสำนักงาน การตรวจเงินแผ่นดิน สตง.                    ได้ร้อยละ 80</a:t>
                      </a:r>
                      <a:endParaRPr lang="th-TH" sz="650" b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h-TH" sz="6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ดำเนินงานตามแผน              การดำเนินงานเพื่อปรับปรุงกระบวนการในการปฏิบัติงานเพื่อให้                งบการเงิน ของกองทุนฯ ได้รับตรวจสอบจาก สตง.                    ได้ร้อยละ 90</a:t>
                      </a:r>
                      <a:endParaRPr lang="en-US" sz="650" b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6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ดำเนินงานตามแผน              การ ดำเนินงาน             เพื่อปรับปรุงกระบวนการ ในการปฏิบัติงานเพื่อให้                งบการเงินของกองทุนฯ ได้รับตรวจสอบ                 จาก สตง. ได้ร้อยละ 100</a:t>
                      </a:r>
                      <a:endParaRPr lang="th-TH" sz="6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6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ดำเนินงานตามแผน              การดำเนินงาน   </a:t>
                      </a:r>
                      <a:r>
                        <a:rPr lang="th-TH" sz="6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/>
                      </a:r>
                      <a:br>
                        <a:rPr lang="th-TH" sz="6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6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6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เพื่อปรับปรุงกระบวนการ             ในการปฏิบัติงานเพื่อให้                งบการเงิน ของกองทุนฯ ได้รับตรวจสอบ จาก สตง.                    ได้ร้อยละ 100 และ                   มีระบบสารสนเทศรองรับทั้งกระบวนการดำเนินงาน</a:t>
                      </a:r>
                      <a:endParaRPr lang="en-US" sz="65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2248385">
                <a:tc gridSpan="5">
                  <a:txBody>
                    <a:bodyPr/>
                    <a:lstStyle/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900" b="1" i="0" u="sng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900" b="1" i="0" u="non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900" b="1" i="0" u="non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900" b="1" i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</a:t>
                      </a:r>
                      <a:r>
                        <a:rPr lang="th-TH" sz="900" b="1" i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3</a:t>
                      </a:r>
                      <a:endParaRPr lang="th-TH" sz="900" b="0" i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marL="171450" indent="-171450" algn="thaiDist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Char char="-"/>
                      </a:pPr>
                      <a:r>
                        <a:rPr lang="th-TH" sz="8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คณะกรรมการฯ</a:t>
                      </a:r>
                      <a:r>
                        <a:rPr lang="th-TH" sz="85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ให้ความเห็นชอบ</a:t>
                      </a:r>
                      <a:r>
                        <a:rPr lang="th-TH" sz="8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แผนการดำเนินงานเพื่อปรับปรุงกระบวนการปฏิบัติงาน เพื่อให้งบ</a:t>
                      </a:r>
                      <a:r>
                        <a:rPr lang="th-TH" sz="8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การเงิน                         ของ</a:t>
                      </a:r>
                      <a:r>
                        <a:rPr lang="th-TH" sz="8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กองทุนฯ ได้รับการรับรอง ในเดือนเมษายน 2565 </a:t>
                      </a:r>
                      <a:r>
                        <a:rPr lang="th-TH" sz="8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ซึ่งแผนการ</a:t>
                      </a:r>
                      <a:r>
                        <a:rPr lang="th-TH" sz="85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ดำเนินงานตัวชี้วัดฯ ทั้งหมด 9 </a:t>
                      </a:r>
                      <a:r>
                        <a:rPr lang="th-TH" sz="8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กิจกรรม</a:t>
                      </a:r>
                    </a:p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850" u="none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8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สกส. ได้ดำเนินงานตามแผนการดำเนินงานจำนวน 8 กิจกรรม ได้แก่</a:t>
                      </a:r>
                    </a:p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8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1) การตั้งค่าเผื่อหนี้สงสัยจะสูญและการตัดจำหน่ายหนี้สูญ</a:t>
                      </a:r>
                      <a:endParaRPr lang="en-US" sz="850" kern="1200" dirty="0" smtClean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8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2) ฝึกอบรมสร้างความรู้ความเข้าใจเกี่ยวกับกระบวนการในการปฏิบัติงานเพื่อให้งบการเงินของกองทุนฯ             </a:t>
                      </a:r>
                    </a:p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8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ได้รับการรับรอง ให้กับเจ้าหน้าที่ผู้เกี่ยวข้อง</a:t>
                      </a:r>
                      <a:endParaRPr lang="en-US" sz="850" kern="1200" dirty="0" smtClean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8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3) การติดตามตรวจสอบเกี่ยวกับด้านการเงินและบัญชี และลูกหนี้เงินให้กู้ยืมของ อกส.จ. /อกส.กทม.</a:t>
                      </a:r>
                      <a:endParaRPr lang="en-US" sz="850" kern="1200" dirty="0" smtClean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8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85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85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4) การกำกับ ติดตามผลการปฏิบัติงานประจำเดือน และรายไตรมาส  ได้ร้อยละ 36</a:t>
                      </a:r>
                    </a:p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850" u="none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5) ฝึกอบรมให้ความรู้ความเข้าใจเกี่ยวกับกระบวนการในการปฏิบัติงานให้งบการเงินของกองทุนฯ ได้รับการรับรอง</a:t>
                      </a:r>
                    </a:p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850" u="none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6) การติดตามตรวจสอบเกี่ยวกับด้านการเงินและบัญชี และลูกหนี้ของ อกส.จ./อกส.กทม.</a:t>
                      </a:r>
                    </a:p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850" u="none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</a:t>
                      </a:r>
                      <a:r>
                        <a:rPr lang="th-TH" sz="9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7) การติดตามตรวจสอบเกี่ยวกับด้านการเงินและบัญชี และลูกหนี้เงินให้กู้ยืมของ อกส.จ./อกส.กทม. </a:t>
                      </a:r>
                      <a:endParaRPr lang="th-TH" sz="900" u="none" kern="1200" baseline="0" dirty="0" smtClean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th-TH" sz="850" u="none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8) การกำกับ ติดตามผลการปฏิบัติประจำเดือน และรายไตรมาส</a:t>
                      </a:r>
                    </a:p>
                    <a:p>
                      <a:pPr marL="0" indent="0" algn="thaiDist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None/>
                      </a:pPr>
                      <a:endParaRPr lang="th-TH" sz="450" u="none" kern="1200" dirty="0" smtClean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u="sng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000" u="sng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ที่คาดว่าจะดำเนินงานต่อไป</a:t>
                      </a:r>
                    </a:p>
                    <a:p>
                      <a:pPr marL="171450" marR="0" indent="-171450" algn="thaiDist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th-TH" sz="900" u="none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สกส. จะดำเนินการตามแผนการดำเนินงานเพื่อปรับกระบวนการในการปฏิบัติงาน</a:t>
                      </a:r>
                      <a:r>
                        <a:rPr lang="th-TH" sz="900" u="none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เพื่อให้                              งบการเงินของ</a:t>
                      </a:r>
                      <a:r>
                        <a:rPr lang="th-TH" sz="900" u="none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กองทุนฯ </a:t>
                      </a:r>
                      <a:r>
                        <a:rPr lang="th-TH" sz="900" u="none" kern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ได้รับการรับรองในกิจกรรมที่เหลืออยู่ตาม</a:t>
                      </a:r>
                      <a:r>
                        <a:rPr lang="th-TH" sz="900" u="none" kern="12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เป้าหมายระดับ 5 คะแนน</a:t>
                      </a:r>
                      <a:endParaRPr lang="en-US" sz="900" u="non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10" name="Chart 9"/>
          <p:cNvGraphicFramePr/>
          <p:nvPr>
            <p:extLst/>
          </p:nvPr>
        </p:nvGraphicFramePr>
        <p:xfrm>
          <a:off x="5453349" y="1145754"/>
          <a:ext cx="4706650" cy="4569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6386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6695" y="606203"/>
          <a:ext cx="10143305" cy="5108797"/>
        </p:xfrm>
        <a:graphic>
          <a:graphicData uri="http://schemas.openxmlformats.org/drawingml/2006/table">
            <a:tbl>
              <a:tblPr firstRow="1" bandRow="1"/>
              <a:tblGrid>
                <a:gridCol w="5255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257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15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50000"/>
                        </a:lnSpc>
                        <a:spcAft>
                          <a:spcPts val="3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2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4 การปฏิบัติการ</a:t>
                      </a:r>
                      <a:endParaRPr lang="th-TH" sz="12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50"/>
                        </a:spcAft>
                      </a:pPr>
                      <a:r>
                        <a:rPr lang="th-TH" sz="12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ตัวชี้วัดที่ 4.1 การบริหารความเสี่ยงและการควบคุมภายใน</a:t>
                      </a:r>
                      <a:endParaRPr lang="th-TH" sz="12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spcAft>
                          <a:spcPts val="600"/>
                        </a:spcAft>
                      </a:pPr>
                      <a:endParaRPr lang="th-TH" sz="8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en-US" sz="1400" b="0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6695" y="1560059"/>
          <a:ext cx="5251982" cy="4190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847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13551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68636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35586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107362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67390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52535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252535"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700" b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  <a:endParaRPr lang="th-TH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726398">
                <a:tc gridSpan="5">
                  <a:txBody>
                    <a:bodyPr/>
                    <a:lstStyle/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10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เกณฑ์การประเมิน ดังนี้ </a:t>
                      </a:r>
                      <a:r>
                        <a:rPr lang="th-TH" sz="10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1. สภาพแวดล้อมการควบคุมภายใน </a:t>
                      </a:r>
                      <a:r>
                        <a:rPr lang="th-TH" sz="1000" b="0" spc="-2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2. การกำหนดวัตถุประสงค์การบริหาร                                          ความเสี่ยง </a:t>
                      </a:r>
                      <a:r>
                        <a:rPr lang="th-TH" sz="10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3. การระบุความเสี่ยงระดับองค์กร </a:t>
                      </a:r>
                      <a:r>
                        <a:rPr lang="th-TH" sz="1000" b="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4. กิจกรรมการควบคุมภายใน 5. </a:t>
                      </a:r>
                      <a:r>
                        <a:rPr lang="th-TH" sz="10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สารสนเทศ</a:t>
                      </a:r>
                      <a:r>
                        <a:rPr lang="en-US" sz="10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/>
                      </a:r>
                      <a:br>
                        <a:rPr lang="en-US" sz="10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</a:br>
                      <a:r>
                        <a:rPr lang="th-TH" sz="10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และการสื่อสาร 6. การติดตามผลและการประเมินผล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800" b="1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800" b="0" i="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b="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100" b="0" i="0" dirty="0">
                        <a:effectLst/>
                        <a:latin typeface="Chulabhorn Likit Text Light" panose="00000400000000000000" pitchFamily="50" charset="-34"/>
                        <a:ea typeface="Cordia New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  <a:tr h="2656085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000" b="1" i="0" u="sng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000" b="1" i="0" u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000" b="1" i="0" u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0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4</a:t>
                      </a:r>
                      <a:r>
                        <a:rPr lang="th-TH" sz="1000" b="0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indent="0" algn="thaiDist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1000" b="0" i="0" spc="-3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- สกส. ได้ดำเนินการตามเกณฑ์ประเมินผลจากประเด็นหลักที่สำคัญ</a:t>
                      </a:r>
                      <a:r>
                        <a:rPr lang="th-TH" sz="1000" b="0" i="0" spc="-3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ดังนี้ </a:t>
                      </a:r>
                      <a:r>
                        <a:rPr lang="th-TH" sz="10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1. มีการระบุ                             ช่องทางรับข้อร้องเรียน 2. มีการจัดทำ/ทบทวนคู่มือการบริหารความเสี่ยง 3. มีการระบุปัจจัยเสี่ยง      4. มีการสอบทานรายงานทางการเงินและที่ไม่ใช่ทางการเงิน 5.การใช้สารสนเทศเพื่อสนับสนุน                 การติดตามการดำเนินกิจกรรมตามแผนความเสี่ยง 6. สกส. จะดำเนินการประเมินผลการควบคุมในช่วงสิ้นปีบัญชี 2565   </a:t>
                      </a:r>
                      <a:endParaRPr lang="th-TH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ผลงานที่คาดว่าจะดำเนินการต่อไป</a:t>
                      </a:r>
                    </a:p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100" b="0" i="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th-TH" sz="1100" b="0" i="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สกส. </a:t>
                      </a:r>
                      <a:r>
                        <a:rPr lang="th-TH" sz="1100" b="0" i="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จะดำเนินการติดตามและประเมินผลการควบคุมภายใน การส่งรายงาน การสอบทานการประเมินผลการควบคุมภายในของผู้ตรวจสอบภายในต่อไปภายในวันที่ 1 ตุลาคม 2565</a:t>
                      </a:r>
                      <a:endParaRPr lang="en-US" sz="1100" b="0" i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220223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13" name="Chart 12"/>
          <p:cNvGraphicFramePr/>
          <p:nvPr>
            <p:extLst/>
          </p:nvPr>
        </p:nvGraphicFramePr>
        <p:xfrm>
          <a:off x="5268677" y="1276438"/>
          <a:ext cx="4550078" cy="4261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4097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6695" y="606203"/>
          <a:ext cx="10143305" cy="5108797"/>
        </p:xfrm>
        <a:graphic>
          <a:graphicData uri="http://schemas.openxmlformats.org/drawingml/2006/table">
            <a:tbl>
              <a:tblPr firstRow="1" bandRow="1"/>
              <a:tblGrid>
                <a:gridCol w="5255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257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15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Aft>
                          <a:spcPts val="30"/>
                        </a:spcAft>
                      </a:pPr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4 การบริหารจัดการทุนหมุนเวียน</a:t>
                      </a:r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50"/>
                        </a:spcAft>
                      </a:pP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ตัวชี้วัดที่ 4.2 การตรวจสอบภายใน</a:t>
                      </a:r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6695" y="1398065"/>
          <a:ext cx="5251982" cy="4294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847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13551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68636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35586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107362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78887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53082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267969"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1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867178">
                <a:tc gridSpan="5">
                  <a:txBody>
                    <a:bodyPr/>
                    <a:lstStyle/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1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เกณฑ์การประเมิน ดังนี้  </a:t>
                      </a:r>
                      <a:r>
                        <a:rPr lang="th-TH" sz="11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1. การปฏิบัติงานตรวจสอบ  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1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                           2. การประชุมปิดตรวจ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1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                           3. การปฏิบัติงานตามข้อเสนอแนะ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1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                           4. การรายงานผลการบริหารความเสี่ยงเพื่อการวางแผนตรวจสอบ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800" b="1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800" b="0" i="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b="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100" b="0" i="0" dirty="0">
                        <a:effectLst/>
                        <a:latin typeface="Chulabhorn Likit Text Light" panose="00000400000000000000" pitchFamily="50" charset="-34"/>
                        <a:ea typeface="Cordia New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  <a:tr h="2594593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200" b="1" i="0" u="sng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200" b="1" i="0" u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b="1" i="0" u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2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4</a:t>
                      </a:r>
                      <a:r>
                        <a:rPr lang="th-TH" sz="1200" b="0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algn="thaiDist">
                        <a:lnSpc>
                          <a:spcPct val="120000"/>
                        </a:lnSpc>
                      </a:pP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สกส.</a:t>
                      </a:r>
                      <a:r>
                        <a:rPr lang="th-TH" sz="1200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2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ได้ดำเนินการตามหลักเกณฑ์การประเมินผลจากประเด็นที่สำคัญ ดังนี้                            </a:t>
                      </a:r>
                      <a:r>
                        <a:rPr lang="th-TH" sz="12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1.</a:t>
                      </a: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การปฏิบัติงานตรวจสอบ</a:t>
                      </a:r>
                      <a:r>
                        <a:rPr lang="th-TH" sz="12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ภายใน 2</a:t>
                      </a: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. การประชุมปิดการ</a:t>
                      </a:r>
                      <a:r>
                        <a:rPr lang="th-TH" sz="12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ตรวจสอบ 3</a:t>
                      </a: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. การ</a:t>
                      </a:r>
                      <a:r>
                        <a:rPr lang="th-TH" sz="12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ปฏิบัติ                   งานตามข้อเสนอแนะ 4. สกส. อยู่ระหว่างการ</a:t>
                      </a: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รายงานผลการ</a:t>
                      </a:r>
                      <a:r>
                        <a:rPr lang="th-TH" sz="12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บริหารความเสี่ยง                     เพื่อการวางแผน</a:t>
                      </a:r>
                      <a:r>
                        <a:rPr lang="th-TH" sz="12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ตรวจสอบ</a:t>
                      </a:r>
                      <a:endParaRPr lang="th-TH" sz="1200" kern="1200" spc="-3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ผลงานที่คาดว่าจะดำเนินการต่อไป</a:t>
                      </a:r>
                    </a:p>
                    <a:p>
                      <a:pPr algn="thaiDist"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th-TH" sz="12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</a:t>
                      </a:r>
                      <a:r>
                        <a:rPr lang="th-TH" sz="12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สกส.</a:t>
                      </a:r>
                      <a:r>
                        <a:rPr lang="th-TH" sz="12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จะดำเนินการรายงานผลการบริหารความเสี่ยงประจำปีให้แก่ผู้ตรวจสอบภายในกรมการพัฒนาชุมชนทราบ ภายในวันที่ 1 ตุลาคม 2565</a:t>
                      </a:r>
                      <a:endParaRPr lang="th-TH" sz="1200" b="1" i="0" u="sng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220223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13" name="Chart 12"/>
          <p:cNvGraphicFramePr/>
          <p:nvPr>
            <p:extLst/>
          </p:nvPr>
        </p:nvGraphicFramePr>
        <p:xfrm>
          <a:off x="5088347" y="1156086"/>
          <a:ext cx="5088348" cy="4376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4914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6695" y="606203"/>
          <a:ext cx="10143305" cy="5108797"/>
        </p:xfrm>
        <a:graphic>
          <a:graphicData uri="http://schemas.openxmlformats.org/drawingml/2006/table">
            <a:tbl>
              <a:tblPr firstRow="1" bandRow="1"/>
              <a:tblGrid>
                <a:gridCol w="5255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257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15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Aft>
                          <a:spcPts val="30"/>
                        </a:spcAft>
                      </a:pPr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4 การบริหารจัดการทุนหมุนเวียน</a:t>
                      </a:r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76197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ตัวชี้วัดที่ 4.3 การบริหารจัดการสารสนเทศและดิจิทัล</a:t>
                      </a:r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spcAft>
                          <a:spcPts val="50"/>
                        </a:spcAft>
                      </a:pPr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1204821"/>
              </p:ext>
            </p:extLst>
          </p:nvPr>
        </p:nvGraphicFramePr>
        <p:xfrm>
          <a:off x="16695" y="1398065"/>
          <a:ext cx="5251982" cy="4218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847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13551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68636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35586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107362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71277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56206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256206"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1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1180211">
                <a:tc gridSpan="5">
                  <a:txBody>
                    <a:bodyPr/>
                    <a:lstStyle/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เกณฑ์การประเมิน ดังนี้</a:t>
                      </a: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 1. แผนปฏิบัติการดิจิทัล (ระยะยาว) และแผนปฏิบัติการดิจิทัลประจำปีบัญชี</a:t>
                      </a: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 2. การบริหารจัดการสารสนเทศและดิจิทัล</a:t>
                      </a: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     2.1 การบริหารจัดการสารสนเทศที่สนับสนุนการตัดสินใจของผู้บริหาร (</a:t>
                      </a:r>
                      <a:r>
                        <a:rPr lang="en-US" sz="8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EIS/MIS)</a:t>
                      </a:r>
                      <a:endParaRPr lang="th-TH" sz="800" b="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     2.2 ระบบสารสนเทศสนับสนุนผู้ใช้บริการภายในทุนหมุนเวียน</a:t>
                      </a:r>
                    </a:p>
                    <a:p>
                      <a:pPr marL="0" marR="0" indent="0" algn="thaiDist" defTabSz="6858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     2.3 ระบบสารสนเทศสนับสนุนผู้ใช้บริการภายนอกทุนหมุนเวียนและตอบสนองนโยบาย  </a:t>
                      </a:r>
                    </a:p>
                    <a:p>
                      <a:pPr marL="0" marR="0" indent="0" algn="thaiDist" defTabSz="6858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           ดิจิทัล รวมทั้งนโยบายต่าง ๆ ที่สำคัญของภาครัฐ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800" b="1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800" b="0" i="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b="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100" b="0" i="0" dirty="0">
                        <a:effectLst/>
                        <a:latin typeface="Chulabhorn Likit Text Light" panose="00000400000000000000" pitchFamily="50" charset="-34"/>
                        <a:ea typeface="Cordia New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  <a:tr h="2218679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950" b="1" i="0" u="sng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950" b="1" i="0" u="none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950" b="1" i="0" u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95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</a:t>
                      </a:r>
                      <a:r>
                        <a:rPr lang="th-TH" sz="95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4</a:t>
                      </a:r>
                      <a:endParaRPr lang="en-US" sz="950" b="1" i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marL="0" indent="0" algn="thaiDist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850" b="0" i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- สกส.</a:t>
                      </a:r>
                      <a:r>
                        <a:rPr lang="th-TH" sz="850" b="0" i="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ดำเนินการตามหลักเกณฑ์การประเมินผลจากประเด็นที่สำคัญ ดังนี้ 1. จัดทำ/ทบทวนแผนปฏิบัติการดิจิทัล (ระยะยาว) และแผนปฏิบัติการดิจิทัล ประจำปีบัญชี 2566 2. การบริหารจัดการสารสนเทศและดิจิทัล </a:t>
                      </a:r>
                    </a:p>
                    <a:p>
                      <a:pPr marL="0" indent="0" algn="thaiDist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850" b="0" i="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- คณะกรรมการฯ ให้ความเห็นชอบแผนปฏิบัติการดิจิทัล (ระยะยาว) และแผนปฏิบัติการดิจิทัล ประจำปีในการประชุม ครั้งที่ 7/2565 เมื่อวันที่ 27 ก.ค. 2565 โดยที่ประชุมรวมกันพิจารณาและมีข้อเสนอแนะ/ข้อสังเกตแผนปฏิบัติการดิจิทัล (ระยะยาว) และแผนปฏิบัติการ ประจำปี ควรพิจารณาจากงานหลักของกองทุน เช่น ระบบการเงิน ระบบลูกหนี้ ระบบการบริการ โดยให้นำดิจิทัลมาช่วยในการทำงานของระบบดังกล่าว ซึ่ง สกส. ได้ดำเนินการทบทวนแผน</a:t>
                      </a:r>
                      <a:br>
                        <a:rPr lang="th-TH" sz="850" b="0" i="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</a:br>
                      <a:r>
                        <a:rPr lang="th-TH" sz="850" b="0" i="0" spc="-3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ตามข้อเสนอแนะและนำเสนอคณะกรรมการฯ ในการประชุมคณะกรรมการฯ คร้งที่ 8/2565 เมือวันที่ 25 สิงหาคม 2565 </a:t>
                      </a:r>
                      <a:endParaRPr lang="th-TH" sz="850" b="0" i="0" spc="-30" dirty="0" smtClean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h-TH" sz="800" b="1" i="0" u="sng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8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ที่คาดว่าจะดำเนินการต่อไป</a:t>
                      </a:r>
                      <a:r>
                        <a:rPr lang="th-TH" sz="8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</a:t>
                      </a:r>
                      <a:endParaRPr lang="en-US" sz="8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algn="thaiDist"/>
                      <a:r>
                        <a:rPr lang="th-TH" sz="800" b="0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800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</a:t>
                      </a:r>
                      <a:r>
                        <a:rPr lang="th-TH" sz="8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สกส.</a:t>
                      </a:r>
                      <a:r>
                        <a:rPr lang="th-TH" sz="80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สรุปผลการประเมินความพึงพอใจของผู้ใช้งานเว็บไซต์กองทุนฯ และเว็บไซต์คลังข้อมูลกลุ่มอาชีพของสมาชิกกองทุนฯ เพื่อประเมินผลลัพธ์ตามกลุ่มเป้าหมาย โดยแสดงว่าผลการดำเนินการในระบบดีกว่าหรือเป็นไปตามเป้าหมายอย่างต่อเนื่อง</a:t>
                      </a:r>
                      <a:endParaRPr lang="en-US" sz="800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220223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13" name="Chart 12"/>
          <p:cNvGraphicFramePr/>
          <p:nvPr>
            <p:extLst/>
          </p:nvPr>
        </p:nvGraphicFramePr>
        <p:xfrm>
          <a:off x="5495731" y="1398064"/>
          <a:ext cx="4680964" cy="4302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9683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6695" y="606203"/>
          <a:ext cx="10143305" cy="5112788"/>
        </p:xfrm>
        <a:graphic>
          <a:graphicData uri="http://schemas.openxmlformats.org/drawingml/2006/table">
            <a:tbl>
              <a:tblPr firstRow="1" bandRow="1"/>
              <a:tblGrid>
                <a:gridCol w="5255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1248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15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Aft>
                          <a:spcPts val="100"/>
                        </a:spcAft>
                      </a:pPr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5 การปฏิบัติงานของคณะกรรมการ ผู้บริหารทุนหมุนเวียน พนักงาน และลูกจ้าง</a:t>
                      </a:r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50"/>
                        </a:spcAft>
                      </a:pP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ตัวชี้วัดที่ 5.1 บทบาทคณะกรรมการบริหารทุนหมุนเวียน</a:t>
                      </a:r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spcAft>
                          <a:spcPts val="50"/>
                        </a:spcAft>
                      </a:pPr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589632"/>
              </p:ext>
            </p:extLst>
          </p:nvPr>
        </p:nvGraphicFramePr>
        <p:xfrm>
          <a:off x="16695" y="1519194"/>
          <a:ext cx="5251982" cy="4255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847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13551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68636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35586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107362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61857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47309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261857"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rgbClr val="C0000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  <a:endParaRPr lang="th-TH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1029971">
                <a:tc gridSpan="5">
                  <a:txBody>
                    <a:bodyPr/>
                    <a:lstStyle/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9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เกณฑ์การประเมิน ดังนี้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9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1. จัดให้มีหรือทบทวนแผนปฏิบัติการระยะยาว (3-5 ปี) และแผนปฏิบัติการ ประจำปีบัญชี 2565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9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2. การติดตามระบบการบริหารจัดการที่สำคัญ และผลการปฏิบัติงานตามภารกิจของทุนหมุนเวียน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9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3. การจัดให้มีระบบประเมินผลผู้บริหารทุนหมุนเวียน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9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4. การเปิดเผยข้อมูลข่าวสารแก่ผู้มีส่วนได้ส่วนเสีย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9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5. ผลสำเร็จจากการกำกับดูแลทุนหมุนเวียนของคณะกรรมการบริหารทุนหมุนเวียน 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800" b="1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800" b="0" i="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b="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100" b="0" i="0" dirty="0">
                        <a:effectLst/>
                        <a:latin typeface="Chulabhorn Likit Text Light" panose="00000400000000000000" pitchFamily="50" charset="-34"/>
                        <a:ea typeface="Cordia New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  <a:tr h="2376110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100" b="1" i="0" u="sng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100" b="1" i="0" u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100" b="1" i="0" u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1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</a:t>
                      </a:r>
                      <a:r>
                        <a:rPr lang="th-TH" sz="11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4</a:t>
                      </a:r>
                      <a:endParaRPr lang="th-TH" sz="1100" b="0" i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marL="171450" indent="-171450" algn="thaiDist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th-TH" sz="1000" b="0" i="0" u="none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สกส. ดำเนินการตามหลักเกณฑ์การประเมินผลจากประเด็นที่สำคัญ ดังนี้ 1. จัดทำ/ทบทวนแผนปฏิบัติการระยะยาว (3-5 ปี) และแผนปฏิบัติการ ประจำปี 2566 2. การติดตามระบบบริหารจัดการที่สำคัญ 3.มีระบบประเมินผลผู้บริหารทุนหมุนเวียน 4. มีการเปิดเผยข้อมูข่าวสาร                       แก่ผู้มีส่วนได้ส่วนเสีย 5.ผลสำเร็จจากการกำกับดูทุนหมุนเวียของคณะกรรมการ</a:t>
                      </a:r>
                    </a:p>
                    <a:p>
                      <a:pPr marL="171450" indent="-171450" algn="thaiDist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th-TH" sz="1000" b="0" i="0" u="none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สกส. จัดส่งแผนปฏิบัติการระยะยาว (3-5 ปี) และแผนปฏิบัติการประจำปี 2566                                      ให้กรมบัญชีกลาง เมื่อวันที่ 23 สิงหาคม 2565 </a:t>
                      </a:r>
                    </a:p>
                    <a:p>
                      <a:pPr marL="0" indent="0" algn="thaiDist">
                        <a:lnSpc>
                          <a:spcPct val="15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th-TH" sz="900" b="1" i="0" u="sng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9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ที่คาดว่าจะดำเนินการต่อไป</a:t>
                      </a:r>
                      <a:r>
                        <a:rPr lang="th-TH" sz="9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</a:t>
                      </a:r>
                    </a:p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9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- </a:t>
                      </a:r>
                      <a:r>
                        <a:rPr lang="th-TH" sz="900" b="0" i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สกส. ดำเนินการติดตามระบบการบริหารจัดการที่สำคัญของไตรมาสที่</a:t>
                      </a:r>
                      <a:r>
                        <a:rPr lang="th-TH" sz="900" b="0" i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4/2565</a:t>
                      </a:r>
                      <a:endParaRPr lang="en-US" sz="9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220223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13" name="Chart 12"/>
          <p:cNvGraphicFramePr/>
          <p:nvPr>
            <p:extLst/>
          </p:nvPr>
        </p:nvGraphicFramePr>
        <p:xfrm>
          <a:off x="5268677" y="1347694"/>
          <a:ext cx="4908018" cy="4367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5871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6695" y="606203"/>
          <a:ext cx="10143305" cy="5108797"/>
        </p:xfrm>
        <a:graphic>
          <a:graphicData uri="http://schemas.openxmlformats.org/drawingml/2006/table">
            <a:tbl>
              <a:tblPr firstRow="1" bandRow="1"/>
              <a:tblGrid>
                <a:gridCol w="5255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257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15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Aft>
                          <a:spcPts val="100"/>
                        </a:spcAft>
                      </a:pPr>
                      <a:r>
                        <a:rPr lang="th-TH" sz="1100" b="1" spc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100" b="1" spc="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5 การปฏิบัติงานของคณะกรรมการ ผู้บริหารทุนหมุนเวียน พนักงาน และลูกจ้าง</a:t>
                      </a:r>
                      <a:endParaRPr lang="th-TH" sz="1100" spc="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50"/>
                        </a:spcAft>
                      </a:pPr>
                      <a:r>
                        <a:rPr lang="th-TH" sz="1100" b="1" spc="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ตัวชี้วัดที่ 5.2 การ</a:t>
                      </a:r>
                      <a:r>
                        <a:rPr lang="th-TH" sz="1100" b="1" spc="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บริหารทรัพยากรบุคคล</a:t>
                      </a:r>
                      <a:endParaRPr lang="th-TH" sz="1100" spc="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spcAft>
                          <a:spcPts val="50"/>
                        </a:spcAft>
                      </a:pPr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643534"/>
              </p:ext>
            </p:extLst>
          </p:nvPr>
        </p:nvGraphicFramePr>
        <p:xfrm>
          <a:off x="16695" y="1386615"/>
          <a:ext cx="5251982" cy="4384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847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13551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68636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35586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107362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81817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 anchor="ctr"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66160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>
                    <a:solidFill>
                      <a:srgbClr val="EBA5AF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 anchor="ctr"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255452"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100" b="1" dirty="0">
                        <a:solidFill>
                          <a:srgbClr val="FF000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200" b="1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  <a:endParaRPr lang="th-TH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831750">
                <a:tc gridSpan="5">
                  <a:txBody>
                    <a:bodyPr/>
                    <a:lstStyle/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10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รายละเอียดเกณฑ์การประเมิน ดังนี้</a:t>
                      </a: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10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1. </a:t>
                      </a:r>
                      <a:r>
                        <a:rPr lang="th-TH" sz="1000" b="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การจัดให้มีปัจจัยพื้นฐาน</a:t>
                      </a:r>
                      <a:endParaRPr lang="th-TH" sz="1000" b="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10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2. การจัดทำและดำเนินงานตามแผนการบริหารทรัพยากรบุคคล (ระยะยาว) และแผนปฏิบัติการ</a:t>
                      </a: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10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ด้านการบริหารทรัพยากรบุคคล ประจำปีบัญชี 2565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800" b="1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800" b="0" i="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b="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endParaRPr lang="en-US" sz="1100" b="0" i="0" dirty="0">
                        <a:effectLst/>
                        <a:latin typeface="Chulabhorn Likit Text Light" panose="00000400000000000000" pitchFamily="50" charset="-34"/>
                        <a:ea typeface="Cordia New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  <a:tr h="2611886">
                <a:tc gridSpan="5"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200" b="1" i="0" u="sng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200" b="1" i="0" u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b="1" i="0" u="none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2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</a:t>
                      </a:r>
                      <a:r>
                        <a:rPr lang="th-TH" sz="12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4</a:t>
                      </a:r>
                      <a:endParaRPr lang="th-TH" sz="1200" b="0" i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สกส. มีการดำเนินการตามหลักเกณฑ์การประเมินผลจากประเด็นที่สำคัญ</a:t>
                      </a:r>
                      <a:r>
                        <a:rPr lang="th-TH" sz="10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ดังนี้ 1.การให้จัด                         ให้มีปัจจัยพื้นฐาน 2.จัดทำและดำนินการตามแผนบริหารทรัพยากรบุคค (ระยะยาว) </a:t>
                      </a:r>
                      <a:br>
                        <a:rPr lang="th-TH" sz="10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0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และแผนปฏิบัติการด้านการบริหารทรัพยากรบุคคล ประจำปี 2565</a:t>
                      </a:r>
                    </a:p>
                    <a:p>
                      <a:pPr marL="0" indent="0" algn="thaiDist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th-TH" sz="10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สกส. มีการจัดทำ/ทบทวนแผนการบริหารทรัพยากรบุคคล (ระยะยาว) และแผนปฏิบัติการ </a:t>
                      </a:r>
                    </a:p>
                    <a:p>
                      <a:pPr marL="0" indent="0" algn="thaiDist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th-TH" sz="10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ประจำปีบัญชี 2565 เมื่อ</a:t>
                      </a:r>
                      <a:r>
                        <a:rPr lang="th-TH" sz="1000" b="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1 - 4 มิถุนายน 2565 ณ โรงแรม ทีเค พาเลซ แอนด์ คอนเวนชั่น </a:t>
                      </a:r>
                      <a:br>
                        <a:rPr lang="th-TH" sz="1000" b="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000" b="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เขตหลักสี่ ถนนแจ้งวัฒนะ เขตหลักสี่ กรุงเทพฯ</a:t>
                      </a:r>
                      <a:endParaRPr lang="en-US" sz="1000" b="0" kern="1200" dirty="0" smtClean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indent="0" algn="thaiDist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th-TH" sz="1000" b="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คณะกรรมการให้ความเห็นชอบแผนการบริหารทรัพยากรบุคคล(ระยะยาว) </a:t>
                      </a:r>
                      <a:br>
                        <a:rPr lang="th-TH" sz="1000" b="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000" b="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และแผนปฏิบัติการฯ ประจำปีบัญชี 2565 ในการประชุมคณะกรรมการฯ</a:t>
                      </a:r>
                      <a:r>
                        <a:rPr lang="th-TH" sz="1000" b="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ครั้งที่ 8/2565                             วันที่ 25 สิงหาคม 2565</a:t>
                      </a:r>
                      <a:endParaRPr lang="en-US" sz="1000" b="0" kern="1200" dirty="0" smtClean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u="sng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ผลงานที่คาดว่าจะดำเนินการต่อไป</a:t>
                      </a:r>
                    </a:p>
                    <a:p>
                      <a:pPr marL="0" marR="0" indent="0" algn="thaiDist" defTabSz="76197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u="none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th-TH" sz="1000" u="none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สกส. จะดำเนินการสื่อสารให้ผู้บริหารและหน่วยงานภายในที่เกี่ยวข้องทราบถึงแผนบริหารทรัพยากรบุคคล (ระยะยาว) และแผนปฏิบัติการฯ ประจำปีบัญชี 2566 ต่อไป</a:t>
                      </a:r>
                      <a:endParaRPr lang="th-TH" sz="1000" u="none" kern="1200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220223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38556899"/>
              </p:ext>
            </p:extLst>
          </p:nvPr>
        </p:nvGraphicFramePr>
        <p:xfrm>
          <a:off x="5268677" y="1386615"/>
          <a:ext cx="4883368" cy="4270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08543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110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113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114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115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125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126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116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117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18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122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23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24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19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120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21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111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112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35454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3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8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0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1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4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5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6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7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2" name="กลุ่ม 49"/>
          <p:cNvGrpSpPr/>
          <p:nvPr/>
        </p:nvGrpSpPr>
        <p:grpSpPr>
          <a:xfrm>
            <a:off x="149777" y="737239"/>
            <a:ext cx="3766751" cy="518930"/>
            <a:chOff x="193090" y="1622498"/>
            <a:chExt cx="3538676" cy="467037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53" name="กลุ่ม 50"/>
            <p:cNvGrpSpPr/>
            <p:nvPr/>
          </p:nvGrpSpPr>
          <p:grpSpPr>
            <a:xfrm>
              <a:off x="193090" y="1622498"/>
              <a:ext cx="3538676" cy="467037"/>
              <a:chOff x="361930" y="1164777"/>
              <a:chExt cx="4659438" cy="467037"/>
            </a:xfrm>
          </p:grpSpPr>
          <p:sp>
            <p:nvSpPr>
              <p:cNvPr id="55" name="สี่เหลี่ยมผืนผ้ามุมมน 10"/>
              <p:cNvSpPr/>
              <p:nvPr/>
            </p:nvSpPr>
            <p:spPr>
              <a:xfrm>
                <a:off x="361930" y="1184278"/>
                <a:ext cx="4659438" cy="437756"/>
              </a:xfrm>
              <a:prstGeom prst="roundRect">
                <a:avLst/>
              </a:prstGeom>
              <a:solidFill>
                <a:srgbClr val="E7E5DD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2" name="สี่เหลี่ยมผืนผ้ามุมมน 10"/>
              <p:cNvSpPr/>
              <p:nvPr/>
            </p:nvSpPr>
            <p:spPr>
              <a:xfrm>
                <a:off x="361930" y="1169851"/>
                <a:ext cx="4142851" cy="461963"/>
              </a:xfrm>
              <a:prstGeom prst="roundRect">
                <a:avLst/>
              </a:prstGeom>
              <a:solidFill>
                <a:srgbClr val="96877A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defTabSz="761945">
                  <a:defRPr/>
                </a:pPr>
                <a:endParaRPr lang="th-TH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สี่เหลี่ยมผืนผ้ามุมมน 10"/>
              <p:cNvSpPr/>
              <p:nvPr/>
            </p:nvSpPr>
            <p:spPr>
              <a:xfrm>
                <a:off x="361930" y="1164777"/>
                <a:ext cx="4046288" cy="464179"/>
              </a:xfrm>
              <a:prstGeom prst="roundRect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5 </a:t>
                </a:r>
                <a:r>
                  <a:rPr lang="en-US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เพื่อพิจารณา</a:t>
                </a:r>
              </a:p>
            </p:txBody>
          </p:sp>
        </p:grpSp>
        <p:sp>
          <p:nvSpPr>
            <p:cNvPr id="54" name="สี่เหลี่ยมผืนผ้า 51"/>
            <p:cNvSpPr/>
            <p:nvPr/>
          </p:nvSpPr>
          <p:spPr>
            <a:xfrm>
              <a:off x="3372540" y="1711085"/>
              <a:ext cx="330102" cy="3600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</a:t>
              </a:r>
              <a:endParaRPr lang="th-TH" sz="20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grpSp>
        <p:nvGrpSpPr>
          <p:cNvPr id="44" name="กลุ่ม 42"/>
          <p:cNvGrpSpPr/>
          <p:nvPr/>
        </p:nvGrpSpPr>
        <p:grpSpPr>
          <a:xfrm>
            <a:off x="149777" y="4609337"/>
            <a:ext cx="3777055" cy="524073"/>
            <a:chOff x="161648" y="1636233"/>
            <a:chExt cx="3548277" cy="471663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45" name="กลุ่ม 43"/>
            <p:cNvGrpSpPr/>
            <p:nvPr/>
          </p:nvGrpSpPr>
          <p:grpSpPr>
            <a:xfrm>
              <a:off x="161648" y="1636233"/>
              <a:ext cx="3548277" cy="471663"/>
              <a:chOff x="320530" y="1178512"/>
              <a:chExt cx="4672078" cy="471663"/>
            </a:xfrm>
          </p:grpSpPr>
          <p:sp>
            <p:nvSpPr>
              <p:cNvPr id="47" name="สี่เหลี่ยมผืนผ้ามุมมน 10"/>
              <p:cNvSpPr/>
              <p:nvPr/>
            </p:nvSpPr>
            <p:spPr>
              <a:xfrm>
                <a:off x="468984" y="1183256"/>
                <a:ext cx="4523624" cy="46196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8" name="สี่เหลี่ยมผืนผ้ามุมมน 10"/>
              <p:cNvSpPr/>
              <p:nvPr/>
            </p:nvSpPr>
            <p:spPr>
              <a:xfrm>
                <a:off x="350838" y="1188212"/>
                <a:ext cx="4130433" cy="461963"/>
              </a:xfrm>
              <a:prstGeom prst="roundRect">
                <a:avLst/>
              </a:prstGeom>
              <a:solidFill>
                <a:srgbClr val="B0753A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" name="สี่เหลี่ยมผืนผ้ามุมมน 10"/>
              <p:cNvSpPr/>
              <p:nvPr/>
            </p:nvSpPr>
            <p:spPr>
              <a:xfrm>
                <a:off x="320530" y="1178512"/>
                <a:ext cx="4037948" cy="466067"/>
              </a:xfrm>
              <a:prstGeom prst="roundRect">
                <a:avLst/>
              </a:prstGeom>
              <a:solidFill>
                <a:srgbClr val="D5AB81">
                  <a:alpha val="6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6 </a:t>
                </a:r>
                <a:r>
                  <a:rPr lang="en-US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rgbClr val="002060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เรื่องอื่น ๆ</a:t>
                </a:r>
              </a:p>
            </p:txBody>
          </p:sp>
        </p:grpSp>
        <p:sp>
          <p:nvSpPr>
            <p:cNvPr id="46" name="สี่เหลี่ยมผืนผ้า 44"/>
            <p:cNvSpPr/>
            <p:nvPr/>
          </p:nvSpPr>
          <p:spPr>
            <a:xfrm>
              <a:off x="3367755" y="1721372"/>
              <a:ext cx="335328" cy="3600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</a:t>
              </a:r>
              <a:endParaRPr lang="th-TH" sz="20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043214" y="681128"/>
            <a:ext cx="5939275" cy="388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30000"/>
              </a:lnSpc>
              <a:spcAft>
                <a:spcPts val="300"/>
              </a:spcAft>
            </a:pPr>
            <a:r>
              <a:rPr lang="th-TH" sz="1400" spc="-90" dirty="0" smtClean="0"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  <a:t>5.1 การ</a:t>
            </a:r>
            <a:r>
              <a:rPr lang="th-TH" sz="1400" spc="-90" dirty="0"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  <a:t>พิจารณาการลดอัตราดอกเบี้ยเงินกู้และอัตราดอกเบี้ยผิดนัดกองทุน</a:t>
            </a:r>
            <a:r>
              <a:rPr lang="th-TH" sz="1400" spc="-90" dirty="0" smtClean="0"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  <a:t>พัฒนา</a:t>
            </a:r>
            <a:br>
              <a:rPr lang="th-TH" sz="1400" spc="-90" dirty="0" smtClean="0"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</a:br>
            <a:r>
              <a:rPr lang="th-TH" sz="1400" spc="-90" dirty="0" smtClean="0"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  <a:t>บทบาท</a:t>
            </a:r>
            <a:r>
              <a:rPr lang="th-TH" sz="1400" spc="-90" dirty="0"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  <a:t>สตรี </a:t>
            </a:r>
            <a:r>
              <a:rPr lang="th-TH" sz="1400" spc="-40" dirty="0"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  <a:t>ครั้งที่ </a:t>
            </a:r>
            <a:r>
              <a:rPr lang="th-TH" sz="1400" spc="-40" dirty="0" smtClean="0"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  <a:t>15 </a:t>
            </a:r>
            <a:r>
              <a:rPr lang="th-TH" sz="1400" spc="-40" dirty="0"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  <a:t>ตามประกาศคณะกรรมการบริหารกองทุนพัฒนาบทบาทสตรี 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  <a:t>เรื่อง 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  <a:t>หลักเกณฑ์ วิธีการ และเงื่อนไขเกี่ยวกับการลดอัตราดอกเบี้ย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  <a:t>เงินกู้ และ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  <a:t>อัตราดอกเบี้ยผิดนัดกองทุนพัฒนาบทบาทสตรี พ.ศ. 2563 (ฉบับที่ 4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charset="-34"/>
                <a:cs typeface="Chulabhorn Likit Text" panose="00000500000000000000" charset="-34"/>
              </a:rPr>
              <a:t>)</a:t>
            </a:r>
          </a:p>
          <a:p>
            <a:pPr algn="thaiDist">
              <a:lnSpc>
                <a:spcPct val="130000"/>
              </a:lnSpc>
              <a:spcAft>
                <a:spcPts val="3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5.2 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ขอหารือ ประกาศคณะกรรมการบริหารกองทุนพัฒนาบทบาทสตรี เรื่อง หลักเกณฑ์ วิธีการ 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เงื่อนไขการพิจารณาลดหรืองดเบี้ยปรับ/ดอกเบี้ยผิดนัดตามสัญญากู้ยืม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เงินกองทุน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พัฒนาบทบาทสตรีจังหวัด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ภูเก็ต</a:t>
            </a:r>
          </a:p>
          <a:p>
            <a:pPr algn="thaiDist">
              <a:lnSpc>
                <a:spcPct val="130000"/>
              </a:lnSpc>
              <a:spcAft>
                <a:spcPts val="3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5.3 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ขอหารือเรื่องการดำเนินคดีอาญาของจังหวัดภูเก็ต</a:t>
            </a:r>
            <a:endParaRPr lang="en-US" sz="14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30000"/>
              </a:lnSpc>
              <a:spcAft>
                <a:spcPts val="3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5.4 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การทบทวนกฎบัตรการตรวจสอบภายใน กองทุนพัฒนาบทบาทสตรี 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ปรับปรุงแผนการ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ตรวจสอบระยะยาวปีงบประมาณ พ.ศ. 2565 - 2568 </a:t>
            </a:r>
            <a:r>
              <a:rPr lang="th-TH" sz="1400" spc="-1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และแผนการตรวจสอบ </a:t>
            </a:r>
            <a:r>
              <a:rPr lang="th-TH" sz="1400" spc="-1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</a:t>
            </a:r>
            <a:r>
              <a:rPr lang="th-TH" sz="1400" spc="-1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งบประมาณ พ.ศ. 2566 กองทุนพัฒนาบทบาท</a:t>
            </a:r>
            <a:r>
              <a:rPr lang="th-TH" sz="1400" spc="-1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สตรี</a:t>
            </a:r>
          </a:p>
          <a:p>
            <a:pPr algn="thaiDist">
              <a:lnSpc>
                <a:spcPct val="130000"/>
              </a:lnSpc>
              <a:spcAft>
                <a:spcPts val="300"/>
              </a:spcAft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5.5 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ขอความเห็นชอบกำหนดการแต่งกายและเครื่องแบบปกติของ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พนักงานกองทุน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พัฒนาบทบาทสตรี กรมการพัฒนาชุมชน</a:t>
            </a:r>
            <a:endParaRPr lang="en-US" sz="14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8488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6695" y="606203"/>
          <a:ext cx="10143305" cy="5108797"/>
        </p:xfrm>
        <a:graphic>
          <a:graphicData uri="http://schemas.openxmlformats.org/drawingml/2006/table">
            <a:tbl>
              <a:tblPr firstRow="1" bandRow="1"/>
              <a:tblGrid>
                <a:gridCol w="5255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257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15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76197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6 การดำเนินงานตามนโยบายรัฐ/กระทรวงการคลัง</a:t>
                      </a:r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50"/>
                        </a:spcAft>
                      </a:pPr>
                      <a:r>
                        <a:rPr lang="en-US" sz="11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</a:t>
                      </a:r>
                      <a:r>
                        <a:rPr lang="th-TH" sz="10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ตัวชี้วัดที่ 6.1 การใช้จ่ายเงินตามแผนการใช้จ่ายที่ได้รับอนุมัติ</a:t>
                      </a: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50"/>
                        </a:spcAft>
                      </a:pPr>
                      <a:r>
                        <a:rPr lang="th-TH" sz="10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                </a:t>
                      </a:r>
                      <a:r>
                        <a:rPr lang="th-TH" sz="1000" b="1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(</a:t>
                      </a:r>
                      <a:r>
                        <a:rPr lang="th-TH" sz="10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1) ร้อยละการใช้จ่ายงบลงทุนเทียบกับแผนการใช้จ่ายงบลงทุน                </a:t>
                      </a: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50"/>
                        </a:spcAft>
                      </a:pPr>
                      <a:r>
                        <a:rPr lang="th-TH" sz="10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                     </a:t>
                      </a:r>
                      <a:r>
                        <a:rPr lang="th-TH" sz="1000" b="1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ประจำปี</a:t>
                      </a:r>
                      <a:r>
                        <a:rPr lang="th-TH" sz="10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บัญชี 2565 </a:t>
                      </a:r>
                    </a:p>
                    <a:p>
                      <a:pPr>
                        <a:spcAft>
                          <a:spcPts val="50"/>
                        </a:spcAft>
                      </a:pPr>
                      <a:r>
                        <a:rPr lang="th-TH" sz="11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cap="none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1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6695" y="1793386"/>
          <a:ext cx="5251982" cy="3929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847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13551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68636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35586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107362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54746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40593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>
                    <a:solidFill>
                      <a:srgbClr val="D6D2C4">
                        <a:alpha val="9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2405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9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0" i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900" b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900" b="0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5</a:t>
                      </a:r>
                      <a:endParaRPr lang="en-US" sz="900" b="0" i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810234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ใช้จ่ายได้                   น้อยกว่า                    มติ ครม. ร้อยละ 12 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(88%)</a:t>
                      </a:r>
                      <a:endParaRPr lang="en-US" sz="8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ใช้จ่ายได้                   น้อยกว่า                    มติ ครม. ร้อยละ 9 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(91%)</a:t>
                      </a:r>
                      <a:endParaRPr lang="en-US" sz="8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ใช้จ่ายได้                   น้อยกว่า                    มติ ครม. ร้อยละ 6 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(94%)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ใช้จ่ายได้                   น้อยกว่า                    มติ ครม. ร้อยละ 3 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(97%)</a:t>
                      </a:r>
                      <a:endParaRPr lang="en-US" sz="8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ใช้จ่ายได้                   ตามมติ ครม.                    ร้อยละ 100 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(100%)</a:t>
                      </a:r>
                      <a:endParaRPr lang="en-US" sz="8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  <a:tr h="2360990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2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2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2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5</a:t>
                      </a:r>
                      <a:r>
                        <a:rPr lang="th-TH" sz="12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</a:t>
                      </a:r>
                    </a:p>
                    <a:p>
                      <a:pPr marL="171450" indent="-171450" algn="l">
                        <a:lnSpc>
                          <a:spcPct val="120000"/>
                        </a:lnSpc>
                        <a:buFontTx/>
                        <a:buChar char="-"/>
                      </a:pPr>
                      <a:r>
                        <a:rPr lang="th-TH" sz="1200" b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งบประมาณจัดสรร </a:t>
                      </a:r>
                      <a:r>
                        <a:rPr lang="en-US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3,912,300</a:t>
                      </a:r>
                      <a:r>
                        <a:rPr lang="th-TH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บาท </a:t>
                      </a:r>
                    </a:p>
                    <a:p>
                      <a:pPr marL="171450" indent="-171450" algn="l">
                        <a:lnSpc>
                          <a:spcPct val="120000"/>
                        </a:lnSpc>
                        <a:buFontTx/>
                        <a:buChar char="-"/>
                      </a:pPr>
                      <a:r>
                        <a:rPr lang="th-TH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เบิกจ่ายได้ </a:t>
                      </a: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3,875,116</a:t>
                      </a:r>
                      <a:r>
                        <a:rPr lang="th-TH" sz="15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h-TH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บาท คิดเป็นร้อยละ 99.05</a:t>
                      </a:r>
                    </a:p>
                    <a:p>
                      <a:pPr marL="171450" indent="-171450" algn="l">
                        <a:lnSpc>
                          <a:spcPct val="120000"/>
                        </a:lnSpc>
                        <a:buFontTx/>
                        <a:buChar char="-"/>
                      </a:pPr>
                      <a:r>
                        <a:rPr lang="th-TH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คงเหลือ 37,181 บาท </a:t>
                      </a:r>
                    </a:p>
                    <a:p>
                      <a:pPr algn="l">
                        <a:lnSpc>
                          <a:spcPct val="120000"/>
                        </a:lnSpc>
                        <a:spcBef>
                          <a:spcPts val="600"/>
                        </a:spcBef>
                      </a:pPr>
                      <a:r>
                        <a:rPr lang="th-TH" sz="1200" b="1" u="sng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ผลงานที่คาดว่าจะดำเนินงานต่อไป</a:t>
                      </a: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th-TH" sz="1200" b="0" u="none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- ใช้จ่ายได้ตามมติ ครม. ร้อยละ 100</a:t>
                      </a: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th-TH" sz="1200" b="1" u="sng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         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220223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11" name="Chart 10"/>
          <p:cNvGraphicFramePr/>
          <p:nvPr>
            <p:extLst/>
          </p:nvPr>
        </p:nvGraphicFramePr>
        <p:xfrm>
          <a:off x="5354515" y="1150247"/>
          <a:ext cx="4822180" cy="4564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950237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6695" y="606203"/>
          <a:ext cx="10143305" cy="5108797"/>
        </p:xfrm>
        <a:graphic>
          <a:graphicData uri="http://schemas.openxmlformats.org/drawingml/2006/table">
            <a:tbl>
              <a:tblPr firstRow="1" bandRow="1"/>
              <a:tblGrid>
                <a:gridCol w="5255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257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15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5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2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6 การดำเนินงานตามนโยบายรัฐ/กระทรวงการคลัง</a:t>
                      </a:r>
                      <a:endParaRPr lang="th-TH" sz="12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spcAft>
                          <a:spcPts val="50"/>
                        </a:spcAft>
                      </a:pPr>
                      <a:r>
                        <a:rPr lang="en-US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</a:t>
                      </a:r>
                      <a:r>
                        <a:rPr lang="th-TH" sz="1100" b="1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ตัวชี้วัด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 6.1 การใช้จ่ายเงินตามแผนการใช้จ่ายที่ได้รับอนุมัติ</a:t>
                      </a:r>
                    </a:p>
                    <a:p>
                      <a:pPr>
                        <a:spcAft>
                          <a:spcPts val="50"/>
                        </a:spcAft>
                      </a:pP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                </a:t>
                      </a:r>
                      <a:r>
                        <a:rPr lang="th-TH" sz="1100" b="1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(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2) ร้อยละการใช้จ่ายภาพรวมเทียบกับแผนการใช้จ่ายภาพรวม</a:t>
                      </a:r>
                    </a:p>
                    <a:p>
                      <a:pPr>
                        <a:spcAft>
                          <a:spcPts val="50"/>
                        </a:spcAft>
                      </a:pP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                     </a:t>
                      </a:r>
                      <a:r>
                        <a:rPr lang="th-TH" sz="1100" b="1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ประจำปี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บัญชี 2565 </a:t>
                      </a:r>
                    </a:p>
                    <a:p>
                      <a:pPr>
                        <a:spcAft>
                          <a:spcPts val="50"/>
                        </a:spcAft>
                      </a:pPr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20576"/>
              </p:ext>
            </p:extLst>
          </p:nvPr>
        </p:nvGraphicFramePr>
        <p:xfrm>
          <a:off x="16695" y="1813277"/>
          <a:ext cx="5251982" cy="3948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6847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13551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68636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35586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107362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53235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 anchor="ctr"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39166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 anchor="ctr"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 anchor="ctr"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25691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10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anchor="ctr">
                    <a:solidFill>
                      <a:srgbClr val="EB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i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0"/>
                        </a:spcAft>
                      </a:pPr>
                      <a:r>
                        <a:rPr lang="th-TH" sz="1000" b="1" i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5</a:t>
                      </a:r>
                      <a:endParaRPr lang="en-US" sz="1000" b="1" i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805427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ใช้จ่ายได้                   น้อยกว่า                    มติ ครม. ร้อยละ 12 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(88%)</a:t>
                      </a:r>
                      <a:endParaRPr lang="en-US" sz="8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rgbClr val="EBED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ใช้จ่ายได้                   น้อยกว่า                    มติ ครม. ร้อยละ 9 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(91%)</a:t>
                      </a:r>
                      <a:endParaRPr lang="en-US" sz="8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ใช้จ่ายได้                   น้อยกว่า                    มติ ครม. ร้อยละ 6 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(94%)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ใช้จ่ายได้                   น้อยกว่า                    มติ ครม. ร้อยละ 3 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(97%)</a:t>
                      </a:r>
                      <a:endParaRPr lang="en-US" sz="8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ใช้จ่ายได้                   ตามมติ ครม.                    ร้อยละ 100 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8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(100%)</a:t>
                      </a:r>
                      <a:endParaRPr lang="en-US" sz="8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013406"/>
                  </a:ext>
                </a:extLst>
              </a:tr>
              <a:tr h="2346985">
                <a:tc gridSpan="5"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200" b="1" i="0" u="sng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200" b="1" i="0" u="non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b="1" i="0" u="none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200" b="1" i="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</a:t>
                      </a:r>
                      <a:r>
                        <a:rPr lang="en-US" sz="1200" b="1" i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2</a:t>
                      </a:r>
                      <a:endParaRPr lang="th-TH" sz="1200" b="0" i="0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th-TH" sz="1200" b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- งบประมาณจัดสรร</a:t>
                      </a:r>
                      <a:r>
                        <a:rPr lang="th-TH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1,044,495,500</a:t>
                      </a:r>
                      <a:r>
                        <a:rPr lang="th-TH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บาท </a:t>
                      </a:r>
                    </a:p>
                    <a:p>
                      <a:pPr marL="0" indent="0" algn="l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th-TH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- ผลการ</a:t>
                      </a:r>
                      <a:r>
                        <a:rPr lang="th-TH" sz="1200" b="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เบิกจ่าย </a:t>
                      </a:r>
                      <a:r>
                        <a:rPr lang="th-TH" sz="12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963,044,139.77</a:t>
                      </a:r>
                      <a:r>
                        <a:rPr lang="th-TH" sz="15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200" b="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บาท </a:t>
                      </a:r>
                      <a:r>
                        <a:rPr lang="th-TH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คิดเป็นร้อยละ </a:t>
                      </a:r>
                      <a:r>
                        <a:rPr lang="th-TH" sz="1200" b="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92.20 </a:t>
                      </a:r>
                      <a:endParaRPr lang="en-US" sz="1200" b="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marL="0" indent="0" algn="l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th-TH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คงเหลือ </a:t>
                      </a:r>
                      <a:r>
                        <a:rPr lang="th-TH" sz="11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81,451,360.23 </a:t>
                      </a:r>
                      <a:r>
                        <a:rPr lang="th-TH" sz="1200" b="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บาท</a:t>
                      </a:r>
                      <a:endParaRPr lang="th-TH" sz="1200" b="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marL="0" indent="0" algn="l">
                        <a:lnSpc>
                          <a:spcPct val="120000"/>
                        </a:lnSpc>
                        <a:buFontTx/>
                        <a:buNone/>
                      </a:pPr>
                      <a:endParaRPr lang="th-TH" sz="1200" b="1" u="sng" baseline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marL="0" indent="0" algn="l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th-TH" sz="1200" b="1" u="sng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ผลงานที่คาดว่าจะดำเนินการต่อไป</a:t>
                      </a:r>
                    </a:p>
                    <a:p>
                      <a:pPr marL="0" indent="0" algn="l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th-TH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- เร่งรัดการใช้จ่ายได้ตามมติ ครม. </a:t>
                      </a:r>
                      <a:r>
                        <a:rPr lang="th-TH" sz="1200" b="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ให้ได้อย่างน้อย ร้อย</a:t>
                      </a:r>
                      <a:r>
                        <a:rPr lang="th-TH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ละ </a:t>
                      </a:r>
                      <a:r>
                        <a:rPr lang="th-TH" sz="1200" b="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94 </a:t>
                      </a:r>
                      <a:r>
                        <a:rPr lang="th-TH" sz="1200" b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ภายในไตรมาสที่ </a:t>
                      </a:r>
                      <a:r>
                        <a:rPr lang="th-TH" sz="1200" b="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4</a:t>
                      </a:r>
                      <a:endParaRPr lang="th-TH" sz="1200" b="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220223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13" name="Chart 12"/>
          <p:cNvGraphicFramePr/>
          <p:nvPr>
            <p:extLst/>
          </p:nvPr>
        </p:nvGraphicFramePr>
        <p:xfrm>
          <a:off x="5504829" y="1259771"/>
          <a:ext cx="4419018" cy="4455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/>
          <p:cNvSpPr/>
          <p:nvPr/>
        </p:nvSpPr>
        <p:spPr>
          <a:xfrm>
            <a:off x="7100477" y="4307133"/>
            <a:ext cx="733469" cy="304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4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83.82</a:t>
            </a:r>
            <a:endParaRPr lang="th-TH" sz="12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822433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/>
          <p:cNvSpPr/>
          <p:nvPr/>
        </p:nvSpPr>
        <p:spPr>
          <a:xfrm>
            <a:off x="0" y="457614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6695" y="606203"/>
          <a:ext cx="10143305" cy="5108797"/>
        </p:xfrm>
        <a:graphic>
          <a:graphicData uri="http://schemas.openxmlformats.org/drawingml/2006/table">
            <a:tbl>
              <a:tblPr firstRow="1" bandRow="1"/>
              <a:tblGrid>
                <a:gridCol w="5255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7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257">
                <a:tc grid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th-TH" sz="14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การประเมินผลการดำเนินงานทุนหมุนเวียน</a:t>
                      </a:r>
                      <a:r>
                        <a:rPr lang="th-TH" sz="14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ประจำปีบัญชี 2565</a:t>
                      </a: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BDCC9"/>
                    </a:solidFill>
                  </a:tcPr>
                </a:tc>
                <a:tc h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1" i="0" u="none" strike="noStrike" cap="none">
                          <a:solidFill>
                            <a:schemeClr val="lt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15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>
                        <a:lnSpc>
                          <a:spcPct val="110000"/>
                        </a:lnSpc>
                        <a:spcAft>
                          <a:spcPts val="100"/>
                        </a:spcAft>
                      </a:pPr>
                      <a:r>
                        <a:rPr lang="th-TH" sz="1100" b="1" spc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ด้านที่</a:t>
                      </a:r>
                      <a:r>
                        <a:rPr lang="th-TH" sz="1100" b="1" spc="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100" b="1" spc="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  <a:r>
                        <a:rPr lang="th-TH" sz="1100" b="1" spc="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การดำเนินงานตามนโยบายรัฐ/กระทรวงการคลัง</a:t>
                      </a:r>
                      <a:endParaRPr lang="th-TH" sz="1100" spc="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10000"/>
                        </a:lnSpc>
                        <a:spcAft>
                          <a:spcPts val="50"/>
                        </a:spcAft>
                      </a:pPr>
                      <a:r>
                        <a:rPr lang="th-TH" sz="1100" b="1" spc="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ตัวชี้วัดที่ 6.2 กา</a:t>
                      </a:r>
                      <a:r>
                        <a:rPr lang="th-TH" sz="1100" b="1" spc="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รดำเนินงานตามแผนพัฒนาระบบจ่ายเงิน</a:t>
                      </a:r>
                      <a:r>
                        <a:rPr lang="th-TH" sz="1100" b="1" spc="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และการรับ</a:t>
                      </a:r>
                      <a:r>
                        <a:rPr lang="th-TH" sz="1100" b="1" spc="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</a:t>
                      </a:r>
                      <a:br>
                        <a:rPr lang="th-TH" sz="1100" b="1" spc="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spc="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                 ของ</a:t>
                      </a:r>
                      <a:r>
                        <a:rPr lang="th-TH" sz="1100" b="1" spc="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ทุนหมุนเวียนผ่าน</a:t>
                      </a:r>
                      <a:r>
                        <a:rPr lang="th-TH" sz="1100" b="1" spc="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ระบบอิเล็กทรอนิกส์</a:t>
                      </a:r>
                      <a:endParaRPr lang="th-TH" sz="1100" spc="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spcAft>
                          <a:spcPts val="50"/>
                        </a:spcAft>
                      </a:pPr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0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  <a:sym typeface="Arial"/>
                      </a:endParaRPr>
                    </a:p>
                    <a:p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1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60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60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endParaRPr lang="en-US" sz="14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T="60960" marB="6096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3808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422619"/>
              </p:ext>
            </p:extLst>
          </p:nvPr>
        </p:nvGraphicFramePr>
        <p:xfrm>
          <a:off x="-7955" y="1577895"/>
          <a:ext cx="5285034" cy="4201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3309">
                  <a:extLst>
                    <a:ext uri="{9D8B030D-6E8A-4147-A177-3AD203B41FA5}">
                      <a16:colId xmlns:a16="http://schemas.microsoft.com/office/drawing/2014/main" val="3410341719"/>
                    </a:ext>
                  </a:extLst>
                </a:gridCol>
                <a:gridCol w="1019930">
                  <a:extLst>
                    <a:ext uri="{9D8B030D-6E8A-4147-A177-3AD203B41FA5}">
                      <a16:colId xmlns:a16="http://schemas.microsoft.com/office/drawing/2014/main" val="1621477982"/>
                    </a:ext>
                  </a:extLst>
                </a:gridCol>
                <a:gridCol w="1075361">
                  <a:extLst>
                    <a:ext uri="{9D8B030D-6E8A-4147-A177-3AD203B41FA5}">
                      <a16:colId xmlns:a16="http://schemas.microsoft.com/office/drawing/2014/main" val="1015637610"/>
                    </a:ext>
                  </a:extLst>
                </a:gridCol>
                <a:gridCol w="1042103">
                  <a:extLst>
                    <a:ext uri="{9D8B030D-6E8A-4147-A177-3AD203B41FA5}">
                      <a16:colId xmlns:a16="http://schemas.microsoft.com/office/drawing/2014/main" val="712561912"/>
                    </a:ext>
                  </a:extLst>
                </a:gridCol>
                <a:gridCol w="1114331">
                  <a:extLst>
                    <a:ext uri="{9D8B030D-6E8A-4147-A177-3AD203B41FA5}">
                      <a16:colId xmlns:a16="http://schemas.microsoft.com/office/drawing/2014/main" val="1698986556"/>
                    </a:ext>
                  </a:extLst>
                </a:gridCol>
              </a:tblGrid>
              <a:tr h="264809">
                <a:tc gridSpan="5">
                  <a:txBody>
                    <a:bodyPr/>
                    <a:lstStyle/>
                    <a:p>
                      <a:pPr algn="ctr"/>
                      <a:r>
                        <a:rPr lang="th-TH" sz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เกณฑ์การวัด</a:t>
                      </a:r>
                    </a:p>
                  </a:txBody>
                  <a:tcPr anchor="ctr">
                    <a:solidFill>
                      <a:srgbClr val="E8ABB5">
                        <a:alpha val="7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D6D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dirty="0">
                        <a:solidFill>
                          <a:schemeClr val="tx1"/>
                        </a:solidFill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>
                    <a:solidFill>
                      <a:srgbClr val="4ED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288180"/>
                  </a:ext>
                </a:extLst>
              </a:tr>
              <a:tr h="250097"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 anchor="ctr">
                    <a:solidFill>
                      <a:srgbClr val="E8ABB5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2</a:t>
                      </a:r>
                    </a:p>
                  </a:txBody>
                  <a:tcPr anchor="ctr">
                    <a:solidFill>
                      <a:srgbClr val="D6D2C4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4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5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5606659"/>
                  </a:ext>
                </a:extLst>
              </a:tr>
              <a:tr h="1283221"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ทุนหมุนเวียนดำเนินการจ่ายเงิน และ                           รับเงินผ่านระบบอิเล็กทรอนิกส์                         ไม่ครบถ้วน                ทุกกิจกรรม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th-TH" sz="700" b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700" b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h-TH" sz="7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ทุนหมุนเวียนสามารถดำเนินการจ่ายเงินและรับเงินผ่านระบบอิเล็กทรอนิกส์ได้ร้อยละ 100 ของกิจกรรมทั้งหมด</a:t>
                      </a:r>
                      <a:endParaRPr lang="en-US" sz="900" b="0" i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algn="ctr"/>
                      <a:endParaRPr lang="en-US" sz="7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52377"/>
                  </a:ext>
                </a:extLst>
              </a:tr>
              <a:tr h="2338978">
                <a:tc gridSpan="5"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400" b="1" i="0" u="sng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</a:t>
                      </a:r>
                      <a:r>
                        <a:rPr lang="th-TH" sz="1400" b="1" i="0" u="non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400" b="1" i="0" u="none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th-TH" sz="1400" b="1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ได้ค่าเกณฑ์วัดระดับ 5</a:t>
                      </a:r>
                      <a:r>
                        <a:rPr lang="th-TH" sz="14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</a:t>
                      </a:r>
                      <a:endParaRPr lang="en-US" sz="14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ในปีบัญชี 256</a:t>
                      </a:r>
                      <a:r>
                        <a:rPr lang="en-US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5</a:t>
                      </a: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สำนักงานกองทุนพัฒนาบทบาทสตรี สามารถดำเนินการต่อเนื่องในด้านการจ่ายเงินและการรับเงินผ่านระบบ </a:t>
                      </a:r>
                      <a:r>
                        <a:rPr lang="en-US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KTB </a:t>
                      </a: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Corporate Online </a:t>
                      </a: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ได้ครบถ้วนในกิจกรรมด้านการรับ - การจ่ายเงิน</a:t>
                      </a:r>
                      <a:endParaRPr lang="en-US" sz="12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th-TH" sz="1200" b="1" i="0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ผลงานที่คาดว่าจะดำเนินการต่อไป</a:t>
                      </a:r>
                      <a:r>
                        <a:rPr lang="th-TH" sz="1200" b="0" i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ea typeface="Cordia New"/>
                          <a:cs typeface="Chulabhorn Likit Text" panose="00000500000000000000" pitchFamily="50" charset="-34"/>
                        </a:rPr>
                        <a:t>    </a:t>
                      </a:r>
                      <a:endParaRPr lang="en-US" sz="1200" b="0" i="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ea typeface="Cordia New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 จัดเก็บเอกสารหลักฐานในการจ่ายเงินและรับเงินของกองทุนพัฒนาบทบาทสตรีผ่านระบบอิเล็กทรอนิกส์ของ</a:t>
                      </a:r>
                      <a:r>
                        <a:rPr lang="th-TH" sz="12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เดือนกันยายน</a:t>
                      </a:r>
                      <a:r>
                        <a:rPr lang="th-TH" sz="1200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2565  </a:t>
                      </a:r>
                      <a:endParaRPr lang="th-TH" sz="1000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>
                    <a:solidFill>
                      <a:schemeClr val="bg1">
                        <a:lumMod val="95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sz="1100" dirty="0"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220223"/>
                  </a:ext>
                </a:extLst>
              </a:tr>
            </a:tbl>
          </a:graphicData>
        </a:graphic>
      </p:graphicFrame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7955" y="-13815"/>
            <a:ext cx="10160000" cy="469644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รายงานผลการดำเนินงานการประเมินผลการดำเนินงานทุนหมุนเวียน ประจำปี 2565</a:t>
            </a:r>
            <a:endParaRPr lang="th-TH" sz="2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13" name="Chart 12"/>
          <p:cNvGraphicFramePr/>
          <p:nvPr>
            <p:extLst/>
          </p:nvPr>
        </p:nvGraphicFramePr>
        <p:xfrm>
          <a:off x="5526792" y="1013692"/>
          <a:ext cx="4383494" cy="4701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39122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0" y="2238461"/>
            <a:ext cx="10160000" cy="161375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รายงานผลข้อมูลการดำเนินการทางกฎหมายเกี่ยวกับการดำเนินคดีแพ่ง 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และคดีอาญาของ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  <a:endParaRPr lang="en-US" sz="19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endParaRPr lang="en-GB" sz="2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34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37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38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39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49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50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40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41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4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4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4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5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36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46471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</p:spTree>
    <p:extLst>
      <p:ext uri="{BB962C8B-B14F-4D97-AF65-F5344CB8AC3E}">
        <p14:creationId xmlns:p14="http://schemas.microsoft.com/office/powerpoint/2010/main" val="42262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0" y="-271597"/>
            <a:ext cx="10193050" cy="1541268"/>
            <a:chOff x="-23581" y="-271597"/>
            <a:chExt cx="10193050" cy="1541268"/>
          </a:xfrm>
        </p:grpSpPr>
        <p:grpSp>
          <p:nvGrpSpPr>
            <p:cNvPr id="39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44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5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95148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6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47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40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41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42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43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6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37147" y="-36596"/>
            <a:ext cx="5971142" cy="74711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3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</a:t>
            </a:r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รายงานผลข้อมูลการดำเนินการทางกฎหมายเกี่ยวกับการดำเนินคดีแพ่ง </a:t>
            </a:r>
            <a:r>
              <a:rPr lang="th-TH" sz="13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3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และคดีอาญาของ</a:t>
            </a:r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  <a:endParaRPr lang="en-US" sz="13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30000"/>
              </a:lnSpc>
            </a:pPr>
            <a:endParaRPr lang="en-GB" sz="2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4" name="สี่เหลี่ยมผืนผ้ามุมมน 56"/>
          <p:cNvSpPr/>
          <p:nvPr/>
        </p:nvSpPr>
        <p:spPr>
          <a:xfrm>
            <a:off x="2592643" y="4166334"/>
            <a:ext cx="1635513" cy="678366"/>
          </a:xfrm>
          <a:prstGeom prst="roundRect">
            <a:avLst/>
          </a:prstGeom>
          <a:solidFill>
            <a:srgbClr val="FFC1C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ยุติการดำเนินคดี</a:t>
            </a:r>
          </a:p>
        </p:txBody>
      </p:sp>
      <p:cxnSp>
        <p:nvCxnSpPr>
          <p:cNvPr id="57" name="ตัวเชื่อมต่อตรง 79"/>
          <p:cNvCxnSpPr>
            <a:stCxn id="50" idx="3"/>
            <a:endCxn id="51" idx="1"/>
          </p:cNvCxnSpPr>
          <p:nvPr/>
        </p:nvCxnSpPr>
        <p:spPr>
          <a:xfrm flipV="1">
            <a:off x="4296428" y="2013630"/>
            <a:ext cx="1574146" cy="36070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8" name="ตัวเชื่อมต่อตรง 81"/>
          <p:cNvCxnSpPr>
            <a:stCxn id="50" idx="3"/>
          </p:cNvCxnSpPr>
          <p:nvPr/>
        </p:nvCxnSpPr>
        <p:spPr>
          <a:xfrm>
            <a:off x="4296428" y="2374331"/>
            <a:ext cx="1574146" cy="505191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9" name="ตัวเชื่อมต่อตรง 83"/>
          <p:cNvCxnSpPr>
            <a:endCxn id="53" idx="1"/>
          </p:cNvCxnSpPr>
          <p:nvPr/>
        </p:nvCxnSpPr>
        <p:spPr>
          <a:xfrm>
            <a:off x="4285411" y="2374331"/>
            <a:ext cx="1556476" cy="1180303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0" name="ตัวเชื่อมต่อตรง 87"/>
          <p:cNvCxnSpPr>
            <a:stCxn id="48" idx="3"/>
            <a:endCxn id="49" idx="1"/>
          </p:cNvCxnSpPr>
          <p:nvPr/>
        </p:nvCxnSpPr>
        <p:spPr>
          <a:xfrm flipV="1">
            <a:off x="4380473" y="1202998"/>
            <a:ext cx="1033036" cy="1049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1" name="ตัวเชื่อมต่อตรง 90"/>
          <p:cNvCxnSpPr>
            <a:stCxn id="54" idx="3"/>
            <a:endCxn id="56" idx="1"/>
          </p:cNvCxnSpPr>
          <p:nvPr/>
        </p:nvCxnSpPr>
        <p:spPr>
          <a:xfrm flipV="1">
            <a:off x="4228155" y="4505516"/>
            <a:ext cx="993142" cy="1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2" name="ตัวเชื่อมต่อตรง 93"/>
          <p:cNvCxnSpPr>
            <a:stCxn id="54" idx="3"/>
            <a:endCxn id="55" idx="1"/>
          </p:cNvCxnSpPr>
          <p:nvPr/>
        </p:nvCxnSpPr>
        <p:spPr>
          <a:xfrm>
            <a:off x="4228156" y="4505517"/>
            <a:ext cx="993141" cy="77189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6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343601" y="2193980"/>
            <a:ext cx="1674492" cy="1597871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th-TH" sz="135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</a:t>
            </a:r>
            <a:br>
              <a:rPr lang="th-TH" sz="135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5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การดำเนินคดี</a:t>
            </a:r>
            <a:br>
              <a:rPr lang="th-TH" sz="135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50" b="1" spc="-4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</a:t>
            </a:r>
            <a:r>
              <a:rPr lang="th-TH" sz="1350" b="1" spc="-4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</a:t>
            </a:r>
            <a:r>
              <a:rPr lang="th-TH" sz="13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บทบาทสตรี</a:t>
            </a:r>
          </a:p>
        </p:txBody>
      </p:sp>
      <p:sp>
        <p:nvSpPr>
          <p:cNvPr id="50" name="สี่เหลี่ยมผืนผ้ามุมมน 22"/>
          <p:cNvSpPr/>
          <p:nvPr/>
        </p:nvSpPr>
        <p:spPr>
          <a:xfrm>
            <a:off x="2592644" y="2063931"/>
            <a:ext cx="1703784" cy="62079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4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คดีอาญา</a:t>
            </a:r>
          </a:p>
        </p:txBody>
      </p:sp>
      <p:sp>
        <p:nvSpPr>
          <p:cNvPr id="48" name="สี่เหลี่ยมผืนผ้ามุมมน 17"/>
          <p:cNvSpPr/>
          <p:nvPr/>
        </p:nvSpPr>
        <p:spPr>
          <a:xfrm>
            <a:off x="2592643" y="888690"/>
            <a:ext cx="1787830" cy="63071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endParaRPr lang="th-TH" sz="12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(คดีแพ่ง)</a:t>
            </a:r>
          </a:p>
          <a:p>
            <a:pPr algn="ctr">
              <a:lnSpc>
                <a:spcPct val="130000"/>
              </a:lnSpc>
            </a:pP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ผิดสัญญากู้ยืมเงิน</a:t>
            </a:r>
            <a:b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endParaRPr lang="th-TH" sz="12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3" name="สี่เหลี่ยมผืนผ้ามุมมน 52"/>
          <p:cNvSpPr/>
          <p:nvPr/>
        </p:nvSpPr>
        <p:spPr>
          <a:xfrm>
            <a:off x="5841887" y="3196269"/>
            <a:ext cx="3104564" cy="7167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ปลอม</a:t>
            </a: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แปลงเอกสาร  จำนวน 10 คดี</a:t>
            </a:r>
            <a:b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เป็นเงิน 6,632,523.56 บาท</a:t>
            </a:r>
          </a:p>
          <a:p>
            <a:pPr algn="ctr">
              <a:lnSpc>
                <a:spcPct val="130000"/>
              </a:lnSpc>
            </a:pPr>
            <a:endParaRPr lang="th-TH" sz="14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2" name="สี่เหลี่ยมผืนผ้ามุมมน 51"/>
          <p:cNvSpPr/>
          <p:nvPr/>
        </p:nvSpPr>
        <p:spPr>
          <a:xfrm>
            <a:off x="5870573" y="2421203"/>
            <a:ext cx="2944588" cy="6833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ฉ้อโกง </a:t>
            </a: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14 คดี</a:t>
            </a:r>
            <a:b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เป็นเงิน 7,548,229.42 บาท</a:t>
            </a:r>
          </a:p>
          <a:p>
            <a:pPr algn="ctr">
              <a:lnSpc>
                <a:spcPct val="130000"/>
              </a:lnSpc>
            </a:pPr>
            <a:endParaRPr lang="th-TH" sz="14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1" name="สี่เหลี่ยมผืนผ้ามุมมน 49"/>
          <p:cNvSpPr/>
          <p:nvPr/>
        </p:nvSpPr>
        <p:spPr>
          <a:xfrm>
            <a:off x="5870573" y="1708189"/>
            <a:ext cx="2860127" cy="6108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ยักยอก จำนวน 98 คดี</a:t>
            </a:r>
            <a:b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เป็นเงิน 45,937,723.39 บาท</a:t>
            </a:r>
          </a:p>
          <a:p>
            <a:pPr algn="ctr">
              <a:lnSpc>
                <a:spcPct val="130000"/>
              </a:lnSpc>
            </a:pPr>
            <a:endParaRPr lang="th-TH" sz="14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9" name="สี่เหลี่ยมผืนผ้ามุมมน 21"/>
          <p:cNvSpPr/>
          <p:nvPr/>
        </p:nvSpPr>
        <p:spPr>
          <a:xfrm>
            <a:off x="5413509" y="907385"/>
            <a:ext cx="3250087" cy="5912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7150" tIns="28575" rIns="57150" bIns="285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30000"/>
              </a:lnSpc>
            </a:pP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จำนวน 244 คดี </a:t>
            </a:r>
            <a:b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เป็นเงิน 30,599,485.12 บาท</a:t>
            </a:r>
            <a:r>
              <a:rPr lang="en-US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endParaRPr lang="th-TH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6" name="สี่เหลี่ยมผืนผ้ามุมมน 58"/>
          <p:cNvSpPr/>
          <p:nvPr/>
        </p:nvSpPr>
        <p:spPr>
          <a:xfrm>
            <a:off x="5221297" y="4189564"/>
            <a:ext cx="2749808" cy="631903"/>
          </a:xfrm>
          <a:prstGeom prst="roundRect">
            <a:avLst/>
          </a:prstGeom>
          <a:solidFill>
            <a:srgbClr val="FDE2E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th-TH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ผิดสัญญากู้ยืมเงิน จำนวน 25 คดี</a:t>
            </a:r>
            <a:b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เป็นเงิน </a:t>
            </a:r>
            <a:r>
              <a:rPr lang="th-TH" sz="14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3,967,851.00 </a:t>
            </a: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 </a:t>
            </a:r>
          </a:p>
          <a:p>
            <a:pPr algn="ctr">
              <a:lnSpc>
                <a:spcPct val="130000"/>
              </a:lnSpc>
            </a:pPr>
            <a:endParaRPr lang="th-TH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5" name="สี่เหลี่ยมผืนผ้ามุมมน 57"/>
          <p:cNvSpPr/>
          <p:nvPr/>
        </p:nvSpPr>
        <p:spPr>
          <a:xfrm>
            <a:off x="5221297" y="4961455"/>
            <a:ext cx="2749808" cy="631903"/>
          </a:xfrm>
          <a:prstGeom prst="roundRect">
            <a:avLst/>
          </a:prstGeom>
          <a:solidFill>
            <a:srgbClr val="FDE2E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ยักยอก จำนวน 33 คดี</a:t>
            </a:r>
            <a:b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เป็น</a:t>
            </a:r>
            <a:r>
              <a:rPr lang="th-TH" sz="14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เงิน 8,538,875.00 </a:t>
            </a: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</a:t>
            </a:r>
          </a:p>
          <a:p>
            <a:pPr algn="ctr"/>
            <a:endParaRPr lang="th-TH" sz="14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344" y="5273455"/>
            <a:ext cx="265751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9 กันยายน 2565 </a:t>
            </a:r>
            <a:endParaRPr lang="th-TH" sz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5506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0" y="2238461"/>
            <a:ext cx="10160000" cy="161375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4.4 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รายงานผลตามประกาศคณะกรรมการบริหารกองทุนพัฒนาบทบาทสตรี </a:t>
            </a:r>
            <a:b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เรื่อง หลักเกณฑ์ วิธีการ และเงื่อนไขเกี่ยวกับการลดอัตราดอกเบี้ยเงินกู้และอัตราดอกเบี้ย</a:t>
            </a:r>
            <a:b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ผิดนัดกองทุนพัฒนาบทบาทสตรี พ.ศ. 2563 (ฉบับที่ 4)                               </a:t>
            </a:r>
            <a:endParaRPr lang="en-US" sz="19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endParaRPr lang="en-GB" sz="2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34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37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38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39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49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50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40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41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4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4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4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5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36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46471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</p:spTree>
    <p:extLst>
      <p:ext uri="{BB962C8B-B14F-4D97-AF65-F5344CB8AC3E}">
        <p14:creationId xmlns:p14="http://schemas.microsoft.com/office/powerpoint/2010/main" val="18492940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34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37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38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39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49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50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40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41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4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4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4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5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36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46471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aphicFrame>
        <p:nvGraphicFramePr>
          <p:cNvPr id="31" name="ตาราง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572279"/>
              </p:ext>
            </p:extLst>
          </p:nvPr>
        </p:nvGraphicFramePr>
        <p:xfrm>
          <a:off x="285044" y="1754641"/>
          <a:ext cx="9958493" cy="2333377"/>
        </p:xfrm>
        <a:graphic>
          <a:graphicData uri="http://schemas.openxmlformats.org/drawingml/2006/table">
            <a:tbl>
              <a:tblPr firstRow="1" firstCol="1" bandRow="1">
                <a:effectLst/>
              </a:tblPr>
              <a:tblGrid>
                <a:gridCol w="1200785">
                  <a:extLst>
                    <a:ext uri="{9D8B030D-6E8A-4147-A177-3AD203B41FA5}">
                      <a16:colId xmlns:a16="http://schemas.microsoft.com/office/drawing/2014/main" val="675763228"/>
                    </a:ext>
                  </a:extLst>
                </a:gridCol>
                <a:gridCol w="1453407">
                  <a:extLst>
                    <a:ext uri="{9D8B030D-6E8A-4147-A177-3AD203B41FA5}">
                      <a16:colId xmlns:a16="http://schemas.microsoft.com/office/drawing/2014/main" val="4133390910"/>
                    </a:ext>
                  </a:extLst>
                </a:gridCol>
                <a:gridCol w="1540363">
                  <a:extLst>
                    <a:ext uri="{9D8B030D-6E8A-4147-A177-3AD203B41FA5}">
                      <a16:colId xmlns:a16="http://schemas.microsoft.com/office/drawing/2014/main" val="524894574"/>
                    </a:ext>
                  </a:extLst>
                </a:gridCol>
                <a:gridCol w="1374981">
                  <a:extLst>
                    <a:ext uri="{9D8B030D-6E8A-4147-A177-3AD203B41FA5}">
                      <a16:colId xmlns:a16="http://schemas.microsoft.com/office/drawing/2014/main" val="1446939428"/>
                    </a:ext>
                  </a:extLst>
                </a:gridCol>
                <a:gridCol w="1059543">
                  <a:extLst>
                    <a:ext uri="{9D8B030D-6E8A-4147-A177-3AD203B41FA5}">
                      <a16:colId xmlns:a16="http://schemas.microsoft.com/office/drawing/2014/main" val="262646057"/>
                    </a:ext>
                  </a:extLst>
                </a:gridCol>
                <a:gridCol w="1393371">
                  <a:extLst>
                    <a:ext uri="{9D8B030D-6E8A-4147-A177-3AD203B41FA5}">
                      <a16:colId xmlns:a16="http://schemas.microsoft.com/office/drawing/2014/main" val="1655999410"/>
                    </a:ext>
                  </a:extLst>
                </a:gridCol>
                <a:gridCol w="1936043">
                  <a:extLst>
                    <a:ext uri="{9D8B030D-6E8A-4147-A177-3AD203B41FA5}">
                      <a16:colId xmlns:a16="http://schemas.microsoft.com/office/drawing/2014/main" val="321837448"/>
                    </a:ext>
                  </a:extLst>
                </a:gridCol>
              </a:tblGrid>
              <a:tr h="53370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h-TH" sz="14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5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โครงการ</a:t>
                      </a:r>
                      <a:br>
                        <a:rPr lang="th-TH" sz="145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</a:br>
                      <a:r>
                        <a:rPr lang="th-TH" sz="145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ที่ได้รับอนุมัติ</a:t>
                      </a:r>
                      <a:endParaRPr lang="en-US" sz="14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thaiDi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h-TH" sz="14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50" b="1" spc="-4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จำนวนเงิน</a:t>
                      </a:r>
                      <a:br>
                        <a:rPr lang="th-TH" sz="1450" b="1" spc="-4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</a:br>
                      <a:r>
                        <a:rPr lang="th-TH" sz="1450" b="1" spc="-4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ที่อนุมัติ</a:t>
                      </a:r>
                      <a:endParaRPr lang="en-US" sz="1450" b="1" spc="-4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5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รายละเอียดโครงการ</a:t>
                      </a:r>
                      <a:endParaRPr lang="en-US" sz="14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h-TH" sz="14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50" b="1" spc="-8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โครงการ</a:t>
                      </a:r>
                      <a:br>
                        <a:rPr lang="th-TH" sz="1450" b="1" spc="-8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</a:br>
                      <a:r>
                        <a:rPr lang="th-TH" sz="1450" b="1" spc="-8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ที่ผิดนัดชำระหนี้</a:t>
                      </a:r>
                      <a:r>
                        <a:rPr lang="th-TH" sz="1450" b="1" spc="-25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หลังได้รับอนุมัติ</a:t>
                      </a:r>
                      <a:endParaRPr lang="en-US" sz="14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50" b="1" spc="-25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จำนวนเงินรายงวด</a:t>
                      </a:r>
                      <a:endParaRPr lang="en-US" sz="14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5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ที่ได้รับชำระแล้ว</a:t>
                      </a:r>
                      <a:endParaRPr lang="en-US" sz="14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745148"/>
                  </a:ext>
                </a:extLst>
              </a:tr>
              <a:tr h="94311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5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ปรับโครงสร้างหนี้</a:t>
                      </a:r>
                      <a:endParaRPr lang="en-US" sz="14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45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ยกเลิก</a:t>
                      </a:r>
                      <a:br>
                        <a:rPr lang="th-TH" sz="145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</a:br>
                      <a:r>
                        <a:rPr lang="th-TH" sz="145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เข้าร่วมมาตรการ</a:t>
                      </a:r>
                      <a:endParaRPr lang="en-US" sz="14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45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ปิดโครงการ</a:t>
                      </a:r>
                      <a:endParaRPr lang="en-US" sz="145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946513"/>
                  </a:ext>
                </a:extLst>
              </a:tr>
              <a:tr h="4282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2,989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276,631,441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2,918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400" spc="-25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1,080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1,838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7882007"/>
                  </a:ext>
                </a:extLst>
              </a:tr>
              <a:tr h="42827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238,604,594.70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4,049,637.05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434,327.98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103,771,321.97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4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25,199,499.26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169773"/>
                  </a:ext>
                </a:extLst>
              </a:tr>
            </a:tbl>
          </a:graphicData>
        </a:graphic>
      </p:graphicFrame>
      <p:sp>
        <p:nvSpPr>
          <p:cNvPr id="51" name="สี่เหลี่ยมผืนผ้ามุมมน 189"/>
          <p:cNvSpPr/>
          <p:nvPr/>
        </p:nvSpPr>
        <p:spPr>
          <a:xfrm>
            <a:off x="7445022" y="4802458"/>
            <a:ext cx="2482162" cy="322397"/>
          </a:xfrm>
          <a:prstGeom prst="roundRect">
            <a:avLst/>
          </a:prstGeom>
          <a:solidFill>
            <a:schemeClr val="accent3">
              <a:lumMod val="40000"/>
              <a:lumOff val="60000"/>
              <a:alpha val="7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9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กันยายน 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2565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-36281" y="-222288"/>
            <a:ext cx="10205749" cy="1607012"/>
            <a:chOff x="-36281" y="-222288"/>
            <a:chExt cx="10205749" cy="1607012"/>
          </a:xfrm>
        </p:grpSpPr>
        <p:grpSp>
          <p:nvGrpSpPr>
            <p:cNvPr id="53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36281" y="-17123"/>
              <a:ext cx="10205749" cy="870909"/>
              <a:chOff x="-41176" y="-180236"/>
              <a:chExt cx="9185176" cy="783820"/>
            </a:xfrm>
          </p:grpSpPr>
          <p:sp>
            <p:nvSpPr>
              <p:cNvPr id="58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9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39988" y="85700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0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1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41176" y="-180236"/>
                <a:ext cx="9173747" cy="706285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54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79865" y="-222288"/>
              <a:ext cx="4372181" cy="1607012"/>
              <a:chOff x="5480255" y="-436890"/>
              <a:chExt cx="3934964" cy="1446311"/>
            </a:xfrm>
          </p:grpSpPr>
          <p:sp>
            <p:nvSpPr>
              <p:cNvPr id="55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71342" y="-159480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56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80255" y="-436890"/>
                <a:ext cx="1720549" cy="144631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57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891417" y="-117146"/>
                <a:ext cx="943202" cy="6222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2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99153" y="-44068"/>
            <a:ext cx="5680712" cy="76763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th-TH" sz="13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4.4 </a:t>
            </a:r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รายงานผลตามประกาศคณะกรรมการบริหารกองทุนพัฒนาบทบาทสตรี </a:t>
            </a:r>
            <a:b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เรื่อง หลักเกณฑ์ วิธีการ และเงื่อนไขเกี่ยวกับการลดอัตราดอกเบี้ยเงินกู้</a:t>
            </a:r>
            <a:b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และอัตราดอกเบี้ยผิดนัดกองทุนพัฒนาบทบาทสตรี พ.ศ. 2563 (ฉบับที่ 4)                               </a:t>
            </a:r>
            <a:endParaRPr lang="en-US" sz="13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30000"/>
              </a:lnSpc>
            </a:pPr>
            <a:endParaRPr lang="en-GB" sz="14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336511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0" y="2488344"/>
            <a:ext cx="10160000" cy="161375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4.5 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รายงานโครงการที่ดำเนินการเบิกจ่ายเงินเหลื่อมปี 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งบประมาณ 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พ.ศ. 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2565 (งบลงทุน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)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โครงการ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พัฒนาระบบบัญชีการเงินและระบบโปรแกรมทะเบียนลูกหนี้ 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พัฒนาบทบาทสตรี</a:t>
            </a:r>
            <a:endParaRPr lang="en-US" sz="19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endParaRPr lang="en-US" sz="1900" b="1" spc="-7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34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37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38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39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49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50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40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41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4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4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4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5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36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46471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</p:spTree>
    <p:extLst>
      <p:ext uri="{BB962C8B-B14F-4D97-AF65-F5344CB8AC3E}">
        <p14:creationId xmlns:p14="http://schemas.microsoft.com/office/powerpoint/2010/main" val="398535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4872;p81">
            <a:extLst>
              <a:ext uri="{FF2B5EF4-FFF2-40B4-BE49-F238E27FC236}">
                <a16:creationId xmlns:a16="http://schemas.microsoft.com/office/drawing/2014/main" id="{950570CC-D305-4115-BE89-59BA7839DFB7}"/>
              </a:ext>
            </a:extLst>
          </p:cNvPr>
          <p:cNvGrpSpPr/>
          <p:nvPr/>
        </p:nvGrpSpPr>
        <p:grpSpPr>
          <a:xfrm>
            <a:off x="1304300" y="1840590"/>
            <a:ext cx="7529431" cy="3517259"/>
            <a:chOff x="238125" y="1188750"/>
            <a:chExt cx="7140450" cy="3335550"/>
          </a:xfrm>
        </p:grpSpPr>
        <p:sp>
          <p:nvSpPr>
            <p:cNvPr id="21" name="Google Shape;4873;p81">
              <a:extLst>
                <a:ext uri="{FF2B5EF4-FFF2-40B4-BE49-F238E27FC236}">
                  <a16:creationId xmlns:a16="http://schemas.microsoft.com/office/drawing/2014/main" id="{D82FC481-4DAD-44C2-AC99-09B0663B1AB8}"/>
                </a:ext>
              </a:extLst>
            </p:cNvPr>
            <p:cNvSpPr/>
            <p:nvPr/>
          </p:nvSpPr>
          <p:spPr>
            <a:xfrm>
              <a:off x="238125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0"/>
                  </a:moveTo>
                  <a:cubicBezTo>
                    <a:pt x="1801" y="6"/>
                    <a:pt x="6" y="1801"/>
                    <a:pt x="0" y="4021"/>
                  </a:cubicBezTo>
                  <a:lnTo>
                    <a:pt x="0" y="59338"/>
                  </a:lnTo>
                  <a:cubicBezTo>
                    <a:pt x="6" y="61552"/>
                    <a:pt x="1801" y="63354"/>
                    <a:pt x="4021" y="63359"/>
                  </a:cubicBezTo>
                  <a:lnTo>
                    <a:pt x="98272" y="63359"/>
                  </a:lnTo>
                  <a:cubicBezTo>
                    <a:pt x="99963" y="41512"/>
                    <a:pt x="118098" y="24204"/>
                    <a:pt x="140280" y="23813"/>
                  </a:cubicBezTo>
                  <a:lnTo>
                    <a:pt x="140280" y="4021"/>
                  </a:lnTo>
                  <a:cubicBezTo>
                    <a:pt x="140275" y="1801"/>
                    <a:pt x="138474" y="6"/>
                    <a:pt x="136259" y="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01583" tIns="101583" rIns="101583" bIns="101583" anchor="ctr" anchorCtr="0">
              <a:noAutofit/>
            </a:bodyPr>
            <a:lstStyle/>
            <a:p>
              <a:endParaRPr sz="2000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22" name="Google Shape;4874;p81">
              <a:extLst>
                <a:ext uri="{FF2B5EF4-FFF2-40B4-BE49-F238E27FC236}">
                  <a16:creationId xmlns:a16="http://schemas.microsoft.com/office/drawing/2014/main" id="{7830EB77-6F4F-48BA-AD96-8EB888CD8C7A}"/>
                </a:ext>
              </a:extLst>
            </p:cNvPr>
            <p:cNvSpPr/>
            <p:nvPr/>
          </p:nvSpPr>
          <p:spPr>
            <a:xfrm>
              <a:off x="238125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1"/>
                  </a:moveTo>
                  <a:cubicBezTo>
                    <a:pt x="1801" y="6"/>
                    <a:pt x="6" y="1808"/>
                    <a:pt x="0" y="4022"/>
                  </a:cubicBezTo>
                  <a:lnTo>
                    <a:pt x="0" y="59339"/>
                  </a:lnTo>
                  <a:cubicBezTo>
                    <a:pt x="6" y="61559"/>
                    <a:pt x="1801" y="63354"/>
                    <a:pt x="4021" y="63360"/>
                  </a:cubicBezTo>
                  <a:lnTo>
                    <a:pt x="136259" y="63360"/>
                  </a:lnTo>
                  <a:cubicBezTo>
                    <a:pt x="138474" y="63354"/>
                    <a:pt x="140275" y="61559"/>
                    <a:pt x="140280" y="59339"/>
                  </a:cubicBezTo>
                  <a:lnTo>
                    <a:pt x="140280" y="39547"/>
                  </a:lnTo>
                  <a:cubicBezTo>
                    <a:pt x="118098" y="39155"/>
                    <a:pt x="99963" y="21848"/>
                    <a:pt x="98272" y="1"/>
                  </a:cubicBezTo>
                  <a:close/>
                </a:path>
              </a:pathLst>
            </a:custGeom>
            <a:solidFill>
              <a:srgbClr val="C1DBDD"/>
            </a:solidFill>
            <a:ln>
              <a:noFill/>
            </a:ln>
          </p:spPr>
          <p:txBody>
            <a:bodyPr spcFirstLastPara="1" wrap="square" lIns="101583" tIns="101583" rIns="101583" bIns="101583" anchor="ctr" anchorCtr="0">
              <a:noAutofit/>
            </a:bodyPr>
            <a:lstStyle/>
            <a:p>
              <a:endParaRPr sz="2000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23" name="Google Shape;4875;p81">
              <a:extLst>
                <a:ext uri="{FF2B5EF4-FFF2-40B4-BE49-F238E27FC236}">
                  <a16:creationId xmlns:a16="http://schemas.microsoft.com/office/drawing/2014/main" id="{74708009-D264-4FB4-BB81-52E45856FBB4}"/>
                </a:ext>
              </a:extLst>
            </p:cNvPr>
            <p:cNvSpPr/>
            <p:nvPr/>
          </p:nvSpPr>
          <p:spPr>
            <a:xfrm>
              <a:off x="3871550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2" y="0"/>
                  </a:moveTo>
                  <a:cubicBezTo>
                    <a:pt x="1807" y="6"/>
                    <a:pt x="6" y="1801"/>
                    <a:pt x="0" y="4021"/>
                  </a:cubicBezTo>
                  <a:lnTo>
                    <a:pt x="0" y="24017"/>
                  </a:lnTo>
                  <a:cubicBezTo>
                    <a:pt x="20553" y="26066"/>
                    <a:pt x="36886" y="42675"/>
                    <a:pt x="38494" y="63359"/>
                  </a:cubicBezTo>
                  <a:lnTo>
                    <a:pt x="136260" y="63359"/>
                  </a:lnTo>
                  <a:cubicBezTo>
                    <a:pt x="138480" y="63354"/>
                    <a:pt x="140275" y="61552"/>
                    <a:pt x="140281" y="59338"/>
                  </a:cubicBezTo>
                  <a:lnTo>
                    <a:pt x="140281" y="4021"/>
                  </a:lnTo>
                  <a:cubicBezTo>
                    <a:pt x="140275" y="1801"/>
                    <a:pt x="138480" y="6"/>
                    <a:pt x="136260" y="0"/>
                  </a:cubicBezTo>
                  <a:close/>
                </a:path>
              </a:pathLst>
            </a:custGeom>
            <a:solidFill>
              <a:srgbClr val="DDB9BC"/>
            </a:solidFill>
            <a:ln>
              <a:noFill/>
            </a:ln>
          </p:spPr>
          <p:txBody>
            <a:bodyPr spcFirstLastPara="1" wrap="square" lIns="101583" tIns="101583" rIns="101583" bIns="101583" anchor="ctr" anchorCtr="0">
              <a:noAutofit/>
            </a:bodyPr>
            <a:lstStyle/>
            <a:p>
              <a:endParaRPr sz="2000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24" name="Google Shape;4876;p81">
              <a:extLst>
                <a:ext uri="{FF2B5EF4-FFF2-40B4-BE49-F238E27FC236}">
                  <a16:creationId xmlns:a16="http://schemas.microsoft.com/office/drawing/2014/main" id="{173FEB87-5187-4114-AB99-4FA0762BEBC5}"/>
                </a:ext>
              </a:extLst>
            </p:cNvPr>
            <p:cNvSpPr/>
            <p:nvPr/>
          </p:nvSpPr>
          <p:spPr>
            <a:xfrm>
              <a:off x="3871550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38494" y="1"/>
                  </a:moveTo>
                  <a:cubicBezTo>
                    <a:pt x="36886" y="20680"/>
                    <a:pt x="20553" y="37294"/>
                    <a:pt x="0" y="39343"/>
                  </a:cubicBezTo>
                  <a:lnTo>
                    <a:pt x="0" y="59339"/>
                  </a:lnTo>
                  <a:cubicBezTo>
                    <a:pt x="6" y="61559"/>
                    <a:pt x="1807" y="63354"/>
                    <a:pt x="4022" y="63360"/>
                  </a:cubicBezTo>
                  <a:lnTo>
                    <a:pt x="136260" y="63360"/>
                  </a:lnTo>
                  <a:cubicBezTo>
                    <a:pt x="138480" y="63354"/>
                    <a:pt x="140275" y="61559"/>
                    <a:pt x="140281" y="59339"/>
                  </a:cubicBezTo>
                  <a:lnTo>
                    <a:pt x="140281" y="4022"/>
                  </a:lnTo>
                  <a:cubicBezTo>
                    <a:pt x="140275" y="1808"/>
                    <a:pt x="138480" y="6"/>
                    <a:pt x="136260" y="1"/>
                  </a:cubicBezTo>
                  <a:close/>
                </a:path>
              </a:pathLst>
            </a:custGeom>
            <a:solidFill>
              <a:srgbClr val="D6C8CF"/>
            </a:solidFill>
            <a:ln>
              <a:noFill/>
            </a:ln>
          </p:spPr>
          <p:txBody>
            <a:bodyPr spcFirstLastPara="1" wrap="square" lIns="101583" tIns="101583" rIns="101583" bIns="101583" anchor="ctr" anchorCtr="0">
              <a:noAutofit/>
            </a:bodyPr>
            <a:lstStyle/>
            <a:p>
              <a:endParaRPr sz="2000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25" name="Google Shape;4877;p81">
              <a:extLst>
                <a:ext uri="{FF2B5EF4-FFF2-40B4-BE49-F238E27FC236}">
                  <a16:creationId xmlns:a16="http://schemas.microsoft.com/office/drawing/2014/main" id="{C51E745D-F1FA-43D0-AA48-6E5836E6D704}"/>
                </a:ext>
              </a:extLst>
            </p:cNvPr>
            <p:cNvSpPr/>
            <p:nvPr/>
          </p:nvSpPr>
          <p:spPr>
            <a:xfrm>
              <a:off x="2842425" y="1934600"/>
              <a:ext cx="1843850" cy="1843850"/>
            </a:xfrm>
            <a:custGeom>
              <a:avLst/>
              <a:gdLst/>
              <a:ahLst/>
              <a:cxnLst/>
              <a:rect l="l" t="t" r="r" b="b"/>
              <a:pathLst>
                <a:path w="73754" h="73754" extrusionOk="0">
                  <a:moveTo>
                    <a:pt x="36880" y="0"/>
                  </a:moveTo>
                  <a:cubicBezTo>
                    <a:pt x="36621" y="0"/>
                    <a:pt x="36362" y="6"/>
                    <a:pt x="36108" y="11"/>
                  </a:cubicBezTo>
                  <a:cubicBezTo>
                    <a:pt x="17253" y="397"/>
                    <a:pt x="1834" y="15011"/>
                    <a:pt x="154" y="33525"/>
                  </a:cubicBezTo>
                  <a:cubicBezTo>
                    <a:pt x="55" y="34627"/>
                    <a:pt x="0" y="35745"/>
                    <a:pt x="0" y="36874"/>
                  </a:cubicBezTo>
                  <a:cubicBezTo>
                    <a:pt x="0" y="38009"/>
                    <a:pt x="55" y="39122"/>
                    <a:pt x="154" y="40229"/>
                  </a:cubicBezTo>
                  <a:cubicBezTo>
                    <a:pt x="1834" y="58749"/>
                    <a:pt x="17253" y="73357"/>
                    <a:pt x="36108" y="73743"/>
                  </a:cubicBezTo>
                  <a:cubicBezTo>
                    <a:pt x="36362" y="73748"/>
                    <a:pt x="36621" y="73754"/>
                    <a:pt x="36880" y="73754"/>
                  </a:cubicBezTo>
                  <a:cubicBezTo>
                    <a:pt x="38312" y="73754"/>
                    <a:pt x="39744" y="73666"/>
                    <a:pt x="41165" y="73500"/>
                  </a:cubicBezTo>
                  <a:cubicBezTo>
                    <a:pt x="58391" y="71495"/>
                    <a:pt x="72030" y="57581"/>
                    <a:pt x="73600" y="40229"/>
                  </a:cubicBezTo>
                  <a:cubicBezTo>
                    <a:pt x="73699" y="39127"/>
                    <a:pt x="73754" y="38009"/>
                    <a:pt x="73754" y="36874"/>
                  </a:cubicBezTo>
                  <a:cubicBezTo>
                    <a:pt x="73754" y="35745"/>
                    <a:pt x="73699" y="34632"/>
                    <a:pt x="73600" y="33525"/>
                  </a:cubicBezTo>
                  <a:cubicBezTo>
                    <a:pt x="72024" y="16173"/>
                    <a:pt x="58391" y="2259"/>
                    <a:pt x="41165" y="254"/>
                  </a:cubicBezTo>
                  <a:cubicBezTo>
                    <a:pt x="39744" y="88"/>
                    <a:pt x="38312" y="0"/>
                    <a:pt x="368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101583" tIns="101583" rIns="101583" bIns="101583" anchor="ctr" anchorCtr="0">
              <a:noAutofit/>
            </a:bodyPr>
            <a:lstStyle/>
            <a:p>
              <a:endParaRPr sz="2000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48E998C6-3660-4602-A7E1-C2BE96730C0F}"/>
              </a:ext>
            </a:extLst>
          </p:cNvPr>
          <p:cNvSpPr txBox="1"/>
          <p:nvPr/>
        </p:nvSpPr>
        <p:spPr>
          <a:xfrm>
            <a:off x="4091486" y="3306831"/>
            <a:ext cx="1862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Jost" pitchFamily="2" charset="0"/>
                <a:cs typeface="Chulabhorn Likit Text" panose="00000500000000000000" pitchFamily="50" charset="-34"/>
              </a:rPr>
              <a:t>งบประมาณ 22,000,000 บาท</a:t>
            </a:r>
            <a:endParaRPr lang="en-US" sz="1600" dirty="0">
              <a:solidFill>
                <a:srgbClr val="002060"/>
              </a:solidFill>
              <a:latin typeface="Chulabhorn Likit Text" panose="00000500000000000000" pitchFamily="50" charset="-34"/>
              <a:ea typeface="Jost" pitchFamily="2" charset="0"/>
              <a:cs typeface="Chulabhorn Likit Text" panose="00000500000000000000" pitchFamily="50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71015" y="2125127"/>
            <a:ext cx="3665390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sz="13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สกส. ได้จัดทำโครงการพัฒนา</a:t>
            </a:r>
            <a:br>
              <a:rPr lang="th-TH" sz="13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ระบบ</a:t>
            </a:r>
            <a:r>
              <a:rPr lang="th-TH" sz="13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บัญชี</a:t>
            </a:r>
            <a:r>
              <a:rPr lang="th-TH" sz="13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การเงิน</a:t>
            </a:r>
            <a:br>
              <a:rPr lang="th-TH" sz="13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3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ระบบโปรแกรมทะเบียนลูกหนี้ </a:t>
            </a:r>
            <a:r>
              <a:rPr lang="th-TH" sz="13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3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</a:t>
            </a:r>
            <a:r>
              <a:rPr lang="th-TH" sz="13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พัฒนาบทบาทสตรี 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-36281" y="-299407"/>
            <a:ext cx="10205749" cy="1667266"/>
            <a:chOff x="-36281" y="-296621"/>
            <a:chExt cx="10205749" cy="1607012"/>
          </a:xfrm>
        </p:grpSpPr>
        <p:grpSp>
          <p:nvGrpSpPr>
            <p:cNvPr id="36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36281" y="-17122"/>
              <a:ext cx="10205749" cy="764718"/>
              <a:chOff x="-41176" y="-180235"/>
              <a:chExt cx="9185176" cy="688249"/>
            </a:xfrm>
          </p:grpSpPr>
          <p:sp>
            <p:nvSpPr>
              <p:cNvPr id="54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5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39988" y="-9870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6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57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41176" y="-180235"/>
                <a:ext cx="9173747" cy="60682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50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79865" y="-296621"/>
              <a:ext cx="4372181" cy="1607012"/>
              <a:chOff x="5480255" y="-503789"/>
              <a:chExt cx="3934964" cy="1446311"/>
            </a:xfrm>
          </p:grpSpPr>
          <p:sp>
            <p:nvSpPr>
              <p:cNvPr id="51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71342" y="-159480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52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80255" y="-503789"/>
                <a:ext cx="1720549" cy="144631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53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891417" y="-184045"/>
                <a:ext cx="943202" cy="6222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58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-47660" y="40280"/>
            <a:ext cx="6459477" cy="58454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4.5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รายงานโครงการที่ดำเนินการเบิกจ่ายเงินเหลื่อมปี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งบประมาณ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พ.ศ.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2565 (งบลงทุน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)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โครงการ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พัฒนาระบบบัญชีการเงินและระบบโปรแกรมทะเบียนลูกหนี้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พัฒนาบทบาทสตรี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endParaRPr lang="en-US" sz="1200" b="1" spc="-70" dirty="0">
              <a:solidFill>
                <a:schemeClr val="bg1"/>
              </a:solidFill>
              <a:effectLst/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304300" y="1200766"/>
            <a:ext cx="7472440" cy="46360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5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โครงการ</a:t>
            </a:r>
            <a:r>
              <a:rPr lang="th-TH" sz="15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พัฒนาระบบบัญชีการเงินและระบบโปรแกรมทะเบียนลูกหนี้ กองทุนพัฒนาบทบาทสตรี</a:t>
            </a:r>
          </a:p>
        </p:txBody>
      </p:sp>
      <p:sp>
        <p:nvSpPr>
          <p:cNvPr id="5" name="Rectangle 4"/>
          <p:cNvSpPr/>
          <p:nvPr/>
        </p:nvSpPr>
        <p:spPr>
          <a:xfrm>
            <a:off x="5759568" y="2318714"/>
            <a:ext cx="3017172" cy="7140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อยู่ระหว่างขั้นตอนการ</a:t>
            </a:r>
            <a:r>
              <a:rPr lang="th-TH" sz="16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ดำเนินการ</a:t>
            </a:r>
            <a:br>
              <a:rPr lang="th-TH" sz="16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6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ลง</a:t>
            </a: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นามในสัญญา</a:t>
            </a:r>
          </a:p>
        </p:txBody>
      </p:sp>
      <p:sp>
        <p:nvSpPr>
          <p:cNvPr id="6" name="Rectangle 5"/>
          <p:cNvSpPr/>
          <p:nvPr/>
        </p:nvSpPr>
        <p:spPr>
          <a:xfrm>
            <a:off x="1296516" y="4204287"/>
            <a:ext cx="3275484" cy="857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จะดำเนิน</a:t>
            </a:r>
            <a:r>
              <a:rPr lang="th-TH" sz="14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โครงการระหว่าง</a:t>
            </a:r>
            <a:br>
              <a:rPr lang="th-TH" sz="14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spc="-5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เดือน</a:t>
            </a:r>
            <a:r>
              <a:rPr lang="th-TH" sz="1400" b="1" spc="-5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ตุลาคม 2565 - เดือนมิถุนายน 2566 </a:t>
            </a: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(270 วัน)</a:t>
            </a:r>
          </a:p>
        </p:txBody>
      </p:sp>
      <p:sp>
        <p:nvSpPr>
          <p:cNvPr id="7" name="Rectangle 6"/>
          <p:cNvSpPr/>
          <p:nvPr/>
        </p:nvSpPr>
        <p:spPr>
          <a:xfrm>
            <a:off x="5865752" y="4190641"/>
            <a:ext cx="291098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ซึ่งต้องกันเงินเหลื่อมปีที่มีหนี้ผูกพัน ปี </a:t>
            </a:r>
            <a:r>
              <a:rPr lang="th-TH" sz="14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พ.ศ. 2565 ไว้</a:t>
            </a:r>
            <a:r>
              <a: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เบิกกันเหลื่อมปี พ.ศ. 2566  </a:t>
            </a:r>
            <a:endParaRPr lang="en-US" sz="14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0985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0" y="2488344"/>
            <a:ext cx="10160000" cy="161375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4.6 รายงาน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โครงการที่ดำเนินการเบิกจ่ายเงินเหลื่อมปี 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             ประจำปี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งบประมาณ พ.ศ. 2565 (งบดำเนินงาน)                   	                    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โครงการ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ผลิตสื่อและเผยแพร่ความสำเร็จของกลุ่มอาชีพสมาชิกกองทุนพัฒนาบทบาทสตรี</a:t>
            </a:r>
            <a:endParaRPr lang="en-US" sz="1900" b="1" spc="-7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34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37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38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39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49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50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40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41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4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4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4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5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36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46471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</p:spTree>
    <p:extLst>
      <p:ext uri="{BB962C8B-B14F-4D97-AF65-F5344CB8AC3E}">
        <p14:creationId xmlns:p14="http://schemas.microsoft.com/office/powerpoint/2010/main" val="188782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89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92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93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94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104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105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95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96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97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101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02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03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98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99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00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90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91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35454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41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46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7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8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49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42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43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44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45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2" name="TextBox 1"/>
          <p:cNvSpPr txBox="1"/>
          <p:nvPr/>
        </p:nvSpPr>
        <p:spPr>
          <a:xfrm>
            <a:off x="454047" y="0"/>
            <a:ext cx="5232400" cy="47320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b="1" dirty="0">
                <a:ln w="0"/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1 เรื่อง ประธานแจ้งให้ที่ประชุมทราบ</a:t>
            </a:r>
          </a:p>
        </p:txBody>
      </p:sp>
      <p:sp>
        <p:nvSpPr>
          <p:cNvPr id="4" name="Rectangle 3"/>
          <p:cNvSpPr/>
          <p:nvPr/>
        </p:nvSpPr>
        <p:spPr>
          <a:xfrm>
            <a:off x="1690787" y="2498600"/>
            <a:ext cx="6764313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1.1........................................................................</a:t>
            </a:r>
            <a:endParaRPr lang="en-US" sz="20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174349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34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37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38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39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49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50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40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41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4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4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4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5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36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46471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-36281" y="-299407"/>
            <a:ext cx="10205749" cy="1667266"/>
            <a:chOff x="-36281" y="-296621"/>
            <a:chExt cx="10205749" cy="1607012"/>
          </a:xfrm>
        </p:grpSpPr>
        <p:grpSp>
          <p:nvGrpSpPr>
            <p:cNvPr id="3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36281" y="-17122"/>
              <a:ext cx="10205749" cy="764718"/>
              <a:chOff x="-41176" y="-180235"/>
              <a:chExt cx="9185176" cy="688249"/>
            </a:xfrm>
          </p:grpSpPr>
          <p:sp>
            <p:nvSpPr>
              <p:cNvPr id="55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6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39988" y="-9870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7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58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41176" y="-180235"/>
                <a:ext cx="9173747" cy="606826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51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79865" y="-296621"/>
              <a:ext cx="4372181" cy="1607012"/>
              <a:chOff x="5480255" y="-503789"/>
              <a:chExt cx="3934964" cy="1446311"/>
            </a:xfrm>
          </p:grpSpPr>
          <p:sp>
            <p:nvSpPr>
              <p:cNvPr id="52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71342" y="-159480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53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80255" y="-503789"/>
                <a:ext cx="1720549" cy="144631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54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891417" y="-184045"/>
                <a:ext cx="943202" cy="6222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2" name="Rectangle 1"/>
          <p:cNvSpPr/>
          <p:nvPr/>
        </p:nvSpPr>
        <p:spPr>
          <a:xfrm>
            <a:off x="-23481" y="69185"/>
            <a:ext cx="7360896" cy="539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h-TH" sz="115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4.6 </a:t>
            </a:r>
            <a:r>
              <a:rPr lang="th-TH" sz="115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รายงานโครงการที่ดำเนินการเบิกจ่ายเงินเหลื่อมปี </a:t>
            </a:r>
            <a:r>
              <a:rPr lang="th-TH" sz="115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</a:t>
            </a:r>
            <a:r>
              <a:rPr lang="th-TH" sz="115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งบประมาณ พ.ศ. 2565 </a:t>
            </a:r>
            <a:r>
              <a:rPr lang="th-TH" sz="115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</a:t>
            </a:r>
            <a:r>
              <a:rPr lang="th-TH" sz="115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งบดำเนินงาน</a:t>
            </a:r>
            <a:r>
              <a:rPr lang="th-TH" sz="115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) </a:t>
            </a:r>
            <a:br>
              <a:rPr lang="th-TH" sz="115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15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โครงการ</a:t>
            </a:r>
            <a:r>
              <a:rPr lang="th-TH" sz="115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ผลิตสื่อและเผยแพร่ความสำเร็จของกลุ่มอาชีพสมาชิกกองทุนพัฒนาบทบาทสตรี</a:t>
            </a:r>
            <a:endParaRPr lang="en-US" sz="1150" b="1" spc="-70" dirty="0">
              <a:solidFill>
                <a:schemeClr val="bg1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42603" y="1174759"/>
            <a:ext cx="9464901" cy="46360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โครงการผลิตสื่อและเผยแพร่ความสำเร็จของกลุ่มอาชีพสมาชิกกองทุนพัฒนาบทบาทสตรี</a:t>
            </a:r>
            <a:endParaRPr lang="th-TH" sz="16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60" name="Freeform: Shape 4">
            <a:extLst>
              <a:ext uri="{FF2B5EF4-FFF2-40B4-BE49-F238E27FC236}">
                <a16:creationId xmlns:a16="http://schemas.microsoft.com/office/drawing/2014/main" id="{73DF6BF6-ADAF-4A08-911B-89ED15D94C3A}"/>
              </a:ext>
            </a:extLst>
          </p:cNvPr>
          <p:cNvSpPr/>
          <p:nvPr/>
        </p:nvSpPr>
        <p:spPr>
          <a:xfrm flipH="1">
            <a:off x="242603" y="1900585"/>
            <a:ext cx="2158999" cy="2386218"/>
          </a:xfrm>
          <a:custGeom>
            <a:avLst/>
            <a:gdLst>
              <a:gd name="connsiteX0" fmla="*/ 3211249 w 3211249"/>
              <a:gd name="connsiteY0" fmla="*/ 0 h 2675328"/>
              <a:gd name="connsiteX1" fmla="*/ 0 w 3211249"/>
              <a:gd name="connsiteY1" fmla="*/ 0 h 2675328"/>
              <a:gd name="connsiteX2" fmla="*/ 0 w 3211249"/>
              <a:gd name="connsiteY2" fmla="*/ 2675328 h 2675328"/>
              <a:gd name="connsiteX3" fmla="*/ 3211249 w 3211249"/>
              <a:gd name="connsiteY3" fmla="*/ 2675328 h 2675328"/>
              <a:gd name="connsiteX4" fmla="*/ 3211249 w 3211249"/>
              <a:gd name="connsiteY4" fmla="*/ 0 h 2675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1249" h="2675328">
                <a:moveTo>
                  <a:pt x="3211249" y="0"/>
                </a:moveTo>
                <a:lnTo>
                  <a:pt x="0" y="0"/>
                </a:lnTo>
                <a:lnTo>
                  <a:pt x="0" y="2675328"/>
                </a:lnTo>
                <a:lnTo>
                  <a:pt x="3211249" y="2675328"/>
                </a:lnTo>
                <a:lnTo>
                  <a:pt x="3211249" y="0"/>
                </a:lnTo>
                <a:close/>
              </a:path>
            </a:pathLst>
          </a:custGeom>
          <a:solidFill>
            <a:srgbClr val="FDD3D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endParaRPr lang="th-TH" sz="1400" dirty="0" smtClean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สกส. ได้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ordia New" panose="020B0304020202020204" pitchFamily="34" charset="-34"/>
                <a:cs typeface="Chulabhorn Likit Text" panose="00000500000000000000" pitchFamily="50" charset="-34"/>
              </a:rPr>
              <a:t>ดำเนินงาน</a:t>
            </a:r>
            <a:b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ordia New" panose="020B0304020202020204" pitchFamily="34" charset="-34"/>
                <a:cs typeface="Chulabhorn Likit Text" panose="00000500000000000000" pitchFamily="50" charset="-34"/>
              </a:rPr>
            </a:b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โครงการ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ผลิต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สื่อ</a:t>
            </a:r>
            <a:b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และ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เผยแพร่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ความสำเร็จ</a:t>
            </a:r>
            <a:b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ของ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กลุ่มอาชีพสมาชิกกองทุนพัฒนาบทบาทสตรี งบประมาณ 495</a:t>
            </a:r>
            <a:r>
              <a:rPr lang="en-US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,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000 บาท </a:t>
            </a:r>
          </a:p>
          <a:p>
            <a:pPr algn="ctr"/>
            <a:endParaRPr lang="en-US" sz="1350" dirty="0"/>
          </a:p>
        </p:txBody>
      </p:sp>
      <p:sp>
        <p:nvSpPr>
          <p:cNvPr id="61" name="Freeform: Shape 12">
            <a:extLst>
              <a:ext uri="{FF2B5EF4-FFF2-40B4-BE49-F238E27FC236}">
                <a16:creationId xmlns:a16="http://schemas.microsoft.com/office/drawing/2014/main" id="{E4B92DBD-49D7-4E2F-9A51-1087C2F9AD4E}"/>
              </a:ext>
            </a:extLst>
          </p:cNvPr>
          <p:cNvSpPr/>
          <p:nvPr/>
        </p:nvSpPr>
        <p:spPr>
          <a:xfrm flipH="1">
            <a:off x="2622331" y="1900585"/>
            <a:ext cx="2158999" cy="2386218"/>
          </a:xfrm>
          <a:custGeom>
            <a:avLst/>
            <a:gdLst>
              <a:gd name="connsiteX0" fmla="*/ 3211249 w 3211249"/>
              <a:gd name="connsiteY0" fmla="*/ 0 h 2675328"/>
              <a:gd name="connsiteX1" fmla="*/ 0 w 3211249"/>
              <a:gd name="connsiteY1" fmla="*/ 0 h 2675328"/>
              <a:gd name="connsiteX2" fmla="*/ 0 w 3211249"/>
              <a:gd name="connsiteY2" fmla="*/ 2675328 h 2675328"/>
              <a:gd name="connsiteX3" fmla="*/ 3211249 w 3211249"/>
              <a:gd name="connsiteY3" fmla="*/ 2675328 h 2675328"/>
              <a:gd name="connsiteX4" fmla="*/ 3211249 w 3211249"/>
              <a:gd name="connsiteY4" fmla="*/ 0 h 2675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1249" h="2675328">
                <a:moveTo>
                  <a:pt x="3211249" y="0"/>
                </a:moveTo>
                <a:lnTo>
                  <a:pt x="0" y="0"/>
                </a:lnTo>
                <a:lnTo>
                  <a:pt x="0" y="2675328"/>
                </a:lnTo>
                <a:lnTo>
                  <a:pt x="3211249" y="2675328"/>
                </a:lnTo>
                <a:lnTo>
                  <a:pt x="3211249" y="0"/>
                </a:lnTo>
                <a:close/>
              </a:path>
            </a:pathLst>
          </a:custGeom>
          <a:solidFill>
            <a:srgbClr val="FFF5E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อยู่ระหว่าง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ขั้นตอน</a:t>
            </a:r>
            <a:b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การ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ดำเนินการลง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นาม</a:t>
            </a:r>
            <a:b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ใน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สัญญา</a:t>
            </a:r>
            <a:endParaRPr lang="en-US" sz="135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62" name="Freeform: Shape 19">
            <a:extLst>
              <a:ext uri="{FF2B5EF4-FFF2-40B4-BE49-F238E27FC236}">
                <a16:creationId xmlns:a16="http://schemas.microsoft.com/office/drawing/2014/main" id="{EDC4BA0A-A8E1-4EE8-9E5A-1BF00C736D05}"/>
              </a:ext>
            </a:extLst>
          </p:cNvPr>
          <p:cNvSpPr/>
          <p:nvPr/>
        </p:nvSpPr>
        <p:spPr>
          <a:xfrm flipH="1">
            <a:off x="5010511" y="1900585"/>
            <a:ext cx="2209090" cy="2386218"/>
          </a:xfrm>
          <a:custGeom>
            <a:avLst/>
            <a:gdLst>
              <a:gd name="connsiteX0" fmla="*/ 3211249 w 3211249"/>
              <a:gd name="connsiteY0" fmla="*/ 0 h 2675328"/>
              <a:gd name="connsiteX1" fmla="*/ 0 w 3211249"/>
              <a:gd name="connsiteY1" fmla="*/ 0 h 2675328"/>
              <a:gd name="connsiteX2" fmla="*/ 0 w 3211249"/>
              <a:gd name="connsiteY2" fmla="*/ 2675328 h 2675328"/>
              <a:gd name="connsiteX3" fmla="*/ 3211249 w 3211249"/>
              <a:gd name="connsiteY3" fmla="*/ 2675328 h 2675328"/>
              <a:gd name="connsiteX4" fmla="*/ 3211249 w 3211249"/>
              <a:gd name="connsiteY4" fmla="*/ 0 h 2675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1249" h="2675328">
                <a:moveTo>
                  <a:pt x="3211249" y="0"/>
                </a:moveTo>
                <a:lnTo>
                  <a:pt x="0" y="0"/>
                </a:lnTo>
                <a:lnTo>
                  <a:pt x="0" y="2675328"/>
                </a:lnTo>
                <a:lnTo>
                  <a:pt x="3211249" y="2675328"/>
                </a:lnTo>
                <a:lnTo>
                  <a:pt x="3211249" y="0"/>
                </a:lnTo>
                <a:close/>
              </a:path>
            </a:pathLst>
          </a:custGeom>
          <a:solidFill>
            <a:srgbClr val="EAF7E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จะดำเนิน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โครงการ</a:t>
            </a:r>
            <a:b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spc="-6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ระหว่าง</a:t>
            </a:r>
            <a:r>
              <a:rPr lang="th-TH" sz="1400" spc="-6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เดือนกันยายน 2565 - 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เดือนตุลาคม 2565 </a:t>
            </a:r>
          </a:p>
          <a:p>
            <a:pPr algn="ctr"/>
            <a:endParaRPr lang="en-US" sz="1350" dirty="0"/>
          </a:p>
        </p:txBody>
      </p:sp>
      <p:sp>
        <p:nvSpPr>
          <p:cNvPr id="63" name="Freeform: Shape 19">
            <a:extLst>
              <a:ext uri="{FF2B5EF4-FFF2-40B4-BE49-F238E27FC236}">
                <a16:creationId xmlns:a16="http://schemas.microsoft.com/office/drawing/2014/main" id="{EDC4BA0A-A8E1-4EE8-9E5A-1BF00C736D05}"/>
              </a:ext>
            </a:extLst>
          </p:cNvPr>
          <p:cNvSpPr/>
          <p:nvPr/>
        </p:nvSpPr>
        <p:spPr>
          <a:xfrm flipH="1">
            <a:off x="7498415" y="1901061"/>
            <a:ext cx="2209090" cy="2386218"/>
          </a:xfrm>
          <a:custGeom>
            <a:avLst/>
            <a:gdLst>
              <a:gd name="connsiteX0" fmla="*/ 3211249 w 3211249"/>
              <a:gd name="connsiteY0" fmla="*/ 0 h 2675328"/>
              <a:gd name="connsiteX1" fmla="*/ 0 w 3211249"/>
              <a:gd name="connsiteY1" fmla="*/ 0 h 2675328"/>
              <a:gd name="connsiteX2" fmla="*/ 0 w 3211249"/>
              <a:gd name="connsiteY2" fmla="*/ 2675328 h 2675328"/>
              <a:gd name="connsiteX3" fmla="*/ 3211249 w 3211249"/>
              <a:gd name="connsiteY3" fmla="*/ 2675328 h 2675328"/>
              <a:gd name="connsiteX4" fmla="*/ 3211249 w 3211249"/>
              <a:gd name="connsiteY4" fmla="*/ 0 h 2675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11249" h="2675328">
                <a:moveTo>
                  <a:pt x="3211249" y="0"/>
                </a:moveTo>
                <a:lnTo>
                  <a:pt x="0" y="0"/>
                </a:lnTo>
                <a:lnTo>
                  <a:pt x="0" y="2675328"/>
                </a:lnTo>
                <a:lnTo>
                  <a:pt x="3211249" y="2675328"/>
                </a:lnTo>
                <a:lnTo>
                  <a:pt x="3211249" y="0"/>
                </a:lnTo>
                <a:close/>
              </a:path>
            </a:pathLst>
          </a:custGeom>
          <a:solidFill>
            <a:srgbClr val="D7E5D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ซึ่งจะก่อหนี้ผูกพันในปีงบประมาณ พ.ศ. 2565 และต้อง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ดำเนินการ</a:t>
            </a:r>
            <a:b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กัน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เงินเหลื่อมปี </a:t>
            </a: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/>
            </a:r>
            <a:b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4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เบิกจ่ายใน</a:t>
            </a:r>
            <a:r>
              <a:rPr lang="th-TH"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ปีงบประมาณ พ.ศ. 2566 </a:t>
            </a:r>
            <a:endParaRPr lang="th-TH" sz="14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01602" y="2842352"/>
            <a:ext cx="220729" cy="176270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4" name="Right Arrow 63"/>
          <p:cNvSpPr/>
          <p:nvPr/>
        </p:nvSpPr>
        <p:spPr>
          <a:xfrm>
            <a:off x="4810372" y="2842352"/>
            <a:ext cx="220729" cy="176270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5" name="Right Arrow 64"/>
          <p:cNvSpPr/>
          <p:nvPr/>
        </p:nvSpPr>
        <p:spPr>
          <a:xfrm>
            <a:off x="7242471" y="2840306"/>
            <a:ext cx="220729" cy="176270"/>
          </a:xfrm>
          <a:prstGeom prst="rightArrow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3614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0" y="2488344"/>
            <a:ext cx="10160000" cy="651463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4.7 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การยืนยันลูกหนี้เงินทุนหมุนเวียน กองทุนพัฒนาบทบาทสตรี</a:t>
            </a:r>
            <a:endParaRPr lang="en-US" sz="1900" b="1" spc="-7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/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34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37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38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39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49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50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40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41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4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4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4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5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36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46471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</p:spTree>
    <p:extLst>
      <p:ext uri="{BB962C8B-B14F-4D97-AF65-F5344CB8AC3E}">
        <p14:creationId xmlns:p14="http://schemas.microsoft.com/office/powerpoint/2010/main" val="231850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12" name="Group 11"/>
          <p:cNvGrpSpPr/>
          <p:nvPr/>
        </p:nvGrpSpPr>
        <p:grpSpPr>
          <a:xfrm>
            <a:off x="-23582" y="5244025"/>
            <a:ext cx="10183583" cy="521726"/>
            <a:chOff x="-23582" y="5244024"/>
            <a:chExt cx="10183583" cy="521726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44024"/>
              <a:ext cx="10183583" cy="521726"/>
              <a:chOff x="-21225" y="4584327"/>
              <a:chExt cx="9165225" cy="622658"/>
            </a:xfrm>
          </p:grpSpPr>
          <p:pic>
            <p:nvPicPr>
              <p:cNvPr id="13" name="Picture 2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14" name="Picture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15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28" name="Picture 3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29" name="Picture 3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2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18" name="Picture 2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9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25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6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27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21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499" y="4584327"/>
                <a:ext cx="1081501" cy="567984"/>
                <a:chOff x="10426806" y="6384245"/>
                <a:chExt cx="1777706" cy="484982"/>
              </a:xfrm>
            </p:grpSpPr>
            <p:sp>
              <p:nvSpPr>
                <p:cNvPr id="22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06" y="6384245"/>
                  <a:ext cx="1760999" cy="472847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3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31001" y="6507741"/>
                  <a:ext cx="1773511" cy="361486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9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42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6034">
              <a:off x="8826803" y="5265831"/>
              <a:ext cx="451167" cy="477135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500" b="1" dirty="0">
                    <a:ea typeface="Calibri" panose="020F0502020204030204" pitchFamily="34" charset="0"/>
                    <a:cs typeface="Chulabhorn Likit Text Light๙" panose="00000400000000000000" pitchFamily="2" charset="-34"/>
                  </a:rPr>
                  <a:t>   </a:t>
                </a:r>
                <a:r>
                  <a:rPr lang="th-TH" sz="1400" b="1" dirty="0">
                    <a:solidFill>
                      <a:schemeClr val="bg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4.7 การยืนยันลูกหนี้เงินทุนหมุนเวียน กองทุนพัฒนาบทบาท</a:t>
                </a:r>
                <a:r>
                  <a:rPr lang="th-TH" sz="1400" b="1" dirty="0" smtClean="0">
                    <a:solidFill>
                      <a:schemeClr val="bg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สตรี</a:t>
                </a:r>
                <a:endParaRPr lang="en-US" sz="1400" b="1" spc="-70" dirty="0">
                  <a:solidFill>
                    <a:schemeClr val="bg1"/>
                  </a:solidFill>
                  <a:latin typeface="Chulabhorn Likit Text" panose="00000500000000000000" pitchFamily="50" charset="-34"/>
                  <a:ea typeface="Times New Roman" panose="02020603050405020304" pitchFamily="18" charset="0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BD6F4729-7522-82AF-1474-12CAF37752C8}"/>
              </a:ext>
            </a:extLst>
          </p:cNvPr>
          <p:cNvSpPr/>
          <p:nvPr/>
        </p:nvSpPr>
        <p:spPr>
          <a:xfrm>
            <a:off x="539323" y="944328"/>
            <a:ext cx="8943006" cy="8801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การยืนยันลูกหนี้เงินทุนหมุนเวียน กองทุนพัฒนาบทบาทสตรีรายโครงการ</a:t>
            </a:r>
          </a:p>
        </p:txBody>
      </p:sp>
      <p:pic>
        <p:nvPicPr>
          <p:cNvPr id="1026" name="Picture 2" descr="slide02">
            <a:extLst>
              <a:ext uri="{FF2B5EF4-FFF2-40B4-BE49-F238E27FC236}">
                <a16:creationId xmlns:a16="http://schemas.microsoft.com/office/drawing/2014/main" id="{4EABD3F8-48A2-0427-A9BB-23EB165B5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153" y="3313544"/>
            <a:ext cx="2182075" cy="180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สี่เหลี่ยมผืนผ้า 15">
            <a:extLst>
              <a:ext uri="{FF2B5EF4-FFF2-40B4-BE49-F238E27FC236}">
                <a16:creationId xmlns:a16="http://schemas.microsoft.com/office/drawing/2014/main" id="{ABF21E47-1436-F5BC-2EF3-2A901936BF7A}"/>
              </a:ext>
            </a:extLst>
          </p:cNvPr>
          <p:cNvSpPr/>
          <p:nvPr/>
        </p:nvSpPr>
        <p:spPr>
          <a:xfrm>
            <a:off x="4940587" y="2064782"/>
            <a:ext cx="4692372" cy="1201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</a:t>
            </a: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 นำไปใช้เป็นฐานข้อมูลลูกหนี้ในระบบลูกหนี้ใหม่</a:t>
            </a:r>
          </a:p>
          <a:p>
            <a:pPr algn="ctr">
              <a:lnSpc>
                <a:spcPct val="130000"/>
              </a:lnSpc>
            </a:pP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ที่จะใช้</a:t>
            </a:r>
            <a:r>
              <a:rPr lang="th-TH" sz="1600" b="1" spc="-60" dirty="0">
                <a:solidFill>
                  <a:srgbClr val="002060"/>
                </a:solidFill>
                <a:latin typeface="Chulabhorn Likit Text" panose="00000500000000000000" pitchFamily="50" charset="-34"/>
                <a:ea typeface="SimSun" panose="02010600030101010101" pitchFamily="2" charset="-122"/>
                <a:cs typeface="Chulabhorn Likit Text" panose="00000500000000000000" pitchFamily="50" charset="-34"/>
              </a:rPr>
              <a:t>ทดแทนระบบทะเบียนลูกหนี้ (</a:t>
            </a:r>
            <a:r>
              <a:rPr lang="en-US" sz="1600" b="1" spc="-60" dirty="0">
                <a:solidFill>
                  <a:srgbClr val="002060"/>
                </a:solidFill>
                <a:latin typeface="Chulabhorn Likit Text" panose="00000500000000000000" pitchFamily="50" charset="-34"/>
                <a:ea typeface="SimSun" panose="02010600030101010101" pitchFamily="2" charset="-122"/>
                <a:cs typeface="Chulabhorn Likit Text" panose="00000500000000000000" pitchFamily="50" charset="-34"/>
              </a:rPr>
              <a:t>SARA)</a:t>
            </a:r>
            <a:endParaRPr lang="en-US" sz="16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0" name="สี่เหลี่ยมผืนผ้า 29">
            <a:extLst>
              <a:ext uri="{FF2B5EF4-FFF2-40B4-BE49-F238E27FC236}">
                <a16:creationId xmlns:a16="http://schemas.microsoft.com/office/drawing/2014/main" id="{C906F29A-D7C9-F086-B991-673E5663AE3F}"/>
              </a:ext>
            </a:extLst>
          </p:cNvPr>
          <p:cNvSpPr/>
          <p:nvPr/>
        </p:nvSpPr>
        <p:spPr>
          <a:xfrm>
            <a:off x="532071" y="2065436"/>
            <a:ext cx="4191788" cy="119214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th-TH" sz="16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marL="342886" indent="-342886">
              <a:lnSpc>
                <a:spcPct val="130000"/>
              </a:lnSpc>
              <a:buAutoNum type="arabicPeriod"/>
            </a:pP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ตรวจสอบความมีอยู่จริงของเงินให้</a:t>
            </a:r>
            <a:r>
              <a:rPr lang="th-TH" sz="16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กู้ยืม</a:t>
            </a:r>
            <a:br>
              <a:rPr lang="th-TH" sz="16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6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ของ</a:t>
            </a: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กองทุนพัฒนาบทบาทสตรี เพื่อ</a:t>
            </a:r>
            <a:r>
              <a:rPr lang="th-TH" sz="16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ใช้</a:t>
            </a:r>
            <a:br>
              <a:rPr lang="th-TH" sz="16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600" b="1" spc="-5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การ</a:t>
            </a:r>
            <a:r>
              <a:rPr lang="th-TH" sz="1600" b="1" spc="-50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จัดทำรายงานการเงินประจำปีบัญชี 2565 </a:t>
            </a:r>
          </a:p>
          <a:p>
            <a:pPr algn="ctr">
              <a:lnSpc>
                <a:spcPct val="130000"/>
              </a:lnSpc>
            </a:pPr>
            <a:endParaRPr lang="en-US" sz="16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pic>
        <p:nvPicPr>
          <p:cNvPr id="1030" name="Picture 6" descr="หนี้สูญ png | PNGEgg">
            <a:extLst>
              <a:ext uri="{FF2B5EF4-FFF2-40B4-BE49-F238E27FC236}">
                <a16:creationId xmlns:a16="http://schemas.microsoft.com/office/drawing/2014/main" id="{90C09C55-4152-CFEC-E03D-5713FDBC7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315" l="2128" r="100000">
                        <a14:foregroundMark x1="30142" y1="8989" x2="30142" y2="8989"/>
                        <a14:foregroundMark x1="33688" y1="13483" x2="33688" y2="13483"/>
                        <a14:foregroundMark x1="32624" y1="8989" x2="32624" y2="8989"/>
                        <a14:foregroundMark x1="31206" y1="11236" x2="31206" y2="11236"/>
                        <a14:foregroundMark x1="28014" y1="7303" x2="28014" y2="7303"/>
                        <a14:foregroundMark x1="30496" y1="15169" x2="30496" y2="15169"/>
                        <a14:foregroundMark x1="32624" y1="16292" x2="32624" y2="16292"/>
                        <a14:foregroundMark x1="35816" y1="12360" x2="35816" y2="12360"/>
                        <a14:foregroundMark x1="35816" y1="10674" x2="35461" y2="6742"/>
                        <a14:foregroundMark x1="34397" y1="3933" x2="34397" y2="3933"/>
                        <a14:foregroundMark x1="32624" y1="2809" x2="32624" y2="2809"/>
                        <a14:foregroundMark x1="36525" y1="18539" x2="36525" y2="18539"/>
                        <a14:foregroundMark x1="39362" y1="26966" x2="39362" y2="26966"/>
                        <a14:foregroundMark x1="50355" y1="17978" x2="50355" y2="17978"/>
                        <a14:foregroundMark x1="44326" y1="65730" x2="44326" y2="65730"/>
                        <a14:foregroundMark x1="87589" y1="63483" x2="87589" y2="63483"/>
                        <a14:foregroundMark x1="42553" y1="66854" x2="42553" y2="66854"/>
                        <a14:foregroundMark x1="39362" y1="68539" x2="39362" y2="68539"/>
                        <a14:foregroundMark x1="48936" y1="12360" x2="48936" y2="12360"/>
                        <a14:backgroundMark x1="50355" y1="65730" x2="50355" y2="65730"/>
                        <a14:backgroundMark x1="39362" y1="66854" x2="39362" y2="66854"/>
                        <a14:backgroundMark x1="43262" y1="4494" x2="43262" y2="4494"/>
                        <a14:backgroundMark x1="40780" y1="9551" x2="40780" y2="9551"/>
                        <a14:backgroundMark x1="41135" y1="17416" x2="41135" y2="17416"/>
                        <a14:backgroundMark x1="29078" y1="2809" x2="29078" y2="2809"/>
                        <a14:backgroundMark x1="41844" y1="24157" x2="41844" y2="24157"/>
                        <a14:backgroundMark x1="52482" y1="33146" x2="52482" y2="33146"/>
                        <a14:backgroundMark x1="42553" y1="26404" x2="42553" y2="26404"/>
                        <a14:backgroundMark x1="43617" y1="29213" x2="43617" y2="29213"/>
                        <a14:backgroundMark x1="31915" y1="1685" x2="31915" y2="1685"/>
                        <a14:backgroundMark x1="33333" y1="3371" x2="33333" y2="3371"/>
                        <a14:backgroundMark x1="34043" y1="5056" x2="34043" y2="5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886" y="3334290"/>
            <a:ext cx="2058698" cy="129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ตัวเชื่อมต่อ: หักมุม 31">
            <a:extLst>
              <a:ext uri="{FF2B5EF4-FFF2-40B4-BE49-F238E27FC236}">
                <a16:creationId xmlns:a16="http://schemas.microsoft.com/office/drawing/2014/main" id="{BF389F7B-BA58-E738-6070-DE5FBD754FC6}"/>
              </a:ext>
            </a:extLst>
          </p:cNvPr>
          <p:cNvCxnSpPr/>
          <p:nvPr/>
        </p:nvCxnSpPr>
        <p:spPr>
          <a:xfrm rot="16200000" flipH="1">
            <a:off x="3693597" y="3070131"/>
            <a:ext cx="3233404" cy="964534"/>
          </a:xfrm>
          <a:prstGeom prst="bentConnector3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75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12" name="Group 11"/>
          <p:cNvGrpSpPr/>
          <p:nvPr/>
        </p:nvGrpSpPr>
        <p:grpSpPr>
          <a:xfrm>
            <a:off x="-23582" y="5244025"/>
            <a:ext cx="10183583" cy="521726"/>
            <a:chOff x="-23582" y="5244024"/>
            <a:chExt cx="10183583" cy="521726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44024"/>
              <a:ext cx="10183583" cy="521726"/>
              <a:chOff x="-21225" y="4584327"/>
              <a:chExt cx="9165225" cy="622658"/>
            </a:xfrm>
          </p:grpSpPr>
          <p:pic>
            <p:nvPicPr>
              <p:cNvPr id="13" name="Picture 2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14" name="Picture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15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28" name="Picture 3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29" name="Picture 3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2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18" name="Picture 2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9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25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6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27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21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499" y="4584327"/>
                <a:ext cx="1081501" cy="567984"/>
                <a:chOff x="10426806" y="6384245"/>
                <a:chExt cx="1777706" cy="484982"/>
              </a:xfrm>
            </p:grpSpPr>
            <p:sp>
              <p:nvSpPr>
                <p:cNvPr id="22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06" y="6384245"/>
                  <a:ext cx="1760999" cy="472847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3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31001" y="6507741"/>
                  <a:ext cx="1773511" cy="361486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9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42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6034">
              <a:off x="8826803" y="5265831"/>
              <a:ext cx="451167" cy="477135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หนังสือยืนยันยอดลูกหนี้กองทุนพัฒนาบทบาทสตรี</a:t>
                </a: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BD6F4729-7522-82AF-1474-12CAF37752C8}"/>
              </a:ext>
            </a:extLst>
          </p:cNvPr>
          <p:cNvSpPr/>
          <p:nvPr/>
        </p:nvSpPr>
        <p:spPr>
          <a:xfrm>
            <a:off x="434933" y="908001"/>
            <a:ext cx="7241339" cy="3353269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>
              <a:lnSpc>
                <a:spcPct val="130000"/>
              </a:lnSpc>
            </a:pPr>
            <a:r>
              <a:rPr lang="th-TH" sz="2000" b="1" spc="-50" dirty="0">
                <a:solidFill>
                  <a:srgbClr val="002060"/>
                </a:solidFill>
                <a:latin typeface="Chulabhorn Likit Text" panose="00000500000000000000" pitchFamily="50" charset="-34"/>
                <a:ea typeface="SimSun" panose="02010600030101010101" pitchFamily="2" charset="-122"/>
                <a:cs typeface="Chulabhorn Likit Text" panose="00000500000000000000" pitchFamily="50" charset="-34"/>
              </a:rPr>
              <a:t>สำนักงานกองทุนพัฒนาบทบาทสตรีได้มีหนังสือ ที่ มท </a:t>
            </a:r>
            <a:r>
              <a:rPr lang="th-TH" sz="2000" b="1" spc="-5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SimSun" panose="02010600030101010101" pitchFamily="2" charset="-122"/>
                <a:cs typeface="Chulabhorn Likit Text" panose="00000500000000000000" pitchFamily="50" charset="-34"/>
              </a:rPr>
              <a:t>0416.2/ </a:t>
            </a:r>
            <a:br>
              <a:rPr lang="th-TH" sz="2000" b="1" spc="-5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SimSun" panose="02010600030101010101" pitchFamily="2" charset="-122"/>
                <a:cs typeface="Chulabhorn Likit Text" panose="00000500000000000000" pitchFamily="50" charset="-34"/>
              </a:rPr>
            </a:br>
            <a:r>
              <a:rPr lang="th-TH" sz="2000" b="1" spc="-5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SimSun" panose="02010600030101010101" pitchFamily="2" charset="-122"/>
                <a:cs typeface="Chulabhorn Likit Text" panose="00000500000000000000" pitchFamily="50" charset="-34"/>
              </a:rPr>
              <a:t>ว </a:t>
            </a:r>
            <a:r>
              <a:rPr lang="th-TH" sz="2000" b="1" spc="-50" dirty="0">
                <a:solidFill>
                  <a:srgbClr val="002060"/>
                </a:solidFill>
                <a:latin typeface="Chulabhorn Likit Text" panose="00000500000000000000" pitchFamily="50" charset="-34"/>
                <a:ea typeface="SimSun" panose="02010600030101010101" pitchFamily="2" charset="-122"/>
                <a:cs typeface="Chulabhorn Likit Text" panose="00000500000000000000" pitchFamily="50" charset="-34"/>
              </a:rPr>
              <a:t>3059 ลงวันที่ 29 สิงหาคม 2565 เรื่อง การยืนยันลูกหนี้เงินทุนหมุนเวียน กองทุนพัฒนาบทบาทสตรี และ</a:t>
            </a:r>
            <a:r>
              <a:rPr lang="th-TH" sz="2000" b="1" spc="-5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ดำเนินการจัดประชุมซักซ้อมแนว</a:t>
            </a:r>
            <a:r>
              <a:rPr lang="th-TH" sz="2000" b="1" spc="-5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ทางการ</a:t>
            </a:r>
            <a:r>
              <a:rPr lang="th-TH" sz="2000" b="1" spc="-8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ยืนยันลูกหนี้เงินทุนหมุนเวียน</a:t>
            </a:r>
            <a:r>
              <a:rPr lang="th-TH" sz="2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รวมถึงมาตรการภาพรวมของกองทุนพัฒนาบทบาทสตรี</a:t>
            </a:r>
            <a:r>
              <a:rPr lang="th-TH" sz="2000" b="1" spc="-8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แก่เจ้าหน้าที่</a:t>
            </a:r>
            <a:r>
              <a:rPr lang="th-TH" sz="2000" b="1" spc="-8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ผู้ดำเนินการ</a:t>
            </a:r>
            <a:br>
              <a:rPr lang="th-TH" sz="2000" b="1" spc="-8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2000" b="1" spc="-3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ตาม</a:t>
            </a:r>
            <a:r>
              <a:rPr lang="th-TH" sz="2000" b="1" spc="-3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แนวทางในรูปแบบออนไลน์ (ระบบ </a:t>
            </a:r>
            <a:r>
              <a:rPr lang="en-US" sz="2000" b="1" spc="-3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Zoom</a:t>
            </a:r>
            <a:r>
              <a:rPr lang="th-TH" sz="2000" b="1" spc="-3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</a:t>
            </a:r>
            <a:r>
              <a:rPr lang="en-US" sz="2000" b="1" spc="-3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Cloud</a:t>
            </a:r>
            <a:r>
              <a:rPr lang="th-TH" sz="2000" b="1" spc="-3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</a:t>
            </a:r>
            <a:r>
              <a:rPr lang="en-US" sz="2000" b="1" spc="-3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Meetings</a:t>
            </a:r>
            <a:r>
              <a:rPr lang="th-TH" sz="2000" b="1" spc="-3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ในวันพฤหัสบดีที่ </a:t>
            </a:r>
            <a:r>
              <a:rPr lang="th-TH" sz="2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8 กันยายน 2565</a:t>
            </a:r>
            <a:r>
              <a:rPr lang="th-TH" sz="2000" b="1" spc="-17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เวลา 13.30 </a:t>
            </a:r>
            <a:r>
              <a:rPr lang="th-TH" sz="2000" b="1" spc="-17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- 16.30 </a:t>
            </a:r>
            <a:r>
              <a:rPr lang="th-TH" sz="2000" b="1" spc="-17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น. </a:t>
            </a:r>
            <a:r>
              <a:rPr lang="th-TH" sz="2000" b="1" spc="-17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/>
            </a:r>
            <a:br>
              <a:rPr lang="th-TH" sz="2000" b="1" spc="-17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2000" b="1" spc="-17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ณ </a:t>
            </a:r>
            <a:r>
              <a:rPr lang="th-TH" sz="2000" b="1" spc="-17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ห้องประชุม 5001 ชั้น 5 กรมการพัฒนาชุมชน</a:t>
            </a:r>
            <a:endParaRPr lang="th-TH" sz="20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7307" y="986390"/>
            <a:ext cx="1875138" cy="2638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ใช้แอพ Zoom อย่างไรให้เกิดประสิทธิภาพต่อการประชุมสูงสุด | OAR KM">
            <a:extLst>
              <a:ext uri="{FF2B5EF4-FFF2-40B4-BE49-F238E27FC236}">
                <a16:creationId xmlns:a16="http://schemas.microsoft.com/office/drawing/2014/main" id="{D4667C35-66EF-DB76-077A-6EABDBBB2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2" r="11318"/>
          <a:stretch/>
        </p:blipFill>
        <p:spPr bwMode="auto">
          <a:xfrm>
            <a:off x="7118990" y="3611813"/>
            <a:ext cx="2856625" cy="179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56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0" y="2488344"/>
            <a:ext cx="10160000" cy="651463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4.8 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แนวทางการตรวจสอบบัญชีเงินฝากธนาคารของกองทุนพัฒนาบทบาทสตรี</a:t>
            </a:r>
            <a:endParaRPr lang="en-US" sz="19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34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37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38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39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49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50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40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41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4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4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4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5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36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46471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</p:spTree>
    <p:extLst>
      <p:ext uri="{BB962C8B-B14F-4D97-AF65-F5344CB8AC3E}">
        <p14:creationId xmlns:p14="http://schemas.microsoft.com/office/powerpoint/2010/main" val="371531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12" name="Group 11"/>
          <p:cNvGrpSpPr/>
          <p:nvPr/>
        </p:nvGrpSpPr>
        <p:grpSpPr>
          <a:xfrm>
            <a:off x="-23582" y="5244024"/>
            <a:ext cx="10183583" cy="521726"/>
            <a:chOff x="-23582" y="5244024"/>
            <a:chExt cx="10183583" cy="521726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44024"/>
              <a:ext cx="10183583" cy="521726"/>
              <a:chOff x="-21225" y="4584327"/>
              <a:chExt cx="9165225" cy="622658"/>
            </a:xfrm>
          </p:grpSpPr>
          <p:pic>
            <p:nvPicPr>
              <p:cNvPr id="13" name="Picture 2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14" name="Picture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15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28" name="Picture 3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29" name="Picture 3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2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18" name="Picture 2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9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25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6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27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21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499" y="4584327"/>
                <a:ext cx="1081501" cy="567984"/>
                <a:chOff x="10426806" y="6384245"/>
                <a:chExt cx="1777706" cy="484982"/>
              </a:xfrm>
            </p:grpSpPr>
            <p:sp>
              <p:nvSpPr>
                <p:cNvPr id="22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06" y="6384245"/>
                  <a:ext cx="1760999" cy="472847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3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31001" y="6507741"/>
                  <a:ext cx="1773511" cy="361486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9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42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6034">
              <a:off x="8826803" y="5265831"/>
              <a:ext cx="451167" cy="477135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</a:t>
                </a: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4" name="ชื่อเรื่อง 1"/>
          <p:cNvSpPr txBox="1">
            <a:spLocks/>
          </p:cNvSpPr>
          <p:nvPr/>
        </p:nvSpPr>
        <p:spPr>
          <a:xfrm>
            <a:off x="729933" y="715035"/>
            <a:ext cx="8733784" cy="136815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th-TH" sz="2000" b="1" dirty="0" smtClean="0">
                <a:solidFill>
                  <a:srgbClr val="C00000"/>
                </a:solidFill>
                <a:effectLst/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การยืนยันยอดเงินคงเหลือในบัญชีเงินฝากธนาคาร </a:t>
            </a:r>
            <a:br>
              <a:rPr lang="th-TH" sz="2000" b="1" dirty="0" smtClean="0">
                <a:solidFill>
                  <a:srgbClr val="C00000"/>
                </a:solidFill>
                <a:effectLst/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2000" b="1" dirty="0" smtClean="0">
                <a:solidFill>
                  <a:srgbClr val="C00000"/>
                </a:solidFill>
                <a:effectLst/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ของกองทุนพัฒนาบทบาทสตรี ณ 30 กันยายน 2564 </a:t>
            </a:r>
            <a:r>
              <a:rPr lang="th-TH" sz="2000" b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2000" b="1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2000" b="1" dirty="0" smtClean="0">
                <a:solidFill>
                  <a:srgbClr val="00206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รวม 8,143 บัญชี</a:t>
            </a:r>
            <a:endParaRPr lang="th-TH" sz="2000" dirty="0">
              <a:solidFill>
                <a:srgbClr val="00206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pic>
        <p:nvPicPr>
          <p:cNvPr id="36" name="รูปภาพ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27" y="2204861"/>
            <a:ext cx="1914525" cy="2305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10" y="2205911"/>
            <a:ext cx="1966080" cy="230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รูปภาพ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192" y="2205911"/>
            <a:ext cx="2304000" cy="2304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สี่เหลี่ยมผืนผ้า 2"/>
          <p:cNvSpPr/>
          <p:nvPr/>
        </p:nvSpPr>
        <p:spPr>
          <a:xfrm>
            <a:off x="996458" y="4666272"/>
            <a:ext cx="2240295" cy="5127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102 บัญชี</a:t>
            </a:r>
            <a:endParaRPr lang="th-TH" sz="16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4" name="สี่เหลี่ยมผืนผ้า 43"/>
          <p:cNvSpPr/>
          <p:nvPr/>
        </p:nvSpPr>
        <p:spPr>
          <a:xfrm>
            <a:off x="3866418" y="4669858"/>
            <a:ext cx="2240295" cy="5127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152 บัญชี</a:t>
            </a:r>
            <a:endParaRPr lang="th-TH" sz="16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5" name="สี่เหลี่ยมผืนผ้า 44"/>
          <p:cNvSpPr/>
          <p:nvPr/>
        </p:nvSpPr>
        <p:spPr>
          <a:xfrm>
            <a:off x="6920944" y="4656658"/>
            <a:ext cx="2240295" cy="5127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7,889 บัญชี</a:t>
            </a:r>
            <a:endParaRPr lang="th-TH" sz="16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8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54096" y="101883"/>
            <a:ext cx="6048260" cy="27189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13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4.8 </a:t>
            </a:r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แนวทางการตรวจสอบบัญชีเงินฝากธนาคารของกองทุนพัฒนาบทบาทสตรี</a:t>
            </a:r>
            <a:endParaRPr lang="en-US" sz="13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6850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12" name="Group 11"/>
          <p:cNvGrpSpPr/>
          <p:nvPr/>
        </p:nvGrpSpPr>
        <p:grpSpPr>
          <a:xfrm>
            <a:off x="-23582" y="5244024"/>
            <a:ext cx="10183583" cy="521726"/>
            <a:chOff x="-23582" y="5244024"/>
            <a:chExt cx="10183583" cy="521726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44024"/>
              <a:ext cx="10183583" cy="521726"/>
              <a:chOff x="-21225" y="4584327"/>
              <a:chExt cx="9165225" cy="622658"/>
            </a:xfrm>
          </p:grpSpPr>
          <p:pic>
            <p:nvPicPr>
              <p:cNvPr id="13" name="Picture 2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14" name="Picture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15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28" name="Picture 3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29" name="Picture 3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2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18" name="Picture 2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9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25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6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27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21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499" y="4584327"/>
                <a:ext cx="1081501" cy="567984"/>
                <a:chOff x="10426806" y="6384245"/>
                <a:chExt cx="1777706" cy="484982"/>
              </a:xfrm>
            </p:grpSpPr>
            <p:sp>
              <p:nvSpPr>
                <p:cNvPr id="22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06" y="6384245"/>
                  <a:ext cx="1760999" cy="472847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3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31001" y="6507741"/>
                  <a:ext cx="1773511" cy="361486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9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42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6034">
              <a:off x="8826803" y="5265831"/>
              <a:ext cx="451167" cy="477135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</a:t>
                </a: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0" name="ชื่อเรื่อง 1"/>
          <p:cNvSpPr txBox="1">
            <a:spLocks/>
          </p:cNvSpPr>
          <p:nvPr/>
        </p:nvSpPr>
        <p:spPr>
          <a:xfrm>
            <a:off x="408784" y="763552"/>
            <a:ext cx="8993390" cy="4731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th-TH" sz="1600" b="1" kern="13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1. กำหนดแนวทางการตรวจสอบบัญชีเงินฝากธนาคาร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h-TH" sz="1600" b="1" kern="1300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600" b="1" kern="1300" dirty="0" smtClean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ตามหนังสือกรมฯ ที่ มท 0416.1/ ว 3120 ลว. 1 ก.ย. 65 </a:t>
            </a:r>
            <a:endParaRPr lang="th-TH" sz="1600" b="1" kern="1300" dirty="0" smtClean="0">
              <a:solidFill>
                <a:srgbClr val="0066FF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th-TH" sz="1600" b="1" kern="13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 ชี้แจงแนวทางให้จังหวัดทราบในการประชุมกรมการพัฒนาชุมชน ประจำเดือนสิงหาคม 2565 </a:t>
            </a:r>
            <a:br>
              <a:rPr lang="th-TH" sz="1600" b="1" kern="13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600" b="1" kern="13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เมื่อวันที่ 25 สิงหาคม 2565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th-TH" sz="1200" b="1" kern="1300" dirty="0" smtClean="0">
                <a:solidFill>
                  <a:srgbClr val="0066FF"/>
                </a:solidFill>
                <a:latin typeface="Chulabhorn Likit Text Light" pitchFamily="2" charset="-34"/>
                <a:cs typeface="Chulabhorn Likit Text Light" pitchFamily="2" charset="-34"/>
              </a:rPr>
              <a:t/>
            </a:r>
            <a:br>
              <a:rPr lang="th-TH" sz="1200" b="1" kern="1300" dirty="0" smtClean="0">
                <a:solidFill>
                  <a:srgbClr val="0066FF"/>
                </a:solidFill>
                <a:latin typeface="Chulabhorn Likit Text Light" pitchFamily="2" charset="-34"/>
                <a:cs typeface="Chulabhorn Likit Text Light" pitchFamily="2" charset="-34"/>
              </a:rPr>
            </a:br>
            <a:endParaRPr lang="th-TH" sz="1200" b="1" kern="1300" dirty="0" smtClean="0">
              <a:solidFill>
                <a:srgbClr val="0066FF"/>
              </a:solidFill>
              <a:latin typeface="Chulabhorn Likit Text Light" pitchFamily="2" charset="-34"/>
              <a:cs typeface="Chulabhorn Likit Text Ligh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1200" b="1" kern="1300" dirty="0">
              <a:solidFill>
                <a:srgbClr val="0066FF"/>
              </a:solidFill>
              <a:latin typeface="Chulabhorn Likit Text Light" pitchFamily="2" charset="-34"/>
              <a:cs typeface="Chulabhorn Likit Text Ligh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1200" b="1" kern="1300" dirty="0" smtClean="0">
              <a:solidFill>
                <a:srgbClr val="0066FF"/>
              </a:solidFill>
              <a:latin typeface="Chulabhorn Likit Text Light" pitchFamily="2" charset="-34"/>
              <a:cs typeface="Chulabhorn Likit Text Ligh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1200" b="1" kern="1300" dirty="0">
              <a:solidFill>
                <a:srgbClr val="0066FF"/>
              </a:solidFill>
              <a:latin typeface="Chulabhorn Likit Text Light" pitchFamily="2" charset="-34"/>
              <a:cs typeface="Chulabhorn Likit Text Light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2800" b="1" kern="1300" dirty="0">
              <a:solidFill>
                <a:srgbClr val="0066FF"/>
              </a:solidFill>
              <a:latin typeface="Chulabhorn Likit Text Light๙" pitchFamily="2" charset="-34"/>
              <a:cs typeface="Chulabhorn Likit Text Light๙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2800" b="1" kern="1300" dirty="0" smtClean="0">
              <a:solidFill>
                <a:srgbClr val="0066FF"/>
              </a:solidFill>
              <a:latin typeface="Chulabhorn Likit Text Light๙" pitchFamily="2" charset="-34"/>
              <a:cs typeface="Chulabhorn Likit Text Light๙" pitchFamily="2" charset="-34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th-TH" sz="2800" b="1" kern="1300" dirty="0">
              <a:solidFill>
                <a:srgbClr val="0066FF"/>
              </a:solidFill>
              <a:latin typeface="Chulabhorn Likit Text Light๙" pitchFamily="2" charset="-34"/>
              <a:cs typeface="Chulabhorn Likit Text Light๙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304"/>
          <a:stretch/>
        </p:blipFill>
        <p:spPr>
          <a:xfrm>
            <a:off x="2929479" y="2474308"/>
            <a:ext cx="4286929" cy="24649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54096" y="101883"/>
            <a:ext cx="6048260" cy="27189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13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4.8 </a:t>
            </a:r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แนวทางการตรวจสอบบัญชีเงินฝากธนาคารของกองทุนพัฒนาบทบาทสตรี</a:t>
            </a:r>
            <a:endParaRPr lang="en-US" sz="13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7393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รูปแบบอิสระ: รูปร่าง 47">
            <a:extLst>
              <a:ext uri="{FF2B5EF4-FFF2-40B4-BE49-F238E27FC236}">
                <a16:creationId xmlns:a16="http://schemas.microsoft.com/office/drawing/2014/main" id="{29036FF3-7A27-455C-9CA3-A5012948D940}"/>
              </a:ext>
            </a:extLst>
          </p:cNvPr>
          <p:cNvSpPr/>
          <p:nvPr/>
        </p:nvSpPr>
        <p:spPr>
          <a:xfrm>
            <a:off x="-840657" y="5749786"/>
            <a:ext cx="5264883" cy="1268"/>
          </a:xfrm>
          <a:custGeom>
            <a:avLst/>
            <a:gdLst>
              <a:gd name="connsiteX0" fmla="*/ 0 w 5679852"/>
              <a:gd name="connsiteY0" fmla="*/ 0 h 908"/>
              <a:gd name="connsiteX1" fmla="*/ 5679852 w 5679852"/>
              <a:gd name="connsiteY1" fmla="*/ 0 h 908"/>
              <a:gd name="connsiteX2" fmla="*/ 5678920 w 5679852"/>
              <a:gd name="connsiteY2" fmla="*/ 908 h 908"/>
              <a:gd name="connsiteX3" fmla="*/ 0 w 5679852"/>
              <a:gd name="connsiteY3" fmla="*/ 908 h 908"/>
              <a:gd name="connsiteX4" fmla="*/ 0 w 5679852"/>
              <a:gd name="connsiteY4" fmla="*/ 0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9852" h="908">
                <a:moveTo>
                  <a:pt x="0" y="0"/>
                </a:moveTo>
                <a:lnTo>
                  <a:pt x="5679852" y="0"/>
                </a:lnTo>
                <a:lnTo>
                  <a:pt x="5678920" y="908"/>
                </a:lnTo>
                <a:lnTo>
                  <a:pt x="0" y="9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 sz="2000"/>
          </a:p>
        </p:txBody>
      </p:sp>
      <p:grpSp>
        <p:nvGrpSpPr>
          <p:cNvPr id="12" name="Group 11"/>
          <p:cNvGrpSpPr/>
          <p:nvPr/>
        </p:nvGrpSpPr>
        <p:grpSpPr>
          <a:xfrm>
            <a:off x="-23582" y="5244024"/>
            <a:ext cx="10183583" cy="521726"/>
            <a:chOff x="-23582" y="5244024"/>
            <a:chExt cx="10183583" cy="521726"/>
          </a:xfrm>
        </p:grpSpPr>
        <p:grpSp>
          <p:nvGrpSpPr>
            <p:cNvPr id="2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44024"/>
              <a:ext cx="10183583" cy="521726"/>
              <a:chOff x="-21225" y="4584327"/>
              <a:chExt cx="9165225" cy="622658"/>
            </a:xfrm>
          </p:grpSpPr>
          <p:pic>
            <p:nvPicPr>
              <p:cNvPr id="13" name="Picture 2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14" name="Picture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15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28" name="Picture 35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29" name="Picture 3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2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18" name="Picture 2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9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25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6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27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21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499" y="4584327"/>
                <a:ext cx="1081501" cy="567984"/>
                <a:chOff x="10426806" y="6384245"/>
                <a:chExt cx="1777706" cy="484982"/>
              </a:xfrm>
            </p:grpSpPr>
            <p:sp>
              <p:nvSpPr>
                <p:cNvPr id="22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06" y="6384245"/>
                  <a:ext cx="1760999" cy="472847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3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31001" y="6507741"/>
                  <a:ext cx="1773511" cy="361486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9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42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186034">
              <a:off x="8826803" y="5265831"/>
              <a:ext cx="451167" cy="477135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7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7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8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1600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       </a:t>
                </a:r>
              </a:p>
            </p:txBody>
          </p:sp>
        </p:grpSp>
        <p:grpSp>
          <p:nvGrpSpPr>
            <p:cNvPr id="7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7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7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7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40" name="ชื่อเรื่อง 1"/>
          <p:cNvSpPr txBox="1">
            <a:spLocks/>
          </p:cNvSpPr>
          <p:nvPr/>
        </p:nvSpPr>
        <p:spPr>
          <a:xfrm>
            <a:off x="196208" y="1165564"/>
            <a:ext cx="9902936" cy="8010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th-TH" sz="1600" b="1" kern="13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 การประชุมซักซ้อมแนวทางการตรวจสอบบัญชีเงินฝากธนาคาร และการยืนยันลูกหนี้ กองทุนพัฒนาบทบาทสตรี </a:t>
            </a:r>
            <a:br>
              <a:rPr lang="th-TH" sz="1600" b="1" kern="13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600" b="1" kern="13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ผ่านระบบออนไลน์</a:t>
            </a:r>
            <a:r>
              <a:rPr lang="en-US" sz="1600" b="1" kern="13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600" b="1" kern="13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Zoom Cloud Meetings</a:t>
            </a:r>
            <a:r>
              <a:rPr lang="th-TH" sz="1600" b="1" kern="13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600" b="1" kern="13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เมื่อวันพฤหัสบดีที่ 8 กันยายน 2565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th-TH" sz="1400" b="1" kern="1300" dirty="0">
              <a:solidFill>
                <a:srgbClr val="0066FF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th-TH" sz="1400" b="1" kern="1300" dirty="0">
              <a:solidFill>
                <a:srgbClr val="0066FF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772" y="3366855"/>
            <a:ext cx="2964646" cy="16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46" y="2292996"/>
            <a:ext cx="3360026" cy="1889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4"/>
          <a:stretch/>
        </p:blipFill>
        <p:spPr bwMode="auto">
          <a:xfrm>
            <a:off x="6573901" y="2405855"/>
            <a:ext cx="3344215" cy="179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54096" y="101883"/>
            <a:ext cx="6048260" cy="27189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13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4.8 </a:t>
            </a:r>
            <a:r>
              <a:rPr lang="th-TH" sz="13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แนวทางการตรวจสอบบัญชีเงินฝากธนาคารของกองทุนพัฒนาบทบาทสตรี</a:t>
            </a:r>
            <a:endParaRPr lang="en-US" sz="13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8689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0" y="2488344"/>
            <a:ext cx="10160000" cy="651463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4.9 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โครงการเชิดชูเกียรติคนกองทุนพัฒนาบทบาทสตรี ประจำปี 2565</a:t>
            </a:r>
            <a:endParaRPr lang="en-US" sz="19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/>
            <a:endParaRPr lang="en-US" sz="19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34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37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38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39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49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50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40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41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4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4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4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5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36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46471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</p:spTree>
    <p:extLst>
      <p:ext uri="{BB962C8B-B14F-4D97-AF65-F5344CB8AC3E}">
        <p14:creationId xmlns:p14="http://schemas.microsoft.com/office/powerpoint/2010/main" val="182453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5000" b="4999"/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245538"/>
            <a:ext cx="10181246" cy="763517"/>
            <a:chOff x="0" y="0"/>
            <a:chExt cx="4826665" cy="3619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6665" cy="361964"/>
            </a:xfrm>
            <a:custGeom>
              <a:avLst/>
              <a:gdLst/>
              <a:ahLst/>
              <a:cxnLst/>
              <a:rect l="l" t="t" r="r" b="b"/>
              <a:pathLst>
                <a:path w="4826665" h="361964">
                  <a:moveTo>
                    <a:pt x="0" y="0"/>
                  </a:moveTo>
                  <a:lnTo>
                    <a:pt x="4826665" y="0"/>
                  </a:lnTo>
                  <a:lnTo>
                    <a:pt x="4826665" y="361964"/>
                  </a:lnTo>
                  <a:lnTo>
                    <a:pt x="0" y="361964"/>
                  </a:lnTo>
                  <a:close/>
                </a:path>
              </a:pathLst>
            </a:custGeom>
            <a:solidFill>
              <a:srgbClr val="FDE96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477"/>
                </a:lnSpc>
              </a:pPr>
              <a:endParaRPr sz="10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1246" y="1"/>
            <a:ext cx="10181246" cy="848119"/>
            <a:chOff x="0" y="0"/>
            <a:chExt cx="4826665" cy="4020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26665" cy="402071"/>
            </a:xfrm>
            <a:custGeom>
              <a:avLst/>
              <a:gdLst/>
              <a:ahLst/>
              <a:cxnLst/>
              <a:rect l="l" t="t" r="r" b="b"/>
              <a:pathLst>
                <a:path w="4826665" h="402071">
                  <a:moveTo>
                    <a:pt x="0" y="0"/>
                  </a:moveTo>
                  <a:lnTo>
                    <a:pt x="4826665" y="0"/>
                  </a:lnTo>
                  <a:lnTo>
                    <a:pt x="4826665" y="402071"/>
                  </a:lnTo>
                  <a:lnTo>
                    <a:pt x="0" y="402071"/>
                  </a:lnTo>
                  <a:close/>
                </a:path>
              </a:pathLst>
            </a:custGeom>
            <a:solidFill>
              <a:srgbClr val="8C756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477"/>
                </a:lnSpc>
              </a:pPr>
              <a:endParaRPr sz="1000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28221" y="4976101"/>
            <a:ext cx="5612112" cy="7388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b="15379"/>
          <a:stretch>
            <a:fillRect/>
          </a:stretch>
        </p:blipFill>
        <p:spPr>
          <a:xfrm>
            <a:off x="233682" y="1229863"/>
            <a:ext cx="6638571" cy="374623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7182" y="154010"/>
            <a:ext cx="9865637" cy="48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74"/>
              </a:lnSpc>
            </a:pPr>
            <a:r>
              <a:rPr lang="en-US" sz="2667" spc="114" dirty="0" err="1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โครงการเชิดชูเกียรติคนกองทุนพัฒนาบทบาทสตรี</a:t>
            </a:r>
            <a:endParaRPr lang="en-US" sz="2667" spc="114" dirty="0">
              <a:solidFill>
                <a:srgbClr val="FFFFFF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7011854" y="1220620"/>
            <a:ext cx="2871679" cy="923330"/>
            <a:chOff x="0" y="-22183"/>
            <a:chExt cx="6892031" cy="2215991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44178" cy="268459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499577" y="-22183"/>
              <a:ext cx="6392454" cy="2215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33"/>
                </a:lnSpc>
              </a:pPr>
              <a:r>
                <a:rPr lang="en-US" sz="1111" spc="47" dirty="0" err="1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สำนักงานเลขานุการคณอนุกรรมการกลั่นกรองและติดตามการดำเนินงาน</a:t>
              </a:r>
              <a:endParaRPr lang="en-US" sz="1111" spc="47" dirty="0">
                <a:solidFill>
                  <a:srgbClr val="041F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>
                <a:lnSpc>
                  <a:spcPts val="1833"/>
                </a:lnSpc>
              </a:pPr>
              <a:r>
                <a:rPr lang="en-US" sz="1111" spc="47" dirty="0" err="1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กองทุนพัฒนาบทบาทสตรีดีเด่น</a:t>
              </a:r>
              <a:endParaRPr lang="en-US" sz="1111" spc="47" dirty="0">
                <a:solidFill>
                  <a:srgbClr val="041F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>
                <a:lnSpc>
                  <a:spcPts val="1833"/>
                </a:lnSpc>
              </a:pPr>
              <a:r>
                <a:rPr lang="en-US" sz="1111" spc="47" dirty="0" err="1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ระดับเขตตรวจราชการ</a:t>
              </a:r>
              <a:endParaRPr lang="en-US" sz="1111" spc="47" dirty="0">
                <a:solidFill>
                  <a:srgbClr val="041F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979232" y="1772728"/>
              <a:ext cx="355954" cy="2776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204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5EBF8325-010C-4714-8148-33F2B0757EC1}"/>
              </a:ext>
            </a:extLst>
          </p:cNvPr>
          <p:cNvSpPr/>
          <p:nvPr/>
        </p:nvSpPr>
        <p:spPr>
          <a:xfrm>
            <a:off x="970104" y="1988781"/>
            <a:ext cx="8023860" cy="1948793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500"/>
              </a:spcAft>
            </a:pPr>
            <a:r>
              <a:rPr lang="th-TH" sz="20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สำนักงานกองทุนพัฒนาบทบาทสตรี (สกส.) </a:t>
            </a:r>
          </a:p>
          <a:p>
            <a:pPr algn="ctr">
              <a:spcAft>
                <a:spcPts val="500"/>
              </a:spcAft>
            </a:pPr>
            <a:r>
              <a:rPr lang="th-TH" sz="20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ได้</a:t>
            </a:r>
            <a:r>
              <a:rPr lang="th-TH" sz="20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จัดทำรายงาน</a:t>
            </a:r>
            <a:r>
              <a:rPr lang="th-TH" sz="20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</a:t>
            </a:r>
            <a:r>
              <a:rPr lang="th-TH" sz="2000" spc="-4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ประชุม</a:t>
            </a:r>
            <a:r>
              <a:rPr lang="th-TH" sz="2000" spc="-9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คณะกรรมการบริหารกองทุนฯ </a:t>
            </a:r>
          </a:p>
          <a:p>
            <a:pPr algn="ctr">
              <a:spcAft>
                <a:spcPts val="500"/>
              </a:spcAft>
            </a:pPr>
            <a:r>
              <a:rPr lang="th-TH" sz="2000" spc="-9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ครั้งที่ </a:t>
            </a:r>
            <a:r>
              <a:rPr lang="th-TH" sz="2000" spc="-9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8/2565 </a:t>
            </a:r>
            <a:r>
              <a:rPr lang="th-TH" sz="2000" spc="-9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เมื่อ</a:t>
            </a:r>
            <a:r>
              <a:rPr lang="th-TH" sz="2000" spc="-9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วันพฤหัสบดีที่ 25 สิงหาคม </a:t>
            </a:r>
            <a:r>
              <a:rPr lang="th-TH" sz="2000" spc="-9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2565 </a:t>
            </a:r>
          </a:p>
          <a:p>
            <a:pPr algn="ctr">
              <a:spcAft>
                <a:spcPts val="500"/>
              </a:spcAft>
            </a:pPr>
            <a:r>
              <a:rPr lang="th-TH" sz="2000" spc="-4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และจัดส่งให้</a:t>
            </a:r>
            <a:r>
              <a:rPr lang="th-TH" sz="20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คณะกรรมการบริหารกองทุนฯ ทุกท่านทราบล่วงหน้าเรียบร้อยแล้ว </a:t>
            </a:r>
          </a:p>
          <a:p>
            <a:pPr algn="ctr">
              <a:spcAft>
                <a:spcPts val="500"/>
              </a:spcAft>
            </a:pPr>
            <a:r>
              <a:rPr lang="th-TH" sz="20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ปรากฏว่าไม่มีคณะกรรมการฯ แก้ไขหรือให้ข้อมูลเพิ่มเติม</a:t>
            </a:r>
          </a:p>
        </p:txBody>
      </p:sp>
      <p:sp>
        <p:nvSpPr>
          <p:cNvPr id="3" name="Rectangle 2"/>
          <p:cNvSpPr/>
          <p:nvPr/>
        </p:nvSpPr>
        <p:spPr>
          <a:xfrm>
            <a:off x="811530" y="1668780"/>
            <a:ext cx="8298180" cy="256032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52" y="3756463"/>
            <a:ext cx="1002224" cy="1002224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92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95" name="Picture 2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96" name="Picture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97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107" name="Picture 35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108" name="Picture 36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98" name="Picture 2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99" name="Picture 25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00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104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05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06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01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102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03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93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94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35454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43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48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9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0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51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44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45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46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47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6" name="TextBox 35"/>
          <p:cNvSpPr txBox="1"/>
          <p:nvPr/>
        </p:nvSpPr>
        <p:spPr>
          <a:xfrm>
            <a:off x="422829" y="21997"/>
            <a:ext cx="6488935" cy="48474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th-TH" sz="17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2 เรื่อง รับรองรายงานการประชุม ครั้งที่ </a:t>
            </a:r>
            <a:r>
              <a:rPr lang="th-TH" sz="17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8/2565</a:t>
            </a:r>
            <a:endParaRPr lang="th-TH" sz="17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448484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5000" b="4999"/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245538"/>
            <a:ext cx="10181246" cy="763517"/>
            <a:chOff x="0" y="0"/>
            <a:chExt cx="4826665" cy="3619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6665" cy="361964"/>
            </a:xfrm>
            <a:custGeom>
              <a:avLst/>
              <a:gdLst/>
              <a:ahLst/>
              <a:cxnLst/>
              <a:rect l="l" t="t" r="r" b="b"/>
              <a:pathLst>
                <a:path w="4826665" h="361964">
                  <a:moveTo>
                    <a:pt x="0" y="0"/>
                  </a:moveTo>
                  <a:lnTo>
                    <a:pt x="4826665" y="0"/>
                  </a:lnTo>
                  <a:lnTo>
                    <a:pt x="4826665" y="361964"/>
                  </a:lnTo>
                  <a:lnTo>
                    <a:pt x="0" y="361964"/>
                  </a:lnTo>
                  <a:close/>
                </a:path>
              </a:pathLst>
            </a:custGeom>
            <a:solidFill>
              <a:srgbClr val="FDE96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477"/>
                </a:lnSpc>
              </a:pPr>
              <a:endParaRPr sz="10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1246" y="1"/>
            <a:ext cx="10181246" cy="848119"/>
            <a:chOff x="0" y="0"/>
            <a:chExt cx="4826665" cy="4020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26665" cy="402071"/>
            </a:xfrm>
            <a:custGeom>
              <a:avLst/>
              <a:gdLst/>
              <a:ahLst/>
              <a:cxnLst/>
              <a:rect l="l" t="t" r="r" b="b"/>
              <a:pathLst>
                <a:path w="4826665" h="402071">
                  <a:moveTo>
                    <a:pt x="0" y="0"/>
                  </a:moveTo>
                  <a:lnTo>
                    <a:pt x="4826665" y="0"/>
                  </a:lnTo>
                  <a:lnTo>
                    <a:pt x="4826665" y="402071"/>
                  </a:lnTo>
                  <a:lnTo>
                    <a:pt x="0" y="402071"/>
                  </a:lnTo>
                  <a:close/>
                </a:path>
              </a:pathLst>
            </a:custGeom>
            <a:solidFill>
              <a:srgbClr val="8C756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477"/>
                </a:lnSpc>
              </a:pPr>
              <a:endParaRPr sz="1000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28221" y="4976101"/>
            <a:ext cx="5612112" cy="7388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b="10607"/>
          <a:stretch>
            <a:fillRect/>
          </a:stretch>
        </p:blipFill>
        <p:spPr>
          <a:xfrm>
            <a:off x="277255" y="1249370"/>
            <a:ext cx="6485677" cy="367272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7182" y="154010"/>
            <a:ext cx="9865637" cy="48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74"/>
              </a:lnSpc>
            </a:pPr>
            <a:r>
              <a:rPr lang="en-US" sz="2667" spc="114" dirty="0" err="1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โครงการเชิดชูเกียรติคนกองทุนพัฒนาบทบาทสตรี</a:t>
            </a:r>
            <a:endParaRPr lang="en-US" sz="2667" spc="114" dirty="0">
              <a:solidFill>
                <a:srgbClr val="FFFFFF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6955659" y="1240128"/>
            <a:ext cx="3057160" cy="692497"/>
            <a:chOff x="0" y="-22183"/>
            <a:chExt cx="7337187" cy="1661993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44178" cy="268459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395170" y="-22183"/>
              <a:ext cx="6942017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833"/>
                </a:lnSpc>
              </a:pPr>
              <a:r>
                <a:rPr lang="en-US" sz="1111" spc="47" dirty="0" err="1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คณะทำงานขับเคลื่อนกองทุนพัฒนา</a:t>
              </a:r>
              <a:r>
                <a:rPr lang="en-US" sz="1111" spc="47" dirty="0" err="1" smtClean="0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บทบา</a:t>
              </a:r>
              <a:r>
                <a:rPr lang="th-TH" sz="1111" spc="47" dirty="0" smtClean="0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ท</a:t>
              </a:r>
              <a:r>
                <a:rPr lang="en-US" sz="1111" spc="47" dirty="0" err="1" smtClean="0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สตรี</a:t>
              </a:r>
              <a:r>
                <a:rPr lang="en-US" sz="1111" spc="47" dirty="0" err="1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ตำบล</a:t>
              </a:r>
              <a:r>
                <a:rPr lang="en-US" sz="1111" spc="47" dirty="0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/</a:t>
              </a:r>
              <a:r>
                <a:rPr lang="en-US" sz="1111" spc="47" dirty="0" err="1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เทศบาล</a:t>
              </a:r>
              <a:r>
                <a:rPr lang="en-US" sz="1111" spc="47" dirty="0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/</a:t>
              </a:r>
              <a:r>
                <a:rPr lang="en-US" sz="1111" spc="47" dirty="0" err="1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เมืองพัทยา</a:t>
              </a:r>
              <a:r>
                <a:rPr lang="en-US" sz="1111" spc="47" dirty="0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/</a:t>
              </a:r>
              <a:r>
                <a:rPr lang="en-US" sz="1111" spc="47" dirty="0" err="1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เขต</a:t>
              </a:r>
              <a:r>
                <a:rPr lang="en-US" sz="1111" spc="47" dirty="0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  <a:r>
                <a:rPr lang="en-US" sz="1111" spc="47" dirty="0" err="1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ดีเด่น</a:t>
              </a:r>
              <a:r>
                <a:rPr lang="en-US" sz="1111" spc="47" dirty="0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  <a:r>
                <a:rPr lang="en-US" sz="1111" spc="47" dirty="0" smtClean="0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/>
              </a:r>
              <a:br>
                <a:rPr lang="en-US" sz="1111" spc="47" dirty="0" smtClean="0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</a:br>
              <a:r>
                <a:rPr lang="en-US" sz="1111" spc="47" dirty="0" err="1" smtClean="0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ระดับ</a:t>
              </a:r>
              <a:r>
                <a:rPr lang="en-US" sz="1111" spc="47" dirty="0" err="1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เขตตรวจราชการ</a:t>
              </a:r>
              <a:endParaRPr lang="en-US" sz="1111" spc="47" dirty="0">
                <a:solidFill>
                  <a:srgbClr val="041F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809301" y="1237299"/>
              <a:ext cx="355954" cy="2776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226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5000" b="4999"/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245538"/>
            <a:ext cx="10181246" cy="763517"/>
            <a:chOff x="0" y="0"/>
            <a:chExt cx="4826665" cy="3619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26665" cy="361964"/>
            </a:xfrm>
            <a:custGeom>
              <a:avLst/>
              <a:gdLst/>
              <a:ahLst/>
              <a:cxnLst/>
              <a:rect l="l" t="t" r="r" b="b"/>
              <a:pathLst>
                <a:path w="4826665" h="361964">
                  <a:moveTo>
                    <a:pt x="0" y="0"/>
                  </a:moveTo>
                  <a:lnTo>
                    <a:pt x="4826665" y="0"/>
                  </a:lnTo>
                  <a:lnTo>
                    <a:pt x="4826665" y="361964"/>
                  </a:lnTo>
                  <a:lnTo>
                    <a:pt x="0" y="361964"/>
                  </a:lnTo>
                  <a:close/>
                </a:path>
              </a:pathLst>
            </a:custGeom>
            <a:solidFill>
              <a:srgbClr val="FDE96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477"/>
                </a:lnSpc>
              </a:pPr>
              <a:endParaRPr sz="10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1246" y="1"/>
            <a:ext cx="10181246" cy="848119"/>
            <a:chOff x="0" y="0"/>
            <a:chExt cx="4826665" cy="4020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26665" cy="402071"/>
            </a:xfrm>
            <a:custGeom>
              <a:avLst/>
              <a:gdLst/>
              <a:ahLst/>
              <a:cxnLst/>
              <a:rect l="l" t="t" r="r" b="b"/>
              <a:pathLst>
                <a:path w="4826665" h="402071">
                  <a:moveTo>
                    <a:pt x="0" y="0"/>
                  </a:moveTo>
                  <a:lnTo>
                    <a:pt x="4826665" y="0"/>
                  </a:lnTo>
                  <a:lnTo>
                    <a:pt x="4826665" y="402071"/>
                  </a:lnTo>
                  <a:lnTo>
                    <a:pt x="0" y="402071"/>
                  </a:lnTo>
                  <a:close/>
                </a:path>
              </a:pathLst>
            </a:custGeom>
            <a:solidFill>
              <a:srgbClr val="8C756A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477"/>
                </a:lnSpc>
              </a:pPr>
              <a:endParaRPr sz="1000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28221" y="4976101"/>
            <a:ext cx="5612112" cy="7388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b="9852"/>
          <a:stretch>
            <a:fillRect/>
          </a:stretch>
        </p:blipFill>
        <p:spPr>
          <a:xfrm>
            <a:off x="233682" y="1359161"/>
            <a:ext cx="6400594" cy="361694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7182" y="154010"/>
            <a:ext cx="9865637" cy="48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74"/>
              </a:lnSpc>
            </a:pPr>
            <a:r>
              <a:rPr lang="en-US" sz="2667" spc="114" dirty="0" err="1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โครงการเชิดชูเกียรติคนกองทุนพัฒนาบทบาทสตรี</a:t>
            </a:r>
            <a:endParaRPr lang="en-US" sz="2667" spc="114" dirty="0">
              <a:solidFill>
                <a:srgbClr val="FFFFFF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6884548" y="1345949"/>
            <a:ext cx="2871679" cy="769441"/>
            <a:chOff x="0" y="-31708"/>
            <a:chExt cx="6892031" cy="1846660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44178" cy="268459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499577" y="-31708"/>
              <a:ext cx="6392454" cy="1846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16"/>
                </a:lnSpc>
              </a:pPr>
              <a:r>
                <a:rPr lang="en-US" sz="1222" spc="52" dirty="0" err="1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กลุ่มอาชีพสมาชิกกองทุนพัฒนา</a:t>
              </a:r>
              <a:r>
                <a:rPr lang="en-US" sz="1222" spc="52" dirty="0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/>
              </a:r>
              <a:br>
                <a:rPr lang="en-US" sz="1222" spc="52" dirty="0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</a:br>
              <a:r>
                <a:rPr lang="en-US" sz="1222" spc="52" dirty="0" err="1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บทบาทสตรีดีเด่น</a:t>
              </a:r>
              <a:r>
                <a:rPr lang="en-US" sz="1222" spc="52" dirty="0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  <a:r>
                <a:rPr lang="en-US" sz="1222" spc="52" dirty="0" err="1">
                  <a:solidFill>
                    <a:srgbClr val="041F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ระดับเขตตรวจราชการ</a:t>
              </a:r>
              <a:endParaRPr lang="en-US" sz="1222" spc="52" dirty="0">
                <a:solidFill>
                  <a:srgbClr val="041F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937806" y="1347331"/>
              <a:ext cx="355954" cy="2776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46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045" t="20663" r="3045"/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8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908" y="167005"/>
            <a:ext cx="8071117" cy="4365716"/>
            <a:chOff x="0" y="0"/>
            <a:chExt cx="19370682" cy="1047771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7569" r="23414"/>
            <a:stretch>
              <a:fillRect/>
            </a:stretch>
          </p:blipFill>
          <p:spPr>
            <a:xfrm>
              <a:off x="0" y="0"/>
              <a:ext cx="1659467" cy="2531945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3800" r="27184"/>
            <a:stretch>
              <a:fillRect/>
            </a:stretch>
          </p:blipFill>
          <p:spPr>
            <a:xfrm>
              <a:off x="1769531" y="0"/>
              <a:ext cx="1659467" cy="253194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4794" r="27404"/>
            <a:stretch>
              <a:fillRect/>
            </a:stretch>
          </p:blipFill>
          <p:spPr>
            <a:xfrm>
              <a:off x="3543179" y="0"/>
              <a:ext cx="1618339" cy="2531945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16020" r="36178"/>
            <a:stretch>
              <a:fillRect/>
            </a:stretch>
          </p:blipFill>
          <p:spPr>
            <a:xfrm>
              <a:off x="5275698" y="0"/>
              <a:ext cx="1618339" cy="253194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26983" r="24099"/>
            <a:stretch>
              <a:fillRect/>
            </a:stretch>
          </p:blipFill>
          <p:spPr>
            <a:xfrm>
              <a:off x="7008218" y="0"/>
              <a:ext cx="1656133" cy="253194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l="26180" r="26620"/>
            <a:stretch>
              <a:fillRect/>
            </a:stretch>
          </p:blipFill>
          <p:spPr>
            <a:xfrm>
              <a:off x="8778531" y="0"/>
              <a:ext cx="1597932" cy="2531945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/>
            <a:srcRect l="21219" r="28935"/>
            <a:stretch>
              <a:fillRect/>
            </a:stretch>
          </p:blipFill>
          <p:spPr>
            <a:xfrm>
              <a:off x="10490644" y="0"/>
              <a:ext cx="1687534" cy="253194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9"/>
            <a:srcRect l="27006" r="23534"/>
            <a:stretch>
              <a:fillRect/>
            </a:stretch>
          </p:blipFill>
          <p:spPr>
            <a:xfrm>
              <a:off x="12292359" y="0"/>
              <a:ext cx="1674473" cy="253194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/>
            <a:srcRect l="30714" r="20269"/>
            <a:stretch>
              <a:fillRect/>
            </a:stretch>
          </p:blipFill>
          <p:spPr>
            <a:xfrm>
              <a:off x="0" y="2655164"/>
              <a:ext cx="1659467" cy="2531945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1"/>
            <a:srcRect l="27406" r="23577"/>
            <a:stretch>
              <a:fillRect/>
            </a:stretch>
          </p:blipFill>
          <p:spPr>
            <a:xfrm>
              <a:off x="1769531" y="2655164"/>
              <a:ext cx="1659467" cy="2531945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/>
            <a:srcRect l="26403" r="25795"/>
            <a:stretch>
              <a:fillRect/>
            </a:stretch>
          </p:blipFill>
          <p:spPr>
            <a:xfrm>
              <a:off x="3543179" y="2655164"/>
              <a:ext cx="1618339" cy="2531945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3"/>
            <a:srcRect l="21036" r="31205"/>
            <a:stretch>
              <a:fillRect/>
            </a:stretch>
          </p:blipFill>
          <p:spPr>
            <a:xfrm>
              <a:off x="5275698" y="2655164"/>
              <a:ext cx="1618339" cy="253424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4"/>
            <a:srcRect l="22172" r="29226"/>
            <a:stretch>
              <a:fillRect/>
            </a:stretch>
          </p:blipFill>
          <p:spPr>
            <a:xfrm>
              <a:off x="7008218" y="2655164"/>
              <a:ext cx="1636997" cy="2518987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5"/>
            <a:srcRect l="23720" r="28966"/>
            <a:stretch>
              <a:fillRect/>
            </a:stretch>
          </p:blipFill>
          <p:spPr>
            <a:xfrm>
              <a:off x="8782840" y="2655164"/>
              <a:ext cx="1593624" cy="2518987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6"/>
            <a:srcRect l="25050" r="24848"/>
            <a:stretch>
              <a:fillRect/>
            </a:stretch>
          </p:blipFill>
          <p:spPr>
            <a:xfrm>
              <a:off x="10490644" y="2655164"/>
              <a:ext cx="1687534" cy="2518987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7"/>
            <a:srcRect l="21935" r="28350"/>
            <a:stretch>
              <a:fillRect/>
            </a:stretch>
          </p:blipFill>
          <p:spPr>
            <a:xfrm>
              <a:off x="12292359" y="2655164"/>
              <a:ext cx="1674473" cy="2518987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8"/>
            <a:srcRect l="24315" r="24811"/>
            <a:stretch>
              <a:fillRect/>
            </a:stretch>
          </p:blipFill>
          <p:spPr>
            <a:xfrm>
              <a:off x="14081012" y="2670426"/>
              <a:ext cx="1713531" cy="2518987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9"/>
            <a:srcRect l="21468" r="28956"/>
            <a:stretch>
              <a:fillRect/>
            </a:stretch>
          </p:blipFill>
          <p:spPr>
            <a:xfrm>
              <a:off x="15879581" y="2685687"/>
              <a:ext cx="1659696" cy="2503725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20"/>
            <a:srcRect l="24693" r="24694"/>
            <a:stretch>
              <a:fillRect/>
            </a:stretch>
          </p:blipFill>
          <p:spPr>
            <a:xfrm>
              <a:off x="14081012" y="0"/>
              <a:ext cx="1713531" cy="2531945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1"/>
            <a:srcRect l="26091" r="24110"/>
            <a:stretch>
              <a:fillRect/>
            </a:stretch>
          </p:blipFill>
          <p:spPr>
            <a:xfrm>
              <a:off x="15879581" y="0"/>
              <a:ext cx="1685946" cy="2531945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2"/>
            <a:srcRect l="24898" r="23290"/>
            <a:stretch>
              <a:fillRect/>
            </a:stretch>
          </p:blipFill>
          <p:spPr>
            <a:xfrm>
              <a:off x="17646729" y="2698645"/>
              <a:ext cx="1723953" cy="2488464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3"/>
            <a:srcRect l="22382" r="28049"/>
            <a:stretch>
              <a:fillRect/>
            </a:stretch>
          </p:blipFill>
          <p:spPr>
            <a:xfrm>
              <a:off x="0" y="5311669"/>
              <a:ext cx="1659467" cy="2503725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4"/>
            <a:srcRect l="25720" r="24665"/>
            <a:stretch>
              <a:fillRect/>
            </a:stretch>
          </p:blipFill>
          <p:spPr>
            <a:xfrm>
              <a:off x="1769531" y="5313973"/>
              <a:ext cx="1659467" cy="2501421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25"/>
            <a:srcRect l="24192" r="27423"/>
            <a:stretch>
              <a:fillRect/>
            </a:stretch>
          </p:blipFill>
          <p:spPr>
            <a:xfrm>
              <a:off x="3543179" y="5313973"/>
              <a:ext cx="1618339" cy="2501421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26"/>
            <a:srcRect l="21877" r="29738"/>
            <a:stretch>
              <a:fillRect/>
            </a:stretch>
          </p:blipFill>
          <p:spPr>
            <a:xfrm>
              <a:off x="5275698" y="5313973"/>
              <a:ext cx="1618339" cy="2501421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27"/>
            <a:srcRect l="24300" r="27303"/>
            <a:stretch>
              <a:fillRect/>
            </a:stretch>
          </p:blipFill>
          <p:spPr>
            <a:xfrm>
              <a:off x="7008218" y="5313973"/>
              <a:ext cx="1630115" cy="2518987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28"/>
            <a:srcRect l="23758" r="28596"/>
            <a:stretch>
              <a:fillRect/>
            </a:stretch>
          </p:blipFill>
          <p:spPr>
            <a:xfrm>
              <a:off x="8782840" y="5331539"/>
              <a:ext cx="1593624" cy="2501421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29"/>
            <a:srcRect l="24273" r="26206"/>
            <a:stretch>
              <a:fillRect/>
            </a:stretch>
          </p:blipFill>
          <p:spPr>
            <a:xfrm>
              <a:off x="10505477" y="5331539"/>
              <a:ext cx="1657867" cy="2503725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30"/>
            <a:srcRect l="21289" r="28702"/>
            <a:stretch>
              <a:fillRect/>
            </a:stretch>
          </p:blipFill>
          <p:spPr>
            <a:xfrm>
              <a:off x="12308665" y="5355493"/>
              <a:ext cx="1658166" cy="2479771"/>
            </a:xfrm>
            <a:prstGeom prst="rect">
              <a:avLst/>
            </a:prstGeom>
          </p:spPr>
        </p:pic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31"/>
            <a:srcRect l="24739" r="23583"/>
            <a:stretch>
              <a:fillRect/>
            </a:stretch>
          </p:blipFill>
          <p:spPr>
            <a:xfrm>
              <a:off x="14081012" y="5355493"/>
              <a:ext cx="1713531" cy="2479771"/>
            </a:xfrm>
            <a:prstGeom prst="rect">
              <a:avLst/>
            </a:prstGeom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32"/>
            <a:srcRect l="27335" r="22734"/>
            <a:stretch>
              <a:fillRect/>
            </a:stretch>
          </p:blipFill>
          <p:spPr>
            <a:xfrm>
              <a:off x="15879581" y="5375363"/>
              <a:ext cx="1642332" cy="2459901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33"/>
            <a:srcRect l="22428" r="24733"/>
            <a:stretch>
              <a:fillRect/>
            </a:stretch>
          </p:blipFill>
          <p:spPr>
            <a:xfrm>
              <a:off x="17646729" y="5375363"/>
              <a:ext cx="1723953" cy="2440032"/>
            </a:xfrm>
            <a:prstGeom prst="rect">
              <a:avLst/>
            </a:prstGeom>
          </p:spPr>
        </p:pic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34"/>
            <a:srcRect l="34300" r="16795"/>
            <a:stretch>
              <a:fillRect/>
            </a:stretch>
          </p:blipFill>
          <p:spPr>
            <a:xfrm>
              <a:off x="0" y="7939955"/>
              <a:ext cx="1659467" cy="2537763"/>
            </a:xfrm>
            <a:prstGeom prst="rect">
              <a:avLst/>
            </a:prstGeom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35"/>
            <a:srcRect l="19873" r="31223"/>
            <a:stretch>
              <a:fillRect/>
            </a:stretch>
          </p:blipFill>
          <p:spPr>
            <a:xfrm>
              <a:off x="1769531" y="7939955"/>
              <a:ext cx="1659467" cy="2537763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36"/>
            <a:srcRect l="24526" r="28118"/>
            <a:stretch>
              <a:fillRect/>
            </a:stretch>
          </p:blipFill>
          <p:spPr>
            <a:xfrm>
              <a:off x="3543179" y="7939955"/>
              <a:ext cx="1606913" cy="2537763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37"/>
            <a:srcRect l="28789" r="23182"/>
            <a:stretch>
              <a:fillRect/>
            </a:stretch>
          </p:blipFill>
          <p:spPr>
            <a:xfrm>
              <a:off x="5264273" y="7939955"/>
              <a:ext cx="1629764" cy="2537763"/>
            </a:xfrm>
            <a:prstGeom prst="rect">
              <a:avLst/>
            </a:prstGeom>
          </p:spPr>
        </p:pic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38"/>
            <a:srcRect l="34136" r="17825"/>
            <a:stretch>
              <a:fillRect/>
            </a:stretch>
          </p:blipFill>
          <p:spPr>
            <a:xfrm>
              <a:off x="7008218" y="7939955"/>
              <a:ext cx="1630115" cy="2537763"/>
            </a:xfrm>
            <a:prstGeom prst="rect">
              <a:avLst/>
            </a:prstGeom>
          </p:spPr>
        </p:pic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39"/>
            <a:srcRect l="30692" r="21022"/>
            <a:stretch>
              <a:fillRect/>
            </a:stretch>
          </p:blipFill>
          <p:spPr>
            <a:xfrm>
              <a:off x="8766826" y="7959824"/>
              <a:ext cx="1625650" cy="2517893"/>
            </a:xfrm>
            <a:prstGeom prst="rect">
              <a:avLst/>
            </a:prstGeom>
          </p:spPr>
        </p:pic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40"/>
            <a:srcRect l="25061" r="26039"/>
            <a:stretch>
              <a:fillRect/>
            </a:stretch>
          </p:blipFill>
          <p:spPr>
            <a:xfrm>
              <a:off x="10517037" y="7959824"/>
              <a:ext cx="1646307" cy="2517893"/>
            </a:xfrm>
            <a:prstGeom prst="rect">
              <a:avLst/>
            </a:prstGeom>
          </p:spPr>
        </p:pic>
        <p:pic>
          <p:nvPicPr>
            <p:cNvPr id="42" name="Picture 42"/>
            <p:cNvPicPr>
              <a:picLocks noChangeAspect="1"/>
            </p:cNvPicPr>
            <p:nvPr/>
          </p:nvPicPr>
          <p:blipFill>
            <a:blip r:embed="rId41"/>
            <a:srcRect l="36292" r="14842"/>
            <a:stretch>
              <a:fillRect/>
            </a:stretch>
          </p:blipFill>
          <p:spPr>
            <a:xfrm>
              <a:off x="12308665" y="7959824"/>
              <a:ext cx="1645183" cy="2517893"/>
            </a:xfrm>
            <a:prstGeom prst="rect">
              <a:avLst/>
            </a:prstGeom>
          </p:spPr>
        </p:pic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42"/>
            <a:srcRect l="27677" r="21216"/>
            <a:stretch>
              <a:fillRect/>
            </a:stretch>
          </p:blipFill>
          <p:spPr>
            <a:xfrm>
              <a:off x="14081012" y="7970204"/>
              <a:ext cx="1713531" cy="2507513"/>
            </a:xfrm>
            <a:prstGeom prst="rect">
              <a:avLst/>
            </a:prstGeom>
          </p:spPr>
        </p:pic>
        <p:pic>
          <p:nvPicPr>
            <p:cNvPr id="44" name="Picture 44"/>
            <p:cNvPicPr>
              <a:picLocks noChangeAspect="1"/>
            </p:cNvPicPr>
            <p:nvPr/>
          </p:nvPicPr>
          <p:blipFill>
            <a:blip r:embed="rId43"/>
            <a:srcRect l="23524" r="28560"/>
            <a:stretch>
              <a:fillRect/>
            </a:stretch>
          </p:blipFill>
          <p:spPr>
            <a:xfrm>
              <a:off x="15908724" y="7959824"/>
              <a:ext cx="1613189" cy="2517893"/>
            </a:xfrm>
            <a:prstGeom prst="rect">
              <a:avLst/>
            </a:prstGeom>
          </p:spPr>
        </p:pic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44"/>
            <a:srcRect l="21345" r="28590"/>
            <a:stretch>
              <a:fillRect/>
            </a:stretch>
          </p:blipFill>
          <p:spPr>
            <a:xfrm>
              <a:off x="17667234" y="7970204"/>
              <a:ext cx="1678601" cy="2507513"/>
            </a:xfrm>
            <a:prstGeom prst="rect">
              <a:avLst/>
            </a:prstGeom>
          </p:spPr>
        </p:pic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45"/>
          <a:srcRect l="28935" r="18768"/>
          <a:stretch>
            <a:fillRect/>
          </a:stretch>
        </p:blipFill>
        <p:spPr>
          <a:xfrm>
            <a:off x="7505924" y="167005"/>
            <a:ext cx="734226" cy="1049984"/>
          </a:xfrm>
          <a:prstGeom prst="rect">
            <a:avLst/>
          </a:prstGeom>
        </p:spPr>
      </p:pic>
      <p:pic>
        <p:nvPicPr>
          <p:cNvPr id="47" name="Picture 47"/>
          <p:cNvPicPr>
            <a:picLocks noChangeAspect="1"/>
          </p:cNvPicPr>
          <p:nvPr/>
        </p:nvPicPr>
        <p:blipFill>
          <a:blip r:embed="rId46"/>
          <a:srcRect l="31184" r="17626"/>
          <a:stretch>
            <a:fillRect/>
          </a:stretch>
        </p:blipFill>
        <p:spPr>
          <a:xfrm>
            <a:off x="8282709" y="167005"/>
            <a:ext cx="718684" cy="1049984"/>
          </a:xfrm>
          <a:prstGeom prst="rect">
            <a:avLst/>
          </a:prstGeom>
        </p:spPr>
      </p:pic>
      <p:pic>
        <p:nvPicPr>
          <p:cNvPr id="48" name="Picture 48"/>
          <p:cNvPicPr>
            <a:picLocks noChangeAspect="1"/>
          </p:cNvPicPr>
          <p:nvPr/>
        </p:nvPicPr>
        <p:blipFill>
          <a:blip r:embed="rId47"/>
          <a:srcRect l="21861" r="26230"/>
          <a:stretch>
            <a:fillRect/>
          </a:stretch>
        </p:blipFill>
        <p:spPr>
          <a:xfrm>
            <a:off x="8282709" y="1293236"/>
            <a:ext cx="718684" cy="1035441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8"/>
          <a:srcRect l="29577" r="16812"/>
          <a:stretch>
            <a:fillRect/>
          </a:stretch>
        </p:blipFill>
        <p:spPr>
          <a:xfrm>
            <a:off x="9059600" y="167005"/>
            <a:ext cx="752672" cy="1049984"/>
          </a:xfrm>
          <a:prstGeom prst="rect">
            <a:avLst/>
          </a:prstGeom>
        </p:spPr>
      </p:pic>
      <p:pic>
        <p:nvPicPr>
          <p:cNvPr id="50" name="Picture 50"/>
          <p:cNvPicPr>
            <a:picLocks noChangeAspect="1"/>
          </p:cNvPicPr>
          <p:nvPr/>
        </p:nvPicPr>
        <p:blipFill>
          <a:blip r:embed="rId49"/>
          <a:srcRect l="29710" r="16162"/>
          <a:stretch>
            <a:fillRect/>
          </a:stretch>
        </p:blipFill>
        <p:spPr>
          <a:xfrm>
            <a:off x="9062869" y="1293236"/>
            <a:ext cx="749403" cy="1035441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50"/>
          <a:srcRect l="24142" r="21987"/>
          <a:stretch>
            <a:fillRect/>
          </a:stretch>
        </p:blipFill>
        <p:spPr>
          <a:xfrm>
            <a:off x="8282709" y="2402760"/>
            <a:ext cx="733144" cy="1017806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51"/>
          <a:srcRect l="28382" r="16552"/>
          <a:stretch>
            <a:fillRect/>
          </a:stretch>
        </p:blipFill>
        <p:spPr>
          <a:xfrm>
            <a:off x="9061235" y="2402760"/>
            <a:ext cx="749403" cy="1017806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52"/>
          <a:srcRect l="28010" r="19171"/>
          <a:stretch>
            <a:fillRect/>
          </a:stretch>
        </p:blipFill>
        <p:spPr>
          <a:xfrm>
            <a:off x="8282709" y="3494648"/>
            <a:ext cx="733144" cy="1038072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53"/>
          <a:srcRect l="25117" r="22892"/>
          <a:stretch>
            <a:fillRect/>
          </a:stretch>
        </p:blipFill>
        <p:spPr>
          <a:xfrm>
            <a:off x="9078499" y="3494648"/>
            <a:ext cx="721644" cy="1038072"/>
          </a:xfrm>
          <a:prstGeom prst="rect">
            <a:avLst/>
          </a:prstGeom>
        </p:spPr>
      </p:pic>
      <p:grpSp>
        <p:nvGrpSpPr>
          <p:cNvPr id="55" name="Group 55"/>
          <p:cNvGrpSpPr/>
          <p:nvPr/>
        </p:nvGrpSpPr>
        <p:grpSpPr>
          <a:xfrm>
            <a:off x="7966931" y="4868688"/>
            <a:ext cx="1845341" cy="568322"/>
            <a:chOff x="0" y="0"/>
            <a:chExt cx="4428819" cy="1363973"/>
          </a:xfrm>
        </p:grpSpPr>
        <p:pic>
          <p:nvPicPr>
            <p:cNvPr id="56" name="Picture 56"/>
            <p:cNvPicPr>
              <a:picLocks noChangeAspect="1"/>
            </p:cNvPicPr>
            <p:nvPr/>
          </p:nvPicPr>
          <p:blipFill>
            <a:blip r:embed="rId54"/>
            <a:srcRect/>
            <a:stretch>
              <a:fillRect/>
            </a:stretch>
          </p:blipFill>
          <p:spPr>
            <a:xfrm>
              <a:off x="0" y="0"/>
              <a:ext cx="1823827" cy="1363973"/>
            </a:xfrm>
            <a:prstGeom prst="rect">
              <a:avLst/>
            </a:prstGeom>
          </p:spPr>
        </p:pic>
        <p:pic>
          <p:nvPicPr>
            <p:cNvPr id="57" name="Picture 57"/>
            <p:cNvPicPr>
              <a:picLocks noChangeAspect="1"/>
            </p:cNvPicPr>
            <p:nvPr/>
          </p:nvPicPr>
          <p:blipFill>
            <a:blip r:embed="rId55"/>
            <a:srcRect/>
            <a:stretch>
              <a:fillRect/>
            </a:stretch>
          </p:blipFill>
          <p:spPr>
            <a:xfrm>
              <a:off x="2053383" y="217243"/>
              <a:ext cx="1032907" cy="1032907"/>
            </a:xfrm>
            <a:prstGeom prst="rect">
              <a:avLst/>
            </a:prstGeom>
          </p:spPr>
        </p:pic>
        <p:pic>
          <p:nvPicPr>
            <p:cNvPr id="58" name="Picture 58"/>
            <p:cNvPicPr>
              <a:picLocks noChangeAspect="1"/>
            </p:cNvPicPr>
            <p:nvPr/>
          </p:nvPicPr>
          <p:blipFill>
            <a:blip r:embed="rId56"/>
            <a:srcRect/>
            <a:stretch>
              <a:fillRect/>
            </a:stretch>
          </p:blipFill>
          <p:spPr>
            <a:xfrm>
              <a:off x="3397634" y="217243"/>
              <a:ext cx="1031185" cy="1032907"/>
            </a:xfrm>
            <a:prstGeom prst="rect">
              <a:avLst/>
            </a:prstGeom>
          </p:spPr>
        </p:pic>
      </p:grpSp>
      <p:sp>
        <p:nvSpPr>
          <p:cNvPr id="59" name="TextBox 59"/>
          <p:cNvSpPr txBox="1"/>
          <p:nvPr/>
        </p:nvSpPr>
        <p:spPr>
          <a:xfrm>
            <a:off x="152908" y="4720167"/>
            <a:ext cx="7262617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97"/>
              </a:lnSpc>
            </a:pPr>
            <a:r>
              <a:rPr lang="en-US" sz="1945" b="1" spc="83" dirty="0">
                <a:solidFill>
                  <a:srgbClr val="041F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Hall Of Frame</a:t>
            </a:r>
          </a:p>
          <a:p>
            <a:pPr algn="just">
              <a:lnSpc>
                <a:spcPts val="2897"/>
              </a:lnSpc>
            </a:pPr>
            <a:r>
              <a:rPr lang="en-US" sz="1945" b="1" spc="83" dirty="0" err="1">
                <a:solidFill>
                  <a:srgbClr val="041F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มอบโล่รางวัลเชิดชูเกียรติคนกองทุนพัฒนาบทบาทสตรี</a:t>
            </a:r>
            <a:endParaRPr lang="en-US" sz="1945" b="1" spc="83" dirty="0">
              <a:solidFill>
                <a:srgbClr val="041F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6833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9000"/>
          </a:blip>
          <a:srcRect t="4999" b="5000"/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11125" y="292383"/>
            <a:ext cx="9637768" cy="5181030"/>
            <a:chOff x="0" y="0"/>
            <a:chExt cx="23130642" cy="1243447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1233542" y="0"/>
              <a:ext cx="1720795" cy="1720795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27256" t="25633" r="28353" b="38333"/>
            <a:stretch>
              <a:fillRect/>
            </a:stretch>
          </p:blipFill>
          <p:spPr>
            <a:xfrm>
              <a:off x="18403685" y="108049"/>
              <a:ext cx="2621766" cy="150469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12081" t="13812" r="46688" b="6690"/>
            <a:stretch>
              <a:fillRect/>
            </a:stretch>
          </p:blipFill>
          <p:spPr>
            <a:xfrm>
              <a:off x="0" y="4171437"/>
              <a:ext cx="5174014" cy="7694227"/>
            </a:xfrm>
            <a:prstGeom prst="rect">
              <a:avLst/>
            </a:prstGeom>
          </p:spPr>
        </p:pic>
        <p:sp>
          <p:nvSpPr>
            <p:cNvPr id="7" name="AutoShape 7"/>
            <p:cNvSpPr/>
            <p:nvPr/>
          </p:nvSpPr>
          <p:spPr>
            <a:xfrm rot="-5400000">
              <a:off x="22372829" y="11859314"/>
              <a:ext cx="1150316" cy="0"/>
            </a:xfrm>
            <a:prstGeom prst="line">
              <a:avLst/>
            </a:prstGeom>
            <a:ln w="12700" cap="flat">
              <a:solidFill>
                <a:srgbClr val="262626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15083464" y="11439156"/>
              <a:ext cx="7523565" cy="430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445"/>
                </a:lnSpc>
                <a:spcBef>
                  <a:spcPct val="0"/>
                </a:spcBef>
              </a:pPr>
              <a:r>
                <a:rPr lang="en-US" sz="1200" dirty="0" err="1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สำนักงานกองทุนพัฒนาบทบาทสตรี</a:t>
              </a:r>
              <a:endParaRPr lang="en-US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4936656" y="11941584"/>
              <a:ext cx="7670373" cy="410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00"/>
                </a:lnSpc>
                <a:spcBef>
                  <a:spcPct val="0"/>
                </a:spcBef>
              </a:pPr>
              <a:r>
                <a:rPr lang="en-US" sz="1200" spc="20" dirty="0" err="1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กรมการพัฒนาชุมชน</a:t>
              </a:r>
              <a:r>
                <a:rPr lang="en-US" sz="1200" spc="20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 </a:t>
              </a:r>
              <a:r>
                <a:rPr lang="en-US" sz="1200" spc="20" dirty="0" err="1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กระทรวงมหาดไทย</a:t>
              </a:r>
              <a:endParaRPr lang="en-US" sz="1200" spc="2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701487" y="5207998"/>
              <a:ext cx="2061166" cy="2064607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624900" y="603900"/>
              <a:ext cx="16810329" cy="2831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589"/>
                </a:lnSpc>
              </a:pPr>
              <a:r>
                <a:rPr lang="en-US" sz="3889" spc="167" dirty="0" err="1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โครงการเชิดชูเกียรติ</a:t>
              </a:r>
              <a:endParaRPr lang="en-US" sz="3889" spc="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>
                <a:lnSpc>
                  <a:spcPts val="4589"/>
                </a:lnSpc>
              </a:pPr>
              <a:r>
                <a:rPr lang="en-US" sz="3889" spc="167" dirty="0" err="1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คนกองทุนพัฒนาบทบาทสตรี</a:t>
              </a:r>
              <a:endParaRPr lang="en-US" sz="3889" spc="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320313" y="4546327"/>
              <a:ext cx="16810329" cy="1243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333" b="1" spc="73" dirty="0" err="1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ประเภทที่</a:t>
              </a:r>
              <a:r>
                <a:rPr lang="en-US" sz="1333" b="1" spc="73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1 </a:t>
              </a:r>
              <a:r>
                <a:rPr lang="en-US" sz="1333" b="1" spc="73" dirty="0" err="1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สำนักงานเลขานุการคณะอนุกรรมการกลั่นกรองและติดตามการดำเนินงาน</a:t>
              </a:r>
              <a:endParaRPr lang="en-US" sz="1333" b="1" spc="7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>
                <a:lnSpc>
                  <a:spcPct val="130000"/>
                </a:lnSpc>
              </a:pPr>
              <a:r>
                <a:rPr lang="en-US" sz="1333" b="1" spc="73" dirty="0" err="1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กองทุนพัฒนาบทบาทสตรีอำเภอดีเด่น</a:t>
              </a:r>
              <a:r>
                <a:rPr lang="en-US" sz="1333" b="1" spc="73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  <a:r>
                <a:rPr lang="en-US" sz="1333" b="1" spc="73" dirty="0" err="1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ระดับเขตตรวจราชการ</a:t>
              </a:r>
              <a:endParaRPr lang="en-US" sz="1333" b="1" spc="7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320313" y="6483175"/>
              <a:ext cx="16810326" cy="1243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333" b="1" spc="73" dirty="0" err="1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ประเภทที่</a:t>
              </a:r>
              <a:r>
                <a:rPr lang="en-US" sz="1333" b="1" spc="73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2 </a:t>
              </a:r>
              <a:r>
                <a:rPr lang="en-US" sz="1333" b="1" spc="73" dirty="0" err="1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คณะทำงานขับเคลื่อนกองทุนพัฒนาบทบาทสตรีตำบล</a:t>
              </a:r>
              <a:r>
                <a:rPr lang="en-US" sz="1333" b="1" spc="73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/</a:t>
              </a:r>
              <a:r>
                <a:rPr lang="en-US" sz="1333" b="1" spc="73" dirty="0" err="1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เทศบาล</a:t>
              </a:r>
              <a:r>
                <a:rPr lang="en-US" sz="1333" b="1" spc="73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/</a:t>
              </a:r>
              <a:r>
                <a:rPr lang="en-US" sz="1333" b="1" spc="73" dirty="0" err="1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เมืองพัทยา</a:t>
              </a:r>
              <a:r>
                <a:rPr lang="en-US" sz="1333" b="1" spc="73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/</a:t>
              </a:r>
              <a:r>
                <a:rPr lang="en-US" sz="1333" b="1" spc="73" dirty="0" err="1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เขตดีเด่น</a:t>
              </a:r>
              <a:r>
                <a:rPr lang="en-US" sz="1333" b="1" spc="73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  <a:r>
                <a:rPr lang="en-US" sz="1333" b="1" spc="73" dirty="0" err="1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ระดับเขตตรวจราชการ</a:t>
              </a:r>
              <a:endParaRPr lang="en-US" sz="1333" b="1" spc="7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320313" y="8420023"/>
              <a:ext cx="16810326" cy="6030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1333" b="1" spc="73" dirty="0" err="1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ประเภทที่</a:t>
              </a:r>
              <a:r>
                <a:rPr lang="en-US" sz="1333" b="1" spc="73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3 </a:t>
              </a:r>
              <a:r>
                <a:rPr lang="en-US" sz="1333" b="1" spc="73" dirty="0" err="1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กลุ่มอาชีพสมาชิกกองทุนพัฒนาบทบาทสตรีดีเด่น</a:t>
              </a:r>
              <a:r>
                <a:rPr lang="en-US" sz="1333" b="1" spc="73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  <a:r>
                <a:rPr lang="en-US" sz="1333" b="1" spc="73" dirty="0" err="1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ระดับเขตตรวจราชการ</a:t>
              </a:r>
              <a:endParaRPr lang="en-US" sz="1333" b="1" spc="7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547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5026" b="5026"/>
          <a:stretch>
            <a:fillRect/>
          </a:stretch>
        </p:blipFill>
        <p:spPr>
          <a:xfrm>
            <a:off x="0" y="3329"/>
            <a:ext cx="10160000" cy="571167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86639" y="1735681"/>
            <a:ext cx="246873" cy="247980"/>
            <a:chOff x="-5768" y="-147206"/>
            <a:chExt cx="970884" cy="975238"/>
          </a:xfrm>
        </p:grpSpPr>
        <p:sp>
          <p:nvSpPr>
            <p:cNvPr id="4" name="Freeform 4"/>
            <p:cNvSpPr/>
            <p:nvPr/>
          </p:nvSpPr>
          <p:spPr>
            <a:xfrm>
              <a:off x="-5768" y="-147206"/>
              <a:ext cx="970884" cy="975238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4093A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141"/>
                </a:lnSpc>
              </a:pPr>
              <a:endParaRPr sz="1000"/>
            </a:p>
          </p:txBody>
        </p:sp>
      </p:grpSp>
      <p:sp>
        <p:nvSpPr>
          <p:cNvPr id="6" name="AutoShape 6"/>
          <p:cNvSpPr/>
          <p:nvPr/>
        </p:nvSpPr>
        <p:spPr>
          <a:xfrm>
            <a:off x="571500" y="619254"/>
            <a:ext cx="8822511" cy="0"/>
          </a:xfrm>
          <a:prstGeom prst="line">
            <a:avLst/>
          </a:prstGeom>
          <a:ln w="9525" cap="flat">
            <a:solidFill>
              <a:srgbClr val="23242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400000">
            <a:off x="4856761" y="495848"/>
            <a:ext cx="251991" cy="0"/>
          </a:xfrm>
          <a:prstGeom prst="line">
            <a:avLst/>
          </a:prstGeom>
          <a:ln w="9525" cap="flat">
            <a:solidFill>
              <a:srgbClr val="23242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9549337" y="0"/>
            <a:ext cx="610663" cy="5715000"/>
            <a:chOff x="0" y="0"/>
            <a:chExt cx="295881" cy="27690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5881" cy="2769059"/>
            </a:xfrm>
            <a:custGeom>
              <a:avLst/>
              <a:gdLst/>
              <a:ahLst/>
              <a:cxnLst/>
              <a:rect l="l" t="t" r="r" b="b"/>
              <a:pathLst>
                <a:path w="295881" h="2769059">
                  <a:moveTo>
                    <a:pt x="0" y="0"/>
                  </a:moveTo>
                  <a:lnTo>
                    <a:pt x="295881" y="0"/>
                  </a:lnTo>
                  <a:lnTo>
                    <a:pt x="295881" y="2769059"/>
                  </a:lnTo>
                  <a:lnTo>
                    <a:pt x="0" y="2769059"/>
                  </a:lnTo>
                  <a:close/>
                </a:path>
              </a:pathLst>
            </a:custGeom>
            <a:solidFill>
              <a:srgbClr val="4093A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978"/>
                </a:lnSpc>
              </a:pPr>
              <a:endParaRPr sz="1000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1403725" y="2041493"/>
            <a:ext cx="684316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1403725" y="2436376"/>
            <a:ext cx="684316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403725" y="2821685"/>
            <a:ext cx="684316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403725" y="3223747"/>
            <a:ext cx="684316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1402790" y="3625809"/>
            <a:ext cx="684316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1402790" y="4013511"/>
            <a:ext cx="684316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1402790" y="4406001"/>
            <a:ext cx="684316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1402790" y="4791310"/>
            <a:ext cx="684316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9" name="Group 19"/>
          <p:cNvGrpSpPr/>
          <p:nvPr/>
        </p:nvGrpSpPr>
        <p:grpSpPr>
          <a:xfrm>
            <a:off x="977856" y="2111515"/>
            <a:ext cx="238293" cy="242758"/>
            <a:chOff x="0" y="0"/>
            <a:chExt cx="812800" cy="828029"/>
          </a:xfrm>
        </p:grpSpPr>
        <p:sp>
          <p:nvSpPr>
            <p:cNvPr id="20" name="Freeform 20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4093A4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77856" y="2511102"/>
            <a:ext cx="238293" cy="242758"/>
            <a:chOff x="0" y="0"/>
            <a:chExt cx="812800" cy="828029"/>
          </a:xfrm>
        </p:grpSpPr>
        <p:sp>
          <p:nvSpPr>
            <p:cNvPr id="23" name="Freeform 23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4093A4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77856" y="2933250"/>
            <a:ext cx="238293" cy="242758"/>
            <a:chOff x="0" y="0"/>
            <a:chExt cx="812800" cy="828029"/>
          </a:xfrm>
        </p:grpSpPr>
        <p:sp>
          <p:nvSpPr>
            <p:cNvPr id="26" name="Freeform 26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4093A4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77856" y="3331334"/>
            <a:ext cx="238293" cy="242758"/>
            <a:chOff x="0" y="0"/>
            <a:chExt cx="812800" cy="828029"/>
          </a:xfrm>
        </p:grpSpPr>
        <p:sp>
          <p:nvSpPr>
            <p:cNvPr id="29" name="Freeform 29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4093A4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77856" y="3729417"/>
            <a:ext cx="238293" cy="242758"/>
            <a:chOff x="0" y="0"/>
            <a:chExt cx="812800" cy="828029"/>
          </a:xfrm>
        </p:grpSpPr>
        <p:sp>
          <p:nvSpPr>
            <p:cNvPr id="32" name="Freeform 32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4093A4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77856" y="4127501"/>
            <a:ext cx="238293" cy="242758"/>
            <a:chOff x="0" y="0"/>
            <a:chExt cx="812800" cy="828029"/>
          </a:xfrm>
        </p:grpSpPr>
        <p:sp>
          <p:nvSpPr>
            <p:cNvPr id="35" name="Freeform 35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4093A4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77856" y="4525585"/>
            <a:ext cx="238293" cy="242758"/>
            <a:chOff x="0" y="0"/>
            <a:chExt cx="812800" cy="828029"/>
          </a:xfrm>
        </p:grpSpPr>
        <p:sp>
          <p:nvSpPr>
            <p:cNvPr id="38" name="Freeform 38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4093A4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977856" y="4923669"/>
            <a:ext cx="238293" cy="242758"/>
            <a:chOff x="0" y="0"/>
            <a:chExt cx="812800" cy="828029"/>
          </a:xfrm>
        </p:grpSpPr>
        <p:sp>
          <p:nvSpPr>
            <p:cNvPr id="41" name="Freeform 41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4093A4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pic>
        <p:nvPicPr>
          <p:cNvPr id="43" name="Picture 43"/>
          <p:cNvPicPr>
            <a:picLocks noChangeAspect="1"/>
          </p:cNvPicPr>
          <p:nvPr/>
        </p:nvPicPr>
        <p:blipFill>
          <a:blip r:embed="rId3"/>
          <a:srcRect l="29112" t="5186" r="50051" b="20466"/>
          <a:stretch>
            <a:fillRect/>
          </a:stretch>
        </p:blipFill>
        <p:spPr>
          <a:xfrm>
            <a:off x="8373096" y="2753861"/>
            <a:ext cx="1050037" cy="2810003"/>
          </a:xfrm>
          <a:prstGeom prst="rect">
            <a:avLst/>
          </a:prstGeom>
        </p:spPr>
      </p:pic>
      <p:sp>
        <p:nvSpPr>
          <p:cNvPr id="44" name="TextBox 44"/>
          <p:cNvSpPr txBox="1"/>
          <p:nvPr/>
        </p:nvSpPr>
        <p:spPr>
          <a:xfrm>
            <a:off x="917299" y="1791746"/>
            <a:ext cx="359407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1"/>
              </a:lnSpc>
              <a:spcBef>
                <a:spcPct val="0"/>
              </a:spcBef>
            </a:pPr>
            <a:r>
              <a:rPr lang="en-US" sz="815" b="1" spc="49" dirty="0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889808" y="2145384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889808" y="2544972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889808" y="2967119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889808" y="3365203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889808" y="3763287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6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889808" y="4161370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7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889808" y="4559454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8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89808" y="4957538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9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982756" y="218385"/>
            <a:ext cx="4448631" cy="397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100" spc="44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สำนักงานเลขานุการคณะอนุกรรมการกลั่นกรองและติดตามการดำเนินงาน</a:t>
            </a:r>
            <a:endParaRPr lang="en-US" sz="1100" spc="44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r">
              <a:lnSpc>
                <a:spcPct val="120000"/>
              </a:lnSpc>
            </a:pPr>
            <a:r>
              <a:rPr lang="en-US" sz="1100" spc="44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กองทุนพัฒนาบทบาทสตรีอำเภอดีเด่น</a:t>
            </a:r>
            <a:r>
              <a:rPr lang="en-US" sz="1100" spc="44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00" spc="44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ระดับเขตตรวจราชการ</a:t>
            </a:r>
            <a:endParaRPr lang="en-US" sz="1100" spc="44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571500" y="203941"/>
            <a:ext cx="4296833" cy="406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1100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ผลการคัดเลือกคนกองทุนพัฒนาบทบาทสตรี</a:t>
            </a:r>
            <a:r>
              <a:rPr lang="en-US" sz="1100" dirty="0" err="1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ดีเด่น</a:t>
            </a:r>
            <a:r>
              <a:rPr lang="en-US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00" dirty="0" err="1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ระดับ</a:t>
            </a:r>
            <a:r>
              <a:rPr lang="en-US" sz="1100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</a:t>
            </a:r>
            <a:r>
              <a:rPr lang="en-US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00" spc="52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</a:t>
            </a:r>
            <a:r>
              <a:rPr lang="en-US" sz="1100" spc="52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2565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5416646" y="1593265"/>
            <a:ext cx="2994941" cy="357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อำเภอหนองมะโมง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จังหวัดชัยนาท</a:t>
            </a:r>
            <a:endParaRPr lang="en-US" sz="1256" spc="6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อำเภอลาดหลุมแก้ว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จังหวัดปทุมธานี</a:t>
            </a:r>
            <a:endParaRPr lang="en-US" sz="1256" spc="6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อำเภอบ่อพลอย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จังหวัดกาญจนบุรี</a:t>
            </a:r>
            <a:endParaRPr lang="en-US" sz="1256" spc="6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อำเภอเมืองเพชรบุรี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จังหวัดเพชรบุรี</a:t>
            </a:r>
            <a:endParaRPr lang="en-US" sz="1256" spc="6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อำเภอควนเนียง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จังหวัดสงขลา</a:t>
            </a:r>
            <a:endParaRPr lang="en-US" sz="1256" spc="6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อำเภอละงู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จังหวัดสตูล</a:t>
            </a:r>
            <a:endParaRPr lang="en-US" sz="1256" spc="6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อำเภอกาบัง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จังหวัดยะลา</a:t>
            </a:r>
            <a:endParaRPr lang="en-US" sz="1256" spc="6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อำเภอบ้านบึง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จังหวัดชลบุรี</a:t>
            </a:r>
            <a:endParaRPr lang="en-US" sz="1256" spc="6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อำเภอวังสมบูรณ์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จังหวัดสระแก้ว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403726" y="1593265"/>
            <a:ext cx="3762668" cy="3975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กลุ่มจังหวัดภาคกลางตอนบน</a:t>
            </a:r>
            <a:endParaRPr lang="en-US" sz="1256" spc="6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2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กลุ่มจังหวัดภาคกลางปริมณฑล</a:t>
            </a:r>
            <a:endParaRPr lang="en-US" sz="1256" spc="6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3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กลุ่มจังหวัดภาคกลางตอนล่าง</a:t>
            </a:r>
            <a:endParaRPr lang="en-US" sz="1256" spc="6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4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กลุ่มจังหวัดภาคกลางตอนล่าง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2</a:t>
            </a: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5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กลุ่มจังหวัดภาคใต้ฝั่งอ่าวไทย</a:t>
            </a:r>
            <a:endParaRPr lang="en-US" sz="1256" spc="6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6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กลุ่มจังหวัดภาคใต้ฝั่งอันดามัน</a:t>
            </a:r>
            <a:endParaRPr lang="en-US" sz="1256" spc="6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7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กลุ่มจังหวัดภาคใต้ชายแดน</a:t>
            </a:r>
            <a:endParaRPr lang="en-US" sz="1256" spc="6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8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กลุ่มภาคตะวันออก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</a:t>
            </a: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9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กลุ่มภาคตะวันออก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2</a:t>
            </a:r>
          </a:p>
          <a:p>
            <a:pPr>
              <a:lnSpc>
                <a:spcPts val="3141"/>
              </a:lnSpc>
            </a:pP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571500" y="964238"/>
            <a:ext cx="1404644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63"/>
              </a:lnSpc>
              <a:spcBef>
                <a:spcPct val="0"/>
              </a:spcBef>
            </a:pPr>
            <a:r>
              <a:rPr lang="en-US" sz="3463" spc="69" dirty="0" err="1">
                <a:solidFill>
                  <a:srgbClr val="395CE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อกส.อ</a:t>
            </a:r>
            <a:r>
              <a:rPr lang="en-US" sz="3463" spc="69" dirty="0">
                <a:solidFill>
                  <a:srgbClr val="395CE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644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5209" b="5209"/>
          <a:stretch>
            <a:fillRect/>
          </a:stretch>
        </p:blipFill>
        <p:spPr>
          <a:xfrm>
            <a:off x="0" y="26590"/>
            <a:ext cx="10160000" cy="568841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549337" y="0"/>
            <a:ext cx="610663" cy="5715000"/>
            <a:chOff x="0" y="0"/>
            <a:chExt cx="295881" cy="27690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5881" cy="2769059"/>
            </a:xfrm>
            <a:custGeom>
              <a:avLst/>
              <a:gdLst/>
              <a:ahLst/>
              <a:cxnLst/>
              <a:rect l="l" t="t" r="r" b="b"/>
              <a:pathLst>
                <a:path w="295881" h="2769059">
                  <a:moveTo>
                    <a:pt x="0" y="0"/>
                  </a:moveTo>
                  <a:lnTo>
                    <a:pt x="295881" y="0"/>
                  </a:lnTo>
                  <a:lnTo>
                    <a:pt x="295881" y="2769059"/>
                  </a:lnTo>
                  <a:lnTo>
                    <a:pt x="0" y="2769059"/>
                  </a:lnTo>
                  <a:close/>
                </a:path>
              </a:pathLst>
            </a:custGeom>
            <a:solidFill>
              <a:srgbClr val="4093A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978"/>
                </a:lnSpc>
              </a:pPr>
              <a:endParaRPr sz="10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91335" y="1688934"/>
            <a:ext cx="249976" cy="254659"/>
            <a:chOff x="0" y="0"/>
            <a:chExt cx="812800" cy="828029"/>
          </a:xfrm>
        </p:grpSpPr>
        <p:sp>
          <p:nvSpPr>
            <p:cNvPr id="7" name="Freeform 7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4093A4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141"/>
                </a:lnSpc>
              </a:pPr>
              <a:endParaRPr sz="1000"/>
            </a:p>
          </p:txBody>
        </p:sp>
      </p:grpSp>
      <p:sp>
        <p:nvSpPr>
          <p:cNvPr id="9" name="AutoShape 9"/>
          <p:cNvSpPr/>
          <p:nvPr/>
        </p:nvSpPr>
        <p:spPr>
          <a:xfrm>
            <a:off x="330200" y="577571"/>
            <a:ext cx="8688973" cy="0"/>
          </a:xfrm>
          <a:prstGeom prst="line">
            <a:avLst/>
          </a:prstGeom>
          <a:ln w="9525" cap="flat">
            <a:solidFill>
              <a:srgbClr val="23242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rot="-5400000">
            <a:off x="4481922" y="441464"/>
            <a:ext cx="251991" cy="0"/>
          </a:xfrm>
          <a:prstGeom prst="line">
            <a:avLst/>
          </a:prstGeom>
          <a:ln w="9525" cap="flat">
            <a:solidFill>
              <a:srgbClr val="23242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028887" y="2000155"/>
            <a:ext cx="7850234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1028887" y="2395038"/>
            <a:ext cx="7850234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028887" y="2780347"/>
            <a:ext cx="7850234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1028887" y="3182409"/>
            <a:ext cx="7850234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1027953" y="3584471"/>
            <a:ext cx="7851169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1027953" y="3972173"/>
            <a:ext cx="7851169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1027953" y="4364663"/>
            <a:ext cx="7851169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1027953" y="4749972"/>
            <a:ext cx="7851169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9" name="Group 19"/>
          <p:cNvGrpSpPr/>
          <p:nvPr/>
        </p:nvGrpSpPr>
        <p:grpSpPr>
          <a:xfrm>
            <a:off x="603018" y="2069832"/>
            <a:ext cx="238293" cy="242758"/>
            <a:chOff x="0" y="0"/>
            <a:chExt cx="812800" cy="828029"/>
          </a:xfrm>
        </p:grpSpPr>
        <p:sp>
          <p:nvSpPr>
            <p:cNvPr id="20" name="Freeform 20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4093A4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03018" y="2469419"/>
            <a:ext cx="238293" cy="242758"/>
            <a:chOff x="0" y="0"/>
            <a:chExt cx="812800" cy="828029"/>
          </a:xfrm>
        </p:grpSpPr>
        <p:sp>
          <p:nvSpPr>
            <p:cNvPr id="23" name="Freeform 23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4093A4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03018" y="2891567"/>
            <a:ext cx="238293" cy="242758"/>
            <a:chOff x="0" y="0"/>
            <a:chExt cx="812800" cy="828029"/>
          </a:xfrm>
        </p:grpSpPr>
        <p:sp>
          <p:nvSpPr>
            <p:cNvPr id="26" name="Freeform 26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4093A4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03018" y="3289650"/>
            <a:ext cx="238293" cy="242758"/>
            <a:chOff x="0" y="0"/>
            <a:chExt cx="812800" cy="828029"/>
          </a:xfrm>
        </p:grpSpPr>
        <p:sp>
          <p:nvSpPr>
            <p:cNvPr id="29" name="Freeform 29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4093A4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03018" y="3687734"/>
            <a:ext cx="238293" cy="242758"/>
            <a:chOff x="0" y="0"/>
            <a:chExt cx="812800" cy="828029"/>
          </a:xfrm>
        </p:grpSpPr>
        <p:sp>
          <p:nvSpPr>
            <p:cNvPr id="32" name="Freeform 32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4093A4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03018" y="4085818"/>
            <a:ext cx="238293" cy="242758"/>
            <a:chOff x="0" y="0"/>
            <a:chExt cx="812800" cy="828029"/>
          </a:xfrm>
        </p:grpSpPr>
        <p:sp>
          <p:nvSpPr>
            <p:cNvPr id="35" name="Freeform 35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4093A4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03018" y="4483901"/>
            <a:ext cx="238293" cy="242758"/>
            <a:chOff x="0" y="0"/>
            <a:chExt cx="812800" cy="828029"/>
          </a:xfrm>
        </p:grpSpPr>
        <p:sp>
          <p:nvSpPr>
            <p:cNvPr id="38" name="Freeform 38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4093A4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603018" y="4881985"/>
            <a:ext cx="238293" cy="242758"/>
            <a:chOff x="0" y="0"/>
            <a:chExt cx="812800" cy="828029"/>
          </a:xfrm>
        </p:grpSpPr>
        <p:sp>
          <p:nvSpPr>
            <p:cNvPr id="41" name="Freeform 41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4093A4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618826" y="1748275"/>
            <a:ext cx="206676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1"/>
              </a:lnSpc>
              <a:spcBef>
                <a:spcPct val="0"/>
              </a:spcBef>
            </a:pPr>
            <a:r>
              <a:rPr lang="en-US" sz="815" b="1" spc="49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10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14970" y="2103700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 dirty="0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11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514970" y="2503288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12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514970" y="2925435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13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514970" y="3323519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14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14970" y="3721603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15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514970" y="4119687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16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514970" y="4517770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17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514970" y="4915854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18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028887" y="1551581"/>
            <a:ext cx="4832813" cy="397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10 </a:t>
            </a:r>
            <a:r>
              <a:rPr lang="en-US" sz="1222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กลุ่มจังหวัดภาคตะวันออกเฉียงเหนือตอนบน</a:t>
            </a:r>
            <a:r>
              <a:rPr lang="en-US" sz="1222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</a:t>
            </a: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11 </a:t>
            </a:r>
            <a:r>
              <a:rPr lang="en-US" sz="1222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กลุ่มจังหวัดภาคตะวันออกเฉียงเหนือตอนบน</a:t>
            </a:r>
            <a:r>
              <a:rPr lang="en-US" sz="1222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2 </a:t>
            </a: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12 </a:t>
            </a:r>
            <a:r>
              <a:rPr lang="en-US" sz="1222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กลุ่มจังหวัดภาคตะวันออกเฉียงเหนือตอนกลาง</a:t>
            </a:r>
            <a:r>
              <a:rPr lang="en-US" sz="1222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13 </a:t>
            </a:r>
            <a:r>
              <a:rPr lang="en-US" sz="1222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กลุ่มจังหวัดภาคตะวันออกเฉียงเหนือตอนล่าง</a:t>
            </a:r>
            <a:r>
              <a:rPr lang="en-US" sz="1222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</a:t>
            </a: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14 </a:t>
            </a:r>
            <a:r>
              <a:rPr lang="en-US" sz="1222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กลุ่มจังหวัดภาคตะวันออกเฉียงเหนือตอนล่าง</a:t>
            </a:r>
            <a:r>
              <a:rPr lang="en-US" sz="1222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2 </a:t>
            </a: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15 </a:t>
            </a:r>
            <a:r>
              <a:rPr lang="en-US" sz="1222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กลุ่มจังหวัดภาคเหนือตอนบน</a:t>
            </a:r>
            <a:r>
              <a:rPr lang="en-US" sz="1222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</a:t>
            </a: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16 </a:t>
            </a:r>
            <a:r>
              <a:rPr lang="en-US" sz="1222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กลุ่มจังหวัดภาคเหนือตอนบน</a:t>
            </a:r>
            <a:r>
              <a:rPr lang="en-US" sz="1222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2</a:t>
            </a: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17 </a:t>
            </a:r>
            <a:r>
              <a:rPr lang="en-US" sz="1222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กลุ่มภาคเหนือตอนล่าง</a:t>
            </a:r>
            <a:r>
              <a:rPr lang="en-US" sz="1222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 </a:t>
            </a: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18 </a:t>
            </a:r>
            <a:r>
              <a:rPr lang="en-US" sz="1222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กลุ่มภาคเหนือตอนล่าง</a:t>
            </a:r>
            <a:r>
              <a:rPr lang="en-US" sz="1222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2</a:t>
            </a:r>
          </a:p>
          <a:p>
            <a:pPr>
              <a:lnSpc>
                <a:spcPts val="3141"/>
              </a:lnSpc>
            </a:pPr>
            <a:r>
              <a:rPr lang="en-US" sz="1222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514970" y="890246"/>
            <a:ext cx="1367761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1"/>
              </a:lnSpc>
              <a:spcBef>
                <a:spcPct val="0"/>
              </a:spcBef>
            </a:pPr>
            <a:r>
              <a:rPr lang="en-US" sz="3000" spc="62" dirty="0" err="1">
                <a:solidFill>
                  <a:srgbClr val="395CE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อกส.อ</a:t>
            </a:r>
            <a:r>
              <a:rPr lang="en-US" sz="3000" spc="62" dirty="0">
                <a:solidFill>
                  <a:srgbClr val="395CE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5923682" y="1537820"/>
            <a:ext cx="3563674" cy="357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อำเภอเมืองบึงกาฬ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จังหวัดบึงกาฬ</a:t>
            </a:r>
            <a:endParaRPr lang="en-US" sz="1256" spc="6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อำเภอวังยาง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จังหวัดนครพนม</a:t>
            </a:r>
            <a:endParaRPr lang="en-US" sz="1256" spc="6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อำเภอกุฉิวนารายณ์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จังหวัดกาฬสินธุ์</a:t>
            </a:r>
            <a:endParaRPr lang="en-US" sz="1256" spc="6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อำเภอบ้านเขว้า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จังหวัดชัยภูมิ</a:t>
            </a:r>
            <a:endParaRPr lang="en-US" sz="1256" spc="6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อำเภอยางชุมน้อย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จังหวัดศรีสะเกษ</a:t>
            </a:r>
            <a:endParaRPr lang="en-US" sz="1256" spc="6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อำเภอห้างฉัตร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จังหวัดลำปาง</a:t>
            </a:r>
            <a:endParaRPr lang="en-US" sz="1256" spc="6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อำเภอพาน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จังหวัดเชียงราย</a:t>
            </a:r>
            <a:endParaRPr lang="en-US" sz="1256" spc="6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อำเภอพิชัย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จังหวัดอุตรดิตถ์</a:t>
            </a:r>
            <a:endParaRPr lang="en-US" sz="1256" spc="6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อำเภอชุมตาบง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6" spc="63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จังหวัดนครสวรรค์</a:t>
            </a:r>
            <a:r>
              <a:rPr lang="en-US" sz="1256" spc="6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</p:txBody>
      </p:sp>
      <p:sp>
        <p:nvSpPr>
          <p:cNvPr id="60" name="TextBox 53"/>
          <p:cNvSpPr txBox="1"/>
          <p:nvPr/>
        </p:nvSpPr>
        <p:spPr>
          <a:xfrm>
            <a:off x="4607917" y="178655"/>
            <a:ext cx="4448631" cy="397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100" spc="44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สำนักงาน</a:t>
            </a:r>
            <a:r>
              <a:rPr lang="en-US" sz="1100" spc="44" dirty="0" err="1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เลขานุการ</a:t>
            </a:r>
            <a:r>
              <a:rPr lang="en-US" sz="1100" spc="44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คณะอนุกรรมการกลั่นกรองและติดตามการดำเนินงาน</a:t>
            </a:r>
            <a:endParaRPr lang="en-US" sz="1100" spc="44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r">
              <a:lnSpc>
                <a:spcPct val="120000"/>
              </a:lnSpc>
            </a:pPr>
            <a:r>
              <a:rPr lang="en-US" sz="1100" spc="44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กองทุนพัฒนาบทบาทสตรีอำเภอดีเด่น</a:t>
            </a:r>
            <a:r>
              <a:rPr lang="en-US" sz="1100" spc="44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00" spc="44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ระดับเขตตรวจราชการ</a:t>
            </a:r>
            <a:endParaRPr lang="en-US" sz="1100" spc="44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61" name="TextBox 54"/>
          <p:cNvSpPr txBox="1"/>
          <p:nvPr/>
        </p:nvSpPr>
        <p:spPr>
          <a:xfrm>
            <a:off x="330199" y="168061"/>
            <a:ext cx="4407927" cy="406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1100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ผลการคัดเลือกคนกองทุนพัฒนาบทบาทสตรี</a:t>
            </a:r>
            <a:r>
              <a:rPr lang="en-US" sz="1100" dirty="0" err="1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ดีเด่น</a:t>
            </a:r>
            <a:r>
              <a:rPr lang="en-US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00" dirty="0" err="1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ระดับ</a:t>
            </a:r>
            <a:r>
              <a:rPr lang="en-US" sz="1100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</a:t>
            </a:r>
            <a:r>
              <a:rPr lang="en-US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00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</a:t>
            </a:r>
            <a:r>
              <a:rPr lang="en-US" sz="11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2565</a:t>
            </a:r>
          </a:p>
        </p:txBody>
      </p:sp>
    </p:spTree>
    <p:extLst>
      <p:ext uri="{BB962C8B-B14F-4D97-AF65-F5344CB8AC3E}">
        <p14:creationId xmlns:p14="http://schemas.microsoft.com/office/powerpoint/2010/main" val="98776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5180" b="4819"/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71500" y="619198"/>
            <a:ext cx="8443188" cy="0"/>
          </a:xfrm>
          <a:prstGeom prst="line">
            <a:avLst/>
          </a:prstGeom>
          <a:ln w="9525" cap="flat">
            <a:solidFill>
              <a:srgbClr val="23242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0000">
            <a:off x="5047261" y="483148"/>
            <a:ext cx="251991" cy="0"/>
          </a:xfrm>
          <a:prstGeom prst="line">
            <a:avLst/>
          </a:prstGeom>
          <a:ln w="9525" cap="flat">
            <a:solidFill>
              <a:srgbClr val="23242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9549337" y="0"/>
            <a:ext cx="610663" cy="5715000"/>
            <a:chOff x="0" y="0"/>
            <a:chExt cx="295881" cy="27690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5881" cy="2769059"/>
            </a:xfrm>
            <a:custGeom>
              <a:avLst/>
              <a:gdLst/>
              <a:ahLst/>
              <a:cxnLst/>
              <a:rect l="l" t="t" r="r" b="b"/>
              <a:pathLst>
                <a:path w="295881" h="2769059">
                  <a:moveTo>
                    <a:pt x="0" y="0"/>
                  </a:moveTo>
                  <a:lnTo>
                    <a:pt x="295881" y="0"/>
                  </a:lnTo>
                  <a:lnTo>
                    <a:pt x="295881" y="2769059"/>
                  </a:lnTo>
                  <a:lnTo>
                    <a:pt x="0" y="2769059"/>
                  </a:lnTo>
                  <a:close/>
                </a:path>
              </a:pathLst>
            </a:custGeom>
            <a:solidFill>
              <a:srgbClr val="FDE96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978"/>
                </a:lnSpc>
              </a:pPr>
              <a:endParaRPr sz="10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20418" y="1632694"/>
            <a:ext cx="249976" cy="254659"/>
            <a:chOff x="0" y="0"/>
            <a:chExt cx="812800" cy="828029"/>
          </a:xfrm>
        </p:grpSpPr>
        <p:sp>
          <p:nvSpPr>
            <p:cNvPr id="9" name="Freeform 9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8C756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141"/>
                </a:lnSpc>
              </a:pPr>
              <a:endParaRPr sz="1000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857970" y="1943915"/>
            <a:ext cx="745953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857970" y="2338797"/>
            <a:ext cx="745953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857970" y="2724107"/>
            <a:ext cx="745953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857970" y="3126168"/>
            <a:ext cx="745953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857035" y="3528231"/>
            <a:ext cx="746047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857035" y="3915933"/>
            <a:ext cx="746047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857035" y="4308422"/>
            <a:ext cx="746047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857035" y="4693732"/>
            <a:ext cx="746047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9" name="Group 19"/>
          <p:cNvGrpSpPr/>
          <p:nvPr/>
        </p:nvGrpSpPr>
        <p:grpSpPr>
          <a:xfrm>
            <a:off x="432101" y="2013591"/>
            <a:ext cx="238293" cy="242758"/>
            <a:chOff x="0" y="0"/>
            <a:chExt cx="812800" cy="828029"/>
          </a:xfrm>
        </p:grpSpPr>
        <p:sp>
          <p:nvSpPr>
            <p:cNvPr id="20" name="Freeform 20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8C756A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32101" y="2413178"/>
            <a:ext cx="238293" cy="242758"/>
            <a:chOff x="0" y="0"/>
            <a:chExt cx="812800" cy="828029"/>
          </a:xfrm>
        </p:grpSpPr>
        <p:sp>
          <p:nvSpPr>
            <p:cNvPr id="23" name="Freeform 23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8C756A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32101" y="2835326"/>
            <a:ext cx="238293" cy="242758"/>
            <a:chOff x="0" y="0"/>
            <a:chExt cx="812800" cy="828029"/>
          </a:xfrm>
        </p:grpSpPr>
        <p:sp>
          <p:nvSpPr>
            <p:cNvPr id="26" name="Freeform 26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8C756A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32101" y="3233410"/>
            <a:ext cx="238293" cy="242758"/>
            <a:chOff x="0" y="0"/>
            <a:chExt cx="812800" cy="828029"/>
          </a:xfrm>
        </p:grpSpPr>
        <p:sp>
          <p:nvSpPr>
            <p:cNvPr id="29" name="Freeform 29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8C756A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32101" y="3631493"/>
            <a:ext cx="238293" cy="242758"/>
            <a:chOff x="0" y="0"/>
            <a:chExt cx="812800" cy="828029"/>
          </a:xfrm>
        </p:grpSpPr>
        <p:sp>
          <p:nvSpPr>
            <p:cNvPr id="32" name="Freeform 32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8C756A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432101" y="4029577"/>
            <a:ext cx="238293" cy="242758"/>
            <a:chOff x="0" y="0"/>
            <a:chExt cx="812800" cy="828029"/>
          </a:xfrm>
        </p:grpSpPr>
        <p:sp>
          <p:nvSpPr>
            <p:cNvPr id="35" name="Freeform 35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8C756A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 b="1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432101" y="4427661"/>
            <a:ext cx="238293" cy="242758"/>
            <a:chOff x="0" y="0"/>
            <a:chExt cx="812800" cy="828029"/>
          </a:xfrm>
        </p:grpSpPr>
        <p:sp>
          <p:nvSpPr>
            <p:cNvPr id="38" name="Freeform 38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8C756A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432101" y="4825744"/>
            <a:ext cx="238293" cy="242758"/>
            <a:chOff x="0" y="0"/>
            <a:chExt cx="812800" cy="828029"/>
          </a:xfrm>
        </p:grpSpPr>
        <p:sp>
          <p:nvSpPr>
            <p:cNvPr id="41" name="Freeform 41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8C756A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pic>
        <p:nvPicPr>
          <p:cNvPr id="43" name="Picture 43"/>
          <p:cNvPicPr>
            <a:picLocks noChangeAspect="1"/>
          </p:cNvPicPr>
          <p:nvPr/>
        </p:nvPicPr>
        <p:blipFill>
          <a:blip r:embed="rId3"/>
          <a:srcRect l="51952" t="13475" r="28668" b="22311"/>
          <a:stretch>
            <a:fillRect/>
          </a:stretch>
        </p:blipFill>
        <p:spPr>
          <a:xfrm>
            <a:off x="8317506" y="3187411"/>
            <a:ext cx="998123" cy="2480501"/>
          </a:xfrm>
          <a:prstGeom prst="rect">
            <a:avLst/>
          </a:prstGeom>
        </p:spPr>
      </p:pic>
      <p:sp>
        <p:nvSpPr>
          <p:cNvPr id="44" name="TextBox 44"/>
          <p:cNvSpPr txBox="1"/>
          <p:nvPr/>
        </p:nvSpPr>
        <p:spPr>
          <a:xfrm>
            <a:off x="571500" y="229544"/>
            <a:ext cx="4411256" cy="406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1100" spc="52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ผลการคัดเลือกคนกองทุนพัฒนาบทบาทสตรีดีเด่นระดับ</a:t>
            </a:r>
            <a:r>
              <a:rPr lang="en-US" sz="1100" spc="52" dirty="0" err="1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</a:t>
            </a:r>
            <a:r>
              <a:rPr lang="en-US" sz="1100" spc="52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00" spc="52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</a:t>
            </a:r>
            <a:r>
              <a:rPr lang="en-US" sz="1100" spc="52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2565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65703" y="1677363"/>
            <a:ext cx="359407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7"/>
              </a:lnSpc>
              <a:spcBef>
                <a:spcPct val="0"/>
              </a:spcBef>
            </a:pPr>
            <a:r>
              <a:rPr lang="en-US" sz="926" b="1" spc="56" dirty="0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4052" y="2047460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44052" y="2447047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344052" y="2869195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344052" y="3267279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44052" y="3665362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6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44052" y="4063446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7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44052" y="4461530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8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44052" y="4859614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9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4870890" y="1495341"/>
            <a:ext cx="3727935" cy="357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ต.เขารวก</a:t>
            </a:r>
            <a:r>
              <a:rPr lang="en-US" sz="1256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อ.ลำสนธิ</a:t>
            </a:r>
            <a:r>
              <a:rPr lang="en-US" sz="1256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จ.ลพบุรี</a:t>
            </a:r>
            <a:endParaRPr lang="en-US" sz="1256" spc="63" dirty="0">
              <a:solidFill>
                <a:srgbClr val="6633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ต.บางปลา</a:t>
            </a:r>
            <a:r>
              <a:rPr lang="en-US" sz="1256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อ.บางเลน</a:t>
            </a:r>
            <a:r>
              <a:rPr lang="en-US" sz="1256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จ.นครปฐม</a:t>
            </a:r>
            <a:endParaRPr lang="en-US" sz="1256" spc="63" dirty="0">
              <a:solidFill>
                <a:srgbClr val="6633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ต.กลอนโด</a:t>
            </a:r>
            <a:r>
              <a:rPr lang="en-US" sz="1256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อ.ด่านมะขามเตี้ย</a:t>
            </a:r>
            <a:r>
              <a:rPr lang="en-US" sz="1256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จ.กาญจนบุรี</a:t>
            </a:r>
            <a:endParaRPr lang="en-US" sz="1256" spc="63" dirty="0">
              <a:solidFill>
                <a:srgbClr val="6633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ต.อ่าวน้อย</a:t>
            </a:r>
            <a:r>
              <a:rPr lang="en-US" sz="1256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อ.เมืองประจวบคีรีขันธ์</a:t>
            </a:r>
            <a:r>
              <a:rPr lang="en-US" sz="1256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จ.ประจวบคีรีขันธ์</a:t>
            </a:r>
            <a:endParaRPr lang="en-US" sz="1256" spc="63" dirty="0">
              <a:solidFill>
                <a:srgbClr val="6633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ต.สะพลี</a:t>
            </a:r>
            <a:r>
              <a:rPr lang="en-US" sz="1256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อ.ปะทิว</a:t>
            </a:r>
            <a:r>
              <a:rPr lang="en-US" sz="1256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จ.ชุมพร</a:t>
            </a:r>
            <a:endParaRPr lang="en-US" sz="1256" spc="63" dirty="0">
              <a:solidFill>
                <a:srgbClr val="6633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ต.ไม้ขาว</a:t>
            </a:r>
            <a:r>
              <a:rPr lang="en-US" sz="1256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อ.ถลาง</a:t>
            </a:r>
            <a:r>
              <a:rPr lang="en-US" sz="1256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จ.ภูเก็ต</a:t>
            </a:r>
            <a:endParaRPr lang="en-US" sz="1256" spc="63" dirty="0">
              <a:solidFill>
                <a:srgbClr val="6633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เทศบาลเมืองตากใบ</a:t>
            </a:r>
            <a:r>
              <a:rPr lang="en-US" sz="1256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อ.ตากใบ</a:t>
            </a:r>
            <a:r>
              <a:rPr lang="en-US" sz="1256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จ.นราธิวาส</a:t>
            </a:r>
            <a:r>
              <a:rPr lang="en-US" sz="1256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ต.บางกระเจ็ด</a:t>
            </a:r>
            <a:r>
              <a:rPr lang="en-US" sz="1256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อ.บางคล้า</a:t>
            </a:r>
            <a:r>
              <a:rPr lang="en-US" sz="1256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จ.ฉะเชิงเทรา</a:t>
            </a:r>
            <a:endParaRPr lang="en-US" sz="1256" spc="63" dirty="0">
              <a:solidFill>
                <a:srgbClr val="6633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ต.เขาสมิง</a:t>
            </a:r>
            <a:r>
              <a:rPr lang="en-US" sz="1256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อ.เขาสมิง</a:t>
            </a:r>
            <a:r>
              <a:rPr lang="en-US" sz="1256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6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จ.ตราด</a:t>
            </a:r>
            <a:endParaRPr lang="en-US" sz="1256" spc="63" dirty="0">
              <a:solidFill>
                <a:srgbClr val="6633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857970" y="1495341"/>
            <a:ext cx="3663868" cy="397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 </a:t>
            </a:r>
            <a:r>
              <a:rPr lang="en-US" sz="1222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กลุ่มจังหวัดภาคกลางตอนบน</a:t>
            </a:r>
            <a:endParaRPr lang="en-US" sz="1222" spc="63" dirty="0">
              <a:solidFill>
                <a:srgbClr val="6633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2 </a:t>
            </a:r>
            <a:r>
              <a:rPr lang="en-US" sz="1222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กลุ่มจังหวัดภาคกลางปริมณฑล</a:t>
            </a:r>
            <a:endParaRPr lang="en-US" sz="1222" spc="63" dirty="0">
              <a:solidFill>
                <a:srgbClr val="6633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3 </a:t>
            </a:r>
            <a:r>
              <a:rPr lang="en-US" sz="1222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กลุ่มจังหวัดภาคกลางตอนล่าง</a:t>
            </a:r>
            <a:endParaRPr lang="en-US" sz="1222" spc="63" dirty="0">
              <a:solidFill>
                <a:srgbClr val="6633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4 </a:t>
            </a:r>
            <a:r>
              <a:rPr lang="en-US" sz="1222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กลุ่มจังหวัดภาคกลางตอนล่าง</a:t>
            </a:r>
            <a:r>
              <a:rPr lang="en-US" sz="1222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2</a:t>
            </a: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5 </a:t>
            </a:r>
            <a:r>
              <a:rPr lang="en-US" sz="1222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กลุ่มจังหวัดภาคใต้ฝั่งอ่าวไทย</a:t>
            </a:r>
            <a:endParaRPr lang="en-US" sz="1222" spc="63" dirty="0">
              <a:solidFill>
                <a:srgbClr val="6633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6 </a:t>
            </a:r>
            <a:r>
              <a:rPr lang="en-US" sz="1222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กลุ่มจังหวัดภาคใต้ฝั่งอันดามัน</a:t>
            </a:r>
            <a:endParaRPr lang="en-US" sz="1222" spc="63" dirty="0">
              <a:solidFill>
                <a:srgbClr val="6633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7 </a:t>
            </a:r>
            <a:r>
              <a:rPr lang="en-US" sz="1222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กลุ่มจังหวัดภาคใต้ชายแดน</a:t>
            </a:r>
            <a:endParaRPr lang="en-US" sz="1222" spc="63" dirty="0">
              <a:solidFill>
                <a:srgbClr val="6633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8 </a:t>
            </a:r>
            <a:r>
              <a:rPr lang="en-US" sz="1222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กลุ่มภาคตะวันออก</a:t>
            </a:r>
            <a:r>
              <a:rPr lang="en-US" sz="1222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</a:t>
            </a: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9 </a:t>
            </a:r>
            <a:r>
              <a:rPr lang="en-US" sz="1222" spc="63" dirty="0" err="1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กลุ่มภาคตะวันออก</a:t>
            </a:r>
            <a:r>
              <a:rPr lang="en-US" sz="1222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2</a:t>
            </a:r>
          </a:p>
          <a:p>
            <a:pPr>
              <a:lnSpc>
                <a:spcPts val="3141"/>
              </a:lnSpc>
            </a:pPr>
            <a:r>
              <a:rPr lang="en-US" sz="1222" spc="63" dirty="0">
                <a:solidFill>
                  <a:srgbClr val="6633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567973" y="908089"/>
            <a:ext cx="4512027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1"/>
              </a:lnSpc>
              <a:spcBef>
                <a:spcPct val="0"/>
              </a:spcBef>
            </a:pPr>
            <a:r>
              <a:rPr lang="en-US" sz="2667" spc="62" dirty="0" err="1">
                <a:solidFill>
                  <a:srgbClr val="395CE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คณะทำงานขับเคลื่อนฯ</a:t>
            </a:r>
            <a:endParaRPr lang="en-US" sz="2667" spc="62" dirty="0">
              <a:solidFill>
                <a:srgbClr val="395CE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5316160" y="236953"/>
            <a:ext cx="3655197" cy="397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100" spc="44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คณะทำงานขับเคลื่อนกองทุนพัฒนาบทบาทสตรีอำเภอดีเด่น</a:t>
            </a:r>
            <a:r>
              <a:rPr lang="en-US" sz="1100" spc="44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  <a:p>
            <a:pPr algn="r">
              <a:lnSpc>
                <a:spcPct val="120000"/>
              </a:lnSpc>
            </a:pPr>
            <a:r>
              <a:rPr lang="en-US" sz="1100" spc="44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ระดับเขตตรวจราชการ</a:t>
            </a:r>
            <a:endParaRPr lang="en-US" sz="1100" spc="44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9304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5000" b="4999"/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549337" y="0"/>
            <a:ext cx="610663" cy="5715000"/>
            <a:chOff x="0" y="0"/>
            <a:chExt cx="295881" cy="27690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5881" cy="2769059"/>
            </a:xfrm>
            <a:custGeom>
              <a:avLst/>
              <a:gdLst/>
              <a:ahLst/>
              <a:cxnLst/>
              <a:rect l="l" t="t" r="r" b="b"/>
              <a:pathLst>
                <a:path w="295881" h="2769059">
                  <a:moveTo>
                    <a:pt x="0" y="0"/>
                  </a:moveTo>
                  <a:lnTo>
                    <a:pt x="295881" y="0"/>
                  </a:lnTo>
                  <a:lnTo>
                    <a:pt x="295881" y="2769059"/>
                  </a:lnTo>
                  <a:lnTo>
                    <a:pt x="0" y="2769059"/>
                  </a:lnTo>
                  <a:close/>
                </a:path>
              </a:pathLst>
            </a:custGeom>
            <a:solidFill>
              <a:srgbClr val="FDE96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978"/>
                </a:lnSpc>
              </a:pPr>
              <a:endParaRPr sz="1000"/>
            </a:p>
          </p:txBody>
        </p:sp>
      </p:grpSp>
      <p:sp>
        <p:nvSpPr>
          <p:cNvPr id="6" name="AutoShape 6"/>
          <p:cNvSpPr/>
          <p:nvPr/>
        </p:nvSpPr>
        <p:spPr>
          <a:xfrm>
            <a:off x="196662" y="577571"/>
            <a:ext cx="8822511" cy="0"/>
          </a:xfrm>
          <a:prstGeom prst="line">
            <a:avLst/>
          </a:prstGeom>
          <a:ln w="9525" cap="flat">
            <a:solidFill>
              <a:srgbClr val="23242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400000">
            <a:off x="4824822" y="454164"/>
            <a:ext cx="251991" cy="0"/>
          </a:xfrm>
          <a:prstGeom prst="line">
            <a:avLst/>
          </a:prstGeom>
          <a:ln w="9525" cap="flat">
            <a:solidFill>
              <a:srgbClr val="23242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423253" y="1537028"/>
            <a:ext cx="8364152" cy="3975447"/>
            <a:chOff x="0" y="-237574"/>
            <a:chExt cx="20073964" cy="9541071"/>
          </a:xfrm>
        </p:grpSpPr>
        <p:grpSp>
          <p:nvGrpSpPr>
            <p:cNvPr id="9" name="Group 9"/>
            <p:cNvGrpSpPr/>
            <p:nvPr/>
          </p:nvGrpSpPr>
          <p:grpSpPr>
            <a:xfrm>
              <a:off x="183278" y="0"/>
              <a:ext cx="599941" cy="611182"/>
              <a:chOff x="0" y="0"/>
              <a:chExt cx="812800" cy="82802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5767" y="0"/>
                <a:ext cx="824334" cy="828029"/>
              </a:xfrm>
              <a:custGeom>
                <a:avLst/>
                <a:gdLst/>
                <a:ahLst/>
                <a:cxnLst/>
                <a:rect l="l" t="t" r="r" b="b"/>
                <a:pathLst>
                  <a:path w="824334" h="828029">
                    <a:moveTo>
                      <a:pt x="412167" y="0"/>
                    </a:moveTo>
                    <a:cubicBezTo>
                      <a:pt x="640098" y="1019"/>
                      <a:pt x="824334" y="186081"/>
                      <a:pt x="824334" y="414014"/>
                    </a:cubicBezTo>
                    <a:cubicBezTo>
                      <a:pt x="824334" y="641948"/>
                      <a:pt x="640098" y="827010"/>
                      <a:pt x="412167" y="828029"/>
                    </a:cubicBezTo>
                    <a:cubicBezTo>
                      <a:pt x="184236" y="827010"/>
                      <a:pt x="0" y="641948"/>
                      <a:pt x="0" y="414014"/>
                    </a:cubicBezTo>
                    <a:cubicBezTo>
                      <a:pt x="0" y="186081"/>
                      <a:pt x="184236" y="1019"/>
                      <a:pt x="412167" y="0"/>
                    </a:cubicBezTo>
                    <a:close/>
                  </a:path>
                </a:pathLst>
              </a:custGeom>
              <a:solidFill>
                <a:srgbClr val="8C756A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141"/>
                  </a:lnSpc>
                </a:pPr>
                <a:endParaRPr sz="1000"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49257" y="95107"/>
              <a:ext cx="496022" cy="338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41"/>
                </a:lnSpc>
                <a:spcBef>
                  <a:spcPct val="0"/>
                </a:spcBef>
              </a:pPr>
              <a:r>
                <a:rPr lang="en-US" sz="815" b="1" spc="49" dirty="0">
                  <a:solidFill>
                    <a:srgbClr val="FFFFFF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10</a:t>
              </a:r>
            </a:p>
          </p:txBody>
        </p:sp>
        <p:sp>
          <p:nvSpPr>
            <p:cNvPr id="13" name="AutoShape 13"/>
            <p:cNvSpPr/>
            <p:nvPr/>
          </p:nvSpPr>
          <p:spPr>
            <a:xfrm>
              <a:off x="1233402" y="746930"/>
              <a:ext cx="18840562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4" name="AutoShape 14"/>
            <p:cNvSpPr/>
            <p:nvPr/>
          </p:nvSpPr>
          <p:spPr>
            <a:xfrm>
              <a:off x="1233402" y="1694647"/>
              <a:ext cx="18840562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5" name="AutoShape 15"/>
            <p:cNvSpPr/>
            <p:nvPr/>
          </p:nvSpPr>
          <p:spPr>
            <a:xfrm>
              <a:off x="1233402" y="2619390"/>
              <a:ext cx="18840562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AutoShape 16"/>
            <p:cNvSpPr/>
            <p:nvPr/>
          </p:nvSpPr>
          <p:spPr>
            <a:xfrm>
              <a:off x="1233402" y="3584338"/>
              <a:ext cx="18840562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>
              <a:off x="1231159" y="4549287"/>
              <a:ext cx="18842805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>
              <a:off x="1231159" y="5479773"/>
              <a:ext cx="18842805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>
              <a:off x="1231159" y="6421747"/>
              <a:ext cx="18842805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>
              <a:off x="1231159" y="7346490"/>
              <a:ext cx="18842805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1" name="Group 21"/>
            <p:cNvGrpSpPr/>
            <p:nvPr/>
          </p:nvGrpSpPr>
          <p:grpSpPr>
            <a:xfrm>
              <a:off x="211315" y="914153"/>
              <a:ext cx="571903" cy="582619"/>
              <a:chOff x="0" y="0"/>
              <a:chExt cx="812800" cy="828029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-5767" y="0"/>
                <a:ext cx="824334" cy="828029"/>
              </a:xfrm>
              <a:custGeom>
                <a:avLst/>
                <a:gdLst/>
                <a:ahLst/>
                <a:cxnLst/>
                <a:rect l="l" t="t" r="r" b="b"/>
                <a:pathLst>
                  <a:path w="824334" h="828029">
                    <a:moveTo>
                      <a:pt x="412167" y="0"/>
                    </a:moveTo>
                    <a:cubicBezTo>
                      <a:pt x="640098" y="1019"/>
                      <a:pt x="824334" y="186081"/>
                      <a:pt x="824334" y="414014"/>
                    </a:cubicBezTo>
                    <a:cubicBezTo>
                      <a:pt x="824334" y="641948"/>
                      <a:pt x="640098" y="827010"/>
                      <a:pt x="412167" y="828029"/>
                    </a:cubicBezTo>
                    <a:cubicBezTo>
                      <a:pt x="184236" y="827010"/>
                      <a:pt x="0" y="641948"/>
                      <a:pt x="0" y="414014"/>
                    </a:cubicBezTo>
                    <a:cubicBezTo>
                      <a:pt x="0" y="186081"/>
                      <a:pt x="184236" y="1019"/>
                      <a:pt x="412167" y="0"/>
                    </a:cubicBezTo>
                    <a:close/>
                  </a:path>
                </a:pathLst>
              </a:custGeom>
              <a:solidFill>
                <a:srgbClr val="8C756A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316"/>
                  </a:lnSpc>
                </a:pPr>
                <a:endParaRPr sz="1000"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0" y="1004963"/>
              <a:ext cx="994536" cy="400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6"/>
                </a:lnSpc>
                <a:spcBef>
                  <a:spcPct val="0"/>
                </a:spcBef>
              </a:pPr>
              <a:r>
                <a:rPr lang="en-US" sz="940" b="1" spc="56">
                  <a:solidFill>
                    <a:srgbClr val="FFFFFF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11</a:t>
              </a:r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211315" y="1873162"/>
              <a:ext cx="571903" cy="582619"/>
              <a:chOff x="0" y="0"/>
              <a:chExt cx="812800" cy="828029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-5767" y="0"/>
                <a:ext cx="824334" cy="828029"/>
              </a:xfrm>
              <a:custGeom>
                <a:avLst/>
                <a:gdLst/>
                <a:ahLst/>
                <a:cxnLst/>
                <a:rect l="l" t="t" r="r" b="b"/>
                <a:pathLst>
                  <a:path w="824334" h="828029">
                    <a:moveTo>
                      <a:pt x="412167" y="0"/>
                    </a:moveTo>
                    <a:cubicBezTo>
                      <a:pt x="640098" y="1019"/>
                      <a:pt x="824334" y="186081"/>
                      <a:pt x="824334" y="414014"/>
                    </a:cubicBezTo>
                    <a:cubicBezTo>
                      <a:pt x="824334" y="641948"/>
                      <a:pt x="640098" y="827010"/>
                      <a:pt x="412167" y="828029"/>
                    </a:cubicBezTo>
                    <a:cubicBezTo>
                      <a:pt x="184236" y="827010"/>
                      <a:pt x="0" y="641948"/>
                      <a:pt x="0" y="414014"/>
                    </a:cubicBezTo>
                    <a:cubicBezTo>
                      <a:pt x="0" y="186081"/>
                      <a:pt x="184236" y="1019"/>
                      <a:pt x="412167" y="0"/>
                    </a:cubicBezTo>
                    <a:close/>
                  </a:path>
                </a:pathLst>
              </a:custGeom>
              <a:solidFill>
                <a:srgbClr val="8C756A"/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316"/>
                  </a:lnSpc>
                </a:pPr>
                <a:endParaRPr sz="1000"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0" y="1963972"/>
              <a:ext cx="994536" cy="400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6"/>
                </a:lnSpc>
                <a:spcBef>
                  <a:spcPct val="0"/>
                </a:spcBef>
              </a:pPr>
              <a:r>
                <a:rPr lang="en-US" sz="940" b="1" spc="56">
                  <a:solidFill>
                    <a:srgbClr val="FFFFFF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12</a:t>
              </a:r>
            </a:p>
          </p:txBody>
        </p:sp>
        <p:grpSp>
          <p:nvGrpSpPr>
            <p:cNvPr id="29" name="Group 29"/>
            <p:cNvGrpSpPr/>
            <p:nvPr/>
          </p:nvGrpSpPr>
          <p:grpSpPr>
            <a:xfrm>
              <a:off x="211315" y="2886317"/>
              <a:ext cx="571903" cy="582619"/>
              <a:chOff x="0" y="0"/>
              <a:chExt cx="812800" cy="82802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-5767" y="0"/>
                <a:ext cx="824334" cy="828029"/>
              </a:xfrm>
              <a:custGeom>
                <a:avLst/>
                <a:gdLst/>
                <a:ahLst/>
                <a:cxnLst/>
                <a:rect l="l" t="t" r="r" b="b"/>
                <a:pathLst>
                  <a:path w="824334" h="828029">
                    <a:moveTo>
                      <a:pt x="412167" y="0"/>
                    </a:moveTo>
                    <a:cubicBezTo>
                      <a:pt x="640098" y="1019"/>
                      <a:pt x="824334" y="186081"/>
                      <a:pt x="824334" y="414014"/>
                    </a:cubicBezTo>
                    <a:cubicBezTo>
                      <a:pt x="824334" y="641948"/>
                      <a:pt x="640098" y="827010"/>
                      <a:pt x="412167" y="828029"/>
                    </a:cubicBezTo>
                    <a:cubicBezTo>
                      <a:pt x="184236" y="827010"/>
                      <a:pt x="0" y="641948"/>
                      <a:pt x="0" y="414014"/>
                    </a:cubicBezTo>
                    <a:cubicBezTo>
                      <a:pt x="0" y="186081"/>
                      <a:pt x="184236" y="1019"/>
                      <a:pt x="412167" y="0"/>
                    </a:cubicBezTo>
                    <a:close/>
                  </a:path>
                </a:pathLst>
              </a:custGeom>
              <a:solidFill>
                <a:srgbClr val="8C756A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316"/>
                  </a:lnSpc>
                </a:pPr>
                <a:endParaRPr sz="1000"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0" y="2977127"/>
              <a:ext cx="994536" cy="400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6"/>
                </a:lnSpc>
                <a:spcBef>
                  <a:spcPct val="0"/>
                </a:spcBef>
              </a:pPr>
              <a:r>
                <a:rPr lang="en-US" sz="940" b="1" spc="56">
                  <a:solidFill>
                    <a:srgbClr val="FFFFFF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13</a:t>
              </a:r>
            </a:p>
          </p:txBody>
        </p:sp>
        <p:grpSp>
          <p:nvGrpSpPr>
            <p:cNvPr id="33" name="Group 33"/>
            <p:cNvGrpSpPr/>
            <p:nvPr/>
          </p:nvGrpSpPr>
          <p:grpSpPr>
            <a:xfrm>
              <a:off x="211315" y="3841718"/>
              <a:ext cx="571903" cy="582619"/>
              <a:chOff x="0" y="0"/>
              <a:chExt cx="812800" cy="828029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-5767" y="0"/>
                <a:ext cx="824334" cy="828029"/>
              </a:xfrm>
              <a:custGeom>
                <a:avLst/>
                <a:gdLst/>
                <a:ahLst/>
                <a:cxnLst/>
                <a:rect l="l" t="t" r="r" b="b"/>
                <a:pathLst>
                  <a:path w="824334" h="828029">
                    <a:moveTo>
                      <a:pt x="412167" y="0"/>
                    </a:moveTo>
                    <a:cubicBezTo>
                      <a:pt x="640098" y="1019"/>
                      <a:pt x="824334" y="186081"/>
                      <a:pt x="824334" y="414014"/>
                    </a:cubicBezTo>
                    <a:cubicBezTo>
                      <a:pt x="824334" y="641948"/>
                      <a:pt x="640098" y="827010"/>
                      <a:pt x="412167" y="828029"/>
                    </a:cubicBezTo>
                    <a:cubicBezTo>
                      <a:pt x="184236" y="827010"/>
                      <a:pt x="0" y="641948"/>
                      <a:pt x="0" y="414014"/>
                    </a:cubicBezTo>
                    <a:cubicBezTo>
                      <a:pt x="0" y="186081"/>
                      <a:pt x="184236" y="1019"/>
                      <a:pt x="412167" y="0"/>
                    </a:cubicBezTo>
                    <a:close/>
                  </a:path>
                </a:pathLst>
              </a:custGeom>
              <a:solidFill>
                <a:srgbClr val="8C756A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316"/>
                  </a:lnSpc>
                </a:pPr>
                <a:endParaRPr sz="1000"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0" y="3932529"/>
              <a:ext cx="994536" cy="400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6"/>
                </a:lnSpc>
                <a:spcBef>
                  <a:spcPct val="0"/>
                </a:spcBef>
              </a:pPr>
              <a:r>
                <a:rPr lang="en-US" sz="940" b="1" spc="56">
                  <a:solidFill>
                    <a:srgbClr val="FFFFFF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14</a:t>
              </a:r>
            </a:p>
          </p:txBody>
        </p:sp>
        <p:grpSp>
          <p:nvGrpSpPr>
            <p:cNvPr id="37" name="Group 37"/>
            <p:cNvGrpSpPr/>
            <p:nvPr/>
          </p:nvGrpSpPr>
          <p:grpSpPr>
            <a:xfrm>
              <a:off x="211315" y="4797119"/>
              <a:ext cx="571903" cy="582619"/>
              <a:chOff x="0" y="0"/>
              <a:chExt cx="812800" cy="828029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-5767" y="0"/>
                <a:ext cx="824334" cy="828029"/>
              </a:xfrm>
              <a:custGeom>
                <a:avLst/>
                <a:gdLst/>
                <a:ahLst/>
                <a:cxnLst/>
                <a:rect l="l" t="t" r="r" b="b"/>
                <a:pathLst>
                  <a:path w="824334" h="828029">
                    <a:moveTo>
                      <a:pt x="412167" y="0"/>
                    </a:moveTo>
                    <a:cubicBezTo>
                      <a:pt x="640098" y="1019"/>
                      <a:pt x="824334" y="186081"/>
                      <a:pt x="824334" y="414014"/>
                    </a:cubicBezTo>
                    <a:cubicBezTo>
                      <a:pt x="824334" y="641948"/>
                      <a:pt x="640098" y="827010"/>
                      <a:pt x="412167" y="828029"/>
                    </a:cubicBezTo>
                    <a:cubicBezTo>
                      <a:pt x="184236" y="827010"/>
                      <a:pt x="0" y="641948"/>
                      <a:pt x="0" y="414014"/>
                    </a:cubicBezTo>
                    <a:cubicBezTo>
                      <a:pt x="0" y="186081"/>
                      <a:pt x="184236" y="1019"/>
                      <a:pt x="412167" y="0"/>
                    </a:cubicBezTo>
                    <a:close/>
                  </a:path>
                </a:pathLst>
              </a:custGeom>
              <a:solidFill>
                <a:srgbClr val="8C756A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316"/>
                  </a:lnSpc>
                </a:pPr>
                <a:endParaRPr sz="1000"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0" y="4887930"/>
              <a:ext cx="994536" cy="400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6"/>
                </a:lnSpc>
                <a:spcBef>
                  <a:spcPct val="0"/>
                </a:spcBef>
              </a:pPr>
              <a:r>
                <a:rPr lang="en-US" sz="940" b="1" spc="56">
                  <a:solidFill>
                    <a:srgbClr val="FFFFFF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15</a:t>
              </a:r>
            </a:p>
          </p:txBody>
        </p:sp>
        <p:grpSp>
          <p:nvGrpSpPr>
            <p:cNvPr id="41" name="Group 41"/>
            <p:cNvGrpSpPr/>
            <p:nvPr/>
          </p:nvGrpSpPr>
          <p:grpSpPr>
            <a:xfrm>
              <a:off x="211315" y="5752519"/>
              <a:ext cx="571903" cy="582619"/>
              <a:chOff x="0" y="0"/>
              <a:chExt cx="812800" cy="828029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-5767" y="0"/>
                <a:ext cx="824334" cy="828029"/>
              </a:xfrm>
              <a:custGeom>
                <a:avLst/>
                <a:gdLst/>
                <a:ahLst/>
                <a:cxnLst/>
                <a:rect l="l" t="t" r="r" b="b"/>
                <a:pathLst>
                  <a:path w="824334" h="828029">
                    <a:moveTo>
                      <a:pt x="412167" y="0"/>
                    </a:moveTo>
                    <a:cubicBezTo>
                      <a:pt x="640098" y="1019"/>
                      <a:pt x="824334" y="186081"/>
                      <a:pt x="824334" y="414014"/>
                    </a:cubicBezTo>
                    <a:cubicBezTo>
                      <a:pt x="824334" y="641948"/>
                      <a:pt x="640098" y="827010"/>
                      <a:pt x="412167" y="828029"/>
                    </a:cubicBezTo>
                    <a:cubicBezTo>
                      <a:pt x="184236" y="827010"/>
                      <a:pt x="0" y="641948"/>
                      <a:pt x="0" y="414014"/>
                    </a:cubicBezTo>
                    <a:cubicBezTo>
                      <a:pt x="0" y="186081"/>
                      <a:pt x="184236" y="1019"/>
                      <a:pt x="412167" y="0"/>
                    </a:cubicBezTo>
                    <a:close/>
                  </a:path>
                </a:pathLst>
              </a:custGeom>
              <a:solidFill>
                <a:srgbClr val="8C756A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316"/>
                  </a:lnSpc>
                </a:pPr>
                <a:endParaRPr sz="1000"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0" y="5843329"/>
              <a:ext cx="994536" cy="400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6"/>
                </a:lnSpc>
                <a:spcBef>
                  <a:spcPct val="0"/>
                </a:spcBef>
              </a:pPr>
              <a:r>
                <a:rPr lang="en-US" sz="940" b="1" spc="56">
                  <a:solidFill>
                    <a:srgbClr val="FFFFFF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16</a:t>
              </a:r>
            </a:p>
          </p:txBody>
        </p:sp>
        <p:grpSp>
          <p:nvGrpSpPr>
            <p:cNvPr id="45" name="Group 45"/>
            <p:cNvGrpSpPr/>
            <p:nvPr/>
          </p:nvGrpSpPr>
          <p:grpSpPr>
            <a:xfrm>
              <a:off x="211315" y="6707920"/>
              <a:ext cx="571903" cy="582619"/>
              <a:chOff x="0" y="0"/>
              <a:chExt cx="812800" cy="828029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-5767" y="0"/>
                <a:ext cx="824334" cy="828029"/>
              </a:xfrm>
              <a:custGeom>
                <a:avLst/>
                <a:gdLst/>
                <a:ahLst/>
                <a:cxnLst/>
                <a:rect l="l" t="t" r="r" b="b"/>
                <a:pathLst>
                  <a:path w="824334" h="828029">
                    <a:moveTo>
                      <a:pt x="412167" y="0"/>
                    </a:moveTo>
                    <a:cubicBezTo>
                      <a:pt x="640098" y="1019"/>
                      <a:pt x="824334" y="186081"/>
                      <a:pt x="824334" y="414014"/>
                    </a:cubicBezTo>
                    <a:cubicBezTo>
                      <a:pt x="824334" y="641948"/>
                      <a:pt x="640098" y="827010"/>
                      <a:pt x="412167" y="828029"/>
                    </a:cubicBezTo>
                    <a:cubicBezTo>
                      <a:pt x="184236" y="827010"/>
                      <a:pt x="0" y="641948"/>
                      <a:pt x="0" y="414014"/>
                    </a:cubicBezTo>
                    <a:cubicBezTo>
                      <a:pt x="0" y="186081"/>
                      <a:pt x="184236" y="1019"/>
                      <a:pt x="412167" y="0"/>
                    </a:cubicBezTo>
                    <a:close/>
                  </a:path>
                </a:pathLst>
              </a:custGeom>
              <a:solidFill>
                <a:srgbClr val="8C756A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316"/>
                  </a:lnSpc>
                </a:pPr>
                <a:endParaRPr sz="1000"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0" y="6798731"/>
              <a:ext cx="994536" cy="400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6"/>
                </a:lnSpc>
                <a:spcBef>
                  <a:spcPct val="0"/>
                </a:spcBef>
              </a:pPr>
              <a:r>
                <a:rPr lang="en-US" sz="940" b="1" spc="56">
                  <a:solidFill>
                    <a:srgbClr val="FFFFFF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17</a:t>
              </a:r>
            </a:p>
          </p:txBody>
        </p:sp>
        <p:grpSp>
          <p:nvGrpSpPr>
            <p:cNvPr id="49" name="Group 49"/>
            <p:cNvGrpSpPr/>
            <p:nvPr/>
          </p:nvGrpSpPr>
          <p:grpSpPr>
            <a:xfrm>
              <a:off x="211315" y="7663321"/>
              <a:ext cx="571903" cy="582619"/>
              <a:chOff x="0" y="0"/>
              <a:chExt cx="812800" cy="828029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-5767" y="0"/>
                <a:ext cx="824334" cy="828029"/>
              </a:xfrm>
              <a:custGeom>
                <a:avLst/>
                <a:gdLst/>
                <a:ahLst/>
                <a:cxnLst/>
                <a:rect l="l" t="t" r="r" b="b"/>
                <a:pathLst>
                  <a:path w="824334" h="828029">
                    <a:moveTo>
                      <a:pt x="412167" y="0"/>
                    </a:moveTo>
                    <a:cubicBezTo>
                      <a:pt x="640098" y="1019"/>
                      <a:pt x="824334" y="186081"/>
                      <a:pt x="824334" y="414014"/>
                    </a:cubicBezTo>
                    <a:cubicBezTo>
                      <a:pt x="824334" y="641948"/>
                      <a:pt x="640098" y="827010"/>
                      <a:pt x="412167" y="828029"/>
                    </a:cubicBezTo>
                    <a:cubicBezTo>
                      <a:pt x="184236" y="827010"/>
                      <a:pt x="0" y="641948"/>
                      <a:pt x="0" y="414014"/>
                    </a:cubicBezTo>
                    <a:cubicBezTo>
                      <a:pt x="0" y="186081"/>
                      <a:pt x="184236" y="1019"/>
                      <a:pt x="412167" y="0"/>
                    </a:cubicBezTo>
                    <a:close/>
                  </a:path>
                </a:pathLst>
              </a:custGeom>
              <a:solidFill>
                <a:srgbClr val="8C756A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316"/>
                  </a:lnSpc>
                </a:pPr>
                <a:endParaRPr sz="1000"/>
              </a:p>
            </p:txBody>
          </p:sp>
        </p:grpSp>
        <p:sp>
          <p:nvSpPr>
            <p:cNvPr id="52" name="TextBox 52"/>
            <p:cNvSpPr txBox="1"/>
            <p:nvPr/>
          </p:nvSpPr>
          <p:spPr>
            <a:xfrm>
              <a:off x="0" y="7754132"/>
              <a:ext cx="994536" cy="400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16"/>
                </a:lnSpc>
                <a:spcBef>
                  <a:spcPct val="0"/>
                </a:spcBef>
              </a:pPr>
              <a:r>
                <a:rPr lang="en-US" sz="940" b="1" spc="56">
                  <a:solidFill>
                    <a:srgbClr val="FFFFFF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18</a:t>
              </a: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1233403" y="-237574"/>
              <a:ext cx="11598751" cy="95410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41"/>
                </a:lnSpc>
              </a:pPr>
              <a:r>
                <a:rPr lang="en-US" sz="1222" spc="63" dirty="0" err="1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เขตตรวจราชการที่</a:t>
              </a:r>
              <a:r>
                <a:rPr lang="en-US" sz="1222" spc="63" dirty="0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10 </a:t>
              </a:r>
              <a:r>
                <a:rPr lang="en-US" sz="1222" spc="63" dirty="0" err="1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กลุ่มจังหวัดภาคตะวันออกเฉียงเหนือตอนบน</a:t>
              </a:r>
              <a:r>
                <a:rPr lang="en-US" sz="1222" spc="63" dirty="0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1</a:t>
              </a:r>
            </a:p>
            <a:p>
              <a:pPr>
                <a:lnSpc>
                  <a:spcPts val="3141"/>
                </a:lnSpc>
              </a:pPr>
              <a:r>
                <a:rPr lang="en-US" sz="1222" spc="63" dirty="0" err="1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เขตตรวจราชการที่</a:t>
              </a:r>
              <a:r>
                <a:rPr lang="en-US" sz="1222" spc="63" dirty="0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11 </a:t>
              </a:r>
              <a:r>
                <a:rPr lang="en-US" sz="1222" spc="63" dirty="0" err="1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กลุ่มจังหวัดภาคตะวันออกเฉียงเหนือตอนบน</a:t>
              </a:r>
              <a:r>
                <a:rPr lang="en-US" sz="1222" spc="63" dirty="0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2 </a:t>
              </a:r>
            </a:p>
            <a:p>
              <a:pPr>
                <a:lnSpc>
                  <a:spcPts val="3141"/>
                </a:lnSpc>
              </a:pPr>
              <a:r>
                <a:rPr lang="en-US" sz="1222" spc="63" dirty="0" err="1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เขตตรวจราชการที่</a:t>
              </a:r>
              <a:r>
                <a:rPr lang="en-US" sz="1222" spc="63" dirty="0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12 </a:t>
              </a:r>
              <a:r>
                <a:rPr lang="en-US" sz="1222" spc="63" dirty="0" err="1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กลุ่มจังหวัดภาคตะวันออกเฉียงเหนือตอนกลาง</a:t>
              </a:r>
              <a:r>
                <a:rPr lang="en-US" sz="1222" spc="63" dirty="0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</a:p>
            <a:p>
              <a:pPr>
                <a:lnSpc>
                  <a:spcPts val="3141"/>
                </a:lnSpc>
              </a:pPr>
              <a:r>
                <a:rPr lang="en-US" sz="1222" spc="63" dirty="0" err="1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เขตตรวจราชการที่</a:t>
              </a:r>
              <a:r>
                <a:rPr lang="en-US" sz="1222" spc="63" dirty="0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13 </a:t>
              </a:r>
              <a:r>
                <a:rPr lang="en-US" sz="1222" spc="63" dirty="0" err="1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กลุ่มจังหวัดภาคตะวันออกเฉียงเหนือตอนล่าง</a:t>
              </a:r>
              <a:r>
                <a:rPr lang="en-US" sz="1222" spc="63" dirty="0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1</a:t>
              </a:r>
            </a:p>
            <a:p>
              <a:pPr>
                <a:lnSpc>
                  <a:spcPts val="3141"/>
                </a:lnSpc>
              </a:pPr>
              <a:r>
                <a:rPr lang="en-US" sz="1222" spc="63" dirty="0" err="1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เขตตรวจราชการที่</a:t>
              </a:r>
              <a:r>
                <a:rPr lang="en-US" sz="1222" spc="63" dirty="0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14 </a:t>
              </a:r>
              <a:r>
                <a:rPr lang="en-US" sz="1222" spc="63" dirty="0" err="1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กลุ่มจังหวัดภาคตะวันออกเฉียงเหนือตอนล่าง</a:t>
              </a:r>
              <a:r>
                <a:rPr lang="en-US" sz="1222" spc="63" dirty="0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2 </a:t>
              </a:r>
            </a:p>
            <a:p>
              <a:pPr>
                <a:lnSpc>
                  <a:spcPts val="3141"/>
                </a:lnSpc>
              </a:pPr>
              <a:r>
                <a:rPr lang="en-US" sz="1222" spc="63" dirty="0" err="1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เขตตรวจราชการที่</a:t>
              </a:r>
              <a:r>
                <a:rPr lang="en-US" sz="1222" spc="63" dirty="0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15 </a:t>
              </a:r>
              <a:r>
                <a:rPr lang="en-US" sz="1222" spc="63" dirty="0" err="1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กลุ่มจังหวัดภาคเหนือตอนบน</a:t>
              </a:r>
              <a:r>
                <a:rPr lang="en-US" sz="1222" spc="63" dirty="0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1</a:t>
              </a:r>
            </a:p>
            <a:p>
              <a:pPr>
                <a:lnSpc>
                  <a:spcPts val="3141"/>
                </a:lnSpc>
              </a:pPr>
              <a:r>
                <a:rPr lang="en-US" sz="1222" spc="63" dirty="0" err="1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เขตตรวจราชการที่</a:t>
              </a:r>
              <a:r>
                <a:rPr lang="en-US" sz="1222" spc="63" dirty="0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16 </a:t>
              </a:r>
              <a:r>
                <a:rPr lang="en-US" sz="1222" spc="63" dirty="0" err="1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กลุ่มจังหวัดภาคเหนือตอนบน</a:t>
              </a:r>
              <a:r>
                <a:rPr lang="en-US" sz="1222" spc="63" dirty="0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2</a:t>
              </a:r>
            </a:p>
            <a:p>
              <a:pPr>
                <a:lnSpc>
                  <a:spcPts val="3141"/>
                </a:lnSpc>
              </a:pPr>
              <a:r>
                <a:rPr lang="en-US" sz="1222" spc="63" dirty="0" err="1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เขตตรวจราชการที่</a:t>
              </a:r>
              <a:r>
                <a:rPr lang="en-US" sz="1222" spc="63" dirty="0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17 </a:t>
              </a:r>
              <a:r>
                <a:rPr lang="en-US" sz="1222" spc="63" dirty="0" err="1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กลุ่มภาคเหนือตอนล่าง</a:t>
              </a:r>
              <a:r>
                <a:rPr lang="en-US" sz="1222" spc="63" dirty="0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1 </a:t>
              </a:r>
            </a:p>
            <a:p>
              <a:pPr>
                <a:lnSpc>
                  <a:spcPts val="3141"/>
                </a:lnSpc>
              </a:pPr>
              <a:r>
                <a:rPr lang="en-US" sz="1222" spc="63" dirty="0" err="1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เขตตรวจราชการที่</a:t>
              </a:r>
              <a:r>
                <a:rPr lang="en-US" sz="1222" spc="63" dirty="0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18 </a:t>
              </a:r>
              <a:r>
                <a:rPr lang="en-US" sz="1222" spc="63" dirty="0" err="1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กลุ่มภาคเหนือตอนล่าง</a:t>
              </a:r>
              <a:r>
                <a:rPr lang="en-US" sz="1222" spc="63" dirty="0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2</a:t>
              </a:r>
            </a:p>
            <a:p>
              <a:pPr>
                <a:lnSpc>
                  <a:spcPts val="3141"/>
                </a:lnSpc>
              </a:pPr>
              <a:r>
                <a:rPr lang="en-US" sz="1222" spc="63" dirty="0">
                  <a:solidFill>
                    <a:srgbClr val="232424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5363976" y="189402"/>
            <a:ext cx="3655197" cy="39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100" spc="44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คณะทำงานขับเคลื่อนกองทุนพัฒนาบทบาทสตรีอำเภอดีเด่น</a:t>
            </a:r>
            <a:r>
              <a:rPr lang="en-US" sz="1100" spc="44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  <a:p>
            <a:pPr algn="r">
              <a:lnSpc>
                <a:spcPct val="120000"/>
              </a:lnSpc>
            </a:pPr>
            <a:r>
              <a:rPr lang="en-US" sz="1100" spc="44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ระดับเขตตรวจราชการ</a:t>
            </a:r>
            <a:endParaRPr lang="en-US" sz="1100" spc="44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196661" y="175161"/>
            <a:ext cx="4411256" cy="406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1100" spc="52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ผลการคัดเลือกคนกองทุนพัฒนาบทบาทสตรีดีเด่นระดับเขตตรวจราชการ</a:t>
            </a:r>
            <a:r>
              <a:rPr lang="en-US" sz="1100" spc="52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00" spc="52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</a:t>
            </a:r>
            <a:r>
              <a:rPr lang="en-US" sz="1100" spc="52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2565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514970" y="890246"/>
            <a:ext cx="4512027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11"/>
              </a:lnSpc>
              <a:spcBef>
                <a:spcPct val="0"/>
              </a:spcBef>
            </a:pPr>
            <a:r>
              <a:rPr lang="en-US" sz="3000" spc="62" dirty="0" err="1">
                <a:solidFill>
                  <a:srgbClr val="395CE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คณะทำงานขับเคลื่อนฯ</a:t>
            </a:r>
            <a:endParaRPr lang="en-US" sz="3000" spc="62" dirty="0">
              <a:solidFill>
                <a:srgbClr val="395CE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5821402" y="1537029"/>
            <a:ext cx="3727935" cy="3577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ต.พระพุทธบาท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อ.สรีเชียงใหม่</a:t>
            </a:r>
            <a:endParaRPr lang="en-US" sz="1222" spc="63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ต.บ้านข่า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อ.ศรีสงคราม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จ.นครพนม</a:t>
            </a:r>
            <a:endParaRPr lang="en-US" sz="1222" spc="63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ต.เมืองน้อย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อ.ธวัชบุรี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จ.ร้อยเอ็ด</a:t>
            </a:r>
            <a:endParaRPr lang="en-US" sz="1222" spc="63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ต.บ้านขาม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อ.จัตุรัส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จ.ชัยภูมิ</a:t>
            </a:r>
            <a:endParaRPr lang="en-US" sz="1222" spc="63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เทศบาลตำบลเมืองศรีไค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อ.วารินชำราบ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จ.อุบลราชธานี</a:t>
            </a:r>
            <a:endParaRPr lang="en-US" sz="1222" spc="63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ต.วังเงิน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อ.แม่ทะ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จ.ลำปาง</a:t>
            </a:r>
            <a:endParaRPr lang="en-US" sz="1222" spc="63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ต.บ่อเกลือใต้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อ.บ่อเกลือ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จ.น่าน</a:t>
            </a:r>
            <a:endParaRPr lang="en-US" sz="1222" spc="63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ต.บ้านหวาย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อ.หล่อมสัก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จ.เพชรบูรณ์</a:t>
            </a:r>
            <a:endParaRPr lang="en-US" sz="1222" spc="63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ต.หนองกลางดง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อ.ทัพทัน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จ.อุทัยธานี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9836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5180" b="4819"/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71500" y="619198"/>
            <a:ext cx="8335108" cy="0"/>
          </a:xfrm>
          <a:prstGeom prst="line">
            <a:avLst/>
          </a:prstGeom>
          <a:ln w="9525" cap="flat">
            <a:solidFill>
              <a:srgbClr val="23242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0000">
            <a:off x="5073335" y="483816"/>
            <a:ext cx="251991" cy="0"/>
          </a:xfrm>
          <a:prstGeom prst="line">
            <a:avLst/>
          </a:prstGeom>
          <a:ln w="9525" cap="flat">
            <a:solidFill>
              <a:srgbClr val="23242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9549337" y="0"/>
            <a:ext cx="610663" cy="5715000"/>
            <a:chOff x="0" y="0"/>
            <a:chExt cx="295881" cy="27690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5881" cy="2769059"/>
            </a:xfrm>
            <a:custGeom>
              <a:avLst/>
              <a:gdLst/>
              <a:ahLst/>
              <a:cxnLst/>
              <a:rect l="l" t="t" r="r" b="b"/>
              <a:pathLst>
                <a:path w="295881" h="2769059">
                  <a:moveTo>
                    <a:pt x="0" y="0"/>
                  </a:moveTo>
                  <a:lnTo>
                    <a:pt x="295881" y="0"/>
                  </a:lnTo>
                  <a:lnTo>
                    <a:pt x="295881" y="2769059"/>
                  </a:lnTo>
                  <a:lnTo>
                    <a:pt x="0" y="2769059"/>
                  </a:lnTo>
                  <a:close/>
                </a:path>
              </a:pathLst>
            </a:custGeom>
            <a:solidFill>
              <a:srgbClr val="446389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978"/>
                </a:lnSpc>
              </a:pPr>
              <a:endParaRPr sz="10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20418" y="1632694"/>
            <a:ext cx="249976" cy="254659"/>
            <a:chOff x="0" y="0"/>
            <a:chExt cx="812800" cy="828029"/>
          </a:xfrm>
        </p:grpSpPr>
        <p:sp>
          <p:nvSpPr>
            <p:cNvPr id="9" name="Freeform 9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DE5E9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141"/>
                </a:lnSpc>
              </a:pPr>
              <a:endParaRPr sz="1000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857970" y="1943915"/>
            <a:ext cx="82939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857970" y="2338797"/>
            <a:ext cx="82939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857970" y="2724107"/>
            <a:ext cx="82939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857970" y="3126168"/>
            <a:ext cx="829390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857035" y="3528231"/>
            <a:ext cx="829483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857035" y="3915933"/>
            <a:ext cx="829483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857035" y="4308422"/>
            <a:ext cx="829483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857035" y="4693732"/>
            <a:ext cx="8294836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9" name="Group 19"/>
          <p:cNvGrpSpPr/>
          <p:nvPr/>
        </p:nvGrpSpPr>
        <p:grpSpPr>
          <a:xfrm>
            <a:off x="432101" y="2013591"/>
            <a:ext cx="238293" cy="242758"/>
            <a:chOff x="0" y="0"/>
            <a:chExt cx="812800" cy="828029"/>
          </a:xfrm>
        </p:grpSpPr>
        <p:sp>
          <p:nvSpPr>
            <p:cNvPr id="20" name="Freeform 20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DE5E97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32101" y="2413178"/>
            <a:ext cx="238293" cy="242758"/>
            <a:chOff x="0" y="0"/>
            <a:chExt cx="812800" cy="828029"/>
          </a:xfrm>
        </p:grpSpPr>
        <p:sp>
          <p:nvSpPr>
            <p:cNvPr id="23" name="Freeform 23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DE5E97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32101" y="2835326"/>
            <a:ext cx="238293" cy="242758"/>
            <a:chOff x="0" y="0"/>
            <a:chExt cx="812800" cy="828029"/>
          </a:xfrm>
        </p:grpSpPr>
        <p:sp>
          <p:nvSpPr>
            <p:cNvPr id="26" name="Freeform 26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DE5E97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32101" y="3233410"/>
            <a:ext cx="238293" cy="242758"/>
            <a:chOff x="0" y="0"/>
            <a:chExt cx="812800" cy="828029"/>
          </a:xfrm>
        </p:grpSpPr>
        <p:sp>
          <p:nvSpPr>
            <p:cNvPr id="29" name="Freeform 29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DE5E97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432101" y="3631493"/>
            <a:ext cx="238293" cy="242758"/>
            <a:chOff x="0" y="0"/>
            <a:chExt cx="812800" cy="828029"/>
          </a:xfrm>
        </p:grpSpPr>
        <p:sp>
          <p:nvSpPr>
            <p:cNvPr id="32" name="Freeform 32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DE5E97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432101" y="4029577"/>
            <a:ext cx="238293" cy="242758"/>
            <a:chOff x="0" y="0"/>
            <a:chExt cx="812800" cy="828029"/>
          </a:xfrm>
        </p:grpSpPr>
        <p:sp>
          <p:nvSpPr>
            <p:cNvPr id="35" name="Freeform 35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DE5E97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432101" y="4427661"/>
            <a:ext cx="238293" cy="242758"/>
            <a:chOff x="0" y="0"/>
            <a:chExt cx="812800" cy="828029"/>
          </a:xfrm>
        </p:grpSpPr>
        <p:sp>
          <p:nvSpPr>
            <p:cNvPr id="38" name="Freeform 38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DE5E97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432101" y="4825744"/>
            <a:ext cx="238293" cy="242758"/>
            <a:chOff x="0" y="0"/>
            <a:chExt cx="812800" cy="828029"/>
          </a:xfrm>
        </p:grpSpPr>
        <p:sp>
          <p:nvSpPr>
            <p:cNvPr id="41" name="Freeform 41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DE5E97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571500" y="216844"/>
            <a:ext cx="4411256" cy="406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1100" spc="52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ผลการคัดเลือกคนกองทุนพัฒนาบทบาทสตรีดีเด่นระดับเขตตรวจราชการ</a:t>
            </a:r>
            <a:r>
              <a:rPr lang="en-US" sz="1100" spc="52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00" spc="52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</a:t>
            </a:r>
            <a:r>
              <a:rPr lang="en-US" sz="1100" spc="52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2565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65703" y="1677363"/>
            <a:ext cx="359407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7"/>
              </a:lnSpc>
              <a:spcBef>
                <a:spcPct val="0"/>
              </a:spcBef>
            </a:pPr>
            <a:r>
              <a:rPr lang="en-US" sz="926" b="1" spc="56" dirty="0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344052" y="2047460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4052" y="2447047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44052" y="2869195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344052" y="3267279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344052" y="3665362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6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44052" y="4063446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7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344052" y="4461530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8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44052" y="4859614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9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529667" y="1495341"/>
            <a:ext cx="5045888" cy="3804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กลุ่มแม่บ้านบ้านขวาง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ต.ศาลเจ้าโรงทอง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อ.วิเศษชัยชาญ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จ.อ่างทอง</a:t>
            </a:r>
            <a:endParaRPr lang="en-US" sz="1222" spc="63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กลุ่มปลาทูนึ่ง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ปลาทูมัน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ต.บางเตย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อ.สามโคก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จ.ปทุมธานี</a:t>
            </a:r>
            <a:endParaRPr lang="en-US" sz="1222" spc="63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กลุ่มอาชีพสตรีตำบลศรีสุราษฎร์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อ.ดำเนินสะดวก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จ.ราชบุรี</a:t>
            </a:r>
            <a:endParaRPr lang="en-US" sz="1222" spc="63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กลุ่มอาชีพปลูกว่านหางจระเข้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ต.หลักสอง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อ.บ้านแพ้ว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จ.สมุทรสาคร</a:t>
            </a:r>
            <a:endParaRPr lang="en-US" sz="1222" spc="63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กลุ่มอาชีพทำผลิตภัณฑ์จากพืชสมุนไพร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ต.ตะปาน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อ.พุนพิน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จ.สุราษฎร์ธานี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กลุ่มเครื่องแกงบ้านในควนต.ในควน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อ.ย่านตาขาว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จ.ตรัง</a:t>
            </a:r>
            <a:endParaRPr lang="en-US" sz="1222" spc="63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กลุ่มอัลฮามีนบาติก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ต.บางนาค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อ.เมืองนราธิวาส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จ.นราธิวาส</a:t>
            </a:r>
            <a:endParaRPr lang="en-US" sz="1222" spc="63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กลุ่มสตรีดอกไม้ประดิษฐ์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ต.ศาลาแดง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อ.บางน้ำเปรี้ยว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จ.ฉะเชิงเทรา</a:t>
            </a:r>
            <a:endParaRPr lang="en-US" sz="1222" spc="63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โครงการเพิ่มกำลังการผลิตขนมไทย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(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เตี๋ยวปิ่นโตวัดบางแขยง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)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ต.โนนห้อม</a:t>
            </a:r>
            <a:endParaRPr lang="en-US" sz="1222" spc="63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spcBef>
                <a:spcPts val="400"/>
              </a:spcBef>
            </a:pP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อ.เมืองปราจีนบุรี</a:t>
            </a:r>
            <a:r>
              <a:rPr lang="en-US" sz="1222" spc="63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22" spc="63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จ.ปราจีนบุรี</a:t>
            </a:r>
            <a:endParaRPr lang="en-US" sz="1222" spc="63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857970" y="1495341"/>
            <a:ext cx="3663868" cy="3975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 </a:t>
            </a:r>
            <a:r>
              <a:rPr lang="en-US" sz="1222" spc="63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กลุ่มจังหวัดภาคกลางตอนบน</a:t>
            </a:r>
            <a:endParaRPr lang="en-US" sz="1222" spc="63" dirty="0">
              <a:solidFill>
                <a:srgbClr val="232424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2 </a:t>
            </a:r>
            <a:r>
              <a:rPr lang="en-US" sz="1222" spc="63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กลุ่มจังหวัดภาคกลางปริมณฑล</a:t>
            </a:r>
            <a:endParaRPr lang="en-US" sz="1222" spc="63" dirty="0">
              <a:solidFill>
                <a:srgbClr val="232424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3 </a:t>
            </a:r>
            <a:r>
              <a:rPr lang="en-US" sz="1222" spc="63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กลุ่มจังหวัดภาคกลางตอนล่าง</a:t>
            </a:r>
            <a:endParaRPr lang="en-US" sz="1222" spc="63" dirty="0">
              <a:solidFill>
                <a:srgbClr val="232424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4 </a:t>
            </a:r>
            <a:r>
              <a:rPr lang="en-US" sz="1222" spc="63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กลุ่มจังหวัดภาคกลางตอนล่าง</a:t>
            </a:r>
            <a:r>
              <a:rPr lang="en-US" sz="1222" spc="63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2</a:t>
            </a: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5 </a:t>
            </a:r>
            <a:r>
              <a:rPr lang="en-US" sz="1222" spc="63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กลุ่มจังหวัดภาคใต้ฝั่งอ่าวไทย</a:t>
            </a:r>
            <a:endParaRPr lang="en-US" sz="1222" spc="63" dirty="0">
              <a:solidFill>
                <a:srgbClr val="232424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6 </a:t>
            </a:r>
            <a:r>
              <a:rPr lang="en-US" sz="1222" spc="63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กลุ่มจังหวัดภาคใต้ฝั่งอันดามัน</a:t>
            </a:r>
            <a:endParaRPr lang="en-US" sz="1222" spc="63" dirty="0">
              <a:solidFill>
                <a:srgbClr val="232424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7 </a:t>
            </a:r>
            <a:r>
              <a:rPr lang="en-US" sz="1222" spc="63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กลุ่มจังหวัดภาคใต้ชายแดน</a:t>
            </a:r>
            <a:endParaRPr lang="en-US" sz="1222" spc="63" dirty="0">
              <a:solidFill>
                <a:srgbClr val="232424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8 </a:t>
            </a:r>
            <a:r>
              <a:rPr lang="en-US" sz="1222" spc="63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กลุ่มภาคตะวันออก</a:t>
            </a:r>
            <a:r>
              <a:rPr lang="en-US" sz="1222" spc="63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</a:t>
            </a:r>
          </a:p>
          <a:p>
            <a:pPr>
              <a:lnSpc>
                <a:spcPts val="3141"/>
              </a:lnSpc>
            </a:pPr>
            <a:r>
              <a:rPr lang="en-US" sz="1222" spc="63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222" spc="63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9 </a:t>
            </a:r>
            <a:r>
              <a:rPr lang="en-US" sz="1222" spc="63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กลุ่มภาคตะวันออก</a:t>
            </a:r>
            <a:r>
              <a:rPr lang="en-US" sz="1222" spc="63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2</a:t>
            </a:r>
          </a:p>
          <a:p>
            <a:pPr>
              <a:lnSpc>
                <a:spcPts val="3141"/>
              </a:lnSpc>
            </a:pPr>
            <a:r>
              <a:rPr lang="en-US" sz="1222" spc="63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567973" y="897505"/>
            <a:ext cx="7297391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0"/>
              </a:lnSpc>
              <a:spcBef>
                <a:spcPct val="0"/>
              </a:spcBef>
            </a:pPr>
            <a:r>
              <a:rPr lang="en-US" sz="2445" spc="50" dirty="0" err="1">
                <a:solidFill>
                  <a:srgbClr val="395CE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กลุ่มอาชีพสมาชิกกองทุนพัฒนาบทบาทสตรี</a:t>
            </a:r>
            <a:endParaRPr lang="en-US" sz="2445" spc="50" dirty="0">
              <a:solidFill>
                <a:srgbClr val="395CE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5234981" y="225690"/>
            <a:ext cx="3655197" cy="406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100" spc="44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กลุ่มอาชีพสมาชิกกองทุนพัฒนาบทบาทสตรีอำเภอดีเด่น</a:t>
            </a:r>
            <a:r>
              <a:rPr lang="en-US" sz="1100" spc="44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  <a:p>
            <a:pPr algn="r">
              <a:lnSpc>
                <a:spcPct val="120000"/>
              </a:lnSpc>
            </a:pPr>
            <a:r>
              <a:rPr lang="en-US" sz="1100" spc="44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ระดับเขตตรวจราชการ</a:t>
            </a:r>
            <a:endParaRPr lang="en-US" sz="1100" spc="44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5821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561593" y="2347908"/>
            <a:ext cx="9022702" cy="110871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</a:pPr>
            <a:r>
              <a:rPr lang="th-TH" sz="2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3.1 การติดตามมติที่ประชุมครั้งที่ </a:t>
            </a:r>
            <a:r>
              <a:rPr lang="th-TH" sz="2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8/2565</a:t>
            </a:r>
            <a:endParaRPr lang="th-TH" sz="2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spcAft>
                <a:spcPts val="600"/>
              </a:spcAft>
            </a:pPr>
            <a:r>
              <a:rPr lang="th-TH" sz="2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วันพฤหัสบดีที่ 25 สิงหาคม </a:t>
            </a:r>
            <a:r>
              <a:rPr lang="th-TH" sz="2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2565</a:t>
            </a:r>
          </a:p>
        </p:txBody>
      </p:sp>
      <p:grpSp>
        <p:nvGrpSpPr>
          <p:cNvPr id="124" name="Group 123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125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128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129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130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140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141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131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132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33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137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38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39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34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135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36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126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127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35454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47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52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3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4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55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48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49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50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51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2" name="TextBox 31"/>
          <p:cNvSpPr txBox="1"/>
          <p:nvPr/>
        </p:nvSpPr>
        <p:spPr>
          <a:xfrm>
            <a:off x="797764" y="6443"/>
            <a:ext cx="4565984" cy="473206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b="1" dirty="0">
                <a:ln w="0"/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3 เรื่อง สืบเนื่องจากการประชุม</a:t>
            </a:r>
          </a:p>
        </p:txBody>
      </p:sp>
    </p:spTree>
    <p:extLst>
      <p:ext uri="{BB962C8B-B14F-4D97-AF65-F5344CB8AC3E}">
        <p14:creationId xmlns:p14="http://schemas.microsoft.com/office/powerpoint/2010/main" val="101531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t="5000" b="4999"/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917620" y="0"/>
            <a:ext cx="610663" cy="5745894"/>
            <a:chOff x="0" y="0"/>
            <a:chExt cx="295881" cy="27690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5881" cy="2769059"/>
            </a:xfrm>
            <a:custGeom>
              <a:avLst/>
              <a:gdLst/>
              <a:ahLst/>
              <a:cxnLst/>
              <a:rect l="l" t="t" r="r" b="b"/>
              <a:pathLst>
                <a:path w="295881" h="2769059">
                  <a:moveTo>
                    <a:pt x="0" y="0"/>
                  </a:moveTo>
                  <a:lnTo>
                    <a:pt x="295881" y="0"/>
                  </a:lnTo>
                  <a:lnTo>
                    <a:pt x="295881" y="2769059"/>
                  </a:lnTo>
                  <a:lnTo>
                    <a:pt x="0" y="2769059"/>
                  </a:lnTo>
                  <a:close/>
                </a:path>
              </a:pathLst>
            </a:custGeom>
            <a:solidFill>
              <a:srgbClr val="44638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978"/>
                </a:lnSpc>
              </a:pPr>
              <a:endParaRPr sz="1000"/>
            </a:p>
          </p:txBody>
        </p:sp>
      </p:grpSp>
      <p:sp>
        <p:nvSpPr>
          <p:cNvPr id="6" name="AutoShape 6"/>
          <p:cNvSpPr/>
          <p:nvPr/>
        </p:nvSpPr>
        <p:spPr>
          <a:xfrm>
            <a:off x="463362" y="577571"/>
            <a:ext cx="8822511" cy="0"/>
          </a:xfrm>
          <a:prstGeom prst="line">
            <a:avLst/>
          </a:prstGeom>
          <a:ln w="9525" cap="flat">
            <a:solidFill>
              <a:srgbClr val="23242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400000">
            <a:off x="5032703" y="454164"/>
            <a:ext cx="251991" cy="0"/>
          </a:xfrm>
          <a:prstGeom prst="line">
            <a:avLst/>
          </a:prstGeom>
          <a:ln w="9525" cap="flat">
            <a:solidFill>
              <a:srgbClr val="23242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499618" y="1636018"/>
            <a:ext cx="249976" cy="254659"/>
            <a:chOff x="0" y="0"/>
            <a:chExt cx="812800" cy="828029"/>
          </a:xfrm>
        </p:grpSpPr>
        <p:sp>
          <p:nvSpPr>
            <p:cNvPr id="9" name="Freeform 9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8C756A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141"/>
                </a:lnSpc>
              </a:pPr>
              <a:endParaRPr sz="100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27109" y="1706439"/>
            <a:ext cx="206676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1"/>
              </a:lnSpc>
              <a:spcBef>
                <a:spcPct val="0"/>
              </a:spcBef>
            </a:pPr>
            <a:r>
              <a:rPr lang="en-US" sz="815" b="1" spc="49" dirty="0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10</a:t>
            </a:r>
          </a:p>
        </p:txBody>
      </p:sp>
      <p:sp>
        <p:nvSpPr>
          <p:cNvPr id="12" name="AutoShape 12"/>
          <p:cNvSpPr/>
          <p:nvPr/>
        </p:nvSpPr>
        <p:spPr>
          <a:xfrm>
            <a:off x="937171" y="1947238"/>
            <a:ext cx="808200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937171" y="2342121"/>
            <a:ext cx="808200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>
            <a:off x="937171" y="2727430"/>
            <a:ext cx="808200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937171" y="3129492"/>
            <a:ext cx="8082003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936236" y="3531554"/>
            <a:ext cx="8082937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936236" y="3919257"/>
            <a:ext cx="8082937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936236" y="4311746"/>
            <a:ext cx="8082937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936236" y="4697055"/>
            <a:ext cx="8082937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0" name="Group 20"/>
          <p:cNvGrpSpPr/>
          <p:nvPr/>
        </p:nvGrpSpPr>
        <p:grpSpPr>
          <a:xfrm>
            <a:off x="511301" y="2016915"/>
            <a:ext cx="238293" cy="242758"/>
            <a:chOff x="0" y="0"/>
            <a:chExt cx="812800" cy="828029"/>
          </a:xfrm>
        </p:grpSpPr>
        <p:sp>
          <p:nvSpPr>
            <p:cNvPr id="21" name="Freeform 21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8C756A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423253" y="2050784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11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511301" y="2416502"/>
            <a:ext cx="238293" cy="242758"/>
            <a:chOff x="0" y="0"/>
            <a:chExt cx="812800" cy="828029"/>
          </a:xfrm>
        </p:grpSpPr>
        <p:sp>
          <p:nvSpPr>
            <p:cNvPr id="25" name="Freeform 25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8C756A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23253" y="2450371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12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511301" y="2838650"/>
            <a:ext cx="238293" cy="242758"/>
            <a:chOff x="0" y="0"/>
            <a:chExt cx="812800" cy="828029"/>
          </a:xfrm>
        </p:grpSpPr>
        <p:sp>
          <p:nvSpPr>
            <p:cNvPr id="29" name="Freeform 29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8C756A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423253" y="2872519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13</a:t>
            </a:r>
          </a:p>
        </p:txBody>
      </p:sp>
      <p:grpSp>
        <p:nvGrpSpPr>
          <p:cNvPr id="32" name="Group 32"/>
          <p:cNvGrpSpPr/>
          <p:nvPr/>
        </p:nvGrpSpPr>
        <p:grpSpPr>
          <a:xfrm>
            <a:off x="511301" y="3236733"/>
            <a:ext cx="238293" cy="242758"/>
            <a:chOff x="0" y="0"/>
            <a:chExt cx="812800" cy="828029"/>
          </a:xfrm>
        </p:grpSpPr>
        <p:sp>
          <p:nvSpPr>
            <p:cNvPr id="33" name="Freeform 33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8C756A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423253" y="3270602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14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511301" y="3634817"/>
            <a:ext cx="238293" cy="242758"/>
            <a:chOff x="0" y="0"/>
            <a:chExt cx="812800" cy="828029"/>
          </a:xfrm>
        </p:grpSpPr>
        <p:sp>
          <p:nvSpPr>
            <p:cNvPr id="37" name="Freeform 37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8C756A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423253" y="3668686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15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511301" y="4032901"/>
            <a:ext cx="238293" cy="242758"/>
            <a:chOff x="0" y="0"/>
            <a:chExt cx="812800" cy="828029"/>
          </a:xfrm>
        </p:grpSpPr>
        <p:sp>
          <p:nvSpPr>
            <p:cNvPr id="41" name="Freeform 41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8C756A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423253" y="4066770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16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511301" y="4430984"/>
            <a:ext cx="238293" cy="242758"/>
            <a:chOff x="0" y="0"/>
            <a:chExt cx="812800" cy="828029"/>
          </a:xfrm>
        </p:grpSpPr>
        <p:sp>
          <p:nvSpPr>
            <p:cNvPr id="45" name="Freeform 45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8C756A"/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423253" y="4464854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17</a:t>
            </a:r>
          </a:p>
        </p:txBody>
      </p:sp>
      <p:grpSp>
        <p:nvGrpSpPr>
          <p:cNvPr id="48" name="Group 48"/>
          <p:cNvGrpSpPr/>
          <p:nvPr/>
        </p:nvGrpSpPr>
        <p:grpSpPr>
          <a:xfrm>
            <a:off x="511301" y="4829068"/>
            <a:ext cx="238293" cy="242758"/>
            <a:chOff x="0" y="0"/>
            <a:chExt cx="812800" cy="828029"/>
          </a:xfrm>
        </p:grpSpPr>
        <p:sp>
          <p:nvSpPr>
            <p:cNvPr id="49" name="Freeform 49"/>
            <p:cNvSpPr/>
            <p:nvPr/>
          </p:nvSpPr>
          <p:spPr>
            <a:xfrm>
              <a:off x="-5767" y="0"/>
              <a:ext cx="824334" cy="828029"/>
            </a:xfrm>
            <a:custGeom>
              <a:avLst/>
              <a:gdLst/>
              <a:ahLst/>
              <a:cxnLst/>
              <a:rect l="l" t="t" r="r" b="b"/>
              <a:pathLst>
                <a:path w="824334" h="828029">
                  <a:moveTo>
                    <a:pt x="412167" y="0"/>
                  </a:moveTo>
                  <a:cubicBezTo>
                    <a:pt x="640098" y="1019"/>
                    <a:pt x="824334" y="186081"/>
                    <a:pt x="824334" y="414014"/>
                  </a:cubicBezTo>
                  <a:cubicBezTo>
                    <a:pt x="824334" y="641948"/>
                    <a:pt x="640098" y="827010"/>
                    <a:pt x="412167" y="828029"/>
                  </a:cubicBezTo>
                  <a:cubicBezTo>
                    <a:pt x="184236" y="827010"/>
                    <a:pt x="0" y="641948"/>
                    <a:pt x="0" y="414014"/>
                  </a:cubicBezTo>
                  <a:cubicBezTo>
                    <a:pt x="0" y="186081"/>
                    <a:pt x="184236" y="1019"/>
                    <a:pt x="412167" y="0"/>
                  </a:cubicBezTo>
                  <a:close/>
                </a:path>
              </a:pathLst>
            </a:custGeom>
            <a:solidFill>
              <a:srgbClr val="8C756A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316"/>
                </a:lnSpc>
              </a:pPr>
              <a:endParaRPr sz="1000"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423253" y="4862937"/>
            <a:ext cx="414389" cy="166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"/>
              </a:lnSpc>
              <a:spcBef>
                <a:spcPct val="0"/>
              </a:spcBef>
            </a:pPr>
            <a:r>
              <a:rPr lang="en-US" sz="940" b="1" spc="56">
                <a:solidFill>
                  <a:srgbClr val="FFFFFF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18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36236" y="1595588"/>
            <a:ext cx="4832813" cy="384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2"/>
              </a:lnSpc>
            </a:pPr>
            <a:r>
              <a:rPr lang="en-US" sz="1167" spc="60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167" spc="60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10 </a:t>
            </a:r>
            <a:r>
              <a:rPr lang="en-US" sz="1167" spc="60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กลุ่มจังหวัดภาคตะวันออกเฉียงเหนือตอนบน</a:t>
            </a:r>
            <a:r>
              <a:rPr lang="en-US" sz="1167" spc="60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</a:t>
            </a:r>
          </a:p>
          <a:p>
            <a:pPr>
              <a:lnSpc>
                <a:spcPts val="3002"/>
              </a:lnSpc>
            </a:pPr>
            <a:r>
              <a:rPr lang="en-US" sz="1167" spc="60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167" spc="60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11 </a:t>
            </a:r>
            <a:r>
              <a:rPr lang="en-US" sz="1167" spc="60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กลุ่มจังหวัดภาคตะวันออกเฉียงเหนือตอนบน</a:t>
            </a:r>
            <a:r>
              <a:rPr lang="en-US" sz="1167" spc="60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2 </a:t>
            </a:r>
          </a:p>
          <a:p>
            <a:pPr>
              <a:lnSpc>
                <a:spcPts val="3002"/>
              </a:lnSpc>
            </a:pPr>
            <a:r>
              <a:rPr lang="en-US" sz="1167" spc="60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167" spc="60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12 </a:t>
            </a:r>
            <a:r>
              <a:rPr lang="en-US" sz="1167" spc="60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กลุ่มจังหวัดภาคตะวันออกเฉียงเหนือตอนกลาง</a:t>
            </a:r>
            <a:r>
              <a:rPr lang="en-US" sz="1167" spc="60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  <a:p>
            <a:pPr>
              <a:lnSpc>
                <a:spcPts val="3002"/>
              </a:lnSpc>
            </a:pPr>
            <a:r>
              <a:rPr lang="en-US" sz="1167" spc="60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167" spc="60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13 </a:t>
            </a:r>
            <a:r>
              <a:rPr lang="en-US" sz="1167" spc="60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กลุ่มจังหวัดภาคตะวันออกเฉียงเหนือตอนล่าง</a:t>
            </a:r>
            <a:r>
              <a:rPr lang="en-US" sz="1167" spc="60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</a:t>
            </a:r>
          </a:p>
          <a:p>
            <a:pPr>
              <a:lnSpc>
                <a:spcPts val="3002"/>
              </a:lnSpc>
            </a:pPr>
            <a:r>
              <a:rPr lang="en-US" sz="1167" spc="60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167" spc="60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14 </a:t>
            </a:r>
            <a:r>
              <a:rPr lang="en-US" sz="1167" spc="60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กลุ่มจังหวัดภาคตะวันออกเฉียงเหนือตอนล่าง</a:t>
            </a:r>
            <a:r>
              <a:rPr lang="en-US" sz="1167" spc="60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2 </a:t>
            </a:r>
          </a:p>
          <a:p>
            <a:pPr>
              <a:lnSpc>
                <a:spcPts val="3002"/>
              </a:lnSpc>
            </a:pPr>
            <a:r>
              <a:rPr lang="en-US" sz="1167" spc="60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167" spc="60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15 </a:t>
            </a:r>
            <a:r>
              <a:rPr lang="en-US" sz="1167" spc="60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กลุ่มจังหวัดภาคเหนือตอนบน</a:t>
            </a:r>
            <a:r>
              <a:rPr lang="en-US" sz="1167" spc="60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</a:t>
            </a:r>
          </a:p>
          <a:p>
            <a:pPr>
              <a:lnSpc>
                <a:spcPts val="3002"/>
              </a:lnSpc>
            </a:pPr>
            <a:r>
              <a:rPr lang="en-US" sz="1167" spc="60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167" spc="60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16 </a:t>
            </a:r>
            <a:r>
              <a:rPr lang="en-US" sz="1167" spc="60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กลุ่มจังหวัดภาคเหนือตอนบน</a:t>
            </a:r>
            <a:r>
              <a:rPr lang="en-US" sz="1167" spc="60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2</a:t>
            </a:r>
          </a:p>
          <a:p>
            <a:pPr>
              <a:lnSpc>
                <a:spcPts val="3002"/>
              </a:lnSpc>
            </a:pPr>
            <a:r>
              <a:rPr lang="en-US" sz="1167" spc="60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167" spc="60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17 </a:t>
            </a:r>
            <a:r>
              <a:rPr lang="en-US" sz="1167" spc="60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กลุ่มภาคเหนือตอนล่าง</a:t>
            </a:r>
            <a:r>
              <a:rPr lang="en-US" sz="1167" spc="60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 </a:t>
            </a:r>
          </a:p>
          <a:p>
            <a:pPr>
              <a:lnSpc>
                <a:spcPts val="3002"/>
              </a:lnSpc>
            </a:pPr>
            <a:r>
              <a:rPr lang="en-US" sz="1167" spc="60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เขตตรวจราชการที่</a:t>
            </a:r>
            <a:r>
              <a:rPr lang="en-US" sz="1167" spc="60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18 </a:t>
            </a:r>
            <a:r>
              <a:rPr lang="en-US" sz="1167" spc="60" dirty="0" err="1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กลุ่มภาคเหนือตอนล่าง</a:t>
            </a:r>
            <a:r>
              <a:rPr lang="en-US" sz="1167" spc="60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2</a:t>
            </a:r>
          </a:p>
          <a:p>
            <a:pPr>
              <a:lnSpc>
                <a:spcPts val="3002"/>
              </a:lnSpc>
            </a:pPr>
            <a:r>
              <a:rPr lang="en-US" sz="1167" spc="60" dirty="0">
                <a:solidFill>
                  <a:srgbClr val="232424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463362" y="187861"/>
            <a:ext cx="4439301" cy="406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1100" spc="52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ผลการคัดเลือกคนกองทุนพัฒนาบทบาทสตรีดีเด่นระดับเขตตรวจราชการ</a:t>
            </a:r>
            <a:r>
              <a:rPr lang="en-US" sz="1100" spc="52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00" spc="52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</a:t>
            </a:r>
            <a:r>
              <a:rPr lang="en-US" sz="1100" spc="52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2565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5646023" y="175780"/>
            <a:ext cx="3655197" cy="406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100" spc="44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กลุ่มอาชีพสมาชิกกองทุนพัฒนาบทบาทสตรีอำเภอดีเด่น</a:t>
            </a:r>
            <a:r>
              <a:rPr lang="en-US" sz="1100" spc="44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  <a:p>
            <a:pPr algn="r">
              <a:lnSpc>
                <a:spcPct val="120000"/>
              </a:lnSpc>
            </a:pPr>
            <a:r>
              <a:rPr lang="en-US" sz="1100" spc="44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ระดับเขตตรวจราชการ</a:t>
            </a:r>
            <a:endParaRPr lang="en-US" sz="1100" spc="44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571500" y="906564"/>
            <a:ext cx="7297391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0"/>
              </a:lnSpc>
              <a:spcBef>
                <a:spcPct val="0"/>
              </a:spcBef>
            </a:pPr>
            <a:r>
              <a:rPr lang="en-US" sz="2445" spc="50" dirty="0" err="1">
                <a:solidFill>
                  <a:srgbClr val="395CE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กลุ่มอาชีพสมาชิกกองทุนพัฒนาบทบาทสตรี</a:t>
            </a:r>
            <a:endParaRPr lang="en-US" sz="2445" spc="50" dirty="0">
              <a:solidFill>
                <a:srgbClr val="395CE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5548503" y="1595588"/>
            <a:ext cx="4369117" cy="3731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02"/>
              </a:lnSpc>
            </a:pP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กลุ่มผ้าขาวม้า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ต.ทุ่งฝน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อ.ทุ่งฝน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จ.อุดรธานี</a:t>
            </a:r>
            <a:endParaRPr lang="en-US" sz="1167" spc="60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002"/>
              </a:lnSpc>
            </a:pP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กลุ่มเพาะเห็ดนางฟ้า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ต.เหล่าสร้างถ่อ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อ.คำชะอี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จ.มุกดาหาร</a:t>
            </a:r>
            <a:endParaRPr lang="en-US" sz="1167" spc="60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002"/>
              </a:lnSpc>
            </a:pP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กลุ่มทอผ้าไหม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ต.หนองเล็กอ.นาเชือก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จ.มหาสารคาม</a:t>
            </a:r>
            <a:endParaRPr lang="en-US" sz="1167" spc="60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002"/>
              </a:lnSpc>
            </a:pP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กลุ่มเย็บกระเป๋าผ้าเพื่อจำหน่าย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ต.กันทรารมย์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อ.กระสัง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จ.บุรีรัมย์</a:t>
            </a:r>
            <a:endParaRPr lang="en-US" sz="1167" spc="60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002"/>
              </a:lnSpc>
            </a:pP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กลุ่มตัดเย็บเสื้อผ้าสำเร็จรูป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ต.ศรีแก้ว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อ.เลิงนกทา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จ.ยโสธร</a:t>
            </a:r>
            <a:endParaRPr lang="en-US" sz="1167" spc="60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002"/>
              </a:lnSpc>
            </a:pP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กลุ่มมันฝรั่งแปรรูป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ต.ป่าตุ้ม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อ.พร้าว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จ.เชียงใหม่</a:t>
            </a:r>
            <a:endParaRPr lang="en-US" sz="1167" spc="60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002"/>
              </a:lnSpc>
            </a:pP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กลุ่มเลี้ยงผึ้ง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ม.4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ต.วังธง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ต่อยอด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)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ต.วังธง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อ.เมืองแพร่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จ.แพร่</a:t>
            </a:r>
            <a:endParaRPr lang="en-US" sz="1167" spc="60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002"/>
              </a:lnSpc>
            </a:pP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กลุ่มวิสาหกิจชุมชนกลุ่มผลไม้แปรรูปบ้านเสี้ยว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อ.ฟากท่า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จ.อุตรดิตถ์</a:t>
            </a:r>
            <a:endParaRPr lang="en-US" sz="1167" spc="60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3002"/>
              </a:lnSpc>
            </a:pP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แปรรูปผลผลิตทางการเกษตร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(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ฐิติมา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ผลไม้แช่อิ่ม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)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ต.วังทับไทร</a:t>
            </a:r>
            <a:endParaRPr lang="en-US" sz="1167" spc="60" dirty="0">
              <a:solidFill>
                <a:srgbClr val="0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50000"/>
              </a:lnSpc>
            </a:pP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อ.สากเหล็ก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167" spc="60" dirty="0" err="1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จ.พิจิตร</a:t>
            </a:r>
            <a:r>
              <a:rPr lang="en-US" sz="1167" spc="60" dirty="0">
                <a:solidFill>
                  <a:srgbClr val="0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816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0" y="2247900"/>
            <a:ext cx="10243830" cy="1607043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5.1 การพิจารณาการลดอัตราดอกเบี้ยเงินกู้และอัตราดอกเบี้ยผิดนัด</a:t>
            </a:r>
            <a:b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 ครั้งที่ 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15 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ตามประกาศคณะกรรมการบริหารกองทุนพัฒนาบทบาทสตรี</a:t>
            </a:r>
            <a:b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เรื่อง หลักเกณฑ์ วิธีการ และเงื่อนไขเกี่ยวกับการลดอัตราดอกเบี้ยเงินกู้</a:t>
            </a:r>
            <a:b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และอัตราดอกเบี้ยผิดนัดกองทุนพัฒนาบทบาทสตรี พ.ศ. 2563 (ฉบับที่ 4)</a:t>
            </a:r>
            <a:endParaRPr lang="en-GB" sz="19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35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38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39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40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50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51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41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42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43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47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8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9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4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45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6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6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37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46471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3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8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0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1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4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5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6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7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3" name="TextBox 32"/>
          <p:cNvSpPr txBox="1"/>
          <p:nvPr/>
        </p:nvSpPr>
        <p:spPr>
          <a:xfrm>
            <a:off x="1075652" y="44209"/>
            <a:ext cx="3617682" cy="43165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h-TH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5 เรื่อง เพื่อพิจารณา</a:t>
            </a:r>
          </a:p>
        </p:txBody>
      </p:sp>
    </p:spTree>
    <p:extLst>
      <p:ext uri="{BB962C8B-B14F-4D97-AF65-F5344CB8AC3E}">
        <p14:creationId xmlns:p14="http://schemas.microsoft.com/office/powerpoint/2010/main" val="340852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387398"/>
              </p:ext>
            </p:extLst>
          </p:nvPr>
        </p:nvGraphicFramePr>
        <p:xfrm>
          <a:off x="420140" y="1099216"/>
          <a:ext cx="9310255" cy="4144813"/>
        </p:xfrm>
        <a:graphic>
          <a:graphicData uri="http://schemas.openxmlformats.org/drawingml/2006/table">
            <a:tbl>
              <a:tblPr/>
              <a:tblGrid>
                <a:gridCol w="1309987">
                  <a:extLst>
                    <a:ext uri="{9D8B030D-6E8A-4147-A177-3AD203B41FA5}">
                      <a16:colId xmlns:a16="http://schemas.microsoft.com/office/drawing/2014/main" val="2931970911"/>
                    </a:ext>
                  </a:extLst>
                </a:gridCol>
                <a:gridCol w="3282406">
                  <a:extLst>
                    <a:ext uri="{9D8B030D-6E8A-4147-A177-3AD203B41FA5}">
                      <a16:colId xmlns:a16="http://schemas.microsoft.com/office/drawing/2014/main" val="3748145483"/>
                    </a:ext>
                  </a:extLst>
                </a:gridCol>
                <a:gridCol w="1774003">
                  <a:extLst>
                    <a:ext uri="{9D8B030D-6E8A-4147-A177-3AD203B41FA5}">
                      <a16:colId xmlns:a16="http://schemas.microsoft.com/office/drawing/2014/main" val="832397965"/>
                    </a:ext>
                  </a:extLst>
                </a:gridCol>
                <a:gridCol w="2943859">
                  <a:extLst>
                    <a:ext uri="{9D8B030D-6E8A-4147-A177-3AD203B41FA5}">
                      <a16:colId xmlns:a16="http://schemas.microsoft.com/office/drawing/2014/main" val="312886636"/>
                    </a:ext>
                  </a:extLst>
                </a:gridCol>
              </a:tblGrid>
              <a:tr h="396066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ลำดับที่ 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713654"/>
                  </a:ext>
                </a:extLst>
              </a:tr>
              <a:tr h="396066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(โครงการ)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057680"/>
                  </a:ext>
                </a:extLst>
              </a:tr>
              <a:tr h="3412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5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ตราด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23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  <a:tabLst>
                          <a:tab pos="590550" algn="l"/>
                        </a:tabLs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3,019,334.50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084294"/>
                  </a:ext>
                </a:extLst>
              </a:tr>
              <a:tr h="3386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5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นครราชสีมา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20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786.25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872910"/>
                  </a:ext>
                </a:extLst>
              </a:tr>
              <a:tr h="3269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5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สงขลา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30,246.25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687137"/>
                  </a:ext>
                </a:extLst>
              </a:tr>
              <a:tr h="3386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5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นครสวรรค์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  <a:tabLst>
                          <a:tab pos="180975" algn="l"/>
                        </a:tabLs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798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040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.84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997185"/>
                  </a:ext>
                </a:extLst>
              </a:tr>
              <a:tr h="3246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5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5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ตาก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378,461.00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493167"/>
                  </a:ext>
                </a:extLst>
              </a:tr>
              <a:tr h="3502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5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ลพบุรี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97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253.49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672927"/>
                  </a:ext>
                </a:extLst>
              </a:tr>
              <a:tr h="3269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5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7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ลำปาง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</a:t>
                      </a: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185</a:t>
                      </a: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236.00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462039"/>
                  </a:ext>
                </a:extLst>
              </a:tr>
              <a:tr h="3386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5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8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ปัตตานี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183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374.77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974392"/>
                  </a:ext>
                </a:extLst>
              </a:tr>
              <a:tr h="3398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5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9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นครนายก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382,741.30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914286"/>
                  </a:ext>
                </a:extLst>
              </a:tr>
              <a:tr h="32693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5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10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สระแก้ว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42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3,583,470.23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768456"/>
                  </a:ext>
                </a:extLst>
              </a:tr>
            </a:tbl>
          </a:graphicData>
        </a:graphic>
      </p:graphicFrame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4732" y="-11017"/>
            <a:ext cx="10160000" cy="68304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</a:pPr>
            <a:endParaRPr lang="th-TH" dirty="0"/>
          </a:p>
        </p:txBody>
      </p:sp>
      <p:sp>
        <p:nvSpPr>
          <p:cNvPr id="8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17302" y="30973"/>
            <a:ext cx="10121771" cy="630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>
              <a:lnSpc>
                <a:spcPct val="150000"/>
              </a:lnSpc>
            </a:pPr>
            <a:r>
              <a:rPr lang="th-TH" sz="1300" b="1" spc="-70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5.1 การพิจารณาการลดอัตราดอกเบี้ยเงินกู้และอัตราดอกเบี้ยผิดนัดกองทุนพัฒนาบทบาทสตรี ครั้งที่ </a:t>
            </a:r>
            <a:r>
              <a:rPr lang="th-TH" sz="1300" b="1" spc="-70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15 </a:t>
            </a:r>
            <a:r>
              <a:rPr lang="th-TH" sz="1300" b="1" spc="-70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ตามประกาศคณะกรรมการ</a:t>
            </a:r>
            <a:r>
              <a:rPr lang="th-TH" sz="1300" b="1" spc="-40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บริหารกองทุน</a:t>
            </a:r>
            <a:r>
              <a:rPr lang="th-TH" sz="1300" b="1" spc="-60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</a:t>
            </a:r>
            <a:r>
              <a:rPr lang="th-TH" sz="1300" b="1" spc="-90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บทบาทสตรี เรื่อง หลักเกณฑ์ วิธีการ และเงื่อนไขเกี่ยวกับการลดอัตราดอกเบี้ยเงินกู้และอัตราดอกเบี้ยผิดนัด</a:t>
            </a:r>
            <a:r>
              <a:rPr lang="th-TH" sz="1300" b="1" spc="-90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</a:t>
            </a:r>
            <a:r>
              <a:rPr lang="th-TH" sz="1300" b="1" spc="-90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บทบาทสตรี พ.ศ. 2563 (ฉบับที่ 4)</a:t>
            </a:r>
            <a:endParaRPr lang="en-GB" sz="1300" b="1" spc="-90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107" y="662636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7365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257535"/>
              </p:ext>
            </p:extLst>
          </p:nvPr>
        </p:nvGraphicFramePr>
        <p:xfrm>
          <a:off x="420140" y="973793"/>
          <a:ext cx="9310255" cy="4477306"/>
        </p:xfrm>
        <a:graphic>
          <a:graphicData uri="http://schemas.openxmlformats.org/drawingml/2006/table">
            <a:tbl>
              <a:tblPr/>
              <a:tblGrid>
                <a:gridCol w="1309987">
                  <a:extLst>
                    <a:ext uri="{9D8B030D-6E8A-4147-A177-3AD203B41FA5}">
                      <a16:colId xmlns:a16="http://schemas.microsoft.com/office/drawing/2014/main" val="2931970911"/>
                    </a:ext>
                  </a:extLst>
                </a:gridCol>
                <a:gridCol w="3282406">
                  <a:extLst>
                    <a:ext uri="{9D8B030D-6E8A-4147-A177-3AD203B41FA5}">
                      <a16:colId xmlns:a16="http://schemas.microsoft.com/office/drawing/2014/main" val="3748145483"/>
                    </a:ext>
                  </a:extLst>
                </a:gridCol>
                <a:gridCol w="1774003">
                  <a:extLst>
                    <a:ext uri="{9D8B030D-6E8A-4147-A177-3AD203B41FA5}">
                      <a16:colId xmlns:a16="http://schemas.microsoft.com/office/drawing/2014/main" val="832397965"/>
                    </a:ext>
                  </a:extLst>
                </a:gridCol>
                <a:gridCol w="2943859">
                  <a:extLst>
                    <a:ext uri="{9D8B030D-6E8A-4147-A177-3AD203B41FA5}">
                      <a16:colId xmlns:a16="http://schemas.microsoft.com/office/drawing/2014/main" val="312886636"/>
                    </a:ext>
                  </a:extLst>
                </a:gridCol>
              </a:tblGrid>
              <a:tr h="326197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ลำดับที่ 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713654"/>
                  </a:ext>
                </a:extLst>
              </a:tr>
              <a:tr h="310124"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(โครงการ)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lang="th-TH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</a:p>
                  </a:txBody>
                  <a:tcPr marL="7938" marR="7938" marT="793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057680"/>
                  </a:ext>
                </a:extLst>
              </a:tr>
              <a:tr h="3219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5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11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พะเยา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357,517.13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685136"/>
                  </a:ext>
                </a:extLst>
              </a:tr>
              <a:tr h="3219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5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12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ระยอง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663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129</a:t>
                      </a: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.00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3894949"/>
                  </a:ext>
                </a:extLst>
              </a:tr>
              <a:tr h="3219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5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13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สกลนคร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885,845.62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084294"/>
                  </a:ext>
                </a:extLst>
              </a:tr>
              <a:tr h="3194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5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14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ศรีสะเกษ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15,994.00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872910"/>
                  </a:ext>
                </a:extLst>
              </a:tr>
              <a:tr h="3084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5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15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ตรัง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445,119.00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687137"/>
                  </a:ext>
                </a:extLst>
              </a:tr>
              <a:tr h="3194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5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16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ชุมพร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271,930.19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997185"/>
                  </a:ext>
                </a:extLst>
              </a:tr>
              <a:tr h="3063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5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17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กาญจนบุรี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77,279.36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5493167"/>
                  </a:ext>
                </a:extLst>
              </a:tr>
              <a:tr h="33050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5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18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พระนครศรีอยุธยา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340,124.71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672927"/>
                  </a:ext>
                </a:extLst>
              </a:tr>
              <a:tr h="3084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5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19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สระบุรี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13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1,907,684.47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462039"/>
                  </a:ext>
                </a:extLst>
              </a:tr>
              <a:tr h="3194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5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20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ยโสธร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199,266.00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2974392"/>
                  </a:ext>
                </a:extLst>
              </a:tr>
              <a:tr h="3206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500" b="1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21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สตูล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4</a:t>
                      </a:r>
                      <a:endParaRPr lang="en-US" sz="1400" b="1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581,190.18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8914286"/>
                  </a:ext>
                </a:extLst>
              </a:tr>
              <a:tr h="308473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รวมทั้งสิ้น</a:t>
                      </a:r>
                      <a:endParaRPr lang="en-US" sz="16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8DC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140</a:t>
                      </a:r>
                      <a:endParaRPr lang="en-US" sz="14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2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15,424,024.29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768456"/>
                  </a:ext>
                </a:extLst>
              </a:tr>
            </a:tbl>
          </a:graphicData>
        </a:graphic>
      </p:graphicFrame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-4732" y="-11017"/>
            <a:ext cx="10160000" cy="68304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</a:pPr>
            <a:endParaRPr lang="th-TH" dirty="0"/>
          </a:p>
        </p:txBody>
      </p:sp>
      <p:sp>
        <p:nvSpPr>
          <p:cNvPr id="8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17302" y="30973"/>
            <a:ext cx="10121771" cy="630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thaiDist">
              <a:lnSpc>
                <a:spcPct val="150000"/>
              </a:lnSpc>
            </a:pPr>
            <a:r>
              <a:rPr lang="th-TH" sz="1300" b="1" spc="-70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5.1 การพิจารณาการลดอัตราดอกเบี้ยเงินกู้และอัตราดอกเบี้ยผิดนัดกองทุนพัฒนาบทบาทสตรี ครั้งที่ </a:t>
            </a:r>
            <a:r>
              <a:rPr lang="th-TH" sz="1300" b="1" spc="-70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15 </a:t>
            </a:r>
            <a:r>
              <a:rPr lang="th-TH" sz="1300" b="1" spc="-70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ตามประกาศคณะกรรมการ</a:t>
            </a:r>
            <a:r>
              <a:rPr lang="th-TH" sz="1300" b="1" spc="-40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บริหารกองทุน</a:t>
            </a:r>
            <a:r>
              <a:rPr lang="th-TH" sz="1300" b="1" spc="-60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</a:t>
            </a:r>
            <a:r>
              <a:rPr lang="th-TH" sz="1300" b="1" spc="-90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บทบาทสตรี เรื่อง หลักเกณฑ์ วิธีการ และเงื่อนไขเกี่ยวกับการลดอัตราดอกเบี้ยเงินกู้และอัตราดอกเบี้ยผิดนัด</a:t>
            </a:r>
            <a:r>
              <a:rPr lang="th-TH" sz="1300" b="1" spc="-90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</a:t>
            </a:r>
            <a:r>
              <a:rPr lang="th-TH" sz="1300" b="1" spc="-90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บทบาทสตรี พ.ศ. 2563 (ฉบับที่ 4)</a:t>
            </a:r>
            <a:endParaRPr lang="en-GB" sz="1300" b="1" spc="-90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107" y="662636"/>
            <a:ext cx="10160000" cy="14858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0446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0" y="2328793"/>
            <a:ext cx="10160000" cy="143897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40000"/>
              </a:lnSpc>
            </a:pPr>
            <a:r>
              <a:rPr lang="th-TH" sz="1900" b="1" spc="-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5.2 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ขอหารือ ประกาศคณะกรรมการบริหารกองทุนพัฒนาบทบาทสตรี 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เรื่อง 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หลักเกณฑ์ วิธีการ 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เงื่อนไขการพิจารณาลดหรืองดเบี้ยปรับ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/ดอกเบี้ย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ผิด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นัด</a:t>
            </a:r>
          </a:p>
          <a:p>
            <a:pPr algn="ctr">
              <a:lnSpc>
                <a:spcPct val="140000"/>
              </a:lnSpc>
            </a:pP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ตาม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สัญญากู้ยืม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เงินกองทุน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พัฒนาบทบาทสตรีจังหวัดภูเก็ต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34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37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38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39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49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50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40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41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42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46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7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48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3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44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5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5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36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46471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8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69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0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3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4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5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6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</p:spTree>
    <p:extLst>
      <p:ext uri="{BB962C8B-B14F-4D97-AF65-F5344CB8AC3E}">
        <p14:creationId xmlns:p14="http://schemas.microsoft.com/office/powerpoint/2010/main" val="285665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9096" y="2265708"/>
            <a:ext cx="9549984" cy="3231709"/>
            <a:chOff x="486382" y="1847066"/>
            <a:chExt cx="9549984" cy="3231709"/>
          </a:xfrm>
        </p:grpSpPr>
        <p:sp>
          <p:nvSpPr>
            <p:cNvPr id="5" name="สี่เหลี่ยมผืนผ้า: มุมมน 24">
              <a:extLst>
                <a:ext uri="{FF2B5EF4-FFF2-40B4-BE49-F238E27FC236}">
                  <a16:creationId xmlns:a16="http://schemas.microsoft.com/office/drawing/2014/main" id="{4597E44C-C20E-41FD-89B2-146659B29195}"/>
                </a:ext>
              </a:extLst>
            </p:cNvPr>
            <p:cNvSpPr/>
            <p:nvPr/>
          </p:nvSpPr>
          <p:spPr>
            <a:xfrm>
              <a:off x="1295354" y="1847066"/>
              <a:ext cx="5498630" cy="391682"/>
            </a:xfrm>
            <a:prstGeom prst="roundRect">
              <a:avLst/>
            </a:prstGeom>
            <a:solidFill>
              <a:srgbClr val="FFB1AB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ข้อ 3.3 ลูกหนี้ต้องชำระหนี้เต็มจำนวนเพียงครั้งเดียวเพื่อปิดบัญชี</a:t>
              </a:r>
              <a:endParaRPr lang="en-US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endParaRPr>
            </a:p>
          </p:txBody>
        </p:sp>
        <p:sp>
          <p:nvSpPr>
            <p:cNvPr id="6" name="สี่เหลี่ยมผืนผ้า: มุมมน 24">
              <a:extLst>
                <a:ext uri="{FF2B5EF4-FFF2-40B4-BE49-F238E27FC236}">
                  <a16:creationId xmlns:a16="http://schemas.microsoft.com/office/drawing/2014/main" id="{4597E44C-C20E-41FD-89B2-146659B29195}"/>
                </a:ext>
              </a:extLst>
            </p:cNvPr>
            <p:cNvSpPr/>
            <p:nvPr/>
          </p:nvSpPr>
          <p:spPr>
            <a:xfrm>
              <a:off x="1295354" y="2402733"/>
              <a:ext cx="8641860" cy="71854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thaiDist">
                <a:lnSpc>
                  <a:spcPct val="120000"/>
                </a:lnSpc>
              </a:pPr>
              <a:r>
                <a:rPr lang="th-TH" sz="1400" b="1" spc="-20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ข้อ 3.4 ในกรณีลูกหนี้ไม่สามารถชำระหนี้ได้ครบถ้วนเพียงครั้งเดียวเพื่อปิด</a:t>
              </a:r>
              <a:r>
                <a:rPr lang="th-TH" sz="1400" b="1" spc="-20" dirty="0" smtClean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บัญชีให้</a:t>
              </a:r>
              <a:r>
                <a:rPr lang="th-TH" sz="1400" b="1" spc="-20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ผ่อนชำระหนี้ได้ภายในระยะเวลา</a:t>
              </a: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ไม่เกินเก้าสิบวัน นับแต่วันที่คณะอนุกรรมการบริหารกองทุนพัฒนาบทบาทสตรีระดับจังหวัดพิจารณาอนุมัติ</a:t>
              </a:r>
              <a:endParaRPr lang="en-US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endParaRPr>
            </a:p>
          </p:txBody>
        </p:sp>
        <p:sp>
          <p:nvSpPr>
            <p:cNvPr id="9" name="ลูกศรขวาท้ายขีด 8"/>
            <p:cNvSpPr/>
            <p:nvPr/>
          </p:nvSpPr>
          <p:spPr>
            <a:xfrm>
              <a:off x="486382" y="1850146"/>
              <a:ext cx="577379" cy="388602"/>
            </a:xfrm>
            <a:prstGeom prst="striped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500"/>
            </a:p>
          </p:txBody>
        </p:sp>
        <p:sp>
          <p:nvSpPr>
            <p:cNvPr id="11" name="ลูกศรขวาท้ายขีด 10"/>
            <p:cNvSpPr/>
            <p:nvPr/>
          </p:nvSpPr>
          <p:spPr>
            <a:xfrm>
              <a:off x="486382" y="2491715"/>
              <a:ext cx="577379" cy="375323"/>
            </a:xfrm>
            <a:prstGeom prst="striped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500"/>
            </a:p>
          </p:txBody>
        </p:sp>
        <p:sp>
          <p:nvSpPr>
            <p:cNvPr id="7" name="สี่เหลี่ยมผืนผ้า: มุมมน 24">
              <a:extLst>
                <a:ext uri="{FF2B5EF4-FFF2-40B4-BE49-F238E27FC236}">
                  <a16:creationId xmlns:a16="http://schemas.microsoft.com/office/drawing/2014/main" id="{4597E44C-C20E-41FD-89B2-146659B29195}"/>
                </a:ext>
              </a:extLst>
            </p:cNvPr>
            <p:cNvSpPr/>
            <p:nvPr/>
          </p:nvSpPr>
          <p:spPr>
            <a:xfrm>
              <a:off x="1295354" y="3293339"/>
              <a:ext cx="8741012" cy="914461"/>
            </a:xfrm>
            <a:prstGeom prst="roundRect">
              <a:avLst/>
            </a:prstGeom>
            <a:solidFill>
              <a:srgbClr val="FFF1E6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>
                <a:lnSpc>
                  <a:spcPct val="120000"/>
                </a:lnSpc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ข้อ 3.5 กรณีลูกหนี้ประสงค์ผ่อนชำระที่ได้รับพิจารณาลดหรืองดเบี้ยปรับ/ดอกเบี้ยผิด</a:t>
              </a:r>
              <a:r>
                <a:rPr lang="th-TH" sz="1400" b="1" dirty="0" smtClean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นัดตาม</a:t>
              </a: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ประกาศฉบับนี้แล้ว ภายหลังยังผิดนัดชำระหนี้อีก ลูกหนี้จะต้องเสีย</a:t>
              </a:r>
              <a:r>
                <a:rPr lang="th-TH" sz="1400" b="1" dirty="0" smtClean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ดอกเบี้ยตาม</a:t>
              </a: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อัตราที่กฎหมายกำหนด โดยถือว่าลูกหนี้ไม่เคยได้รับการอนุมัติให้ลดหรือ</a:t>
              </a:r>
              <a:r>
                <a:rPr lang="th-TH" sz="1400" b="1" dirty="0" smtClean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งดเบี้ย</a:t>
              </a: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ปรับ/ดอกเบี้ยผิดนัดมาก่อนเลย</a:t>
              </a:r>
              <a:b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</a:b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       </a:t>
              </a:r>
              <a:endParaRPr lang="en-US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endParaRPr>
            </a:p>
          </p:txBody>
        </p:sp>
        <p:sp>
          <p:nvSpPr>
            <p:cNvPr id="8" name="สี่เหลี่ยมผืนผ้า: มุมมน 24">
              <a:extLst>
                <a:ext uri="{FF2B5EF4-FFF2-40B4-BE49-F238E27FC236}">
                  <a16:creationId xmlns:a16="http://schemas.microsoft.com/office/drawing/2014/main" id="{4597E44C-C20E-41FD-89B2-146659B29195}"/>
                </a:ext>
              </a:extLst>
            </p:cNvPr>
            <p:cNvSpPr/>
            <p:nvPr/>
          </p:nvSpPr>
          <p:spPr>
            <a:xfrm>
              <a:off x="1295354" y="4324775"/>
              <a:ext cx="8741012" cy="754000"/>
            </a:xfrm>
            <a:prstGeom prst="roundRect">
              <a:avLst/>
            </a:prstGeom>
            <a:solidFill>
              <a:srgbClr val="D8EFCD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ct val="120000"/>
                </a:lnSpc>
              </a:pPr>
              <a:endParaRPr lang="th-TH" sz="14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>
                <a:lnSpc>
                  <a:spcPct val="120000"/>
                </a:lnSpc>
              </a:pP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ข้อ 3.6 การลดหรืองดเบี้ยปรับ/ดอกเบี้ยผิดนัด ตามสัญญากู้ยืมเงินของกองทุนพัฒนาบทบาทสตรี ไม่ใช้</a:t>
              </a:r>
              <a:r>
                <a:rPr lang="th-TH" sz="1400" b="1" dirty="0" smtClean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บังคับ</a:t>
              </a:r>
              <a:br>
                <a:rPr lang="th-TH" sz="1400" b="1" dirty="0" smtClean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</a:br>
              <a:r>
                <a:rPr lang="th-TH" sz="1400" b="1" dirty="0" smtClean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กับ</a:t>
              </a: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ลูกหนี้ที่อยู่ระหว่างการดำเนินคดีในชั้นศาล </a:t>
              </a:r>
              <a:r>
                <a:rPr lang="th-TH" sz="1400" b="1" dirty="0" smtClean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และ</a:t>
              </a: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ลูกหนี้ที่ศาลได้มีคำพิพากษาแล้ว</a:t>
              </a:r>
              <a:b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</a:br>
              <a:r>
                <a:rPr lang="th-TH" sz="1400" b="1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       </a:t>
              </a:r>
              <a:endParaRPr lang="en-US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endParaRPr>
            </a:p>
          </p:txBody>
        </p:sp>
        <p:sp>
          <p:nvSpPr>
            <p:cNvPr id="10" name="ลูกศรขวาท้ายขีด 9"/>
            <p:cNvSpPr/>
            <p:nvPr/>
          </p:nvSpPr>
          <p:spPr>
            <a:xfrm>
              <a:off x="486382" y="3436365"/>
              <a:ext cx="577380" cy="408071"/>
            </a:xfrm>
            <a:prstGeom prst="striped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500"/>
            </a:p>
          </p:txBody>
        </p:sp>
        <p:sp>
          <p:nvSpPr>
            <p:cNvPr id="12" name="ลูกศรขวาท้ายขีด 11"/>
            <p:cNvSpPr/>
            <p:nvPr/>
          </p:nvSpPr>
          <p:spPr>
            <a:xfrm>
              <a:off x="486382" y="4478746"/>
              <a:ext cx="577379" cy="364703"/>
            </a:xfrm>
            <a:prstGeom prst="striped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150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-36281" y="-277373"/>
            <a:ext cx="10205749" cy="1667266"/>
            <a:chOff x="-36281" y="-275383"/>
            <a:chExt cx="10205749" cy="1607012"/>
          </a:xfrm>
        </p:grpSpPr>
        <p:grpSp>
          <p:nvGrpSpPr>
            <p:cNvPr id="24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36281" y="-17123"/>
              <a:ext cx="10205749" cy="828433"/>
              <a:chOff x="-41176" y="-180236"/>
              <a:chExt cx="9185176" cy="745592"/>
            </a:xfrm>
          </p:grpSpPr>
          <p:sp>
            <p:nvSpPr>
              <p:cNvPr id="29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0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39988" y="47472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1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32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41176" y="-180236"/>
                <a:ext cx="9173747" cy="69046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25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79865" y="-275383"/>
              <a:ext cx="4372181" cy="1607012"/>
              <a:chOff x="5480255" y="-484675"/>
              <a:chExt cx="3934964" cy="1446311"/>
            </a:xfrm>
          </p:grpSpPr>
          <p:sp>
            <p:nvSpPr>
              <p:cNvPr id="26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71342" y="-159480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27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80255" y="-484675"/>
                <a:ext cx="1720549" cy="144631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28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891417" y="-164931"/>
                <a:ext cx="943202" cy="6222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3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-11018" y="-77120"/>
            <a:ext cx="6224013" cy="808545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40000"/>
              </a:lnSpc>
            </a:pPr>
            <a:r>
              <a:rPr lang="th-TH" sz="1200" b="1" spc="-50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5.2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ขอหารือ ประกาศคณะกรรมการบริหารกองทุนพัฒนาบทบาทสตรี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เรื่อง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หลักเกณฑ์ วิธีการ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เงื่อนไขการพิจารณาลดหรืองดเบี้ยปรับ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/ดอกเบี้ย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ผิด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นัดตาม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สัญญากู้ยืม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เงินกองทุน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พัฒนาบทบาทสตรีจังหวัดภูเก็ต</a:t>
            </a:r>
          </a:p>
        </p:txBody>
      </p:sp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286439" y="912903"/>
            <a:ext cx="9562641" cy="1227481"/>
          </a:xfrm>
          <a:prstGeom prst="roundRect">
            <a:avLst/>
          </a:prstGeom>
          <a:solidFill>
            <a:srgbClr val="D6DCE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ร่าง -</a:t>
            </a: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ประกาศคณะกรรมการบริหารกองทุนพัฒนาบทบาทสตรี</a:t>
            </a:r>
          </a:p>
          <a:p>
            <a:pPr algn="ctr">
              <a:lnSpc>
                <a:spcPct val="120000"/>
              </a:lnSpc>
            </a:pP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เรื่อง หลักเกณฑ์ วิธีการ และเงื่อนไขการพิจารณาลดหรืองดเบี้ยปรับ/ดอกเบี้ยผิดนัด ตามสัญญากู้ยืม</a:t>
            </a:r>
            <a:r>
              <a:rPr lang="th-TH" sz="15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เงิน</a:t>
            </a:r>
            <a:br>
              <a:rPr lang="th-TH" sz="15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5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ของ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กองทุนพัฒนาบทบาทสตรี พ.ศ. ....</a:t>
            </a:r>
            <a:endParaRPr lang="en-US" sz="1500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6605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644406" y="1938969"/>
            <a:ext cx="8937038" cy="18334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22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มาตรา 7 ถ้าจะต้องเสียดอกเบี้ยแก่กันและมิได้กำหนดอัตราดอกเบี้ยไว้โดย</a:t>
            </a:r>
            <a:br>
              <a:rPr lang="th-TH" sz="22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22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นิติกรรมหรือโดยบทกฎหมายอันชัดแจ้ง ให้ใช้อัตราร้อยละสามต่อปี</a:t>
            </a:r>
            <a:endParaRPr lang="en-US" sz="225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8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2986976" y="951656"/>
            <a:ext cx="4129852" cy="65680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ประมวลกฎหมายแพ่งและพาณิชย์ 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622136" y="4089000"/>
            <a:ext cx="8937038" cy="869359"/>
          </a:xfrm>
          <a:prstGeom prst="roundRect">
            <a:avLst/>
          </a:prstGeom>
          <a:solidFill>
            <a:srgbClr val="FFD9D9"/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2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หมายเหตุ </a:t>
            </a:r>
            <a:r>
              <a:rPr lang="en-US" sz="2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: </a:t>
            </a:r>
            <a:r>
              <a:rPr lang="th-TH" sz="2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พระราชกำหนดแก้ไขเพิ่มเติมประมวลกฎหมายแพ่งและพาณิชย์ </a:t>
            </a:r>
            <a:br>
              <a:rPr lang="th-TH" sz="2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2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พ.ศ. 2564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7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11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12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13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23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24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14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15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6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20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21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22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7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18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9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9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10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46471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26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31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2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33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34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27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28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29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30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</p:spTree>
    <p:extLst>
      <p:ext uri="{BB962C8B-B14F-4D97-AF65-F5344CB8AC3E}">
        <p14:creationId xmlns:p14="http://schemas.microsoft.com/office/powerpoint/2010/main" val="4397394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-23582" y="2451100"/>
            <a:ext cx="10160000" cy="120650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ระเบียบวาระที่ 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5.3 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ขอหารือเรื่องการดำเนินคดีอาญาของจังหวัดภูเก็ต</a:t>
            </a:r>
            <a:endParaRPr lang="en-US" sz="19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36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39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40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41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51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52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42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43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44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48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9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0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5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46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7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7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38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46471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4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9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0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1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2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5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6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7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8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</p:spTree>
    <p:extLst>
      <p:ext uri="{BB962C8B-B14F-4D97-AF65-F5344CB8AC3E}">
        <p14:creationId xmlns:p14="http://schemas.microsoft.com/office/powerpoint/2010/main" val="370649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325948" y="1666470"/>
            <a:ext cx="9454444" cy="1189931"/>
          </a:xfrm>
          <a:prstGeom prst="roundRect">
            <a:avLst/>
          </a:prstGeom>
          <a:solidFill>
            <a:srgbClr val="FFE5D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มาตรา 352 ผู้ใดครอบครองทรัพย์ซึ่งเป็นของผู้อื่น หรือซึ่งผู้อื่นเป็นเจ้าของรวมอยู่ด้วย </a:t>
            </a:r>
            <a:b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เบียดเบียนเอาทรัพย์นั้นเป็นของตนหรือบุคคลที่สามโดยทุจริต ผู้นั้นกระทำความผิดฐานยักยอก </a:t>
            </a:r>
            <a:b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ต้องระวางโทษจำคุกไม่เกินสามปี หรือปรับไม่เกินหกพันบาท หรือทั้งจำทั้งปรับ</a:t>
            </a:r>
          </a:p>
          <a:p>
            <a:pPr algn="ctr"/>
            <a:r>
              <a:rPr lang="th-TH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7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2046112" y="3026658"/>
            <a:ext cx="5632645" cy="547924"/>
          </a:xfrm>
          <a:prstGeom prst="roundRect">
            <a:avLst/>
          </a:prstGeom>
          <a:solidFill>
            <a:srgbClr val="FFCAD4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มาตรา 356 ความผิดในหมวดนี้เป็นความผิดอันยอมความได้</a:t>
            </a: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8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2802211" y="909729"/>
            <a:ext cx="4120445" cy="567141"/>
          </a:xfrm>
          <a:prstGeom prst="roundRect">
            <a:avLst/>
          </a:prstGeom>
          <a:solidFill>
            <a:srgbClr val="D8E2DC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ประเด็นความผิดฐานยักยอก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6345585" y="3845099"/>
            <a:ext cx="3071230" cy="7902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98 คดี</a:t>
            </a:r>
            <a:b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เป็นเงิน 45,937,723.39 บาท</a:t>
            </a:r>
          </a:p>
          <a:p>
            <a:pPr algn="ctr"/>
            <a:endParaRPr lang="th-TH" sz="15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" name="ลูกศรขวา 2"/>
          <p:cNvSpPr/>
          <p:nvPr/>
        </p:nvSpPr>
        <p:spPr>
          <a:xfrm>
            <a:off x="5042370" y="4036011"/>
            <a:ext cx="1175927" cy="376063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/>
          </a:p>
        </p:txBody>
      </p:sp>
      <p:sp>
        <p:nvSpPr>
          <p:cNvPr id="13" name="สี่เหลี่ยมผืนผ้ามุมมน 12"/>
          <p:cNvSpPr/>
          <p:nvPr/>
        </p:nvSpPr>
        <p:spPr>
          <a:xfrm>
            <a:off x="1644839" y="4790675"/>
            <a:ext cx="2357868" cy="64680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ยุติการดำเนินคดียักยอก</a:t>
            </a:r>
          </a:p>
        </p:txBody>
      </p:sp>
      <p:sp>
        <p:nvSpPr>
          <p:cNvPr id="14" name="สี่เหลี่ยมผืนผ้ามุมมน 13"/>
          <p:cNvSpPr/>
          <p:nvPr/>
        </p:nvSpPr>
        <p:spPr>
          <a:xfrm>
            <a:off x="6345585" y="4805579"/>
            <a:ext cx="3071230" cy="76360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/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33 คดี</a:t>
            </a:r>
            <a:b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เป็นเงิน 8,538,875.00 บาท</a:t>
            </a:r>
          </a:p>
          <a:p>
            <a:pPr algn="ctr"/>
            <a:endParaRPr lang="th-TH" sz="15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5" name="ลูกศรขวา 14"/>
          <p:cNvSpPr/>
          <p:nvPr/>
        </p:nvSpPr>
        <p:spPr>
          <a:xfrm>
            <a:off x="4397482" y="4905840"/>
            <a:ext cx="1486228" cy="404518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/>
          </a:p>
        </p:txBody>
      </p:sp>
      <p:sp>
        <p:nvSpPr>
          <p:cNvPr id="16" name="สี่เหลี่ยมผืนผ้ามุมมน 15"/>
          <p:cNvSpPr/>
          <p:nvPr/>
        </p:nvSpPr>
        <p:spPr>
          <a:xfrm>
            <a:off x="228600" y="3924467"/>
            <a:ext cx="4686482" cy="56697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spc="-5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ข้อมูลการดำเนินคดียักยอกกองทุนพัฒนาบทบาทสตรี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12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21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22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23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24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17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18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19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20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25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357855" y="15268"/>
            <a:ext cx="4187088" cy="46508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th-TH" sz="1300" b="1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5.3 </a:t>
            </a:r>
            <a:r>
              <a:rPr lang="th-TH" sz="13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ขอหารือเรื่องการดำเนินคดีอาญาของจังหวัดภูเก็ต</a:t>
            </a:r>
            <a:endParaRPr lang="en-US" sz="1300" b="1" dirty="0">
              <a:solidFill>
                <a:schemeClr val="bg1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1711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338668" y="1425023"/>
            <a:ext cx="9492073" cy="1434830"/>
          </a:xfrm>
          <a:prstGeom prst="roundRect">
            <a:avLst/>
          </a:prstGeom>
          <a:solidFill>
            <a:srgbClr val="FFE5D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th-TH" sz="16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มาตรา 341 ผู้ใดโดยทุจริต หลอกลวงผู้อื่นด้วยการแสดงข้อความอันเป็นเท็จหรือปกปิดข้อความจริง</a:t>
            </a:r>
            <a:b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ซึ่งควรบอกให้แจ้งและโดยการหลอกลวงดังว่านั้นได้ไปซึ่งทรัพย์สินจากผู้ถูกหลอกลวงหรือบุคคลที่สาม </a:t>
            </a:r>
            <a:r>
              <a:rPr lang="th-TH" sz="16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6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6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หรือ</a:t>
            </a: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ทำให้ผู้ถูกหลอกลวงหรือบุคคลที่สาม ทำ ถอน หรือ ทำลายเอกสารสิทธิ ผู้นั้นกระทำความผิดฐานฉ้อโกง ต้องระวางโทษจำคุกไม่เกินสามปี หรือปรับไม่เกินหกพันบาท หรือทั้งจำทั้งปรับ</a:t>
            </a:r>
          </a:p>
          <a:p>
            <a:pPr algn="ctr">
              <a:lnSpc>
                <a:spcPct val="130000"/>
              </a:lnSpc>
            </a:pPr>
            <a:r>
              <a:rPr lang="th-TH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6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2166056" y="2966889"/>
            <a:ext cx="5564481" cy="771173"/>
          </a:xfrm>
          <a:prstGeom prst="roundRect">
            <a:avLst/>
          </a:prstGeom>
          <a:solidFill>
            <a:srgbClr val="FFCAD4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มาตรา 348 ความผิดในหมวดนี้ นอกจากความผิดตามมาตรา 343 เป็นความผิดอันยอมความได้</a:t>
            </a:r>
            <a:endParaRPr lang="en-US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139699" y="3912466"/>
            <a:ext cx="4742745" cy="56697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spc="-3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ข้อมูลการดำเนินคดีฉ้อโกงกองทุนพัฒนาบทบาทสตรี</a:t>
            </a:r>
          </a:p>
        </p:txBody>
      </p:sp>
      <p:sp>
        <p:nvSpPr>
          <p:cNvPr id="8" name="ลูกศรขวา 7"/>
          <p:cNvSpPr/>
          <p:nvPr/>
        </p:nvSpPr>
        <p:spPr>
          <a:xfrm>
            <a:off x="5042370" y="4036011"/>
            <a:ext cx="1175927" cy="376063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/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6378222" y="3845100"/>
            <a:ext cx="2944588" cy="6833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th-TH"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14 คดี</a:t>
            </a:r>
            <a:b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เป็นเงิน 7,548,229.42 บาท</a:t>
            </a:r>
          </a:p>
          <a:p>
            <a:pPr algn="ctr">
              <a:lnSpc>
                <a:spcPct val="130000"/>
              </a:lnSpc>
            </a:pPr>
            <a:endParaRPr lang="th-TH" sz="15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1644839" y="4790675"/>
            <a:ext cx="2357868" cy="64680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ยุติการดำเนินคดีฉ้อโกง</a:t>
            </a: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6345585" y="4805579"/>
            <a:ext cx="3071230" cy="7636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th-TH" sz="15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1 คดี</a:t>
            </a:r>
            <a:b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เป็นเงิน 191</a:t>
            </a: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800.00 บาท</a:t>
            </a:r>
          </a:p>
          <a:p>
            <a:pPr algn="ctr">
              <a:lnSpc>
                <a:spcPct val="130000"/>
              </a:lnSpc>
            </a:pPr>
            <a:endParaRPr lang="th-TH" sz="15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2" name="ลูกศรขวา 11"/>
          <p:cNvSpPr/>
          <p:nvPr/>
        </p:nvSpPr>
        <p:spPr>
          <a:xfrm>
            <a:off x="4515556" y="4917961"/>
            <a:ext cx="1359370" cy="406632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/>
          </a:p>
        </p:txBody>
      </p:sp>
      <p:grpSp>
        <p:nvGrpSpPr>
          <p:cNvPr id="13" name="Group 12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14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19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20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21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22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15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16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17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18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23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357855" y="15268"/>
            <a:ext cx="4187088" cy="46508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50000"/>
              </a:lnSpc>
            </a:pPr>
            <a:r>
              <a:rPr lang="th-TH" sz="1300" b="1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5.3 </a:t>
            </a:r>
            <a:r>
              <a:rPr lang="th-TH" sz="13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ขอหารือเรื่องการดำเนินคดีอาญาของจังหวัดภูเก็ต</a:t>
            </a:r>
            <a:endParaRPr lang="en-US" sz="1300" b="1" dirty="0">
              <a:solidFill>
                <a:schemeClr val="bg1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2822222" y="740293"/>
            <a:ext cx="4120445" cy="585372"/>
          </a:xfrm>
          <a:prstGeom prst="roundRect">
            <a:avLst/>
          </a:prstGeom>
          <a:solidFill>
            <a:srgbClr val="D8E2DC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ประเด็นความผิดฐานฉ้อโกง</a:t>
            </a:r>
            <a:endParaRPr lang="en-US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6731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92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95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96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97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107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108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98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99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00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104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05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06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01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102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03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93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94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35454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43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48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9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0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51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44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45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46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47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2" name="TextBox 31"/>
          <p:cNvSpPr txBox="1"/>
          <p:nvPr/>
        </p:nvSpPr>
        <p:spPr>
          <a:xfrm>
            <a:off x="797764" y="6443"/>
            <a:ext cx="4565984" cy="473206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b="1" dirty="0">
                <a:ln w="0"/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3 เรื่อง สืบเนื่องจากการประชุม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350627"/>
              </p:ext>
            </p:extLst>
          </p:nvPr>
        </p:nvGraphicFramePr>
        <p:xfrm>
          <a:off x="38099" y="666040"/>
          <a:ext cx="10056491" cy="46136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53825">
                  <a:extLst>
                    <a:ext uri="{9D8B030D-6E8A-4147-A177-3AD203B41FA5}">
                      <a16:colId xmlns:a16="http://schemas.microsoft.com/office/drawing/2014/main" val="2931929888"/>
                    </a:ext>
                  </a:extLst>
                </a:gridCol>
                <a:gridCol w="5402666">
                  <a:extLst>
                    <a:ext uri="{9D8B030D-6E8A-4147-A177-3AD203B41FA5}">
                      <a16:colId xmlns:a16="http://schemas.microsoft.com/office/drawing/2014/main" val="4135339946"/>
                    </a:ext>
                  </a:extLst>
                </a:gridCol>
              </a:tblGrid>
              <a:tr h="677964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th-TH" sz="1600" b="1" i="0" u="sng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ระเบียบวาระที่ 3</a:t>
                      </a:r>
                      <a:r>
                        <a:rPr lang="en-US" sz="1600" b="1" i="0" u="sng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600" b="1" i="0" u="sng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เรื่องสืบเนื่องจากการประชุม</a:t>
                      </a:r>
                      <a:endParaRPr lang="en-US" sz="1600" b="1" i="0" u="sng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th-TH" sz="1400" b="1" kern="1200" spc="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3.2 รายงานการบริหารจัดการหนี้ของกองทุนพัฒนาบทบาทสตรี</a:t>
                      </a:r>
                      <a:endParaRPr lang="en-US" sz="1400" b="1" kern="1200" spc="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80162"/>
                  </a:ext>
                </a:extLst>
              </a:tr>
              <a:tr h="3569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ผลการดำเนินการ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157069"/>
                  </a:ext>
                </a:extLst>
              </a:tr>
              <a:tr h="3578739"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500" b="1" u="sng" kern="1200" spc="-7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ที่ประชุมได้ร่วมพิจารณาและมีข้อเสนอแนะ/ข้อสังเกต ดังนี้</a:t>
                      </a:r>
                      <a:endParaRPr lang="en-US" sz="1500" b="1" kern="1200" spc="-7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40000"/>
                        </a:lnSpc>
                      </a:pPr>
                      <a:r>
                        <a:rPr lang="th-TH" sz="13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</a:t>
                      </a:r>
                      <a:r>
                        <a:rPr lang="th-TH" sz="1300" b="1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300" b="1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300" b="1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1.</a:t>
                      </a:r>
                      <a:r>
                        <a:rPr lang="th-TH" sz="13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300" b="1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หนี้เกินกำหนดชำระส่วนมากเป็นลูกหนี้รายเดิม</a:t>
                      </a:r>
                      <a:br>
                        <a:rPr lang="th-TH" sz="1300" b="1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300" b="1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ที่ปรับโครงสร้างหนี้แล้ว</a:t>
                      </a:r>
                    </a:p>
                    <a:p>
                      <a:pPr algn="thaiDist">
                        <a:lnSpc>
                          <a:spcPct val="200000"/>
                        </a:lnSpc>
                      </a:pPr>
                      <a:endParaRPr lang="th-TH" sz="1300" b="1" kern="1200" dirty="0" smtClean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thaiDist" defTabSz="761970" rtl="0" eaLnBrk="1" fontAlgn="auto" latinLnBrk="0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300" b="1" kern="1200" spc="-3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</a:t>
                      </a:r>
                      <a:r>
                        <a:rPr lang="en-US" sz="1300" b="1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2.</a:t>
                      </a:r>
                      <a:r>
                        <a:rPr lang="th-TH" sz="13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300" b="1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การที่หนี้เกินกำหนดชำระเพิ่มขึ้น ส่วนหนึ่งเกิดการปรับเปลี่ยนโครงสร้างของกรมการพัฒนาชุมชนที่ย้าย</a:t>
                      </a:r>
                      <a:r>
                        <a:rPr lang="th-TH" sz="1300" b="1" kern="1200" spc="-5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ภารกิจงานกองทุนพัฒนาบทบาทสตรีของสำนักงาน</a:t>
                      </a:r>
                      <a:r>
                        <a:rPr lang="th-TH" sz="1300" b="1" kern="1200" spc="-5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เลขานุการ</a:t>
                      </a:r>
                      <a:r>
                        <a:rPr lang="th-TH" sz="1300" b="1" kern="1200" spc="-8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คณะอนุกรรมการบริหารกองทุนพัฒนาบทบาทสตรี</a:t>
                      </a:r>
                      <a:r>
                        <a:rPr lang="th-TH" sz="1300" b="1" kern="1200" spc="-8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ระดับจังหวัด</a:t>
                      </a:r>
                      <a:r>
                        <a:rPr lang="th-TH" sz="1300" b="1" kern="1200" spc="-3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มาอยู่ในความรับผิดชอบของกลุ่มงานประสาน</a:t>
                      </a:r>
                      <a:r>
                        <a:rPr lang="th-TH" sz="1300" b="1" kern="1200" spc="-3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และสนับสนุน</a:t>
                      </a:r>
                      <a:r>
                        <a:rPr lang="th-TH" sz="1300" b="1" kern="1200" spc="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การบริหารงานพัฒนาชุมชนทำให้ขาดความต่อเนื่อง</a:t>
                      </a:r>
                      <a:r>
                        <a:rPr lang="th-TH" sz="1300" b="1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ในการติดตามและเจ้าหน้าที่ที่มารับงานใหม่</a:t>
                      </a:r>
                      <a:br>
                        <a:rPr lang="th-TH" sz="1300" b="1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300" b="1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มีความรู้เกี่ยวกับการดำเนินงานกองทุนพัฒนาบทบาทสตรีไม่มากพอทำให้เป็นสาเหตุของหนี้เกินกำหนดชำระ</a:t>
                      </a:r>
                      <a:endParaRPr lang="en-US" sz="1300" b="1" kern="1200" dirty="0" smtClean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76197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200" dirty="0" smtClean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thaiDist" defTabSz="76197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kern="1200" spc="-3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สกส. จะมีการประชุมชี้แจงผ่านระบบวีดิทัศน์ทางไกล (</a:t>
                      </a:r>
                      <a:r>
                        <a:rPr lang="en-US" sz="1400" kern="1200" spc="-3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video conference</a:t>
                      </a:r>
                      <a:r>
                        <a:rPr lang="th-TH" sz="1400" kern="1200" spc="-3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) </a:t>
                      </a:r>
                      <a:r>
                        <a:rPr lang="th-TH" sz="14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ให้กับเจ้าหน้าที่เพื่อแจ้งให้กับลูกหนี้ที่ปรับโครงสร้างหนี้แล้วชำระให้ทัน</a:t>
                      </a:r>
                      <a:br>
                        <a:rPr lang="th-TH" sz="14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4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ตามกำหนด</a:t>
                      </a:r>
                      <a:endParaRPr lang="th-TH" sz="1400" b="0" kern="1200" dirty="0" smtClean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thaiDist" defTabSz="76197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kern="1200" spc="-6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สกส.ได้จัดทำโครงการประชุมเชิงปฏิบัติการการเพิ่มประสิทธิภาพการดำเนินงานกองทุนพัฒนาบทบาทสตรี ประจำปีงบประมาณ พ.ศ. 2565 โดยมีกลุ่มเป้าหมาย</a:t>
                      </a:r>
                      <a:r>
                        <a:rPr lang="th-TH" sz="14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เป็นผู้อำนวยการกลุ่มงานประสานและสนับสนุนการบริหารงานพัฒนาชุมชน</a:t>
                      </a:r>
                      <a:r>
                        <a:rPr lang="th-TH" sz="1400" kern="1200" spc="-5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จังหวัด ทั้ง 76 จังหวัด เมื่อวันที่ 18 - 20 พฤษภาคม 2565 และมีการจัดประชุม</a:t>
                      </a:r>
                      <a:r>
                        <a:rPr lang="th-TH" sz="14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ชี้แจงสร้างความเข้าใจให้กับเจ้าหน้าที่กลุ่มประสานงานและสนับสนุน</a:t>
                      </a:r>
                      <a:br>
                        <a:rPr lang="th-TH" sz="14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4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การบริหารงานพัฒนาชุมชนและพนักงานกองทุนพัฒนาบทบาทสตรี</a:t>
                      </a:r>
                      <a:br>
                        <a:rPr lang="th-TH" sz="14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4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ผ่านระบบวีดิทัศน์ทางไกล (</a:t>
                      </a:r>
                      <a:r>
                        <a:rPr lang="en-US" sz="14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video conference</a:t>
                      </a:r>
                      <a:r>
                        <a:rPr lang="th-TH" sz="14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) </a:t>
                      </a:r>
                      <a:endParaRPr lang="en-US" sz="1400" kern="1200" dirty="0" smtClean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13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260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12359" y="2207505"/>
            <a:ext cx="10160000" cy="1538230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th-TH" sz="1900" b="1" spc="-2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ระเบียบวาระที่ </a:t>
            </a:r>
            <a:r>
              <a:rPr lang="th-TH" sz="1900" b="1" spc="-2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5.4 </a:t>
            </a:r>
            <a:r>
              <a:rPr lang="th-TH" sz="19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การทบทวนกฎบัตรการตรวจสอบภายใน กองทุนพัฒนาบทบาทสตรี 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900" b="1" spc="-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900" b="1" spc="-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</a:t>
            </a:r>
            <a:r>
              <a:rPr lang="th-TH" sz="1900" b="1" spc="-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ปรับปรุงแผนการ</a:t>
            </a:r>
            <a:r>
              <a:rPr lang="th-TH" sz="1900" b="1" spc="-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ตรวจสอบระยะยาวปีงบประมาณ พ.ศ. 2565 - 2568 </a:t>
            </a:r>
            <a:r>
              <a:rPr lang="th-TH" sz="1900" b="1" spc="-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900" b="1" spc="-5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แผนการ</a:t>
            </a:r>
            <a:r>
              <a:rPr lang="th-TH" sz="1900" b="1" spc="-5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 </a:t>
            </a:r>
            <a:r>
              <a:rPr lang="th-TH" sz="19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ประจำปีงบประมาณ พ.ศ. 2566 กองทุนพัฒนาบทบาทสตรี</a:t>
            </a:r>
            <a:endParaRPr lang="en-US" sz="19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36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39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40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41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51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52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42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43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44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48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9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50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45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46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47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37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38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46471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64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69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0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71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72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65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66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67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68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</p:spTree>
    <p:extLst>
      <p:ext uri="{BB962C8B-B14F-4D97-AF65-F5344CB8AC3E}">
        <p14:creationId xmlns:p14="http://schemas.microsoft.com/office/powerpoint/2010/main" val="13988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6281" y="-152352"/>
            <a:ext cx="10205749" cy="1541268"/>
            <a:chOff x="-36281" y="-152352"/>
            <a:chExt cx="10205749" cy="1541268"/>
          </a:xfrm>
        </p:grpSpPr>
        <p:grpSp>
          <p:nvGrpSpPr>
            <p:cNvPr id="26" name="Group 25"/>
            <p:cNvGrpSpPr/>
            <p:nvPr/>
          </p:nvGrpSpPr>
          <p:grpSpPr>
            <a:xfrm>
              <a:off x="-36281" y="-9430"/>
              <a:ext cx="10205749" cy="894002"/>
              <a:chOff x="-36281" y="-9430"/>
              <a:chExt cx="10205749" cy="894002"/>
            </a:xfrm>
          </p:grpSpPr>
          <p:sp>
            <p:nvSpPr>
              <p:cNvPr id="2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6516124" y="464916"/>
                <a:ext cx="3653344" cy="4196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grpSp>
            <p:nvGrpSpPr>
              <p:cNvPr id="28" name="Group 27"/>
              <p:cNvGrpSpPr/>
              <p:nvPr/>
            </p:nvGrpSpPr>
            <p:grpSpPr>
              <a:xfrm>
                <a:off x="-36281" y="-9430"/>
                <a:ext cx="10205749" cy="859495"/>
                <a:chOff x="-36281" y="-17123"/>
                <a:chExt cx="10205749" cy="828433"/>
              </a:xfrm>
            </p:grpSpPr>
            <p:grpSp>
              <p:nvGrpSpPr>
                <p:cNvPr id="29" name="กลุ่ม 52">
                  <a:extLst>
                    <a:ext uri="{FF2B5EF4-FFF2-40B4-BE49-F238E27FC236}">
                      <a16:creationId xmlns:a16="http://schemas.microsoft.com/office/drawing/2014/main" id="{84E5CB32-C22A-40FB-BE79-3F261B775F5E}"/>
                    </a:ext>
                  </a:extLst>
                </p:cNvPr>
                <p:cNvGrpSpPr/>
                <p:nvPr/>
              </p:nvGrpSpPr>
              <p:grpSpPr>
                <a:xfrm>
                  <a:off x="-36281" y="-17123"/>
                  <a:ext cx="10205749" cy="828433"/>
                  <a:chOff x="-41176" y="-180236"/>
                  <a:chExt cx="9185176" cy="745592"/>
                </a:xfrm>
              </p:grpSpPr>
              <p:sp>
                <p:nvSpPr>
                  <p:cNvPr id="31" name="สี่เหลี่ยมผืนผ้า: มุมมน 48">
                    <a:extLst>
                      <a:ext uri="{FF2B5EF4-FFF2-40B4-BE49-F238E27FC236}">
                        <a16:creationId xmlns:a16="http://schemas.microsoft.com/office/drawing/2014/main" id="{DCE62B95-9C16-4E87-82CC-AF99B1F01983}"/>
                      </a:ext>
                    </a:extLst>
                  </p:cNvPr>
                  <p:cNvSpPr/>
                  <p:nvPr/>
                </p:nvSpPr>
                <p:spPr>
                  <a:xfrm>
                    <a:off x="5692012" y="65211"/>
                    <a:ext cx="3441748" cy="37769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32" name="สี่เหลี่ยมผืนผ้า 47">
                    <a:extLst>
                      <a:ext uri="{FF2B5EF4-FFF2-40B4-BE49-F238E27FC236}">
                        <a16:creationId xmlns:a16="http://schemas.microsoft.com/office/drawing/2014/main" id="{667204FE-3C1C-4980-AD32-890094B05AFC}"/>
                      </a:ext>
                    </a:extLst>
                  </p:cNvPr>
                  <p:cNvSpPr/>
                  <p:nvPr/>
                </p:nvSpPr>
                <p:spPr>
                  <a:xfrm>
                    <a:off x="-39988" y="47472"/>
                    <a:ext cx="6548171" cy="51788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33" name="แผนผังลำดับงาน: ป้อนข้อมูลด้วยตนเอง 4">
                    <a:extLst>
                      <a:ext uri="{FF2B5EF4-FFF2-40B4-BE49-F238E27FC236}">
                        <a16:creationId xmlns:a16="http://schemas.microsoft.com/office/drawing/2014/main" id="{CDB1064D-F2C9-4D02-9722-A4463B75D08B}"/>
                      </a:ext>
                    </a:extLst>
                  </p:cNvPr>
                  <p:cNvSpPr/>
                  <p:nvPr/>
                </p:nvSpPr>
                <p:spPr>
                  <a:xfrm>
                    <a:off x="5883027" y="51469"/>
                    <a:ext cx="3260973" cy="301861"/>
                  </a:xfrm>
                  <a:prstGeom prst="flowChartAlternateProcess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 dirty="0"/>
                  </a:p>
                </p:txBody>
              </p:sp>
              <p:sp>
                <p:nvSpPr>
                  <p:cNvPr id="34" name="สี่เหลี่ยมผืนผ้า 3">
                    <a:extLst>
                      <a:ext uri="{FF2B5EF4-FFF2-40B4-BE49-F238E27FC236}">
                        <a16:creationId xmlns:a16="http://schemas.microsoft.com/office/drawing/2014/main" id="{8493D4F4-6FD8-4552-904E-DB7274115DA0}"/>
                      </a:ext>
                    </a:extLst>
                  </p:cNvPr>
                  <p:cNvSpPr/>
                  <p:nvPr/>
                </p:nvSpPr>
                <p:spPr>
                  <a:xfrm>
                    <a:off x="-41176" y="-180236"/>
                    <a:ext cx="9173747" cy="690460"/>
                  </a:xfrm>
                  <a:prstGeom prst="rect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</p:grpSp>
            <p:sp>
              <p:nvSpPr>
                <p:cNvPr id="30" name="กล่องข้อความ 8">
                  <a:extLst>
                    <a:ext uri="{FF2B5EF4-FFF2-40B4-BE49-F238E27FC236}">
                      <a16:creationId xmlns:a16="http://schemas.microsoft.com/office/drawing/2014/main" id="{BF84CABE-5C70-4013-8958-0D4F9CD0D474}"/>
                    </a:ext>
                  </a:extLst>
                </p:cNvPr>
                <p:cNvSpPr txBox="1"/>
                <p:nvPr/>
              </p:nvSpPr>
              <p:spPr>
                <a:xfrm>
                  <a:off x="7658850" y="85945"/>
                  <a:ext cx="2493196" cy="571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60 </a:t>
                  </a:r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ปี กรมการพัฒนาชุมชน</a:t>
                  </a:r>
                </a:p>
                <a:p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สร้างสรรค์ชุมชน สร้างคน สร้างชาติ</a:t>
                  </a:r>
                  <a:endPara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</p:grpSp>
        <p:sp>
          <p:nvSpPr>
            <p:cNvPr id="36" name="วงรี 13">
              <a:extLst>
                <a:ext uri="{FF2B5EF4-FFF2-40B4-BE49-F238E27FC236}">
                  <a16:creationId xmlns:a16="http://schemas.microsoft.com/office/drawing/2014/main" id="{722B5707-C41F-4885-825E-D2676CEE49E1}"/>
                </a:ext>
              </a:extLst>
            </p:cNvPr>
            <p:cNvSpPr/>
            <p:nvPr/>
          </p:nvSpPr>
          <p:spPr>
            <a:xfrm>
              <a:off x="5719138" y="-152352"/>
              <a:ext cx="1899096" cy="1541268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/>
            </a:p>
          </p:txBody>
        </p:sp>
        <p:pic>
          <p:nvPicPr>
            <p:cNvPr id="37" name="รูปภาพ 65">
              <a:extLst>
                <a:ext uri="{FF2B5EF4-FFF2-40B4-BE49-F238E27FC236}">
                  <a16:creationId xmlns:a16="http://schemas.microsoft.com/office/drawing/2014/main" id="{EF9B53AA-6A14-4E04-B937-D6234A306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6260498" y="157884"/>
              <a:ext cx="952847" cy="628627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</p:grp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50244" y="1556019"/>
            <a:ext cx="7620000" cy="1718469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lvl="0">
              <a:lnSpc>
                <a:spcPct val="150000"/>
              </a:lnSpc>
            </a:pPr>
            <a:r>
              <a:rPr lang="th-TH" sz="1833" b="1" dirty="0">
                <a:solidFill>
                  <a:srgbClr val="002060"/>
                </a:solidFill>
                <a:latin typeface="Chulabhorn Likit Text" panose="00000500000000000000" pitchFamily="50" charset="-34"/>
                <a:ea typeface="Tahoma" panose="020B0604030504040204" pitchFamily="34" charset="0"/>
                <a:cs typeface="Chulabhorn Likit Text" panose="00000500000000000000" pitchFamily="50" charset="-34"/>
              </a:rPr>
              <a:t>กฎบัตรการตรวจสอบภายใน</a:t>
            </a:r>
            <a:br>
              <a:rPr lang="th-TH" sz="1833" b="1" dirty="0">
                <a:solidFill>
                  <a:srgbClr val="002060"/>
                </a:solidFill>
                <a:latin typeface="Chulabhorn Likit Text" panose="00000500000000000000" pitchFamily="50" charset="-34"/>
                <a:ea typeface="Tahoma" panose="020B0604030504040204" pitchFamily="34" charset="0"/>
                <a:cs typeface="Chulabhorn Likit Text" panose="00000500000000000000" pitchFamily="50" charset="-34"/>
              </a:rPr>
            </a:br>
            <a:r>
              <a:rPr lang="th-TH" sz="18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แผนการตรวจสอบระยะยาวปีงบประมาณ พ</a:t>
            </a:r>
            <a:r>
              <a:rPr lang="en-US" sz="18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</a:t>
            </a:r>
            <a:r>
              <a:rPr lang="th-TH" sz="18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ศ</a:t>
            </a:r>
            <a:r>
              <a:rPr lang="en-US" sz="18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 </a:t>
            </a:r>
            <a:r>
              <a:rPr lang="en-US" sz="1833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2565 - 2568 </a:t>
            </a:r>
            <a:r>
              <a:rPr lang="th-TH" sz="18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8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8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และแผนการตรวจสอบประจำปีงบประมาณ พ</a:t>
            </a:r>
            <a:r>
              <a:rPr lang="en-US" sz="18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</a:t>
            </a:r>
            <a:r>
              <a:rPr lang="th-TH" sz="18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ศ</a:t>
            </a:r>
            <a:r>
              <a:rPr lang="en-US" sz="18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 2566</a:t>
            </a:r>
            <a:r>
              <a:rPr lang="th-TH" sz="18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8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8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  <a:endParaRPr lang="th-TH" sz="1833" b="1" dirty="0">
              <a:solidFill>
                <a:srgbClr val="002060"/>
              </a:solidFill>
              <a:latin typeface="Chulabhorn Likit Text" panose="00000500000000000000" pitchFamily="50" charset="-34"/>
              <a:ea typeface="Tahoma" panose="020B0604030504040204" pitchFamily="34" charset="0"/>
              <a:cs typeface="Chulabhorn Likit Text" panose="00000500000000000000" pitchFamily="50" charset="-34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305050" y="4727305"/>
            <a:ext cx="5715000" cy="591084"/>
          </a:xfrm>
        </p:spPr>
        <p:txBody>
          <a:bodyPr anchor="ctr">
            <a:normAutofit/>
          </a:bodyPr>
          <a:lstStyle/>
          <a:p>
            <a:r>
              <a:rPr lang="th-TH" sz="16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กลุ่มตรวจสอบภายใน กรมการพัฒนาชุมชน</a:t>
            </a:r>
            <a:endParaRPr lang="en-US" sz="1667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139494" y="3450939"/>
            <a:ext cx="1841500" cy="933466"/>
            <a:chOff x="3383280" y="3674723"/>
            <a:chExt cx="2209800" cy="112015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280" y="3762363"/>
              <a:ext cx="944880" cy="944880"/>
            </a:xfrm>
            <a:prstGeom prst="rect">
              <a:avLst/>
            </a:prstGeom>
          </p:spPr>
        </p:pic>
        <p:pic>
          <p:nvPicPr>
            <p:cNvPr id="16" name="รูปภาพ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674723"/>
              <a:ext cx="1021080" cy="1120159"/>
            </a:xfrm>
            <a:prstGeom prst="rect">
              <a:avLst/>
            </a:prstGeom>
          </p:spPr>
        </p:pic>
      </p:grpSp>
      <p:sp>
        <p:nvSpPr>
          <p:cNvPr id="35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63885" y="-38169"/>
            <a:ext cx="5984375" cy="76910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5.4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การทบทวนกฎบัตรการตรวจสอบภายใน กองทุนพัฒนาบทบาทสตรี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ปรับปรุงแผนการ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ตรวจสอบระยะยาวปีงบประมาณ พ.ศ. 2565 - 2568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แผนการ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 </a:t>
            </a:r>
            <a:b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ประจำปีงบประมาณ พ.ศ. 2566 กองทุนพัฒนาบทบาทสตรี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0161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88425-2F50-4608-A74C-052CD9F68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800" y="1296530"/>
            <a:ext cx="6781800" cy="1039754"/>
          </a:xfrm>
          <a:solidFill>
            <a:schemeClr val="accent4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lvl="0" algn="ctr">
              <a:lnSpc>
                <a:spcPct val="100000"/>
              </a:lnSpc>
            </a:pPr>
            <a:r>
              <a:rPr lang="th-TH" sz="2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ahoma" panose="020B0604030504040204" pitchFamily="34" charset="0"/>
                <a:cs typeface="Chulabhorn Likit Text" panose="00000500000000000000" pitchFamily="50" charset="-34"/>
              </a:rPr>
              <a:t> </a:t>
            </a:r>
            <a:r>
              <a:rPr lang="th-TH" sz="20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ahoma" panose="020B0604030504040204" pitchFamily="34" charset="0"/>
                <a:cs typeface="Chulabhorn Likit Text" panose="00000500000000000000" pitchFamily="50" charset="-34"/>
              </a:rPr>
              <a:t>          การ</a:t>
            </a:r>
            <a:r>
              <a:rPr lang="th-TH" sz="2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ahoma" panose="020B0604030504040204" pitchFamily="34" charset="0"/>
                <a:cs typeface="Chulabhorn Likit Text" panose="00000500000000000000" pitchFamily="50" charset="-34"/>
              </a:rPr>
              <a:t>ตรวจสอบภายใน กองทุนพัฒนาบทบาท</a:t>
            </a:r>
            <a:r>
              <a:rPr lang="th-TH" sz="20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ahoma" panose="020B0604030504040204" pitchFamily="34" charset="0"/>
                <a:cs typeface="Chulabhorn Likit Text" panose="00000500000000000000" pitchFamily="50" charset="-34"/>
              </a:rPr>
              <a:t>สตรี</a:t>
            </a:r>
            <a:endParaRPr lang="en-US" sz="1667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701800" y="2353974"/>
            <a:ext cx="6781800" cy="2963113"/>
          </a:xfrm>
          <a:prstGeom prst="rect">
            <a:avLst/>
          </a:prstGeom>
          <a:solidFill>
            <a:srgbClr val="FFFFFF"/>
          </a:solidFill>
        </p:spPr>
        <p:txBody>
          <a:bodyPr lIns="89406" tIns="44703" rIns="89406" bIns="44703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thaiDist">
              <a:lnSpc>
                <a:spcPct val="150000"/>
              </a:lnSpc>
              <a:spcBef>
                <a:spcPct val="0"/>
              </a:spcBef>
              <a:buNone/>
            </a:pPr>
            <a:r>
              <a:rPr lang="th-TH" sz="1667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	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คำสั่งกรมการพัฒนาชุมชน ที่ </a:t>
            </a:r>
            <a:r>
              <a:rPr lang="en-US" sz="1500" b="1" dirty="0">
                <a:solidFill>
                  <a:schemeClr val="accent5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372</a:t>
            </a:r>
            <a:r>
              <a:rPr lang="th-TH" sz="1500" b="1" dirty="0">
                <a:solidFill>
                  <a:schemeClr val="accent5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/</a:t>
            </a:r>
            <a:r>
              <a:rPr lang="en-US" sz="1500" b="1" dirty="0">
                <a:solidFill>
                  <a:schemeClr val="accent5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2564</a:t>
            </a:r>
            <a:r>
              <a:rPr lang="th-TH" sz="1500" b="1" dirty="0">
                <a:solidFill>
                  <a:schemeClr val="accent5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ลงวันที่ </a:t>
            </a:r>
            <a:r>
              <a:rPr lang="en-US" sz="1500" b="1" dirty="0">
                <a:solidFill>
                  <a:schemeClr val="accent5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16</a:t>
            </a:r>
            <a:r>
              <a:rPr lang="th-TH" sz="1500" b="1" dirty="0">
                <a:solidFill>
                  <a:schemeClr val="accent5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มีนาคม พ.ศ. </a:t>
            </a:r>
            <a:r>
              <a:rPr lang="en-US" sz="1500" b="1" dirty="0">
                <a:solidFill>
                  <a:schemeClr val="accent5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2564  </a:t>
            </a:r>
            <a:r>
              <a:rPr lang="th-TH" sz="1500" b="1" dirty="0">
                <a:solidFill>
                  <a:schemeClr val="accent5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เรื่อง แก้ไขเพิ่มเติมคำสั่งการจัดตั้งส่วนราชการภายในของกรมการพัฒนาชุมชน                 </a:t>
            </a:r>
            <a:r>
              <a:rPr lang="th-TH" sz="1500" b="1" spc="-6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 3 ให้มี</a:t>
            </a:r>
            <a:r>
              <a:rPr lang="th-TH" sz="1500" b="1" spc="-60" dirty="0" smtClean="0">
                <a:solidFill>
                  <a:srgbClr val="0070C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กลุ่มตรวจสอบภายใน </a:t>
            </a:r>
            <a:r>
              <a:rPr lang="th-TH" sz="1500" b="1" spc="-6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มีหน้าที่และความรับผิดชอบขึ้นตรงต่อคณะกรรมการ</a:t>
            </a:r>
            <a:r>
              <a:rPr lang="th-TH" sz="1500" b="1" spc="-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บริหาร</a:t>
            </a:r>
            <a:r>
              <a:rPr lang="th-TH" sz="1500" b="1" spc="-58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 เกี่ยวกับการตรวจสอบการดำเนินงานต่าง ๆ 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ของ</a:t>
            </a:r>
            <a:r>
              <a:rPr lang="th-TH" sz="15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กองทุนจัดทำ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แผนการตรวจสอบประจำปีที่เป็นระบบ จัดทำรายงานผลการตรวจสอบ</a:t>
            </a:r>
            <a:r>
              <a:rPr lang="th-TH" sz="15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เสนอผู้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มีอำนาจ ติดตามการตรวจสอบ และปฏิบัติหน้าที่อื่น ๆ </a:t>
            </a:r>
            <a:r>
              <a:rPr lang="th-TH" sz="15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ที่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เกี่ยวข้องตามที่ได้รับมอบหมาย                 </a:t>
            </a:r>
            <a:r>
              <a:rPr lang="th-TH" sz="16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500" b="1" dirty="0">
                <a:solidFill>
                  <a:srgbClr val="0070C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โดยกรมการพัฒนาชุมชนมอบหมายให้กลุ่มตรวจสอบภายใน กรมการพัฒนาชุมชน                    เป็นผู้ตรวจสอบการดำเนินงานของกองทุน</a:t>
            </a:r>
            <a:endParaRPr lang="th-TH" sz="1667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ea typeface="Tahoma" panose="020B0604030504040204" pitchFamily="34" charset="0"/>
              <a:cs typeface="Chulabhorn Likit Text" panose="00000500000000000000" pitchFamily="50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866900" y="1590375"/>
            <a:ext cx="958433" cy="452063"/>
            <a:chOff x="3352800" y="3674723"/>
            <a:chExt cx="2240280" cy="112015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718560"/>
              <a:ext cx="944880" cy="944880"/>
            </a:xfrm>
            <a:prstGeom prst="rect">
              <a:avLst/>
            </a:prstGeom>
          </p:spPr>
        </p:pic>
        <p:pic>
          <p:nvPicPr>
            <p:cNvPr id="8" name="รูปภาพ 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674723"/>
              <a:ext cx="1021080" cy="1120159"/>
            </a:xfrm>
            <a:prstGeom prst="rect">
              <a:avLst/>
            </a:prstGeom>
          </p:spPr>
        </p:pic>
      </p:grpSp>
      <p:sp>
        <p:nvSpPr>
          <p:cNvPr id="22" name="วงรี 13">
            <a:extLst>
              <a:ext uri="{FF2B5EF4-FFF2-40B4-BE49-F238E27FC236}">
                <a16:creationId xmlns:a16="http://schemas.microsoft.com/office/drawing/2014/main" id="{722B5707-C41F-4885-825E-D2676CEE49E1}"/>
              </a:ext>
            </a:extLst>
          </p:cNvPr>
          <p:cNvSpPr/>
          <p:nvPr/>
        </p:nvSpPr>
        <p:spPr>
          <a:xfrm>
            <a:off x="5792566" y="-233497"/>
            <a:ext cx="1899096" cy="1541268"/>
          </a:xfrm>
          <a:prstGeom prst="ellipse">
            <a:avLst/>
          </a:prstGeom>
          <a:solidFill>
            <a:srgbClr val="FBF7F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2000" dirty="0" smtClean="0"/>
              <a:t>0000</a:t>
            </a:r>
            <a:endParaRPr lang="en-US" sz="20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-36281" y="-152352"/>
            <a:ext cx="10205749" cy="1541268"/>
            <a:chOff x="-36281" y="-152352"/>
            <a:chExt cx="10205749" cy="1541268"/>
          </a:xfrm>
        </p:grpSpPr>
        <p:grpSp>
          <p:nvGrpSpPr>
            <p:cNvPr id="35" name="Group 34"/>
            <p:cNvGrpSpPr/>
            <p:nvPr/>
          </p:nvGrpSpPr>
          <p:grpSpPr>
            <a:xfrm>
              <a:off x="-36281" y="-9430"/>
              <a:ext cx="10205749" cy="894002"/>
              <a:chOff x="-36281" y="-9430"/>
              <a:chExt cx="10205749" cy="894002"/>
            </a:xfrm>
          </p:grpSpPr>
          <p:sp>
            <p:nvSpPr>
              <p:cNvPr id="38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6516124" y="464916"/>
                <a:ext cx="3653344" cy="4196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-36281" y="-9430"/>
                <a:ext cx="10205749" cy="859495"/>
                <a:chOff x="-36281" y="-17123"/>
                <a:chExt cx="10205749" cy="828433"/>
              </a:xfrm>
            </p:grpSpPr>
            <p:grpSp>
              <p:nvGrpSpPr>
                <p:cNvPr id="40" name="กลุ่ม 52">
                  <a:extLst>
                    <a:ext uri="{FF2B5EF4-FFF2-40B4-BE49-F238E27FC236}">
                      <a16:creationId xmlns:a16="http://schemas.microsoft.com/office/drawing/2014/main" id="{84E5CB32-C22A-40FB-BE79-3F261B775F5E}"/>
                    </a:ext>
                  </a:extLst>
                </p:cNvPr>
                <p:cNvGrpSpPr/>
                <p:nvPr/>
              </p:nvGrpSpPr>
              <p:grpSpPr>
                <a:xfrm>
                  <a:off x="-36281" y="-17123"/>
                  <a:ext cx="10205749" cy="828433"/>
                  <a:chOff x="-41176" y="-180236"/>
                  <a:chExt cx="9185176" cy="745592"/>
                </a:xfrm>
              </p:grpSpPr>
              <p:sp>
                <p:nvSpPr>
                  <p:cNvPr id="42" name="สี่เหลี่ยมผืนผ้า: มุมมน 48">
                    <a:extLst>
                      <a:ext uri="{FF2B5EF4-FFF2-40B4-BE49-F238E27FC236}">
                        <a16:creationId xmlns:a16="http://schemas.microsoft.com/office/drawing/2014/main" id="{DCE62B95-9C16-4E87-82CC-AF99B1F01983}"/>
                      </a:ext>
                    </a:extLst>
                  </p:cNvPr>
                  <p:cNvSpPr/>
                  <p:nvPr/>
                </p:nvSpPr>
                <p:spPr>
                  <a:xfrm>
                    <a:off x="5692012" y="65211"/>
                    <a:ext cx="3441748" cy="37769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43" name="สี่เหลี่ยมผืนผ้า 47">
                    <a:extLst>
                      <a:ext uri="{FF2B5EF4-FFF2-40B4-BE49-F238E27FC236}">
                        <a16:creationId xmlns:a16="http://schemas.microsoft.com/office/drawing/2014/main" id="{667204FE-3C1C-4980-AD32-890094B05AFC}"/>
                      </a:ext>
                    </a:extLst>
                  </p:cNvPr>
                  <p:cNvSpPr/>
                  <p:nvPr/>
                </p:nvSpPr>
                <p:spPr>
                  <a:xfrm>
                    <a:off x="-39988" y="47472"/>
                    <a:ext cx="6548171" cy="51788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44" name="แผนผังลำดับงาน: ป้อนข้อมูลด้วยตนเอง 4">
                    <a:extLst>
                      <a:ext uri="{FF2B5EF4-FFF2-40B4-BE49-F238E27FC236}">
                        <a16:creationId xmlns:a16="http://schemas.microsoft.com/office/drawing/2014/main" id="{CDB1064D-F2C9-4D02-9722-A4463B75D08B}"/>
                      </a:ext>
                    </a:extLst>
                  </p:cNvPr>
                  <p:cNvSpPr/>
                  <p:nvPr/>
                </p:nvSpPr>
                <p:spPr>
                  <a:xfrm>
                    <a:off x="5883027" y="51469"/>
                    <a:ext cx="3260973" cy="301861"/>
                  </a:xfrm>
                  <a:prstGeom prst="flowChartAlternateProcess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 dirty="0"/>
                  </a:p>
                </p:txBody>
              </p:sp>
              <p:sp>
                <p:nvSpPr>
                  <p:cNvPr id="45" name="สี่เหลี่ยมผืนผ้า 3">
                    <a:extLst>
                      <a:ext uri="{FF2B5EF4-FFF2-40B4-BE49-F238E27FC236}">
                        <a16:creationId xmlns:a16="http://schemas.microsoft.com/office/drawing/2014/main" id="{8493D4F4-6FD8-4552-904E-DB7274115DA0}"/>
                      </a:ext>
                    </a:extLst>
                  </p:cNvPr>
                  <p:cNvSpPr/>
                  <p:nvPr/>
                </p:nvSpPr>
                <p:spPr>
                  <a:xfrm>
                    <a:off x="-41176" y="-180236"/>
                    <a:ext cx="9173747" cy="690460"/>
                  </a:xfrm>
                  <a:prstGeom prst="rect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</p:grpSp>
            <p:sp>
              <p:nvSpPr>
                <p:cNvPr id="41" name="กล่องข้อความ 8">
                  <a:extLst>
                    <a:ext uri="{FF2B5EF4-FFF2-40B4-BE49-F238E27FC236}">
                      <a16:creationId xmlns:a16="http://schemas.microsoft.com/office/drawing/2014/main" id="{BF84CABE-5C70-4013-8958-0D4F9CD0D474}"/>
                    </a:ext>
                  </a:extLst>
                </p:cNvPr>
                <p:cNvSpPr txBox="1"/>
                <p:nvPr/>
              </p:nvSpPr>
              <p:spPr>
                <a:xfrm>
                  <a:off x="7658850" y="85945"/>
                  <a:ext cx="2493196" cy="571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60 </a:t>
                  </a:r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ปี กรมการพัฒนาชุมชน</a:t>
                  </a:r>
                </a:p>
                <a:p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สร้างสรรค์ชุมชน สร้างคน สร้างชาติ</a:t>
                  </a:r>
                  <a:endPara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</p:grpSp>
        <p:sp>
          <p:nvSpPr>
            <p:cNvPr id="36" name="วงรี 13">
              <a:extLst>
                <a:ext uri="{FF2B5EF4-FFF2-40B4-BE49-F238E27FC236}">
                  <a16:creationId xmlns:a16="http://schemas.microsoft.com/office/drawing/2014/main" id="{722B5707-C41F-4885-825E-D2676CEE49E1}"/>
                </a:ext>
              </a:extLst>
            </p:cNvPr>
            <p:cNvSpPr/>
            <p:nvPr/>
          </p:nvSpPr>
          <p:spPr>
            <a:xfrm>
              <a:off x="5719138" y="-152352"/>
              <a:ext cx="1899096" cy="1541268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/>
            </a:p>
          </p:txBody>
        </p:sp>
        <p:pic>
          <p:nvPicPr>
            <p:cNvPr id="37" name="รูปภาพ 65">
              <a:extLst>
                <a:ext uri="{FF2B5EF4-FFF2-40B4-BE49-F238E27FC236}">
                  <a16:creationId xmlns:a16="http://schemas.microsoft.com/office/drawing/2014/main" id="{EF9B53AA-6A14-4E04-B937-D6234A306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6260498" y="157884"/>
              <a:ext cx="952847" cy="628627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</p:grpSp>
      <p:sp>
        <p:nvSpPr>
          <p:cNvPr id="46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63885" y="-38169"/>
            <a:ext cx="5984375" cy="76910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5.4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การทบทวนกฎบัตรการตรวจสอบภายใน กองทุนพัฒนาบทบาทสตรี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ปรับปรุงแผนการ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ตรวจสอบระยะยาวปีงบประมาณ พ.ศ. 2565 - 2568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แผนการ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 </a:t>
            </a:r>
            <a:b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ประจำปีงบประมาณ พ.ศ. 2566 กองทุนพัฒนาบทบาทสตรี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8385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87500" y="2221145"/>
            <a:ext cx="6946900" cy="129266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  <a:sym typeface="Wingdings 2"/>
              </a:rPr>
              <a:t></a:t>
            </a:r>
            <a:r>
              <a:rPr lang="en-US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  <a:sym typeface="Wingdings 2"/>
              </a:rPr>
              <a:t> 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ระเบียบกระทรวงการคลังว่าด้วยการตรวจสอบภายในของส่วนราชการ พ</a:t>
            </a: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ศ</a:t>
            </a: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 2551 </a:t>
            </a:r>
            <a:endParaRPr lang="th-TH" sz="15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r>
              <a:rPr lang="th-TH" sz="1167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  <a:sym typeface="Wingdings 2"/>
              </a:rPr>
              <a:t></a:t>
            </a:r>
            <a:r>
              <a:rPr lang="en-US" sz="1167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  <a:sym typeface="Wingdings 2"/>
              </a:rPr>
              <a:t> 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หลักเกณฑ์กระทรวงการคลังว่าด้วยมาตรฐานและหลักเกณฑ์ปฏิบัติการตรวจสอบภายในหน่วยงานของรัฐ</a:t>
            </a: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พ.ศ. </a:t>
            </a: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2561 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ฉบับที่ </a:t>
            </a: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 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พ.ศ. </a:t>
            </a: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2562</a:t>
            </a:r>
          </a:p>
          <a:p>
            <a:pPr algn="ctr">
              <a:lnSpc>
                <a:spcPct val="130000"/>
              </a:lnSpc>
            </a:pP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และฉบับที่ </a:t>
            </a: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 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พ.ศ. </a:t>
            </a: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2564</a:t>
            </a:r>
          </a:p>
        </p:txBody>
      </p:sp>
      <p:pic>
        <p:nvPicPr>
          <p:cNvPr id="8" name="Picture 8" descr="Image result for ลูกศร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41296" y="3513804"/>
            <a:ext cx="412495" cy="57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87500" y="4106833"/>
            <a:ext cx="6946900" cy="1422046"/>
          </a:xfrm>
          <a:prstGeom prst="rect">
            <a:avLst/>
          </a:prstGeom>
        </p:spPr>
        <p:txBody>
          <a:bodyPr vert="horz" lIns="89406" tIns="44703" rIns="89406" bIns="44703" rtlCol="0" anchor="b">
            <a:no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ahoma" panose="020B0604030504040204" pitchFamily="34" charset="0"/>
                <a:cs typeface="Chulabhorn Likit Text" panose="00000500000000000000" pitchFamily="50" charset="-34"/>
              </a:rPr>
              <a:t>กฎบัตรการตรวจสอบภายใน</a:t>
            </a: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แผนการตรวจสอบระยะยาวปีงบประมาณ พ</a:t>
            </a: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ศ</a:t>
            </a: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 2565-2568 </a:t>
            </a:r>
            <a:endParaRPr lang="th-TH" sz="15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และแผนการตรวจสอบประจำปีงบประมาณ พ</a:t>
            </a: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ศ</a:t>
            </a: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 2566</a:t>
            </a:r>
            <a:endParaRPr lang="th-TH" sz="15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  <a:endParaRPr lang="th-TH" sz="1500" b="1" dirty="0">
              <a:solidFill>
                <a:srgbClr val="002060"/>
              </a:solidFill>
              <a:latin typeface="Chulabhorn Likit Text" panose="00000500000000000000" pitchFamily="50" charset="-34"/>
              <a:ea typeface="Tahoma" panose="020B0604030504040204" pitchFamily="34" charset="0"/>
              <a:cs typeface="Chulabhorn Likit Text" panose="00000500000000000000" pitchFamily="50" charset="-34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E888425-2F50-4608-A74C-052CD9F68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1180008"/>
            <a:ext cx="6946900" cy="104113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lvl="0" algn="r"/>
            <a:r>
              <a:rPr lang="th-TH" sz="2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ahoma" panose="020B0604030504040204" pitchFamily="34" charset="0"/>
                <a:cs typeface="Chulabhorn Likit Text" panose="00000500000000000000" pitchFamily="50" charset="-34"/>
              </a:rPr>
              <a:t> การตรวจสอบภายใน กองทุนพัฒนาบทบาท</a:t>
            </a:r>
            <a:r>
              <a:rPr lang="th-TH" sz="20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ahoma" panose="020B0604030504040204" pitchFamily="34" charset="0"/>
                <a:cs typeface="Chulabhorn Likit Text" panose="00000500000000000000" pitchFamily="50" charset="-34"/>
              </a:rPr>
              <a:t>สตรี</a:t>
            </a:r>
            <a:endParaRPr lang="en-US" sz="1667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950742" y="1433251"/>
            <a:ext cx="958433" cy="452063"/>
            <a:chOff x="3352800" y="3674723"/>
            <a:chExt cx="2240280" cy="112015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718560"/>
              <a:ext cx="944880" cy="944880"/>
            </a:xfrm>
            <a:prstGeom prst="rect">
              <a:avLst/>
            </a:prstGeom>
          </p:spPr>
        </p:pic>
        <p:pic>
          <p:nvPicPr>
            <p:cNvPr id="13" name="รูปภาพ 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674723"/>
              <a:ext cx="1021080" cy="1120159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-36281" y="-152352"/>
            <a:ext cx="10205749" cy="1541268"/>
            <a:chOff x="-36281" y="-152352"/>
            <a:chExt cx="10205749" cy="1541268"/>
          </a:xfrm>
        </p:grpSpPr>
        <p:grpSp>
          <p:nvGrpSpPr>
            <p:cNvPr id="37" name="Group 36"/>
            <p:cNvGrpSpPr/>
            <p:nvPr/>
          </p:nvGrpSpPr>
          <p:grpSpPr>
            <a:xfrm>
              <a:off x="-36281" y="-9430"/>
              <a:ext cx="10205749" cy="894002"/>
              <a:chOff x="-36281" y="-9430"/>
              <a:chExt cx="10205749" cy="894002"/>
            </a:xfrm>
          </p:grpSpPr>
          <p:sp>
            <p:nvSpPr>
              <p:cNvPr id="40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6516124" y="464916"/>
                <a:ext cx="3653344" cy="4196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-36281" y="-9430"/>
                <a:ext cx="10205749" cy="859495"/>
                <a:chOff x="-36281" y="-17123"/>
                <a:chExt cx="10205749" cy="828433"/>
              </a:xfrm>
            </p:grpSpPr>
            <p:grpSp>
              <p:nvGrpSpPr>
                <p:cNvPr id="42" name="กลุ่ม 52">
                  <a:extLst>
                    <a:ext uri="{FF2B5EF4-FFF2-40B4-BE49-F238E27FC236}">
                      <a16:creationId xmlns:a16="http://schemas.microsoft.com/office/drawing/2014/main" id="{84E5CB32-C22A-40FB-BE79-3F261B775F5E}"/>
                    </a:ext>
                  </a:extLst>
                </p:cNvPr>
                <p:cNvGrpSpPr/>
                <p:nvPr/>
              </p:nvGrpSpPr>
              <p:grpSpPr>
                <a:xfrm>
                  <a:off x="-36281" y="-17123"/>
                  <a:ext cx="10205749" cy="828433"/>
                  <a:chOff x="-41176" y="-180236"/>
                  <a:chExt cx="9185176" cy="745592"/>
                </a:xfrm>
              </p:grpSpPr>
              <p:sp>
                <p:nvSpPr>
                  <p:cNvPr id="44" name="สี่เหลี่ยมผืนผ้า: มุมมน 48">
                    <a:extLst>
                      <a:ext uri="{FF2B5EF4-FFF2-40B4-BE49-F238E27FC236}">
                        <a16:creationId xmlns:a16="http://schemas.microsoft.com/office/drawing/2014/main" id="{DCE62B95-9C16-4E87-82CC-AF99B1F01983}"/>
                      </a:ext>
                    </a:extLst>
                  </p:cNvPr>
                  <p:cNvSpPr/>
                  <p:nvPr/>
                </p:nvSpPr>
                <p:spPr>
                  <a:xfrm>
                    <a:off x="5692012" y="65211"/>
                    <a:ext cx="3441748" cy="37769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45" name="สี่เหลี่ยมผืนผ้า 47">
                    <a:extLst>
                      <a:ext uri="{FF2B5EF4-FFF2-40B4-BE49-F238E27FC236}">
                        <a16:creationId xmlns:a16="http://schemas.microsoft.com/office/drawing/2014/main" id="{667204FE-3C1C-4980-AD32-890094B05AFC}"/>
                      </a:ext>
                    </a:extLst>
                  </p:cNvPr>
                  <p:cNvSpPr/>
                  <p:nvPr/>
                </p:nvSpPr>
                <p:spPr>
                  <a:xfrm>
                    <a:off x="-39988" y="47472"/>
                    <a:ext cx="6548171" cy="51788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46" name="แผนผังลำดับงาน: ป้อนข้อมูลด้วยตนเอง 4">
                    <a:extLst>
                      <a:ext uri="{FF2B5EF4-FFF2-40B4-BE49-F238E27FC236}">
                        <a16:creationId xmlns:a16="http://schemas.microsoft.com/office/drawing/2014/main" id="{CDB1064D-F2C9-4D02-9722-A4463B75D08B}"/>
                      </a:ext>
                    </a:extLst>
                  </p:cNvPr>
                  <p:cNvSpPr/>
                  <p:nvPr/>
                </p:nvSpPr>
                <p:spPr>
                  <a:xfrm>
                    <a:off x="5883027" y="51469"/>
                    <a:ext cx="3260973" cy="301861"/>
                  </a:xfrm>
                  <a:prstGeom prst="flowChartAlternateProcess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 dirty="0"/>
                  </a:p>
                </p:txBody>
              </p:sp>
              <p:sp>
                <p:nvSpPr>
                  <p:cNvPr id="47" name="สี่เหลี่ยมผืนผ้า 3">
                    <a:extLst>
                      <a:ext uri="{FF2B5EF4-FFF2-40B4-BE49-F238E27FC236}">
                        <a16:creationId xmlns:a16="http://schemas.microsoft.com/office/drawing/2014/main" id="{8493D4F4-6FD8-4552-904E-DB7274115DA0}"/>
                      </a:ext>
                    </a:extLst>
                  </p:cNvPr>
                  <p:cNvSpPr/>
                  <p:nvPr/>
                </p:nvSpPr>
                <p:spPr>
                  <a:xfrm>
                    <a:off x="-41176" y="-180236"/>
                    <a:ext cx="9173747" cy="690460"/>
                  </a:xfrm>
                  <a:prstGeom prst="rect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</p:grpSp>
            <p:sp>
              <p:nvSpPr>
                <p:cNvPr id="43" name="กล่องข้อความ 8">
                  <a:extLst>
                    <a:ext uri="{FF2B5EF4-FFF2-40B4-BE49-F238E27FC236}">
                      <a16:creationId xmlns:a16="http://schemas.microsoft.com/office/drawing/2014/main" id="{BF84CABE-5C70-4013-8958-0D4F9CD0D474}"/>
                    </a:ext>
                  </a:extLst>
                </p:cNvPr>
                <p:cNvSpPr txBox="1"/>
                <p:nvPr/>
              </p:nvSpPr>
              <p:spPr>
                <a:xfrm>
                  <a:off x="7658850" y="85945"/>
                  <a:ext cx="2493196" cy="571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60 </a:t>
                  </a:r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ปี กรมการพัฒนาชุมชน</a:t>
                  </a:r>
                </a:p>
                <a:p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สร้างสรรค์ชุมชน สร้างคน สร้างชาติ</a:t>
                  </a:r>
                  <a:endPara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</p:grpSp>
        <p:sp>
          <p:nvSpPr>
            <p:cNvPr id="38" name="วงรี 13">
              <a:extLst>
                <a:ext uri="{FF2B5EF4-FFF2-40B4-BE49-F238E27FC236}">
                  <a16:creationId xmlns:a16="http://schemas.microsoft.com/office/drawing/2014/main" id="{722B5707-C41F-4885-825E-D2676CEE49E1}"/>
                </a:ext>
              </a:extLst>
            </p:cNvPr>
            <p:cNvSpPr/>
            <p:nvPr/>
          </p:nvSpPr>
          <p:spPr>
            <a:xfrm>
              <a:off x="5719138" y="-152352"/>
              <a:ext cx="1899096" cy="1541268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/>
            </a:p>
          </p:txBody>
        </p:sp>
        <p:pic>
          <p:nvPicPr>
            <p:cNvPr id="39" name="รูปภาพ 65">
              <a:extLst>
                <a:ext uri="{FF2B5EF4-FFF2-40B4-BE49-F238E27FC236}">
                  <a16:creationId xmlns:a16="http://schemas.microsoft.com/office/drawing/2014/main" id="{EF9B53AA-6A14-4E04-B937-D6234A306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6260498" y="157884"/>
              <a:ext cx="952847" cy="628627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</p:grpSp>
      <p:sp>
        <p:nvSpPr>
          <p:cNvPr id="48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63885" y="-38169"/>
            <a:ext cx="5984375" cy="76910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5.4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การทบทวนกฎบัตรการตรวจสอบภายใน กองทุนพัฒนาบทบาทสตรี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ปรับปรุงแผนการ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ตรวจสอบระยะยาวปีงบประมาณ พ.ศ. 2565 - 2568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แผนการ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 </a:t>
            </a:r>
            <a:b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ประจำปีงบประมาณ พ.ศ. 2566 กองทุนพัฒนาบทบาทสตรี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9033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6576" y="1120930"/>
            <a:ext cx="6572250" cy="82736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1799928" algn="r">
              <a:lnSpc>
                <a:spcPct val="130000"/>
              </a:lnSpc>
            </a:pP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การทบทวนกฎบัตรการตรวจสอบภายใน </a:t>
            </a:r>
            <a:b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</p:txBody>
      </p:sp>
      <p:sp>
        <p:nvSpPr>
          <p:cNvPr id="7" name="Rectangle 6"/>
          <p:cNvSpPr/>
          <p:nvPr/>
        </p:nvSpPr>
        <p:spPr>
          <a:xfrm>
            <a:off x="1806575" y="1948292"/>
            <a:ext cx="6572251" cy="35173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thaiDist">
              <a:lnSpc>
                <a:spcPct val="130000"/>
              </a:lnSpc>
              <a:spcBef>
                <a:spcPts val="500"/>
              </a:spcBef>
            </a:pPr>
            <a:r>
              <a:rPr lang="th-TH" sz="1200" spc="-17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           </a:t>
            </a:r>
            <a:r>
              <a:rPr lang="th-TH" sz="1200" spc="-17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กลุ่มตรวจสอบภายใน ได้ดำเนินการทบทวนกฎบัตรการตรวจสอบภายใน กองทุนพัฒนาบทบาทสตรี เพื่อให้เป็นไปตาม</a:t>
            </a:r>
            <a:r>
              <a:rPr lang="th-TH" sz="1200" b="1" spc="-17" dirty="0">
                <a:solidFill>
                  <a:schemeClr val="accent5">
                    <a:lumMod val="50000"/>
                  </a:schemeClr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มาตรฐานและหลักเกณฑ์การปฏิบัติการตรวจสอบภายในสำหรับหน่วยงานของรัฐ มาตรฐานด้านคุณสมบัติ รหัส 1000 </a:t>
            </a:r>
            <a:r>
              <a:rPr lang="th-TH" sz="1200" spc="-17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: วัตถุประสงค์ อำนาจหน้าที่ และความรับผิดชอบ ซึ่งกำหนดให้ </a:t>
            </a:r>
            <a:r>
              <a:rPr lang="th-TH" sz="1200" spc="-17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/>
            </a:r>
            <a:br>
              <a:rPr lang="th-TH" sz="1200" spc="-17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200" spc="-17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“</a:t>
            </a:r>
            <a:r>
              <a:rPr lang="th-TH" sz="1200" spc="-17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ต้อง ทบทวนกฎบัตรการตรวจสอบภายในเป็นระยะ ๆ และนำเสนอหัวหน้าหน่วยงานของรัฐ </a:t>
            </a:r>
            <a:r>
              <a:rPr lang="th-TH" sz="1200" spc="-17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/>
            </a:r>
            <a:br>
              <a:rPr lang="th-TH" sz="1200" spc="-17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200" spc="-17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และ</a:t>
            </a:r>
            <a:r>
              <a:rPr lang="th-TH" sz="1200" spc="-17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คณะกรรมการตรวจสอบให้ความเห็นชอบ เพื่อใช้เป็นกรอบอ้างอิงและเป็นแนวทาง การปฏิบัติงานตรวจสอบภายใน โดยให้มีการเผยแพร่กฎบัตรการตรวจสอบภายในดังกล่าว ให้หน่วยงาน</a:t>
            </a:r>
            <a:r>
              <a:rPr lang="th-TH" sz="1200" spc="-17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ภายใน</a:t>
            </a:r>
            <a:br>
              <a:rPr lang="th-TH" sz="1200" spc="-17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200" spc="-17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ของ</a:t>
            </a:r>
            <a:r>
              <a:rPr lang="th-TH" sz="1200" spc="-17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หน่วยงานของรัฐทราบทั่วกัน”  ประกอบกับ</a:t>
            </a:r>
            <a:r>
              <a:rPr lang="th-TH" sz="1200" b="1" spc="-17" dirty="0">
                <a:solidFill>
                  <a:schemeClr val="accent5">
                    <a:lumMod val="50000"/>
                  </a:schemeClr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แนวปฏิบัติการประกันและการปรับปรุงคุณภาพงานตรวจสอบภายใน</a:t>
            </a:r>
            <a:r>
              <a:rPr lang="th-TH" sz="1200" b="1" spc="-17" dirty="0">
                <a:solidFill>
                  <a:schemeClr val="accent6">
                    <a:lumMod val="75000"/>
                  </a:schemeClr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</a:t>
            </a:r>
            <a:r>
              <a:rPr lang="th-TH" sz="1200" spc="-17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: การประเมินภายในองค์กร ส่วนที่ 2 การประเมินผล มาตรฐานด้านคุณสมบัติ รหัส 1000 : วัตถุประสงค์ อำนาจหน้าที่ และความรับผิดชอบ “ข้อ 5 กฎบัตรการตรวจสอบภายในได้มีการสอบ</a:t>
            </a:r>
            <a:r>
              <a:rPr lang="th-TH" sz="1200" spc="-17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ทาน</a:t>
            </a:r>
            <a:br>
              <a:rPr lang="th-TH" sz="1200" spc="-17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200" spc="-17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ความ</a:t>
            </a:r>
            <a:r>
              <a:rPr lang="th-TH" sz="1200" spc="-17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เหมาะสมอย่างน้อยปีละ 1 ครั้ง” </a:t>
            </a:r>
          </a:p>
          <a:p>
            <a:pPr algn="thaiDist">
              <a:lnSpc>
                <a:spcPct val="130000"/>
              </a:lnSpc>
              <a:spcBef>
                <a:spcPts val="500"/>
              </a:spcBef>
            </a:pPr>
            <a:r>
              <a:rPr lang="th-TH" sz="1200" spc="-17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           </a:t>
            </a:r>
            <a:r>
              <a:rPr lang="th-TH" sz="1200" spc="-17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จากการทบทวนฯ เห็นว่ากฎบัตรการตรวจสอบภายใน กองทุนพัฒนาบทบาทสตรี ที่ใช้อยู่ในปัจจุบัน (ฉบับลงวันที่ 14 กันยายน 2564) </a:t>
            </a:r>
            <a:r>
              <a:rPr lang="th-TH" sz="1200" b="1" spc="-17" dirty="0">
                <a:solidFill>
                  <a:schemeClr val="accent5">
                    <a:lumMod val="50000"/>
                  </a:schemeClr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มีความครอบคลุมครบถ้วนตามประเด็นที่เกี่ยวข้องกับการปฏิบัติงานตรวจสอบภายใน และมีความเหมาะสมสำหรับใช้อ้างอิงการปฏิบัติงานตรวจสอบภายใน กองทุนพัฒนาบทบาทสตรี ประจำปีงบประมาณ พ.ศ. 2566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63443" y="1317400"/>
            <a:ext cx="958433" cy="452063"/>
            <a:chOff x="3352800" y="3674723"/>
            <a:chExt cx="2240280" cy="11201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718560"/>
              <a:ext cx="944880" cy="944880"/>
            </a:xfrm>
            <a:prstGeom prst="rect">
              <a:avLst/>
            </a:prstGeom>
          </p:spPr>
        </p:pic>
        <p:pic>
          <p:nvPicPr>
            <p:cNvPr id="9" name="รูปภาพ 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674723"/>
              <a:ext cx="1021080" cy="1120159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-36281" y="-152352"/>
            <a:ext cx="10205749" cy="1541268"/>
            <a:chOff x="-36281" y="-152352"/>
            <a:chExt cx="10205749" cy="1541268"/>
          </a:xfrm>
        </p:grpSpPr>
        <p:grpSp>
          <p:nvGrpSpPr>
            <p:cNvPr id="45" name="Group 44"/>
            <p:cNvGrpSpPr/>
            <p:nvPr/>
          </p:nvGrpSpPr>
          <p:grpSpPr>
            <a:xfrm>
              <a:off x="-36281" y="-9430"/>
              <a:ext cx="10205749" cy="894002"/>
              <a:chOff x="-36281" y="-9430"/>
              <a:chExt cx="10205749" cy="894002"/>
            </a:xfrm>
          </p:grpSpPr>
          <p:sp>
            <p:nvSpPr>
              <p:cNvPr id="48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6516124" y="464916"/>
                <a:ext cx="3653344" cy="4196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-36281" y="-9430"/>
                <a:ext cx="10205749" cy="859495"/>
                <a:chOff x="-36281" y="-17123"/>
                <a:chExt cx="10205749" cy="828433"/>
              </a:xfrm>
            </p:grpSpPr>
            <p:grpSp>
              <p:nvGrpSpPr>
                <p:cNvPr id="50" name="กลุ่ม 52">
                  <a:extLst>
                    <a:ext uri="{FF2B5EF4-FFF2-40B4-BE49-F238E27FC236}">
                      <a16:creationId xmlns:a16="http://schemas.microsoft.com/office/drawing/2014/main" id="{84E5CB32-C22A-40FB-BE79-3F261B775F5E}"/>
                    </a:ext>
                  </a:extLst>
                </p:cNvPr>
                <p:cNvGrpSpPr/>
                <p:nvPr/>
              </p:nvGrpSpPr>
              <p:grpSpPr>
                <a:xfrm>
                  <a:off x="-36281" y="-17123"/>
                  <a:ext cx="10205749" cy="828433"/>
                  <a:chOff x="-41176" y="-180236"/>
                  <a:chExt cx="9185176" cy="745592"/>
                </a:xfrm>
              </p:grpSpPr>
              <p:sp>
                <p:nvSpPr>
                  <p:cNvPr id="52" name="สี่เหลี่ยมผืนผ้า: มุมมน 48">
                    <a:extLst>
                      <a:ext uri="{FF2B5EF4-FFF2-40B4-BE49-F238E27FC236}">
                        <a16:creationId xmlns:a16="http://schemas.microsoft.com/office/drawing/2014/main" id="{DCE62B95-9C16-4E87-82CC-AF99B1F01983}"/>
                      </a:ext>
                    </a:extLst>
                  </p:cNvPr>
                  <p:cNvSpPr/>
                  <p:nvPr/>
                </p:nvSpPr>
                <p:spPr>
                  <a:xfrm>
                    <a:off x="5692012" y="65211"/>
                    <a:ext cx="3441748" cy="37769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53" name="สี่เหลี่ยมผืนผ้า 47">
                    <a:extLst>
                      <a:ext uri="{FF2B5EF4-FFF2-40B4-BE49-F238E27FC236}">
                        <a16:creationId xmlns:a16="http://schemas.microsoft.com/office/drawing/2014/main" id="{667204FE-3C1C-4980-AD32-890094B05AFC}"/>
                      </a:ext>
                    </a:extLst>
                  </p:cNvPr>
                  <p:cNvSpPr/>
                  <p:nvPr/>
                </p:nvSpPr>
                <p:spPr>
                  <a:xfrm>
                    <a:off x="-39988" y="47472"/>
                    <a:ext cx="6548171" cy="51788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54" name="แผนผังลำดับงาน: ป้อนข้อมูลด้วยตนเอง 4">
                    <a:extLst>
                      <a:ext uri="{FF2B5EF4-FFF2-40B4-BE49-F238E27FC236}">
                        <a16:creationId xmlns:a16="http://schemas.microsoft.com/office/drawing/2014/main" id="{CDB1064D-F2C9-4D02-9722-A4463B75D08B}"/>
                      </a:ext>
                    </a:extLst>
                  </p:cNvPr>
                  <p:cNvSpPr/>
                  <p:nvPr/>
                </p:nvSpPr>
                <p:spPr>
                  <a:xfrm>
                    <a:off x="5883027" y="51469"/>
                    <a:ext cx="3260973" cy="301861"/>
                  </a:xfrm>
                  <a:prstGeom prst="flowChartAlternateProcess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 dirty="0"/>
                  </a:p>
                </p:txBody>
              </p:sp>
              <p:sp>
                <p:nvSpPr>
                  <p:cNvPr id="55" name="สี่เหลี่ยมผืนผ้า 3">
                    <a:extLst>
                      <a:ext uri="{FF2B5EF4-FFF2-40B4-BE49-F238E27FC236}">
                        <a16:creationId xmlns:a16="http://schemas.microsoft.com/office/drawing/2014/main" id="{8493D4F4-6FD8-4552-904E-DB7274115DA0}"/>
                      </a:ext>
                    </a:extLst>
                  </p:cNvPr>
                  <p:cNvSpPr/>
                  <p:nvPr/>
                </p:nvSpPr>
                <p:spPr>
                  <a:xfrm>
                    <a:off x="-41176" y="-180236"/>
                    <a:ext cx="9173747" cy="690460"/>
                  </a:xfrm>
                  <a:prstGeom prst="rect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</p:grpSp>
            <p:sp>
              <p:nvSpPr>
                <p:cNvPr id="51" name="กล่องข้อความ 8">
                  <a:extLst>
                    <a:ext uri="{FF2B5EF4-FFF2-40B4-BE49-F238E27FC236}">
                      <a16:creationId xmlns:a16="http://schemas.microsoft.com/office/drawing/2014/main" id="{BF84CABE-5C70-4013-8958-0D4F9CD0D474}"/>
                    </a:ext>
                  </a:extLst>
                </p:cNvPr>
                <p:cNvSpPr txBox="1"/>
                <p:nvPr/>
              </p:nvSpPr>
              <p:spPr>
                <a:xfrm>
                  <a:off x="7658850" y="85945"/>
                  <a:ext cx="2493196" cy="571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60 </a:t>
                  </a:r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ปี กรมการพัฒนาชุมชน</a:t>
                  </a:r>
                </a:p>
                <a:p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สร้างสรรค์ชุมชน สร้างคน สร้างชาติ</a:t>
                  </a:r>
                  <a:endPara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</p:grpSp>
        <p:sp>
          <p:nvSpPr>
            <p:cNvPr id="46" name="วงรี 13">
              <a:extLst>
                <a:ext uri="{FF2B5EF4-FFF2-40B4-BE49-F238E27FC236}">
                  <a16:creationId xmlns:a16="http://schemas.microsoft.com/office/drawing/2014/main" id="{722B5707-C41F-4885-825E-D2676CEE49E1}"/>
                </a:ext>
              </a:extLst>
            </p:cNvPr>
            <p:cNvSpPr/>
            <p:nvPr/>
          </p:nvSpPr>
          <p:spPr>
            <a:xfrm>
              <a:off x="5719138" y="-152352"/>
              <a:ext cx="1899096" cy="1541268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/>
            </a:p>
          </p:txBody>
        </p:sp>
        <p:pic>
          <p:nvPicPr>
            <p:cNvPr id="47" name="รูปภาพ 65">
              <a:extLst>
                <a:ext uri="{FF2B5EF4-FFF2-40B4-BE49-F238E27FC236}">
                  <a16:creationId xmlns:a16="http://schemas.microsoft.com/office/drawing/2014/main" id="{EF9B53AA-6A14-4E04-B937-D6234A306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6260498" y="157884"/>
              <a:ext cx="952847" cy="628627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</p:grpSp>
      <p:sp>
        <p:nvSpPr>
          <p:cNvPr id="56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63885" y="-38169"/>
            <a:ext cx="5984375" cy="76910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5.4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การทบทวนกฎบัตรการตรวจสอบภายใน กองทุนพัฒนาบทบาทสตรี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ปรับปรุงแผนการ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ตรวจสอบระยะยาวปีงบประมาณ พ.ศ. 2565 - 2568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แผนการ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 </a:t>
            </a:r>
            <a:b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ประจำปีงบประมาณ พ.ศ. 2566 กองทุนพัฒนาบทบาทสตรี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6175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1793877" y="2012223"/>
            <a:ext cx="6572249" cy="31565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thaiDist">
              <a:spcBef>
                <a:spcPts val="500"/>
              </a:spcBef>
            </a:pP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ทั้งนี้ กฎบัตรการตรวจสอบภายในของกองทุนพัฒนาบทบาทสตรี ฉบับดังกล่าว </a:t>
            </a:r>
            <a:r>
              <a:rPr lang="th-TH" sz="1333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333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33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ได้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กำหนด วัตถุประสงค์ อำนาจหน้าที่ ความรับผิดชอบ และขอบเขตการตรวจสอบภายในของกองทุนพัฒนาบทบาทสตรี 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ประกอบด้วย </a:t>
            </a:r>
            <a:r>
              <a:rPr lang="en-US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9 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ข้อ ดังนี้</a:t>
            </a:r>
            <a:endParaRPr lang="en-US" sz="1333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spcBef>
                <a:spcPts val="500"/>
              </a:spcBef>
            </a:pP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	 </a:t>
            </a:r>
            <a:r>
              <a:rPr lang="en-US" sz="1333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1</a:t>
            </a:r>
            <a:r>
              <a:rPr lang="en-US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) 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คำนิยามของการตรวจสอบภายใน</a:t>
            </a:r>
            <a:endParaRPr lang="en-US" sz="1333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marL="119995" defTabSz="761970" eaLnBrk="0" fontAlgn="base" hangingPunct="0">
              <a:spcBef>
                <a:spcPts val="500"/>
              </a:spcBef>
              <a:spcAft>
                <a:spcPct val="0"/>
              </a:spcAft>
              <a:tabLst>
                <a:tab pos="380985" algn="l"/>
              </a:tabLst>
            </a:pPr>
            <a:r>
              <a:rPr lang="en-US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        </a:t>
            </a:r>
            <a:r>
              <a:rPr lang="en-US" sz="1333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2</a:t>
            </a:r>
            <a:r>
              <a:rPr lang="en-US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) 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วัตถุประสงค์ของการตรวจสอบภายใน</a:t>
            </a:r>
            <a:endParaRPr lang="en-US" sz="1333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marL="119995" defTabSz="761970" eaLnBrk="0" fontAlgn="base" hangingPunct="0">
              <a:spcBef>
                <a:spcPts val="500"/>
              </a:spcBef>
              <a:spcAft>
                <a:spcPct val="0"/>
              </a:spcAft>
              <a:tabLst>
                <a:tab pos="380985" algn="l"/>
              </a:tabLst>
            </a:pPr>
            <a:r>
              <a:rPr lang="en-US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</a:t>
            </a:r>
            <a:r>
              <a:rPr lang="en-US" sz="1333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       3</a:t>
            </a:r>
            <a:r>
              <a:rPr lang="en-US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) 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สายการบังคับบัญชา</a:t>
            </a:r>
            <a:endParaRPr lang="en-US" sz="1333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marL="119995" defTabSz="761970" eaLnBrk="0" fontAlgn="base" hangingPunct="0">
              <a:spcBef>
                <a:spcPts val="500"/>
              </a:spcBef>
              <a:spcAft>
                <a:spcPct val="0"/>
              </a:spcAft>
              <a:tabLst>
                <a:tab pos="380985" algn="l"/>
              </a:tabLst>
            </a:pPr>
            <a:r>
              <a:rPr lang="en-US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        </a:t>
            </a:r>
            <a:r>
              <a:rPr lang="en-US" sz="1333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4) 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อำนาจหน้าที่</a:t>
            </a:r>
            <a:endParaRPr lang="en-US" sz="1333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marL="119995" defTabSz="761970" eaLnBrk="0" fontAlgn="base" hangingPunct="0">
              <a:spcBef>
                <a:spcPts val="500"/>
              </a:spcBef>
              <a:spcAft>
                <a:spcPct val="0"/>
              </a:spcAft>
              <a:tabLst>
                <a:tab pos="380985" algn="l"/>
              </a:tabLst>
            </a:pPr>
            <a:r>
              <a:rPr lang="en-US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        </a:t>
            </a:r>
            <a:r>
              <a:rPr lang="en-US" sz="1333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5</a:t>
            </a:r>
            <a:r>
              <a:rPr lang="en-US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) 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ความรับผิดชอบ</a:t>
            </a:r>
            <a:endParaRPr lang="en-US" sz="1333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marL="119995" defTabSz="761970" eaLnBrk="0" fontAlgn="base" hangingPunct="0">
              <a:spcBef>
                <a:spcPts val="500"/>
              </a:spcBef>
              <a:spcAft>
                <a:spcPct val="0"/>
              </a:spcAft>
              <a:tabLst>
                <a:tab pos="380985" algn="l"/>
              </a:tabLst>
            </a:pPr>
            <a:r>
              <a:rPr lang="en-US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       </a:t>
            </a:r>
            <a:r>
              <a:rPr lang="en-US" sz="1333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6</a:t>
            </a:r>
            <a:r>
              <a:rPr lang="en-US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) 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ขอบเขตการปฏิบัติงาน</a:t>
            </a:r>
            <a:endParaRPr lang="en-US" sz="1333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marL="119995" defTabSz="761970" eaLnBrk="0" fontAlgn="base" hangingPunct="0">
              <a:spcBef>
                <a:spcPts val="500"/>
              </a:spcBef>
              <a:spcAft>
                <a:spcPct val="0"/>
              </a:spcAft>
              <a:tabLst>
                <a:tab pos="380985" algn="l"/>
              </a:tabLst>
            </a:pPr>
            <a:r>
              <a:rPr lang="en-US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        </a:t>
            </a:r>
            <a:r>
              <a:rPr lang="en-US" sz="1333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7</a:t>
            </a:r>
            <a:r>
              <a:rPr lang="en-US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) 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การรายงานผลการตรวจสอบ</a:t>
            </a:r>
            <a:endParaRPr lang="en-US" sz="1333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marL="119995" defTabSz="761970" eaLnBrk="0" fontAlgn="base" hangingPunct="0">
              <a:spcBef>
                <a:spcPts val="500"/>
              </a:spcBef>
              <a:spcAft>
                <a:spcPct val="0"/>
              </a:spcAft>
              <a:tabLst>
                <a:tab pos="380985" algn="l"/>
              </a:tabLst>
            </a:pPr>
            <a:r>
              <a:rPr lang="en-US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        </a:t>
            </a:r>
            <a:r>
              <a:rPr lang="en-US" sz="1333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8) 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มาตรฐานและจริยธรรมของผู้ตรวจสอบภายใน</a:t>
            </a:r>
            <a:endParaRPr lang="en-US" sz="1333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marL="119995" defTabSz="761970" eaLnBrk="0" fontAlgn="base" hangingPunct="0">
              <a:spcBef>
                <a:spcPts val="500"/>
              </a:spcBef>
              <a:spcAft>
                <a:spcPct val="0"/>
              </a:spcAft>
              <a:tabLst>
                <a:tab pos="380985" algn="l"/>
              </a:tabLst>
            </a:pPr>
            <a:r>
              <a:rPr lang="en-US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        </a:t>
            </a:r>
            <a:r>
              <a:rPr lang="en-US" sz="1333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9</a:t>
            </a:r>
            <a:r>
              <a:rPr lang="en-US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) 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หน้าที่หน่วยรับ</a:t>
            </a:r>
            <a:r>
              <a:rPr lang="th-TH" sz="1333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ตรวจ</a:t>
            </a:r>
            <a:endParaRPr lang="th-TH" sz="1333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793876" y="1176569"/>
            <a:ext cx="6572250" cy="827362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1799928" algn="r">
              <a:lnSpc>
                <a:spcPct val="130000"/>
              </a:lnSpc>
            </a:pP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การทบทวนกฎบัตรการตรวจสอบภายใน </a:t>
            </a:r>
            <a:b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50743" y="1334939"/>
            <a:ext cx="958433" cy="452063"/>
            <a:chOff x="3352800" y="3674723"/>
            <a:chExt cx="2240280" cy="112015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718560"/>
              <a:ext cx="944880" cy="944880"/>
            </a:xfrm>
            <a:prstGeom prst="rect">
              <a:avLst/>
            </a:prstGeom>
          </p:spPr>
        </p:pic>
        <p:pic>
          <p:nvPicPr>
            <p:cNvPr id="12" name="รูปภาพ 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674723"/>
              <a:ext cx="1021080" cy="1120159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-36281" y="-152352"/>
            <a:ext cx="10205749" cy="1541268"/>
            <a:chOff x="-36281" y="-152352"/>
            <a:chExt cx="10205749" cy="1541268"/>
          </a:xfrm>
        </p:grpSpPr>
        <p:grpSp>
          <p:nvGrpSpPr>
            <p:cNvPr id="37" name="Group 36"/>
            <p:cNvGrpSpPr/>
            <p:nvPr/>
          </p:nvGrpSpPr>
          <p:grpSpPr>
            <a:xfrm>
              <a:off x="-36281" y="-9430"/>
              <a:ext cx="10205749" cy="894002"/>
              <a:chOff x="-36281" y="-9430"/>
              <a:chExt cx="10205749" cy="894002"/>
            </a:xfrm>
          </p:grpSpPr>
          <p:sp>
            <p:nvSpPr>
              <p:cNvPr id="40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6516124" y="464916"/>
                <a:ext cx="3653344" cy="4196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grpSp>
            <p:nvGrpSpPr>
              <p:cNvPr id="41" name="Group 40"/>
              <p:cNvGrpSpPr/>
              <p:nvPr/>
            </p:nvGrpSpPr>
            <p:grpSpPr>
              <a:xfrm>
                <a:off x="-36281" y="-9430"/>
                <a:ext cx="10205749" cy="859495"/>
                <a:chOff x="-36281" y="-17123"/>
                <a:chExt cx="10205749" cy="828433"/>
              </a:xfrm>
            </p:grpSpPr>
            <p:grpSp>
              <p:nvGrpSpPr>
                <p:cNvPr id="42" name="กลุ่ม 52">
                  <a:extLst>
                    <a:ext uri="{FF2B5EF4-FFF2-40B4-BE49-F238E27FC236}">
                      <a16:creationId xmlns:a16="http://schemas.microsoft.com/office/drawing/2014/main" id="{84E5CB32-C22A-40FB-BE79-3F261B775F5E}"/>
                    </a:ext>
                  </a:extLst>
                </p:cNvPr>
                <p:cNvGrpSpPr/>
                <p:nvPr/>
              </p:nvGrpSpPr>
              <p:grpSpPr>
                <a:xfrm>
                  <a:off x="-36281" y="-17123"/>
                  <a:ext cx="10205749" cy="828433"/>
                  <a:chOff x="-41176" y="-180236"/>
                  <a:chExt cx="9185176" cy="745592"/>
                </a:xfrm>
              </p:grpSpPr>
              <p:sp>
                <p:nvSpPr>
                  <p:cNvPr id="44" name="สี่เหลี่ยมผืนผ้า: มุมมน 48">
                    <a:extLst>
                      <a:ext uri="{FF2B5EF4-FFF2-40B4-BE49-F238E27FC236}">
                        <a16:creationId xmlns:a16="http://schemas.microsoft.com/office/drawing/2014/main" id="{DCE62B95-9C16-4E87-82CC-AF99B1F01983}"/>
                      </a:ext>
                    </a:extLst>
                  </p:cNvPr>
                  <p:cNvSpPr/>
                  <p:nvPr/>
                </p:nvSpPr>
                <p:spPr>
                  <a:xfrm>
                    <a:off x="5692012" y="65211"/>
                    <a:ext cx="3441748" cy="37769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45" name="สี่เหลี่ยมผืนผ้า 47">
                    <a:extLst>
                      <a:ext uri="{FF2B5EF4-FFF2-40B4-BE49-F238E27FC236}">
                        <a16:creationId xmlns:a16="http://schemas.microsoft.com/office/drawing/2014/main" id="{667204FE-3C1C-4980-AD32-890094B05AFC}"/>
                      </a:ext>
                    </a:extLst>
                  </p:cNvPr>
                  <p:cNvSpPr/>
                  <p:nvPr/>
                </p:nvSpPr>
                <p:spPr>
                  <a:xfrm>
                    <a:off x="-39988" y="47472"/>
                    <a:ext cx="6548171" cy="51788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46" name="แผนผังลำดับงาน: ป้อนข้อมูลด้วยตนเอง 4">
                    <a:extLst>
                      <a:ext uri="{FF2B5EF4-FFF2-40B4-BE49-F238E27FC236}">
                        <a16:creationId xmlns:a16="http://schemas.microsoft.com/office/drawing/2014/main" id="{CDB1064D-F2C9-4D02-9722-A4463B75D08B}"/>
                      </a:ext>
                    </a:extLst>
                  </p:cNvPr>
                  <p:cNvSpPr/>
                  <p:nvPr/>
                </p:nvSpPr>
                <p:spPr>
                  <a:xfrm>
                    <a:off x="5883027" y="51469"/>
                    <a:ext cx="3260973" cy="301861"/>
                  </a:xfrm>
                  <a:prstGeom prst="flowChartAlternateProcess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 dirty="0"/>
                  </a:p>
                </p:txBody>
              </p:sp>
              <p:sp>
                <p:nvSpPr>
                  <p:cNvPr id="47" name="สี่เหลี่ยมผืนผ้า 3">
                    <a:extLst>
                      <a:ext uri="{FF2B5EF4-FFF2-40B4-BE49-F238E27FC236}">
                        <a16:creationId xmlns:a16="http://schemas.microsoft.com/office/drawing/2014/main" id="{8493D4F4-6FD8-4552-904E-DB7274115DA0}"/>
                      </a:ext>
                    </a:extLst>
                  </p:cNvPr>
                  <p:cNvSpPr/>
                  <p:nvPr/>
                </p:nvSpPr>
                <p:spPr>
                  <a:xfrm>
                    <a:off x="-41176" y="-180236"/>
                    <a:ext cx="9173747" cy="690460"/>
                  </a:xfrm>
                  <a:prstGeom prst="rect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</p:grpSp>
            <p:sp>
              <p:nvSpPr>
                <p:cNvPr id="43" name="กล่องข้อความ 8">
                  <a:extLst>
                    <a:ext uri="{FF2B5EF4-FFF2-40B4-BE49-F238E27FC236}">
                      <a16:creationId xmlns:a16="http://schemas.microsoft.com/office/drawing/2014/main" id="{BF84CABE-5C70-4013-8958-0D4F9CD0D474}"/>
                    </a:ext>
                  </a:extLst>
                </p:cNvPr>
                <p:cNvSpPr txBox="1"/>
                <p:nvPr/>
              </p:nvSpPr>
              <p:spPr>
                <a:xfrm>
                  <a:off x="7658850" y="85945"/>
                  <a:ext cx="2493196" cy="571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60 </a:t>
                  </a:r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ปี กรมการพัฒนาชุมชน</a:t>
                  </a:r>
                </a:p>
                <a:p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สร้างสรรค์ชุมชน สร้างคน สร้างชาติ</a:t>
                  </a:r>
                  <a:endPara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</p:grpSp>
        <p:sp>
          <p:nvSpPr>
            <p:cNvPr id="38" name="วงรี 13">
              <a:extLst>
                <a:ext uri="{FF2B5EF4-FFF2-40B4-BE49-F238E27FC236}">
                  <a16:creationId xmlns:a16="http://schemas.microsoft.com/office/drawing/2014/main" id="{722B5707-C41F-4885-825E-D2676CEE49E1}"/>
                </a:ext>
              </a:extLst>
            </p:cNvPr>
            <p:cNvSpPr/>
            <p:nvPr/>
          </p:nvSpPr>
          <p:spPr>
            <a:xfrm>
              <a:off x="5719138" y="-152352"/>
              <a:ext cx="1899096" cy="1541268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/>
            </a:p>
          </p:txBody>
        </p:sp>
        <p:pic>
          <p:nvPicPr>
            <p:cNvPr id="39" name="รูปภาพ 65">
              <a:extLst>
                <a:ext uri="{FF2B5EF4-FFF2-40B4-BE49-F238E27FC236}">
                  <a16:creationId xmlns:a16="http://schemas.microsoft.com/office/drawing/2014/main" id="{EF9B53AA-6A14-4E04-B937-D6234A306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6260498" y="157884"/>
              <a:ext cx="952847" cy="628627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</p:grpSp>
      <p:sp>
        <p:nvSpPr>
          <p:cNvPr id="48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63885" y="-38169"/>
            <a:ext cx="5984375" cy="76910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5.4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การทบทวนกฎบัตรการตรวจสอบภายใน กองทุนพัฒนาบทบาทสตรี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ปรับปรุงแผนการ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ตรวจสอบระยะยาวปีงบประมาณ พ.ศ. 2565 - 2568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แผนการ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 </a:t>
            </a:r>
            <a:b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ประจำปีงบประมาณ พ.ศ. 2566 กองทุนพัฒนาบทบาทสตรี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6239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1"/>
          <p:cNvSpPr txBox="1">
            <a:spLocks/>
          </p:cNvSpPr>
          <p:nvPr/>
        </p:nvSpPr>
        <p:spPr>
          <a:xfrm>
            <a:off x="1793875" y="378884"/>
            <a:ext cx="6765925" cy="1126280"/>
          </a:xfrm>
          <a:prstGeom prst="rect">
            <a:avLst/>
          </a:prstGeom>
        </p:spPr>
        <p:txBody>
          <a:bodyPr vert="horz" lIns="76200" tIns="38100" rIns="76200" bIns="38100" rtlCol="0" anchor="ctr">
            <a:normAutofit/>
          </a:bodyPr>
          <a:lstStyle>
            <a:lvl1pPr algn="l" defTabSz="9143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0" kern="1200" cap="all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799928">
              <a:lnSpc>
                <a:spcPct val="150000"/>
              </a:lnSpc>
            </a:pP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3388" y="1531838"/>
            <a:ext cx="9705860" cy="40844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39" indent="-285739" algn="thaiDist">
              <a:lnSpc>
                <a:spcPct val="120000"/>
              </a:lnSpc>
              <a:spcBef>
                <a:spcPts val="500"/>
              </a:spcBef>
              <a:buAutoNum type="arabicPeriod"/>
            </a:pP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คำนิยามของการตรวจสอบภายใน</a:t>
            </a:r>
          </a:p>
          <a:p>
            <a:pPr algn="thaiDist">
              <a:lnSpc>
                <a:spcPct val="120000"/>
              </a:lnSpc>
              <a:spcAft>
                <a:spcPts val="600"/>
              </a:spcAft>
            </a:pP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การตรวจสอบภายใน 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หมายถึง กิจกรรมการให้ความเชื่อมั่นและการให้คำปรึกษาอย่างเที่ยงธรรมและเป็นอิสระ ซึ่งจัดให้มีขึ้นเพื่อเพิ่ม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คุณค่า</a:t>
            </a:r>
            <a:b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ับปรุงการปฏิบัติงานของกองทุนพัฒนาบทบาทสตรีให้ดีขึ้นการตรวจสอบภายในจะช่วยให้การดำเนินงานของกองทุนพัฒนาบทบาทสตรี บรรลุถึง</a:t>
            </a:r>
            <a:r>
              <a:rPr lang="th-TH" sz="1200" spc="-2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เป้าหมาย และวัตถุประสงค์ที่กำหนดไว้ด้วยการประเมินและปรับปรุงประสิทธิผลของกระบวนการบริหารความเสี่ยง การควบคุม และการกำกับดูแลอย่างเป็นระบบ </a:t>
            </a:r>
            <a:endParaRPr lang="en-US" sz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Aft>
                <a:spcPts val="600"/>
              </a:spcAft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</a:t>
            </a: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มาตรฐานการปฏิบัติงานวิชาชีพการตรวจสอบภายใน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คือ กรอบหรือแนวทางในการปฏิบัติงานของผู้ตรวจสอบภายใน เพื่อให้ผู้ตรวจสอบภายในมีผลการปฏิบัติงานเป็นที่น่าเชื่อถือและมีคุณภาพเป็นที่ยอมรับจากทุกฝ่ายที่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เกี่ยวข้อง</a:t>
            </a:r>
            <a:endParaRPr lang="en-US" sz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Aft>
                <a:spcPts val="600"/>
              </a:spcAft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</a:t>
            </a: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จริยธรรมการปฏิบัติงานตรวจสอบภายใน 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คือ การประพฤติตนของผู้ตรวจสอบภายในภายใต้กรอบ ความ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ประพฤติที่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ดีงาม ในอันที่จะ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นำมา</a:t>
            </a:r>
            <a:b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ซึ่ง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ความเชื่อมั่นและให้คำปรึกษาอย่างเที่ยงธรรม เป็นอิสระและเปี่ยมด้วย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คุณภาพ</a:t>
            </a:r>
            <a:endParaRPr lang="en-US" sz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</a:pP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หน่วยตรวจสอบภายใน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หมายถึง </a:t>
            </a: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กลุ่มตรวจสอบภายใน ของกรมการพัฒนาชุมชน 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ที่ปรากฏใน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กฎกระทรวงแบ่ง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ส่วนราชการกรมการพัฒนาชุมชน </a:t>
            </a:r>
            <a:r>
              <a:rPr lang="th-TH" sz="1200" spc="-7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กระทรวงมหาดไทย พ.ศ. 2552 </a:t>
            </a:r>
            <a:r>
              <a:rPr lang="th-TH" sz="1200" b="1" spc="-7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ตามคำสั่งกรมการพัฒนาชุมชน ที่ </a:t>
            </a:r>
            <a:r>
              <a:rPr lang="en-US" sz="1200" b="1" spc="-7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372</a:t>
            </a:r>
            <a:r>
              <a:rPr lang="th-TH" sz="1200" b="1" spc="-7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/</a:t>
            </a:r>
            <a:r>
              <a:rPr lang="en-US" sz="1200" b="1" spc="-7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2564</a:t>
            </a:r>
            <a:r>
              <a:rPr lang="th-TH" sz="1200" b="1" spc="-7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ลงวันที่ </a:t>
            </a:r>
            <a:r>
              <a:rPr lang="en-US" sz="1200" b="1" spc="-7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16 </a:t>
            </a:r>
            <a:r>
              <a:rPr lang="th-TH" sz="1200" b="1" spc="-7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มีนาคม พ.ศ. </a:t>
            </a:r>
            <a:r>
              <a:rPr lang="en-US" sz="1200" b="1" spc="-7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2564 </a:t>
            </a:r>
            <a:r>
              <a:rPr lang="th-TH" sz="1200" spc="-7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มีหน้าที่และความรับผิดชอบขึ้นตรง</a:t>
            </a:r>
            <a:r>
              <a:rPr lang="th-TH" sz="1200" spc="-7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ต่อคณะกรรมการ</a:t>
            </a:r>
            <a:r>
              <a:rPr lang="th-TH" sz="1200" spc="-7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บริหาร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 เกี่ยวกับการตรวจสอบการดำเนินงานต่าง ๆ ของกองทุน จัดทำแผนการตรวจสอบประจำปีที่เป็นระบบ 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จัดทำ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รายงานผลการตรวจสอบเสนอผู้มีอำนาจ ติดตามการตรวจสอบ และปฏิบัติหน้าที่อื่น ๆ ที่เกี่ยวข้องตามที่ได้รับมอบหมาย</a:t>
            </a:r>
          </a:p>
          <a:p>
            <a:pPr algn="thaiDist">
              <a:lnSpc>
                <a:spcPct val="120000"/>
              </a:lnSpc>
            </a:pPr>
            <a:endParaRPr lang="en-US" sz="5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</a:pPr>
            <a:r>
              <a:rPr lang="th-TH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</a:t>
            </a: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ผู้ตรวจสอบภายใน</a:t>
            </a:r>
            <a:r>
              <a:rPr lang="th-TH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หมายถึง</a:t>
            </a: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ผู้ดำรงตำแหน่งผู้ตรวจสอบภายในของกรมการพัฒนาชุมชน หรือดำรงตำแหน่งอื่นที่ทำหน้าที่เช่นเดียวกับผู้ตรวจสอบภายใน หรือ ผู้ที่มีคำสั่งมอบหมายให้ปฏิบัติงานด้านการตรวจสอบภายในของ</a:t>
            </a:r>
            <a:r>
              <a:rPr lang="th-TH" sz="1167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</a:t>
            </a: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บทบาทสตรี  </a:t>
            </a:r>
          </a:p>
          <a:p>
            <a:pPr algn="thaiDist">
              <a:lnSpc>
                <a:spcPct val="120000"/>
              </a:lnSpc>
            </a:pPr>
            <a:endParaRPr lang="en-US" sz="5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</a:pPr>
            <a:r>
              <a:rPr lang="th-TH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</a:t>
            </a: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หน่วยรับตรวจ </a:t>
            </a:r>
            <a:r>
              <a:rPr lang="th-TH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หมายถึง</a:t>
            </a: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สำนักงานกองทุนพัฒนาบทบาทสตรี และหน่วยงานหรือคณะบุคคลที่จัดตั้งขึ้นตามข้อบังคับคณะกรรมการบริหารกองทุนพัฒนาบทบาทสตรี ว่าด้วยการบริหารกองทุนพัฒนาบทบาทสตรี พ.ศ. </a:t>
            </a:r>
            <a:r>
              <a:rPr lang="en-US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2559</a:t>
            </a:r>
            <a:endParaRPr lang="en-US" sz="15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36281" y="-152352"/>
            <a:ext cx="10205749" cy="1541268"/>
            <a:chOff x="-36281" y="-152352"/>
            <a:chExt cx="10205749" cy="1541268"/>
          </a:xfrm>
        </p:grpSpPr>
        <p:grpSp>
          <p:nvGrpSpPr>
            <p:cNvPr id="11" name="Group 10"/>
            <p:cNvGrpSpPr/>
            <p:nvPr/>
          </p:nvGrpSpPr>
          <p:grpSpPr>
            <a:xfrm>
              <a:off x="-36281" y="-9430"/>
              <a:ext cx="10205749" cy="894002"/>
              <a:chOff x="-36281" y="-9430"/>
              <a:chExt cx="10205749" cy="894002"/>
            </a:xfrm>
          </p:grpSpPr>
          <p:sp>
            <p:nvSpPr>
              <p:cNvPr id="14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6516124" y="464916"/>
                <a:ext cx="3653344" cy="4196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-36281" y="-9430"/>
                <a:ext cx="10205749" cy="859495"/>
                <a:chOff x="-36281" y="-17123"/>
                <a:chExt cx="10205749" cy="828433"/>
              </a:xfrm>
            </p:grpSpPr>
            <p:grpSp>
              <p:nvGrpSpPr>
                <p:cNvPr id="16" name="กลุ่ม 52">
                  <a:extLst>
                    <a:ext uri="{FF2B5EF4-FFF2-40B4-BE49-F238E27FC236}">
                      <a16:creationId xmlns:a16="http://schemas.microsoft.com/office/drawing/2014/main" id="{84E5CB32-C22A-40FB-BE79-3F261B775F5E}"/>
                    </a:ext>
                  </a:extLst>
                </p:cNvPr>
                <p:cNvGrpSpPr/>
                <p:nvPr/>
              </p:nvGrpSpPr>
              <p:grpSpPr>
                <a:xfrm>
                  <a:off x="-36281" y="-17123"/>
                  <a:ext cx="10205749" cy="828433"/>
                  <a:chOff x="-41176" y="-180236"/>
                  <a:chExt cx="9185176" cy="745592"/>
                </a:xfrm>
              </p:grpSpPr>
              <p:sp>
                <p:nvSpPr>
                  <p:cNvPr id="18" name="สี่เหลี่ยมผืนผ้า: มุมมน 48">
                    <a:extLst>
                      <a:ext uri="{FF2B5EF4-FFF2-40B4-BE49-F238E27FC236}">
                        <a16:creationId xmlns:a16="http://schemas.microsoft.com/office/drawing/2014/main" id="{DCE62B95-9C16-4E87-82CC-AF99B1F01983}"/>
                      </a:ext>
                    </a:extLst>
                  </p:cNvPr>
                  <p:cNvSpPr/>
                  <p:nvPr/>
                </p:nvSpPr>
                <p:spPr>
                  <a:xfrm>
                    <a:off x="5692012" y="65211"/>
                    <a:ext cx="3441748" cy="37769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19" name="สี่เหลี่ยมผืนผ้า 47">
                    <a:extLst>
                      <a:ext uri="{FF2B5EF4-FFF2-40B4-BE49-F238E27FC236}">
                        <a16:creationId xmlns:a16="http://schemas.microsoft.com/office/drawing/2014/main" id="{667204FE-3C1C-4980-AD32-890094B05AFC}"/>
                      </a:ext>
                    </a:extLst>
                  </p:cNvPr>
                  <p:cNvSpPr/>
                  <p:nvPr/>
                </p:nvSpPr>
                <p:spPr>
                  <a:xfrm>
                    <a:off x="-39988" y="47472"/>
                    <a:ext cx="6548171" cy="51788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20" name="แผนผังลำดับงาน: ป้อนข้อมูลด้วยตนเอง 4">
                    <a:extLst>
                      <a:ext uri="{FF2B5EF4-FFF2-40B4-BE49-F238E27FC236}">
                        <a16:creationId xmlns:a16="http://schemas.microsoft.com/office/drawing/2014/main" id="{CDB1064D-F2C9-4D02-9722-A4463B75D08B}"/>
                      </a:ext>
                    </a:extLst>
                  </p:cNvPr>
                  <p:cNvSpPr/>
                  <p:nvPr/>
                </p:nvSpPr>
                <p:spPr>
                  <a:xfrm>
                    <a:off x="5883027" y="51469"/>
                    <a:ext cx="3260973" cy="301861"/>
                  </a:xfrm>
                  <a:prstGeom prst="flowChartAlternateProcess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 dirty="0"/>
                  </a:p>
                </p:txBody>
              </p:sp>
              <p:sp>
                <p:nvSpPr>
                  <p:cNvPr id="21" name="สี่เหลี่ยมผืนผ้า 3">
                    <a:extLst>
                      <a:ext uri="{FF2B5EF4-FFF2-40B4-BE49-F238E27FC236}">
                        <a16:creationId xmlns:a16="http://schemas.microsoft.com/office/drawing/2014/main" id="{8493D4F4-6FD8-4552-904E-DB7274115DA0}"/>
                      </a:ext>
                    </a:extLst>
                  </p:cNvPr>
                  <p:cNvSpPr/>
                  <p:nvPr/>
                </p:nvSpPr>
                <p:spPr>
                  <a:xfrm>
                    <a:off x="-41176" y="-180236"/>
                    <a:ext cx="9173747" cy="690460"/>
                  </a:xfrm>
                  <a:prstGeom prst="rect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</p:grpSp>
            <p:sp>
              <p:nvSpPr>
                <p:cNvPr id="17" name="กล่องข้อความ 8">
                  <a:extLst>
                    <a:ext uri="{FF2B5EF4-FFF2-40B4-BE49-F238E27FC236}">
                      <a16:creationId xmlns:a16="http://schemas.microsoft.com/office/drawing/2014/main" id="{BF84CABE-5C70-4013-8958-0D4F9CD0D474}"/>
                    </a:ext>
                  </a:extLst>
                </p:cNvPr>
                <p:cNvSpPr txBox="1"/>
                <p:nvPr/>
              </p:nvSpPr>
              <p:spPr>
                <a:xfrm>
                  <a:off x="7658850" y="85945"/>
                  <a:ext cx="2493196" cy="571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60 </a:t>
                  </a:r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ปี กรมการพัฒนาชุมชน</a:t>
                  </a:r>
                </a:p>
                <a:p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สร้างสรรค์ชุมชน สร้างคน สร้างชาติ</a:t>
                  </a:r>
                  <a:endPara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</p:grpSp>
        <p:sp>
          <p:nvSpPr>
            <p:cNvPr id="12" name="วงรี 13">
              <a:extLst>
                <a:ext uri="{FF2B5EF4-FFF2-40B4-BE49-F238E27FC236}">
                  <a16:creationId xmlns:a16="http://schemas.microsoft.com/office/drawing/2014/main" id="{722B5707-C41F-4885-825E-D2676CEE49E1}"/>
                </a:ext>
              </a:extLst>
            </p:cNvPr>
            <p:cNvSpPr/>
            <p:nvPr/>
          </p:nvSpPr>
          <p:spPr>
            <a:xfrm>
              <a:off x="5719138" y="-152352"/>
              <a:ext cx="1899096" cy="1541268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/>
            </a:p>
          </p:txBody>
        </p:sp>
        <p:pic>
          <p:nvPicPr>
            <p:cNvPr id="13" name="รูปภาพ 65">
              <a:extLst>
                <a:ext uri="{FF2B5EF4-FFF2-40B4-BE49-F238E27FC236}">
                  <a16:creationId xmlns:a16="http://schemas.microsoft.com/office/drawing/2014/main" id="{EF9B53AA-6A14-4E04-B937-D6234A306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6260498" y="157884"/>
              <a:ext cx="952847" cy="628627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</p:grpSp>
      <p:sp>
        <p:nvSpPr>
          <p:cNvPr id="22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63885" y="-38169"/>
            <a:ext cx="5984375" cy="76910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5.4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การทบทวนกฎบัตรการตรวจสอบภายใน กองทุนพัฒนาบทบาทสตรี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ปรับปรุงแผนการ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ตรวจสอบระยะยาวปีงบประมาณ พ.ศ. 2565 - 2568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แผนการ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 </a:t>
            </a:r>
            <a:b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ประจำปีงบประมาณ พ.ศ. 2566 กองทุนพัฒนาบทบาทสตรี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53388" y="936097"/>
            <a:ext cx="9705860" cy="6394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89406" tIns="44703" rIns="89406" bIns="44703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lnSpc>
                <a:spcPct val="150000"/>
              </a:lnSpc>
              <a:spcBef>
                <a:spcPct val="0"/>
              </a:spcBef>
              <a:buNone/>
            </a:pPr>
            <a:r>
              <a:rPr lang="th-TH" sz="18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ahoma" panose="020B0604030504040204" pitchFamily="34" charset="0"/>
                <a:cs typeface="Chulabhorn Likit Text" panose="00000500000000000000" pitchFamily="50" charset="-34"/>
              </a:rPr>
              <a:t>กฎบัตรการตรวจสอบภายใน กองทุนพัฒนาบทบาทสตรี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61860" y="1005025"/>
            <a:ext cx="976038" cy="452063"/>
            <a:chOff x="3467141" y="3674723"/>
            <a:chExt cx="2125939" cy="112015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141" y="3718559"/>
              <a:ext cx="830539" cy="944881"/>
            </a:xfrm>
            <a:prstGeom prst="rect">
              <a:avLst/>
            </a:prstGeom>
          </p:spPr>
        </p:pic>
        <p:pic>
          <p:nvPicPr>
            <p:cNvPr id="9" name="รูปภาพ 3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674723"/>
              <a:ext cx="1021080" cy="1120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746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1"/>
          <p:cNvSpPr txBox="1">
            <a:spLocks/>
          </p:cNvSpPr>
          <p:nvPr/>
        </p:nvSpPr>
        <p:spPr>
          <a:xfrm>
            <a:off x="1793875" y="378884"/>
            <a:ext cx="6572250" cy="1126280"/>
          </a:xfrm>
          <a:prstGeom prst="rect">
            <a:avLst/>
          </a:prstGeom>
        </p:spPr>
        <p:txBody>
          <a:bodyPr vert="horz" lIns="76200" tIns="38100" rIns="76200" bIns="38100" rtlCol="0" anchor="ctr">
            <a:normAutofit/>
          </a:bodyPr>
          <a:lstStyle>
            <a:lvl1pPr algn="l" defTabSz="9143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50" kern="1200" cap="all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1799928" algn="r">
              <a:lnSpc>
                <a:spcPct val="150000"/>
              </a:lnSpc>
            </a:pPr>
            <a:endParaRPr lang="th-TH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 Light๙" panose="00000400000000000000" pitchFamily="2" charset="-34"/>
              <a:cs typeface="Chulabhorn Likit Text Light๙" panose="00000400000000000000" pitchFamily="2" charset="-34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26937" y="4028949"/>
            <a:ext cx="6906128" cy="12567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  <a:spAutoFit/>
          </a:bodyPr>
          <a:lstStyle/>
          <a:p>
            <a:pPr defTabSz="761970" fontAlgn="base">
              <a:spcBef>
                <a:spcPct val="0"/>
              </a:spcBef>
              <a:spcAft>
                <a:spcPct val="0"/>
              </a:spcAft>
              <a:tabLst>
                <a:tab pos="380985" algn="l"/>
              </a:tabLst>
            </a:pP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3. สายการบังคับบัญชา</a:t>
            </a:r>
            <a:endParaRPr lang="en-US" sz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defTabSz="761970" eaLnBrk="0" fontAlgn="base" hangingPunct="0">
              <a:spcBef>
                <a:spcPts val="500"/>
              </a:spcBef>
              <a:spcAft>
                <a:spcPct val="0"/>
              </a:spcAft>
              <a:tabLst>
                <a:tab pos="380985" algn="l"/>
              </a:tabLst>
            </a:pPr>
            <a:r>
              <a:rPr lang="en-US" sz="1200" dirty="0"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	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3.1 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หน่วยตรวจสอบภายใน </a:t>
            </a: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ขึ้นตรงต่อคณะกรรมการบริหารกองทุนพัฒนาบทบาทสตรี</a:t>
            </a:r>
            <a:endParaRPr lang="en-US" sz="12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 defTabSz="761970" eaLnBrk="0" fontAlgn="base" hangingPunct="0">
              <a:spcBef>
                <a:spcPts val="500"/>
              </a:spcBef>
              <a:spcAft>
                <a:spcPct val="0"/>
              </a:spcAft>
              <a:tabLst>
                <a:tab pos="380985" algn="l"/>
              </a:tabLst>
            </a:pPr>
            <a:r>
              <a:rPr lang="th-TH" sz="1200" dirty="0"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	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3.2 ผู้อำนวยการกลุ่มตรวจสอบภายใน กรมการพัฒนาชุมชน เป็น</a:t>
            </a: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ผู้เสนอกฎบัตรการตรวจสอบ</a:t>
            </a:r>
            <a:r>
              <a:rPr lang="th-TH" sz="12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ภายใน</a:t>
            </a:r>
          </a:p>
          <a:p>
            <a:pPr defTabSz="761970" eaLnBrk="0" fontAlgn="base" hangingPunct="0">
              <a:spcBef>
                <a:spcPts val="500"/>
              </a:spcBef>
              <a:spcAft>
                <a:spcPct val="0"/>
              </a:spcAft>
              <a:tabLst>
                <a:tab pos="380985" algn="l"/>
              </a:tabLst>
            </a:pPr>
            <a:r>
              <a:rPr lang="th-TH" sz="12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และแผนการตรวจสอบประจำปีต่อคณะกรรมการบริหารกองทุนพัฒนาบทบาทสตรี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</a:t>
            </a:r>
            <a:r>
              <a:rPr lang="th-TH" sz="12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และเป็นผู้เสนอรายงาน</a:t>
            </a:r>
          </a:p>
          <a:p>
            <a:pPr defTabSz="761970" eaLnBrk="0" fontAlgn="base" hangingPunct="0">
              <a:spcBef>
                <a:spcPts val="500"/>
              </a:spcBef>
              <a:spcAft>
                <a:spcPct val="0"/>
              </a:spcAft>
              <a:tabLst>
                <a:tab pos="380985" algn="l"/>
              </a:tabLst>
            </a:pPr>
            <a:r>
              <a:rPr lang="th-TH" sz="12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ผล</a:t>
            </a: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การตรวจสอบต่อประธานคณะกรรมการบริหารกองทุนพัฒนาบทบาทสตรี  </a:t>
            </a:r>
            <a:endParaRPr lang="th-TH" sz="12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36281" y="-152352"/>
            <a:ext cx="10205749" cy="1541268"/>
            <a:chOff x="-36281" y="-152352"/>
            <a:chExt cx="10205749" cy="1541268"/>
          </a:xfrm>
        </p:grpSpPr>
        <p:grpSp>
          <p:nvGrpSpPr>
            <p:cNvPr id="12" name="Group 11"/>
            <p:cNvGrpSpPr/>
            <p:nvPr/>
          </p:nvGrpSpPr>
          <p:grpSpPr>
            <a:xfrm>
              <a:off x="-36281" y="-9430"/>
              <a:ext cx="10205749" cy="894002"/>
              <a:chOff x="-36281" y="-9430"/>
              <a:chExt cx="10205749" cy="894002"/>
            </a:xfrm>
          </p:grpSpPr>
          <p:sp>
            <p:nvSpPr>
              <p:cNvPr id="15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6516124" y="464916"/>
                <a:ext cx="3653344" cy="4196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-36281" y="-9430"/>
                <a:ext cx="10205749" cy="859495"/>
                <a:chOff x="-36281" y="-17123"/>
                <a:chExt cx="10205749" cy="828433"/>
              </a:xfrm>
            </p:grpSpPr>
            <p:grpSp>
              <p:nvGrpSpPr>
                <p:cNvPr id="17" name="กลุ่ม 52">
                  <a:extLst>
                    <a:ext uri="{FF2B5EF4-FFF2-40B4-BE49-F238E27FC236}">
                      <a16:creationId xmlns:a16="http://schemas.microsoft.com/office/drawing/2014/main" id="{84E5CB32-C22A-40FB-BE79-3F261B775F5E}"/>
                    </a:ext>
                  </a:extLst>
                </p:cNvPr>
                <p:cNvGrpSpPr/>
                <p:nvPr/>
              </p:nvGrpSpPr>
              <p:grpSpPr>
                <a:xfrm>
                  <a:off x="-36281" y="-17123"/>
                  <a:ext cx="10205749" cy="828433"/>
                  <a:chOff x="-41176" y="-180236"/>
                  <a:chExt cx="9185176" cy="745592"/>
                </a:xfrm>
              </p:grpSpPr>
              <p:sp>
                <p:nvSpPr>
                  <p:cNvPr id="19" name="สี่เหลี่ยมผืนผ้า: มุมมน 48">
                    <a:extLst>
                      <a:ext uri="{FF2B5EF4-FFF2-40B4-BE49-F238E27FC236}">
                        <a16:creationId xmlns:a16="http://schemas.microsoft.com/office/drawing/2014/main" id="{DCE62B95-9C16-4E87-82CC-AF99B1F01983}"/>
                      </a:ext>
                    </a:extLst>
                  </p:cNvPr>
                  <p:cNvSpPr/>
                  <p:nvPr/>
                </p:nvSpPr>
                <p:spPr>
                  <a:xfrm>
                    <a:off x="5692012" y="65211"/>
                    <a:ext cx="3441748" cy="37769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20" name="สี่เหลี่ยมผืนผ้า 47">
                    <a:extLst>
                      <a:ext uri="{FF2B5EF4-FFF2-40B4-BE49-F238E27FC236}">
                        <a16:creationId xmlns:a16="http://schemas.microsoft.com/office/drawing/2014/main" id="{667204FE-3C1C-4980-AD32-890094B05AFC}"/>
                      </a:ext>
                    </a:extLst>
                  </p:cNvPr>
                  <p:cNvSpPr/>
                  <p:nvPr/>
                </p:nvSpPr>
                <p:spPr>
                  <a:xfrm>
                    <a:off x="-39988" y="47472"/>
                    <a:ext cx="6548171" cy="51788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21" name="แผนผังลำดับงาน: ป้อนข้อมูลด้วยตนเอง 4">
                    <a:extLst>
                      <a:ext uri="{FF2B5EF4-FFF2-40B4-BE49-F238E27FC236}">
                        <a16:creationId xmlns:a16="http://schemas.microsoft.com/office/drawing/2014/main" id="{CDB1064D-F2C9-4D02-9722-A4463B75D08B}"/>
                      </a:ext>
                    </a:extLst>
                  </p:cNvPr>
                  <p:cNvSpPr/>
                  <p:nvPr/>
                </p:nvSpPr>
                <p:spPr>
                  <a:xfrm>
                    <a:off x="5883027" y="51469"/>
                    <a:ext cx="3260973" cy="301861"/>
                  </a:xfrm>
                  <a:prstGeom prst="flowChartAlternateProcess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 dirty="0"/>
                  </a:p>
                </p:txBody>
              </p:sp>
              <p:sp>
                <p:nvSpPr>
                  <p:cNvPr id="22" name="สี่เหลี่ยมผืนผ้า 3">
                    <a:extLst>
                      <a:ext uri="{FF2B5EF4-FFF2-40B4-BE49-F238E27FC236}">
                        <a16:creationId xmlns:a16="http://schemas.microsoft.com/office/drawing/2014/main" id="{8493D4F4-6FD8-4552-904E-DB7274115DA0}"/>
                      </a:ext>
                    </a:extLst>
                  </p:cNvPr>
                  <p:cNvSpPr/>
                  <p:nvPr/>
                </p:nvSpPr>
                <p:spPr>
                  <a:xfrm>
                    <a:off x="-41176" y="-180236"/>
                    <a:ext cx="9173747" cy="690460"/>
                  </a:xfrm>
                  <a:prstGeom prst="rect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</p:grpSp>
            <p:sp>
              <p:nvSpPr>
                <p:cNvPr id="18" name="กล่องข้อความ 8">
                  <a:extLst>
                    <a:ext uri="{FF2B5EF4-FFF2-40B4-BE49-F238E27FC236}">
                      <a16:creationId xmlns:a16="http://schemas.microsoft.com/office/drawing/2014/main" id="{BF84CABE-5C70-4013-8958-0D4F9CD0D474}"/>
                    </a:ext>
                  </a:extLst>
                </p:cNvPr>
                <p:cNvSpPr txBox="1"/>
                <p:nvPr/>
              </p:nvSpPr>
              <p:spPr>
                <a:xfrm>
                  <a:off x="7658850" y="85945"/>
                  <a:ext cx="2493196" cy="571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60 </a:t>
                  </a:r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ปี กรมการพัฒนาชุมชน</a:t>
                  </a:r>
                </a:p>
                <a:p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สร้างสรรค์ชุมชน สร้างคน สร้างชาติ</a:t>
                  </a:r>
                  <a:endPara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</p:grpSp>
        <p:sp>
          <p:nvSpPr>
            <p:cNvPr id="13" name="วงรี 13">
              <a:extLst>
                <a:ext uri="{FF2B5EF4-FFF2-40B4-BE49-F238E27FC236}">
                  <a16:creationId xmlns:a16="http://schemas.microsoft.com/office/drawing/2014/main" id="{722B5707-C41F-4885-825E-D2676CEE49E1}"/>
                </a:ext>
              </a:extLst>
            </p:cNvPr>
            <p:cNvSpPr/>
            <p:nvPr/>
          </p:nvSpPr>
          <p:spPr>
            <a:xfrm>
              <a:off x="5719138" y="-152352"/>
              <a:ext cx="1899096" cy="1541268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/>
            </a:p>
          </p:txBody>
        </p:sp>
        <p:pic>
          <p:nvPicPr>
            <p:cNvPr id="14" name="รูปภาพ 65">
              <a:extLst>
                <a:ext uri="{FF2B5EF4-FFF2-40B4-BE49-F238E27FC236}">
                  <a16:creationId xmlns:a16="http://schemas.microsoft.com/office/drawing/2014/main" id="{EF9B53AA-6A14-4E04-B937-D6234A306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6260498" y="157884"/>
              <a:ext cx="952847" cy="628627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</p:grpSp>
      <p:sp>
        <p:nvSpPr>
          <p:cNvPr id="23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63885" y="-38169"/>
            <a:ext cx="5984375" cy="76910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5.4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การทบทวนกฎบัตรการตรวจสอบภายใน กองทุนพัฒนาบทบาทสตรี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ปรับปรุงแผนการ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ตรวจสอบระยะยาวปีงบประมาณ พ.ศ. 2565 - 2568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แผนการ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 </a:t>
            </a:r>
            <a:b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ประจำปีงบประมาณ พ.ศ. 2566 กองทุนพัฒนาบทบาทสตรี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26936" y="1690666"/>
            <a:ext cx="6906128" cy="22636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  <a:spAutoFit/>
          </a:bodyPr>
          <a:lstStyle/>
          <a:p>
            <a:pPr algn="thaiDist" defTabSz="76197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</a:pP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2. วัตถุประสงค์ของการตรวจสอบภายใน</a:t>
            </a:r>
            <a:endParaRPr lang="en-US" sz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 defTabSz="76197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</a:pPr>
            <a:r>
              <a:rPr lang="th-TH" sz="1200" dirty="0"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       </a:t>
            </a:r>
            <a:r>
              <a:rPr lang="en-US" sz="12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2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.</a:t>
            </a:r>
            <a:r>
              <a:rPr lang="en-US" sz="12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1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เพื่อให้การสนับสนุนการดำเนินงานของกองทุนพัฒนาบทบาทสตรี ให้บรรลุ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วัตถุประสงค์อย่าง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มีประสิทธิภาพสอดคล้องกับนโยบาย ระเบียบ ข้อบังคับ รวมทั้งกฎหมายที่เกี่ยวข้อง</a:t>
            </a:r>
            <a:endParaRPr lang="en-US" sz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 defTabSz="76197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       2.2 เพื่อให้มั่นใจอย่างสมเหตุสมผลได้ว่าข้อมูลของรายงาน การบริหารงาน และการ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ดำเนินงานที่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สำคัญ 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/>
            </a:r>
            <a:b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</a:b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มี</a:t>
            </a:r>
            <a:r>
              <a:rPr lang="th-TH" sz="1200" spc="117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ความถูกต้อง เชื่อถือได้ และทันเวลา โดยสอบทานและประเมินกระบวนการในการ</a:t>
            </a:r>
            <a:r>
              <a:rPr lang="th-TH" sz="1200" spc="117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ปฏิบัติงานของ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การควบคุมภายใน</a:t>
            </a:r>
          </a:p>
          <a:p>
            <a:pPr algn="thaiDist" defTabSz="761970" eaLnBrk="0" fontAlgn="base" hangingPunct="0">
              <a:lnSpc>
                <a:spcPct val="120000"/>
              </a:lnSpc>
              <a:spcAft>
                <a:spcPct val="0"/>
              </a:spcAft>
            </a:pPr>
            <a:r>
              <a:rPr lang="th-TH" sz="1200" spc="117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     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</a:t>
            </a:r>
            <a:r>
              <a:rPr lang="en-US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200" spc="-4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เพื่อให้ข้อสังเกตข้อเสนอแนะที่เป็นประโยชน์ด้วยความเป็นอิสระและเที่ยงธรรมใน</a:t>
            </a:r>
            <a:r>
              <a:rPr lang="th-TH" sz="1200" spc="-4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กระบวนการดำเนินงาน </a:t>
            </a:r>
            <a:r>
              <a:rPr lang="th-TH" sz="1200" spc="-8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การปฏิบัติงานของหน่วยงาน กิจกรรมต่าง ๆ และผู้ปฏิบัติงานทุกระดับให้บรรลุวัตถุประสงค์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อย่าง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มี</a:t>
            </a:r>
            <a:r>
              <a:rPr lang="th-TH" sz="1200" spc="-5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ประสิทธิภาพ </a:t>
            </a:r>
            <a:r>
              <a:rPr lang="th-TH" sz="1200" spc="-5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สอดคล้องกับกฎหมาย กฎ ระเบียบ ข้อบังคับ นโยบาย แผนงาน รวมทั้งแนวทางปฏิบัติที่วางไว้</a:t>
            </a:r>
            <a:endParaRPr lang="th-TH" sz="1200" spc="-50" dirty="0">
              <a:solidFill>
                <a:srgbClr val="002060"/>
              </a:solidFill>
              <a:latin typeface="Chulabhorn Likit Text" panose="00000500000000000000" pitchFamily="50" charset="-34"/>
              <a:ea typeface="Calibri" pitchFamily="34" charset="0"/>
              <a:cs typeface="Chulabhorn Likit Text" panose="00000500000000000000" pitchFamily="50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26936" y="1078608"/>
            <a:ext cx="6906128" cy="639419"/>
            <a:chOff x="1626936" y="981714"/>
            <a:chExt cx="6906128" cy="639419"/>
          </a:xfrm>
        </p:grpSpPr>
        <p:sp>
          <p:nvSpPr>
            <p:cNvPr id="24" name="Subtitle 2"/>
            <p:cNvSpPr txBox="1">
              <a:spLocks/>
            </p:cNvSpPr>
            <p:nvPr/>
          </p:nvSpPr>
          <p:spPr>
            <a:xfrm>
              <a:off x="1626936" y="981714"/>
              <a:ext cx="6906128" cy="63941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lIns="89406" tIns="44703" rIns="89406" bIns="44703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Dillenia News" panose="02020603050405020304" pitchFamily="18" charset="-34"/>
                  <a:ea typeface="+mn-ea"/>
                  <a:cs typeface="Dillenia News" panose="02020603050405020304" pitchFamily="18" charset="-34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Dillenia News" panose="02020603050405020304" pitchFamily="18" charset="-34"/>
                  <a:ea typeface="+mn-ea"/>
                  <a:cs typeface="Dillenia News" panose="02020603050405020304" pitchFamily="18" charset="-34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Dillenia News" panose="02020603050405020304" pitchFamily="18" charset="-34"/>
                  <a:ea typeface="+mn-ea"/>
                  <a:cs typeface="Dillenia News" panose="02020603050405020304" pitchFamily="18" charset="-34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Dillenia News" panose="02020603050405020304" pitchFamily="18" charset="-34"/>
                  <a:ea typeface="+mn-ea"/>
                  <a:cs typeface="Dillenia News" panose="02020603050405020304" pitchFamily="18" charset="-34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Dillenia News" panose="02020603050405020304" pitchFamily="18" charset="-34"/>
                  <a:ea typeface="+mn-ea"/>
                  <a:cs typeface="Dillenia News" panose="02020603050405020304" pitchFamily="18" charset="-34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th-TH" sz="1800" b="1" dirty="0">
                  <a:solidFill>
                    <a:srgbClr val="002060"/>
                  </a:solidFill>
                  <a:latin typeface="Chulabhorn Likit Text" panose="00000500000000000000" pitchFamily="50" charset="-34"/>
                  <a:ea typeface="Tahoma" panose="020B0604030504040204" pitchFamily="34" charset="0"/>
                  <a:cs typeface="Chulabhorn Likit Text" panose="00000500000000000000" pitchFamily="50" charset="-34"/>
                </a:rPr>
                <a:t>กฎบัตรการตรวจสอบภายใน กองทุนพัฒนาบทบาทสตรี</a:t>
              </a:r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1793875" y="1075391"/>
              <a:ext cx="976038" cy="452063"/>
              <a:chOff x="3467141" y="3674723"/>
              <a:chExt cx="2125939" cy="1120159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7141" y="3718559"/>
                <a:ext cx="830539" cy="944881"/>
              </a:xfrm>
              <a:prstGeom prst="rect">
                <a:avLst/>
              </a:prstGeom>
            </p:spPr>
          </p:pic>
          <p:pic>
            <p:nvPicPr>
              <p:cNvPr id="30" name="รูปภาพ 3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3674723"/>
                <a:ext cx="1021080" cy="11201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845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47091" y="1595960"/>
            <a:ext cx="6865818" cy="40617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 อำนาจหน้าที่</a:t>
            </a:r>
          </a:p>
          <a:p>
            <a:pPr indent="380985" algn="thaiDist" defTabSz="76197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tabLst>
                <a:tab pos="375693" algn="l"/>
              </a:tabLst>
            </a:pP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4.1 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มีหน้าที่ในการปฏิบัติงานตรวจสอบการดำเนินงานของกองทุนพัฒนาบทบาทสตรี 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/>
            </a:r>
            <a:b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</a:b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อย่าง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เป็นอิสระ และเที่ยงธรรม ตามมาตรฐานการตรวจสอบภายใน และจริยธรรมการปฏิบัติงานตรวจสอบภายในของส่วนราชการ ระเบียบกระทรวงการคลังว่าด้วยการตรวจสอบภายในของส่วนราชการ พ.ศ. 2551 และหลักเกณฑ์กระทรวงการคลังว่าด้วยมาตรฐานและหลักเกณฑ์ปฏิบัติการตรวจสอบภายในหน่วยงานของรัฐ </a:t>
            </a:r>
            <a:endParaRPr lang="en-US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indent="380985" algn="thaiDist" defTabSz="76197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tabLst>
                <a:tab pos="375693" algn="l"/>
              </a:tabLst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4.</a:t>
            </a:r>
            <a:r>
              <a:rPr lang="en-US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2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มีสิทธิในการเข้าถึงบุคคล ข้อมูล เอกสารหลักฐาน และทรัพย์สิน การดำเนินกิจกรรมต่าง ๆ รวมถึงการสอบถาม การสังเกตการณ์ และการขอคำชี้แจงจากเจ้าหน้าที่ที่เกี่ยวข้องกับการปฏิบัติงานตรวจสอบ </a:t>
            </a:r>
            <a:endParaRPr lang="en-US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indent="380985" algn="thaiDist" defTabSz="76197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tabLst>
                <a:tab pos="375693" algn="l"/>
              </a:tabLst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4.3 มีความเป็นอิสระในการปฏิบัติงาน การรายงาน การเสนอความเห็นในการ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ตรวจสอบ</a:t>
            </a:r>
            <a:b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</a:b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โดย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ปราศจากการแทรกแซงของบุคคลใด ๆ </a:t>
            </a:r>
          </a:p>
          <a:p>
            <a:pPr indent="380985" algn="thaiDist" defTabSz="76197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tabLst>
                <a:tab pos="375693" algn="l"/>
              </a:tabLst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4.4 ไม่มีอำนาจในการกำหนดนโยบาย วิธีการปฏิบัติงาน และการจัดวางหรือแก้ไข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ระบบ</a:t>
            </a:r>
            <a:b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</a:b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การ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ควบคุมภายใน ซึ่งหน้าที่ดังกล่าวอยู่ในความรับผิดชอบของคณะกรรมการบริหารกองทุนพัฒนาบทบาทสตรีและสำนักงานกองทุนพัฒนาบทบาทสตรี ผู้ตรวจสอบภายในมีหน้าที่เป็นผู้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ประเมิน</a:t>
            </a:r>
            <a:b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</a:b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และ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ให้คำแนะนำ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ปรึกษา</a:t>
            </a:r>
            <a:endParaRPr lang="th-TH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36281" y="-152352"/>
            <a:ext cx="10205749" cy="1541268"/>
            <a:chOff x="-36281" y="-152352"/>
            <a:chExt cx="10205749" cy="1541268"/>
          </a:xfrm>
        </p:grpSpPr>
        <p:grpSp>
          <p:nvGrpSpPr>
            <p:cNvPr id="12" name="Group 11"/>
            <p:cNvGrpSpPr/>
            <p:nvPr/>
          </p:nvGrpSpPr>
          <p:grpSpPr>
            <a:xfrm>
              <a:off x="-36281" y="-9430"/>
              <a:ext cx="10205749" cy="894002"/>
              <a:chOff x="-36281" y="-9430"/>
              <a:chExt cx="10205749" cy="894002"/>
            </a:xfrm>
          </p:grpSpPr>
          <p:sp>
            <p:nvSpPr>
              <p:cNvPr id="15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6516124" y="464916"/>
                <a:ext cx="3653344" cy="4196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-36281" y="-9430"/>
                <a:ext cx="10205749" cy="859495"/>
                <a:chOff x="-36281" y="-17123"/>
                <a:chExt cx="10205749" cy="828433"/>
              </a:xfrm>
            </p:grpSpPr>
            <p:grpSp>
              <p:nvGrpSpPr>
                <p:cNvPr id="17" name="กลุ่ม 52">
                  <a:extLst>
                    <a:ext uri="{FF2B5EF4-FFF2-40B4-BE49-F238E27FC236}">
                      <a16:creationId xmlns:a16="http://schemas.microsoft.com/office/drawing/2014/main" id="{84E5CB32-C22A-40FB-BE79-3F261B775F5E}"/>
                    </a:ext>
                  </a:extLst>
                </p:cNvPr>
                <p:cNvGrpSpPr/>
                <p:nvPr/>
              </p:nvGrpSpPr>
              <p:grpSpPr>
                <a:xfrm>
                  <a:off x="-36281" y="-17123"/>
                  <a:ext cx="10205749" cy="828433"/>
                  <a:chOff x="-41176" y="-180236"/>
                  <a:chExt cx="9185176" cy="745592"/>
                </a:xfrm>
              </p:grpSpPr>
              <p:sp>
                <p:nvSpPr>
                  <p:cNvPr id="19" name="สี่เหลี่ยมผืนผ้า: มุมมน 48">
                    <a:extLst>
                      <a:ext uri="{FF2B5EF4-FFF2-40B4-BE49-F238E27FC236}">
                        <a16:creationId xmlns:a16="http://schemas.microsoft.com/office/drawing/2014/main" id="{DCE62B95-9C16-4E87-82CC-AF99B1F01983}"/>
                      </a:ext>
                    </a:extLst>
                  </p:cNvPr>
                  <p:cNvSpPr/>
                  <p:nvPr/>
                </p:nvSpPr>
                <p:spPr>
                  <a:xfrm>
                    <a:off x="5692012" y="65211"/>
                    <a:ext cx="3441748" cy="37769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20" name="สี่เหลี่ยมผืนผ้า 47">
                    <a:extLst>
                      <a:ext uri="{FF2B5EF4-FFF2-40B4-BE49-F238E27FC236}">
                        <a16:creationId xmlns:a16="http://schemas.microsoft.com/office/drawing/2014/main" id="{667204FE-3C1C-4980-AD32-890094B05AFC}"/>
                      </a:ext>
                    </a:extLst>
                  </p:cNvPr>
                  <p:cNvSpPr/>
                  <p:nvPr/>
                </p:nvSpPr>
                <p:spPr>
                  <a:xfrm>
                    <a:off x="-39988" y="47472"/>
                    <a:ext cx="6548171" cy="51788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21" name="แผนผังลำดับงาน: ป้อนข้อมูลด้วยตนเอง 4">
                    <a:extLst>
                      <a:ext uri="{FF2B5EF4-FFF2-40B4-BE49-F238E27FC236}">
                        <a16:creationId xmlns:a16="http://schemas.microsoft.com/office/drawing/2014/main" id="{CDB1064D-F2C9-4D02-9722-A4463B75D08B}"/>
                      </a:ext>
                    </a:extLst>
                  </p:cNvPr>
                  <p:cNvSpPr/>
                  <p:nvPr/>
                </p:nvSpPr>
                <p:spPr>
                  <a:xfrm>
                    <a:off x="5883027" y="51469"/>
                    <a:ext cx="3260973" cy="301861"/>
                  </a:xfrm>
                  <a:prstGeom prst="flowChartAlternateProcess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 dirty="0"/>
                  </a:p>
                </p:txBody>
              </p:sp>
              <p:sp>
                <p:nvSpPr>
                  <p:cNvPr id="22" name="สี่เหลี่ยมผืนผ้า 3">
                    <a:extLst>
                      <a:ext uri="{FF2B5EF4-FFF2-40B4-BE49-F238E27FC236}">
                        <a16:creationId xmlns:a16="http://schemas.microsoft.com/office/drawing/2014/main" id="{8493D4F4-6FD8-4552-904E-DB7274115DA0}"/>
                      </a:ext>
                    </a:extLst>
                  </p:cNvPr>
                  <p:cNvSpPr/>
                  <p:nvPr/>
                </p:nvSpPr>
                <p:spPr>
                  <a:xfrm>
                    <a:off x="-41176" y="-180236"/>
                    <a:ext cx="9173747" cy="690460"/>
                  </a:xfrm>
                  <a:prstGeom prst="rect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</p:grpSp>
            <p:sp>
              <p:nvSpPr>
                <p:cNvPr id="18" name="กล่องข้อความ 8">
                  <a:extLst>
                    <a:ext uri="{FF2B5EF4-FFF2-40B4-BE49-F238E27FC236}">
                      <a16:creationId xmlns:a16="http://schemas.microsoft.com/office/drawing/2014/main" id="{BF84CABE-5C70-4013-8958-0D4F9CD0D474}"/>
                    </a:ext>
                  </a:extLst>
                </p:cNvPr>
                <p:cNvSpPr txBox="1"/>
                <p:nvPr/>
              </p:nvSpPr>
              <p:spPr>
                <a:xfrm>
                  <a:off x="7658850" y="85945"/>
                  <a:ext cx="2493196" cy="571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60 </a:t>
                  </a:r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ปี กรมการพัฒนาชุมชน</a:t>
                  </a:r>
                </a:p>
                <a:p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สร้างสรรค์ชุมชน สร้างคน สร้างชาติ</a:t>
                  </a:r>
                  <a:endPara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</p:grpSp>
        <p:sp>
          <p:nvSpPr>
            <p:cNvPr id="13" name="วงรี 13">
              <a:extLst>
                <a:ext uri="{FF2B5EF4-FFF2-40B4-BE49-F238E27FC236}">
                  <a16:creationId xmlns:a16="http://schemas.microsoft.com/office/drawing/2014/main" id="{722B5707-C41F-4885-825E-D2676CEE49E1}"/>
                </a:ext>
              </a:extLst>
            </p:cNvPr>
            <p:cNvSpPr/>
            <p:nvPr/>
          </p:nvSpPr>
          <p:spPr>
            <a:xfrm>
              <a:off x="5719138" y="-152352"/>
              <a:ext cx="1899096" cy="1541268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/>
            </a:p>
          </p:txBody>
        </p:sp>
        <p:pic>
          <p:nvPicPr>
            <p:cNvPr id="14" name="รูปภาพ 65">
              <a:extLst>
                <a:ext uri="{FF2B5EF4-FFF2-40B4-BE49-F238E27FC236}">
                  <a16:creationId xmlns:a16="http://schemas.microsoft.com/office/drawing/2014/main" id="{EF9B53AA-6A14-4E04-B937-D6234A306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6260498" y="157884"/>
              <a:ext cx="952847" cy="628627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</p:grpSp>
      <p:sp>
        <p:nvSpPr>
          <p:cNvPr id="23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63885" y="-38169"/>
            <a:ext cx="5984375" cy="76910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5.4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การทบทวนกฎบัตรการตรวจสอบภายใน กองทุนพัฒนาบทบาทสตรี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ปรับปรุงแผนการ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ตรวจสอบระยะยาวปีงบประมาณ พ.ศ. 2565 - 2568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แผนการ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 </a:t>
            </a:r>
            <a:b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ประจำปีงบประมาณ พ.ศ. 2566 กองทุนพัฒนาบทบาทสตรี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626936" y="948663"/>
            <a:ext cx="6885973" cy="639419"/>
            <a:chOff x="1626936" y="981714"/>
            <a:chExt cx="6739189" cy="639419"/>
          </a:xfrm>
        </p:grpSpPr>
        <p:sp>
          <p:nvSpPr>
            <p:cNvPr id="26" name="Subtitle 2"/>
            <p:cNvSpPr txBox="1">
              <a:spLocks/>
            </p:cNvSpPr>
            <p:nvPr/>
          </p:nvSpPr>
          <p:spPr>
            <a:xfrm>
              <a:off x="1626936" y="981714"/>
              <a:ext cx="6739189" cy="63941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lIns="89406" tIns="44703" rIns="89406" bIns="44703" anchor="ctr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Dillenia News" panose="02020603050405020304" pitchFamily="18" charset="-34"/>
                  <a:ea typeface="+mn-ea"/>
                  <a:cs typeface="Dillenia News" panose="02020603050405020304" pitchFamily="18" charset="-34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400" kern="1200">
                  <a:solidFill>
                    <a:schemeClr val="tx1"/>
                  </a:solidFill>
                  <a:latin typeface="Dillenia News" panose="02020603050405020304" pitchFamily="18" charset="-34"/>
                  <a:ea typeface="+mn-ea"/>
                  <a:cs typeface="Dillenia News" panose="02020603050405020304" pitchFamily="18" charset="-34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Dillenia News" panose="02020603050405020304" pitchFamily="18" charset="-34"/>
                  <a:ea typeface="+mn-ea"/>
                  <a:cs typeface="Dillenia News" panose="02020603050405020304" pitchFamily="18" charset="-34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Dillenia News" panose="02020603050405020304" pitchFamily="18" charset="-34"/>
                  <a:ea typeface="+mn-ea"/>
                  <a:cs typeface="Dillenia News" panose="02020603050405020304" pitchFamily="18" charset="-34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Dillenia News" panose="02020603050405020304" pitchFamily="18" charset="-34"/>
                  <a:ea typeface="+mn-ea"/>
                  <a:cs typeface="Dillenia News" panose="02020603050405020304" pitchFamily="18" charset="-34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th-TH" sz="1800" b="1" dirty="0">
                  <a:solidFill>
                    <a:srgbClr val="002060"/>
                  </a:solidFill>
                  <a:latin typeface="Chulabhorn Likit Text" panose="00000500000000000000" pitchFamily="50" charset="-34"/>
                  <a:ea typeface="Tahoma" panose="020B0604030504040204" pitchFamily="34" charset="0"/>
                  <a:cs typeface="Chulabhorn Likit Text" panose="00000500000000000000" pitchFamily="50" charset="-34"/>
                </a:rPr>
                <a:t>กฎบัตรการตรวจสอบภายใน กองทุนพัฒนาบทบาทสตรี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1793875" y="1075391"/>
              <a:ext cx="976038" cy="452063"/>
              <a:chOff x="3467141" y="3674723"/>
              <a:chExt cx="2125939" cy="1120159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67141" y="3718559"/>
                <a:ext cx="830539" cy="944881"/>
              </a:xfrm>
              <a:prstGeom prst="rect">
                <a:avLst/>
              </a:prstGeom>
            </p:spPr>
          </p:pic>
          <p:pic>
            <p:nvPicPr>
              <p:cNvPr id="29" name="รูปภาพ 3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3674723"/>
                <a:ext cx="1021080" cy="11201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7802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/>
          <p:cNvSpPr txBox="1">
            <a:spLocks/>
          </p:cNvSpPr>
          <p:nvPr/>
        </p:nvSpPr>
        <p:spPr>
          <a:xfrm>
            <a:off x="442837" y="1096994"/>
            <a:ext cx="9254169" cy="6394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89406" tIns="44703" rIns="89406" bIns="44703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lnSpc>
                <a:spcPct val="150000"/>
              </a:lnSpc>
              <a:spcBef>
                <a:spcPct val="0"/>
              </a:spcBef>
              <a:buNone/>
            </a:pPr>
            <a:r>
              <a:rPr lang="th-TH" sz="18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ahoma" panose="020B0604030504040204" pitchFamily="34" charset="0"/>
                <a:cs typeface="Chulabhorn Likit Text" panose="00000500000000000000" pitchFamily="50" charset="-34"/>
              </a:rPr>
              <a:t>กฎบัตรการตรวจสอบภายใน กองทุนพัฒนาบทบาทสตรี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62774" y="1154682"/>
            <a:ext cx="933374" cy="452063"/>
            <a:chOff x="3467141" y="3619310"/>
            <a:chExt cx="1989675" cy="112015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141" y="3718559"/>
              <a:ext cx="830539" cy="944881"/>
            </a:xfrm>
            <a:prstGeom prst="rect">
              <a:avLst/>
            </a:prstGeom>
          </p:spPr>
        </p:pic>
        <p:pic>
          <p:nvPicPr>
            <p:cNvPr id="15" name="รูปภาพ 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5735" y="3619310"/>
              <a:ext cx="1021081" cy="1120159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-36281" y="-152352"/>
            <a:ext cx="10205749" cy="1541268"/>
            <a:chOff x="-36281" y="-152352"/>
            <a:chExt cx="10205749" cy="1541268"/>
          </a:xfrm>
        </p:grpSpPr>
        <p:grpSp>
          <p:nvGrpSpPr>
            <p:cNvPr id="17" name="Group 16"/>
            <p:cNvGrpSpPr/>
            <p:nvPr/>
          </p:nvGrpSpPr>
          <p:grpSpPr>
            <a:xfrm>
              <a:off x="-36281" y="-9430"/>
              <a:ext cx="10205749" cy="894002"/>
              <a:chOff x="-36281" y="-9430"/>
              <a:chExt cx="10205749" cy="894002"/>
            </a:xfrm>
          </p:grpSpPr>
          <p:sp>
            <p:nvSpPr>
              <p:cNvPr id="20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6516124" y="464916"/>
                <a:ext cx="3653344" cy="4196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-36281" y="-9430"/>
                <a:ext cx="10205749" cy="859495"/>
                <a:chOff x="-36281" y="-17123"/>
                <a:chExt cx="10205749" cy="828433"/>
              </a:xfrm>
            </p:grpSpPr>
            <p:grpSp>
              <p:nvGrpSpPr>
                <p:cNvPr id="22" name="กลุ่ม 52">
                  <a:extLst>
                    <a:ext uri="{FF2B5EF4-FFF2-40B4-BE49-F238E27FC236}">
                      <a16:creationId xmlns:a16="http://schemas.microsoft.com/office/drawing/2014/main" id="{84E5CB32-C22A-40FB-BE79-3F261B775F5E}"/>
                    </a:ext>
                  </a:extLst>
                </p:cNvPr>
                <p:cNvGrpSpPr/>
                <p:nvPr/>
              </p:nvGrpSpPr>
              <p:grpSpPr>
                <a:xfrm>
                  <a:off x="-36281" y="-17123"/>
                  <a:ext cx="10205749" cy="828433"/>
                  <a:chOff x="-41176" y="-180236"/>
                  <a:chExt cx="9185176" cy="745592"/>
                </a:xfrm>
              </p:grpSpPr>
              <p:sp>
                <p:nvSpPr>
                  <p:cNvPr id="24" name="สี่เหลี่ยมผืนผ้า: มุมมน 48">
                    <a:extLst>
                      <a:ext uri="{FF2B5EF4-FFF2-40B4-BE49-F238E27FC236}">
                        <a16:creationId xmlns:a16="http://schemas.microsoft.com/office/drawing/2014/main" id="{DCE62B95-9C16-4E87-82CC-AF99B1F01983}"/>
                      </a:ext>
                    </a:extLst>
                  </p:cNvPr>
                  <p:cNvSpPr/>
                  <p:nvPr/>
                </p:nvSpPr>
                <p:spPr>
                  <a:xfrm>
                    <a:off x="5692012" y="65211"/>
                    <a:ext cx="3441748" cy="37769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25" name="สี่เหลี่ยมผืนผ้า 47">
                    <a:extLst>
                      <a:ext uri="{FF2B5EF4-FFF2-40B4-BE49-F238E27FC236}">
                        <a16:creationId xmlns:a16="http://schemas.microsoft.com/office/drawing/2014/main" id="{667204FE-3C1C-4980-AD32-890094B05AFC}"/>
                      </a:ext>
                    </a:extLst>
                  </p:cNvPr>
                  <p:cNvSpPr/>
                  <p:nvPr/>
                </p:nvSpPr>
                <p:spPr>
                  <a:xfrm>
                    <a:off x="-39988" y="47472"/>
                    <a:ext cx="6548171" cy="51788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26" name="แผนผังลำดับงาน: ป้อนข้อมูลด้วยตนเอง 4">
                    <a:extLst>
                      <a:ext uri="{FF2B5EF4-FFF2-40B4-BE49-F238E27FC236}">
                        <a16:creationId xmlns:a16="http://schemas.microsoft.com/office/drawing/2014/main" id="{CDB1064D-F2C9-4D02-9722-A4463B75D08B}"/>
                      </a:ext>
                    </a:extLst>
                  </p:cNvPr>
                  <p:cNvSpPr/>
                  <p:nvPr/>
                </p:nvSpPr>
                <p:spPr>
                  <a:xfrm>
                    <a:off x="5883027" y="51469"/>
                    <a:ext cx="3260973" cy="301861"/>
                  </a:xfrm>
                  <a:prstGeom prst="flowChartAlternateProcess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 dirty="0"/>
                  </a:p>
                </p:txBody>
              </p:sp>
              <p:sp>
                <p:nvSpPr>
                  <p:cNvPr id="27" name="สี่เหลี่ยมผืนผ้า 3">
                    <a:extLst>
                      <a:ext uri="{FF2B5EF4-FFF2-40B4-BE49-F238E27FC236}">
                        <a16:creationId xmlns:a16="http://schemas.microsoft.com/office/drawing/2014/main" id="{8493D4F4-6FD8-4552-904E-DB7274115DA0}"/>
                      </a:ext>
                    </a:extLst>
                  </p:cNvPr>
                  <p:cNvSpPr/>
                  <p:nvPr/>
                </p:nvSpPr>
                <p:spPr>
                  <a:xfrm>
                    <a:off x="-41176" y="-180236"/>
                    <a:ext cx="9173747" cy="690460"/>
                  </a:xfrm>
                  <a:prstGeom prst="rect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</p:grpSp>
            <p:sp>
              <p:nvSpPr>
                <p:cNvPr id="23" name="กล่องข้อความ 8">
                  <a:extLst>
                    <a:ext uri="{FF2B5EF4-FFF2-40B4-BE49-F238E27FC236}">
                      <a16:creationId xmlns:a16="http://schemas.microsoft.com/office/drawing/2014/main" id="{BF84CABE-5C70-4013-8958-0D4F9CD0D474}"/>
                    </a:ext>
                  </a:extLst>
                </p:cNvPr>
                <p:cNvSpPr txBox="1"/>
                <p:nvPr/>
              </p:nvSpPr>
              <p:spPr>
                <a:xfrm>
                  <a:off x="7658850" y="85945"/>
                  <a:ext cx="2493196" cy="571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60 </a:t>
                  </a:r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ปี กรมการพัฒนาชุมชน</a:t>
                  </a:r>
                </a:p>
                <a:p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สร้างสรรค์ชุมชน สร้างคน สร้างชาติ</a:t>
                  </a:r>
                  <a:endPara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</p:grpSp>
        <p:sp>
          <p:nvSpPr>
            <p:cNvPr id="18" name="วงรี 13">
              <a:extLst>
                <a:ext uri="{FF2B5EF4-FFF2-40B4-BE49-F238E27FC236}">
                  <a16:creationId xmlns:a16="http://schemas.microsoft.com/office/drawing/2014/main" id="{722B5707-C41F-4885-825E-D2676CEE49E1}"/>
                </a:ext>
              </a:extLst>
            </p:cNvPr>
            <p:cNvSpPr/>
            <p:nvPr/>
          </p:nvSpPr>
          <p:spPr>
            <a:xfrm>
              <a:off x="5719138" y="-152352"/>
              <a:ext cx="1899096" cy="1541268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/>
            </a:p>
          </p:txBody>
        </p:sp>
        <p:pic>
          <p:nvPicPr>
            <p:cNvPr id="19" name="รูปภาพ 65">
              <a:extLst>
                <a:ext uri="{FF2B5EF4-FFF2-40B4-BE49-F238E27FC236}">
                  <a16:creationId xmlns:a16="http://schemas.microsoft.com/office/drawing/2014/main" id="{EF9B53AA-6A14-4E04-B937-D6234A306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6260498" y="157884"/>
              <a:ext cx="952847" cy="628627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</p:grpSp>
      <p:sp>
        <p:nvSpPr>
          <p:cNvPr id="28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63885" y="-38169"/>
            <a:ext cx="5984375" cy="76910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5.4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การทบทวนกฎบัตรการตรวจสอบภายใน กองทุนพัฒนาบทบาทสตรี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ปรับปรุงแผนการ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ตรวจสอบระยะยาวปีงบประมาณ พ.ศ. 2565 - 2568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แผนการ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 </a:t>
            </a:r>
            <a:b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ประจำปีงบประมาณ พ.ศ. 2566 กองทุนพัฒนาบทบาทสตรี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3159" y="1730210"/>
            <a:ext cx="9254169" cy="36433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380985" defTabSz="76197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5. ความรับผิดชอบ</a:t>
            </a:r>
            <a:endParaRPr lang="en-US" sz="15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indent="380985" algn="thaiDist" defTabSz="761970" eaLnBrk="0" fontAlgn="base" hangingPunct="0">
              <a:lnSpc>
                <a:spcPct val="130000"/>
              </a:lnSpc>
              <a:spcAft>
                <a:spcPct val="0"/>
              </a:spcAft>
            </a:pPr>
            <a:r>
              <a:rPr lang="th-TH" sz="1167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   </a:t>
            </a:r>
            <a:r>
              <a:rPr lang="th-TH" sz="125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หน่วยงานตรวจสอบภายใน ต้องปฏิบัติงานให้บรรลุตามวัตถุประสงค์ที่กำหนด โดยให้รายงาน</a:t>
            </a:r>
            <a:r>
              <a:rPr lang="th-TH" sz="125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ผลการ</a:t>
            </a:r>
            <a:r>
              <a:rPr lang="th-TH" sz="125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ตรวจสอบ และการให้</a:t>
            </a:r>
            <a:r>
              <a:rPr lang="th-TH" sz="125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ข้อมูล</a:t>
            </a:r>
            <a:br>
              <a:rPr lang="th-TH" sz="125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</a:br>
            <a:r>
              <a:rPr lang="th-TH" sz="125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เชิง</a:t>
            </a:r>
            <a:r>
              <a:rPr lang="th-TH" sz="125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วิเคราะห์ ประเมินผล ข้อเสนอแนะ คำปรึกษา ตามแนวทางที่</a:t>
            </a:r>
            <a:r>
              <a:rPr lang="th-TH" sz="125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มาตรฐานการ</a:t>
            </a:r>
            <a:r>
              <a:rPr lang="th-TH" sz="125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ตรวจสอบภายใน</a:t>
            </a:r>
            <a:r>
              <a:rPr lang="th-TH" sz="125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และจ</a:t>
            </a:r>
            <a:r>
              <a:rPr lang="th-TH" sz="125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ริยธรรมการปฏิบัติงานตรวจสอบภายในกำหนดไว้ ดังนี้</a:t>
            </a:r>
            <a:endParaRPr lang="en-US" sz="125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indent="380985" algn="thaiDist" defTabSz="761970" eaLnBrk="0" fontAlgn="base" hangingPunct="0">
              <a:lnSpc>
                <a:spcPct val="130000"/>
              </a:lnSpc>
              <a:spcAft>
                <a:spcPct val="0"/>
              </a:spcAft>
            </a:pPr>
            <a:r>
              <a:rPr lang="th-TH" sz="125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   5.1 กำหนดเป้าหมาย ทิศทาง ภารกิจ เพื่อสนับสนุนการบริหารงาน และการดำเนินงานด้านต่าง ๆ ให้สอดคล้องกับ</a:t>
            </a:r>
            <a:r>
              <a:rPr lang="th-TH" sz="125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นโยบายของ</a:t>
            </a:r>
            <a:r>
              <a:rPr lang="th-TH" sz="125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กองทุนพัฒนาบทบาทสตรี และกรมการพัฒนาชุมชน โดยคำนึงถึงความมีประสิทธิภาพของกิจกรรมการบริหารความเสี่ยง </a:t>
            </a:r>
            <a:endParaRPr lang="en-US" sz="125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indent="380985" algn="thaiDist" defTabSz="761970" eaLnBrk="0" fontAlgn="base" hangingPunct="0">
              <a:lnSpc>
                <a:spcPct val="130000"/>
              </a:lnSpc>
              <a:spcAft>
                <a:spcPct val="0"/>
              </a:spcAft>
            </a:pPr>
            <a:r>
              <a:rPr lang="th-TH" sz="125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   5.2 กำหนดกฎบัตรไว้เป็นลายลักษณ์อักษร เสนอคณะกรรมการบริหารกองทุนพัฒนาบทบาทสตรี เพื่อพิจารณาให้ความเห็นชอบก่อนเสนออธิบดีกรมการพัฒนาชุมชน ในฐานะประธานคณะกรรมการบริหารกองทุนพัฒนาบทบาทสตรี ลงนามประกาศเผยแพร่ให้หน่วยรับตรวจทราบ</a:t>
            </a:r>
            <a:endParaRPr lang="en-US" sz="125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indent="380985" algn="thaiDist" defTabSz="761970" eaLnBrk="0" fontAlgn="base" hangingPunct="0">
              <a:lnSpc>
                <a:spcPct val="130000"/>
              </a:lnSpc>
              <a:spcAft>
                <a:spcPct val="0"/>
              </a:spcAft>
            </a:pPr>
            <a:r>
              <a:rPr lang="th-TH" sz="125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   </a:t>
            </a:r>
            <a:r>
              <a:rPr lang="en-US" sz="125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5</a:t>
            </a:r>
            <a:r>
              <a:rPr lang="th-TH" sz="125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.</a:t>
            </a:r>
            <a:r>
              <a:rPr lang="en-US" sz="125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3</a:t>
            </a:r>
            <a:r>
              <a:rPr lang="th-TH" sz="125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เสนอแผนการตรวจสอบประจำปีต่อคณะกรรมการบริหารกองทุนพัฒนาบทบาทสตรีพิจารณาอนุมัติภายในเดือนกันยายน โดยเสนอแผนการตรวจสอบระยะยาวต่อคณะกรรมการบริหารกองทุนพัฒนาบทบาทสตรี เพื่อประกอบการพิจารณาอนุมัติแผนการตรวจสอบประจำปี</a:t>
            </a:r>
            <a:endParaRPr lang="en-US" sz="125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indent="380985" algn="thaiDist" defTabSz="761970" eaLnBrk="0" fontAlgn="base" hangingPunct="0">
              <a:lnSpc>
                <a:spcPct val="130000"/>
              </a:lnSpc>
              <a:spcAft>
                <a:spcPct val="0"/>
              </a:spcAft>
            </a:pPr>
            <a:r>
              <a:rPr lang="th-TH" sz="125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   5.</a:t>
            </a:r>
            <a:r>
              <a:rPr lang="en-US" sz="125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4</a:t>
            </a:r>
            <a:r>
              <a:rPr lang="th-TH" sz="125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ปฏิบัติงานตรวจสอบให้เป็นไปตามมาตรฐานการตรวจสอบภายในและจริยธรรมของผู้ตรวจสอบภายในของส่วนราชการ และคู่มือ/แนวทางการตรวจสอบภายในของกรมบัญชีกลาง</a:t>
            </a:r>
          </a:p>
          <a:p>
            <a:pPr indent="380985" algn="thaiDist" defTabSz="761970" eaLnBrk="0" fontAlgn="base" hangingPunct="0">
              <a:lnSpc>
                <a:spcPct val="130000"/>
              </a:lnSpc>
              <a:spcAft>
                <a:spcPct val="0"/>
              </a:spcAft>
            </a:pPr>
            <a:r>
              <a:rPr lang="th-TH" sz="125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   5.5 การปฏิบัติงานตรวจสอบด้านต่าง ๆ ของหน่วยรับตรวจให้เป็นไปตามกฎหมาย ระเบียบ ข้อบังคับ มติคณะรัฐมนตรี และ</a:t>
            </a:r>
            <a:r>
              <a:rPr lang="th-TH" sz="125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นโยบาย</a:t>
            </a:r>
            <a:br>
              <a:rPr lang="th-TH" sz="125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</a:br>
            <a:r>
              <a:rPr lang="th-TH" sz="125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ของ</a:t>
            </a:r>
            <a:r>
              <a:rPr lang="th-TH" sz="125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กองทุนพัฒนาบทบาทสตรีให้บรรลุเป้าหมาย เป็นไปอย่างมีประสิทธิผล  และประสิทธิภาพตามแผนการตรวจสอบที่วางไว้</a:t>
            </a:r>
            <a:r>
              <a:rPr lang="en-US" sz="125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591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/>
          <p:cNvGrpSpPr/>
          <p:nvPr/>
        </p:nvGrpSpPr>
        <p:grpSpPr>
          <a:xfrm>
            <a:off x="-23582" y="5255550"/>
            <a:ext cx="10183589" cy="510191"/>
            <a:chOff x="-23582" y="5255550"/>
            <a:chExt cx="10183589" cy="510191"/>
          </a:xfrm>
        </p:grpSpPr>
        <p:grpSp>
          <p:nvGrpSpPr>
            <p:cNvPr id="92" name="กลุ่ม 1">
              <a:extLst>
                <a:ext uri="{FF2B5EF4-FFF2-40B4-BE49-F238E27FC236}">
                  <a16:creationId xmlns:a16="http://schemas.microsoft.com/office/drawing/2014/main" id="{58DAA6D8-19A9-434E-BD10-9F227ECAADEE}"/>
                </a:ext>
              </a:extLst>
            </p:cNvPr>
            <p:cNvGrpSpPr/>
            <p:nvPr/>
          </p:nvGrpSpPr>
          <p:grpSpPr>
            <a:xfrm>
              <a:off x="-23582" y="5274989"/>
              <a:ext cx="10183589" cy="490752"/>
              <a:chOff x="-21225" y="4621292"/>
              <a:chExt cx="9165231" cy="585693"/>
            </a:xfrm>
          </p:grpSpPr>
          <p:pic>
            <p:nvPicPr>
              <p:cNvPr id="95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3006"/>
              <a:stretch/>
            </p:blipFill>
            <p:spPr>
              <a:xfrm>
                <a:off x="4152960" y="4685794"/>
                <a:ext cx="1217329" cy="521191"/>
              </a:xfrm>
              <a:prstGeom prst="rect">
                <a:avLst/>
              </a:prstGeom>
            </p:spPr>
          </p:pic>
          <p:pic>
            <p:nvPicPr>
              <p:cNvPr id="96" name="Picture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2577" y="4791832"/>
                <a:ext cx="864127" cy="296252"/>
              </a:xfrm>
              <a:prstGeom prst="rect">
                <a:avLst/>
              </a:prstGeom>
            </p:spPr>
          </p:pic>
          <p:grpSp>
            <p:nvGrpSpPr>
              <p:cNvPr id="97" name="กลุ่ม 1"/>
              <p:cNvGrpSpPr/>
              <p:nvPr/>
            </p:nvGrpSpPr>
            <p:grpSpPr>
              <a:xfrm>
                <a:off x="6933856" y="4789366"/>
                <a:ext cx="522575" cy="295287"/>
                <a:chOff x="7460978" y="6246097"/>
                <a:chExt cx="1654220" cy="620377"/>
              </a:xfrm>
            </p:grpSpPr>
            <p:pic>
              <p:nvPicPr>
                <p:cNvPr id="107" name="Picture 35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60978" y="6246097"/>
                  <a:ext cx="1048501" cy="620377"/>
                </a:xfrm>
                <a:prstGeom prst="rect">
                  <a:avLst/>
                </a:prstGeom>
              </p:spPr>
            </p:pic>
            <p:pic>
              <p:nvPicPr>
                <p:cNvPr id="108" name="Picture 36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49182" y="6257433"/>
                  <a:ext cx="566016" cy="566017"/>
                </a:xfrm>
                <a:prstGeom prst="rect">
                  <a:avLst/>
                </a:prstGeom>
              </p:spPr>
            </p:pic>
          </p:grpSp>
          <p:pic>
            <p:nvPicPr>
              <p:cNvPr id="98" name="Picture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1097" y="4621294"/>
                <a:ext cx="331226" cy="532336"/>
              </a:xfrm>
              <a:prstGeom prst="rect">
                <a:avLst/>
              </a:prstGeom>
            </p:spPr>
          </p:pic>
          <p:pic>
            <p:nvPicPr>
              <p:cNvPr id="99" name="Picture 25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64"/>
              <a:stretch/>
            </p:blipFill>
            <p:spPr>
              <a:xfrm>
                <a:off x="5317137" y="4686447"/>
                <a:ext cx="349966" cy="486042"/>
              </a:xfrm>
              <a:prstGeom prst="rect">
                <a:avLst/>
              </a:prstGeom>
            </p:spPr>
          </p:pic>
          <p:grpSp>
            <p:nvGrpSpPr>
              <p:cNvPr id="100" name="กลุ่ม 7">
                <a:extLst>
                  <a:ext uri="{FF2B5EF4-FFF2-40B4-BE49-F238E27FC236}">
                    <a16:creationId xmlns:a16="http://schemas.microsoft.com/office/drawing/2014/main" id="{30C28730-7CDF-4231-A774-6A7122EB4AEA}"/>
                  </a:ext>
                </a:extLst>
              </p:cNvPr>
              <p:cNvGrpSpPr/>
              <p:nvPr/>
            </p:nvGrpSpPr>
            <p:grpSpPr>
              <a:xfrm>
                <a:off x="-21225" y="4641133"/>
                <a:ext cx="4301561" cy="518093"/>
                <a:chOff x="-45701" y="6433550"/>
                <a:chExt cx="5957163" cy="426691"/>
              </a:xfrm>
            </p:grpSpPr>
            <p:sp>
              <p:nvSpPr>
                <p:cNvPr id="104" name="รูปแบบอิสระ: รูปร่าง 55">
                  <a:extLst>
                    <a:ext uri="{FF2B5EF4-FFF2-40B4-BE49-F238E27FC236}">
                      <a16:creationId xmlns:a16="http://schemas.microsoft.com/office/drawing/2014/main" id="{447532BC-F1AF-418B-B954-69A21822D4D1}"/>
                    </a:ext>
                  </a:extLst>
                </p:cNvPr>
                <p:cNvSpPr/>
                <p:nvPr/>
              </p:nvSpPr>
              <p:spPr>
                <a:xfrm>
                  <a:off x="-16308" y="6508953"/>
                  <a:ext cx="5690510" cy="339767"/>
                </a:xfrm>
                <a:custGeom>
                  <a:avLst/>
                  <a:gdLst>
                    <a:gd name="connsiteX0" fmla="*/ 0 w 6028447"/>
                    <a:gd name="connsiteY0" fmla="*/ 0 h 339767"/>
                    <a:gd name="connsiteX1" fmla="*/ 6028447 w 6028447"/>
                    <a:gd name="connsiteY1" fmla="*/ 0 h 339767"/>
                    <a:gd name="connsiteX2" fmla="*/ 5679852 w 6028447"/>
                    <a:gd name="connsiteY2" fmla="*/ 339767 h 339767"/>
                    <a:gd name="connsiteX3" fmla="*/ 0 w 6028447"/>
                    <a:gd name="connsiteY3" fmla="*/ 339767 h 339767"/>
                    <a:gd name="connsiteX4" fmla="*/ 0 w 6028447"/>
                    <a:gd name="connsiteY4" fmla="*/ 0 h 339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28447" h="339767">
                      <a:moveTo>
                        <a:pt x="0" y="0"/>
                      </a:moveTo>
                      <a:lnTo>
                        <a:pt x="6028447" y="0"/>
                      </a:lnTo>
                      <a:lnTo>
                        <a:pt x="5679852" y="339767"/>
                      </a:lnTo>
                      <a:lnTo>
                        <a:pt x="0" y="3397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05" name="รูปแบบอิสระ: รูปร่าง 50">
                  <a:extLst>
                    <a:ext uri="{FF2B5EF4-FFF2-40B4-BE49-F238E27FC236}">
                      <a16:creationId xmlns:a16="http://schemas.microsoft.com/office/drawing/2014/main" id="{72AD55B9-27A4-40A2-86AD-A09FD1FBB379}"/>
                    </a:ext>
                  </a:extLst>
                </p:cNvPr>
                <p:cNvSpPr/>
                <p:nvPr/>
              </p:nvSpPr>
              <p:spPr>
                <a:xfrm>
                  <a:off x="-45701" y="6433550"/>
                  <a:ext cx="5814597" cy="426691"/>
                </a:xfrm>
                <a:custGeom>
                  <a:avLst/>
                  <a:gdLst>
                    <a:gd name="connsiteX0" fmla="*/ 0 w 6123140"/>
                    <a:gd name="connsiteY0" fmla="*/ 0 h 426691"/>
                    <a:gd name="connsiteX1" fmla="*/ 6123140 w 6123140"/>
                    <a:gd name="connsiteY1" fmla="*/ 0 h 426691"/>
                    <a:gd name="connsiteX2" fmla="*/ 6008569 w 6123140"/>
                    <a:gd name="connsiteY2" fmla="*/ 111669 h 426691"/>
                    <a:gd name="connsiteX3" fmla="*/ 5685361 w 6123140"/>
                    <a:gd name="connsiteY3" fmla="*/ 426691 h 426691"/>
                    <a:gd name="connsiteX4" fmla="*/ 5679852 w 6123140"/>
                    <a:gd name="connsiteY4" fmla="*/ 426691 h 426691"/>
                    <a:gd name="connsiteX5" fmla="*/ 6028447 w 6123140"/>
                    <a:gd name="connsiteY5" fmla="*/ 86924 h 426691"/>
                    <a:gd name="connsiteX6" fmla="*/ 0 w 6123140"/>
                    <a:gd name="connsiteY6" fmla="*/ 86924 h 426691"/>
                    <a:gd name="connsiteX7" fmla="*/ 0 w 6123140"/>
                    <a:gd name="connsiteY7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123140" h="426691">
                      <a:moveTo>
                        <a:pt x="0" y="0"/>
                      </a:moveTo>
                      <a:lnTo>
                        <a:pt x="6123140" y="0"/>
                      </a:lnTo>
                      <a:lnTo>
                        <a:pt x="6008569" y="111669"/>
                      </a:lnTo>
                      <a:lnTo>
                        <a:pt x="5685361" y="426691"/>
                      </a:lnTo>
                      <a:lnTo>
                        <a:pt x="5679852" y="426691"/>
                      </a:lnTo>
                      <a:lnTo>
                        <a:pt x="6028447" y="86924"/>
                      </a:lnTo>
                      <a:lnTo>
                        <a:pt x="0" y="869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 dirty="0"/>
                </a:p>
              </p:txBody>
            </p:sp>
            <p:sp>
              <p:nvSpPr>
                <p:cNvPr id="106" name="รูปแบบอิสระ: รูปร่าง 49">
                  <a:extLst>
                    <a:ext uri="{FF2B5EF4-FFF2-40B4-BE49-F238E27FC236}">
                      <a16:creationId xmlns:a16="http://schemas.microsoft.com/office/drawing/2014/main" id="{0CC04605-512B-40BA-BB6C-C4CA6329F254}"/>
                    </a:ext>
                  </a:extLst>
                </p:cNvPr>
                <p:cNvSpPr/>
                <p:nvPr/>
              </p:nvSpPr>
              <p:spPr>
                <a:xfrm>
                  <a:off x="5386580" y="6433550"/>
                  <a:ext cx="524882" cy="408279"/>
                </a:xfrm>
                <a:custGeom>
                  <a:avLst/>
                  <a:gdLst>
                    <a:gd name="connsiteX0" fmla="*/ 411471 w 524882"/>
                    <a:gd name="connsiteY0" fmla="*/ 0 h 426691"/>
                    <a:gd name="connsiteX1" fmla="*/ 524882 w 524882"/>
                    <a:gd name="connsiteY1" fmla="*/ 0 h 426691"/>
                    <a:gd name="connsiteX2" fmla="*/ 113411 w 524882"/>
                    <a:gd name="connsiteY2" fmla="*/ 426691 h 426691"/>
                    <a:gd name="connsiteX3" fmla="*/ 0 w 524882"/>
                    <a:gd name="connsiteY3" fmla="*/ 426691 h 426691"/>
                    <a:gd name="connsiteX4" fmla="*/ 411471 w 524882"/>
                    <a:gd name="connsiteY4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4882" h="426691">
                      <a:moveTo>
                        <a:pt x="411471" y="0"/>
                      </a:moveTo>
                      <a:lnTo>
                        <a:pt x="524882" y="0"/>
                      </a:lnTo>
                      <a:lnTo>
                        <a:pt x="113411" y="426691"/>
                      </a:lnTo>
                      <a:lnTo>
                        <a:pt x="0" y="426691"/>
                      </a:lnTo>
                      <a:lnTo>
                        <a:pt x="41147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  <p:grpSp>
            <p:nvGrpSpPr>
              <p:cNvPr id="101" name="กลุ่ม 4">
                <a:extLst>
                  <a:ext uri="{FF2B5EF4-FFF2-40B4-BE49-F238E27FC236}">
                    <a16:creationId xmlns:a16="http://schemas.microsoft.com/office/drawing/2014/main" id="{33080593-C486-4A4E-A259-28A964353B4D}"/>
                  </a:ext>
                </a:extLst>
              </p:cNvPr>
              <p:cNvGrpSpPr/>
              <p:nvPr/>
            </p:nvGrpSpPr>
            <p:grpSpPr>
              <a:xfrm>
                <a:off x="8062507" y="4621292"/>
                <a:ext cx="1081499" cy="531030"/>
                <a:chOff x="10426813" y="6415804"/>
                <a:chExt cx="1777702" cy="453428"/>
              </a:xfrm>
            </p:grpSpPr>
            <p:sp>
              <p:nvSpPr>
                <p:cNvPr id="102" name="รูปแบบอิสระ: รูปร่าง 38">
                  <a:extLst>
                    <a:ext uri="{FF2B5EF4-FFF2-40B4-BE49-F238E27FC236}">
                      <a16:creationId xmlns:a16="http://schemas.microsoft.com/office/drawing/2014/main" id="{18287458-5345-45BB-A7B2-0AE1DDE4E433}"/>
                    </a:ext>
                  </a:extLst>
                </p:cNvPr>
                <p:cNvSpPr/>
                <p:nvPr/>
              </p:nvSpPr>
              <p:spPr>
                <a:xfrm>
                  <a:off x="10426813" y="6415804"/>
                  <a:ext cx="1777701" cy="441288"/>
                </a:xfrm>
                <a:custGeom>
                  <a:avLst/>
                  <a:gdLst>
                    <a:gd name="connsiteX0" fmla="*/ 437779 w 1373020"/>
                    <a:gd name="connsiteY0" fmla="*/ 0 h 426691"/>
                    <a:gd name="connsiteX1" fmla="*/ 1373020 w 1373020"/>
                    <a:gd name="connsiteY1" fmla="*/ 0 h 426691"/>
                    <a:gd name="connsiteX2" fmla="*/ 1373020 w 1373020"/>
                    <a:gd name="connsiteY2" fmla="*/ 426691 h 426691"/>
                    <a:gd name="connsiteX3" fmla="*/ 0 w 1373020"/>
                    <a:gd name="connsiteY3" fmla="*/ 426691 h 426691"/>
                    <a:gd name="connsiteX4" fmla="*/ 323208 w 1373020"/>
                    <a:gd name="connsiteY4" fmla="*/ 111669 h 426691"/>
                    <a:gd name="connsiteX5" fmla="*/ 437779 w 1373020"/>
                    <a:gd name="connsiteY5" fmla="*/ 0 h 4266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3020" h="426691">
                      <a:moveTo>
                        <a:pt x="437779" y="0"/>
                      </a:moveTo>
                      <a:lnTo>
                        <a:pt x="1373020" y="0"/>
                      </a:lnTo>
                      <a:lnTo>
                        <a:pt x="1373020" y="426691"/>
                      </a:lnTo>
                      <a:lnTo>
                        <a:pt x="0" y="426691"/>
                      </a:lnTo>
                      <a:lnTo>
                        <a:pt x="323208" y="111669"/>
                      </a:lnTo>
                      <a:lnTo>
                        <a:pt x="43777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BE4AE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3000">
                      <a:srgbClr val="FBE4AE"/>
                    </a:gs>
                    <a:gs pos="67000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  <p:sp>
              <p:nvSpPr>
                <p:cNvPr id="103" name="รูปแบบอิสระ: รูปร่าง 31">
                  <a:extLst>
                    <a:ext uri="{FF2B5EF4-FFF2-40B4-BE49-F238E27FC236}">
                      <a16:creationId xmlns:a16="http://schemas.microsoft.com/office/drawing/2014/main" id="{CB515603-CB57-4A48-B8A7-C4BD2C469F4B}"/>
                    </a:ext>
                  </a:extLst>
                </p:cNvPr>
                <p:cNvSpPr/>
                <p:nvPr/>
              </p:nvSpPr>
              <p:spPr>
                <a:xfrm>
                  <a:off x="10426813" y="6510930"/>
                  <a:ext cx="1777702" cy="358302"/>
                </a:xfrm>
                <a:custGeom>
                  <a:avLst/>
                  <a:gdLst>
                    <a:gd name="connsiteX0" fmla="*/ 349528 w 1399340"/>
                    <a:gd name="connsiteY0" fmla="*/ 0 h 340675"/>
                    <a:gd name="connsiteX1" fmla="*/ 1399340 w 1399340"/>
                    <a:gd name="connsiteY1" fmla="*/ 0 h 340675"/>
                    <a:gd name="connsiteX2" fmla="*/ 1399340 w 1399340"/>
                    <a:gd name="connsiteY2" fmla="*/ 340675 h 340675"/>
                    <a:gd name="connsiteX3" fmla="*/ 0 w 1399340"/>
                    <a:gd name="connsiteY3" fmla="*/ 340675 h 340675"/>
                    <a:gd name="connsiteX4" fmla="*/ 349528 w 1399340"/>
                    <a:gd name="connsiteY4" fmla="*/ 0 h 3406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99340" h="340675">
                      <a:moveTo>
                        <a:pt x="349528" y="0"/>
                      </a:moveTo>
                      <a:lnTo>
                        <a:pt x="1399340" y="0"/>
                      </a:lnTo>
                      <a:lnTo>
                        <a:pt x="1399340" y="340675"/>
                      </a:lnTo>
                      <a:lnTo>
                        <a:pt x="0" y="340675"/>
                      </a:lnTo>
                      <a:lnTo>
                        <a:pt x="349528" y="0"/>
                      </a:lnTo>
                      <a:close/>
                    </a:path>
                  </a:pathLst>
                </a:custGeom>
                <a:solidFill>
                  <a:srgbClr val="0020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th-TH" sz="2000"/>
                </a:p>
              </p:txBody>
            </p:sp>
          </p:grpSp>
        </p:grpSp>
        <p:pic>
          <p:nvPicPr>
            <p:cNvPr id="93" name="Picture 23">
              <a:extLst>
                <a:ext uri="{FF2B5EF4-FFF2-40B4-BE49-F238E27FC236}">
                  <a16:creationId xmlns:a16="http://schemas.microsoft.com/office/drawing/2014/main" id="{814E8581-24DE-4EA8-9741-7D904315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9176" y="5335480"/>
              <a:ext cx="467569" cy="344415"/>
            </a:xfrm>
            <a:prstGeom prst="rect">
              <a:avLst/>
            </a:prstGeom>
          </p:spPr>
        </p:pic>
        <p:sp>
          <p:nvSpPr>
            <p:cNvPr id="94" name="รูปแบบอิสระ: รูปร่าง 49">
              <a:extLst>
                <a:ext uri="{FF2B5EF4-FFF2-40B4-BE49-F238E27FC236}">
                  <a16:creationId xmlns:a16="http://schemas.microsoft.com/office/drawing/2014/main" id="{0CC04605-512B-40BA-BB6C-C4CA6329F254}"/>
                </a:ext>
              </a:extLst>
            </p:cNvPr>
            <p:cNvSpPr/>
            <p:nvPr/>
          </p:nvSpPr>
          <p:spPr>
            <a:xfrm rot="303631">
              <a:off x="8835454" y="5255550"/>
              <a:ext cx="451167" cy="499941"/>
            </a:xfrm>
            <a:custGeom>
              <a:avLst/>
              <a:gdLst>
                <a:gd name="connsiteX0" fmla="*/ 411471 w 524882"/>
                <a:gd name="connsiteY0" fmla="*/ 0 h 426691"/>
                <a:gd name="connsiteX1" fmla="*/ 524882 w 524882"/>
                <a:gd name="connsiteY1" fmla="*/ 0 h 426691"/>
                <a:gd name="connsiteX2" fmla="*/ 113411 w 524882"/>
                <a:gd name="connsiteY2" fmla="*/ 426691 h 426691"/>
                <a:gd name="connsiteX3" fmla="*/ 0 w 524882"/>
                <a:gd name="connsiteY3" fmla="*/ 426691 h 426691"/>
                <a:gd name="connsiteX4" fmla="*/ 411471 w 524882"/>
                <a:gd name="connsiteY4" fmla="*/ 0 h 42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4882" h="426691">
                  <a:moveTo>
                    <a:pt x="411471" y="0"/>
                  </a:moveTo>
                  <a:lnTo>
                    <a:pt x="524882" y="0"/>
                  </a:lnTo>
                  <a:lnTo>
                    <a:pt x="113411" y="426691"/>
                  </a:lnTo>
                  <a:lnTo>
                    <a:pt x="0" y="426691"/>
                  </a:lnTo>
                  <a:lnTo>
                    <a:pt x="4114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BE4AE"/>
                </a:gs>
                <a:gs pos="13000">
                  <a:srgbClr val="BD922A"/>
                </a:gs>
                <a:gs pos="21001">
                  <a:srgbClr val="BD922A"/>
                </a:gs>
                <a:gs pos="63000">
                  <a:srgbClr val="FBE4AE"/>
                </a:gs>
                <a:gs pos="67000">
                  <a:srgbClr val="BD922A"/>
                </a:gs>
                <a:gs pos="69000">
                  <a:srgbClr val="835E17"/>
                </a:gs>
                <a:gs pos="82001">
                  <a:srgbClr val="A28949"/>
                </a:gs>
                <a:gs pos="100000">
                  <a:srgbClr val="FAE3B7"/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th-TH" sz="20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-23581" y="-271597"/>
            <a:ext cx="10193050" cy="1541268"/>
            <a:chOff x="-23581" y="-271597"/>
            <a:chExt cx="10193050" cy="1541268"/>
          </a:xfrm>
        </p:grpSpPr>
        <p:grpSp>
          <p:nvGrpSpPr>
            <p:cNvPr id="43" name="กลุ่ม 52">
              <a:extLst>
                <a:ext uri="{FF2B5EF4-FFF2-40B4-BE49-F238E27FC236}">
                  <a16:creationId xmlns:a16="http://schemas.microsoft.com/office/drawing/2014/main" id="{84E5CB32-C22A-40FB-BE79-3F261B775F5E}"/>
                </a:ext>
              </a:extLst>
            </p:cNvPr>
            <p:cNvGrpSpPr/>
            <p:nvPr/>
          </p:nvGrpSpPr>
          <p:grpSpPr>
            <a:xfrm>
              <a:off x="-23581" y="299"/>
              <a:ext cx="10193050" cy="674950"/>
              <a:chOff x="-29746" y="-164554"/>
              <a:chExt cx="9173747" cy="607455"/>
            </a:xfrm>
          </p:grpSpPr>
          <p:sp>
            <p:nvSpPr>
              <p:cNvPr id="48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5692012" y="65211"/>
                <a:ext cx="3441748" cy="377690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49" name="สี่เหลี่ยมผืนผ้า 47">
                <a:extLst>
                  <a:ext uri="{FF2B5EF4-FFF2-40B4-BE49-F238E27FC236}">
                    <a16:creationId xmlns:a16="http://schemas.microsoft.com/office/drawing/2014/main" id="{667204FE-3C1C-4980-AD32-890094B05AFC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517884"/>
              </a:xfrm>
              <a:prstGeom prst="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sp>
            <p:nvSpPr>
              <p:cNvPr id="50" name="แผนผังลำดับงาน: ป้อนข้อมูลด้วยตนเอง 4">
                <a:extLst>
                  <a:ext uri="{FF2B5EF4-FFF2-40B4-BE49-F238E27FC236}">
                    <a16:creationId xmlns:a16="http://schemas.microsoft.com/office/drawing/2014/main" id="{CDB1064D-F2C9-4D02-9722-A4463B75D08B}"/>
                  </a:ext>
                </a:extLst>
              </p:cNvPr>
              <p:cNvSpPr/>
              <p:nvPr/>
            </p:nvSpPr>
            <p:spPr>
              <a:xfrm>
                <a:off x="5883027" y="51469"/>
                <a:ext cx="3260973" cy="301861"/>
              </a:xfrm>
              <a:prstGeom prst="flowChartAlternateProcess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 dirty="0"/>
              </a:p>
            </p:txBody>
          </p:sp>
          <p:sp>
            <p:nvSpPr>
              <p:cNvPr id="51" name="สี่เหลี่ยมผืนผ้า 3">
                <a:extLst>
                  <a:ext uri="{FF2B5EF4-FFF2-40B4-BE49-F238E27FC236}">
                    <a16:creationId xmlns:a16="http://schemas.microsoft.com/office/drawing/2014/main" id="{8493D4F4-6FD8-4552-904E-DB7274115DA0}"/>
                  </a:ext>
                </a:extLst>
              </p:cNvPr>
              <p:cNvSpPr/>
              <p:nvPr/>
            </p:nvSpPr>
            <p:spPr>
              <a:xfrm>
                <a:off x="-29746" y="-164554"/>
                <a:ext cx="9173747" cy="432048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</p:grpSp>
        <p:grpSp>
          <p:nvGrpSpPr>
            <p:cNvPr id="44" name="กลุ่ม 9">
              <a:extLst>
                <a:ext uri="{FF2B5EF4-FFF2-40B4-BE49-F238E27FC236}">
                  <a16:creationId xmlns:a16="http://schemas.microsoft.com/office/drawing/2014/main" id="{D2312BD0-5401-4FDB-9FF3-B1382B3C9639}"/>
                </a:ext>
              </a:extLst>
            </p:cNvPr>
            <p:cNvGrpSpPr/>
            <p:nvPr/>
          </p:nvGrpSpPr>
          <p:grpSpPr>
            <a:xfrm>
              <a:off x="5792566" y="-271597"/>
              <a:ext cx="4376902" cy="1541268"/>
              <a:chOff x="5491686" y="-481268"/>
              <a:chExt cx="3939213" cy="1387141"/>
            </a:xfrm>
          </p:grpSpPr>
          <p:sp>
            <p:nvSpPr>
              <p:cNvPr id="45" name="กล่องข้อความ 8">
                <a:extLst>
                  <a:ext uri="{FF2B5EF4-FFF2-40B4-BE49-F238E27FC236}">
                    <a16:creationId xmlns:a16="http://schemas.microsoft.com/office/drawing/2014/main" id="{BF84CABE-5C70-4013-8958-0D4F9CD0D474}"/>
                  </a:ext>
                </a:extLst>
              </p:cNvPr>
              <p:cNvSpPr txBox="1"/>
              <p:nvPr/>
            </p:nvSpPr>
            <p:spPr>
              <a:xfrm>
                <a:off x="7187022" y="-220224"/>
                <a:ext cx="2243877" cy="514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60 </a:t>
                </a:r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ปี กรมการพัฒนาชุมชน</a:t>
                </a:r>
              </a:p>
              <a:p>
                <a:r>
                  <a:rPr lang="th-TH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rPr>
                  <a:t>สร้างสรรค์ชุมชน สร้างคน สร้างชาติ</a:t>
                </a:r>
                <a:endParaRPr lang="en-US" sz="1556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asmineUPC" panose="02020603050405020304" pitchFamily="18" charset="-34"/>
                  <a:cs typeface="JasmineUPC" panose="02020603050405020304" pitchFamily="18" charset="-34"/>
                </a:endParaRPr>
              </a:p>
            </p:txBody>
          </p:sp>
          <p:sp>
            <p:nvSpPr>
              <p:cNvPr id="46" name="วงรี 13">
                <a:extLst>
                  <a:ext uri="{FF2B5EF4-FFF2-40B4-BE49-F238E27FC236}">
                    <a16:creationId xmlns:a16="http://schemas.microsoft.com/office/drawing/2014/main" id="{722B5707-C41F-4885-825E-D2676CEE49E1}"/>
                  </a:ext>
                </a:extLst>
              </p:cNvPr>
              <p:cNvSpPr/>
              <p:nvPr/>
            </p:nvSpPr>
            <p:spPr>
              <a:xfrm>
                <a:off x="5491686" y="-481268"/>
                <a:ext cx="1709187" cy="1387141"/>
              </a:xfrm>
              <a:prstGeom prst="ellipse">
                <a:avLst/>
              </a:prstGeom>
              <a:solidFill>
                <a:srgbClr val="FBF7F1"/>
              </a:solidFill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/>
              </a:p>
            </p:txBody>
          </p:sp>
          <p:pic>
            <p:nvPicPr>
              <p:cNvPr id="47" name="รูปภาพ 65">
                <a:extLst>
                  <a:ext uri="{FF2B5EF4-FFF2-40B4-BE49-F238E27FC236}">
                    <a16:creationId xmlns:a16="http://schemas.microsoft.com/office/drawing/2014/main" id="{EF9B53AA-6A14-4E04-B937-D6234A306B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5168" b="30186"/>
              <a:stretch/>
            </p:blipFill>
            <p:spPr>
              <a:xfrm>
                <a:off x="5978910" y="-202056"/>
                <a:ext cx="857563" cy="565764"/>
              </a:xfrm>
              <a:custGeom>
                <a:avLst/>
                <a:gdLst>
                  <a:gd name="connsiteX0" fmla="*/ 0 w 1500565"/>
                  <a:gd name="connsiteY0" fmla="*/ 0 h 990006"/>
                  <a:gd name="connsiteX1" fmla="*/ 1500565 w 1500565"/>
                  <a:gd name="connsiteY1" fmla="*/ 0 h 990006"/>
                  <a:gd name="connsiteX2" fmla="*/ 1500565 w 1500565"/>
                  <a:gd name="connsiteY2" fmla="*/ 699241 h 990006"/>
                  <a:gd name="connsiteX3" fmla="*/ 1454656 w 1500565"/>
                  <a:gd name="connsiteY3" fmla="*/ 699241 h 990006"/>
                  <a:gd name="connsiteX4" fmla="*/ 1454656 w 1500565"/>
                  <a:gd name="connsiteY4" fmla="*/ 958222 h 990006"/>
                  <a:gd name="connsiteX5" fmla="*/ 1500565 w 1500565"/>
                  <a:gd name="connsiteY5" fmla="*/ 958222 h 990006"/>
                  <a:gd name="connsiteX6" fmla="*/ 1500565 w 1500565"/>
                  <a:gd name="connsiteY6" fmla="*/ 990006 h 990006"/>
                  <a:gd name="connsiteX7" fmla="*/ 0 w 1500565"/>
                  <a:gd name="connsiteY7" fmla="*/ 990006 h 990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0565" h="990006">
                    <a:moveTo>
                      <a:pt x="0" y="0"/>
                    </a:moveTo>
                    <a:lnTo>
                      <a:pt x="1500565" y="0"/>
                    </a:lnTo>
                    <a:lnTo>
                      <a:pt x="1500565" y="699241"/>
                    </a:lnTo>
                    <a:lnTo>
                      <a:pt x="1454656" y="699241"/>
                    </a:lnTo>
                    <a:lnTo>
                      <a:pt x="1454656" y="958222"/>
                    </a:lnTo>
                    <a:lnTo>
                      <a:pt x="1500565" y="958222"/>
                    </a:lnTo>
                    <a:lnTo>
                      <a:pt x="1500565" y="990006"/>
                    </a:lnTo>
                    <a:lnTo>
                      <a:pt x="0" y="990006"/>
                    </a:lnTo>
                    <a:close/>
                  </a:path>
                </a:pathLst>
              </a:custGeom>
            </p:spPr>
          </p:pic>
        </p:grpSp>
      </p:grpSp>
      <p:sp>
        <p:nvSpPr>
          <p:cNvPr id="32" name="TextBox 31"/>
          <p:cNvSpPr txBox="1"/>
          <p:nvPr/>
        </p:nvSpPr>
        <p:spPr>
          <a:xfrm>
            <a:off x="797764" y="6443"/>
            <a:ext cx="4565984" cy="473206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b="1" dirty="0">
                <a:ln w="0"/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ระเบียบวาระที่ 3 เรื่อง สืบเนื่องจากการประชุม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840509"/>
              </p:ext>
            </p:extLst>
          </p:nvPr>
        </p:nvGraphicFramePr>
        <p:xfrm>
          <a:off x="174272" y="767640"/>
          <a:ext cx="9797344" cy="33585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96492">
                  <a:extLst>
                    <a:ext uri="{9D8B030D-6E8A-4147-A177-3AD203B41FA5}">
                      <a16:colId xmlns:a16="http://schemas.microsoft.com/office/drawing/2014/main" val="2931929888"/>
                    </a:ext>
                  </a:extLst>
                </a:gridCol>
                <a:gridCol w="4900852">
                  <a:extLst>
                    <a:ext uri="{9D8B030D-6E8A-4147-A177-3AD203B41FA5}">
                      <a16:colId xmlns:a16="http://schemas.microsoft.com/office/drawing/2014/main" val="4135339946"/>
                    </a:ext>
                  </a:extLst>
                </a:gridCol>
              </a:tblGrid>
              <a:tr h="692904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th-TH" sz="1600" b="1" i="0" u="sng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ระเบียบวาระที่ 3</a:t>
                      </a:r>
                      <a:r>
                        <a:rPr lang="en-US" sz="1600" b="1" i="0" u="sng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600" b="1" i="0" u="sng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เรื่องสืบเนื่องจากการประชุม</a:t>
                      </a:r>
                      <a:endParaRPr lang="en-US" sz="1600" b="1" i="0" u="sng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th-TH" sz="1400" b="1" kern="1200" spc="-2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3.2 รายงานการบริหารจัดการหนี้ของกองทุนพัฒนาบทบาทสตรี</a:t>
                      </a:r>
                      <a:endParaRPr lang="en-US" sz="1400" b="1" kern="1200" spc="-2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80162"/>
                  </a:ext>
                </a:extLst>
              </a:tr>
              <a:tr h="3648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ผลการดำเนินการ</a:t>
                      </a:r>
                      <a:endParaRPr lang="en-US" sz="1500" b="1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157069"/>
                  </a:ext>
                </a:extLst>
              </a:tr>
              <a:tr h="2300835"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500" b="1" u="sng" kern="1200" spc="-7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ที่ประชุมได้ร่วมพิจารณาและมีข้อเสนอแนะ/ข้อสังเกต </a:t>
                      </a:r>
                      <a:r>
                        <a:rPr lang="th-TH" sz="1500" b="1" u="sng" kern="1200" spc="-7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ดังนี้ (ต่อ)</a:t>
                      </a:r>
                      <a:endParaRPr lang="en-US" sz="1500" b="1" kern="1200" spc="-7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40000"/>
                        </a:lnSpc>
                      </a:pPr>
                      <a:r>
                        <a:rPr lang="th-TH" sz="1400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</a:t>
                      </a:r>
                      <a:r>
                        <a:rPr lang="th-TH" sz="1400" b="1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400" b="1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3.</a:t>
                      </a:r>
                      <a:r>
                        <a:rPr lang="th-TH" sz="14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400" b="1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ให้รายงานจำนวนลูกหนี้ที่ดำเนินคดีในการประชุม</a:t>
                      </a:r>
                      <a:br>
                        <a:rPr lang="th-TH" sz="1400" b="1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400" b="1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ครั้งต่อไป </a:t>
                      </a:r>
                      <a:endParaRPr lang="en-US" sz="1400" b="1" kern="1200" dirty="0" smtClean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76197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สกส. ได้นำข้อมูลการดำเนินการทางกฎหมายเกี่ยวกับการดำเนินคดีแพ่งและคดีอาญาของกองทุนพัฒนาบทบาทสตรีในระเบียบวาระ</a:t>
                      </a:r>
                      <a:br>
                        <a:rPr lang="th-TH" sz="14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4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 4.6 รายงานผลข้อมูลการดำเนินการทางกฎหมายเกี่ยวกับ</a:t>
                      </a:r>
                      <a:br>
                        <a:rPr lang="th-TH" sz="14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4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การดำเนินคดีแพ่งและคดีอาญาของกองทุนพัฒนาบทบาทสตรี</a:t>
                      </a:r>
                      <a:br>
                        <a:rPr lang="th-TH" sz="14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4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ของการประชุมครั้งที่ 9/2565 เรียบร้อยแล้ว</a:t>
                      </a:r>
                      <a:endParaRPr lang="th-TH" sz="1400" b="0" kern="1200" dirty="0" smtClean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400" kern="1200" spc="0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13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6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36281" y="-152352"/>
            <a:ext cx="10205749" cy="1541268"/>
            <a:chOff x="-36281" y="-152352"/>
            <a:chExt cx="10205749" cy="1541268"/>
          </a:xfrm>
        </p:grpSpPr>
        <p:grpSp>
          <p:nvGrpSpPr>
            <p:cNvPr id="12" name="Group 11"/>
            <p:cNvGrpSpPr/>
            <p:nvPr/>
          </p:nvGrpSpPr>
          <p:grpSpPr>
            <a:xfrm>
              <a:off x="-36281" y="-9430"/>
              <a:ext cx="10205749" cy="894002"/>
              <a:chOff x="-36281" y="-9430"/>
              <a:chExt cx="10205749" cy="894002"/>
            </a:xfrm>
          </p:grpSpPr>
          <p:sp>
            <p:nvSpPr>
              <p:cNvPr id="15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6516124" y="464916"/>
                <a:ext cx="3653344" cy="4196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-36281" y="-9430"/>
                <a:ext cx="10205749" cy="859495"/>
                <a:chOff x="-36281" y="-17123"/>
                <a:chExt cx="10205749" cy="828433"/>
              </a:xfrm>
            </p:grpSpPr>
            <p:grpSp>
              <p:nvGrpSpPr>
                <p:cNvPr id="17" name="กลุ่ม 52">
                  <a:extLst>
                    <a:ext uri="{FF2B5EF4-FFF2-40B4-BE49-F238E27FC236}">
                      <a16:creationId xmlns:a16="http://schemas.microsoft.com/office/drawing/2014/main" id="{84E5CB32-C22A-40FB-BE79-3F261B775F5E}"/>
                    </a:ext>
                  </a:extLst>
                </p:cNvPr>
                <p:cNvGrpSpPr/>
                <p:nvPr/>
              </p:nvGrpSpPr>
              <p:grpSpPr>
                <a:xfrm>
                  <a:off x="-36281" y="-17123"/>
                  <a:ext cx="10205749" cy="828433"/>
                  <a:chOff x="-41176" y="-180236"/>
                  <a:chExt cx="9185176" cy="745592"/>
                </a:xfrm>
              </p:grpSpPr>
              <p:sp>
                <p:nvSpPr>
                  <p:cNvPr id="19" name="สี่เหลี่ยมผืนผ้า: มุมมน 48">
                    <a:extLst>
                      <a:ext uri="{FF2B5EF4-FFF2-40B4-BE49-F238E27FC236}">
                        <a16:creationId xmlns:a16="http://schemas.microsoft.com/office/drawing/2014/main" id="{DCE62B95-9C16-4E87-82CC-AF99B1F01983}"/>
                      </a:ext>
                    </a:extLst>
                  </p:cNvPr>
                  <p:cNvSpPr/>
                  <p:nvPr/>
                </p:nvSpPr>
                <p:spPr>
                  <a:xfrm>
                    <a:off x="5692012" y="65211"/>
                    <a:ext cx="3441748" cy="37769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20" name="สี่เหลี่ยมผืนผ้า 47">
                    <a:extLst>
                      <a:ext uri="{FF2B5EF4-FFF2-40B4-BE49-F238E27FC236}">
                        <a16:creationId xmlns:a16="http://schemas.microsoft.com/office/drawing/2014/main" id="{667204FE-3C1C-4980-AD32-890094B05AFC}"/>
                      </a:ext>
                    </a:extLst>
                  </p:cNvPr>
                  <p:cNvSpPr/>
                  <p:nvPr/>
                </p:nvSpPr>
                <p:spPr>
                  <a:xfrm>
                    <a:off x="-39988" y="47472"/>
                    <a:ext cx="6548171" cy="51788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21" name="แผนผังลำดับงาน: ป้อนข้อมูลด้วยตนเอง 4">
                    <a:extLst>
                      <a:ext uri="{FF2B5EF4-FFF2-40B4-BE49-F238E27FC236}">
                        <a16:creationId xmlns:a16="http://schemas.microsoft.com/office/drawing/2014/main" id="{CDB1064D-F2C9-4D02-9722-A4463B75D08B}"/>
                      </a:ext>
                    </a:extLst>
                  </p:cNvPr>
                  <p:cNvSpPr/>
                  <p:nvPr/>
                </p:nvSpPr>
                <p:spPr>
                  <a:xfrm>
                    <a:off x="5883027" y="51469"/>
                    <a:ext cx="3260973" cy="301861"/>
                  </a:xfrm>
                  <a:prstGeom prst="flowChartAlternateProcess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 dirty="0"/>
                  </a:p>
                </p:txBody>
              </p:sp>
              <p:sp>
                <p:nvSpPr>
                  <p:cNvPr id="22" name="สี่เหลี่ยมผืนผ้า 3">
                    <a:extLst>
                      <a:ext uri="{FF2B5EF4-FFF2-40B4-BE49-F238E27FC236}">
                        <a16:creationId xmlns:a16="http://schemas.microsoft.com/office/drawing/2014/main" id="{8493D4F4-6FD8-4552-904E-DB7274115DA0}"/>
                      </a:ext>
                    </a:extLst>
                  </p:cNvPr>
                  <p:cNvSpPr/>
                  <p:nvPr/>
                </p:nvSpPr>
                <p:spPr>
                  <a:xfrm>
                    <a:off x="-41176" y="-180236"/>
                    <a:ext cx="9173747" cy="690460"/>
                  </a:xfrm>
                  <a:prstGeom prst="rect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</p:grpSp>
            <p:sp>
              <p:nvSpPr>
                <p:cNvPr id="18" name="กล่องข้อความ 8">
                  <a:extLst>
                    <a:ext uri="{FF2B5EF4-FFF2-40B4-BE49-F238E27FC236}">
                      <a16:creationId xmlns:a16="http://schemas.microsoft.com/office/drawing/2014/main" id="{BF84CABE-5C70-4013-8958-0D4F9CD0D474}"/>
                    </a:ext>
                  </a:extLst>
                </p:cNvPr>
                <p:cNvSpPr txBox="1"/>
                <p:nvPr/>
              </p:nvSpPr>
              <p:spPr>
                <a:xfrm>
                  <a:off x="7658850" y="85945"/>
                  <a:ext cx="2493196" cy="571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60 </a:t>
                  </a:r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ปี กรมการพัฒนาชุมชน</a:t>
                  </a:r>
                </a:p>
                <a:p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สร้างสรรค์ชุมชน สร้างคน สร้างชาติ</a:t>
                  </a:r>
                  <a:endPara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</p:grpSp>
        <p:sp>
          <p:nvSpPr>
            <p:cNvPr id="13" name="วงรี 13">
              <a:extLst>
                <a:ext uri="{FF2B5EF4-FFF2-40B4-BE49-F238E27FC236}">
                  <a16:creationId xmlns:a16="http://schemas.microsoft.com/office/drawing/2014/main" id="{722B5707-C41F-4885-825E-D2676CEE49E1}"/>
                </a:ext>
              </a:extLst>
            </p:cNvPr>
            <p:cNvSpPr/>
            <p:nvPr/>
          </p:nvSpPr>
          <p:spPr>
            <a:xfrm>
              <a:off x="5719138" y="-152352"/>
              <a:ext cx="1899096" cy="1541268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/>
            </a:p>
          </p:txBody>
        </p:sp>
        <p:pic>
          <p:nvPicPr>
            <p:cNvPr id="14" name="รูปภาพ 65">
              <a:extLst>
                <a:ext uri="{FF2B5EF4-FFF2-40B4-BE49-F238E27FC236}">
                  <a16:creationId xmlns:a16="http://schemas.microsoft.com/office/drawing/2014/main" id="{EF9B53AA-6A14-4E04-B937-D6234A306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6260498" y="157884"/>
              <a:ext cx="952847" cy="628627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</p:grpSp>
      <p:sp>
        <p:nvSpPr>
          <p:cNvPr id="23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63885" y="-38169"/>
            <a:ext cx="5984375" cy="76910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5.4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การทบทวนกฎบัตรการตรวจสอบภายใน กองทุนพัฒนาบทบาทสตรี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ปรับปรุงแผนการ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ตรวจสอบระยะยาวปีงบประมาณ พ.ศ. 2565 - 2568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แผนการ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 </a:t>
            </a:r>
            <a:b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ประจำปีงบประมาณ พ.ศ. 2566 กองทุนพัฒนาบทบาทสตรี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220337" y="898251"/>
            <a:ext cx="9650775" cy="6394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89406" tIns="44703" rIns="89406" bIns="44703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lnSpc>
                <a:spcPct val="150000"/>
              </a:lnSpc>
              <a:spcBef>
                <a:spcPct val="0"/>
              </a:spcBef>
              <a:buNone/>
            </a:pPr>
            <a:r>
              <a:rPr lang="th-TH" sz="18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ahoma" panose="020B0604030504040204" pitchFamily="34" charset="0"/>
                <a:cs typeface="Chulabhorn Likit Text" panose="00000500000000000000" pitchFamily="50" charset="-34"/>
              </a:rPr>
              <a:t>กฎบัตรการตรวจสอบภายใน กองทุนพัฒนาบทบาท</a:t>
            </a:r>
            <a:r>
              <a:rPr lang="th-TH" sz="18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ahoma" panose="020B0604030504040204" pitchFamily="34" charset="0"/>
                <a:cs typeface="Chulabhorn Likit Text" panose="00000500000000000000" pitchFamily="50" charset="-34"/>
              </a:rPr>
              <a:t>สตรี</a:t>
            </a:r>
            <a:endParaRPr lang="th-TH" sz="1800" b="1" dirty="0">
              <a:solidFill>
                <a:srgbClr val="002060"/>
              </a:solidFill>
              <a:latin typeface="Chulabhorn Likit Text" panose="00000500000000000000" pitchFamily="50" charset="-34"/>
              <a:ea typeface="Tahoma" panose="020B0604030504040204" pitchFamily="34" charset="0"/>
              <a:cs typeface="Chulabhorn Likit Text" panose="00000500000000000000" pitchFamily="50" charset="-34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19555" y="961617"/>
            <a:ext cx="897017" cy="452063"/>
            <a:chOff x="3467141" y="3647424"/>
            <a:chExt cx="1912172" cy="112015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141" y="3718559"/>
              <a:ext cx="830539" cy="944881"/>
            </a:xfrm>
            <a:prstGeom prst="rect">
              <a:avLst/>
            </a:prstGeom>
          </p:spPr>
        </p:pic>
        <p:pic>
          <p:nvPicPr>
            <p:cNvPr id="27" name="รูปภาพ 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1730" y="3647424"/>
              <a:ext cx="887583" cy="1120159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220337" y="1525233"/>
            <a:ext cx="9650775" cy="41591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380985" algn="thaiDist" defTabSz="76197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5.6 เสนอรายงานผลการตรวจสอบต่อประธานคณะกรรมการบริหารกองทุนพัฒนาบทบาทสตรีภายในเวลาอันสมควรหรืออย่างน้อยภายใน 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 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เดือนนับจากวันที่ดำเนินการตรวจสอบแล้วเสร็จตามแผน กรณีเรื่องที่ตรวจพบเป็นเรื่องที่จะมีผลเสียหายต่อทาง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ราชการ</a:t>
            </a:r>
            <a:b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ให้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รายงานผลการตรวจสอบทันที</a:t>
            </a:r>
            <a:endParaRPr lang="en-US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Bef>
                <a:spcPts val="500"/>
              </a:spcBef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5.7 ติดตามผลการตรวจสอบ เสนอแนะ และให้คำปรึกษาแก่หน่วยรับตรวจ เพื่อให้การปรับปรุงแก้ไขของหน่วยรับตรวจเป็นไปตามข้อเสนอแนะในรายงานผลการตรวจสอบ	</a:t>
            </a:r>
            <a:endParaRPr lang="en-US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Bef>
                <a:spcPts val="500"/>
              </a:spcBef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5.8 ให้คำปรึกษาแนะนำเกี่ยวกับกฎหมาย ระเบียบ ข้อบังคับ และมติคณะรัฐมนตรีที่เกี่ยวข้อง ด้านการเงิน การบัญชี และการพัสดุ 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ระบบ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การควบคุมภายใน และการบริหารความเสี่ยง</a:t>
            </a:r>
            <a:endParaRPr lang="en-US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Bef>
                <a:spcPts val="500"/>
              </a:spcBef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</a:t>
            </a:r>
            <a:r>
              <a:rPr lang="th-TH" sz="1333" spc="-2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5.9 ประสานงานกับสำนักงานการตรวจเงินแผ่นดิน กรมบัญชีกลาง และหน่วยงานต่าง ๆ ที่เกี่ยวข้อง </a:t>
            </a:r>
            <a:r>
              <a:rPr lang="th-TH" sz="1333" spc="-2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เพื่อให้</a:t>
            </a:r>
            <a:r>
              <a:rPr lang="th-TH" sz="1333" spc="-2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</a:t>
            </a:r>
            <a:r>
              <a:rPr lang="th-TH" sz="1333" spc="-2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ปฏิบัติงานตรวจสอบ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ภายในบรรลุเป้าหมายอย่างมีประสิทธิภาพ</a:t>
            </a:r>
            <a:endParaRPr lang="en-US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5.10 ประสานงานกับหน่วยรับตรวจเพื่อ</a:t>
            </a:r>
            <a:endParaRPr lang="en-US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	- แจ้งแผนการตรวจสอบประจำปี ให้หน่วยรับตรวจได้รับทราบล่วงหน้า</a:t>
            </a:r>
            <a:endParaRPr lang="en-US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- ให้ผู้บริหารและคณะบุคคลของหน่วยรับตรวจมีส่วนร่วมในการให้ข้อมูล ข้อเสนอแนะ ในอันที่จะทำ</a:t>
            </a:r>
            <a:r>
              <a:rPr lang="th-TH" sz="1333" spc="-8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ให้ผลการตรวจสอบมีประโยชน์สามารถนำไปสู่การพัฒนา ปรับปรุง แก้ไขการปฏิบัติงานให้มีประสิทธิภาพมากยิ่งขึ้น</a:t>
            </a:r>
            <a:endParaRPr lang="en-US" sz="1333" spc="-8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</a:t>
            </a:r>
            <a:r>
              <a:rPr lang="en-US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</a:t>
            </a:r>
            <a:r>
              <a:rPr lang="en-US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11 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การประกันและการปรับปรุงคุณภาพงานตรวจสอบภายในภาครัฐ โดยการปฏิบัติงานและปรับปรุงกระบวนการปฏิบัติงานให้เป็นไปตามแนวทางการประเมินคุณภาพงานตรวจสอบภายใน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ภาครัฐ</a:t>
            </a:r>
            <a:endParaRPr lang="en-US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9365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20337" y="1726531"/>
            <a:ext cx="9650774" cy="34464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  <a:spAutoFit/>
          </a:bodyPr>
          <a:lstStyle/>
          <a:p>
            <a:pPr defTabSz="7619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6.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ขอบเขตการปฏิบัติงาน</a:t>
            </a:r>
            <a:endParaRPr lang="en-US" sz="15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 defTabSz="761970" eaLnBrk="0" fontAlgn="base" hangingPunct="0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</a:pPr>
            <a:r>
              <a:rPr lang="th-TH" sz="917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      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หน่วยงานตรวจสอบภายใน มีขอบเขตการปฏิบัติงานเพื่อให้มั่นใจว่า หน่วยรับตรวจได้จัดให้มีระบบบริหารความเสี่ยง ระบบควบคุมภายใน และกระบวนการกำกับดูแลที่ดี มีประสิทธิภาพตรงตามวัตถุประสงค์ที่กำหนดไว้ ในเรื่องดังต่อไปนี้ </a:t>
            </a:r>
            <a:endParaRPr lang="en-US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 defTabSz="761970" eaLnBrk="0" fontAlgn="base" hangingPunct="0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</a:pPr>
            <a:r>
              <a:rPr lang="en-US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     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6.1 </a:t>
            </a:r>
            <a:r>
              <a:rPr lang="th-TH" sz="1333" b="1" spc="-4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ตรวจสอบทางการเงิน </a:t>
            </a:r>
            <a:r>
              <a:rPr lang="th-TH" sz="1333" spc="-4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(</a:t>
            </a:r>
            <a:r>
              <a:rPr lang="en-US" sz="1333" spc="-4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Financial Audit</a:t>
            </a:r>
            <a:r>
              <a:rPr lang="th-TH" sz="1333" spc="-4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) </a:t>
            </a:r>
            <a:r>
              <a:rPr lang="th-TH" sz="1333" spc="-4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เป็นการตรวจสอบความถูกต้อง ความครบถ้วน และความเชื่อถือได้ของ</a:t>
            </a:r>
            <a:r>
              <a:rPr lang="th-TH" sz="1333" spc="-4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ข้อมูลการเงิน และ</a:t>
            </a:r>
            <a:r>
              <a:rPr lang="th-TH" sz="1333" spc="-4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รายงาน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ทางการเงิน การตรวจสอบการปฏิบัติตามมาตรฐานการบัญชี นโยบายการบัญชี กฎหมาย ระเบียบ ข้อบังคับ หลักเกณฑ์ 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ประกาศที่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เกี่ยวข้อง รวมถึงการประเมินความเสี่ยง ระบบการควบคุมภายใน และความเป็นไปได้ที่จะเกิดข้อผิดพลาดและการทุจริตด้านการเงินการบัญชี </a:t>
            </a:r>
            <a:endParaRPr lang="en-US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 defTabSz="761970" eaLnBrk="0" fontAlgn="base" hangingPunct="0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</a:pPr>
            <a:r>
              <a:rPr lang="en-US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     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6.2 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ตรวจสอบการปฏิบัติตามกฎระเบียบ 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(</a:t>
            </a:r>
            <a:r>
              <a:rPr lang="en-US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Compliance Audit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) เป็นการตรวจสอบการปฏิบัติตามฎหมาย ระเบียบ ข้อบังคับ หลักเกณฑ์ ประกาศ มติคณะรัฐมนตรี รวมถึงมาตรฐาน แนวปฏิบัติ และนโยบายที่กำหนดไว้ </a:t>
            </a:r>
            <a:endParaRPr lang="en-US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 defTabSz="761970" eaLnBrk="0" fontAlgn="base" hangingPunct="0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</a:pPr>
            <a:r>
              <a:rPr lang="en-US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    6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.</a:t>
            </a:r>
            <a:r>
              <a:rPr lang="en-US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3 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การประเมินระบบการควบคุมภายใน</a:t>
            </a:r>
            <a:endParaRPr lang="en-US" sz="1333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 defTabSz="761970" eaLnBrk="0" fontAlgn="base" hangingPunct="0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</a:pPr>
            <a:r>
              <a:rPr lang="en-US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    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6.</a:t>
            </a:r>
            <a:r>
              <a:rPr lang="en-US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4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 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งานให้คำปรึกษา 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(</a:t>
            </a:r>
            <a:r>
              <a:rPr lang="en-US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Consulting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) โดยให้คำปรึกษาและให้บริการข้อมูล/องค์ความรู้ ในเรื่อง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ระเบียบที่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เกี่ยวข้องกับการปฏิบัติงาน 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/>
            </a:r>
            <a:b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</a:b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เช่น 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ด้านการเงิน การบัญชี การจัดซื้อจัดจ้าง ค่าใช้จ่ายในการเดินทางไปราชการ ค่าใช้จ่ายในการฝึกอบรม และการควบคุมภายใน เป็นต้น </a:t>
            </a:r>
            <a:endParaRPr lang="th-TH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36281" y="-152352"/>
            <a:ext cx="10205749" cy="1541268"/>
            <a:chOff x="-36281" y="-152352"/>
            <a:chExt cx="10205749" cy="1541268"/>
          </a:xfrm>
        </p:grpSpPr>
        <p:grpSp>
          <p:nvGrpSpPr>
            <p:cNvPr id="12" name="Group 11"/>
            <p:cNvGrpSpPr/>
            <p:nvPr/>
          </p:nvGrpSpPr>
          <p:grpSpPr>
            <a:xfrm>
              <a:off x="-36281" y="-9430"/>
              <a:ext cx="10205749" cy="894002"/>
              <a:chOff x="-36281" y="-9430"/>
              <a:chExt cx="10205749" cy="894002"/>
            </a:xfrm>
          </p:grpSpPr>
          <p:sp>
            <p:nvSpPr>
              <p:cNvPr id="15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6516124" y="464916"/>
                <a:ext cx="3653344" cy="4196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-36281" y="-9430"/>
                <a:ext cx="10205749" cy="859495"/>
                <a:chOff x="-36281" y="-17123"/>
                <a:chExt cx="10205749" cy="828433"/>
              </a:xfrm>
            </p:grpSpPr>
            <p:grpSp>
              <p:nvGrpSpPr>
                <p:cNvPr id="17" name="กลุ่ม 52">
                  <a:extLst>
                    <a:ext uri="{FF2B5EF4-FFF2-40B4-BE49-F238E27FC236}">
                      <a16:creationId xmlns:a16="http://schemas.microsoft.com/office/drawing/2014/main" id="{84E5CB32-C22A-40FB-BE79-3F261B775F5E}"/>
                    </a:ext>
                  </a:extLst>
                </p:cNvPr>
                <p:cNvGrpSpPr/>
                <p:nvPr/>
              </p:nvGrpSpPr>
              <p:grpSpPr>
                <a:xfrm>
                  <a:off x="-36281" y="-17123"/>
                  <a:ext cx="10205749" cy="828433"/>
                  <a:chOff x="-41176" y="-180236"/>
                  <a:chExt cx="9185176" cy="745592"/>
                </a:xfrm>
              </p:grpSpPr>
              <p:sp>
                <p:nvSpPr>
                  <p:cNvPr id="19" name="สี่เหลี่ยมผืนผ้า: มุมมน 48">
                    <a:extLst>
                      <a:ext uri="{FF2B5EF4-FFF2-40B4-BE49-F238E27FC236}">
                        <a16:creationId xmlns:a16="http://schemas.microsoft.com/office/drawing/2014/main" id="{DCE62B95-9C16-4E87-82CC-AF99B1F01983}"/>
                      </a:ext>
                    </a:extLst>
                  </p:cNvPr>
                  <p:cNvSpPr/>
                  <p:nvPr/>
                </p:nvSpPr>
                <p:spPr>
                  <a:xfrm>
                    <a:off x="5692012" y="65211"/>
                    <a:ext cx="3441748" cy="37769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20" name="สี่เหลี่ยมผืนผ้า 47">
                    <a:extLst>
                      <a:ext uri="{FF2B5EF4-FFF2-40B4-BE49-F238E27FC236}">
                        <a16:creationId xmlns:a16="http://schemas.microsoft.com/office/drawing/2014/main" id="{667204FE-3C1C-4980-AD32-890094B05AFC}"/>
                      </a:ext>
                    </a:extLst>
                  </p:cNvPr>
                  <p:cNvSpPr/>
                  <p:nvPr/>
                </p:nvSpPr>
                <p:spPr>
                  <a:xfrm>
                    <a:off x="-39988" y="47472"/>
                    <a:ext cx="6548171" cy="51788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21" name="แผนผังลำดับงาน: ป้อนข้อมูลด้วยตนเอง 4">
                    <a:extLst>
                      <a:ext uri="{FF2B5EF4-FFF2-40B4-BE49-F238E27FC236}">
                        <a16:creationId xmlns:a16="http://schemas.microsoft.com/office/drawing/2014/main" id="{CDB1064D-F2C9-4D02-9722-A4463B75D08B}"/>
                      </a:ext>
                    </a:extLst>
                  </p:cNvPr>
                  <p:cNvSpPr/>
                  <p:nvPr/>
                </p:nvSpPr>
                <p:spPr>
                  <a:xfrm>
                    <a:off x="5883027" y="51469"/>
                    <a:ext cx="3260973" cy="301861"/>
                  </a:xfrm>
                  <a:prstGeom prst="flowChartAlternateProcess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 dirty="0"/>
                  </a:p>
                </p:txBody>
              </p:sp>
              <p:sp>
                <p:nvSpPr>
                  <p:cNvPr id="22" name="สี่เหลี่ยมผืนผ้า 3">
                    <a:extLst>
                      <a:ext uri="{FF2B5EF4-FFF2-40B4-BE49-F238E27FC236}">
                        <a16:creationId xmlns:a16="http://schemas.microsoft.com/office/drawing/2014/main" id="{8493D4F4-6FD8-4552-904E-DB7274115DA0}"/>
                      </a:ext>
                    </a:extLst>
                  </p:cNvPr>
                  <p:cNvSpPr/>
                  <p:nvPr/>
                </p:nvSpPr>
                <p:spPr>
                  <a:xfrm>
                    <a:off x="-41176" y="-180236"/>
                    <a:ext cx="9173747" cy="690460"/>
                  </a:xfrm>
                  <a:prstGeom prst="rect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</p:grpSp>
            <p:sp>
              <p:nvSpPr>
                <p:cNvPr id="18" name="กล่องข้อความ 8">
                  <a:extLst>
                    <a:ext uri="{FF2B5EF4-FFF2-40B4-BE49-F238E27FC236}">
                      <a16:creationId xmlns:a16="http://schemas.microsoft.com/office/drawing/2014/main" id="{BF84CABE-5C70-4013-8958-0D4F9CD0D474}"/>
                    </a:ext>
                  </a:extLst>
                </p:cNvPr>
                <p:cNvSpPr txBox="1"/>
                <p:nvPr/>
              </p:nvSpPr>
              <p:spPr>
                <a:xfrm>
                  <a:off x="7658850" y="85945"/>
                  <a:ext cx="2493196" cy="571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60 </a:t>
                  </a:r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ปี กรมการพัฒนาชุมชน</a:t>
                  </a:r>
                </a:p>
                <a:p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สร้างสรรค์ชุมชน สร้างคน สร้างชาติ</a:t>
                  </a:r>
                  <a:endPara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</p:grpSp>
        <p:sp>
          <p:nvSpPr>
            <p:cNvPr id="13" name="วงรี 13">
              <a:extLst>
                <a:ext uri="{FF2B5EF4-FFF2-40B4-BE49-F238E27FC236}">
                  <a16:creationId xmlns:a16="http://schemas.microsoft.com/office/drawing/2014/main" id="{722B5707-C41F-4885-825E-D2676CEE49E1}"/>
                </a:ext>
              </a:extLst>
            </p:cNvPr>
            <p:cNvSpPr/>
            <p:nvPr/>
          </p:nvSpPr>
          <p:spPr>
            <a:xfrm>
              <a:off x="5719138" y="-152352"/>
              <a:ext cx="1899096" cy="1541268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/>
            </a:p>
          </p:txBody>
        </p:sp>
        <p:pic>
          <p:nvPicPr>
            <p:cNvPr id="14" name="รูปภาพ 65">
              <a:extLst>
                <a:ext uri="{FF2B5EF4-FFF2-40B4-BE49-F238E27FC236}">
                  <a16:creationId xmlns:a16="http://schemas.microsoft.com/office/drawing/2014/main" id="{EF9B53AA-6A14-4E04-B937-D6234A306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6260498" y="157884"/>
              <a:ext cx="952847" cy="628627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</p:grpSp>
      <p:sp>
        <p:nvSpPr>
          <p:cNvPr id="23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63885" y="-38169"/>
            <a:ext cx="5984375" cy="76910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5.4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การทบทวนกฎบัตรการตรวจสอบภายใน กองทุนพัฒนาบทบาทสตรี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ปรับปรุงแผนการ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ตรวจสอบระยะยาวปีงบประมาณ พ.ศ. 2565 - 2568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แผนการ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 </a:t>
            </a:r>
            <a:b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ประจำปีงบประมาณ พ.ศ. 2566 กองทุนพัฒนาบทบาทสตรี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220337" y="1108011"/>
            <a:ext cx="9650775" cy="6394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89406" tIns="44703" rIns="89406" bIns="44703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lnSpc>
                <a:spcPct val="150000"/>
              </a:lnSpc>
              <a:spcBef>
                <a:spcPct val="0"/>
              </a:spcBef>
              <a:buNone/>
            </a:pPr>
            <a:r>
              <a:rPr lang="th-TH" sz="18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ahoma" panose="020B0604030504040204" pitchFamily="34" charset="0"/>
                <a:cs typeface="Chulabhorn Likit Text" panose="00000500000000000000" pitchFamily="50" charset="-34"/>
              </a:rPr>
              <a:t>กฎบัตรการตรวจสอบภายใน กองทุนพัฒนาบทบาท</a:t>
            </a:r>
            <a:r>
              <a:rPr lang="th-TH" sz="18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ahoma" panose="020B0604030504040204" pitchFamily="34" charset="0"/>
                <a:cs typeface="Chulabhorn Likit Text" panose="00000500000000000000" pitchFamily="50" charset="-34"/>
              </a:rPr>
              <a:t>สตรี</a:t>
            </a:r>
            <a:endParaRPr lang="th-TH" sz="1800" b="1" dirty="0">
              <a:solidFill>
                <a:srgbClr val="002060"/>
              </a:solidFill>
              <a:latin typeface="Chulabhorn Likit Text" panose="00000500000000000000" pitchFamily="50" charset="-34"/>
              <a:ea typeface="Tahoma" panose="020B0604030504040204" pitchFamily="34" charset="0"/>
              <a:cs typeface="Chulabhorn Likit Text" panose="00000500000000000000" pitchFamily="50" charset="-34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19554" y="1167825"/>
            <a:ext cx="891509" cy="452063"/>
            <a:chOff x="3467141" y="3638623"/>
            <a:chExt cx="1900431" cy="112015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141" y="3718559"/>
              <a:ext cx="830539" cy="944881"/>
            </a:xfrm>
            <a:prstGeom prst="rect">
              <a:avLst/>
            </a:prstGeom>
          </p:spPr>
        </p:pic>
        <p:pic>
          <p:nvPicPr>
            <p:cNvPr id="27" name="รูปภาพ 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3474" y="3638623"/>
              <a:ext cx="864098" cy="1120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52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04669" y="1834311"/>
            <a:ext cx="6711147" cy="31411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  <a:spAutoFit/>
          </a:bodyPr>
          <a:lstStyle/>
          <a:p>
            <a:pPr algn="thaiDist"/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7. การรายงานผลการตรวจสอบ</a:t>
            </a:r>
            <a:endParaRPr lang="en-US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30000"/>
              </a:lnSpc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ผู้อำนวยการกลุ่มตรวจสอบภายใน กรมการพัฒนาชุมชนรายงานผลการ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               เสนออธิบดีกรมการพัฒนาชุมชนในฐานะประธานคณะกรรมการบริหารกองทุนพัฒนาบทบาทสตรี เพื่อทราบ พิจารณาสั่งการ และให้ข้อเสนอแนะ เพื่อจัดส่งรายงานให้กองทุนพัฒนาบทบาทสตรี เสนอต่อคณะกรรมบริหารกองทุนพัฒนาบทบาทสตรีทราบ</a:t>
            </a:r>
            <a:endParaRPr lang="en-US" sz="1333" dirty="0" smtClean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Bef>
                <a:spcPts val="500"/>
              </a:spcBef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</a:t>
            </a:r>
            <a:r>
              <a:rPr lang="th-TH" sz="1333" spc="-6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ในรายงานการตรวจสอบ ให้สรุปเกี่ยวกับประเด็นเรื่องที่ตรวจพบ และ</a:t>
            </a:r>
            <a:r>
              <a:rPr lang="th-TH" sz="1333" spc="-6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ข้อเสนอแนะแนวทาง</a:t>
            </a:r>
            <a:br>
              <a:rPr lang="th-TH" sz="1333" spc="-6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333" spc="-6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ปรับปรุงแก้ไขของผู้ตรวจสอบไว้ และหน่วยรับตรวจมีหน้าที่ชี้แจงและรายงานผล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การดำเนินการ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แก้ไขตามข้อเสนอแนะของผู้ตรวจสอบภายในกลับมาเป็นลายลักษณ์อักษร ภายใน 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45 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วัน นับจากวันที่ได้รับรายงานหรือภายในระยะเวลาที่กำหนด</a:t>
            </a:r>
            <a:endParaRPr lang="en-US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spcBef>
                <a:spcPts val="500"/>
              </a:spcBef>
            </a:pP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ผู้ตรวจสอบภายใน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มีหน้าที่ความรับผิดชอบในการติดตามผลการตรวจสอบใน</a:t>
            </a:r>
            <a:r>
              <a:rPr lang="th-TH" sz="1333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ประเด็น                    สิ่ง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ที่ตรวจพบ และข้อเสนอแนะต่าง ๆ ภายในระยะเวลาที่เหมาะสม</a:t>
            </a:r>
            <a:endParaRPr lang="en-US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/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</a:t>
            </a:r>
            <a:endParaRPr lang="en-US" sz="1167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36281" y="-152352"/>
            <a:ext cx="10205749" cy="1541268"/>
            <a:chOff x="-36281" y="-152352"/>
            <a:chExt cx="10205749" cy="1541268"/>
          </a:xfrm>
        </p:grpSpPr>
        <p:grpSp>
          <p:nvGrpSpPr>
            <p:cNvPr id="12" name="Group 11"/>
            <p:cNvGrpSpPr/>
            <p:nvPr/>
          </p:nvGrpSpPr>
          <p:grpSpPr>
            <a:xfrm>
              <a:off x="-36281" y="-9430"/>
              <a:ext cx="10205749" cy="894002"/>
              <a:chOff x="-36281" y="-9430"/>
              <a:chExt cx="10205749" cy="894002"/>
            </a:xfrm>
          </p:grpSpPr>
          <p:sp>
            <p:nvSpPr>
              <p:cNvPr id="15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6516124" y="464916"/>
                <a:ext cx="3653344" cy="4196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-36281" y="-9430"/>
                <a:ext cx="10205749" cy="859495"/>
                <a:chOff x="-36281" y="-17123"/>
                <a:chExt cx="10205749" cy="828433"/>
              </a:xfrm>
            </p:grpSpPr>
            <p:grpSp>
              <p:nvGrpSpPr>
                <p:cNvPr id="17" name="กลุ่ม 52">
                  <a:extLst>
                    <a:ext uri="{FF2B5EF4-FFF2-40B4-BE49-F238E27FC236}">
                      <a16:creationId xmlns:a16="http://schemas.microsoft.com/office/drawing/2014/main" id="{84E5CB32-C22A-40FB-BE79-3F261B775F5E}"/>
                    </a:ext>
                  </a:extLst>
                </p:cNvPr>
                <p:cNvGrpSpPr/>
                <p:nvPr/>
              </p:nvGrpSpPr>
              <p:grpSpPr>
                <a:xfrm>
                  <a:off x="-36281" y="-17123"/>
                  <a:ext cx="10205749" cy="828433"/>
                  <a:chOff x="-41176" y="-180236"/>
                  <a:chExt cx="9185176" cy="745592"/>
                </a:xfrm>
              </p:grpSpPr>
              <p:sp>
                <p:nvSpPr>
                  <p:cNvPr id="19" name="สี่เหลี่ยมผืนผ้า: มุมมน 48">
                    <a:extLst>
                      <a:ext uri="{FF2B5EF4-FFF2-40B4-BE49-F238E27FC236}">
                        <a16:creationId xmlns:a16="http://schemas.microsoft.com/office/drawing/2014/main" id="{DCE62B95-9C16-4E87-82CC-AF99B1F01983}"/>
                      </a:ext>
                    </a:extLst>
                  </p:cNvPr>
                  <p:cNvSpPr/>
                  <p:nvPr/>
                </p:nvSpPr>
                <p:spPr>
                  <a:xfrm>
                    <a:off x="5692012" y="65211"/>
                    <a:ext cx="3441748" cy="37769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20" name="สี่เหลี่ยมผืนผ้า 47">
                    <a:extLst>
                      <a:ext uri="{FF2B5EF4-FFF2-40B4-BE49-F238E27FC236}">
                        <a16:creationId xmlns:a16="http://schemas.microsoft.com/office/drawing/2014/main" id="{667204FE-3C1C-4980-AD32-890094B05AFC}"/>
                      </a:ext>
                    </a:extLst>
                  </p:cNvPr>
                  <p:cNvSpPr/>
                  <p:nvPr/>
                </p:nvSpPr>
                <p:spPr>
                  <a:xfrm>
                    <a:off x="-39988" y="47472"/>
                    <a:ext cx="6548171" cy="51788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21" name="แผนผังลำดับงาน: ป้อนข้อมูลด้วยตนเอง 4">
                    <a:extLst>
                      <a:ext uri="{FF2B5EF4-FFF2-40B4-BE49-F238E27FC236}">
                        <a16:creationId xmlns:a16="http://schemas.microsoft.com/office/drawing/2014/main" id="{CDB1064D-F2C9-4D02-9722-A4463B75D08B}"/>
                      </a:ext>
                    </a:extLst>
                  </p:cNvPr>
                  <p:cNvSpPr/>
                  <p:nvPr/>
                </p:nvSpPr>
                <p:spPr>
                  <a:xfrm>
                    <a:off x="5883027" y="51469"/>
                    <a:ext cx="3260973" cy="301861"/>
                  </a:xfrm>
                  <a:prstGeom prst="flowChartAlternateProcess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 dirty="0"/>
                  </a:p>
                </p:txBody>
              </p:sp>
              <p:sp>
                <p:nvSpPr>
                  <p:cNvPr id="22" name="สี่เหลี่ยมผืนผ้า 3">
                    <a:extLst>
                      <a:ext uri="{FF2B5EF4-FFF2-40B4-BE49-F238E27FC236}">
                        <a16:creationId xmlns:a16="http://schemas.microsoft.com/office/drawing/2014/main" id="{8493D4F4-6FD8-4552-904E-DB7274115DA0}"/>
                      </a:ext>
                    </a:extLst>
                  </p:cNvPr>
                  <p:cNvSpPr/>
                  <p:nvPr/>
                </p:nvSpPr>
                <p:spPr>
                  <a:xfrm>
                    <a:off x="-41176" y="-180236"/>
                    <a:ext cx="9173747" cy="690460"/>
                  </a:xfrm>
                  <a:prstGeom prst="rect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</p:grpSp>
            <p:sp>
              <p:nvSpPr>
                <p:cNvPr id="18" name="กล่องข้อความ 8">
                  <a:extLst>
                    <a:ext uri="{FF2B5EF4-FFF2-40B4-BE49-F238E27FC236}">
                      <a16:creationId xmlns:a16="http://schemas.microsoft.com/office/drawing/2014/main" id="{BF84CABE-5C70-4013-8958-0D4F9CD0D474}"/>
                    </a:ext>
                  </a:extLst>
                </p:cNvPr>
                <p:cNvSpPr txBox="1"/>
                <p:nvPr/>
              </p:nvSpPr>
              <p:spPr>
                <a:xfrm>
                  <a:off x="7658850" y="85945"/>
                  <a:ext cx="2493196" cy="571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60 </a:t>
                  </a:r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ปี กรมการพัฒนาชุมชน</a:t>
                  </a:r>
                </a:p>
                <a:p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สร้างสรรค์ชุมชน สร้างคน สร้างชาติ</a:t>
                  </a:r>
                  <a:endPara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</p:grpSp>
        <p:sp>
          <p:nvSpPr>
            <p:cNvPr id="13" name="วงรี 13">
              <a:extLst>
                <a:ext uri="{FF2B5EF4-FFF2-40B4-BE49-F238E27FC236}">
                  <a16:creationId xmlns:a16="http://schemas.microsoft.com/office/drawing/2014/main" id="{722B5707-C41F-4885-825E-D2676CEE49E1}"/>
                </a:ext>
              </a:extLst>
            </p:cNvPr>
            <p:cNvSpPr/>
            <p:nvPr/>
          </p:nvSpPr>
          <p:spPr>
            <a:xfrm>
              <a:off x="5719138" y="-152352"/>
              <a:ext cx="1899096" cy="1541268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/>
            </a:p>
          </p:txBody>
        </p:sp>
        <p:pic>
          <p:nvPicPr>
            <p:cNvPr id="14" name="รูปภาพ 65">
              <a:extLst>
                <a:ext uri="{FF2B5EF4-FFF2-40B4-BE49-F238E27FC236}">
                  <a16:creationId xmlns:a16="http://schemas.microsoft.com/office/drawing/2014/main" id="{EF9B53AA-6A14-4E04-B937-D6234A306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6260498" y="157884"/>
              <a:ext cx="952847" cy="628627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</p:grpSp>
      <p:sp>
        <p:nvSpPr>
          <p:cNvPr id="23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63885" y="-38169"/>
            <a:ext cx="5984375" cy="76910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5.4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การทบทวนกฎบัตรการตรวจสอบภายใน กองทุนพัฒนาบทบาทสตรี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ปรับปรุงแผนการ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ตรวจสอบระยะยาวปีงบประมาณ พ.ศ. 2565 - 2568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แผนการ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 </a:t>
            </a:r>
            <a:b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ประจำปีงบประมาณ พ.ศ. 2566 กองทุนพัฒนาบทบาทสตรี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1704669" y="1194894"/>
            <a:ext cx="6711147" cy="6394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89406" tIns="44703" rIns="89406" bIns="44703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lnSpc>
                <a:spcPct val="150000"/>
              </a:lnSpc>
              <a:spcBef>
                <a:spcPct val="0"/>
              </a:spcBef>
              <a:buNone/>
            </a:pPr>
            <a:r>
              <a:rPr lang="th-TH" sz="18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ahoma" panose="020B0604030504040204" pitchFamily="34" charset="0"/>
                <a:cs typeface="Chulabhorn Likit Text" panose="00000500000000000000" pitchFamily="50" charset="-34"/>
              </a:rPr>
              <a:t>กฎบัตรการตรวจสอบภายใน กองทุนพัฒนาบทบาท</a:t>
            </a:r>
            <a:r>
              <a:rPr lang="th-TH" sz="18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ahoma" panose="020B0604030504040204" pitchFamily="34" charset="0"/>
                <a:cs typeface="Chulabhorn Likit Text" panose="00000500000000000000" pitchFamily="50" charset="-34"/>
              </a:rPr>
              <a:t>สตรี</a:t>
            </a:r>
            <a:endParaRPr lang="th-TH" sz="1800" b="1" dirty="0">
              <a:solidFill>
                <a:srgbClr val="002060"/>
              </a:solidFill>
              <a:latin typeface="Chulabhorn Likit Text" panose="00000500000000000000" pitchFamily="50" charset="-34"/>
              <a:ea typeface="Tahoma" panose="020B0604030504040204" pitchFamily="34" charset="0"/>
              <a:cs typeface="Chulabhorn Likit Text" panose="00000500000000000000" pitchFamily="50" charset="-34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932860" y="1288571"/>
            <a:ext cx="865424" cy="452063"/>
            <a:chOff x="3654880" y="3674723"/>
            <a:chExt cx="1844825" cy="112015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4880" y="3762361"/>
              <a:ext cx="830538" cy="944881"/>
            </a:xfrm>
            <a:prstGeom prst="rect">
              <a:avLst/>
            </a:prstGeom>
          </p:spPr>
        </p:pic>
        <p:pic>
          <p:nvPicPr>
            <p:cNvPr id="27" name="รูปภาพ 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9" y="3674723"/>
              <a:ext cx="927706" cy="1120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004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638300" y="1634368"/>
            <a:ext cx="6832600" cy="39326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  <a:spAutoFit/>
          </a:bodyPr>
          <a:lstStyle/>
          <a:p>
            <a:pPr algn="thaiDist">
              <a:lnSpc>
                <a:spcPct val="130000"/>
              </a:lnSpc>
            </a:pP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8. มาตรฐานและจริยธรรมของผู้ตรวจสอบภายใน</a:t>
            </a:r>
            <a:endParaRPr lang="en-US" sz="1333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30000"/>
              </a:lnSpc>
              <a:spcBef>
                <a:spcPts val="500"/>
              </a:spcBef>
            </a:pPr>
            <a:r>
              <a:rPr lang="th-TH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ผู้ตรวจสอบภายใน ควรประพฤติปฏิบัติตามหลักจริยธรรมของผู้ตรวจสอบภายในที่กรมบัญชีกลางกำหนด เกี่ยวกับ ความซื่อสัตย์ ความเที่ยงธรรม การปกปิดความลับ และความสามารถในหน้าที่ เพื่อเป็นหลักประกัน                 ความมั่นใจต่อคุณภาพของงานตรวจสอบภายใน โดยพึงยึดถือและดำรงไว้ซึ่งหลักปฏิบัติ ดังนี้ </a:t>
            </a:r>
            <a:endParaRPr lang="en-US" sz="1167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30000"/>
              </a:lnSpc>
              <a:spcBef>
                <a:spcPts val="500"/>
              </a:spcBef>
            </a:pPr>
            <a:r>
              <a:rPr lang="th-TH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 8.1 </a:t>
            </a: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ความซื่อสัตย์</a:t>
            </a:r>
            <a:r>
              <a:rPr lang="th-TH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(</a:t>
            </a:r>
            <a:r>
              <a:rPr lang="en-US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Integrity</a:t>
            </a:r>
            <a:r>
              <a:rPr lang="th-TH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) ความซื่อสัตย์ของผู้ตรวจสอบภายในจะสร้างให้เกิดความไว้วางใจ </a:t>
            </a:r>
            <a:r>
              <a:rPr lang="th-TH" sz="1167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167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167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และทำ</a:t>
            </a:r>
            <a:r>
              <a:rPr lang="th-TH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ให้ดุลยพินิจของผู้ตรวจสอบภายในมีความน่าเชื่อถือและเป็นที่ยอมรับจากบุคคลทั่วไป</a:t>
            </a:r>
            <a:endParaRPr lang="en-US" sz="1167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30000"/>
              </a:lnSpc>
              <a:spcBef>
                <a:spcPts val="500"/>
              </a:spcBef>
            </a:pPr>
            <a:r>
              <a:rPr lang="en-US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</a:t>
            </a:r>
            <a:r>
              <a:rPr lang="th-TH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8.2 </a:t>
            </a: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ความเที่ยงธรรม </a:t>
            </a:r>
            <a:r>
              <a:rPr lang="th-TH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</a:t>
            </a:r>
            <a:r>
              <a:rPr lang="en-US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Objectivity</a:t>
            </a:r>
            <a:r>
              <a:rPr lang="th-TH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) ผู้ตรวจสอบภายในจะแสดงความเที่ยงธรรมเยี่ยงผู้ประกอบ</a:t>
            </a:r>
            <a:r>
              <a:rPr lang="th-TH" sz="1167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วิชาชีพ</a:t>
            </a:r>
            <a:br>
              <a:rPr lang="th-TH" sz="1167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167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ใน</a:t>
            </a:r>
            <a:r>
              <a:rPr lang="th-TH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การรวบรวมข้อมูล ประเมินผล และรายงานด้วยความไม่ลำเอียง ผู้ตรวจสอบภายในต้องทำหน้าที่</a:t>
            </a:r>
            <a:r>
              <a:rPr lang="th-TH" sz="1167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อย่างเป็น</a:t>
            </a:r>
            <a:r>
              <a:rPr lang="th-TH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ธรรมในทุก ๆ สถานการณ์ และไม่ปล่อยให้ความรู้สึกส่วนตัวหรือความรู้สึกนึกคิดของบุคคลอื่นเข้ามามี</a:t>
            </a:r>
            <a:r>
              <a:rPr lang="th-TH" sz="1167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อิทธิพล</a:t>
            </a:r>
            <a:br>
              <a:rPr lang="th-TH" sz="1167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167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เหนือการ</a:t>
            </a:r>
            <a:r>
              <a:rPr lang="th-TH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ปฏิบัติงาน</a:t>
            </a:r>
            <a:endParaRPr lang="en-US" sz="1167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30000"/>
              </a:lnSpc>
              <a:spcBef>
                <a:spcPts val="500"/>
              </a:spcBef>
            </a:pPr>
            <a:r>
              <a:rPr lang="th-TH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	 8.3 </a:t>
            </a: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การปกปิดความลับ </a:t>
            </a:r>
            <a:r>
              <a:rPr lang="th-TH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</a:t>
            </a:r>
            <a:r>
              <a:rPr lang="en-US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Confidentiality</a:t>
            </a:r>
            <a:r>
              <a:rPr lang="th-TH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) ผู้ตรวจสอบภายในจะเคารพในคุณค่าและสิทธิของผู้เป็นเจ้าของข้อมูลที่ได้รับทราบจาการปฏิบัติงาน และไม่เปิดเผยข้อมูลดังกล่าวโดยไม่ได้รับอนุญาตจากผู้ที่มีอำนาจหน้าที่โดยตรงเสียก่อน ยกเว้นในกรณีที่มีพันธะในแง่ของงานอาชีพ และเกี่ยวข้องกับกฎหมายเท่านั้น</a:t>
            </a:r>
            <a:endParaRPr lang="en-US" sz="1167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30000"/>
              </a:lnSpc>
              <a:spcBef>
                <a:spcPts val="500"/>
              </a:spcBef>
            </a:pPr>
            <a:r>
              <a:rPr lang="th-TH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	 8.4 </a:t>
            </a: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ความสามารถในหน้าที่ </a:t>
            </a:r>
            <a:r>
              <a:rPr lang="th-TH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</a:t>
            </a:r>
            <a:r>
              <a:rPr lang="en-US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Competency</a:t>
            </a:r>
            <a:r>
              <a:rPr lang="th-TH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) ผู้ตรวจสอบภายในจะนำความรู้ ทักษะ และประสบการณ์ </a:t>
            </a:r>
            <a:r>
              <a:rPr lang="th-TH" sz="1167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167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167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มา</a:t>
            </a:r>
            <a:r>
              <a:rPr lang="th-TH" sz="1167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ใช้ในการปฏิบัติงานอย่าง</a:t>
            </a:r>
            <a:r>
              <a:rPr lang="th-TH" sz="1167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เต็มที่</a:t>
            </a:r>
            <a:endParaRPr lang="en-US" sz="1167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638300" y="996267"/>
            <a:ext cx="6832600" cy="6394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89406" tIns="44703" rIns="89406" bIns="44703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lnSpc>
                <a:spcPct val="150000"/>
              </a:lnSpc>
              <a:spcBef>
                <a:spcPct val="0"/>
              </a:spcBef>
              <a:buNone/>
            </a:pPr>
            <a:r>
              <a:rPr lang="th-TH" sz="18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ahoma" panose="020B0604030504040204" pitchFamily="34" charset="0"/>
                <a:cs typeface="Chulabhorn Likit Text" panose="00000500000000000000" pitchFamily="50" charset="-34"/>
              </a:rPr>
              <a:t>กฎบัตรการตรวจสอบภายใน กองทุนพัฒนาบทบาท</a:t>
            </a:r>
            <a:r>
              <a:rPr lang="th-TH" sz="18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ahoma" panose="020B0604030504040204" pitchFamily="34" charset="0"/>
                <a:cs typeface="Chulabhorn Likit Text" panose="00000500000000000000" pitchFamily="50" charset="-34"/>
              </a:rPr>
              <a:t>สตรี</a:t>
            </a:r>
            <a:endParaRPr lang="th-TH" sz="1800" b="1" dirty="0">
              <a:solidFill>
                <a:srgbClr val="002060"/>
              </a:solidFill>
              <a:latin typeface="Chulabhorn Likit Text" panose="00000500000000000000" pitchFamily="50" charset="-34"/>
              <a:ea typeface="Tahoma" panose="020B0604030504040204" pitchFamily="34" charset="0"/>
              <a:cs typeface="Chulabhorn Likit Text" panose="00000500000000000000" pitchFamily="50" charset="-34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66491" y="1089944"/>
            <a:ext cx="865424" cy="452063"/>
            <a:chOff x="3654880" y="3674723"/>
            <a:chExt cx="1844825" cy="112015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4880" y="3762361"/>
              <a:ext cx="830538" cy="944881"/>
            </a:xfrm>
            <a:prstGeom prst="rect">
              <a:avLst/>
            </a:prstGeom>
          </p:spPr>
        </p:pic>
        <p:pic>
          <p:nvPicPr>
            <p:cNvPr id="14" name="รูปภาพ 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9" y="3674723"/>
              <a:ext cx="927706" cy="1120159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-36281" y="-152352"/>
            <a:ext cx="10205749" cy="1541268"/>
            <a:chOff x="-36281" y="-152352"/>
            <a:chExt cx="10205749" cy="1541268"/>
          </a:xfrm>
        </p:grpSpPr>
        <p:grpSp>
          <p:nvGrpSpPr>
            <p:cNvPr id="16" name="Group 15"/>
            <p:cNvGrpSpPr/>
            <p:nvPr/>
          </p:nvGrpSpPr>
          <p:grpSpPr>
            <a:xfrm>
              <a:off x="-36281" y="-9430"/>
              <a:ext cx="10205749" cy="894002"/>
              <a:chOff x="-36281" y="-9430"/>
              <a:chExt cx="10205749" cy="894002"/>
            </a:xfrm>
          </p:grpSpPr>
          <p:sp>
            <p:nvSpPr>
              <p:cNvPr id="19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6516124" y="464916"/>
                <a:ext cx="3653344" cy="4196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-36281" y="-9430"/>
                <a:ext cx="10205749" cy="859495"/>
                <a:chOff x="-36281" y="-17123"/>
                <a:chExt cx="10205749" cy="828433"/>
              </a:xfrm>
            </p:grpSpPr>
            <p:grpSp>
              <p:nvGrpSpPr>
                <p:cNvPr id="21" name="กลุ่ม 52">
                  <a:extLst>
                    <a:ext uri="{FF2B5EF4-FFF2-40B4-BE49-F238E27FC236}">
                      <a16:creationId xmlns:a16="http://schemas.microsoft.com/office/drawing/2014/main" id="{84E5CB32-C22A-40FB-BE79-3F261B775F5E}"/>
                    </a:ext>
                  </a:extLst>
                </p:cNvPr>
                <p:cNvGrpSpPr/>
                <p:nvPr/>
              </p:nvGrpSpPr>
              <p:grpSpPr>
                <a:xfrm>
                  <a:off x="-36281" y="-17123"/>
                  <a:ext cx="10205749" cy="828433"/>
                  <a:chOff x="-41176" y="-180236"/>
                  <a:chExt cx="9185176" cy="745592"/>
                </a:xfrm>
              </p:grpSpPr>
              <p:sp>
                <p:nvSpPr>
                  <p:cNvPr id="23" name="สี่เหลี่ยมผืนผ้า: มุมมน 48">
                    <a:extLst>
                      <a:ext uri="{FF2B5EF4-FFF2-40B4-BE49-F238E27FC236}">
                        <a16:creationId xmlns:a16="http://schemas.microsoft.com/office/drawing/2014/main" id="{DCE62B95-9C16-4E87-82CC-AF99B1F01983}"/>
                      </a:ext>
                    </a:extLst>
                  </p:cNvPr>
                  <p:cNvSpPr/>
                  <p:nvPr/>
                </p:nvSpPr>
                <p:spPr>
                  <a:xfrm>
                    <a:off x="5692012" y="65211"/>
                    <a:ext cx="3441748" cy="37769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24" name="สี่เหลี่ยมผืนผ้า 47">
                    <a:extLst>
                      <a:ext uri="{FF2B5EF4-FFF2-40B4-BE49-F238E27FC236}">
                        <a16:creationId xmlns:a16="http://schemas.microsoft.com/office/drawing/2014/main" id="{667204FE-3C1C-4980-AD32-890094B05AFC}"/>
                      </a:ext>
                    </a:extLst>
                  </p:cNvPr>
                  <p:cNvSpPr/>
                  <p:nvPr/>
                </p:nvSpPr>
                <p:spPr>
                  <a:xfrm>
                    <a:off x="-39988" y="47472"/>
                    <a:ext cx="6548171" cy="51788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25" name="แผนผังลำดับงาน: ป้อนข้อมูลด้วยตนเอง 4">
                    <a:extLst>
                      <a:ext uri="{FF2B5EF4-FFF2-40B4-BE49-F238E27FC236}">
                        <a16:creationId xmlns:a16="http://schemas.microsoft.com/office/drawing/2014/main" id="{CDB1064D-F2C9-4D02-9722-A4463B75D08B}"/>
                      </a:ext>
                    </a:extLst>
                  </p:cNvPr>
                  <p:cNvSpPr/>
                  <p:nvPr/>
                </p:nvSpPr>
                <p:spPr>
                  <a:xfrm>
                    <a:off x="5883027" y="51469"/>
                    <a:ext cx="3260973" cy="301861"/>
                  </a:xfrm>
                  <a:prstGeom prst="flowChartAlternateProcess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 dirty="0"/>
                  </a:p>
                </p:txBody>
              </p:sp>
              <p:sp>
                <p:nvSpPr>
                  <p:cNvPr id="26" name="สี่เหลี่ยมผืนผ้า 3">
                    <a:extLst>
                      <a:ext uri="{FF2B5EF4-FFF2-40B4-BE49-F238E27FC236}">
                        <a16:creationId xmlns:a16="http://schemas.microsoft.com/office/drawing/2014/main" id="{8493D4F4-6FD8-4552-904E-DB7274115DA0}"/>
                      </a:ext>
                    </a:extLst>
                  </p:cNvPr>
                  <p:cNvSpPr/>
                  <p:nvPr/>
                </p:nvSpPr>
                <p:spPr>
                  <a:xfrm>
                    <a:off x="-41176" y="-180236"/>
                    <a:ext cx="9173747" cy="690460"/>
                  </a:xfrm>
                  <a:prstGeom prst="rect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</p:grpSp>
            <p:sp>
              <p:nvSpPr>
                <p:cNvPr id="22" name="กล่องข้อความ 8">
                  <a:extLst>
                    <a:ext uri="{FF2B5EF4-FFF2-40B4-BE49-F238E27FC236}">
                      <a16:creationId xmlns:a16="http://schemas.microsoft.com/office/drawing/2014/main" id="{BF84CABE-5C70-4013-8958-0D4F9CD0D474}"/>
                    </a:ext>
                  </a:extLst>
                </p:cNvPr>
                <p:cNvSpPr txBox="1"/>
                <p:nvPr/>
              </p:nvSpPr>
              <p:spPr>
                <a:xfrm>
                  <a:off x="7658850" y="85945"/>
                  <a:ext cx="2493196" cy="571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60 </a:t>
                  </a:r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ปี กรมการพัฒนาชุมชน</a:t>
                  </a:r>
                </a:p>
                <a:p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สร้างสรรค์ชุมชน สร้างคน สร้างชาติ</a:t>
                  </a:r>
                  <a:endPara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</p:grpSp>
        <p:sp>
          <p:nvSpPr>
            <p:cNvPr id="17" name="วงรี 13">
              <a:extLst>
                <a:ext uri="{FF2B5EF4-FFF2-40B4-BE49-F238E27FC236}">
                  <a16:creationId xmlns:a16="http://schemas.microsoft.com/office/drawing/2014/main" id="{722B5707-C41F-4885-825E-D2676CEE49E1}"/>
                </a:ext>
              </a:extLst>
            </p:cNvPr>
            <p:cNvSpPr/>
            <p:nvPr/>
          </p:nvSpPr>
          <p:spPr>
            <a:xfrm>
              <a:off x="5719138" y="-152352"/>
              <a:ext cx="1899096" cy="1541268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/>
            </a:p>
          </p:txBody>
        </p:sp>
        <p:pic>
          <p:nvPicPr>
            <p:cNvPr id="18" name="รูปภาพ 65">
              <a:extLst>
                <a:ext uri="{FF2B5EF4-FFF2-40B4-BE49-F238E27FC236}">
                  <a16:creationId xmlns:a16="http://schemas.microsoft.com/office/drawing/2014/main" id="{EF9B53AA-6A14-4E04-B937-D6234A306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6260498" y="157884"/>
              <a:ext cx="952847" cy="628627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</p:grpSp>
      <p:sp>
        <p:nvSpPr>
          <p:cNvPr id="27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63885" y="-38169"/>
            <a:ext cx="5984375" cy="76910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5.4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การทบทวนกฎบัตรการตรวจสอบภายใน กองทุนพัฒนาบทบาทสตรี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ปรับปรุงแผนการ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ตรวจสอบระยะยาวปีงบประมาณ พ.ศ. 2565 - 2568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แผนการ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 </a:t>
            </a:r>
            <a:b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ประจำปีงบประมาณ พ.ศ. 2566 กองทุนพัฒนาบทบาทสตรี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8067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4825016"/>
            <a:ext cx="7011406" cy="7478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th-TH" sz="120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**การปฏิบัติงานตรวจสอบภายในตามมาตรฐานวิชาชีพไม่สามารถรับประกันได้ว่าจะค้นพบการทุจริต                        แต่เป็นเพียงการประเมินความเพียงพอของมาตรการควบคุมภายในที่ฝ่ายบริหารกำหนด เพื่อป้องกันหรือลดโอกาสการเกิดทุจริตเท่านั้น </a:t>
            </a:r>
            <a:endParaRPr lang="en-US" sz="1200" b="1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36281" y="-152352"/>
            <a:ext cx="10205749" cy="1541268"/>
            <a:chOff x="-36281" y="-152352"/>
            <a:chExt cx="10205749" cy="1541268"/>
          </a:xfrm>
        </p:grpSpPr>
        <p:grpSp>
          <p:nvGrpSpPr>
            <p:cNvPr id="14" name="Group 13"/>
            <p:cNvGrpSpPr/>
            <p:nvPr/>
          </p:nvGrpSpPr>
          <p:grpSpPr>
            <a:xfrm>
              <a:off x="-36281" y="-9430"/>
              <a:ext cx="10205749" cy="894002"/>
              <a:chOff x="-36281" y="-9430"/>
              <a:chExt cx="10205749" cy="894002"/>
            </a:xfrm>
          </p:grpSpPr>
          <p:sp>
            <p:nvSpPr>
              <p:cNvPr id="17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6516124" y="464916"/>
                <a:ext cx="3653344" cy="4196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-36281" y="-9430"/>
                <a:ext cx="10205749" cy="859495"/>
                <a:chOff x="-36281" y="-17123"/>
                <a:chExt cx="10205749" cy="828433"/>
              </a:xfrm>
            </p:grpSpPr>
            <p:grpSp>
              <p:nvGrpSpPr>
                <p:cNvPr id="19" name="กลุ่ม 52">
                  <a:extLst>
                    <a:ext uri="{FF2B5EF4-FFF2-40B4-BE49-F238E27FC236}">
                      <a16:creationId xmlns:a16="http://schemas.microsoft.com/office/drawing/2014/main" id="{84E5CB32-C22A-40FB-BE79-3F261B775F5E}"/>
                    </a:ext>
                  </a:extLst>
                </p:cNvPr>
                <p:cNvGrpSpPr/>
                <p:nvPr/>
              </p:nvGrpSpPr>
              <p:grpSpPr>
                <a:xfrm>
                  <a:off x="-36281" y="-17123"/>
                  <a:ext cx="10205749" cy="828433"/>
                  <a:chOff x="-41176" y="-180236"/>
                  <a:chExt cx="9185176" cy="745592"/>
                </a:xfrm>
              </p:grpSpPr>
              <p:sp>
                <p:nvSpPr>
                  <p:cNvPr id="21" name="สี่เหลี่ยมผืนผ้า: มุมมน 48">
                    <a:extLst>
                      <a:ext uri="{FF2B5EF4-FFF2-40B4-BE49-F238E27FC236}">
                        <a16:creationId xmlns:a16="http://schemas.microsoft.com/office/drawing/2014/main" id="{DCE62B95-9C16-4E87-82CC-AF99B1F01983}"/>
                      </a:ext>
                    </a:extLst>
                  </p:cNvPr>
                  <p:cNvSpPr/>
                  <p:nvPr/>
                </p:nvSpPr>
                <p:spPr>
                  <a:xfrm>
                    <a:off x="5692012" y="65211"/>
                    <a:ext cx="3441748" cy="37769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22" name="สี่เหลี่ยมผืนผ้า 47">
                    <a:extLst>
                      <a:ext uri="{FF2B5EF4-FFF2-40B4-BE49-F238E27FC236}">
                        <a16:creationId xmlns:a16="http://schemas.microsoft.com/office/drawing/2014/main" id="{667204FE-3C1C-4980-AD32-890094B05AFC}"/>
                      </a:ext>
                    </a:extLst>
                  </p:cNvPr>
                  <p:cNvSpPr/>
                  <p:nvPr/>
                </p:nvSpPr>
                <p:spPr>
                  <a:xfrm>
                    <a:off x="-39988" y="47472"/>
                    <a:ext cx="6548171" cy="51788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23" name="แผนผังลำดับงาน: ป้อนข้อมูลด้วยตนเอง 4">
                    <a:extLst>
                      <a:ext uri="{FF2B5EF4-FFF2-40B4-BE49-F238E27FC236}">
                        <a16:creationId xmlns:a16="http://schemas.microsoft.com/office/drawing/2014/main" id="{CDB1064D-F2C9-4D02-9722-A4463B75D08B}"/>
                      </a:ext>
                    </a:extLst>
                  </p:cNvPr>
                  <p:cNvSpPr/>
                  <p:nvPr/>
                </p:nvSpPr>
                <p:spPr>
                  <a:xfrm>
                    <a:off x="5883027" y="51469"/>
                    <a:ext cx="3260973" cy="301861"/>
                  </a:xfrm>
                  <a:prstGeom prst="flowChartAlternateProcess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 dirty="0"/>
                  </a:p>
                </p:txBody>
              </p:sp>
              <p:sp>
                <p:nvSpPr>
                  <p:cNvPr id="24" name="สี่เหลี่ยมผืนผ้า 3">
                    <a:extLst>
                      <a:ext uri="{FF2B5EF4-FFF2-40B4-BE49-F238E27FC236}">
                        <a16:creationId xmlns:a16="http://schemas.microsoft.com/office/drawing/2014/main" id="{8493D4F4-6FD8-4552-904E-DB7274115DA0}"/>
                      </a:ext>
                    </a:extLst>
                  </p:cNvPr>
                  <p:cNvSpPr/>
                  <p:nvPr/>
                </p:nvSpPr>
                <p:spPr>
                  <a:xfrm>
                    <a:off x="-41176" y="-180236"/>
                    <a:ext cx="9173747" cy="690460"/>
                  </a:xfrm>
                  <a:prstGeom prst="rect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</p:grpSp>
            <p:sp>
              <p:nvSpPr>
                <p:cNvPr id="20" name="กล่องข้อความ 8">
                  <a:extLst>
                    <a:ext uri="{FF2B5EF4-FFF2-40B4-BE49-F238E27FC236}">
                      <a16:creationId xmlns:a16="http://schemas.microsoft.com/office/drawing/2014/main" id="{BF84CABE-5C70-4013-8958-0D4F9CD0D474}"/>
                    </a:ext>
                  </a:extLst>
                </p:cNvPr>
                <p:cNvSpPr txBox="1"/>
                <p:nvPr/>
              </p:nvSpPr>
              <p:spPr>
                <a:xfrm>
                  <a:off x="7658850" y="85945"/>
                  <a:ext cx="2493196" cy="571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60 </a:t>
                  </a:r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ปี กรมการพัฒนาชุมชน</a:t>
                  </a:r>
                </a:p>
                <a:p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สร้างสรรค์ชุมชน สร้างคน สร้างชาติ</a:t>
                  </a:r>
                  <a:endPara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</p:grpSp>
        <p:sp>
          <p:nvSpPr>
            <p:cNvPr id="15" name="วงรี 13">
              <a:extLst>
                <a:ext uri="{FF2B5EF4-FFF2-40B4-BE49-F238E27FC236}">
                  <a16:creationId xmlns:a16="http://schemas.microsoft.com/office/drawing/2014/main" id="{722B5707-C41F-4885-825E-D2676CEE49E1}"/>
                </a:ext>
              </a:extLst>
            </p:cNvPr>
            <p:cNvSpPr/>
            <p:nvPr/>
          </p:nvSpPr>
          <p:spPr>
            <a:xfrm>
              <a:off x="5719138" y="-152352"/>
              <a:ext cx="1899096" cy="1541268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/>
            </a:p>
          </p:txBody>
        </p:sp>
        <p:pic>
          <p:nvPicPr>
            <p:cNvPr id="16" name="รูปภาพ 65">
              <a:extLst>
                <a:ext uri="{FF2B5EF4-FFF2-40B4-BE49-F238E27FC236}">
                  <a16:creationId xmlns:a16="http://schemas.microsoft.com/office/drawing/2014/main" id="{EF9B53AA-6A14-4E04-B937-D6234A306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6260498" y="157884"/>
              <a:ext cx="952847" cy="628627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</p:grpSp>
      <p:sp>
        <p:nvSpPr>
          <p:cNvPr id="25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63885" y="-38169"/>
            <a:ext cx="5984375" cy="76910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5.4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การทบทวนกฎบัตรการตรวจสอบภายใน กองทุนพัฒนาบทบาทสตรี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ปรับปรุงแผนการ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ตรวจสอบระยะยาวปีงบประมาณ พ.ศ. 2565 - 2568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แผนการ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 </a:t>
            </a:r>
            <a:b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ประจำปีงบประมาณ พ.ศ. 2566 กองทุนพัฒนาบทบาทสตรี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1524000" y="996267"/>
            <a:ext cx="7011406" cy="6394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lIns="89406" tIns="44703" rIns="89406" bIns="44703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Dillenia News" panose="02020603050405020304" pitchFamily="18" charset="-34"/>
                <a:ea typeface="+mn-ea"/>
                <a:cs typeface="Dillenia News" panose="02020603050405020304" pitchFamily="18" charset="-34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>
              <a:lnSpc>
                <a:spcPct val="150000"/>
              </a:lnSpc>
              <a:spcBef>
                <a:spcPct val="0"/>
              </a:spcBef>
              <a:buNone/>
            </a:pPr>
            <a:r>
              <a:rPr lang="th-TH" sz="18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ahoma" panose="020B0604030504040204" pitchFamily="34" charset="0"/>
                <a:cs typeface="Chulabhorn Likit Text" panose="00000500000000000000" pitchFamily="50" charset="-34"/>
              </a:rPr>
              <a:t>กฎบัตรการตรวจสอบภายใน กองทุนพัฒนาบทบาท</a:t>
            </a:r>
            <a:r>
              <a:rPr lang="th-TH" sz="18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Tahoma" panose="020B0604030504040204" pitchFamily="34" charset="0"/>
                <a:cs typeface="Chulabhorn Likit Text" panose="00000500000000000000" pitchFamily="50" charset="-34"/>
              </a:rPr>
              <a:t>สตรี</a:t>
            </a:r>
            <a:endParaRPr lang="th-TH" sz="1800" b="1" dirty="0">
              <a:solidFill>
                <a:srgbClr val="002060"/>
              </a:solidFill>
              <a:latin typeface="Chulabhorn Likit Text" panose="00000500000000000000" pitchFamily="50" charset="-34"/>
              <a:ea typeface="Tahoma" panose="020B0604030504040204" pitchFamily="34" charset="0"/>
              <a:cs typeface="Chulabhorn Likit Text" panose="00000500000000000000" pitchFamily="50" charset="-34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866491" y="1089944"/>
            <a:ext cx="865424" cy="452063"/>
            <a:chOff x="3654880" y="3674723"/>
            <a:chExt cx="1844825" cy="112015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4880" y="3762361"/>
              <a:ext cx="830538" cy="944881"/>
            </a:xfrm>
            <a:prstGeom prst="rect">
              <a:avLst/>
            </a:prstGeom>
          </p:spPr>
        </p:pic>
        <p:pic>
          <p:nvPicPr>
            <p:cNvPr id="29" name="รูปภาพ 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1999" y="3674723"/>
              <a:ext cx="927706" cy="1120159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1524000" y="1624653"/>
            <a:ext cx="7011406" cy="32003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9. หน้าที่หน่วยรับตรวจ</a:t>
            </a:r>
          </a:p>
          <a:p>
            <a:pPr algn="thaiDist">
              <a:lnSpc>
                <a:spcPct val="120000"/>
              </a:lnSpc>
              <a:spcBef>
                <a:spcPts val="500"/>
              </a:spcBef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9.1 อำนวยความ</a:t>
            </a:r>
            <a:r>
              <a:rPr lang="th-TH" sz="1200" spc="-58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สะดวก และให้ความร่วมมือในการให้ข้อมูล และคำชี้แจงที่ตรวจสอบ</a:t>
            </a:r>
            <a:r>
              <a:rPr lang="th-TH" sz="1200" spc="-58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แก่ผู้ตรวจ</a:t>
            </a:r>
            <a:r>
              <a:rPr lang="th-TH" sz="1200" spc="-58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สอบภายใน</a:t>
            </a:r>
          </a:p>
          <a:p>
            <a:pPr algn="thaiDist">
              <a:lnSpc>
                <a:spcPct val="120000"/>
              </a:lnSpc>
              <a:spcBef>
                <a:spcPts val="500"/>
              </a:spcBef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9.2 จัดเตรียมรายละเอียด แผนงาน/โครงการ รายละเอียดระบบงานบัญชีตลอดจน</a:t>
            </a:r>
            <a:r>
              <a:rPr lang="th-TH" sz="120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เอกสารที่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เกี่ยวข้องในการปฏิบัติงานเพื่อประโยชน์ในการตรวจสอบ</a:t>
            </a:r>
          </a:p>
          <a:p>
            <a:pPr algn="thaiDist">
              <a:lnSpc>
                <a:spcPct val="120000"/>
              </a:lnSpc>
              <a:spcBef>
                <a:spcPts val="500"/>
              </a:spcBef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9.3 จัดให้มีระบบการเก็บเอกสารในการปฏิบัติงานที่เหมาะสมและครบถ้วน</a:t>
            </a:r>
          </a:p>
          <a:p>
            <a:pPr algn="thaiDist">
              <a:lnSpc>
                <a:spcPct val="120000"/>
              </a:lnSpc>
              <a:spcBef>
                <a:spcPts val="500"/>
              </a:spcBef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9.4 จัดทำบัญชีและจัดเก็บเอกสารประกอบรายการบัญชีพร้อมที่จะให้ผู้ตรวจสอบภายในตรวจสอบ</a:t>
            </a:r>
          </a:p>
          <a:p>
            <a:pPr algn="thaiDist">
              <a:lnSpc>
                <a:spcPct val="120000"/>
              </a:lnSpc>
              <a:spcBef>
                <a:spcPts val="500"/>
              </a:spcBef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9.5 ชี้แจงและตอบข้อซักถามต่าง ๆ พร้อมทั้งหาข้อมูลเพิ่มเติมให้แก่ผู้ตรวจสอบภายใน</a:t>
            </a:r>
          </a:p>
          <a:p>
            <a:pPr algn="thaiDist">
              <a:lnSpc>
                <a:spcPct val="120000"/>
              </a:lnSpc>
              <a:spcBef>
                <a:spcPts val="500"/>
              </a:spcBef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9.6 </a:t>
            </a:r>
            <a:r>
              <a:rPr lang="th-TH" sz="1200" spc="-4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ปฏิบัติตามข้อทักท้วง และข้อเสนอแนะของผู้ตรวจสอบภายใน ในเรื่องต่าง ๆ หรือ</a:t>
            </a:r>
            <a:r>
              <a:rPr lang="th-TH" sz="1200" spc="-40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ตามที่คณะกรรมการ</a:t>
            </a:r>
            <a:r>
              <a:rPr lang="th-TH" sz="1200" spc="-4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บริหาร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กองทุนพัฒนาบทบาทสตรีเห็นชอบให้ปฏิบัติ</a:t>
            </a:r>
          </a:p>
          <a:p>
            <a:pPr algn="thaiDist">
              <a:lnSpc>
                <a:spcPct val="120000"/>
              </a:lnSpc>
              <a:spcBef>
                <a:spcPts val="500"/>
              </a:spcBef>
            </a:pP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</a:t>
            </a:r>
            <a:r>
              <a:rPr lang="th-TH" sz="1200" spc="-4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กรณีที่เจ้าหน้าที่ของหน่วยรับตรวจกระทำโดยจงใจไม่ปฏิบัติงาน หรือละเลยต่อการปฏิบัติหน้าที่ของหน่วยรับตรวจ </a:t>
            </a:r>
            <a:r>
              <a:rPr lang="th-TH" sz="12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ให้ผู้ตรวจสอบภายในรายงานต่ออธิบดีกรมการพัฒนาชุมชนในฐานะประธาน คณะกรรมการบริหารกองทุนพัฒนาบทบาทสตรีพิจารณาให้ดำเนินการตามควรแก่กรณี</a:t>
            </a:r>
          </a:p>
        </p:txBody>
      </p:sp>
    </p:spTree>
    <p:extLst>
      <p:ext uri="{BB962C8B-B14F-4D97-AF65-F5344CB8AC3E}">
        <p14:creationId xmlns:p14="http://schemas.microsoft.com/office/powerpoint/2010/main" val="197873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12875" y="1041320"/>
            <a:ext cx="7064375" cy="667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r" fontAlgn="base">
              <a:lnSpc>
                <a:spcPct val="120000"/>
              </a:lnSpc>
              <a:spcAft>
                <a:spcPct val="0"/>
              </a:spcAft>
            </a:pP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แผนการตรวจสอบระยะยาวปีงบประมาณ พ</a:t>
            </a:r>
            <a:r>
              <a:rPr lang="en-US" sz="16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.</a:t>
            </a: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ศ</a:t>
            </a:r>
            <a:r>
              <a:rPr lang="en-US" sz="16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. 2565-2568 </a:t>
            </a:r>
            <a:br>
              <a:rPr lang="en-US" sz="16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</a:br>
            <a:r>
              <a:rPr lang="th-TH" sz="16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(ปรับปรุง ครั้งที่ 1)</a:t>
            </a:r>
            <a:endParaRPr lang="en-US" sz="28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12875" y="1703318"/>
            <a:ext cx="7064375" cy="27549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thaiDist">
              <a:lnSpc>
                <a:spcPct val="130000"/>
              </a:lnSpc>
              <a:spcBef>
                <a:spcPts val="250"/>
              </a:spcBef>
            </a:pPr>
            <a:r>
              <a:rPr lang="th-TH" sz="13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         </a:t>
            </a:r>
            <a:r>
              <a:rPr lang="th-TH" sz="130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กลุ่ม</a:t>
            </a:r>
            <a:r>
              <a:rPr lang="th-TH" sz="13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ตรวจสอบภายใน จึงได้ทบทวนแผนการ</a:t>
            </a:r>
            <a:r>
              <a:rPr lang="th-TH" sz="1300" spc="-25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ตรวจสอบภายในประจำปี เพื่อให้สอดคล้องกับประเด็นข้อตรวจพบที่มีความเสี่ยงจากผลการตรวจสอบปีก่อน</a:t>
            </a:r>
            <a:r>
              <a:rPr lang="th-TH" sz="1300" spc="-33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และเพื่อให้การปฏิบัติงานตรวจสอบเป็นไปอย่างมี</a:t>
            </a:r>
            <a:r>
              <a:rPr lang="th-TH" sz="1300" spc="-8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ประสิทธิภาพ โดยปรับปรุงแผนการตรวจสอบระยะยาวปีงบประมาณ พ</a:t>
            </a:r>
            <a:r>
              <a:rPr lang="en-US" sz="1300" spc="-8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.</a:t>
            </a:r>
            <a:r>
              <a:rPr lang="th-TH" sz="1300" spc="-8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ศ</a:t>
            </a:r>
            <a:r>
              <a:rPr lang="en-US" sz="1300" spc="-8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. 2565 - 2568 </a:t>
            </a:r>
            <a:r>
              <a:rPr lang="th-TH" sz="1300" b="1" spc="-8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การตรวจสอบด้าน</a:t>
            </a:r>
            <a:r>
              <a:rPr lang="th-TH" sz="1300" b="1" spc="-8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การเงิน </a:t>
            </a:r>
            <a:r>
              <a:rPr lang="th-TH" sz="13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และปฏิบัติตามกฎระเบียบ</a:t>
            </a:r>
            <a:r>
              <a:rPr lang="en-US" sz="13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  (Financial &amp; Compliance</a:t>
            </a:r>
            <a:r>
              <a:rPr lang="th-TH" sz="13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) </a:t>
            </a:r>
          </a:p>
          <a:p>
            <a:pPr algn="thaiDist">
              <a:lnSpc>
                <a:spcPct val="130000"/>
              </a:lnSpc>
              <a:spcBef>
                <a:spcPts val="250"/>
              </a:spcBef>
            </a:pPr>
            <a:r>
              <a:rPr lang="th-TH" sz="1300" b="1" spc="-40" dirty="0">
                <a:solidFill>
                  <a:schemeClr val="accent2">
                    <a:lumMod val="50000"/>
                  </a:schemeClr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          </a:t>
            </a:r>
            <a:r>
              <a:rPr lang="th-TH" sz="1300" b="1" u="sng" spc="-40" dirty="0">
                <a:solidFill>
                  <a:schemeClr val="accent2">
                    <a:lumMod val="50000"/>
                  </a:schemeClr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จากเดิม</a:t>
            </a:r>
            <a:r>
              <a:rPr lang="th-TH" sz="1300" b="1" spc="-40" dirty="0">
                <a:solidFill>
                  <a:schemeClr val="accent2">
                    <a:lumMod val="50000"/>
                  </a:schemeClr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</a:t>
            </a:r>
            <a:r>
              <a:rPr lang="th-TH" sz="1300" spc="-4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ปีงบประมาณ พ.ศ. </a:t>
            </a:r>
            <a:r>
              <a:rPr lang="th-TH" sz="1300" spc="-4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2566 - 2568 </a:t>
            </a:r>
            <a:r>
              <a:rPr lang="th-TH" sz="1300" spc="-40" dirty="0">
                <a:solidFill>
                  <a:schemeClr val="accent2">
                    <a:lumMod val="50000"/>
                  </a:schemeClr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ตรวจสอบเงินฝากคลัง</a:t>
            </a:r>
            <a:r>
              <a:rPr lang="th-TH" sz="1300" spc="-4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สำนักงาน</a:t>
            </a:r>
            <a:r>
              <a:rPr lang="th-TH" sz="1300" spc="-4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เลขานุการคณะอนุกรรมการ</a:t>
            </a:r>
            <a:r>
              <a:rPr lang="th-TH" sz="1300" spc="-5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บริหารกองทุนพัฒนาบทบาทสตรีระดับจังหวัด (อกส.จ.) </a:t>
            </a:r>
            <a:r>
              <a:rPr lang="en-US" sz="1300" spc="-5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76</a:t>
            </a:r>
            <a:r>
              <a:rPr lang="th-TH" sz="1300" spc="-5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จังหวัด </a:t>
            </a:r>
            <a:r>
              <a:rPr lang="th-TH" sz="1300" spc="-5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และสำนักงาน</a:t>
            </a:r>
            <a:r>
              <a:rPr lang="th-TH" sz="1300" spc="-50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เลขานุการคณะอนุกรรมการ</a:t>
            </a:r>
            <a:r>
              <a:rPr lang="th-TH" sz="13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บริหารกองทุนพัฒนาบทบาทสตรีกรุงเทพมหานคร (อกส.กทม.) </a:t>
            </a:r>
          </a:p>
          <a:p>
            <a:pPr algn="thaiDist">
              <a:lnSpc>
                <a:spcPct val="130000"/>
              </a:lnSpc>
              <a:spcBef>
                <a:spcPts val="250"/>
              </a:spcBef>
            </a:pPr>
            <a:r>
              <a:rPr lang="th-TH" sz="1300" dirty="0">
                <a:solidFill>
                  <a:srgbClr val="C0000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        </a:t>
            </a:r>
            <a:r>
              <a:rPr lang="th-TH" sz="1300" b="1" u="sng" dirty="0" smtClean="0">
                <a:solidFill>
                  <a:srgbClr val="C0000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ปรับ</a:t>
            </a:r>
            <a:r>
              <a:rPr lang="th-TH" sz="1300" b="1" u="sng" dirty="0">
                <a:solidFill>
                  <a:srgbClr val="C0000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เป็น</a:t>
            </a:r>
            <a:r>
              <a:rPr lang="th-TH" sz="1300" b="1" dirty="0">
                <a:solidFill>
                  <a:srgbClr val="C0000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</a:t>
            </a:r>
            <a:r>
              <a:rPr lang="th-TH" sz="13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ตรวจสอบ</a:t>
            </a:r>
            <a:r>
              <a:rPr lang="th-TH" sz="1300" dirty="0">
                <a:solidFill>
                  <a:srgbClr val="C0000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ตามประเด็นที่ได้จากการประเมินความเสี่ยงเพื่อวางแผนการตรวจสอบประจำปี</a:t>
            </a:r>
            <a:r>
              <a:rPr lang="th-TH" sz="13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สำนักงานเลขานุการคณะอนุกรรมการบริหารกองทุนพัฒนาบทบาทสตรีระดับจังหวัด (อกส.จ.) </a:t>
            </a:r>
            <a:r>
              <a:rPr lang="en-US" sz="13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76</a:t>
            </a:r>
            <a:r>
              <a:rPr lang="th-TH" sz="1300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จังหวัด และสำนักงานเลขานุการคณะอนุกรรมการบริหารกองทุนพัฒนาบทบาทสตรีกรุงเทพมหานคร (อกส.กทม.)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589902" y="1155627"/>
            <a:ext cx="958433" cy="452063"/>
            <a:chOff x="3352800" y="3674723"/>
            <a:chExt cx="2240280" cy="112015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718560"/>
              <a:ext cx="944880" cy="944880"/>
            </a:xfrm>
            <a:prstGeom prst="rect">
              <a:avLst/>
            </a:prstGeom>
          </p:spPr>
        </p:pic>
        <p:pic>
          <p:nvPicPr>
            <p:cNvPr id="10" name="รูปภาพ 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674723"/>
              <a:ext cx="1021080" cy="1120159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-36281" y="-152352"/>
            <a:ext cx="10205749" cy="1541268"/>
            <a:chOff x="-36281" y="-152352"/>
            <a:chExt cx="10205749" cy="1541268"/>
          </a:xfrm>
        </p:grpSpPr>
        <p:grpSp>
          <p:nvGrpSpPr>
            <p:cNvPr id="12" name="Group 11"/>
            <p:cNvGrpSpPr/>
            <p:nvPr/>
          </p:nvGrpSpPr>
          <p:grpSpPr>
            <a:xfrm>
              <a:off x="-36281" y="-9430"/>
              <a:ext cx="10205749" cy="894002"/>
              <a:chOff x="-36281" y="-9430"/>
              <a:chExt cx="10205749" cy="894002"/>
            </a:xfrm>
          </p:grpSpPr>
          <p:sp>
            <p:nvSpPr>
              <p:cNvPr id="15" name="สี่เหลี่ยมผืนผ้า: มุมมน 48">
                <a:extLst>
                  <a:ext uri="{FF2B5EF4-FFF2-40B4-BE49-F238E27FC236}">
                    <a16:creationId xmlns:a16="http://schemas.microsoft.com/office/drawing/2014/main" id="{DCE62B95-9C16-4E87-82CC-AF99B1F01983}"/>
                  </a:ext>
                </a:extLst>
              </p:cNvPr>
              <p:cNvSpPr/>
              <p:nvPr/>
            </p:nvSpPr>
            <p:spPr>
              <a:xfrm>
                <a:off x="6516124" y="464916"/>
                <a:ext cx="3653344" cy="419656"/>
              </a:xfrm>
              <a:prstGeom prst="roundRect">
                <a:avLst/>
              </a:prstGeom>
              <a:gradFill flip="none" rotWithShape="1">
                <a:gsLst>
                  <a:gs pos="0">
                    <a:srgbClr val="8E7300"/>
                  </a:gs>
                  <a:gs pos="51000">
                    <a:srgbClr val="FFFFFF"/>
                  </a:gs>
                  <a:gs pos="76000">
                    <a:srgbClr val="BC9800"/>
                  </a:gs>
                  <a:gs pos="24000">
                    <a:srgbClr val="BC9800"/>
                  </a:gs>
                  <a:gs pos="100000">
                    <a:srgbClr val="9A7D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2000"/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-36281" y="-9430"/>
                <a:ext cx="10205749" cy="859495"/>
                <a:chOff x="-36281" y="-17123"/>
                <a:chExt cx="10205749" cy="828433"/>
              </a:xfrm>
            </p:grpSpPr>
            <p:grpSp>
              <p:nvGrpSpPr>
                <p:cNvPr id="17" name="กลุ่ม 52">
                  <a:extLst>
                    <a:ext uri="{FF2B5EF4-FFF2-40B4-BE49-F238E27FC236}">
                      <a16:creationId xmlns:a16="http://schemas.microsoft.com/office/drawing/2014/main" id="{84E5CB32-C22A-40FB-BE79-3F261B775F5E}"/>
                    </a:ext>
                  </a:extLst>
                </p:cNvPr>
                <p:cNvGrpSpPr/>
                <p:nvPr/>
              </p:nvGrpSpPr>
              <p:grpSpPr>
                <a:xfrm>
                  <a:off x="-36281" y="-17123"/>
                  <a:ext cx="10205749" cy="828433"/>
                  <a:chOff x="-41176" y="-180236"/>
                  <a:chExt cx="9185176" cy="745592"/>
                </a:xfrm>
              </p:grpSpPr>
              <p:sp>
                <p:nvSpPr>
                  <p:cNvPr id="19" name="สี่เหลี่ยมผืนผ้า: มุมมน 48">
                    <a:extLst>
                      <a:ext uri="{FF2B5EF4-FFF2-40B4-BE49-F238E27FC236}">
                        <a16:creationId xmlns:a16="http://schemas.microsoft.com/office/drawing/2014/main" id="{DCE62B95-9C16-4E87-82CC-AF99B1F01983}"/>
                      </a:ext>
                    </a:extLst>
                  </p:cNvPr>
                  <p:cNvSpPr/>
                  <p:nvPr/>
                </p:nvSpPr>
                <p:spPr>
                  <a:xfrm>
                    <a:off x="5692012" y="65211"/>
                    <a:ext cx="3441748" cy="377690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20" name="สี่เหลี่ยมผืนผ้า 47">
                    <a:extLst>
                      <a:ext uri="{FF2B5EF4-FFF2-40B4-BE49-F238E27FC236}">
                        <a16:creationId xmlns:a16="http://schemas.microsoft.com/office/drawing/2014/main" id="{667204FE-3C1C-4980-AD32-890094B05AFC}"/>
                      </a:ext>
                    </a:extLst>
                  </p:cNvPr>
                  <p:cNvSpPr/>
                  <p:nvPr/>
                </p:nvSpPr>
                <p:spPr>
                  <a:xfrm>
                    <a:off x="-39988" y="47472"/>
                    <a:ext cx="6548171" cy="517884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8E7300"/>
                      </a:gs>
                      <a:gs pos="51000">
                        <a:srgbClr val="FFFFFF"/>
                      </a:gs>
                      <a:gs pos="76000">
                        <a:srgbClr val="BC9800"/>
                      </a:gs>
                      <a:gs pos="24000">
                        <a:srgbClr val="BC9800"/>
                      </a:gs>
                      <a:gs pos="100000">
                        <a:srgbClr val="9A7D00"/>
                      </a:gs>
                    </a:gsLst>
                    <a:lin ang="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  <p:sp>
                <p:nvSpPr>
                  <p:cNvPr id="21" name="แผนผังลำดับงาน: ป้อนข้อมูลด้วยตนเอง 4">
                    <a:extLst>
                      <a:ext uri="{FF2B5EF4-FFF2-40B4-BE49-F238E27FC236}">
                        <a16:creationId xmlns:a16="http://schemas.microsoft.com/office/drawing/2014/main" id="{CDB1064D-F2C9-4D02-9722-A4463B75D08B}"/>
                      </a:ext>
                    </a:extLst>
                  </p:cNvPr>
                  <p:cNvSpPr/>
                  <p:nvPr/>
                </p:nvSpPr>
                <p:spPr>
                  <a:xfrm>
                    <a:off x="5883027" y="51469"/>
                    <a:ext cx="3260973" cy="301861"/>
                  </a:xfrm>
                  <a:prstGeom prst="flowChartAlternateProcess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 dirty="0"/>
                  </a:p>
                </p:txBody>
              </p:sp>
              <p:sp>
                <p:nvSpPr>
                  <p:cNvPr id="22" name="สี่เหลี่ยมผืนผ้า 3">
                    <a:extLst>
                      <a:ext uri="{FF2B5EF4-FFF2-40B4-BE49-F238E27FC236}">
                        <a16:creationId xmlns:a16="http://schemas.microsoft.com/office/drawing/2014/main" id="{8493D4F4-6FD8-4552-904E-DB7274115DA0}"/>
                      </a:ext>
                    </a:extLst>
                  </p:cNvPr>
                  <p:cNvSpPr/>
                  <p:nvPr/>
                </p:nvSpPr>
                <p:spPr>
                  <a:xfrm>
                    <a:off x="-41176" y="-180236"/>
                    <a:ext cx="9173747" cy="690460"/>
                  </a:xfrm>
                  <a:prstGeom prst="rect">
                    <a:avLst/>
                  </a:prstGeom>
                  <a:solidFill>
                    <a:srgbClr val="00206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th-TH" sz="2000"/>
                  </a:p>
                </p:txBody>
              </p:sp>
            </p:grpSp>
            <p:sp>
              <p:nvSpPr>
                <p:cNvPr id="18" name="กล่องข้อความ 8">
                  <a:extLst>
                    <a:ext uri="{FF2B5EF4-FFF2-40B4-BE49-F238E27FC236}">
                      <a16:creationId xmlns:a16="http://schemas.microsoft.com/office/drawing/2014/main" id="{BF84CABE-5C70-4013-8958-0D4F9CD0D474}"/>
                    </a:ext>
                  </a:extLst>
                </p:cNvPr>
                <p:cNvSpPr txBox="1"/>
                <p:nvPr/>
              </p:nvSpPr>
              <p:spPr>
                <a:xfrm>
                  <a:off x="7658850" y="85945"/>
                  <a:ext cx="2493196" cy="5711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60 </a:t>
                  </a:r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ปี กรมการพัฒนาชุมชน</a:t>
                  </a:r>
                </a:p>
                <a:p>
                  <a:r>
                    <a:rPr lang="th-TH" sz="1556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JasmineUPC" panose="02020603050405020304" pitchFamily="18" charset="-34"/>
                      <a:cs typeface="JasmineUPC" panose="02020603050405020304" pitchFamily="18" charset="-34"/>
                    </a:rPr>
                    <a:t>สร้างสรรค์ชุมชน สร้างคน สร้างชาติ</a:t>
                  </a:r>
                  <a:endParaRPr lang="en-US" sz="1556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JasmineUPC" panose="02020603050405020304" pitchFamily="18" charset="-34"/>
                    <a:cs typeface="JasmineUPC" panose="02020603050405020304" pitchFamily="18" charset="-34"/>
                  </a:endParaRPr>
                </a:p>
              </p:txBody>
            </p:sp>
          </p:grpSp>
        </p:grpSp>
        <p:sp>
          <p:nvSpPr>
            <p:cNvPr id="13" name="วงรี 13">
              <a:extLst>
                <a:ext uri="{FF2B5EF4-FFF2-40B4-BE49-F238E27FC236}">
                  <a16:creationId xmlns:a16="http://schemas.microsoft.com/office/drawing/2014/main" id="{722B5707-C41F-4885-825E-D2676CEE49E1}"/>
                </a:ext>
              </a:extLst>
            </p:cNvPr>
            <p:cNvSpPr/>
            <p:nvPr/>
          </p:nvSpPr>
          <p:spPr>
            <a:xfrm>
              <a:off x="5719138" y="-152352"/>
              <a:ext cx="1899096" cy="1541268"/>
            </a:xfrm>
            <a:prstGeom prst="ellipse">
              <a:avLst/>
            </a:prstGeom>
            <a:solidFill>
              <a:srgbClr val="FBF7F1"/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/>
            </a:p>
          </p:txBody>
        </p:sp>
        <p:pic>
          <p:nvPicPr>
            <p:cNvPr id="14" name="รูปภาพ 65">
              <a:extLst>
                <a:ext uri="{FF2B5EF4-FFF2-40B4-BE49-F238E27FC236}">
                  <a16:creationId xmlns:a16="http://schemas.microsoft.com/office/drawing/2014/main" id="{EF9B53AA-6A14-4E04-B937-D6234A306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168" b="30186"/>
            <a:stretch/>
          </p:blipFill>
          <p:spPr>
            <a:xfrm>
              <a:off x="6260498" y="157884"/>
              <a:ext cx="952847" cy="628627"/>
            </a:xfrm>
            <a:custGeom>
              <a:avLst/>
              <a:gdLst>
                <a:gd name="connsiteX0" fmla="*/ 0 w 1500565"/>
                <a:gd name="connsiteY0" fmla="*/ 0 h 990006"/>
                <a:gd name="connsiteX1" fmla="*/ 1500565 w 1500565"/>
                <a:gd name="connsiteY1" fmla="*/ 0 h 990006"/>
                <a:gd name="connsiteX2" fmla="*/ 1500565 w 1500565"/>
                <a:gd name="connsiteY2" fmla="*/ 699241 h 990006"/>
                <a:gd name="connsiteX3" fmla="*/ 1454656 w 1500565"/>
                <a:gd name="connsiteY3" fmla="*/ 699241 h 990006"/>
                <a:gd name="connsiteX4" fmla="*/ 1454656 w 1500565"/>
                <a:gd name="connsiteY4" fmla="*/ 958222 h 990006"/>
                <a:gd name="connsiteX5" fmla="*/ 1500565 w 1500565"/>
                <a:gd name="connsiteY5" fmla="*/ 958222 h 990006"/>
                <a:gd name="connsiteX6" fmla="*/ 1500565 w 1500565"/>
                <a:gd name="connsiteY6" fmla="*/ 990006 h 990006"/>
                <a:gd name="connsiteX7" fmla="*/ 0 w 1500565"/>
                <a:gd name="connsiteY7" fmla="*/ 990006 h 990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0565" h="990006">
                  <a:moveTo>
                    <a:pt x="0" y="0"/>
                  </a:moveTo>
                  <a:lnTo>
                    <a:pt x="1500565" y="0"/>
                  </a:lnTo>
                  <a:lnTo>
                    <a:pt x="1500565" y="699241"/>
                  </a:lnTo>
                  <a:lnTo>
                    <a:pt x="1454656" y="699241"/>
                  </a:lnTo>
                  <a:lnTo>
                    <a:pt x="1454656" y="958222"/>
                  </a:lnTo>
                  <a:lnTo>
                    <a:pt x="1500565" y="958222"/>
                  </a:lnTo>
                  <a:lnTo>
                    <a:pt x="1500565" y="990006"/>
                  </a:lnTo>
                  <a:lnTo>
                    <a:pt x="0" y="990006"/>
                  </a:lnTo>
                  <a:close/>
                </a:path>
              </a:pathLst>
            </a:custGeom>
          </p:spPr>
        </p:pic>
      </p:grpSp>
      <p:sp>
        <p:nvSpPr>
          <p:cNvPr id="23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63885" y="-38169"/>
            <a:ext cx="5984375" cy="769106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5.4 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การทบทวนกฎบัตรการตรวจสอบภายใน กองทุนพัฒนาบทบาทสตรี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ปรับปรุงแผนการ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ตรวจสอบระยะยาวปีงบประมาณ พ.ศ. 2565 - 2568 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</a:t>
            </a: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แผนการ</a:t>
            </a: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ตรวจสอบ </a:t>
            </a:r>
            <a:b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 smtClean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ประจำปีงบประมาณ พ.ศ. 2566 กองทุนพัฒนาบทบาทสตรี</a:t>
            </a:r>
            <a:endParaRPr lang="en-US" sz="1200" b="1" dirty="0">
              <a:solidFill>
                <a:schemeClr val="bg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401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108223"/>
              </p:ext>
            </p:extLst>
          </p:nvPr>
        </p:nvGraphicFramePr>
        <p:xfrm>
          <a:off x="476252" y="398720"/>
          <a:ext cx="9153524" cy="5240506"/>
        </p:xfrm>
        <a:graphic>
          <a:graphicData uri="http://schemas.openxmlformats.org/drawingml/2006/table">
            <a:tbl>
              <a:tblPr firstRow="1" bandRow="1">
                <a:solidFill>
                  <a:srgbClr val="54A800"/>
                </a:solidFill>
                <a:tableStyleId>{93296810-A885-4BE3-A3E7-6D5BEEA58F35}</a:tableStyleId>
              </a:tblPr>
              <a:tblGrid>
                <a:gridCol w="4306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9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2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65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86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4811">
                <a:tc rowSpan="2">
                  <a:txBody>
                    <a:bodyPr/>
                    <a:lstStyle/>
                    <a:p>
                      <a:pPr algn="ctr" rtl="0" eaLnBrk="1" latinLnBrk="0" hangingPunct="1"/>
                      <a:endParaRPr lang="en-US" sz="1400" kern="1200" dirty="0" smtClean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rtl="0" eaLnBrk="1" latinLnBrk="0" hangingPunct="1"/>
                      <a:r>
                        <a:rPr lang="th-TH" sz="14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ประเภทการตรวจสอบ</a:t>
                      </a:r>
                      <a:endParaRPr lang="en-US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kern="1200" dirty="0" smtClean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ปีงบประมาณ </a:t>
                      </a:r>
                      <a:endParaRPr lang="en-US" sz="1400" b="1" kern="1200" dirty="0" smtClean="0">
                        <a:solidFill>
                          <a:schemeClr val="bg1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2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 smtClean="0">
                          <a:solidFill>
                            <a:schemeClr val="bg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พ.ศ. </a:t>
                      </a: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2565</a:t>
                      </a:r>
                      <a:endParaRPr lang="en-US" sz="1400" b="1" kern="1200" dirty="0" smtClean="0">
                        <a:solidFill>
                          <a:schemeClr val="bg1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 smtClean="0">
                          <a:solidFill>
                            <a:schemeClr val="bg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พ.ศ. </a:t>
                      </a: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2566</a:t>
                      </a:r>
                      <a:endParaRPr lang="en-US" sz="1400" b="1" kern="1200" dirty="0" smtClean="0">
                        <a:solidFill>
                          <a:schemeClr val="bg1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 smtClean="0">
                          <a:solidFill>
                            <a:schemeClr val="bg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พ.ศ. </a:t>
                      </a: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2567</a:t>
                      </a:r>
                      <a:endParaRPr lang="en-US" sz="1400" b="1" kern="1200" dirty="0" smtClean="0">
                        <a:solidFill>
                          <a:schemeClr val="bg1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 smtClean="0">
                          <a:solidFill>
                            <a:schemeClr val="bg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พ.ศ. </a:t>
                      </a: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2568</a:t>
                      </a:r>
                      <a:endParaRPr lang="en-US" sz="1400" b="1" kern="1200" dirty="0" smtClean="0">
                        <a:solidFill>
                          <a:schemeClr val="bg1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0973">
                <a:tc>
                  <a:txBody>
                    <a:bodyPr/>
                    <a:lstStyle/>
                    <a:p>
                      <a:pPr rtl="0" eaLnBrk="1" latinLnBrk="0" hangingPunct="1">
                        <a:lnSpc>
                          <a:spcPct val="120000"/>
                        </a:lnSpc>
                      </a:pP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1. ตรวจสอบด้านการเงิน และปฏิบัติตามกฎระเบียบ</a:t>
                      </a:r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(Financial &amp; Compliance)</a:t>
                      </a:r>
                      <a:r>
                        <a:rPr lang="th-TH" sz="1200" kern="120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algn="thaiDist" rtl="0" eaLnBrk="1" latinLnBrk="0" hangingPunct="1">
                        <a:lnSpc>
                          <a:spcPct val="120000"/>
                        </a:lnSpc>
                      </a:pPr>
                      <a:r>
                        <a:rPr lang="th-TH" sz="1200" kern="120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</a:t>
                      </a:r>
                      <a:r>
                        <a:rPr lang="th-TH" sz="12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เช่น การตรวจสอบเงินฝากคลัง ลูกหนี้เงินยืมราชการการจัดซื้อ</a:t>
                      </a:r>
                      <a:br>
                        <a:rPr lang="th-TH" sz="12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จัดจ้าง การเบิกค่าใช้จ่ายในการฝึกอบรม การเบิกค่าใช้จ่ายในการเดินทางไปราชการ การควบคุมพัสดุ การใช้รถราชการ เป็นต้น</a:t>
                      </a:r>
                    </a:p>
                    <a:p>
                      <a:pPr rtl="0" eaLnBrk="1" latinLnBrk="0" hangingPunct="1"/>
                      <a:endParaRPr lang="th-TH" sz="1200" kern="1200" dirty="0" smtClean="0">
                        <a:solidFill>
                          <a:schemeClr val="dk1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endParaRPr lang="th-TH" sz="1200" b="1" u="sng" kern="1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th-TH" sz="1200" b="1" u="sng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จากเดิม</a:t>
                      </a:r>
                    </a:p>
                    <a:p>
                      <a:pPr rtl="0" eaLnBrk="1" latinLnBrk="0" hangingPunct="1"/>
                      <a:r>
                        <a:rPr lang="th-TH" sz="12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1) ตรวจสอบเงินฝากคลัง </a:t>
                      </a:r>
                    </a:p>
                    <a:p>
                      <a:pPr rtl="0" eaLnBrk="1" latinLnBrk="0" hangingPunct="1"/>
                      <a:endParaRPr lang="th-TH" sz="1200" kern="1200" dirty="0" smtClean="0">
                        <a:solidFill>
                          <a:schemeClr val="dk1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 rtl="0" eaLnBrk="1" latinLnBrk="0" hangingPunct="1"/>
                      <a:r>
                        <a:rPr lang="th-TH" sz="12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2)</a:t>
                      </a:r>
                      <a:r>
                        <a:rPr lang="th-TH" sz="12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ตรวจสอบด้านการเงิน และปฏิบัติตามกฎระเบียบ (ประเด็น</a:t>
                      </a:r>
                      <a:br>
                        <a:rPr lang="th-TH" sz="12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2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การตรวจสอบกำหนดจากการประเมินความเสี่ยงเพื่อวางแผน</a:t>
                      </a:r>
                      <a:br>
                        <a:rPr lang="th-TH" sz="12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2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การตรวจสอบประจำปี)</a:t>
                      </a:r>
                      <a:r>
                        <a:rPr lang="th-TH" sz="12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rtl="0" eaLnBrk="1" latinLnBrk="0" hangingPunct="1"/>
                      <a:endParaRPr lang="th-TH" sz="1200" kern="1200" dirty="0" smtClean="0">
                        <a:solidFill>
                          <a:schemeClr val="dk1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th-TH" sz="1200" b="1" u="sng" kern="1200" dirty="0" smtClean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ปรับเป็น</a:t>
                      </a:r>
                    </a:p>
                    <a:p>
                      <a:pPr rtl="0" eaLnBrk="1" latinLnBrk="0" hangingPunct="1"/>
                      <a:r>
                        <a:rPr lang="th-TH" sz="12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1) ตรวจสอบเงินฝากคลัง </a:t>
                      </a:r>
                    </a:p>
                    <a:p>
                      <a:pPr rtl="0" eaLnBrk="1" latinLnBrk="0" hangingPunct="1"/>
                      <a:endParaRPr lang="th-TH" sz="1200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endParaRPr lang="th-TH" sz="1200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endParaRPr lang="th-TH" sz="1200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th-TH" sz="12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2)</a:t>
                      </a:r>
                      <a:r>
                        <a:rPr lang="th-TH" sz="12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ตรวจสอบด้านการเงิน และปฏิบัติตามกฎระเบียบ (ประเด็นการตรวจสอบกำหนดจากการประเมินความเสี่ยงเพื่อวางแผนการตรวจสอบประจำปี)</a:t>
                      </a:r>
                      <a:r>
                        <a:rPr lang="th-TH" sz="12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endParaRPr lang="en-US" sz="1200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rtl="0" eaLnBrk="1" latinLnBrk="0" hangingPunct="1"/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 หน่วยฯ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สกส.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อกส.จ.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 จังหวัด</a:t>
                      </a:r>
                    </a:p>
                    <a:p>
                      <a:pPr rtl="0" eaLnBrk="1" latinLnBrk="0" hangingPunct="1"/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อกส.จ.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 จังหวัด</a:t>
                      </a:r>
                    </a:p>
                    <a:p>
                      <a:pPr rtl="0" eaLnBrk="1" latinLnBrk="0" hangingPunct="1"/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-สกส.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200" b="1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200" b="1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200" b="1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อกส.จ.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 จังหวัด</a:t>
                      </a:r>
                    </a:p>
                    <a:p>
                      <a:pPr rtl="0" eaLnBrk="1" latinLnBrk="0" hangingPunct="1"/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สกส.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rtl="0" eaLnBrk="1" latinLnBrk="0" hangingPunct="1"/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 หน่วยฯ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สกส.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อกส.จ.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 จังหวัด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อกส.จ.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 จังหวัด</a:t>
                      </a:r>
                    </a:p>
                    <a:p>
                      <a:pPr rtl="0" eaLnBrk="1" latinLnBrk="0" hangingPunct="1"/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-สกส.</a:t>
                      </a:r>
                    </a:p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อกส.จ.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 จังหวัด</a:t>
                      </a:r>
                    </a:p>
                    <a:p>
                      <a:pPr rtl="0" eaLnBrk="1" latinLnBrk="0" hangingPunct="1"/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สกส.</a:t>
                      </a:r>
                    </a:p>
                    <a:p>
                      <a:endParaRPr lang="en-US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rtl="0" eaLnBrk="1" latinLnBrk="0" hangingPunct="1"/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 หน่วยฯ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สกส.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อกส.จ.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 จังหวัด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อกส.จ.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 จังหวัด</a:t>
                      </a:r>
                    </a:p>
                    <a:p>
                      <a:pPr rtl="0" eaLnBrk="1" latinLnBrk="0" hangingPunct="1"/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-สกส.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200" b="1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200" b="1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en-US" sz="1200" b="1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อกส.จ.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 จังหวัด</a:t>
                      </a:r>
                    </a:p>
                    <a:p>
                      <a:pPr rtl="0" eaLnBrk="1" latinLnBrk="0" hangingPunct="1"/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สกส.</a:t>
                      </a:r>
                    </a:p>
                    <a:p>
                      <a:endParaRPr lang="en-US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rtl="0" eaLnBrk="1" latinLnBrk="0" hangingPunct="1"/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</a:t>
                      </a: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หน่วยฯ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สกส.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อกส.จ.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16</a:t>
                      </a: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จังหวัด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</a:t>
                      </a: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อกส.กทม.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อกส.จ.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 จังหวัด</a:t>
                      </a:r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/>
                      </a:r>
                      <a:b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อกส.กทม.</a:t>
                      </a:r>
                    </a:p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-สกส.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200" b="1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200" b="1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endParaRPr lang="th-TH" sz="1200" b="1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ct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rtl="0" eaLnBrk="1" latinLnBrk="0" hangingPunct="1"/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อกส.จ.</a:t>
                      </a:r>
                    </a:p>
                    <a:p>
                      <a:pPr rtl="0" eaLnBrk="1" latinLnBrk="0" hangingPunct="1"/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16 จังหวัด</a:t>
                      </a:r>
                    </a:p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อกส.กทม.</a:t>
                      </a:r>
                    </a:p>
                    <a:p>
                      <a:r>
                        <a:rPr lang="th-TH" sz="1200" b="1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สกส.</a:t>
                      </a:r>
                      <a:endParaRPr lang="en-US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76252" y="75555"/>
            <a:ext cx="9153524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แผนการตรวจสอบระยะยาวปีงบประมาณ พ</a:t>
            </a: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.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ศ</a:t>
            </a: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. </a:t>
            </a:r>
            <a:r>
              <a:rPr lang="en-US" sz="15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2565 - 2568 </a:t>
            </a:r>
            <a:endParaRPr lang="en-US" sz="2667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7003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037688"/>
              </p:ext>
            </p:extLst>
          </p:nvPr>
        </p:nvGraphicFramePr>
        <p:xfrm>
          <a:off x="672028" y="755414"/>
          <a:ext cx="8824511" cy="2932898"/>
        </p:xfrm>
        <a:graphic>
          <a:graphicData uri="http://schemas.openxmlformats.org/drawingml/2006/table">
            <a:tbl>
              <a:tblPr firstRow="1" bandRow="1">
                <a:solidFill>
                  <a:srgbClr val="54A800"/>
                </a:solidFill>
                <a:tableStyleId>{93296810-A885-4BE3-A3E7-6D5BEEA58F35}</a:tableStyleId>
              </a:tblPr>
              <a:tblGrid>
                <a:gridCol w="4152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5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99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17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48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9762">
                <a:tc rowSpan="2">
                  <a:txBody>
                    <a:bodyPr/>
                    <a:lstStyle/>
                    <a:p>
                      <a:pPr algn="ctr" rtl="0" eaLnBrk="1" latinLnBrk="0" hangingPunct="1"/>
                      <a:endParaRPr lang="en-US" sz="1400" kern="1200" dirty="0" smtClean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rtl="0" eaLnBrk="1" latinLnBrk="0" hangingPunct="1"/>
                      <a:r>
                        <a:rPr lang="th-TH" sz="1400" kern="12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ประเภทการตรวจสอบ</a:t>
                      </a:r>
                      <a:endParaRPr lang="en-US" sz="1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solidFill>
                      <a:srgbClr val="00206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kern="1200" dirty="0" smtClean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ปีงบประมาณ </a:t>
                      </a:r>
                      <a:endParaRPr lang="en-US" sz="1400" b="1" kern="1200" dirty="0" smtClean="0">
                        <a:solidFill>
                          <a:schemeClr val="bg1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47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 smtClean="0">
                          <a:solidFill>
                            <a:schemeClr val="bg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พ.ศ. </a:t>
                      </a: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2565</a:t>
                      </a:r>
                      <a:endParaRPr lang="en-US" sz="1400" b="1" kern="1200" dirty="0" smtClean="0">
                        <a:solidFill>
                          <a:schemeClr val="bg1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 smtClean="0">
                          <a:solidFill>
                            <a:schemeClr val="bg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พ.ศ. </a:t>
                      </a: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2566</a:t>
                      </a:r>
                      <a:endParaRPr lang="en-US" sz="1400" b="1" kern="1200" dirty="0" smtClean="0">
                        <a:solidFill>
                          <a:schemeClr val="bg1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 smtClean="0">
                          <a:solidFill>
                            <a:schemeClr val="bg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พ.ศ. </a:t>
                      </a: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2567</a:t>
                      </a:r>
                      <a:endParaRPr lang="en-US" sz="1400" b="1" kern="1200" dirty="0" smtClean="0">
                        <a:solidFill>
                          <a:schemeClr val="bg1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728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kern="1200" dirty="0" smtClean="0">
                          <a:solidFill>
                            <a:schemeClr val="bg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พ.ศ. </a:t>
                      </a:r>
                      <a:r>
                        <a:rPr lang="en-US" sz="1400" b="1" kern="1200" dirty="0" smtClean="0">
                          <a:solidFill>
                            <a:schemeClr val="bg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2568</a:t>
                      </a:r>
                      <a:endParaRPr lang="en-US" sz="1400" b="1" kern="1200" dirty="0" smtClean="0">
                        <a:solidFill>
                          <a:schemeClr val="bg1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indent="0" algn="l" defTabSz="1072866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2. การประเมินระบบควบคุมภายใน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marL="0" marR="0" indent="0" algn="l" defTabSz="1072866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สกส.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30000"/>
                        </a:lnSpc>
                      </a:pPr>
                      <a:endParaRPr lang="en-US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marL="0" marR="0" indent="0" algn="l" defTabSz="1072866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สกส.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30000"/>
                        </a:lnSpc>
                      </a:pPr>
                      <a:endParaRPr lang="en-US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marL="0" marR="0" indent="0" algn="l" defTabSz="1072866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สกส.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30000"/>
                        </a:lnSpc>
                      </a:pPr>
                      <a:endParaRPr lang="en-US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marL="0" marR="0" indent="0" algn="l" defTabSz="1072866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สกส.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30000"/>
                        </a:lnSpc>
                      </a:pPr>
                      <a:endParaRPr lang="en-US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rtl="0" eaLnBrk="1" latinLnBrk="0" hangingPunct="1">
                        <a:lnSpc>
                          <a:spcPct val="130000"/>
                        </a:lnSpc>
                      </a:pP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 การให้คำปรึกษา</a:t>
                      </a:r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(Consulting)</a:t>
                      </a:r>
                    </a:p>
                    <a:p>
                      <a:pPr algn="thaiDist" rtl="0" eaLnBrk="1" latinLnBrk="0" hangingPunct="1">
                        <a:lnSpc>
                          <a:spcPct val="130000"/>
                        </a:lnSpc>
                      </a:pPr>
                      <a:r>
                        <a:rPr lang="en-US" sz="12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1)</a:t>
                      </a:r>
                      <a:r>
                        <a:rPr lang="th-TH" sz="1200" kern="120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2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บริการให้คำปรึกษากับหน่วยรับตรวจในเรื่องกฎหมาย ระเบียบ ที่เกี่ยวข้องกับการปฏิบัติงาน เช่น การเงิน การบัญชี การจัดซื้อ</a:t>
                      </a:r>
                      <a:br>
                        <a:rPr lang="th-TH" sz="12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จัดจ้าง ค่าใช้จ่ายในการเดินทางไปราชการ ค่าใช้จ่ายในการฝึกอบรม และการควบคุมภายใน เป็นต้น</a:t>
                      </a:r>
                      <a:endParaRPr lang="en-US" sz="1200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l" rtl="0" eaLnBrk="1" latinLnBrk="0" hangingPunct="1">
                        <a:lnSpc>
                          <a:spcPct val="130000"/>
                        </a:lnSpc>
                      </a:pPr>
                      <a:r>
                        <a:rPr lang="en-US" sz="12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2) </a:t>
                      </a:r>
                      <a:r>
                        <a:rPr lang="th-TH" sz="1200" kern="1200" spc="-3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ให้บริการข้อมูล</a:t>
                      </a:r>
                      <a:r>
                        <a:rPr lang="en-US" sz="1200" kern="1200" spc="-3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/</a:t>
                      </a:r>
                      <a:r>
                        <a:rPr lang="th-TH" sz="1200" kern="1200" spc="-3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องค์ความรู้ในเรื่องที่เกี่ยวข้องกับการปฏิบัติงาน</a:t>
                      </a:r>
                      <a:endParaRPr lang="en-US" sz="1200" kern="1200" spc="-30" baseline="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30000"/>
                        </a:lnSpc>
                      </a:pPr>
                      <a:endParaRPr lang="en-US" sz="12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72866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1072866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78</a:t>
                      </a: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หน่วยฯ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30000"/>
                        </a:lnSpc>
                      </a:pPr>
                      <a:endParaRPr lang="en-US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72866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1072866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78</a:t>
                      </a: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หน่วยฯ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30000"/>
                        </a:lnSpc>
                      </a:pPr>
                      <a:endParaRPr lang="en-US" sz="1200" b="1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30000"/>
                        </a:lnSpc>
                      </a:pPr>
                      <a:endParaRPr lang="en-US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72866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1072866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78</a:t>
                      </a: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หน่วยฯ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30000"/>
                        </a:lnSpc>
                      </a:pPr>
                      <a:endParaRPr lang="en-US" sz="1200" b="1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30000"/>
                        </a:lnSpc>
                      </a:pPr>
                      <a:endParaRPr lang="en-US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1072866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1072866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78</a:t>
                      </a: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หน่วยฯ</a:t>
                      </a:r>
                      <a:endParaRPr lang="en-US" sz="12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30000"/>
                        </a:lnSpc>
                      </a:pPr>
                      <a:endParaRPr lang="en-US" sz="1200" b="1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30000"/>
                        </a:lnSpc>
                      </a:pPr>
                      <a:endParaRPr lang="en-US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72027" y="432249"/>
            <a:ext cx="8824511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แผนการตรวจสอบระยะยาวปีงบประมาณ พ</a:t>
            </a: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.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ศ</a:t>
            </a: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. </a:t>
            </a:r>
            <a:r>
              <a:rPr lang="en-US" sz="1500" b="1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2565 - 2568 </a:t>
            </a:r>
            <a:endParaRPr lang="en-US" sz="2667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2028" y="3780026"/>
            <a:ext cx="8053331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0277" indent="-150277">
              <a:lnSpc>
                <a:spcPct val="120000"/>
              </a:lnSpc>
            </a:pPr>
            <a:r>
              <a:rPr lang="th-TH" sz="1400" spc="-42" dirty="0">
                <a:solidFill>
                  <a:srgbClr val="C0000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หมายเหตุ </a:t>
            </a:r>
            <a:r>
              <a:rPr lang="en-US" sz="1400" spc="-42" dirty="0">
                <a:solidFill>
                  <a:srgbClr val="C0000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: </a:t>
            </a:r>
            <a:r>
              <a:rPr lang="th-TH" sz="1400" spc="-42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หน่วยรับตรวจ ประกอบด้วย สำนักงานกองทุนพัฒนาบทบาทสตรี (สกส.)  </a:t>
            </a:r>
          </a:p>
          <a:p>
            <a:pPr marL="150277" indent="-150277">
              <a:lnSpc>
                <a:spcPct val="120000"/>
              </a:lnSpc>
            </a:pPr>
            <a:r>
              <a:rPr lang="th-TH" sz="1400" spc="-42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                 สำนักงานเลขานุการคณะอนุกรรมการบริหารกองทุนพัฒนาบทบาทสตรีระดับจังหวัด (อกส.จ.) </a:t>
            </a:r>
            <a:r>
              <a:rPr lang="en-US" sz="1400" spc="-42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76 </a:t>
            </a:r>
            <a:r>
              <a:rPr lang="th-TH" sz="1400" spc="-42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จังหวัด </a:t>
            </a:r>
          </a:p>
          <a:p>
            <a:pPr marL="150277" indent="-150277">
              <a:lnSpc>
                <a:spcPct val="120000"/>
              </a:lnSpc>
            </a:pPr>
            <a:r>
              <a:rPr lang="th-TH" sz="1400" spc="-42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                </a:t>
            </a:r>
            <a:r>
              <a:rPr lang="th-TH" sz="1400" spc="-42" dirty="0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และ</a:t>
            </a:r>
            <a:r>
              <a:rPr lang="th-TH" sz="1400" spc="-42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สำนักงานเลขานุการคณะอนุกรรมการบริหารกองทุนพัฒนาบทบาทสตรีกรุงเทพมหานคร (อกส.กทม.)</a:t>
            </a:r>
          </a:p>
          <a:p>
            <a:pPr marL="150277" indent="-150277">
              <a:lnSpc>
                <a:spcPct val="120000"/>
              </a:lnSpc>
            </a:pPr>
            <a:r>
              <a:rPr lang="th-TH" sz="1400" spc="-42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                </a:t>
            </a:r>
            <a:r>
              <a:rPr lang="th-TH" sz="1400" spc="-42" smtClean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รวม</a:t>
            </a:r>
            <a:r>
              <a:rPr lang="th-TH" sz="1400" spc="-42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ทั้งสิ้น </a:t>
            </a:r>
            <a:r>
              <a:rPr lang="en-US" sz="1400" spc="-42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78 </a:t>
            </a:r>
            <a:r>
              <a:rPr lang="th-TH" sz="1400" spc="-42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หน่วยรับตรวจ)</a:t>
            </a:r>
            <a:endParaRPr lang="en-US" sz="1400" dirty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7082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DB9A4-7C00-41BB-B303-4E91C20728DD}" type="slidenum">
              <a:rPr lang="en-US" smtClean="0"/>
              <a:pPr/>
              <a:t>98</a:t>
            </a:fld>
            <a:endParaRPr lang="en-US"/>
          </a:p>
        </p:txBody>
      </p:sp>
      <p:sp>
        <p:nvSpPr>
          <p:cNvPr id="6" name="Title 5"/>
          <p:cNvSpPr>
            <a:spLocks noGrp="1" noChangeArrowheads="1"/>
          </p:cNvSpPr>
          <p:nvPr>
            <p:ph type="title"/>
          </p:nvPr>
        </p:nvSpPr>
        <p:spPr bwMode="auto">
          <a:xfrm>
            <a:off x="859316" y="63625"/>
            <a:ext cx="882451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6200" tIns="38100" rIns="76200" bIns="381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lnSpc>
                <a:spcPct val="100000"/>
              </a:lnSpc>
              <a:spcAft>
                <a:spcPct val="0"/>
              </a:spcAft>
            </a:pP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แผนการตรวจสอบประจำปีงบประมาณ พ</a:t>
            </a: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.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ศ</a:t>
            </a: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. 2566</a:t>
            </a:r>
            <a:endParaRPr lang="en-US" sz="2667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932629"/>
              </p:ext>
            </p:extLst>
          </p:nvPr>
        </p:nvGraphicFramePr>
        <p:xfrm>
          <a:off x="859315" y="396926"/>
          <a:ext cx="8824511" cy="516393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607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7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540">
                <a:tc>
                  <a:txBody>
                    <a:bodyPr/>
                    <a:lstStyle/>
                    <a:p>
                      <a:pPr algn="ctr"/>
                      <a:r>
                        <a:rPr lang="th-TH" sz="1300" b="1" kern="1200" dirty="0" smtClean="0">
                          <a:solidFill>
                            <a:schemeClr val="bg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ประเภทการตรวจสอบ/ประเด็นการตรวจสอบ</a:t>
                      </a:r>
                      <a:endParaRPr lang="en-US" sz="1300" dirty="0">
                        <a:solidFill>
                          <a:schemeClr val="bg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300" b="1" kern="1200" dirty="0" smtClean="0">
                          <a:solidFill>
                            <a:schemeClr val="bg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หน่วยรับตรวจ</a:t>
                      </a:r>
                      <a:endParaRPr lang="en-US" sz="1300" dirty="0">
                        <a:solidFill>
                          <a:schemeClr val="bg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460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th-TH" sz="1300" b="1" kern="1200" spc="-2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1. ตรวจสอบด้านการเงิน และปฏิบัติตามกฎระเบียบ</a:t>
                      </a:r>
                      <a:r>
                        <a:rPr lang="en-US" sz="1300" b="1" kern="1200" spc="-2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(Financial &amp; </a:t>
                      </a:r>
                      <a:r>
                        <a:rPr lang="en-US" sz="13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Compliance</a:t>
                      </a:r>
                      <a:endParaRPr lang="en-US" sz="1300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th-TH" sz="13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1) ตรวจสอบลูกหนี้เงินยืมราชการ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endParaRPr lang="th-TH" sz="1300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endParaRPr lang="th-TH" sz="1300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endParaRPr lang="th-TH" sz="1300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th-TH" sz="13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endParaRPr lang="th-TH" sz="1300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</a:pPr>
                      <a:r>
                        <a:rPr lang="th-TH" sz="13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</a:t>
                      </a:r>
                      <a:r>
                        <a:rPr lang="en-US" sz="13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</a:t>
                      </a:r>
                      <a:r>
                        <a:rPr lang="th-TH" sz="13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) </a:t>
                      </a:r>
                      <a:r>
                        <a:rPr lang="th-TH" sz="13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ตรวจสอบการเบิกจ่ายเงินตอบแทนการปฏิบัติงาน</a:t>
                      </a:r>
                      <a:br>
                        <a:rPr lang="th-TH" sz="13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3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นอกเวลาราชการ</a:t>
                      </a:r>
                    </a:p>
                    <a:p>
                      <a:pPr algn="thaiDist" rtl="0" eaLnBrk="1" latinLnBrk="0" hangingPunct="1">
                        <a:lnSpc>
                          <a:spcPct val="120000"/>
                        </a:lnSpc>
                      </a:pPr>
                      <a:r>
                        <a:rPr lang="th-TH" sz="13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</a:t>
                      </a:r>
                      <a:r>
                        <a:rPr lang="en-US" sz="13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3</a:t>
                      </a:r>
                      <a:r>
                        <a:rPr lang="th-TH" sz="13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) </a:t>
                      </a:r>
                      <a:r>
                        <a:rPr lang="th-TH" sz="13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ตรวจสอบลูกหนี้เงินยืมราชการ (โครงการฝึกอบรม)</a:t>
                      </a:r>
                      <a:endParaRPr lang="th-TH" sz="13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th-TH" sz="13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endParaRPr lang="th-TH" sz="13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th-TH" sz="1300" kern="120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</a:t>
                      </a:r>
                      <a:r>
                        <a:rPr lang="en-US" sz="1300" kern="120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th-TH" sz="13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13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อกส.จ. 20 จังหวัด </a:t>
                      </a:r>
                      <a:r>
                        <a:rPr lang="th-TH" sz="1300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ได้แก่ </a:t>
                      </a:r>
                      <a:r>
                        <a:rPr lang="th-TH" sz="1300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กระบี่ จันทบุรี ชุมพร เชียงใหม่ ตราด บึงกาฬ ปทุมธานี พังงา ภูเก็ต มุกดาหาร ระนอง ระยอง ลำพูน เลย สงขลา สตูล สมุทรปราการ หนองคาย อำนาจเจริญ และอุดรธานี </a:t>
                      </a:r>
                      <a:endParaRPr lang="en-US" sz="1300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  <a:buFontTx/>
                        <a:buNone/>
                      </a:pPr>
                      <a:endParaRPr lang="th-TH" sz="1300" b="1" kern="1200" baseline="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  <a:buFontTx/>
                        <a:buNone/>
                      </a:pPr>
                      <a:endParaRPr lang="th-TH" sz="1300" b="1" kern="1200" baseline="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th-TH" sz="1300" b="1" kern="120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- </a:t>
                      </a:r>
                      <a:r>
                        <a:rPr lang="th-TH" sz="13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สกส.</a:t>
                      </a:r>
                      <a:endParaRPr lang="en-US" sz="13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  <a:buFontTx/>
                        <a:buNone/>
                      </a:pPr>
                      <a:endParaRPr lang="th-TH" sz="1300" b="1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  <a:buFontTx/>
                        <a:buNone/>
                      </a:pPr>
                      <a:r>
                        <a:rPr lang="th-TH" sz="1300" b="1" kern="120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- สกส.</a:t>
                      </a: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223">
                <a:tc>
                  <a:txBody>
                    <a:bodyPr/>
                    <a:lstStyle/>
                    <a:p>
                      <a:pPr marL="0" marR="0" algn="thaiDi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3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2. การประเมินระบบควบคุมภายใน</a:t>
                      </a:r>
                      <a:endParaRPr lang="en-US" sz="15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Calibri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/>
                </a:tc>
                <a:tc>
                  <a:txBody>
                    <a:bodyPr/>
                    <a:lstStyle/>
                    <a:p>
                      <a:pPr marL="0" marR="0" algn="thaiDi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h-TH" sz="130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300" b="1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th-TH" sz="1300" b="1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 สกส</a:t>
                      </a:r>
                      <a:r>
                        <a:rPr lang="en-US" sz="13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Calibri"/>
                          <a:cs typeface="Chulabhorn Likit Text" panose="00000500000000000000" pitchFamily="50" charset="-34"/>
                        </a:rPr>
                        <a:t>.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Calibri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9697">
                <a:tc>
                  <a:txBody>
                    <a:bodyPr/>
                    <a:lstStyle/>
                    <a:p>
                      <a:pPr algn="thaiDist">
                        <a:lnSpc>
                          <a:spcPct val="120000"/>
                        </a:lnSpc>
                      </a:pPr>
                      <a:r>
                        <a:rPr lang="th-TH" sz="13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3. การให้คำปรึกษา</a:t>
                      </a:r>
                      <a:r>
                        <a:rPr lang="en-US" sz="13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(Consulting)</a:t>
                      </a:r>
                      <a:endParaRPr lang="en-US" sz="1300" kern="12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</a:pPr>
                      <a:r>
                        <a:rPr lang="th-TH" sz="1300" kern="120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1) บริการให้คำปรึกษากับหน่วยรับตรวจในเรื่องกฎหมาย ระเบียบ ที่เกี่ยวข้องกับการปฏิบัติงาน เช่น การเงิน การบัญชี </a:t>
                      </a:r>
                      <a:br>
                        <a:rPr lang="th-TH" sz="1300" kern="120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300" kern="120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การจัดซื้อจัดจ้าง ค่าใช้จ่ายในการเดินทางไปราชการ ค่าใช้จ่าย</a:t>
                      </a:r>
                      <a:br>
                        <a:rPr lang="th-TH" sz="1300" kern="120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300" kern="120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ในการฝึกอบรม และการควบคุมภายใน เป็นต้น</a:t>
                      </a:r>
                      <a:endParaRPr lang="en-US" sz="1300" kern="1200" baseline="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</a:pPr>
                      <a:r>
                        <a:rPr lang="en-US" sz="1300" kern="120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2)</a:t>
                      </a:r>
                      <a:r>
                        <a:rPr lang="th-TH" sz="1300" kern="120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ให้บริการข้อมูล</a:t>
                      </a:r>
                      <a:r>
                        <a:rPr lang="en-US" sz="1300" kern="120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/</a:t>
                      </a:r>
                      <a:r>
                        <a:rPr lang="th-TH" sz="1300" kern="120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องค์ความรู้ในเรื่องที่เกี่ยวข้องกับ</a:t>
                      </a:r>
                      <a:br>
                        <a:rPr lang="th-TH" sz="1300" kern="120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300" kern="120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การปฏิบัติงาน</a:t>
                      </a:r>
                      <a:endParaRPr lang="en-US" sz="1300" baseline="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th-TH" sz="1300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th-TH" sz="13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</a:t>
                      </a:r>
                      <a:r>
                        <a:rPr lang="en-US" sz="1300" b="1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78</a:t>
                      </a:r>
                      <a:r>
                        <a:rPr lang="en-US" sz="1300" b="1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300" b="1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หน่วยรับตรวจ</a:t>
                      </a:r>
                      <a:endParaRPr lang="th-TH" sz="1300" b="1" dirty="0" smtClean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solidFill>
                      <a:srgbClr val="FFF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604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90126" y="598938"/>
            <a:ext cx="8001526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76200" tIns="38100" rIns="76200" bIns="3810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แผนการตรวจสอบประจำปีงบประมาณ พ</a:t>
            </a: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.</a:t>
            </a:r>
            <a:r>
              <a:rPr lang="th-TH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ศ</a:t>
            </a:r>
            <a:r>
              <a:rPr lang="en-US" sz="1500" b="1" dirty="0">
                <a:solidFill>
                  <a:srgbClr val="002060"/>
                </a:solidFill>
                <a:latin typeface="Chulabhorn Likit Text" panose="00000500000000000000" pitchFamily="50" charset="-34"/>
                <a:ea typeface="Calibri" pitchFamily="34" charset="0"/>
                <a:cs typeface="Chulabhorn Likit Text" panose="00000500000000000000" pitchFamily="50" charset="-34"/>
              </a:rPr>
              <a:t>. 2566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802" t="31353" r="49248" b="13126"/>
          <a:stretch/>
        </p:blipFill>
        <p:spPr>
          <a:xfrm>
            <a:off x="1090126" y="906715"/>
            <a:ext cx="8001526" cy="437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95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46847</TotalTime>
  <Words>11957</Words>
  <Application>Microsoft Office PowerPoint</Application>
  <PresentationFormat>Custom</PresentationFormat>
  <Paragraphs>2425</Paragraphs>
  <Slides>113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32" baseType="lpstr">
      <vt:lpstr>Chulabhorn Likit Text Light๙</vt:lpstr>
      <vt:lpstr>Times New Roman</vt:lpstr>
      <vt:lpstr>Jost</vt:lpstr>
      <vt:lpstr>Wingdings 2</vt:lpstr>
      <vt:lpstr>Chulabhorn Likit Text</vt:lpstr>
      <vt:lpstr>SimSun</vt:lpstr>
      <vt:lpstr>Open Sans Semibold</vt:lpstr>
      <vt:lpstr>Calibri Light</vt:lpstr>
      <vt:lpstr>Chulabhorn Likit Text Light</vt:lpstr>
      <vt:lpstr>Cordia New</vt:lpstr>
      <vt:lpstr>Angsana New</vt:lpstr>
      <vt:lpstr>KodchiangUPC</vt:lpstr>
      <vt:lpstr>Arial</vt:lpstr>
      <vt:lpstr>Tahoma</vt:lpstr>
      <vt:lpstr>Chulabhorn Likit Display Medium</vt:lpstr>
      <vt:lpstr>TH SarabunPSK</vt:lpstr>
      <vt:lpstr>JasmineUPC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กฎบัตรการตรวจสอบภายใน แผนการตรวจสอบระยะยาวปีงบประมาณ พ.ศ. 2565 - 2568  และแผนการตรวจสอบประจำปีงบประมาณ พ.ศ. 2566 กองทุนพัฒนาบทบาทสตรี</vt:lpstr>
      <vt:lpstr>           การตรวจสอบภายใน กองทุนพัฒนาบทบาทสตรี</vt:lpstr>
      <vt:lpstr> การตรวจสอบภายใน กองทุนพัฒนาบทบาทสตรี</vt:lpstr>
      <vt:lpstr>การทบทวนกฎบัตรการตรวจสอบภายใน  กองทุนพัฒนาบทบาทสตรี</vt:lpstr>
      <vt:lpstr>การทบทวนกฎบัตรการตรวจสอบภายใน  กองทุนพัฒนาบทบาทสตรี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แผนการตรวจสอบระยะยาวปีงบประมาณ พ.ศ. 2565-2568  (ปรับปรุง ครั้งที่ 1)</vt:lpstr>
      <vt:lpstr>PowerPoint Presentation</vt:lpstr>
      <vt:lpstr>PowerPoint Presentation</vt:lpstr>
      <vt:lpstr>แผนการตรวจสอบประจำปีงบประมาณ พ.ศ. 2566</vt:lpstr>
      <vt:lpstr>PowerPoint Presentation</vt:lpstr>
      <vt:lpstr>PowerPoint Presentation</vt:lpstr>
      <vt:lpstr>PowerPoint Presentation</vt:lpstr>
      <vt:lpstr>PowerPoint Presentation</vt:lpstr>
      <vt:lpstr>สรุปผลการสำรวจ ความคิดเห็นเกี่ยวกับการกำหนดการแต่งกายและเครื่องแบบปกติของพนักงานกองทุนพัฒนาบทบาทสตรี กรมการพัฒนาชุมชน</vt:lpstr>
      <vt:lpstr>PowerPoint Presentation</vt:lpstr>
      <vt:lpstr>สรุปผลการสำรวจ ความคิดเห็นเกี่ยวกับการกำหนดการแต่งกายและเครื่องแบบปกติของพนักงานกองทุนพัฒนาบทบาทสตรี กรมการพัฒนาชุมชน</vt:lpstr>
      <vt:lpstr>สรุปผลการสำรวจ ความคิดเห็นเกี่ยวกับการกำหนดการแต่งกายและเครื่องแบบปกติของพนักงานกองทุนพัฒนาบทบาทสตรี กรมการพัฒนาชุมชน</vt:lpstr>
      <vt:lpstr>PowerPoint Presentation</vt:lpstr>
      <vt:lpstr>- ร่าง - ประกาศคณะกรรมการบริหารกองทุนพัฒนาบทบาทสตรี  เรื่อง กำหนดการแต่งกายและเครื่องแบบปกติของพนักงานกองทุนพัฒนาบทบาทสตรี กรมการพัฒนาชุมชน</vt:lpstr>
      <vt:lpstr>- ร่าง - ประกาศคณะกรรมการบริหารกองทุนพัฒนาบทบาทสตรี  เรื่อง กำหนดการแต่งกายและเครื่องแบบปกติของพนักงานกองทุนพัฒนาบทบาทสตรี กรมการพัฒนาชุมชน</vt:lpstr>
      <vt:lpstr>- ร่าง - ประกาศคณะกรรมการบริหารกองทุนพัฒนาบทบาทสตรี  เรื่อง กำหนดการแต่งกายและเครื่องแบบปกติของพนักงานกองทุนพัฒนาบทบาทสตรี กรมการพัฒนาชุมชน</vt:lpstr>
      <vt:lpstr>เอกสารแนบประกาศคณะกรรมการบริหารกองทุนพัฒนาบทบาทสตรี  เรื่อง กำหนดการแต่งกายและเครื่องแบบปกติของพนักงานกองทุนพัฒนาบทบาทสตรี กรมการพัฒนาชุมชน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Administrator</dc:creator>
  <cp:lastModifiedBy>Windows User</cp:lastModifiedBy>
  <cp:revision>3317</cp:revision>
  <cp:lastPrinted>2022-09-28T10:18:32Z</cp:lastPrinted>
  <dcterms:created xsi:type="dcterms:W3CDTF">2021-03-14T09:40:19Z</dcterms:created>
  <dcterms:modified xsi:type="dcterms:W3CDTF">2022-09-30T02:47:09Z</dcterms:modified>
</cp:coreProperties>
</file>