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70"/>
  </p:notesMasterIdLst>
  <p:sldIdLst>
    <p:sldId id="1706" r:id="rId2"/>
    <p:sldId id="1707" r:id="rId3"/>
    <p:sldId id="259" r:id="rId4"/>
    <p:sldId id="260" r:id="rId5"/>
    <p:sldId id="261" r:id="rId6"/>
    <p:sldId id="262" r:id="rId7"/>
    <p:sldId id="328" r:id="rId8"/>
    <p:sldId id="2065" r:id="rId9"/>
    <p:sldId id="2057" r:id="rId10"/>
    <p:sldId id="2058" r:id="rId11"/>
    <p:sldId id="2059" r:id="rId12"/>
    <p:sldId id="2060" r:id="rId13"/>
    <p:sldId id="2061" r:id="rId14"/>
    <p:sldId id="2062" r:id="rId15"/>
    <p:sldId id="2063" r:id="rId16"/>
    <p:sldId id="2064" r:id="rId17"/>
    <p:sldId id="1696" r:id="rId18"/>
    <p:sldId id="267" r:id="rId19"/>
    <p:sldId id="368" r:id="rId20"/>
    <p:sldId id="369" r:id="rId21"/>
    <p:sldId id="370" r:id="rId22"/>
    <p:sldId id="371" r:id="rId23"/>
    <p:sldId id="372" r:id="rId24"/>
    <p:sldId id="380" r:id="rId25"/>
    <p:sldId id="381" r:id="rId26"/>
    <p:sldId id="395" r:id="rId27"/>
    <p:sldId id="396" r:id="rId28"/>
    <p:sldId id="363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275" r:id="rId37"/>
    <p:sldId id="850" r:id="rId38"/>
    <p:sldId id="256" r:id="rId39"/>
    <p:sldId id="869" r:id="rId40"/>
    <p:sldId id="2147375803" r:id="rId41"/>
    <p:sldId id="2147375804" r:id="rId42"/>
    <p:sldId id="326" r:id="rId43"/>
    <p:sldId id="2147375812" r:id="rId44"/>
    <p:sldId id="2147375813" r:id="rId45"/>
    <p:sldId id="2147375814" r:id="rId46"/>
    <p:sldId id="2147375815" r:id="rId47"/>
    <p:sldId id="2147375816" r:id="rId48"/>
    <p:sldId id="2147375817" r:id="rId49"/>
    <p:sldId id="2147375818" r:id="rId50"/>
    <p:sldId id="2147375819" r:id="rId51"/>
    <p:sldId id="2147375805" r:id="rId52"/>
    <p:sldId id="778" r:id="rId53"/>
    <p:sldId id="775" r:id="rId54"/>
    <p:sldId id="790" r:id="rId55"/>
    <p:sldId id="779" r:id="rId56"/>
    <p:sldId id="782" r:id="rId57"/>
    <p:sldId id="783" r:id="rId58"/>
    <p:sldId id="784" r:id="rId59"/>
    <p:sldId id="789" r:id="rId60"/>
    <p:sldId id="786" r:id="rId61"/>
    <p:sldId id="787" r:id="rId62"/>
    <p:sldId id="2147375811" r:id="rId63"/>
    <p:sldId id="2147375807" r:id="rId64"/>
    <p:sldId id="1698" r:id="rId65"/>
    <p:sldId id="2147375809" r:id="rId66"/>
    <p:sldId id="2147375808" r:id="rId67"/>
    <p:sldId id="320" r:id="rId68"/>
    <p:sldId id="327" r:id="rId69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6969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46243570243387"/>
          <c:y val="5.0063718667147608E-2"/>
          <c:w val="0.85396252750659718"/>
          <c:h val="0.650786069043630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solidFill>
              <a:srgbClr val="B4FEC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งบบริหาร</c:v>
                </c:pt>
                <c:pt idx="1">
                  <c:v>เงินอุดหนุน</c:v>
                </c:pt>
                <c:pt idx="2">
                  <c:v>เงินทุนหมุนเวียน</c:v>
                </c:pt>
                <c:pt idx="3">
                  <c:v>ผลรวม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25-4C16-94A5-95BCC0FF06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ผลการเบิกจ่าย</c:v>
                </c:pt>
              </c:strCache>
            </c:strRef>
          </c:tx>
          <c:spPr>
            <a:solidFill>
              <a:srgbClr val="ACB0FE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งบบริหาร</c:v>
                </c:pt>
                <c:pt idx="1">
                  <c:v>เงินอุดหนุน</c:v>
                </c:pt>
                <c:pt idx="2">
                  <c:v>เงินทุนหมุนเวียน</c:v>
                </c:pt>
                <c:pt idx="3">
                  <c:v>ผลรวม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82.01</c:v>
                </c:pt>
                <c:pt idx="1">
                  <c:v>96.79</c:v>
                </c:pt>
                <c:pt idx="2">
                  <c:v>99.18</c:v>
                </c:pt>
                <c:pt idx="3">
                  <c:v>94.11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25-4C16-94A5-95BCC0FF0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4311952"/>
        <c:axId val="674313752"/>
        <c:axId val="0"/>
      </c:bar3DChart>
      <c:catAx>
        <c:axId val="67431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0"/>
          <a:lstStyle/>
          <a:p>
            <a:pPr algn="just">
              <a:defRPr lang="en-US" sz="900" b="0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74313752"/>
        <c:crosses val="autoZero"/>
        <c:auto val="1"/>
        <c:lblAlgn val="ctr"/>
        <c:lblOffset val="100"/>
        <c:noMultiLvlLbl val="0"/>
      </c:catAx>
      <c:valAx>
        <c:axId val="6743137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743119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0.02831</cdr:x>
      <cdr:y>0.76721</cdr:y>
    </cdr:from>
    <cdr:to>
      <cdr:x>0.13295</cdr:x>
      <cdr:y>0.86285</cdr:y>
    </cdr:to>
    <cdr:sp macro="" textlink="">
      <cdr:nvSpPr>
        <cdr:cNvPr id="3" name="Google Shape;1346;p36">
          <a:extLst xmlns:a="http://schemas.openxmlformats.org/drawingml/2006/main">
            <a:ext uri="{FF2B5EF4-FFF2-40B4-BE49-F238E27FC236}">
              <a16:creationId xmlns:a16="http://schemas.microsoft.com/office/drawing/2014/main" id="{E6380EC4-6F27-8F32-0FB0-65C8D45BF603}"/>
            </a:ext>
          </a:extLst>
        </cdr:cNvPr>
        <cdr:cNvSpPr txBox="1"/>
      </cdr:nvSpPr>
      <cdr:spPr>
        <a:xfrm xmlns:a="http://schemas.openxmlformats.org/drawingml/2006/main">
          <a:off x="135829" y="2600265"/>
          <a:ext cx="502110" cy="324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0" tIns="121900" rIns="0" bIns="121900" anchor="ctr" anchorCtr="0">
          <a:noAutofit/>
        </a:bodyPr>
        <a:lstStyle xmlns:a="http://schemas.openxmlformats.org/drawingml/2006/main">
          <a:defPPr>
            <a:defRPr lang="th-TH"/>
          </a:defPPr>
          <a:lvl1pPr marL="0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100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rPr>
            <a:t>ร้อยละ</a:t>
          </a:r>
          <a:endParaRPr sz="1100" b="1" dirty="0">
            <a:solidFill>
              <a:srgbClr val="C00000"/>
            </a:solidFill>
            <a:latin typeface="Chulabhorn Likit Text" panose="00000500000000000000" pitchFamily="50" charset="-34"/>
            <a:ea typeface="Fira Sans Extra Condensed Medium"/>
            <a:cs typeface="Chulabhorn Likit Text" panose="00000500000000000000" pitchFamily="50" charset="-34"/>
            <a:sym typeface="Fira Sans Extra Condensed Medium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2B0F38F-0A6E-4CCD-9090-EECF15590B14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2B37D75-8E03-4D2E-BD16-1EB358B55F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234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934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6398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3005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3586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2785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9186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1903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0498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3828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3305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87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7497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3995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1719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7037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0069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9644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99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1289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14137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563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745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0707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97776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56547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616558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29607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62649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504159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51A1-A190-4FE8-BD22-59A8BF5E5BA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457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73301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217553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388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93633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51979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523272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67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0149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3AB80-C9EA-4CD6-9173-612E29188583}" type="slidenum">
              <a:rPr lang="th-TH" smtClean="0"/>
              <a:t>68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066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03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7645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2148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5418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37D75-8E03-4D2E-BD16-1EB358B55F6A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93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961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205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302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894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4422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1766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9081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365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4631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63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259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749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523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361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28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932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453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363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9A94ED-CCAD-4AB1-BDFB-76A780FEF5F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8C0FC0-AA3C-4B8E-9A36-FB578BD67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88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omenfund.in.th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2" name="กลุ่ม 21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6" name="กลุ่ม 25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8" name="กลุ่ม 2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0" name="กลุ่ม 2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4" name="กลุ่ม 3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3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5" name="มนมุมสี่เหลี่ยมผืนผ้าด้านทแยงมุม 24"/>
          <p:cNvSpPr/>
          <p:nvPr/>
        </p:nvSpPr>
        <p:spPr>
          <a:xfrm>
            <a:off x="643019" y="2008120"/>
            <a:ext cx="10763535" cy="4029823"/>
          </a:xfrm>
          <a:prstGeom prst="round2DiagRect">
            <a:avLst>
              <a:gd name="adj1" fmla="val 0"/>
              <a:gd name="adj2" fmla="val 3243"/>
            </a:avLst>
          </a:prstGeom>
          <a:noFill/>
          <a:ln>
            <a:noFill/>
          </a:ln>
          <a:effectLst/>
          <a:scene3d>
            <a:camera prst="orthographicFron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ประชุมชี้แจง เร่งรัด กำกับ ติดตาม </a:t>
            </a:r>
          </a:p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การดำเนินงานกองทุนพัฒนาบทบาทสตรี</a:t>
            </a:r>
          </a:p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ผ่านระบบวีดิทัศน์ทางไกล (</a:t>
            </a:r>
            <a:r>
              <a:rPr lang="en-US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Video Conference</a:t>
            </a: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</a:t>
            </a:r>
            <a:b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ครั้งที่ 8/2566 วันพุธที่ 13 กันยายน 2566</a:t>
            </a:r>
            <a:b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35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เวลา 13.30 - 16.00 น.</a:t>
            </a: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7" y="1050824"/>
            <a:ext cx="1532515" cy="1532515"/>
          </a:xfrm>
          <a:prstGeom prst="rect">
            <a:avLst/>
          </a:prstGeom>
        </p:spPr>
      </p:pic>
      <p:pic>
        <p:nvPicPr>
          <p:cNvPr id="44" name="รูปภาพ 4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22" y="1016648"/>
            <a:ext cx="1398812" cy="1497187"/>
          </a:xfrm>
          <a:prstGeom prst="rect">
            <a:avLst/>
          </a:prstGeom>
        </p:spPr>
      </p:pic>
      <p:grpSp>
        <p:nvGrpSpPr>
          <p:cNvPr id="37" name="กลุ่ม 52">
            <a:extLst>
              <a:ext uri="{FF2B5EF4-FFF2-40B4-BE49-F238E27FC236}">
                <a16:creationId xmlns:a16="http://schemas.microsoft.com/office/drawing/2014/main" id="{663BC6FB-43B9-460F-B6AF-43062F25A580}"/>
              </a:ext>
            </a:extLst>
          </p:cNvPr>
          <p:cNvGrpSpPr/>
          <p:nvPr/>
        </p:nvGrpSpPr>
        <p:grpSpPr>
          <a:xfrm>
            <a:off x="0" y="-19737"/>
            <a:ext cx="12192000" cy="575427"/>
            <a:chOff x="-29746" y="-164554"/>
            <a:chExt cx="9173747" cy="517884"/>
          </a:xfrm>
        </p:grpSpPr>
        <p:sp>
          <p:nvSpPr>
            <p:cNvPr id="40" name="สี่เหลี่ยมผืนผ้า 47">
              <a:extLst>
                <a:ext uri="{FF2B5EF4-FFF2-40B4-BE49-F238E27FC236}">
                  <a16:creationId xmlns:a16="http://schemas.microsoft.com/office/drawing/2014/main" id="{1D4F1128-C97D-42BD-A5F5-A4EF45AD50BE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AC5EE740-244F-4316-8F18-4A12F46844A5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97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65428"/>
              </p:ext>
            </p:extLst>
          </p:nvPr>
        </p:nvGraphicFramePr>
        <p:xfrm>
          <a:off x="355198" y="784040"/>
          <a:ext cx="11534317" cy="548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46342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877858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543432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spc="-70" baseline="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งบประมาณจัดสรร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สูง/ต่ำ กว่าเป้าหมาย</a:t>
                      </a:r>
                      <a:b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ผลการเบิกจ่ายไตรมาส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คงเหลืองบประมาณ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64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 100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943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อำนาจเจริญ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7,510,955.00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7,425,699.29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98.86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-1.14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85,255.71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พิจิตร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12,012,780.00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11,876,141.78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98.86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-1.14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136,638.22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ชัยภูมิ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19,788,880.00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19,553,689.00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98.81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-1.19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235,191.00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เชียงราย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13,783,390.00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13,613,719.00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98.77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-1.23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169,671.00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บุรีรัมย์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16,579,765.00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16,369,888.31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98.73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-1.27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209,876.69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กาญจนบุรี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13,459,215.00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13,284,936.02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98.71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-1.29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174,278.98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สระแก้ว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14,865,464.00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14,667,189.08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98.67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-1.33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198,274.92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นครสวรรค์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10,064,915.00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9,921,309.79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98.57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-1.43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143,605.21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ระยอง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11,252,350.00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11,089,473.28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98.55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-1.45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162,876.72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มุกดาหาร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8,182,135.00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8,060,387.30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98.51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-1.49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121,747.70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8299" y="-23258"/>
            <a:ext cx="12241954" cy="675175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4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8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การเบิกจ่ายงบประมาณกองทุนพัฒนาบทบาทสตรี ประจำปีงบประมาณ พ.ศ. 2566 (ส่วนภูมิภาค) (ข้อมูล ณ 11 กันยายน 2566) (ต่อ)</a:t>
              </a:r>
            </a:p>
          </p:txBody>
        </p: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AD53FADB-1651-43AA-9F1D-0F71AA3C446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A681E446-10EE-4AA3-B0BD-DD16DB78C5AC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6" name="กลุ่ม 25">
                <a:extLst>
                  <a:ext uri="{FF2B5EF4-FFF2-40B4-BE49-F238E27FC236}">
                    <a16:creationId xmlns:a16="http://schemas.microsoft.com/office/drawing/2014/main" id="{31EC30CB-E919-49F6-9100-883DDBA0FCE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226FE3D5-B5E8-4D91-8CAC-714509BFBBCA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C175CB85-A18F-4DDB-B5F3-3334AD6D255D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>
                <a:extLst>
                  <a:ext uri="{FF2B5EF4-FFF2-40B4-BE49-F238E27FC236}">
                    <a16:creationId xmlns:a16="http://schemas.microsoft.com/office/drawing/2014/main" id="{8473887F-7A32-4C33-BF23-366447E201F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>
                  <a:extLst>
                    <a:ext uri="{FF2B5EF4-FFF2-40B4-BE49-F238E27FC236}">
                      <a16:creationId xmlns:a16="http://schemas.microsoft.com/office/drawing/2014/main" id="{15CC32F3-42DD-4571-8E6B-ACD669DC7953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3" name="Picture 23">
                    <a:extLst>
                      <a:ext uri="{FF2B5EF4-FFF2-40B4-BE49-F238E27FC236}">
                        <a16:creationId xmlns:a16="http://schemas.microsoft.com/office/drawing/2014/main" id="{567CEAC4-1A2F-45F2-837E-409FD32D35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4">
                    <a:extLst>
                      <a:ext uri="{FF2B5EF4-FFF2-40B4-BE49-F238E27FC236}">
                        <a16:creationId xmlns:a16="http://schemas.microsoft.com/office/drawing/2014/main" id="{52258F18-CC31-44C4-AF4D-C5D3357AA0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กลุ่ม 34">
                    <a:extLst>
                      <a:ext uri="{FF2B5EF4-FFF2-40B4-BE49-F238E27FC236}">
                        <a16:creationId xmlns:a16="http://schemas.microsoft.com/office/drawing/2014/main" id="{8E7DCE37-788A-4A02-8F82-8473BCB598E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CDCDFE54-644F-4B7F-82C5-A3B23943319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>
                      <a:extLst>
                        <a:ext uri="{FF2B5EF4-FFF2-40B4-BE49-F238E27FC236}">
                          <a16:creationId xmlns:a16="http://schemas.microsoft.com/office/drawing/2014/main" id="{C9B13E86-9A25-473C-9875-F90E757553A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2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DFC7406B-B931-44E9-B608-BCE5D64046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FC2B2DEE-280E-46E1-B98F-E1353F5A79E7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0" name="ตัวแทนหมายเลขภาพนิ่ง 8">
            <a:extLst>
              <a:ext uri="{FF2B5EF4-FFF2-40B4-BE49-F238E27FC236}">
                <a16:creationId xmlns:a16="http://schemas.microsoft.com/office/drawing/2014/main" id="{DE2E8703-7613-472F-9DA7-5650AAE7A861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10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201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42828"/>
              </p:ext>
            </p:extLst>
          </p:nvPr>
        </p:nvGraphicFramePr>
        <p:xfrm>
          <a:off x="355198" y="784040"/>
          <a:ext cx="11520429" cy="548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9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2860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77637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543432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spc="-70" baseline="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งบประมาณจัดสรร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สูง/ต่ำ กว่าเป้าหมาย</a:t>
                      </a:r>
                      <a:b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ผลการเบิกจ่ายไตรมาส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คงเหลืองบประมาณ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64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 100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943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สมุทรสาคร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12,132,905.00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11,938,887.80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98.40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-1.60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194,017.20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ประจวบคีรีขันธ์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14,789,380.00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14,535,657.55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98.28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-1.72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253,722.45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อุตรดิตถ์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8,919,805.00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8,758,252.30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98.19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-1.81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161,552.70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ศรีสะเกษ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14,090,910.00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13,835,258.00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98.19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-1.81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255,652.00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ตาก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13,764,915.00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13,513,644.23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98.17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-1.83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251,270.77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บึงกาฬ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8,716,780.00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8,547,960.67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98.06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-1.94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168,819.33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สุพรรณบุรี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13,891,890.00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13,620,682.05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98.05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-1.95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271,207.95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ร้อยเอ็ด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15,058,340.00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14,762,987.50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98.04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-1.96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295,352.50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ปัตตานี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10,849,942.00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10,621,063.39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97.89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-2.11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228,878.61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ยโสธร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12,926,555.00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12,651,522.39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97.87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-2.13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275,032.61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8299" y="-23258"/>
            <a:ext cx="12241954" cy="675175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4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8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การเบิกจ่ายงบประมาณกองทุนพัฒนาบทบาทสตรี ประจำปีงบประมาณ พ.ศ. 2566 (ส่วนภูมิภาค) (ข้อมูล ณ 11 กันยายน 2566) (ต่อ)</a:t>
              </a:r>
            </a:p>
          </p:txBody>
        </p: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62D244FD-EF1E-427B-833F-326A6A9D5E35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B340CC7D-4B50-41D2-83AA-D44CF64D0CAE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6" name="กลุ่ม 25">
                <a:extLst>
                  <a:ext uri="{FF2B5EF4-FFF2-40B4-BE49-F238E27FC236}">
                    <a16:creationId xmlns:a16="http://schemas.microsoft.com/office/drawing/2014/main" id="{BFB4EC01-A535-4735-9C8E-ED271A2BB8E8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1D488F6B-F390-4F18-B501-F51BB88C50E0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8D9839BD-72BC-47D6-B2CA-0A7DBE22A0A8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>
                <a:extLst>
                  <a:ext uri="{FF2B5EF4-FFF2-40B4-BE49-F238E27FC236}">
                    <a16:creationId xmlns:a16="http://schemas.microsoft.com/office/drawing/2014/main" id="{2AE9E22D-DA18-4A37-9F3E-AD3DB8D22B2E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>
                  <a:extLst>
                    <a:ext uri="{FF2B5EF4-FFF2-40B4-BE49-F238E27FC236}">
                      <a16:creationId xmlns:a16="http://schemas.microsoft.com/office/drawing/2014/main" id="{2B8B46FD-7B91-4038-AD81-DA003852F27B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3" name="Picture 23">
                    <a:extLst>
                      <a:ext uri="{FF2B5EF4-FFF2-40B4-BE49-F238E27FC236}">
                        <a16:creationId xmlns:a16="http://schemas.microsoft.com/office/drawing/2014/main" id="{BB525710-B70E-4230-8E3C-19B357BA43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4">
                    <a:extLst>
                      <a:ext uri="{FF2B5EF4-FFF2-40B4-BE49-F238E27FC236}">
                        <a16:creationId xmlns:a16="http://schemas.microsoft.com/office/drawing/2014/main" id="{D2424391-AE3A-489F-889E-C36F30955A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กลุ่ม 34">
                    <a:extLst>
                      <a:ext uri="{FF2B5EF4-FFF2-40B4-BE49-F238E27FC236}">
                        <a16:creationId xmlns:a16="http://schemas.microsoft.com/office/drawing/2014/main" id="{366B3D85-37FC-4B18-BFDE-37AE852E45D5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8E472DA3-48C2-41C7-A6D2-C830113D46B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>
                      <a:extLst>
                        <a:ext uri="{FF2B5EF4-FFF2-40B4-BE49-F238E27FC236}">
                          <a16:creationId xmlns:a16="http://schemas.microsoft.com/office/drawing/2014/main" id="{5539121D-B55A-4FF8-9A4B-70FA51D5BF5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2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C2262F83-C685-4858-BEF9-E2C167D87D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93B298D2-1566-477F-AE05-8AB04EDF8893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0" name="ตัวแทนหมายเลขภาพนิ่ง 8">
            <a:extLst>
              <a:ext uri="{FF2B5EF4-FFF2-40B4-BE49-F238E27FC236}">
                <a16:creationId xmlns:a16="http://schemas.microsoft.com/office/drawing/2014/main" id="{25523A75-678F-4A31-B223-CCE8D0BF528B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11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039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18170"/>
              </p:ext>
            </p:extLst>
          </p:nvPr>
        </p:nvGraphicFramePr>
        <p:xfrm>
          <a:off x="355198" y="784040"/>
          <a:ext cx="11562094" cy="548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8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6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816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847317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543432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spc="-70" baseline="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งบประมาณจัดสรร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สูง/ต่ำ กว่าเป้าหมาย</a:t>
                      </a:r>
                      <a:b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ผลการเบิกจ่ายไตรมาส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คงเหลืองบประมาณ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64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 100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943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เชียงใหม่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21,426,757.00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20,957,072.75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97.81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-2.19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469,684.25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อ่างทอง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14,499,415.00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14,129,049.80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97.45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-2.55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370,365.20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ปราจีนบุรี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10,329,290.00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10,059,043.97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97.38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-2.62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270,246.03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หนองคาย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10,385,255.00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10,101,516.77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97.27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-2.73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283,738.23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พัทลุง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4,192,100.00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4,064,443.26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96.95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-3.05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127,656.74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พระนครศรีอยุธยา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12,391,190.00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12,012,188.78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96.94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-3.06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379,001.22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นครราชสีมา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20,407,167.00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19,750,338.00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96.78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-3.22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656,829.00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ลพบุรี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12,218,115.00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11,818,910.30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96.73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-3.27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399,204.70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สตูล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5,876,170.00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5,675,752.00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96.59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-3.41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200,418.00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นครศรีธรรมราช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14,192,565.00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13,702,618.50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96.55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-3.45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489,946.50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8299" y="-23258"/>
            <a:ext cx="12241954" cy="675175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4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8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การเบิกจ่ายงบประมาณกองทุนพัฒนาบทบาทสตรี ประจำปีงบประมาณ พ.ศ. 2566 (ส่วนภูมิภาค) (ข้อมูล ณ 11 กันยายน 2566) (ต่อ)</a:t>
              </a:r>
            </a:p>
          </p:txBody>
        </p: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5DC1E66A-CE23-4144-BFB0-8B73B20BAAD6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CC92C9F6-2578-4644-842F-320689F578EC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6" name="กลุ่ม 25">
                <a:extLst>
                  <a:ext uri="{FF2B5EF4-FFF2-40B4-BE49-F238E27FC236}">
                    <a16:creationId xmlns:a16="http://schemas.microsoft.com/office/drawing/2014/main" id="{C4E1E4BC-DF4B-43DE-8658-C593CD5EE4E4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79718A0C-1D2B-40B4-A82F-E30762640E28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2D2E230C-A1A1-43E4-8124-F58D81BDACD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>
                <a:extLst>
                  <a:ext uri="{FF2B5EF4-FFF2-40B4-BE49-F238E27FC236}">
                    <a16:creationId xmlns:a16="http://schemas.microsoft.com/office/drawing/2014/main" id="{5B76B1D5-C1F5-494D-B204-0FADD2C7DA7C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>
                  <a:extLst>
                    <a:ext uri="{FF2B5EF4-FFF2-40B4-BE49-F238E27FC236}">
                      <a16:creationId xmlns:a16="http://schemas.microsoft.com/office/drawing/2014/main" id="{4868D2E9-2109-4433-A045-16A247A83FA5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3" name="Picture 23">
                    <a:extLst>
                      <a:ext uri="{FF2B5EF4-FFF2-40B4-BE49-F238E27FC236}">
                        <a16:creationId xmlns:a16="http://schemas.microsoft.com/office/drawing/2014/main" id="{5C630318-1643-4BA8-9B81-B3AEB60818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4">
                    <a:extLst>
                      <a:ext uri="{FF2B5EF4-FFF2-40B4-BE49-F238E27FC236}">
                        <a16:creationId xmlns:a16="http://schemas.microsoft.com/office/drawing/2014/main" id="{295B4C6C-5887-4A54-9887-7E7AC33259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กลุ่ม 34">
                    <a:extLst>
                      <a:ext uri="{FF2B5EF4-FFF2-40B4-BE49-F238E27FC236}">
                        <a16:creationId xmlns:a16="http://schemas.microsoft.com/office/drawing/2014/main" id="{B2329699-B189-48A6-BFCD-AA58C8B375F4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54D6325E-77AE-475D-8FB2-D68DDD272A0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>
                      <a:extLst>
                        <a:ext uri="{FF2B5EF4-FFF2-40B4-BE49-F238E27FC236}">
                          <a16:creationId xmlns:a16="http://schemas.microsoft.com/office/drawing/2014/main" id="{43E3B2DF-A38E-4E89-A029-4C96C857667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2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60957518-6943-4226-8D9F-DB78D33213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ABF0EDD9-C614-41D0-8E3D-7DB09550BEF4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0" name="ตัวแทนหมายเลขภาพนิ่ง 8">
            <a:extLst>
              <a:ext uri="{FF2B5EF4-FFF2-40B4-BE49-F238E27FC236}">
                <a16:creationId xmlns:a16="http://schemas.microsoft.com/office/drawing/2014/main" id="{CD6A743B-9D91-4249-A2F4-1CACC4FE8845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12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068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66497"/>
              </p:ext>
            </p:extLst>
          </p:nvPr>
        </p:nvGraphicFramePr>
        <p:xfrm>
          <a:off x="355198" y="784040"/>
          <a:ext cx="11603767" cy="548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3382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80565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543432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spc="-70" baseline="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งบประมาณจัดสรร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สูง/ต่ำ กว่าเป้าหมาย</a:t>
                      </a:r>
                      <a:b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ผลการเบิกจ่ายไตรมาส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คงเหลืองบประมาณ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64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 100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943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สงขลา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9,973,546.00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9,620,923.29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96.46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-3.54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 352,622.71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สระบุรี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14,406,215.00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13,894,460.00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96.45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-3.55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511,755.00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ฉะเชิงเทรา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9,118,787.00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8,775,704.10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96.24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-3.76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343,082.90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ลำพูน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9,159,405.00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8,810,304.00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96.19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-3.81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349,101.00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นครพนม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11,442,540.00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11,002,569.58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96.15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-3.85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439,970.42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46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อุดรธานี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13,477,055.00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12,958,076.00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96.15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-3.85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518,979.00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47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ขอนแก่น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13,826,647.00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13,287,384.00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96.10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-3.90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539,263.00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น่าน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12,153,605.00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11,675,909.00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96.07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-3.93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477,696.00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กระบี่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6,292,855.00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6,040,404.89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95.99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-4.01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252,450.11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อุบลราชธานี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13,034,405.00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12,491,047.44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95.83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-4.17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543,357.56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8299" y="-23258"/>
            <a:ext cx="12241954" cy="675175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4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8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การเบิกจ่ายงบประมาณกองทุนพัฒนาบทบาทสตรี ประจำปีงบประมาณ พ.ศ. 2566 (ส่วนภูมิภาค) (ข้อมูล ณ 11 กันยายน 2566) (ต่อ)</a:t>
              </a:r>
            </a:p>
          </p:txBody>
        </p: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EE47D72C-F727-4A6F-A827-ACE0B6ABEF51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B05C8DCC-3EDB-45FA-96EC-4138D8187EB4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6" name="กลุ่ม 25">
                <a:extLst>
                  <a:ext uri="{FF2B5EF4-FFF2-40B4-BE49-F238E27FC236}">
                    <a16:creationId xmlns:a16="http://schemas.microsoft.com/office/drawing/2014/main" id="{B89E44DC-F3E5-48E7-8E8E-F3E52E9D4FDC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0FB1D933-F7FB-40EE-A9EB-0858EBDC1AD3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43CF304F-5D55-47B8-A812-34639645689A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>
                <a:extLst>
                  <a:ext uri="{FF2B5EF4-FFF2-40B4-BE49-F238E27FC236}">
                    <a16:creationId xmlns:a16="http://schemas.microsoft.com/office/drawing/2014/main" id="{EA1E3655-DE91-41D1-823E-598AE2A98FC6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>
                  <a:extLst>
                    <a:ext uri="{FF2B5EF4-FFF2-40B4-BE49-F238E27FC236}">
                      <a16:creationId xmlns:a16="http://schemas.microsoft.com/office/drawing/2014/main" id="{92242266-DED3-440C-A678-601585BA6075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3" name="Picture 23">
                    <a:extLst>
                      <a:ext uri="{FF2B5EF4-FFF2-40B4-BE49-F238E27FC236}">
                        <a16:creationId xmlns:a16="http://schemas.microsoft.com/office/drawing/2014/main" id="{38944041-C7DF-4A55-A20B-24E6DA3EE3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4">
                    <a:extLst>
                      <a:ext uri="{FF2B5EF4-FFF2-40B4-BE49-F238E27FC236}">
                        <a16:creationId xmlns:a16="http://schemas.microsoft.com/office/drawing/2014/main" id="{8D696A1E-C09E-492B-8448-CDB0591DA5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กลุ่ม 34">
                    <a:extLst>
                      <a:ext uri="{FF2B5EF4-FFF2-40B4-BE49-F238E27FC236}">
                        <a16:creationId xmlns:a16="http://schemas.microsoft.com/office/drawing/2014/main" id="{02AEAD59-0752-451C-B1FF-9B6796DD0125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6242A51D-76AB-4747-9441-9E04DCE9A3D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>
                      <a:extLst>
                        <a:ext uri="{FF2B5EF4-FFF2-40B4-BE49-F238E27FC236}">
                          <a16:creationId xmlns:a16="http://schemas.microsoft.com/office/drawing/2014/main" id="{A0A17BAD-2E10-4B3F-83BE-8B0446AAFDF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2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1F44AB23-DE04-4AED-9976-026E0FF392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ED6EFD2-0BAD-4662-B5AE-322D2C0F262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0" name="ตัวแทนหมายเลขภาพนิ่ง 8">
            <a:extLst>
              <a:ext uri="{FF2B5EF4-FFF2-40B4-BE49-F238E27FC236}">
                <a16:creationId xmlns:a16="http://schemas.microsoft.com/office/drawing/2014/main" id="{69997C75-65AF-4B32-83E5-287F25D0CA8A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13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030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24317"/>
              </p:ext>
            </p:extLst>
          </p:nvPr>
        </p:nvGraphicFramePr>
        <p:xfrm>
          <a:off x="355198" y="784040"/>
          <a:ext cx="11589876" cy="548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57664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886402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543432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spc="-70" baseline="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งบประมาณจัดสรร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สูง/ต่ำ กว่าเป้าหมาย</a:t>
                      </a:r>
                      <a:b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ผลการเบิกจ่ายไตรมาส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คงเหลืองบประมาณ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64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 100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943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นราธิวาส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12,559,685.00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12,030,902.09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95.79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-4.21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528,782.91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ราชบุรี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13,281,515.00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12,702,500.46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95.64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-4.36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579,014.54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เพชรบุรี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9,328,195.00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8,907,732.53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95.49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-4.51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420,462.47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ยะลา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3,728,780.00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3,558,268.65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95.43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-4.57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170,511.35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พะเยา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9,550,361.00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9,093,225.23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95.21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-4.79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457,135.77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56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ระนอง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6,865,755.00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6,532,936.00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95.15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-4.85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332,819.00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57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สุราษฎร์ธานี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11,256,085.00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10,644,778.30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94.57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-5.43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611,306.70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58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แม่ฮ่องสอน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11,618,805.00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10,968,643.00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94.40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-5.60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650,162.00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59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นครปฐม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6,959,915.00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6,558,497.00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94.23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-5.77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401,418.00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พังงา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4,622,580.00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4,349,322.00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94.09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-5.91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273,258.00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8299" y="-23258"/>
            <a:ext cx="12241954" cy="675175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4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8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การเบิกจ่ายงบประมาณกองทุนพัฒนาบทบาทสตรี ประจำปีงบประมาณ พ.ศ. 2566 (ส่วนภูมิภาค) (ข้อมูล ณ 11 กันยายน 2566) (ต่อ)</a:t>
              </a:r>
            </a:p>
          </p:txBody>
        </p: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F3794698-CC4C-4A36-8E1C-BFB180EC5B47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8B1C00CA-688E-44FD-AAA6-457DC8ED4308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6" name="กลุ่ม 25">
                <a:extLst>
                  <a:ext uri="{FF2B5EF4-FFF2-40B4-BE49-F238E27FC236}">
                    <a16:creationId xmlns:a16="http://schemas.microsoft.com/office/drawing/2014/main" id="{6D86DF00-5DB1-4E6C-B40D-72C4AC1DAFE0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761C3DC8-EB38-4B03-9C66-1B7B7919216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71FB7494-3FA7-4582-A92B-BC6C951DF55F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>
                <a:extLst>
                  <a:ext uri="{FF2B5EF4-FFF2-40B4-BE49-F238E27FC236}">
                    <a16:creationId xmlns:a16="http://schemas.microsoft.com/office/drawing/2014/main" id="{10B8ABB4-64CF-4EE1-836E-471FE346B28B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>
                  <a:extLst>
                    <a:ext uri="{FF2B5EF4-FFF2-40B4-BE49-F238E27FC236}">
                      <a16:creationId xmlns:a16="http://schemas.microsoft.com/office/drawing/2014/main" id="{2B10F9F8-33D7-4506-AB66-7BA299BA3E04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3" name="Picture 23">
                    <a:extLst>
                      <a:ext uri="{FF2B5EF4-FFF2-40B4-BE49-F238E27FC236}">
                        <a16:creationId xmlns:a16="http://schemas.microsoft.com/office/drawing/2014/main" id="{671BA749-D4A3-4CBE-BDD8-FA654E9C6F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4">
                    <a:extLst>
                      <a:ext uri="{FF2B5EF4-FFF2-40B4-BE49-F238E27FC236}">
                        <a16:creationId xmlns:a16="http://schemas.microsoft.com/office/drawing/2014/main" id="{3520111E-ED52-467B-BBE0-79DE73BABD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กลุ่ม 34">
                    <a:extLst>
                      <a:ext uri="{FF2B5EF4-FFF2-40B4-BE49-F238E27FC236}">
                        <a16:creationId xmlns:a16="http://schemas.microsoft.com/office/drawing/2014/main" id="{CBBD3B76-C4D0-4FD7-9C3C-CB7D85E5082D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E53427A8-1C2C-4F29-9F90-4FBF621089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>
                      <a:extLst>
                        <a:ext uri="{FF2B5EF4-FFF2-40B4-BE49-F238E27FC236}">
                          <a16:creationId xmlns:a16="http://schemas.microsoft.com/office/drawing/2014/main" id="{E20138F5-F24B-4CB3-A71A-4ECAD5601F5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2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B5100A53-EF78-4E64-8500-A0F1AE8B3B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A88314E3-D66C-42D1-884D-741D178D7A73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0" name="ตัวแทนหมายเลขภาพนิ่ง 8">
            <a:extLst>
              <a:ext uri="{FF2B5EF4-FFF2-40B4-BE49-F238E27FC236}">
                <a16:creationId xmlns:a16="http://schemas.microsoft.com/office/drawing/2014/main" id="{EB79805C-5CD9-4DCC-B3AA-0923D31CBBD4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14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9036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496239"/>
              </p:ext>
            </p:extLst>
          </p:nvPr>
        </p:nvGraphicFramePr>
        <p:xfrm>
          <a:off x="355198" y="784040"/>
          <a:ext cx="11603767" cy="548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7823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861210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543432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spc="-70" baseline="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งบประมาณจัดสรร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สูง/ต่ำ กว่าเป้าหมาย</a:t>
                      </a:r>
                      <a:b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ผลการเบิกจ่ายไตรมาส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คงเหลืองบประมาณ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64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 100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943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ภูเก็ต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4,503,300.00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4,235,759.00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94.06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-5.94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267,541.00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ตราด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6,523,205.00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6,126,321.90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93.92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-6.08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396,883.10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ชัยนาท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8,582,980.00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8,054,039.04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93.84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-6.16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528,940.96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ชลบุรี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10,381,940.00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9,724,540.46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93.67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-6.33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657,399.54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ชุมพร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8,513,380.00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7,961,305.55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93.52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-6.48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552,074.45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ปทุมธานี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4,620,413.00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4,300,117.66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93.07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-6.93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320,295.34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67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เลย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8,251,674.00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7,672,128.89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92.98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-7.02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579,545.11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68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จันทบุรี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7,186,973.00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6,678,639.40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92.93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-7.07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508,333.60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69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สมุทรสงคราม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5,311,869.00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4,920,365.95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92.63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-7.37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391,503.05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กาฬสินธุ์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12,865,190.00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11,745,152.00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91.29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-8.71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1,120,038.00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8299" y="-23258"/>
            <a:ext cx="12241954" cy="675175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4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8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การเบิกจ่ายงบประมาณกองทุนพัฒนาบทบาทสตรี ประจำปีงบประมาณ พ.ศ. 2566 (ส่วนภูมิภาค) (ข้อมูล ณ 11 กันยายน 2566) (ต่อ)</a:t>
              </a:r>
            </a:p>
          </p:txBody>
        </p: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958B5FE3-992E-427D-852A-523FC161CD6A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C97C7E65-12BC-4BB3-AEF6-394F879572BE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6" name="กลุ่ม 25">
                <a:extLst>
                  <a:ext uri="{FF2B5EF4-FFF2-40B4-BE49-F238E27FC236}">
                    <a16:creationId xmlns:a16="http://schemas.microsoft.com/office/drawing/2014/main" id="{D20409C6-6C01-4747-930A-B8FEED01FFC8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8637D212-0CD2-4477-A47A-6851FBCC12CF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BD7215C9-C46C-42ED-92BA-BD7DC813732A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>
                <a:extLst>
                  <a:ext uri="{FF2B5EF4-FFF2-40B4-BE49-F238E27FC236}">
                    <a16:creationId xmlns:a16="http://schemas.microsoft.com/office/drawing/2014/main" id="{E38E572B-9774-4B88-BDC9-EB54B40C91D3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>
                  <a:extLst>
                    <a:ext uri="{FF2B5EF4-FFF2-40B4-BE49-F238E27FC236}">
                      <a16:creationId xmlns:a16="http://schemas.microsoft.com/office/drawing/2014/main" id="{7F0C7C03-B87A-4ABA-9659-28A76AE19FE2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3" name="Picture 23">
                    <a:extLst>
                      <a:ext uri="{FF2B5EF4-FFF2-40B4-BE49-F238E27FC236}">
                        <a16:creationId xmlns:a16="http://schemas.microsoft.com/office/drawing/2014/main" id="{5D24A4E4-7428-4866-8694-C83F4DD4CF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4">
                    <a:extLst>
                      <a:ext uri="{FF2B5EF4-FFF2-40B4-BE49-F238E27FC236}">
                        <a16:creationId xmlns:a16="http://schemas.microsoft.com/office/drawing/2014/main" id="{8D7FD134-A9C7-4AB2-9039-47AAA39E74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กลุ่ม 34">
                    <a:extLst>
                      <a:ext uri="{FF2B5EF4-FFF2-40B4-BE49-F238E27FC236}">
                        <a16:creationId xmlns:a16="http://schemas.microsoft.com/office/drawing/2014/main" id="{C77089F7-592D-40D2-AC06-99CB77F3B80B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8E6D7CC2-74AA-44FE-A11D-7DB40A5744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>
                      <a:extLst>
                        <a:ext uri="{FF2B5EF4-FFF2-40B4-BE49-F238E27FC236}">
                          <a16:creationId xmlns:a16="http://schemas.microsoft.com/office/drawing/2014/main" id="{E6BC0284-87CF-40C8-A71D-A9CBA4DB3E7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2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7FC878D8-0CE9-4923-B8BC-7DF7AC48A6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B8DC3F8E-C082-4EA7-B530-61C48ED22EE0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0" name="ตัวแทนหมายเลขภาพนิ่ง 8">
            <a:extLst>
              <a:ext uri="{FF2B5EF4-FFF2-40B4-BE49-F238E27FC236}">
                <a16:creationId xmlns:a16="http://schemas.microsoft.com/office/drawing/2014/main" id="{14A3B0DE-A79C-48A8-8C8D-594A33712D29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15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220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8299" y="-23258"/>
            <a:ext cx="12241954" cy="675175"/>
            <a:chOff x="-21224" y="-57269"/>
            <a:chExt cx="9181465" cy="506381"/>
          </a:xfrm>
        </p:grpSpPr>
        <p:sp>
          <p:nvSpPr>
            <p:cNvPr id="76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400" dirty="0"/>
            </a:p>
          </p:txBody>
        </p:sp>
        <p:sp>
          <p:nvSpPr>
            <p:cNvPr id="78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8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การเบิกจ่ายงบประมาณกองทุนพัฒนาบทบาทสตรี ประจำปีงบประมาณ พ.ศ. 2566 (ส่วนภูมิภาค) (ข้อมูล ณ 11 กันยายน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87878"/>
              </p:ext>
            </p:extLst>
          </p:nvPr>
        </p:nvGraphicFramePr>
        <p:xfrm>
          <a:off x="355198" y="784041"/>
          <a:ext cx="11575986" cy="478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6887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742213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6307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spc="-70" baseline="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งบประมาณจัดสรร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สูง/ต่ำ กว่าเป้าหมาย</a:t>
                      </a:r>
                      <a:b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ผลการเบิกจ่ายไตรมาส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คงเหลืองบประมาณ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14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 100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57378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สิงห์บุรี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4,349,980.00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3,950,391.23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90.81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-9.19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  399,588.77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7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สมุทรปราการ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5,768,158.00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5,182,613.44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89.85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-10.15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585,544.56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5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ลำปาง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9,362,696.00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8,351,496.06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89.20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-10.80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1,011,199.94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9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74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หนองบัวลำภู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9,744,980.00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8,632,732.00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88.59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-11.41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1,112,248.00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9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นนทบุรี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6,070,298.00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4,855,429.00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79.99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-20.01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1,214,869.00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9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76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นครนายก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6,918,625.00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4,779,839.30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69.09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-30.91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2,138,785.70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971"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 76 จังหวัด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836,704,883.00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807,680,249.66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96.53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-3.47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29,024,633.34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67BCABF5-77A1-40C7-8101-EB2910CB91F9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B26D88F3-63CD-4F46-94A6-AC0099DEBC39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6" name="กลุ่ม 25">
                <a:extLst>
                  <a:ext uri="{FF2B5EF4-FFF2-40B4-BE49-F238E27FC236}">
                    <a16:creationId xmlns:a16="http://schemas.microsoft.com/office/drawing/2014/main" id="{029C3F01-2952-46CA-82EF-B59F9E7E2D57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7">
                  <a:extLst>
                    <a:ext uri="{FF2B5EF4-FFF2-40B4-BE49-F238E27FC236}">
                      <a16:creationId xmlns:a16="http://schemas.microsoft.com/office/drawing/2014/main" id="{4CE5EF56-663A-4457-8DD5-808E27C1CEB2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8">
                  <a:extLst>
                    <a:ext uri="{FF2B5EF4-FFF2-40B4-BE49-F238E27FC236}">
                      <a16:creationId xmlns:a16="http://schemas.microsoft.com/office/drawing/2014/main" id="{052FEEB1-0669-4EF1-AE98-19C4D9A1F698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>
                <a:extLst>
                  <a:ext uri="{FF2B5EF4-FFF2-40B4-BE49-F238E27FC236}">
                    <a16:creationId xmlns:a16="http://schemas.microsoft.com/office/drawing/2014/main" id="{581354BB-7B29-41E4-A19F-2B0B32744308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>
                  <a:extLst>
                    <a:ext uri="{FF2B5EF4-FFF2-40B4-BE49-F238E27FC236}">
                      <a16:creationId xmlns:a16="http://schemas.microsoft.com/office/drawing/2014/main" id="{AC48F5CD-8EB7-45AC-AB9B-7834876F36F9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56DA5F25-2E70-4CA7-A0E2-BB82A84A33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2661F265-1A5E-440D-A850-40A435196C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>
                    <a:extLst>
                      <a:ext uri="{FF2B5EF4-FFF2-40B4-BE49-F238E27FC236}">
                        <a16:creationId xmlns:a16="http://schemas.microsoft.com/office/drawing/2014/main" id="{3FBD4B24-F0A8-459F-879B-5F67FDC0125B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56F426BC-B265-4CF9-A972-785F1298390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85CEA1AB-1149-4482-BCB6-7A8EAEA3BE3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E85C958C-4E93-453A-89F3-DA9B197FC5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AD752668-2EFA-430E-81B5-2E6D9EB8BBA2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7" name="ตัวแทนหมายเลขภาพนิ่ง 8">
            <a:extLst>
              <a:ext uri="{FF2B5EF4-FFF2-40B4-BE49-F238E27FC236}">
                <a16:creationId xmlns:a16="http://schemas.microsoft.com/office/drawing/2014/main" id="{6939E5A3-8A07-4220-A92B-C0D0F9A8CA0A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16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697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ตัวเชื่อมต่อตรง 33"/>
          <p:cNvCxnSpPr>
            <a:cxnSpLocks/>
          </p:cNvCxnSpPr>
          <p:nvPr/>
        </p:nvCxnSpPr>
        <p:spPr>
          <a:xfrm>
            <a:off x="2711624" y="5142439"/>
            <a:ext cx="0" cy="158769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216"/>
            <a:ext cx="12192000" cy="5635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8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endParaRPr lang="th-TH" sz="4480" b="1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562359"/>
            <a:ext cx="12192000" cy="1783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80"/>
          </a:p>
        </p:txBody>
      </p:sp>
      <p:cxnSp>
        <p:nvCxnSpPr>
          <p:cNvPr id="15" name="ตัวเชื่อมต่อตรง 37">
            <a:extLst>
              <a:ext uri="{FF2B5EF4-FFF2-40B4-BE49-F238E27FC236}">
                <a16:creationId xmlns:a16="http://schemas.microsoft.com/office/drawing/2014/main" id="{59F8F964-F519-2F08-7F1B-93D93C249E49}"/>
              </a:ext>
            </a:extLst>
          </p:cNvPr>
          <p:cNvCxnSpPr>
            <a:cxnSpLocks/>
          </p:cNvCxnSpPr>
          <p:nvPr/>
        </p:nvCxnSpPr>
        <p:spPr>
          <a:xfrm>
            <a:off x="4007768" y="3419173"/>
            <a:ext cx="0" cy="225851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E6EB328C-E784-00A8-5C46-1941F1F13D05}"/>
              </a:ext>
            </a:extLst>
          </p:cNvPr>
          <p:cNvGrpSpPr/>
          <p:nvPr/>
        </p:nvGrpSpPr>
        <p:grpSpPr>
          <a:xfrm>
            <a:off x="201276" y="1268760"/>
            <a:ext cx="7622916" cy="5353816"/>
            <a:chOff x="3618395" y="730751"/>
            <a:chExt cx="6382980" cy="4538943"/>
          </a:xfrm>
        </p:grpSpPr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1A394A33-4E98-22B3-DD77-2DBCCFEE2DB2}"/>
                </a:ext>
              </a:extLst>
            </p:cNvPr>
            <p:cNvCxnSpPr/>
            <p:nvPr/>
          </p:nvCxnSpPr>
          <p:spPr>
            <a:xfrm flipH="1">
              <a:off x="6846292" y="1754593"/>
              <a:ext cx="1" cy="328148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637018" y="730751"/>
              <a:ext cx="6364357" cy="4538943"/>
              <a:chOff x="3470758" y="424047"/>
              <a:chExt cx="6364357" cy="4538943"/>
            </a:xfrm>
          </p:grpSpPr>
          <p:cxnSp>
            <p:nvCxnSpPr>
              <p:cNvPr id="23" name="ตัวเชื่อมต่อตรง 37"/>
              <p:cNvCxnSpPr>
                <a:cxnSpLocks/>
              </p:cNvCxnSpPr>
              <p:nvPr/>
            </p:nvCxnSpPr>
            <p:spPr>
              <a:xfrm>
                <a:off x="7851168" y="3691729"/>
                <a:ext cx="0" cy="159516"/>
              </a:xfrm>
              <a:prstGeom prst="line">
                <a:avLst/>
              </a:prstGeom>
              <a:solidFill>
                <a:srgbClr val="92D050"/>
              </a:solidFill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/>
              <p:cNvGrpSpPr/>
              <p:nvPr/>
            </p:nvGrpSpPr>
            <p:grpSpPr>
              <a:xfrm>
                <a:off x="3470758" y="424047"/>
                <a:ext cx="6364357" cy="4538943"/>
                <a:chOff x="1775308" y="466816"/>
                <a:chExt cx="6364357" cy="4538943"/>
              </a:xfrm>
            </p:grpSpPr>
            <p:sp>
              <p:nvSpPr>
                <p:cNvPr id="36" name="สี่เหลี่ยมผืนผ้ามุมมน 29"/>
                <p:cNvSpPr/>
                <p:nvPr/>
              </p:nvSpPr>
              <p:spPr>
                <a:xfrm>
                  <a:off x="6192799" y="2506672"/>
                  <a:ext cx="1946866" cy="104067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  <a:alpha val="80000"/>
                  </a:schemeClr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th-TH" sz="15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th-TH" sz="1500" b="1" dirty="0">
                      <a:solidFill>
                        <a:schemeClr val="tx1"/>
                      </a:solidFill>
                      <a:latin typeface="Chulabhorn Likit Text Light๙" panose="00000400000000000000" pitchFamily="2" charset="-34"/>
                      <a:cs typeface="Chulabhorn Likit Text Light๙" panose="00000400000000000000" pitchFamily="2" charset="-34"/>
                    </a:rPr>
                    <a:t>หนี้ดำเนินคดี</a:t>
                  </a:r>
                  <a:endParaRPr lang="en-US" sz="1500" b="1" dirty="0">
                    <a:solidFill>
                      <a:schemeClr val="tx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endParaRPr>
                </a:p>
                <a:p>
                  <a:pPr algn="ctr">
                    <a:lnSpc>
                      <a:spcPct val="130000"/>
                    </a:lnSpc>
                  </a:pPr>
                  <a:r>
                    <a:rPr lang="en-US" sz="1500" b="1" dirty="0">
                      <a:solidFill>
                        <a:schemeClr val="tx1"/>
                      </a:solidFill>
                      <a:latin typeface="Chulabhorn Likit Text Light๙" panose="00000400000000000000" pitchFamily="2" charset="-34"/>
                      <a:cs typeface="Chulabhorn Likit Text Light๙" panose="00000400000000000000" pitchFamily="2" charset="-34"/>
                    </a:rPr>
                    <a:t>210,044,719.</a:t>
                  </a:r>
                  <a:r>
                    <a:rPr lang="th-TH" sz="1500" b="1" dirty="0">
                      <a:solidFill>
                        <a:schemeClr val="tx1"/>
                      </a:solidFill>
                      <a:latin typeface="Chulabhorn Likit Text Light๙" panose="00000400000000000000" pitchFamily="2" charset="-34"/>
                      <a:cs typeface="Chulabhorn Likit Text Light๙" panose="00000400000000000000" pitchFamily="2" charset="-34"/>
                    </a:rPr>
                    <a:t>06 บาท</a:t>
                  </a:r>
                  <a:endParaRPr lang="en-GB" sz="1500" b="1" dirty="0">
                    <a:solidFill>
                      <a:schemeClr val="tx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endParaRPr>
                </a:p>
                <a:p>
                  <a:pPr algn="ctr">
                    <a:lnSpc>
                      <a:spcPct val="130000"/>
                    </a:lnSpc>
                  </a:pPr>
                  <a:r>
                    <a:rPr lang="th-TH" sz="1500" b="1" dirty="0">
                      <a:solidFill>
                        <a:schemeClr val="tx1"/>
                      </a:solidFill>
                      <a:latin typeface="Chulabhorn Likit Text Light๙" panose="00000400000000000000" pitchFamily="2" charset="-34"/>
                      <a:cs typeface="Chulabhorn Likit Text Light๙" panose="00000400000000000000" pitchFamily="2" charset="-34"/>
                    </a:rPr>
                    <a:t>(ร้อยละ 4.74)</a:t>
                  </a:r>
                  <a:endParaRPr lang="en-US" sz="1500" b="1" dirty="0">
                    <a:solidFill>
                      <a:schemeClr val="tx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endParaRPr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1775308" y="466816"/>
                  <a:ext cx="5496065" cy="4538943"/>
                  <a:chOff x="1775308" y="466816"/>
                  <a:chExt cx="5496065" cy="4538943"/>
                </a:xfrm>
              </p:grpSpPr>
              <p:cxnSp>
                <p:nvCxnSpPr>
                  <p:cNvPr id="24" name="ตัวเชื่อมต่อตรง 23"/>
                  <p:cNvCxnSpPr>
                    <a:cxnSpLocks/>
                  </p:cNvCxnSpPr>
                  <p:nvPr/>
                </p:nvCxnSpPr>
                <p:spPr>
                  <a:xfrm>
                    <a:off x="4981407" y="3547343"/>
                    <a:ext cx="0" cy="253613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" name="กลุ่ม 26"/>
                  <p:cNvGrpSpPr/>
                  <p:nvPr/>
                </p:nvGrpSpPr>
                <p:grpSpPr>
                  <a:xfrm>
                    <a:off x="1775308" y="466816"/>
                    <a:ext cx="5496065" cy="4538943"/>
                    <a:chOff x="-104472" y="800240"/>
                    <a:chExt cx="9309299" cy="4556458"/>
                  </a:xfrm>
                  <a:solidFill>
                    <a:srgbClr val="92D050"/>
                  </a:solidFill>
                </p:grpSpPr>
                <p:cxnSp>
                  <p:nvCxnSpPr>
                    <p:cNvPr id="34" name="ตัวเชื่อมต่อตรง 33"/>
                    <p:cNvCxnSpPr>
                      <a:cxnSpLocks/>
                    </p:cNvCxnSpPr>
                    <p:nvPr/>
                  </p:nvCxnSpPr>
                  <p:spPr>
                    <a:xfrm>
                      <a:off x="2196527" y="2627293"/>
                      <a:ext cx="0" cy="21002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สี่เหลี่ยมผืนผ้ามุมมน 28"/>
                    <p:cNvSpPr/>
                    <p:nvPr/>
                  </p:nvSpPr>
                  <p:spPr>
                    <a:xfrm>
                      <a:off x="-104472" y="2843688"/>
                      <a:ext cx="3447289" cy="1066809"/>
                    </a:xfrm>
                    <a:prstGeom prst="roundRect">
                      <a:avLst/>
                    </a:prstGeom>
                    <a:solidFill>
                      <a:srgbClr val="F6F4D2">
                        <a:alpha val="90000"/>
                      </a:srgb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หนี้ยังไม่ถึงกำหนดชำระ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,109,704,504.64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 47.55)</a:t>
                      </a:r>
                    </a:p>
                  </p:txBody>
                </p:sp>
                <p:sp>
                  <p:nvSpPr>
                    <p:cNvPr id="30" name="สี่เหลี่ยมผืนผ้ามุมมน 29"/>
                    <p:cNvSpPr/>
                    <p:nvPr/>
                  </p:nvSpPr>
                  <p:spPr>
                    <a:xfrm>
                      <a:off x="3484610" y="2830124"/>
                      <a:ext cx="3710997" cy="1062530"/>
                    </a:xfrm>
                    <a:prstGeom prst="roundRect">
                      <a:avLst/>
                    </a:prstGeom>
                    <a:solidFill>
                      <a:srgbClr val="FFCDCE">
                        <a:alpha val="80000"/>
                      </a:srgb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หนี้เกินกำหนดชำระ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736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,287,036.43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spc="-6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(คิดเป็นร้อยละ 16.60)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p:txBody>
                </p:sp>
                <p:sp>
                  <p:nvSpPr>
                    <p:cNvPr id="31" name="สี่เหลี่ยมผืนผ้ามุมมน 30"/>
                    <p:cNvSpPr/>
                    <p:nvPr/>
                  </p:nvSpPr>
                  <p:spPr>
                    <a:xfrm>
                      <a:off x="1539950" y="4289887"/>
                      <a:ext cx="3745639" cy="1066811"/>
                    </a:xfrm>
                    <a:prstGeom prst="roundRect">
                      <a:avLst/>
                    </a:prstGeom>
                    <a:solidFill>
                      <a:srgbClr val="F2E5FF"/>
                    </a:solidFill>
                    <a:ln w="38100"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/>
                      <a:endParaRPr lang="th-TH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480"/>
                        </a:spcBef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หนี้กองทุนเดิม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250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,702,610.17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 5.65)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en-US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32" name="สี่เหลี่ยมผืนผ้ามุมมน 31"/>
                    <p:cNvSpPr/>
                    <p:nvPr/>
                  </p:nvSpPr>
                  <p:spPr>
                    <a:xfrm>
                      <a:off x="5639762" y="4278623"/>
                      <a:ext cx="3565065" cy="1066811"/>
                    </a:xfrm>
                    <a:prstGeom prst="round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หนี้กองทุนใหม่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485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,584,426.26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10.95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28" name="สี่เหลี่ยมผืนผ้ามุมมน 27"/>
                    <p:cNvSpPr/>
                    <p:nvPr/>
                  </p:nvSpPr>
                  <p:spPr>
                    <a:xfrm>
                      <a:off x="3537201" y="800240"/>
                      <a:ext cx="3465132" cy="1048279"/>
                    </a:xfrm>
                    <a:prstGeom prst="roundRect">
                      <a:avLst/>
                    </a:prstGeom>
                    <a:solidFill>
                      <a:srgbClr val="FFFFD5"/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ยอดลูกหนี้คงเหลือ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(ณ วันที่ 1 ต.ค. 65)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4,435,888,678.55 บาท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th-TH" sz="15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cxnSp>
                  <p:nvCxnSpPr>
                    <p:cNvPr id="33" name="ตัวเชื่อมต่อตรง 32"/>
                    <p:cNvCxnSpPr>
                      <a:cxnSpLocks/>
                    </p:cNvCxnSpPr>
                    <p:nvPr/>
                  </p:nvCxnSpPr>
                  <p:spPr>
                    <a:xfrm flipV="1">
                      <a:off x="2171352" y="2664536"/>
                      <a:ext cx="7033475" cy="6136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ตัวเชื่อมต่อตรง 36"/>
                    <p:cNvCxnSpPr>
                      <a:cxnSpLocks/>
                    </p:cNvCxnSpPr>
                    <p:nvPr/>
                  </p:nvCxnSpPr>
                  <p:spPr>
                    <a:xfrm flipV="1">
                      <a:off x="3424405" y="4071513"/>
                      <a:ext cx="3938737" cy="8138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5330703-FA2F-7287-807D-ECD005952CBB}"/>
                </a:ext>
              </a:extLst>
            </p:cNvPr>
            <p:cNvCxnSpPr>
              <a:cxnSpLocks/>
            </p:cNvCxnSpPr>
            <p:nvPr/>
          </p:nvCxnSpPr>
          <p:spPr>
            <a:xfrm>
              <a:off x="5662266" y="2045439"/>
              <a:ext cx="2295238" cy="16572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สี่เหลี่ยมผืนผ้ามุมมน 27">
              <a:extLst>
                <a:ext uri="{FF2B5EF4-FFF2-40B4-BE49-F238E27FC236}">
                  <a16:creationId xmlns:a16="http://schemas.microsoft.com/office/drawing/2014/main" id="{7383D712-2CD8-D5D3-7918-1941D64EC3D8}"/>
                </a:ext>
              </a:extLst>
            </p:cNvPr>
            <p:cNvSpPr/>
            <p:nvPr/>
          </p:nvSpPr>
          <p:spPr>
            <a:xfrm>
              <a:off x="3618395" y="1352348"/>
              <a:ext cx="2045760" cy="113543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เงินรับชำระคืน</a:t>
              </a:r>
              <a:br>
                <a:rPr lang="th-TH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</a:br>
              <a:r>
                <a:rPr lang="th-TH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ในปีบัญชี 2566</a:t>
              </a:r>
              <a:endParaRPr lang="en-US" sz="1500" b="1" dirty="0">
                <a:solidFill>
                  <a:schemeClr val="tx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1</a:t>
              </a:r>
              <a:r>
                <a:rPr lang="en-US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,379,852,418.42 </a:t>
              </a:r>
              <a:r>
                <a:rPr lang="th-TH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บาท</a:t>
              </a:r>
              <a:endParaRPr lang="en-GB" sz="1500" b="1" dirty="0">
                <a:solidFill>
                  <a:schemeClr val="tx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(ร้อยละ 31.11)</a:t>
              </a:r>
              <a:endParaRPr lang="th-TH" sz="1500" dirty="0">
                <a:solidFill>
                  <a:schemeClr val="tx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3" name="สี่เหลี่ยมผืนผ้ามุมมน 27">
              <a:extLst>
                <a:ext uri="{FF2B5EF4-FFF2-40B4-BE49-F238E27FC236}">
                  <a16:creationId xmlns:a16="http://schemas.microsoft.com/office/drawing/2014/main" id="{64697FB7-E0A2-4C59-B2D6-0BD0EFA7383B}"/>
                </a:ext>
              </a:extLst>
            </p:cNvPr>
            <p:cNvSpPr/>
            <p:nvPr/>
          </p:nvSpPr>
          <p:spPr>
            <a:xfrm>
              <a:off x="7955615" y="1337662"/>
              <a:ext cx="2045760" cy="1044245"/>
            </a:xfrm>
            <a:prstGeom prst="roundRect">
              <a:avLst/>
            </a:prstGeom>
            <a:solidFill>
              <a:srgbClr val="EDDBC9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5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ยอดลูกหนี้คงเหลือ</a:t>
              </a:r>
              <a:endParaRPr lang="en-US" sz="1500" b="1" dirty="0">
                <a:solidFill>
                  <a:schemeClr val="tx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5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(ณ วันที่ 13 ก.ย. 66)</a:t>
              </a:r>
              <a:endParaRPr lang="en-US" sz="1500" b="1" dirty="0">
                <a:solidFill>
                  <a:schemeClr val="tx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1600" b="1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3,056,036,260.13 </a:t>
              </a:r>
              <a:r>
                <a:rPr lang="th-TH" sz="1500" b="1" spc="-60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บาท</a:t>
              </a:r>
              <a:br>
                <a:rPr lang="th-TH" sz="1500" b="1" spc="-60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</a:br>
              <a:r>
                <a:rPr lang="th-TH" sz="1500" b="1" spc="-24" dirty="0">
                  <a:solidFill>
                    <a:schemeClr val="tx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(ร้อยละ 68.89)</a:t>
              </a:r>
              <a:endParaRPr lang="en-GB" sz="1500" b="1" spc="-24" dirty="0">
                <a:solidFill>
                  <a:schemeClr val="tx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algn="ctr">
                <a:lnSpc>
                  <a:spcPct val="130000"/>
                </a:lnSpc>
              </a:pPr>
              <a:endParaRPr lang="th-TH" sz="15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35" name="ตัวเชื่อมต่อตรง 23"/>
          <p:cNvCxnSpPr>
            <a:cxnSpLocks/>
          </p:cNvCxnSpPr>
          <p:nvPr/>
        </p:nvCxnSpPr>
        <p:spPr>
          <a:xfrm>
            <a:off x="6456040" y="3251221"/>
            <a:ext cx="0" cy="249787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185464"/>
              </p:ext>
            </p:extLst>
          </p:nvPr>
        </p:nvGraphicFramePr>
        <p:xfrm>
          <a:off x="8086142" y="1669148"/>
          <a:ext cx="4053708" cy="340899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29594">
                  <a:extLst>
                    <a:ext uri="{9D8B030D-6E8A-4147-A177-3AD203B41FA5}">
                      <a16:colId xmlns:a16="http://schemas.microsoft.com/office/drawing/2014/main" val="1491597652"/>
                    </a:ext>
                  </a:extLst>
                </a:gridCol>
                <a:gridCol w="744760">
                  <a:extLst>
                    <a:ext uri="{9D8B030D-6E8A-4147-A177-3AD203B41FA5}">
                      <a16:colId xmlns:a16="http://schemas.microsoft.com/office/drawing/2014/main" val="2423577797"/>
                    </a:ext>
                  </a:extLst>
                </a:gridCol>
                <a:gridCol w="829639">
                  <a:extLst>
                    <a:ext uri="{9D8B030D-6E8A-4147-A177-3AD203B41FA5}">
                      <a16:colId xmlns:a16="http://schemas.microsoft.com/office/drawing/2014/main" val="1484951254"/>
                    </a:ext>
                  </a:extLst>
                </a:gridCol>
                <a:gridCol w="749715">
                  <a:extLst>
                    <a:ext uri="{9D8B030D-6E8A-4147-A177-3AD203B41FA5}">
                      <a16:colId xmlns:a16="http://schemas.microsoft.com/office/drawing/2014/main" val="1863889623"/>
                    </a:ext>
                  </a:extLst>
                </a:gridCol>
              </a:tblGrid>
              <a:tr h="744577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เปรียบเทียบ</a:t>
                      </a:r>
                    </a:p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ผลการดำเนินงาน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 ส.ค. 2566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 ก.ย. 2566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ผลต่าง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274085"/>
                  </a:ext>
                </a:extLst>
              </a:tr>
              <a:tr h="532884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หนี้เกินกำหนดชำระ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21.46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16.60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B05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▼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4.86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272637"/>
                  </a:ext>
                </a:extLst>
              </a:tr>
              <a:tr h="532884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 หนี้กองทุนเดิม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7.07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5.65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B05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▼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1.42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220837"/>
                  </a:ext>
                </a:extLst>
              </a:tr>
              <a:tr h="532884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 หนี้กองทุนใหม่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14.39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10.95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B05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▼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3.44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085371"/>
                  </a:ext>
                </a:extLst>
              </a:tr>
              <a:tr h="532884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หนี้ดำเนินคดี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9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4.23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4.74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▲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0.51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664400"/>
                  </a:ext>
                </a:extLst>
              </a:tr>
              <a:tr h="532884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เงินรับชำระคืน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27.83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31.11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▲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3.28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737717"/>
                  </a:ext>
                </a:extLst>
              </a:tr>
            </a:tbl>
          </a:graphicData>
        </a:graphic>
      </p:graphicFrame>
      <p:cxnSp>
        <p:nvCxnSpPr>
          <p:cNvPr id="53" name="ตัวเชื่อมต่อตรง 52"/>
          <p:cNvCxnSpPr>
            <a:cxnSpLocks/>
          </p:cNvCxnSpPr>
          <p:nvPr/>
        </p:nvCxnSpPr>
        <p:spPr>
          <a:xfrm>
            <a:off x="6816080" y="3429000"/>
            <a:ext cx="0" cy="246772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8F7C572D-0FF0-C9D6-E364-4CBAAE7B2E40}"/>
              </a:ext>
            </a:extLst>
          </p:cNvPr>
          <p:cNvSpPr/>
          <p:nvPr/>
        </p:nvSpPr>
        <p:spPr>
          <a:xfrm>
            <a:off x="8430515" y="5378694"/>
            <a:ext cx="2911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  <a:endParaRPr lang="th-TH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1DF3EAA-CCB1-4BC6-92C5-713E6C08798A}"/>
              </a:ext>
            </a:extLst>
          </p:cNvPr>
          <p:cNvSpPr txBox="1"/>
          <p:nvPr/>
        </p:nvSpPr>
        <p:spPr>
          <a:xfrm>
            <a:off x="130332" y="147390"/>
            <a:ext cx="793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3.2 บริหารจัดการหนี้ของกองทุนพัฒนาบทบาทสตรี ประจำปีงบประมาณ พ.ศ. 2566</a:t>
            </a:r>
          </a:p>
        </p:txBody>
      </p:sp>
      <p:sp>
        <p:nvSpPr>
          <p:cNvPr id="38" name="ตัวแทนหมายเลขภาพนิ่ง 8">
            <a:extLst>
              <a:ext uri="{FF2B5EF4-FFF2-40B4-BE49-F238E27FC236}">
                <a16:creationId xmlns:a16="http://schemas.microsoft.com/office/drawing/2014/main" id="{131C9925-1253-4C9D-B08B-E897E27D033C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17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8811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-1104" y="198966"/>
            <a:ext cx="6393027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533" y="88901"/>
            <a:ext cx="6249347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144078" y="209686"/>
            <a:ext cx="604366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การบริหารจัดการหนี้ของกองทุนพัฒนาบทบาทสตรี</a:t>
            </a:r>
            <a:endParaRPr lang="en-US" sz="2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72321"/>
              </p:ext>
            </p:extLst>
          </p:nvPr>
        </p:nvGraphicFramePr>
        <p:xfrm>
          <a:off x="144078" y="951387"/>
          <a:ext cx="11875468" cy="5223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754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421578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42401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489746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64709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14784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64557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39672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278655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580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ข้อมูล ณ 13 กันยายน 2566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2841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นราธิวาส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132,509,924.00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63,009,231.54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10,354,697.58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36,007,647.15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518,516.71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814,933.77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1.29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ชัยภูมิ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412,404,824.00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49,513,240.56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22,092,829.63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22,484,491.56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2,625,744.25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2,310,175.12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4.67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อ่างทอง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169,847,655.00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46,968,436.45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13,707,511.80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22,156,985.15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7,729,403.66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2,452,515.11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5.22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ชลบุรี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164,289,065.00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47,340,856.41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16,646,120.82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13,843,881.87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14,367,455.68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2,483,398.04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5.25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เชียงราย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281,142,803.00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64,094,636.47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36,354,865.28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22,149,521.39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1,183,248.80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4,407,001.00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6.88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บุรีรัมย์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347,377,020.00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96,992,801.30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42,507,890.61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47,158,372.93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405,500.00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6,921,037.76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7.14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88,523,258.00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31,511,204.29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7,249,141.22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14,613,412.23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7,281,425.54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2,367,225.30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7.51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อุทัยธานี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140,632,865.00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45,943,981.18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21,704,804.68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19,535,827.92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1,005,087.91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3,504,696.87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7.63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303,621,520.00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82,767,193.34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27,189,604.31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34,912,429.84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754,727.90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6,525,227.27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7.88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สุโขทัย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254,761,415.00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51,936,172.82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21,377,376.30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26,421,138.75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4,137,657.77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7.97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sp>
        <p:nvSpPr>
          <p:cNvPr id="23" name="ตัวแทนหมายเลขภาพนิ่ง 8">
            <a:extLst>
              <a:ext uri="{FF2B5EF4-FFF2-40B4-BE49-F238E27FC236}">
                <a16:creationId xmlns:a16="http://schemas.microsoft.com/office/drawing/2014/main" id="{05361429-42F3-47FC-82C0-3B321864B741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18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84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62488"/>
              </p:ext>
            </p:extLst>
          </p:nvPr>
        </p:nvGraphicFramePr>
        <p:xfrm>
          <a:off x="216568" y="951387"/>
          <a:ext cx="11823433" cy="5274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577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337250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478026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00864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57613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13735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444548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11068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992752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539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ข้อมูล ณ 13 กันยายน 2566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769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พิษณุโลก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191,615,425.00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53,653,500.44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21,295,976.77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25,982,600.12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1,967,101.68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4,319,207.32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8.05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นครนายก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118,404,719.00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42,594,167.23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5,540,817.75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20,855,581.40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5,485,646.10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3,448,824.50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8.10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167,018,951.00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57,228,896.90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13,094,316.35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27,855,162.07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4,667,248.87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4,719,940.96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8.25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142,410,770.00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43,786,157.99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13,414,041.11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22,074,558.78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4,597,366.79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3,700,191.31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8.45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ตาก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184,696,931.00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48,227,202.96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20,829,652.91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20,905,168.18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733,586.43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4,135,679.01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8.58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เพชรบูรณ์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310,169,615.00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38,380,170.52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19,126,541.46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15,091,470.14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799,874.12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3,362,284.80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8.76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สระแก้ว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189,778,438.00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35,952,745.93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12,935,432.71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19,095,140.08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3,240,071.05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9.01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กาฬสินธุ์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273,948,330.00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73,668,792.27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22,704,964.49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42,348,650.80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6,827,925.98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9.27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สุรินทร์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332,788,065.00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93,371,879.84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41,061,115.01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35,652,339.54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935,188.00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8,765,234.24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9.39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ลพบุรี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169,592,702.00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56,592,210.28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13,829,760.10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31,816,746.61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5,471,107.61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9.67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7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24" name="ตัวแทนหมายเลขภาพนิ่ง 8">
            <a:extLst>
              <a:ext uri="{FF2B5EF4-FFF2-40B4-BE49-F238E27FC236}">
                <a16:creationId xmlns:a16="http://schemas.microsoft.com/office/drawing/2014/main" id="{01554D48-1D7F-4764-B212-775ABFCD3594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19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29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กล่องข้อความ 4"/>
          <p:cNvSpPr txBox="1"/>
          <p:nvPr/>
        </p:nvSpPr>
        <p:spPr>
          <a:xfrm>
            <a:off x="176183" y="1468273"/>
            <a:ext cx="11839634" cy="46530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 1 เรื่อง ประธานแจ้งให้ที่ประชุมทราบ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-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 2 เรื่อง รับรองรายงานการประชุม ครั้งที่ 7/2566 เมื่อวันที่ 22 สิงหาคม 2566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เป็นการประชุมผ่านระบบวีดิทัศน์ทางไกล (</a:t>
            </a:r>
            <a:r>
              <a:rPr lang="en-US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Video Conference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</a:t>
            </a:r>
            <a:b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 3 เรื่อง สืบเนื่องจากการประชุม ครั้งที่ 7/2566 เมื่อวันที่ 22 สิงหาคม 2566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         	 </a:t>
            </a: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3.1 การเบิกจ่ายงบประมาณกองทุนพัฒนาบทบาทสตรี ประจำปีงบประมาณ </a:t>
            </a: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พ.ศ.</a:t>
            </a: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2566 (กลุ่มนโยบายและยุทธศาสตร์)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 3.2 </a:t>
            </a: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/>
                <a:cs typeface="Chulabhorn Likit Text Light๙" panose="00000400000000000000" pitchFamily="2" charset="-34"/>
              </a:rPr>
              <a:t>การบริหารจัดการหนี้</a:t>
            </a: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กองทุนพัฒนาบทบาทสตรี </a:t>
            </a: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ประจำปีงบประมาณ </a:t>
            </a: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พ.ศ.</a:t>
            </a: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2566 </a:t>
            </a: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(กลุ่มนโยบายและยุทธศาสตร์)</a:t>
            </a:r>
            <a:endParaRPr lang="th-TH" sz="160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 4 เรื่อง เพื่อทราบ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                      4.1 การกำชับข้อกฎหมายสำคัญ (กลุ่มกฎหมาย)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                         </a:t>
            </a:r>
            <a:r>
              <a:rPr lang="th-TH" sz="1600" spc="-3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</a:t>
            </a:r>
            <a:r>
              <a:rPr lang="en-US" sz="1600" spc="-3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</a:t>
            </a:r>
            <a:r>
              <a:rPr lang="th-TH" sz="1600" spc="-3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การดำเนินงานตามประกาศคณะกรรมการบริหารกองทุนพัฒนาบทบาทสตรี เรื่อง มาตรการลดความเดือดร้อนให้แก่ลูกหนี้กองทุนพัฒนาบทบาทสตรี</a:t>
            </a: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พ.ศ. 2566 </a:t>
            </a:r>
            <a:r>
              <a:rPr lang="th-TH" sz="1600" spc="-3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(</a:t>
            </a: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กลุ่มนโยบายและยุทธศาสตร์)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 4.3 </a:t>
            </a:r>
            <a:r>
              <a:rPr lang="th-TH" sz="1600" spc="-3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ตัวชี้วัดพัฒนาการจังหวัด รอบการประเมินที่ 2 (1 เมษายน - 30 กันยายน 2566) (</a:t>
            </a: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กลุ่มนโยบายและยุทธศาสตร์)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 </a:t>
            </a:r>
            <a:r>
              <a:rPr lang="th-TH" sz="1600" spc="-3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4.4 การตรวจสอบเอกสารลูกหนี้รายโครงการ กองทุนพัฒนาบทบาทสตรี (</a:t>
            </a: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กลุ่มนโยบายและยุทธศาสตร์)</a:t>
            </a:r>
            <a:endParaRPr lang="th-TH" sz="1600" spc="-3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600" spc="-3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         4.5 การรายงานผลการดำเนินงานกองทุนพัฒนาบทบาทสตรี ประจำปีงบประมาณ พ.ศ. 2566 (</a:t>
            </a:r>
            <a: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กลุ่มนโยบายและยุทธศาสตร์)                                                                     </a:t>
            </a:r>
            <a:br>
              <a:rPr lang="th-TH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5 เรื่อง อื่นๆ </a:t>
            </a:r>
          </a:p>
        </p:txBody>
      </p:sp>
      <p:sp>
        <p:nvSpPr>
          <p:cNvPr id="35" name="TextBox 64"/>
          <p:cNvSpPr txBox="1"/>
          <p:nvPr/>
        </p:nvSpPr>
        <p:spPr>
          <a:xfrm>
            <a:off x="176183" y="792501"/>
            <a:ext cx="1183963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ระเบียบวาระการประชุมครั้งที่ 8/2566</a:t>
            </a:r>
          </a:p>
        </p:txBody>
      </p:sp>
      <p:sp>
        <p:nvSpPr>
          <p:cNvPr id="15" name="ตัวแทนหมายเลขภาพนิ่ง 8">
            <a:extLst>
              <a:ext uri="{FF2B5EF4-FFF2-40B4-BE49-F238E27FC236}">
                <a16:creationId xmlns:a16="http://schemas.microsoft.com/office/drawing/2014/main" id="{47BFC091-8D1A-409B-9689-B15BF6A93109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2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16" name="กลุ่ม 52">
            <a:extLst>
              <a:ext uri="{FF2B5EF4-FFF2-40B4-BE49-F238E27FC236}">
                <a16:creationId xmlns:a16="http://schemas.microsoft.com/office/drawing/2014/main" id="{3DE6ABEC-6C13-4DF6-B82A-668734D5E678}"/>
              </a:ext>
            </a:extLst>
          </p:cNvPr>
          <p:cNvGrpSpPr/>
          <p:nvPr/>
        </p:nvGrpSpPr>
        <p:grpSpPr>
          <a:xfrm>
            <a:off x="0" y="-19737"/>
            <a:ext cx="12192000" cy="575427"/>
            <a:chOff x="-29746" y="-164554"/>
            <a:chExt cx="9173747" cy="517884"/>
          </a:xfrm>
        </p:grpSpPr>
        <p:sp>
          <p:nvSpPr>
            <p:cNvPr id="17" name="สี่เหลี่ยมผืนผ้า 47">
              <a:extLst>
                <a:ext uri="{FF2B5EF4-FFF2-40B4-BE49-F238E27FC236}">
                  <a16:creationId xmlns:a16="http://schemas.microsoft.com/office/drawing/2014/main" id="{A75CA3D0-9978-481F-9B5F-F3EC3F954FE0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71DA25F8-648B-4962-9E84-D4402C9CE3F7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96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15321"/>
              </p:ext>
            </p:extLst>
          </p:nvPr>
        </p:nvGraphicFramePr>
        <p:xfrm>
          <a:off x="216568" y="951386"/>
          <a:ext cx="11827042" cy="5298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5960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223825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82428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471304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57292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29266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82526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45090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59351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2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ข้อมูล ณ 13 กันยายน 2566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1468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Batang" panose="02030600000101010101" pitchFamily="18" charset="-127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Batang" panose="02030600000101010101" pitchFamily="18" charset="-127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ขอนแก่น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319,046,962.00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73,753,155.69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27,576,930.78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31,748,109.32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784,933.00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7,176,861.11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9.73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สิงห์บุรี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108,981,237.00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37,115,686.47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3,971,089.98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23,465,356.53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528.66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3,912,697.18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10.54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220,098,056.00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52,552,679.61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22,398,745.48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23,554,743.52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1,028,922.00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5,570,268.61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10.60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ระยอง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167,818,719.00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29,331,352.48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11,102,888.82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12,923,508.72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2,166,059.74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3,138,895.20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10.70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น่าน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215,965,701.00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29,182,065.99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16,211,497.02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9,274,246.72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364,021.54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3,332,300.71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11.42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มหาสารคาม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253,621,748.00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58,466,428.00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19,778,735.49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28,732,656.31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1,006,565.00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6,676,412.20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11.42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เชียงใหม่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281,204,710.00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60,860,833.44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31,486,291.00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20,042,719.75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2,215,090.52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7,116,732.17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11.69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265,690,519.00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51,470,845.49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24,799,803.02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18,974,664.13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1,675,330.47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6,021,047.87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11.70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พิจิตร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171,656,575.00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55,008,845.83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18,144,785.93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29,705,421.31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694,691.32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6,463,947.27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11.75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21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ยโสธร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189,249,139.00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43,135,160.31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14,395,986.91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20,505,005.01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482,948.00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5,094,516.04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11.81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5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24" name="ตัวแทนหมายเลขภาพนิ่ง 8">
            <a:extLst>
              <a:ext uri="{FF2B5EF4-FFF2-40B4-BE49-F238E27FC236}">
                <a16:creationId xmlns:a16="http://schemas.microsoft.com/office/drawing/2014/main" id="{8BCC916A-F021-4203-9E79-9AFC7D84760D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20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60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60852"/>
              </p:ext>
            </p:extLst>
          </p:nvPr>
        </p:nvGraphicFramePr>
        <p:xfrm>
          <a:off x="216568" y="951387"/>
          <a:ext cx="11766886" cy="5249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1582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59671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11796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483538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69410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41152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2657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57707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35455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598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ข้อมูล ณ 13 กันยายน 2566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29056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พะเยา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185,681,515.00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28,138,106.41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10,849,412.42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12,381,331.46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1,506,435.00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3,400,927.53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12.09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116,802,670.00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44,959,882.49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13,073,299.31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26,081,082.68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192,871.88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5,612,628.62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12.48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ชัยนาท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216,441,698.00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68,703,441.60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15,741,211.27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35,793,078.03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1,090,578.49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8,728,131.58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12.70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183,402,513.00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47,312,509.41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16,608,734.97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24,386,745.73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6,266,077.71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13.24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แพร่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169,829,500.00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35,666,888.15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15,573,634.89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15,219,700.08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64,418.02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4,809,135.16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13.48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สกลนคร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371,691,521.00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107,039,989.59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28,584,257.45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61,268,765.68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652,257.83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16,534,708.63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15.45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ปัตตานี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187,679,452.00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70,033,715.76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12,251,912.38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40,531,530.54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2,605,384.62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10,951,415.90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15.64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200,490,380.00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67,313,796.49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16,919,443.36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37,409,539.68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213,670.00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10,581,315.02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15.72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อุตรดิตถ์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231,474,140.00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45,067,752.74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19,762,801.62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17,655,651.61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7,586,906.51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16.83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59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ตรัง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184,153,330.00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79,134,483.94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21,157,032.46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43,938,191.65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502,777.50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13,536,482.33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17.11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24" name="ตัวแทนหมายเลขภาพนิ่ง 8">
            <a:extLst>
              <a:ext uri="{FF2B5EF4-FFF2-40B4-BE49-F238E27FC236}">
                <a16:creationId xmlns:a16="http://schemas.microsoft.com/office/drawing/2014/main" id="{26FE8FBE-7D22-43AF-AD44-D8A51A89CA47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21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29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18759"/>
              </p:ext>
            </p:extLst>
          </p:nvPr>
        </p:nvGraphicFramePr>
        <p:xfrm>
          <a:off x="50801" y="887479"/>
          <a:ext cx="11870703" cy="5120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99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438821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0163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473564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59531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31465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285191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4487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58620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510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ข้อมูล ณ 13 กันยายน 2566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25897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168,248,718.00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76,212,270.60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8,762,670.74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33,411,077.62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20,712,100.75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13,326,421.49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17.49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กำแพงเพชร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271,154,720.00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45,973,847.67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18,830,277.05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16,378,491.26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2,512,763.00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8,252,316.36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17.95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445097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432,861,490.00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64,589,843.92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28,038,180.53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22,876,285.23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2,003,314.71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11,672,063.45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18.07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103,687,864.00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41,574,583.45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9,872,883.06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19,769,954.06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4,369,678.80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7,562,067.53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18.19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หนองคาย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248,253,040.00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80,039,257.45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16,500,389.04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48,944,951.81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14,593,916.60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18.23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นครสวรรค์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282,254,698.00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75,628,971.03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26,999,762.62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32,331,351.36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2,302,514.00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13,995,343.05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18.51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มุกดาหาร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178,214,624.00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69,277,564.26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17,622,382.68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31,903,167.45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6,888,164.66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12,863,849.47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18.57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198,996,399.00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31,771,857.86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13,729,131.94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11,903,222.56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140,500.00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5,999,003.36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18.88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210,836,300.00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54,883,808.86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19,025,362.36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22,255,901.04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3,107,011.50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10,461,559.16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19.06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ลำปาง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203,184,994.00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65,460,846.88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22,684,146.80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28,504,818.82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1,692,832.00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12,579,049.26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19.22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24" name="ตัวแทนหมายเลขภาพนิ่ง 8">
            <a:extLst>
              <a:ext uri="{FF2B5EF4-FFF2-40B4-BE49-F238E27FC236}">
                <a16:creationId xmlns:a16="http://schemas.microsoft.com/office/drawing/2014/main" id="{F723BA54-9E23-4048-BB8F-C8D7CFF72FC8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22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74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25086"/>
              </p:ext>
            </p:extLst>
          </p:nvPr>
        </p:nvGraphicFramePr>
        <p:xfrm>
          <a:off x="120466" y="963623"/>
          <a:ext cx="11951067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693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290555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14259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485956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7180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43498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295136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29537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37629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ข้อมูล ณ 13 กันยายน 2566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ลำพูน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164,521,225.00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43,388,624.22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13,001,470.45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19,202,219.64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831,850.00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8,467,988.21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19.52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ศรีสะเกษ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378,043,128.00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85,158,517.15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33,285,251.51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30,648,071.90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3,626,592.35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16,697,267.39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19.61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181,451,740.00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44,391,002.57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8,330,403.67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17,541,636.48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4,869,107.37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8,801,258.79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19.83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ระนอง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118,798,200.00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54,285,543.40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10,671,195.48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24,439,005.78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8,195,860.58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10,979,481.56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20.23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พัทลุง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113,769,649.00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44,669,620.23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14,361,674.10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14,092,920.38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5,400,777.10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9,205,901.34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20.61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ตราด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169,200,044.00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49,174,158.38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14,728,519.15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20,229,636.01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2,550,768.39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10,191,709.84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20.73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พังงา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132,961,494.00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68,232,432.07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15,920,980.70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33,365,272.05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3,256,349.03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14,435,425.88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21.16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172,709,293.00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64,818,021.03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15,621,487.16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33,981,566.89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1,400,795.00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13,814,171.98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21.31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สงขลา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297,131,334.00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117,098,919.44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29,124,970.20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41,813,211.27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17,796,107.59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26,845,292.73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22.93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จันทบุรี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140,135,656.75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55,625,230.87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13,493,661.52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28,107,060.54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1,000,209.25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13,024,299.56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23.41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24" name="ตัวแทนหมายเลขภาพนิ่ง 8">
            <a:extLst>
              <a:ext uri="{FF2B5EF4-FFF2-40B4-BE49-F238E27FC236}">
                <a16:creationId xmlns:a16="http://schemas.microsoft.com/office/drawing/2014/main" id="{FB4BD7A4-034E-48F0-8393-B6B42CC4BB98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23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76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747502"/>
              </p:ext>
            </p:extLst>
          </p:nvPr>
        </p:nvGraphicFramePr>
        <p:xfrm>
          <a:off x="88685" y="951387"/>
          <a:ext cx="11978991" cy="5283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02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61274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35934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715262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464282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36121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5081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52620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83481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22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ข้อมูล ณ 13 กันยายน 2566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2990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2556 - 2565</a:t>
                      </a: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ณ 1 ต.ค. 65</a:t>
                      </a: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กระบี่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140,004,241.00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63,376,774.66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15,783,143.87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24,239,601.45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7,879,283.24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15,474,746.10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24.42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นครพนม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355,450,366.00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67,306,822.44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22,201,284.30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28,479,903.97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16,625,634.17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24.70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ภูเก็ต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102,371,122.00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36,742,981.29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6,760,899.56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13,949,496.07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6,906,957.51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9,125,628.15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24.84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เลย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279,416,342.00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95,233,665.76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21,852,812.85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46,596,218.44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2,011,721.00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23,762,582.97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24.95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221,205,480.00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49,666,267.09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11,293,787.83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19,210,510.28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6,705,303.75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12,456,665.23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25.08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ชุมพร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164,603,670.00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44,209,232.56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16,349,549.52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16,536,357.26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160,930.56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11,162,395.22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25.25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สตูล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113,896,898.00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35,178,473.32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8,412,565.78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14,073,748.27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3,806,710.70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8,885,448.57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25.26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ร้อยเอ็ด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346,732,600.00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35,060,327.13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17,032,588.19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8,231,840.02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914,170.00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8,881,728.92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25.33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บึงกาฬ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167,586,580.00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59,414,216.12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14,782,324.58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29,139,018.47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268,733.68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15,224,139.39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25.62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22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309,231,400.00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99,567,419.16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32,080,808.41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37,602,523.11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4,305,192.13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25,578,895.51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25.69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24" name="ตัวแทนหมายเลขภาพนิ่ง 8">
            <a:extLst>
              <a:ext uri="{FF2B5EF4-FFF2-40B4-BE49-F238E27FC236}">
                <a16:creationId xmlns:a16="http://schemas.microsoft.com/office/drawing/2014/main" id="{0F8987A0-54C8-4CC9-A6C7-38075F00BF50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24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85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384176"/>
              </p:ext>
            </p:extLst>
          </p:nvPr>
        </p:nvGraphicFramePr>
        <p:xfrm>
          <a:off x="88684" y="1048670"/>
          <a:ext cx="12070079" cy="48067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44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315727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85554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36768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646537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658734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426996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65870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780605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710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ข้อมูล ณ 13 กันยายน 2566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45523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222,637,833.00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90,143,731.85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23,957,616.47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36,328,164.43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5,739,491.20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24,118,459.75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26.76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อุดรธานี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278,747,880.00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85,416,467.65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25,696,141.25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35,883,049.80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329,497.60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23,354,093.00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27.34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ยะลา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134,219,990.00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63,042,244.11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10,753,610.35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17,396,607.33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2,435,271.94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17,496,424.95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27.75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228,420,235.00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54,588,388.46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17,489,870.73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21,134,126.34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434,266.24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15,530,125.15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28.45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ปทุมธานี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142,032,383.00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39,434,910.68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8,579,893.01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18,374,066.72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443,071.80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11,654,048.89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29.55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นนทบุรี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203,778,443.00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77,470,736.32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12,814,765.51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33,441,094.60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2,742,215.60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26,761,891.31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34.54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710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16,193,264,453.75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4,435,888,678.55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1,379,852,418.42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1,986,869,323.68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210,044,719.06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736,287,036.43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16.60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24" name="ตัวแทนหมายเลขภาพนิ่ง 8">
            <a:extLst>
              <a:ext uri="{FF2B5EF4-FFF2-40B4-BE49-F238E27FC236}">
                <a16:creationId xmlns:a16="http://schemas.microsoft.com/office/drawing/2014/main" id="{AE32247C-44AF-4509-BA67-B1654CABAD8A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25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04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65073"/>
              </p:ext>
            </p:extLst>
          </p:nvPr>
        </p:nvGraphicFramePr>
        <p:xfrm>
          <a:off x="-1104" y="951387"/>
          <a:ext cx="12193105" cy="5581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317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857620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316602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276908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255104">
                  <a:extLst>
                    <a:ext uri="{9D8B030D-6E8A-4147-A177-3AD203B41FA5}">
                      <a16:colId xmlns:a16="http://schemas.microsoft.com/office/drawing/2014/main" val="3041642994"/>
                    </a:ext>
                  </a:extLst>
                </a:gridCol>
                <a:gridCol w="1315066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30057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251016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97868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  <a:gridCol w="1099255">
                  <a:extLst>
                    <a:ext uri="{9D8B030D-6E8A-4147-A177-3AD203B41FA5}">
                      <a16:colId xmlns:a16="http://schemas.microsoft.com/office/drawing/2014/main" val="725807042"/>
                    </a:ext>
                  </a:extLst>
                </a:gridCol>
                <a:gridCol w="734292">
                  <a:extLst>
                    <a:ext uri="{9D8B030D-6E8A-4147-A177-3AD203B41FA5}">
                      <a16:colId xmlns:a16="http://schemas.microsoft.com/office/drawing/2014/main" val="1566902021"/>
                    </a:ext>
                  </a:extLst>
                </a:gridCol>
              </a:tblGrid>
              <a:tr h="41528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เปรียบเทียบผลต่างร้อยละของหนี้เกินกำหนดชำระ ณ 13 กันยายน 2566 เทียบ</a:t>
                      </a:r>
                      <a:r>
                        <a:rPr lang="th-TH" sz="1500" b="1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กับ 25 สิงหาคม 2566 </a:t>
                      </a:r>
                      <a:r>
                        <a:rPr lang="th-TH" sz="1500" b="1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ที่ลดลงได้ 10 อันดับแรก</a:t>
                      </a:r>
                      <a:endParaRPr lang="th-TH" sz="15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E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0070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2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 fontAlgn="ctr"/>
                      <a:endParaRPr lang="th-TH" sz="12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b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ณ 13 ก.ย. 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b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ณ 25 ส.ค. 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ผลต่าง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178,214,624.00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69,277,564.26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17,622,382.68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31,903,167.45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6,888,164.66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12,863,849.47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▼15.76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279,416,342.00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95,233,665.76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21,852,812.85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46,596,218.44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2,011,721.00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23,762,582.97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▼13.54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102,371,122.00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36,742,981.29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6,760,899.56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13,949,496.07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6,906,957.51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9,125,628.15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▼11.53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278,747,880.00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85,416,467.65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25,696,141.25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35,883,049.80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329,497.60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23,354,093.00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▼10.93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132,961,494.00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68,232,432.07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15,920,980.70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33,365,272.05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3,256,349.03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14,435,425.88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▼9.49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216,441,698.00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68,703,441.60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15,741,211.27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35,793,078.03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1,090,578.49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8,728,131.58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▼9.18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118,798,200.00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54,285,543.40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10,671,195.48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24,439,005.78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8,195,860.58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10,979,481.56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▼8.37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172,709,293.00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64,818,021.03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15,621,487.16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33,981,566.89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1,400,795.00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13,814,171.98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▼8.16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4219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203,184,994.00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65,460,846.88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22,684,146.80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28,504,818.82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1,692,832.00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12,579,049.26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▼8.08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34809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222,637,833.00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90,143,731.85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23,957,616.47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36,328,164.43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5,739,491.20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24,118,459.75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▼7.56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94257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7" name="ตัวแทนหมายเลขภาพนิ่ง 8">
            <a:extLst>
              <a:ext uri="{FF2B5EF4-FFF2-40B4-BE49-F238E27FC236}">
                <a16:creationId xmlns:a16="http://schemas.microsoft.com/office/drawing/2014/main" id="{831236F8-1A91-4DA1-A060-3B72D23009B8}"/>
              </a:ext>
            </a:extLst>
          </p:cNvPr>
          <p:cNvSpPr txBox="1">
            <a:spLocks/>
          </p:cNvSpPr>
          <p:nvPr/>
        </p:nvSpPr>
        <p:spPr>
          <a:xfrm>
            <a:off x="11378487" y="6548475"/>
            <a:ext cx="493845" cy="3095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26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9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59605"/>
              </p:ext>
            </p:extLst>
          </p:nvPr>
        </p:nvGraphicFramePr>
        <p:xfrm>
          <a:off x="-1104" y="951387"/>
          <a:ext cx="11899232" cy="4582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505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929000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383632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227221">
                  <a:extLst>
                    <a:ext uri="{9D8B030D-6E8A-4147-A177-3AD203B41FA5}">
                      <a16:colId xmlns:a16="http://schemas.microsoft.com/office/drawing/2014/main" val="3041642994"/>
                    </a:ext>
                  </a:extLst>
                </a:gridCol>
                <a:gridCol w="123925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179094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725807042"/>
                    </a:ext>
                  </a:extLst>
                </a:gridCol>
                <a:gridCol w="709864">
                  <a:extLst>
                    <a:ext uri="{9D8B030D-6E8A-4147-A177-3AD203B41FA5}">
                      <a16:colId xmlns:a16="http://schemas.microsoft.com/office/drawing/2014/main" val="1566902021"/>
                    </a:ext>
                  </a:extLst>
                </a:gridCol>
              </a:tblGrid>
              <a:tr h="41136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เปรียบเทียบผลต่างร้อยละของหนี้เกินกำหนดชำระ ณ 13 กันยายน 2566 เทียบ</a:t>
                      </a:r>
                      <a:r>
                        <a:rPr lang="th-TH" sz="1500" b="1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กับ 25 สิงหาคม 2566 ที่เพิ่มขึ้น 7 อันดับท้าย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E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1413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 fontAlgn="ctr"/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 fontAlgn="ctr"/>
                      <a:endParaRPr lang="th-TH" sz="14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 ก.ย. 66</a:t>
                      </a:r>
                      <a:endParaRPr lang="th-TH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25 ส.ค. 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ผลต่าง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183,402,513.00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47,312,509.41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16,608,734.97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24,386,745.73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6,266,077.71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▲3.31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281,142,803.00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64,094,636.47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36,354,865.28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22,149,521.39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1,183,248.80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4,407,001.00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▲1.31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883294"/>
                  </a:ext>
                </a:extLst>
              </a:tr>
              <a:tr h="4561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281,204,710.00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60,860,833.44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31,486,291.00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20,042,719.75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2,215,090.52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7,116,732.17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▲0.95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4839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164,289,065.00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47,340,856.41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16,646,120.82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13,843,881.87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14,367,455.68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2,483,398.04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▲0.33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191,615,425.00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53,653,500.44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21,295,976.77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25,982,600.12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1,967,101.68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4,319,207.32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▲0.19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44,959,882.49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13,073,299.31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26,081,082.68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192,871.88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5,612,628.62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▲0.05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41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169,592,702.00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56,592,210.28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13,829,760.10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31,816,746.61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5,471,107.61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▲0.03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7" name="ตัวแทนหมายเลขภาพนิ่ง 8">
            <a:extLst>
              <a:ext uri="{FF2B5EF4-FFF2-40B4-BE49-F238E27FC236}">
                <a16:creationId xmlns:a16="http://schemas.microsoft.com/office/drawing/2014/main" id="{5A435214-5780-4C77-A302-1140BABDB942}"/>
              </a:ext>
            </a:extLst>
          </p:cNvPr>
          <p:cNvSpPr txBox="1">
            <a:spLocks/>
          </p:cNvSpPr>
          <p:nvPr/>
        </p:nvSpPr>
        <p:spPr>
          <a:xfrm>
            <a:off x="11404283" y="209686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27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75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สี่เหลี่ยมผืนผ้า 8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0" y="122215"/>
            <a:ext cx="6605104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สี่เหลี่ยมผืนผ้า 9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0" y="31355"/>
            <a:ext cx="6443810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648874"/>
              </p:ext>
            </p:extLst>
          </p:nvPr>
        </p:nvGraphicFramePr>
        <p:xfrm>
          <a:off x="196320" y="844696"/>
          <a:ext cx="11795762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564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72767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79650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91949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79650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57688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79650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28844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20,636,893.65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84,668.94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27,189,604.31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277,099.47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27,466,703.78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131.75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22,148,357.45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213,665.85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26,999,762.62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316,078.37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27,315,840.99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121.90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33,893,990.00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168,241.53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41,061,115.01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158,587.91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41,219,702.92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121.15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16,903,087.66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47,789.00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19,126,541.46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74,646.00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19,201,187.46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113.15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11,637,760.00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36,561.00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12,935,432.71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34,946.53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12,970,379.24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111.15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19,472,303.59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40,732.23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21,295,976.77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34,436.19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21,330,412.96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109.37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9,622,852.95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46,535.20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10,354,697.58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41,898.85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10,396,596.43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107.61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26,132,984.81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71,588.35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28,038,180.53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148,874.91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28,187,055.44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107.29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39,830,743.25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491,246.59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42,507,890.61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475,470.29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42,983,360.90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106.72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15,711,663.25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46,022.81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16,646,120.82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41,122.08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16,687,242.90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105.95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sp>
        <p:nvSpPr>
          <p:cNvPr id="38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-31038" y="159301"/>
            <a:ext cx="650588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การบริหารจัดการหนี้ของกองทุนพัฒนาบทบาทสตรี </a:t>
            </a:r>
            <a:endParaRPr lang="en-US" sz="2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sp>
        <p:nvSpPr>
          <p:cNvPr id="40" name="สี่เหลี่ยมผืนผ้า 1"/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1" name="ตัวแทนหมายเลขภาพนิ่ง 8">
            <a:extLst>
              <a:ext uri="{FF2B5EF4-FFF2-40B4-BE49-F238E27FC236}">
                <a16:creationId xmlns:a16="http://schemas.microsoft.com/office/drawing/2014/main" id="{3DC1E0B3-9D86-4697-A2E9-937618BD26BF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28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0259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223255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12,828,370.62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97,170.27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13,414,041.11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66,729.61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13,480,770.72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104.57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21,794,818.59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174,760.00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22,704,964.49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240,046.00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22,945,010.49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104.18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16,510,154.97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117,012.50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17,032,588.19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109,644.00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17,142,232.19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103.16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15,637,467.86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207,141.10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15,920,980.70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239,499.97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16,160,480.67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101.81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27,456,108.67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149,862.50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27,576,930.78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163,368.03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27,740,298.81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100.44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11,071,293.77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36,265.00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11,102,888.82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54,067.00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11,156,955.82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100.29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10,736,770.17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57,284.60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10,753,610.35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43,957.10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10,797,567.45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100.16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13,763,195.78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70,013.25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13,729,131.94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56,723.59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13,785,855.53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99.75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14,484,820.56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75,773.00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14,395,986.91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84,406.00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14,480,392.91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99.39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7,306,406.92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41,561.00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7,249,141.22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37,591.00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7,286,732.22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99.22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37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0" name="สี่เหลี่ยมผืนผ้า 1">
            <a:extLst>
              <a:ext uri="{FF2B5EF4-FFF2-40B4-BE49-F238E27FC236}">
                <a16:creationId xmlns:a16="http://schemas.microsoft.com/office/drawing/2014/main" id="{92FEE3CD-A89E-43EC-BD35-04211620997F}"/>
              </a:ext>
            </a:extLst>
          </p:cNvPr>
          <p:cNvSpPr/>
          <p:nvPr/>
        </p:nvSpPr>
        <p:spPr>
          <a:xfrm>
            <a:off x="7800542" y="6406504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2" name="ตัวแทนหมายเลขภาพนิ่ง 8">
            <a:extLst>
              <a:ext uri="{FF2B5EF4-FFF2-40B4-BE49-F238E27FC236}">
                <a16:creationId xmlns:a16="http://schemas.microsoft.com/office/drawing/2014/main" id="{0FD9F3FE-AED9-4420-81A5-69C66AE1E851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29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567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idx="1"/>
          </p:nvPr>
        </p:nvSpPr>
        <p:spPr>
          <a:xfrm>
            <a:off x="841483" y="2604451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</a:t>
            </a:r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 เรื่องประธานแจ้งที่ประชุมทราบ 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14" name="กลุ่ม 52">
            <a:extLst>
              <a:ext uri="{FF2B5EF4-FFF2-40B4-BE49-F238E27FC236}">
                <a16:creationId xmlns:a16="http://schemas.microsoft.com/office/drawing/2014/main" id="{B77A1490-9CBF-F695-91DA-5BB05BB62B35}"/>
              </a:ext>
            </a:extLst>
          </p:cNvPr>
          <p:cNvGrpSpPr/>
          <p:nvPr/>
        </p:nvGrpSpPr>
        <p:grpSpPr>
          <a:xfrm>
            <a:off x="0" y="-19737"/>
            <a:ext cx="12192000" cy="575427"/>
            <a:chOff x="-29746" y="-164554"/>
            <a:chExt cx="9173747" cy="517884"/>
          </a:xfrm>
        </p:grpSpPr>
        <p:sp>
          <p:nvSpPr>
            <p:cNvPr id="15" name="สี่เหลี่ยมผืนผ้า 47">
              <a:extLst>
                <a:ext uri="{FF2B5EF4-FFF2-40B4-BE49-F238E27FC236}">
                  <a16:creationId xmlns:a16="http://schemas.microsoft.com/office/drawing/2014/main" id="{151CD442-53C5-7BA7-EEDC-335BADA8F266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D2A72711-3704-5EFE-87F9-C62B03D9A98F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0" name="ตัวแทนหมายเลขภาพนิ่ง 8">
            <a:extLst>
              <a:ext uri="{FF2B5EF4-FFF2-40B4-BE49-F238E27FC236}">
                <a16:creationId xmlns:a16="http://schemas.microsoft.com/office/drawing/2014/main" id="{2D56D9CF-47E3-4878-80F1-65BE1FD8F527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3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6788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815442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19,066,128.99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121,869.00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18,830,277.05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152,710.00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18,982,987.05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98.76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22,294,047.51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101,494.95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21,704,804.68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94,531.35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21,799,336.03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97.36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23,029,975.00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151,217.50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22,398,745.48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150,266.00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22,549,011.48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97.26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37,410,988.83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122,882.00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36,354,865.28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117,835.60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36,472,700.88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97.18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13,551,051.97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287,634.14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13,094,316.35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220,174.52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13,314,490.87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96.63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23,661,079.70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173,629.00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22,684,146.80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199,020.00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22,883,166.80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95.87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25,978,084.37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115,355.75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24,799,803.02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106,294.55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24,906,097.57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95.46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23,202,496.81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128,891.86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22,092,829.63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119,511.42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22,212,341.05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95.22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17,264,717.40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59,705.80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16,211,497.02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64,850.80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16,276,347.82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93.90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25,674,850.07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167,090.36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23,957,616.47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183,800.66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24,141,417.13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93.31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7C746877-0F21-4646-BE9C-2C17D5F8B16F}"/>
              </a:ext>
            </a:extLst>
          </p:cNvPr>
          <p:cNvSpPr/>
          <p:nvPr/>
        </p:nvSpPr>
        <p:spPr>
          <a:xfrm>
            <a:off x="8065993" y="6325720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7" name="ตัวแทนหมายเลขภาพนิ่ง 8">
            <a:extLst>
              <a:ext uri="{FF2B5EF4-FFF2-40B4-BE49-F238E27FC236}">
                <a16:creationId xmlns:a16="http://schemas.microsoft.com/office/drawing/2014/main" id="{A63318CA-001A-4EAE-A1E9-D9E3094D55CB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30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8066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32923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11,637,199.48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58,662.92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10,849,412.42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52,515.50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10,901,927.92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93.23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20,581,281.57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128,661.16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19,025,362.36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160,364.22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19,185,726.58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92.44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22,671,784.50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45,586.00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20,829,652.91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47,887.00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20,877,539.91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91.87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28,050,134.54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506,983.88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25,696,141.25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575,786.06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26,271,927.31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91.61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21,601,616.76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95,251.83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19,762,801.62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60,885.50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19,823,687.12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91.49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9,109,881.95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153,664.49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8,330,403.67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113,574.31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8,443,977.98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91.44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18,037,445.29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81,254.00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16,349,549.52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62,409.98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16,411,959.50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90.64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32,146,943.15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389,634.49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29,124,970.20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294,616.22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29,419,586.42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90.60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15,201,386.40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81,534.50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13,707,511.80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97,289.50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13,804,801.30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90.17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35,175,716.00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93,296.00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31,486,291.00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63,675.00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31,549,966.00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89.51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84DE3F00-7FC6-41D0-A5EE-F8B5534E758F}"/>
              </a:ext>
            </a:extLst>
          </p:cNvPr>
          <p:cNvSpPr/>
          <p:nvPr/>
        </p:nvSpPr>
        <p:spPr>
          <a:xfrm>
            <a:off x="8099412" y="634799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7" name="ตัวแทนหมายเลขภาพนิ่ง 8">
            <a:extLst>
              <a:ext uri="{FF2B5EF4-FFF2-40B4-BE49-F238E27FC236}">
                <a16:creationId xmlns:a16="http://schemas.microsoft.com/office/drawing/2014/main" id="{D7FA28ED-7CFA-4A5F-977A-5BD57DDE6706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31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3109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929191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32,525,196.63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318,164.00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28,584,257.45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192,768.00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28,777,025.45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87.88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18,082,164.84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277,335.28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15,741,211.27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273,149.66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16,014,360.93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87.05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25,724,140.05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188,364.69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22,201,284.30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107,007.52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22,308,291.82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86.31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18,559,833.23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233,687.00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15,783,143.87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169,011.93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15,952,155.80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85.04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37,726,781.79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434,061.69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32,080,808.41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285,660.42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32,366,468.83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85.03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39,255,904.12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281,092.00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33,285,251.51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214,961.46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33,500,212.97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84.79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23,370,606.69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128,991.40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19,778,735.49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127,775.86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19,906,511.35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84.63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17,491,429.17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230,897.28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14,728,519.15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185,251.21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14,913,770.36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84.20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18,524,095.39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83,153.05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15,573,634.89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64,171.86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15,637,806.75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84.07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15,486,842.59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146,330.28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13,001,470.45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135,381.35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13,136,851.80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83.95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5E1A58F6-A1EF-4F23-9A6A-549ABC095FDD}"/>
              </a:ext>
            </a:extLst>
          </p:cNvPr>
          <p:cNvSpPr/>
          <p:nvPr/>
        </p:nvSpPr>
        <p:spPr>
          <a:xfrm>
            <a:off x="8099412" y="6313533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7" name="ตัวแทนหมายเลขภาพนิ่ง 8">
            <a:extLst>
              <a:ext uri="{FF2B5EF4-FFF2-40B4-BE49-F238E27FC236}">
                <a16:creationId xmlns:a16="http://schemas.microsoft.com/office/drawing/2014/main" id="{93CE0A02-9B1D-4256-9F27-2FF7BB90E83E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32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4398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430465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25,709,532.10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138,993.70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21,377,376.30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100,591.65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21,477,967.95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83.15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6,668,782.51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62,676.52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5,540,817.75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39,809.52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5,580,627.27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83.09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20,511,707.50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125,530.02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16,919,443.36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65,933.31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16,985,376.67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82.49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22,161,610.37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293,921.40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18,144,785.93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258,553.72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18,403,339.65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81.87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15,999,711.92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79,191.38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13,073,299.31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32,957.93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13,106,257.24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81.71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26,289,806.62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506,404.49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21,157,032.46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265,681.07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21,422,713.53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80.48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17,192,692.84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96,421.00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13,829,760.10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74,049.44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13,903,809.54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80.44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20,752,890.67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189,146.45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16,608,734.97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123,939.71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16,732,674.68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80.03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21,939,040.85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207,891.15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17,489,870.73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109,470.16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17,599,340.89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79.72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8,488,827.15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106,560.49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6,760,899.56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101,790.49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6,862,690.05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79.64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E538E166-D44B-4CB7-8205-EBFE6757A097}"/>
              </a:ext>
            </a:extLst>
          </p:cNvPr>
          <p:cNvSpPr/>
          <p:nvPr/>
        </p:nvSpPr>
        <p:spPr>
          <a:xfrm>
            <a:off x="8065993" y="6356601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7" name="ตัวแทนหมายเลขภาพนิ่ง 8">
            <a:extLst>
              <a:ext uri="{FF2B5EF4-FFF2-40B4-BE49-F238E27FC236}">
                <a16:creationId xmlns:a16="http://schemas.microsoft.com/office/drawing/2014/main" id="{78A7B0AF-6304-435F-881F-F065A48878F7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33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2825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56671"/>
              </p:ext>
            </p:extLst>
          </p:nvPr>
        </p:nvGraphicFramePr>
        <p:xfrm>
          <a:off x="196320" y="844696"/>
          <a:ext cx="11644579" cy="5255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7970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15,828,515.47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87,285.00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12,251,912.38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34,942.00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12,286,854.38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77.40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22,942,489.80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185,952.56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17,622,382.68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168,681.51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17,791,064.19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76.81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28,500,538.92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421,369.60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21,852,812.85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278,660.13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22,131,472.98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76.68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10,986,505.76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96,839.08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8,412,565.78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102,150.93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8,514,716.71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76.57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18,775,177.89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171,410.25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14,361,674.10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119,834.25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14,481,508.35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76.49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14,003,512.32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117,283.99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10,671,195.48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84,550.73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10,755,746.21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76.20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19,413,160.14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172,067.18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14,782,324.58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94,733.39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14,877,057.97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76.15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16,130,524.00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125,733.00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11,293,787.83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109,417.00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11,403,204.83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70.02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22,798,670.40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441,353.00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15,621,487.16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272,163.00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15,893,650.16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68.52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12,859,549.56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106,377.64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8,579,893.01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62,040.54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8,641,933.55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66.72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3F00ABBD-8A33-4326-A8E8-B5715DFA6C67}"/>
              </a:ext>
            </a:extLst>
          </p:cNvPr>
          <p:cNvSpPr/>
          <p:nvPr/>
        </p:nvSpPr>
        <p:spPr>
          <a:xfrm>
            <a:off x="7852489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7" name="ตัวแทนหมายเลขภาพนิ่ง 8">
            <a:extLst>
              <a:ext uri="{FF2B5EF4-FFF2-40B4-BE49-F238E27FC236}">
                <a16:creationId xmlns:a16="http://schemas.microsoft.com/office/drawing/2014/main" id="{DCE8115D-97A4-4B0B-853B-62A51009A691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34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035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377329"/>
              </p:ext>
            </p:extLst>
          </p:nvPr>
        </p:nvGraphicFramePr>
        <p:xfrm>
          <a:off x="196320" y="844696"/>
          <a:ext cx="11644579" cy="4496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319829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92822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25,264,105.66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265,538.00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16,500,389.04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110,692.00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16,611,081.04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65.31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21,910,496.98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51,266.39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13,493,661.52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32,668.76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13,526,330.28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61.59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6,705,405.53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93,162.77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3,971,089.98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40,399.24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4,011,489.22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59.22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15,255,740.16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355,195.04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8,762,670.74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205,333.83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8,968,004.57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57.44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22,749,539.29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222,265.58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12,814,765.51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107,890.11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12,922,655.62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56.33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18,756,021.65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354,138.66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9,872,883.06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72,327.43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9,945,210.49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52.64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641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1,538,268,405.37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12,734,245.36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1,379,852,418.42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10,461,592.21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1,390,314,010.63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89.70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F03138FE-CF83-4C46-834A-2A202A570062}"/>
              </a:ext>
            </a:extLst>
          </p:cNvPr>
          <p:cNvSpPr/>
          <p:nvPr/>
        </p:nvSpPr>
        <p:spPr>
          <a:xfrm>
            <a:off x="8357911" y="5613524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  <a:endParaRPr lang="th-TH" sz="16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7" name="ตัวแทนหมายเลขภาพนิ่ง 8">
            <a:extLst>
              <a:ext uri="{FF2B5EF4-FFF2-40B4-BE49-F238E27FC236}">
                <a16:creationId xmlns:a16="http://schemas.microsoft.com/office/drawing/2014/main" id="{163AC19E-C997-4120-8F23-02F11D410F02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35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2132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 noGrp="1"/>
          </p:cNvSpPr>
          <p:nvPr>
            <p:ph idx="1"/>
          </p:nvPr>
        </p:nvSpPr>
        <p:spPr>
          <a:xfrm>
            <a:off x="999565" y="2471085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4</a:t>
            </a:r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เรื่อง เพื่อทราบ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5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54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5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22" name="ตัวแทนหมายเลขภาพนิ่ง 8">
            <a:extLst>
              <a:ext uri="{FF2B5EF4-FFF2-40B4-BE49-F238E27FC236}">
                <a16:creationId xmlns:a16="http://schemas.microsoft.com/office/drawing/2014/main" id="{A1614B6D-489F-4971-BFA2-8346A6BB52E5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36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5574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743086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6614" y="3361312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rPr>
              <a:t>4.1 </a:t>
            </a:r>
            <a:r>
              <a:rPr lang="th-TH" sz="32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กำชับข้อกฎหมายสำคัญ </a:t>
            </a:r>
          </a:p>
          <a:p>
            <a:pPr algn="ctr">
              <a:lnSpc>
                <a:spcPct val="130000"/>
              </a:lnSpc>
            </a:pPr>
            <a:endParaRPr lang="en-US" sz="3200" b="1" dirty="0">
              <a:solidFill>
                <a:srgbClr val="FF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2" name="ตัวแทนหมายเลขภาพนิ่ง 8">
            <a:extLst>
              <a:ext uri="{FF2B5EF4-FFF2-40B4-BE49-F238E27FC236}">
                <a16:creationId xmlns:a16="http://schemas.microsoft.com/office/drawing/2014/main" id="{3AEC07FF-22E2-468C-9B61-48A4D855CFBF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37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8570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141547" y="60725"/>
            <a:ext cx="59924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 การใช้เงินทุนหมุนเวียน</a:t>
            </a:r>
            <a:endParaRPr/>
          </a:p>
        </p:txBody>
      </p:sp>
      <p:grpSp>
        <p:nvGrpSpPr>
          <p:cNvPr id="106" name="Google Shape;106;p13"/>
          <p:cNvGrpSpPr/>
          <p:nvPr/>
        </p:nvGrpSpPr>
        <p:grpSpPr>
          <a:xfrm>
            <a:off x="0" y="16209"/>
            <a:ext cx="12221353" cy="623589"/>
            <a:chOff x="-108520" y="-182690"/>
            <a:chExt cx="9367538" cy="536020"/>
          </a:xfrm>
        </p:grpSpPr>
        <p:sp>
          <p:nvSpPr>
            <p:cNvPr id="107" name="Google Shape;107;p13"/>
            <p:cNvSpPr/>
            <p:nvPr/>
          </p:nvSpPr>
          <p:spPr>
            <a:xfrm>
              <a:off x="-108520" y="-164554"/>
              <a:ext cx="9367538" cy="517884"/>
            </a:xfrm>
            <a:prstGeom prst="rect">
              <a:avLst/>
            </a:prstGeom>
            <a:gradFill>
              <a:gsLst>
                <a:gs pos="0">
                  <a:srgbClr val="8E7300"/>
                </a:gs>
                <a:gs pos="24000">
                  <a:srgbClr val="BC9800"/>
                </a:gs>
                <a:gs pos="51000">
                  <a:srgbClr val="FFFFFF"/>
                </a:gs>
                <a:gs pos="76000">
                  <a:srgbClr val="BC9800"/>
                </a:gs>
                <a:gs pos="100000">
                  <a:srgbClr val="9A7D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/>
              <a:t>1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1922458" y="725406"/>
            <a:ext cx="108830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th-TH" sz="33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3200" dirty="0">
                <a:solidFill>
                  <a:schemeClr val="dk1"/>
                </a:solidFill>
                <a:latin typeface="Chulabhorn Likit Display Medium" panose="00000600000000000000" pitchFamily="2" charset="-34"/>
                <a:cs typeface="Chulabhorn Likit Display Medium" panose="00000600000000000000" pitchFamily="2" charset="-34"/>
              </a:rPr>
              <a:t>กำชับข้อกฎหมายสำคัญ </a:t>
            </a:r>
            <a:endParaRPr sz="3200" dirty="0">
              <a:solidFill>
                <a:schemeClr val="dk1"/>
              </a:solidFill>
              <a:latin typeface="Chulabhorn Likit Display Medium" panose="00000600000000000000" pitchFamily="2" charset="-34"/>
              <a:cs typeface="Chulabhorn Likit Display Medium" panose="00000600000000000000" pitchFamily="2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4;p13">
            <a:extLst>
              <a:ext uri="{FF2B5EF4-FFF2-40B4-BE49-F238E27FC236}">
                <a16:creationId xmlns:a16="http://schemas.microsoft.com/office/drawing/2014/main" id="{997C5B3E-FA01-D7DE-A28A-03DEBA929713}"/>
              </a:ext>
            </a:extLst>
          </p:cNvPr>
          <p:cNvSpPr txBox="1"/>
          <p:nvPr/>
        </p:nvSpPr>
        <p:spPr>
          <a:xfrm>
            <a:off x="1897777" y="1674111"/>
            <a:ext cx="9767972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th-TH" sz="3300" b="1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th-TH" sz="2800" dirty="0">
                <a:solidFill>
                  <a:schemeClr val="dk1"/>
                </a:solidFill>
                <a:latin typeface="Chulabhorn Likit Display Medium" panose="00000600000000000000" pitchFamily="2" charset="-34"/>
                <a:cs typeface="Chulabhorn Likit Display Medium" panose="00000600000000000000" pitchFamily="2" charset="-34"/>
              </a:rPr>
              <a:t>การดำเนินงานตามประกาศคณะกรรมการบริหาร</a:t>
            </a:r>
            <a:br>
              <a:rPr lang="th-TH" sz="2800" dirty="0">
                <a:solidFill>
                  <a:schemeClr val="dk1"/>
                </a:solidFill>
                <a:latin typeface="Chulabhorn Likit Display Medium" panose="00000600000000000000" pitchFamily="2" charset="-34"/>
                <a:cs typeface="Chulabhorn Likit Display Medium" panose="00000600000000000000" pitchFamily="2" charset="-34"/>
              </a:rPr>
            </a:br>
            <a:r>
              <a:rPr lang="th-TH" sz="2800" dirty="0">
                <a:solidFill>
                  <a:schemeClr val="dk1"/>
                </a:solidFill>
                <a:latin typeface="Chulabhorn Likit Display Medium" panose="00000600000000000000" pitchFamily="2" charset="-34"/>
                <a:cs typeface="Chulabhorn Likit Display Medium" panose="00000600000000000000" pitchFamily="2" charset="-34"/>
              </a:rPr>
              <a:t>กองทุนพัฒนาบทบาทสตรี </a:t>
            </a:r>
            <a:r>
              <a:rPr lang="th-TH" sz="2800" spc="-50" dirty="0">
                <a:solidFill>
                  <a:srgbClr val="000000"/>
                </a:solidFill>
                <a:effectLst/>
                <a:latin typeface="Chulabhorn Likit Display Medium" panose="00000600000000000000" pitchFamily="2" charset="-34"/>
                <a:ea typeface="Calibri" panose="020F0502020204030204" pitchFamily="34" charset="0"/>
                <a:cs typeface="Chulabhorn Likit Display Medium" panose="00000600000000000000" pitchFamily="2" charset="-34"/>
              </a:rPr>
              <a:t>เรื่อง การขยาย</a:t>
            </a:r>
            <a:r>
              <a:rPr lang="th-TH" sz="2800" spc="-50">
                <a:solidFill>
                  <a:srgbClr val="000000"/>
                </a:solidFill>
                <a:effectLst/>
                <a:latin typeface="Chulabhorn Likit Display Medium" panose="00000600000000000000" pitchFamily="2" charset="-34"/>
                <a:ea typeface="Calibri" panose="020F0502020204030204" pitchFamily="34" charset="0"/>
                <a:cs typeface="Chulabhorn Likit Display Medium" panose="00000600000000000000" pitchFamily="2" charset="-34"/>
              </a:rPr>
              <a:t>เวลามาตรการ</a:t>
            </a:r>
            <a:br>
              <a:rPr lang="th-TH" sz="2800" spc="-50">
                <a:solidFill>
                  <a:srgbClr val="000000"/>
                </a:solidFill>
                <a:effectLst/>
                <a:latin typeface="Chulabhorn Likit Display Medium" panose="00000600000000000000" pitchFamily="2" charset="-34"/>
                <a:ea typeface="Calibri" panose="020F0502020204030204" pitchFamily="34" charset="0"/>
                <a:cs typeface="Chulabhorn Likit Display Medium" panose="00000600000000000000" pitchFamily="2" charset="-34"/>
              </a:rPr>
            </a:br>
            <a:r>
              <a:rPr lang="th-TH" sz="2800" spc="-50">
                <a:solidFill>
                  <a:srgbClr val="000000"/>
                </a:solidFill>
                <a:effectLst/>
                <a:latin typeface="Chulabhorn Likit Display Medium" panose="00000600000000000000" pitchFamily="2" charset="-34"/>
                <a:ea typeface="Calibri" panose="020F0502020204030204" pitchFamily="34" charset="0"/>
                <a:cs typeface="Chulabhorn Likit Display Medium" panose="00000600000000000000" pitchFamily="2" charset="-34"/>
              </a:rPr>
              <a:t>ลด</a:t>
            </a:r>
            <a:r>
              <a:rPr lang="th-TH" sz="2800" spc="-50" dirty="0">
                <a:solidFill>
                  <a:srgbClr val="000000"/>
                </a:solidFill>
                <a:effectLst/>
                <a:latin typeface="Chulabhorn Likit Display Medium" panose="00000600000000000000" pitchFamily="2" charset="-34"/>
                <a:ea typeface="Calibri" panose="020F0502020204030204" pitchFamily="34" charset="0"/>
                <a:cs typeface="Chulabhorn Likit Display Medium" panose="00000600000000000000" pitchFamily="2" charset="-34"/>
              </a:rPr>
              <a:t>ความเดือดร้อนให้แก่ลูกหนี้กองทุนพัฒนาบทบาทสตรี </a:t>
            </a:r>
            <a:r>
              <a:rPr lang="en-US" sz="2800" spc="-50" dirty="0">
                <a:solidFill>
                  <a:srgbClr val="000000"/>
                </a:solidFill>
                <a:effectLst/>
                <a:latin typeface="Chulabhorn Likit Display Medium" panose="00000600000000000000" pitchFamily="2" charset="-34"/>
                <a:ea typeface="Calibri" panose="020F0502020204030204" pitchFamily="34" charset="0"/>
                <a:cs typeface="Chulabhorn Likit Display Medium" panose="00000600000000000000" pitchFamily="2" charset="-34"/>
              </a:rPr>
              <a:t>(</a:t>
            </a:r>
            <a:r>
              <a:rPr lang="th-TH" sz="2800" spc="-50" dirty="0">
                <a:solidFill>
                  <a:srgbClr val="000000"/>
                </a:solidFill>
                <a:effectLst/>
                <a:latin typeface="Chulabhorn Likit Display Medium" panose="00000600000000000000" pitchFamily="2" charset="-34"/>
                <a:ea typeface="Calibri" panose="020F0502020204030204" pitchFamily="34" charset="0"/>
                <a:cs typeface="Chulabhorn Likit Display Medium" panose="00000600000000000000" pitchFamily="2" charset="-34"/>
              </a:rPr>
              <a:t>ฉบับที่ 2</a:t>
            </a:r>
            <a:r>
              <a:rPr lang="en-US" sz="2800" spc="-50" dirty="0">
                <a:solidFill>
                  <a:srgbClr val="000000"/>
                </a:solidFill>
                <a:effectLst/>
                <a:latin typeface="Chulabhorn Likit Display Medium" panose="00000600000000000000" pitchFamily="2" charset="-34"/>
                <a:ea typeface="Calibri" panose="020F0502020204030204" pitchFamily="34" charset="0"/>
                <a:cs typeface="Chulabhorn Likit Display Medium" panose="00000600000000000000" pitchFamily="2" charset="-34"/>
              </a:rPr>
              <a:t>) </a:t>
            </a:r>
            <a:r>
              <a:rPr lang="th-TH" sz="2800" spc="-50" dirty="0">
                <a:solidFill>
                  <a:srgbClr val="000000"/>
                </a:solidFill>
                <a:effectLst/>
                <a:latin typeface="Chulabhorn Likit Display Medium" panose="00000600000000000000" pitchFamily="2" charset="-34"/>
                <a:ea typeface="Calibri" panose="020F0502020204030204" pitchFamily="34" charset="0"/>
                <a:cs typeface="Chulabhorn Likit Display Medium" panose="00000600000000000000" pitchFamily="2" charset="-34"/>
              </a:rPr>
              <a:t>พ.ศ. 2566</a:t>
            </a:r>
            <a:endParaRPr lang="en-US" sz="2800" dirty="0">
              <a:effectLst/>
              <a:latin typeface="Chulabhorn Likit Display Medium" panose="00000600000000000000" pitchFamily="2" charset="-34"/>
              <a:ea typeface="Calibri" panose="020F0502020204030204" pitchFamily="34" charset="0"/>
              <a:cs typeface="Chulabhorn Likit Display Medium" panose="00000600000000000000" pitchFamily="2" charset="-34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4;p13">
            <a:extLst>
              <a:ext uri="{FF2B5EF4-FFF2-40B4-BE49-F238E27FC236}">
                <a16:creationId xmlns:a16="http://schemas.microsoft.com/office/drawing/2014/main" id="{E463CB6C-F7FE-BD37-77BA-4325221B7813}"/>
              </a:ext>
            </a:extLst>
          </p:cNvPr>
          <p:cNvSpPr txBox="1"/>
          <p:nvPr/>
        </p:nvSpPr>
        <p:spPr>
          <a:xfrm>
            <a:off x="1875234" y="3502911"/>
            <a:ext cx="10883000" cy="220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th-TH" sz="3300" dirty="0">
              <a:solidFill>
                <a:schemeClr val="dk1"/>
              </a:solidFill>
              <a:latin typeface="Chulabhorn Likit Display Medium" panose="00000600000000000000" pitchFamily="2" charset="-34"/>
              <a:cs typeface="Chulabhorn Likit Display Medium" panose="00000600000000000000" pitchFamily="2" charset="-34"/>
            </a:endParaRPr>
          </a:p>
          <a:p>
            <a:pPr>
              <a:buClr>
                <a:schemeClr val="dk1"/>
              </a:buClr>
              <a:buSzPts val="1100"/>
            </a:pPr>
            <a:r>
              <a:rPr lang="th-TH" sz="2800" dirty="0">
                <a:solidFill>
                  <a:schemeClr val="dk1"/>
                </a:solidFill>
                <a:latin typeface="Chulabhorn Likit Display Medium" panose="00000600000000000000" pitchFamily="2" charset="-34"/>
                <a:cs typeface="Chulabhorn Likit Display Medium" panose="00000600000000000000" pitchFamily="2" charset="-34"/>
              </a:rPr>
              <a:t>การดำเนินงานตามประกาศคณะกรรมการบริหาร</a:t>
            </a:r>
            <a:br>
              <a:rPr lang="th-TH" sz="2800" dirty="0">
                <a:solidFill>
                  <a:schemeClr val="dk1"/>
                </a:solidFill>
                <a:latin typeface="Chulabhorn Likit Display Medium" panose="00000600000000000000" pitchFamily="2" charset="-34"/>
                <a:cs typeface="Chulabhorn Likit Display Medium" panose="00000600000000000000" pitchFamily="2" charset="-34"/>
              </a:rPr>
            </a:br>
            <a:r>
              <a:rPr lang="th-TH" sz="2800" dirty="0">
                <a:solidFill>
                  <a:schemeClr val="dk1"/>
                </a:solidFill>
                <a:latin typeface="Chulabhorn Likit Display Medium" panose="00000600000000000000" pitchFamily="2" charset="-34"/>
                <a:cs typeface="Chulabhorn Likit Display Medium" panose="00000600000000000000" pitchFamily="2" charset="-34"/>
              </a:rPr>
              <a:t>กองทุนพัฒนาบทบาทสตรี </a:t>
            </a:r>
            <a:r>
              <a:rPr lang="th-TH" sz="2800" spc="-50" dirty="0">
                <a:solidFill>
                  <a:srgbClr val="000000"/>
                </a:solidFill>
                <a:effectLst/>
                <a:latin typeface="Chulabhorn Likit Display Medium" panose="00000600000000000000" pitchFamily="2" charset="-34"/>
                <a:ea typeface="Calibri" panose="020F0502020204030204" pitchFamily="34" charset="0"/>
                <a:cs typeface="Chulabhorn Likit Display Medium" panose="00000600000000000000" pitchFamily="2" charset="-34"/>
              </a:rPr>
              <a:t>เรื่อง การขยายเวลาการลดอัตราดอกเบี้ย</a:t>
            </a:r>
            <a:br>
              <a:rPr lang="th-TH" sz="2800" spc="-50" dirty="0">
                <a:solidFill>
                  <a:srgbClr val="000000"/>
                </a:solidFill>
                <a:effectLst/>
                <a:latin typeface="Chulabhorn Likit Display Medium" panose="00000600000000000000" pitchFamily="2" charset="-34"/>
                <a:ea typeface="Calibri" panose="020F0502020204030204" pitchFamily="34" charset="0"/>
                <a:cs typeface="Chulabhorn Likit Display Medium" panose="00000600000000000000" pitchFamily="2" charset="-34"/>
              </a:rPr>
            </a:br>
            <a:r>
              <a:rPr lang="th-TH" sz="2800" spc="-50" dirty="0">
                <a:solidFill>
                  <a:srgbClr val="000000"/>
                </a:solidFill>
                <a:effectLst/>
                <a:latin typeface="Chulabhorn Likit Display Medium" panose="00000600000000000000" pitchFamily="2" charset="-34"/>
                <a:ea typeface="Calibri" panose="020F0502020204030204" pitchFamily="34" charset="0"/>
                <a:cs typeface="Chulabhorn Likit Display Medium" panose="00000600000000000000" pitchFamily="2" charset="-34"/>
              </a:rPr>
              <a:t>เงินกู้ให้แก่ลูกหนี้กองทุนพัฒนาบทบาทสตรี พ.ศ. 2566</a:t>
            </a:r>
            <a:endParaRPr lang="en-US" sz="2800" dirty="0">
              <a:effectLst/>
              <a:latin typeface="Chulabhorn Likit Display Medium" panose="00000600000000000000" pitchFamily="2" charset="-34"/>
              <a:ea typeface="Calibri" panose="020F0502020204030204" pitchFamily="34" charset="0"/>
              <a:cs typeface="Chulabhorn Likit Display Medium" panose="00000600000000000000" pitchFamily="2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id="{2B363418-020D-3EC4-0799-EF876256A90A}"/>
              </a:ext>
            </a:extLst>
          </p:cNvPr>
          <p:cNvSpPr/>
          <p:nvPr/>
        </p:nvSpPr>
        <p:spPr>
          <a:xfrm>
            <a:off x="1366843" y="2312625"/>
            <a:ext cx="405114" cy="410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: ขวา 6">
            <a:extLst>
              <a:ext uri="{FF2B5EF4-FFF2-40B4-BE49-F238E27FC236}">
                <a16:creationId xmlns:a16="http://schemas.microsoft.com/office/drawing/2014/main" id="{663F723B-C187-55C1-D4B3-9783C23254D4}"/>
              </a:ext>
            </a:extLst>
          </p:cNvPr>
          <p:cNvSpPr/>
          <p:nvPr/>
        </p:nvSpPr>
        <p:spPr>
          <a:xfrm>
            <a:off x="1366843" y="4097325"/>
            <a:ext cx="405114" cy="410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ดาว: 7 แฉก 7">
            <a:extLst>
              <a:ext uri="{FF2B5EF4-FFF2-40B4-BE49-F238E27FC236}">
                <a16:creationId xmlns:a16="http://schemas.microsoft.com/office/drawing/2014/main" id="{34AD4D80-67D7-ACDA-D7C4-9F630AC4A53E}"/>
              </a:ext>
            </a:extLst>
          </p:cNvPr>
          <p:cNvSpPr/>
          <p:nvPr/>
        </p:nvSpPr>
        <p:spPr>
          <a:xfrm>
            <a:off x="1342162" y="1293853"/>
            <a:ext cx="530934" cy="450877"/>
          </a:xfrm>
          <a:prstGeom prst="star7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ตัวแทนหมายเลขภาพนิ่ง 8">
            <a:extLst>
              <a:ext uri="{FF2B5EF4-FFF2-40B4-BE49-F238E27FC236}">
                <a16:creationId xmlns:a16="http://schemas.microsoft.com/office/drawing/2014/main" id="{27F6703F-D7CA-4764-BDCE-7968AEC5F057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38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4999644B-AE48-4FD6-97A7-CF0D54AFEDAE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5" name="กลุ่ม 34">
              <a:extLst>
                <a:ext uri="{FF2B5EF4-FFF2-40B4-BE49-F238E27FC236}">
                  <a16:creationId xmlns:a16="http://schemas.microsoft.com/office/drawing/2014/main" id="{629D6830-102C-47CE-941B-8A586E87A23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7" name="กลุ่ม 36">
                <a:extLst>
                  <a:ext uri="{FF2B5EF4-FFF2-40B4-BE49-F238E27FC236}">
                    <a16:creationId xmlns:a16="http://schemas.microsoft.com/office/drawing/2014/main" id="{1D2A83C1-2C10-404A-9EF6-FDA39B1817E0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6" name="รูปห้าเหลี่ยม 34">
                  <a:extLst>
                    <a:ext uri="{FF2B5EF4-FFF2-40B4-BE49-F238E27FC236}">
                      <a16:creationId xmlns:a16="http://schemas.microsoft.com/office/drawing/2014/main" id="{F8EC8100-3DE6-4486-A350-7700672E7E33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7" name="รูปห้าเหลี่ยม 35">
                  <a:extLst>
                    <a:ext uri="{FF2B5EF4-FFF2-40B4-BE49-F238E27FC236}">
                      <a16:creationId xmlns:a16="http://schemas.microsoft.com/office/drawing/2014/main" id="{D2884936-01C4-4B3A-A43D-D7524C79CF10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8" name="กลุ่ม 37">
                <a:extLst>
                  <a:ext uri="{FF2B5EF4-FFF2-40B4-BE49-F238E27FC236}">
                    <a16:creationId xmlns:a16="http://schemas.microsoft.com/office/drawing/2014/main" id="{CD6C13CE-D044-4CA3-B970-0951A101CC73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9" name="กลุ่ม 38">
                  <a:extLst>
                    <a:ext uri="{FF2B5EF4-FFF2-40B4-BE49-F238E27FC236}">
                      <a16:creationId xmlns:a16="http://schemas.microsoft.com/office/drawing/2014/main" id="{A88F4D16-7764-44A8-B34F-4F093CAD79C5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1" name="Picture 23">
                    <a:extLst>
                      <a:ext uri="{FF2B5EF4-FFF2-40B4-BE49-F238E27FC236}">
                        <a16:creationId xmlns:a16="http://schemas.microsoft.com/office/drawing/2014/main" id="{AA07A84A-6162-4D49-B52D-1D0D2276A3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24">
                    <a:extLst>
                      <a:ext uri="{FF2B5EF4-FFF2-40B4-BE49-F238E27FC236}">
                        <a16:creationId xmlns:a16="http://schemas.microsoft.com/office/drawing/2014/main" id="{1F3F2E70-3E3F-453E-A917-2BF6C5B6DB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3" name="กลุ่ม 42">
                    <a:extLst>
                      <a:ext uri="{FF2B5EF4-FFF2-40B4-BE49-F238E27FC236}">
                        <a16:creationId xmlns:a16="http://schemas.microsoft.com/office/drawing/2014/main" id="{17E5E137-3A10-4A36-B878-19E3B2934533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4" name="Picture 35">
                      <a:extLst>
                        <a:ext uri="{FF2B5EF4-FFF2-40B4-BE49-F238E27FC236}">
                          <a16:creationId xmlns:a16="http://schemas.microsoft.com/office/drawing/2014/main" id="{C95F3F6B-E9ED-4BDC-8AB0-DD67B3A0111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Picture 36">
                      <a:extLst>
                        <a:ext uri="{FF2B5EF4-FFF2-40B4-BE49-F238E27FC236}">
                          <a16:creationId xmlns:a16="http://schemas.microsoft.com/office/drawing/2014/main" id="{B9C3B332-40C8-48F1-A5E7-029CE00E2AD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0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D571FE09-70BC-4FD4-8F12-A46AAC0CB6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81F08CCC-81BA-44E8-A732-CD3BCEDDAC9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2364503"/>
            <a:ext cx="12192000" cy="2743086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496723" y="3156966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th-TH" sz="3200" spc="-3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spc="-3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r>
              <a:rPr lang="th-TH" sz="3200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</a:t>
            </a:r>
            <a:r>
              <a:rPr lang="en-US" sz="3200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</a:t>
            </a:r>
            <a:r>
              <a:rPr lang="th-TH" sz="3200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การดำเนินงานตามประกาศคณะกรรมการบริหารกองทุนพัฒนาบทบาทสตรี เรื่อง มาตรการลดความเดือดร้อนให้แก่ลูกหนี้กองทุนพัฒนาบทบาทสตรี</a:t>
            </a:r>
            <a:r>
              <a:rPr lang="th-TH" sz="320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พ.ศ. 2566 </a:t>
            </a:r>
            <a:endParaRPr lang="th-TH" sz="32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en-US" sz="3200" b="1" dirty="0">
              <a:solidFill>
                <a:srgbClr val="FF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2" name="ตัวแทนหมายเลขภาพนิ่ง 8">
            <a:extLst>
              <a:ext uri="{FF2B5EF4-FFF2-40B4-BE49-F238E27FC236}">
                <a16:creationId xmlns:a16="http://schemas.microsoft.com/office/drawing/2014/main" id="{70D0D339-FFA8-4E18-85EC-4068EC05B747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39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818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-23582" y="6280821"/>
            <a:ext cx="6891080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8" name="ชื่อเรื่อง 1"/>
          <p:cNvSpPr txBox="1">
            <a:spLocks noGrp="1"/>
          </p:cNvSpPr>
          <p:nvPr>
            <p:ph idx="1"/>
          </p:nvPr>
        </p:nvSpPr>
        <p:spPr>
          <a:xfrm>
            <a:off x="621645" y="2475016"/>
            <a:ext cx="10859155" cy="1754302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2  </a:t>
            </a:r>
            <a:r>
              <a:rPr lang="th-TH" sz="3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รับรองรายงานการประชุม ครั้งที่ 7/2566</a:t>
            </a:r>
            <a:r>
              <a:rPr lang="th-TH" sz="3400" b="1" dirty="0">
                <a:solidFill>
                  <a:srgbClr val="FF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</a:t>
            </a:r>
          </a:p>
          <a:p>
            <a:pPr>
              <a:lnSpc>
                <a:spcPct val="12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เมื่อวันที่ 22 สิงหาคม 2566</a:t>
            </a:r>
          </a:p>
        </p:txBody>
      </p:sp>
      <p:grpSp>
        <p:nvGrpSpPr>
          <p:cNvPr id="2" name="กลุ่ม 52">
            <a:extLst>
              <a:ext uri="{FF2B5EF4-FFF2-40B4-BE49-F238E27FC236}">
                <a16:creationId xmlns:a16="http://schemas.microsoft.com/office/drawing/2014/main" id="{B7634C7A-7C5D-7E22-7987-50D201E11688}"/>
              </a:ext>
            </a:extLst>
          </p:cNvPr>
          <p:cNvGrpSpPr/>
          <p:nvPr/>
        </p:nvGrpSpPr>
        <p:grpSpPr>
          <a:xfrm>
            <a:off x="0" y="-19737"/>
            <a:ext cx="12192000" cy="575427"/>
            <a:chOff x="-29746" y="-164554"/>
            <a:chExt cx="9173747" cy="517884"/>
          </a:xfrm>
        </p:grpSpPr>
        <p:sp>
          <p:nvSpPr>
            <p:cNvPr id="3" name="สี่เหลี่ยมผืนผ้า 47">
              <a:extLst>
                <a:ext uri="{FF2B5EF4-FFF2-40B4-BE49-F238E27FC236}">
                  <a16:creationId xmlns:a16="http://schemas.microsoft.com/office/drawing/2014/main" id="{5CC7CED2-44FD-9897-3541-FDDFE2AA9168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id="{C5FFDF44-327E-A816-3AE5-90F330D9880F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0" name="ตัวแทนหมายเลขภาพนิ่ง 8">
            <a:extLst>
              <a:ext uri="{FF2B5EF4-FFF2-40B4-BE49-F238E27FC236}">
                <a16:creationId xmlns:a16="http://schemas.microsoft.com/office/drawing/2014/main" id="{EF53CEA0-CE45-4139-88AB-FDF61C6F4741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4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4494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47" y="60726"/>
            <a:ext cx="599248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Theme </a:t>
            </a:r>
            <a: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การใช้เงินทุนหมุนเวียน</a:t>
            </a:r>
          </a:p>
        </p:txBody>
      </p:sp>
      <p:grpSp>
        <p:nvGrpSpPr>
          <p:cNvPr id="75" name="กลุ่ม 74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8" name="กลุ่ม 7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7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</p:grpSp>
          <p:grpSp>
            <p:nvGrpSpPr>
              <p:cNvPr id="79" name="กลุ่ม 7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0" name="กลุ่ม 7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4" name="กลุ่ม 8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4" name="สี่เหลี่ยมผืนผ้ามุมมน 43"/>
          <p:cNvSpPr/>
          <p:nvPr/>
        </p:nvSpPr>
        <p:spPr>
          <a:xfrm>
            <a:off x="8206196" y="5868444"/>
            <a:ext cx="3129281" cy="357239"/>
          </a:xfrm>
          <a:prstGeom prst="roundRect">
            <a:avLst>
              <a:gd name="adj" fmla="val 6823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</a:t>
            </a:r>
            <a:r>
              <a:rPr lang="en-GB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11</a:t>
            </a:r>
            <a:r>
              <a:rPr lang="en-GB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กันยายน 2566</a:t>
            </a:r>
          </a:p>
        </p:txBody>
      </p:sp>
      <p:graphicFrame>
        <p:nvGraphicFramePr>
          <p:cNvPr id="30" name="ตาราง 45">
            <a:extLst>
              <a:ext uri="{FF2B5EF4-FFF2-40B4-BE49-F238E27FC236}">
                <a16:creationId xmlns:a16="http://schemas.microsoft.com/office/drawing/2014/main" id="{D89AE10D-E839-420E-B959-AAB2C7E05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11317"/>
              </p:ext>
            </p:extLst>
          </p:nvPr>
        </p:nvGraphicFramePr>
        <p:xfrm>
          <a:off x="106955" y="1447559"/>
          <a:ext cx="11905323" cy="178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66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4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83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05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โครงการ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ที่อนุมัติ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ก่อนเสนอเรื่องเพื่อพิจารณา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kern="1200" dirty="0">
                        <a:solidFill>
                          <a:schemeClr val="lt1"/>
                        </a:solidFill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kern="1200" dirty="0">
                        <a:solidFill>
                          <a:schemeClr val="lt1"/>
                        </a:solidFill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หลังได้รับพิจารณาให้ความเห็นชอบ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kern="1200" dirty="0">
                        <a:solidFill>
                          <a:schemeClr val="lt1"/>
                        </a:solidFill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kern="1200" dirty="0">
                        <a:solidFill>
                          <a:schemeClr val="lt1"/>
                        </a:solidFill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kern="1200" dirty="0">
                        <a:solidFill>
                          <a:schemeClr val="lt1"/>
                        </a:solidFill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kern="12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เงินต้น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เบี้ยปรับ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ดอกเบี้ยผิดนัด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รวมเงินต้น</a:t>
                      </a:r>
                    </a:p>
                    <a:p>
                      <a:pPr algn="ctr" fontAlgn="ctr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คงเหลือ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รวมดอกเบี้ย</a:t>
                      </a:r>
                    </a:p>
                    <a:p>
                      <a:pPr algn="ctr" fontAlgn="ctr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คงเหลือ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รวมเบี้ยปรับ</a:t>
                      </a:r>
                    </a:p>
                    <a:p>
                      <a:pPr algn="ctr" fontAlgn="ctr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คงเหลือ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รวมดอกเบี้ย</a:t>
                      </a:r>
                    </a:p>
                    <a:p>
                      <a:pPr algn="ctr" fontAlgn="ctr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ผิดนัด</a:t>
                      </a:r>
                    </a:p>
                    <a:p>
                      <a:pPr algn="ctr" fontAlgn="ctr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คงเหลือ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ได้รับชำระ</a:t>
                      </a:r>
                    </a:p>
                    <a:p>
                      <a:pPr algn="ctr" fontAlgn="ctr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เงินคืน</a:t>
                      </a:r>
                    </a:p>
                    <a:p>
                      <a:pPr algn="ctr" fontAlgn="ctr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ทั้งสิ้น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1,53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78,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797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515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.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2,07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554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.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53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3,372,908.07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9,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405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886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.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78,797,515.36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2,07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554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.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53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44,832.35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218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288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.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1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,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854,308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.</a:t>
                      </a: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ผลการพิจารณา</a:t>
                      </a:r>
                    </a:p>
                    <a:p>
                      <a:pPr algn="ctr" fontAlgn="b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เห็นชอบ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รวมดอกเบี้ยผิดนัด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9,187,598.02</a:t>
                      </a:r>
                      <a:endParaRPr lang="th-TH" sz="13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0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0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รวมเบี้ยปรับ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3,328,075.72</a:t>
                      </a:r>
                      <a:endParaRPr lang="th-TH" sz="13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18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ผู้ได้รับผลประโยชน์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kern="1200" baseline="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4,593</a:t>
                      </a:r>
                      <a:r>
                        <a:rPr lang="en-GB" sz="1300" b="1" kern="1200" baseline="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1300" b="1" kern="1200" baseline="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คน</a:t>
                      </a:r>
                      <a:endParaRPr lang="th-TH" sz="13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มุมมน 50">
            <a:extLst>
              <a:ext uri="{FF2B5EF4-FFF2-40B4-BE49-F238E27FC236}">
                <a16:creationId xmlns:a16="http://schemas.microsoft.com/office/drawing/2014/main" id="{2BE0ACE2-5E66-47A5-9EBF-434779C5ECB4}"/>
              </a:ext>
            </a:extLst>
          </p:cNvPr>
          <p:cNvSpPr/>
          <p:nvPr/>
        </p:nvSpPr>
        <p:spPr>
          <a:xfrm>
            <a:off x="623392" y="967505"/>
            <a:ext cx="10959008" cy="42318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1. มาตรการลดหรืองดเบี้ยปรับ/ดอกเบี้ยผิดนัด</a:t>
            </a:r>
          </a:p>
        </p:txBody>
      </p:sp>
      <p:sp>
        <p:nvSpPr>
          <p:cNvPr id="32" name="ตัวแทนหมายเลขภาพนิ่ง 8">
            <a:extLst>
              <a:ext uri="{FF2B5EF4-FFF2-40B4-BE49-F238E27FC236}">
                <a16:creationId xmlns:a16="http://schemas.microsoft.com/office/drawing/2014/main" id="{E61C1D61-331D-46A1-903B-3D977F78B4C5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40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33" name="Group 39">
            <a:extLst>
              <a:ext uri="{FF2B5EF4-FFF2-40B4-BE49-F238E27FC236}">
                <a16:creationId xmlns:a16="http://schemas.microsoft.com/office/drawing/2014/main" id="{2A5393ED-8819-4CF9-B7AA-4DE6A3E6C3DF}"/>
              </a:ext>
            </a:extLst>
          </p:cNvPr>
          <p:cNvGrpSpPr/>
          <p:nvPr/>
        </p:nvGrpSpPr>
        <p:grpSpPr>
          <a:xfrm>
            <a:off x="-141116" y="-3445"/>
            <a:ext cx="11476593" cy="733216"/>
            <a:chOff x="-48423" y="31355"/>
            <a:chExt cx="6792123" cy="733216"/>
          </a:xfrm>
        </p:grpSpPr>
        <p:sp>
          <p:nvSpPr>
            <p:cNvPr id="34" name="สี่เหลี่ยมผืนผ้า 8">
              <a:extLst>
                <a:ext uri="{FF2B5EF4-FFF2-40B4-BE49-F238E27FC236}">
                  <a16:creationId xmlns:a16="http://schemas.microsoft.com/office/drawing/2014/main" id="{B1940953-1622-4AF7-90FE-B5DBBBF6D800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สี่เหลี่ยมผืนผ้า 9">
              <a:extLst>
                <a:ext uri="{FF2B5EF4-FFF2-40B4-BE49-F238E27FC236}">
                  <a16:creationId xmlns:a16="http://schemas.microsoft.com/office/drawing/2014/main" id="{42E4F452-A7B9-4C8D-8CEA-9A749AD70908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" name="TextBox 29">
              <a:extLst>
                <a:ext uri="{FF2B5EF4-FFF2-40B4-BE49-F238E27FC236}">
                  <a16:creationId xmlns:a16="http://schemas.microsoft.com/office/drawing/2014/main" id="{34A080D8-3336-41B5-8053-B818DC825492}"/>
                </a:ext>
              </a:extLst>
            </p:cNvPr>
            <p:cNvSpPr txBox="1"/>
            <p:nvPr/>
          </p:nvSpPr>
          <p:spPr>
            <a:xfrm>
              <a:off x="-48423" y="133916"/>
              <a:ext cx="660673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ผลการดำเนินงานตามมาตรการที่ </a:t>
              </a:r>
              <a:r>
                <a:rPr lang="th-TH" sz="2000" b="1" dirty="0" err="1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คก</a:t>
              </a:r>
              <a:r>
                <a:rPr lang="th-TH" sz="20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ส. ประกาศเพื่อช่วยเหลือลูกหนี้ กองทุนพัฒนาบทบาทสตรี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590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47" y="60726"/>
            <a:ext cx="599248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Theme </a:t>
            </a:r>
            <a: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การใช้เงินทุนหมุนเวียน</a:t>
            </a:r>
          </a:p>
        </p:txBody>
      </p:sp>
      <p:graphicFrame>
        <p:nvGraphicFramePr>
          <p:cNvPr id="46" name="ตาราง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506771"/>
              </p:ext>
            </p:extLst>
          </p:nvPr>
        </p:nvGraphicFramePr>
        <p:xfrm>
          <a:off x="621559" y="1796819"/>
          <a:ext cx="10755027" cy="3803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1667557144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3509151378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739727993"/>
                    </a:ext>
                  </a:extLst>
                </a:gridCol>
              </a:tblGrid>
              <a:tr h="60388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จังหวัดที่มีโครงการเข้าร่วมมาตรการ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000" b="1" kern="12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  <a:p>
                      <a:pPr algn="ctr" fontAlgn="ctr"/>
                      <a:endParaRPr lang="th-TH" sz="15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จังหวัดที่มีโครงการเข้าร่วมมาตรการ</a:t>
                      </a:r>
                    </a:p>
                    <a:p>
                      <a:pPr algn="ctr" fontAlgn="ctr"/>
                      <a:endParaRPr lang="th-TH" sz="15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000" b="1" kern="12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338046"/>
                  </a:ext>
                </a:extLst>
              </a:tr>
              <a:tr h="60388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kern="12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จำนวนจังหวัด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จำนวนโครงการ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จำนวนเงิน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100" b="1" kern="12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จำนวนโครงการ</a:t>
                      </a:r>
                    </a:p>
                    <a:p>
                      <a:pPr algn="ctr" fontAlgn="ctr"/>
                      <a:endParaRPr lang="th-TH" sz="15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จำนวนเงิน</a:t>
                      </a:r>
                    </a:p>
                    <a:p>
                      <a:pPr algn="ctr" fontAlgn="ctr"/>
                      <a:endParaRPr lang="th-TH" sz="15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1.นครสวรรค์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500,549.64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8.ลำพูน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20,987.00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2.นนทบุรี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69,825.77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9.ศรีสะเกษ</a:t>
                      </a:r>
                      <a:r>
                        <a:rPr lang="th-TH" sz="1400" b="1" kern="1200" baseline="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260,300.00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3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3. นราธิวาส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419,760.76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10.สตูล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59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866,228.78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14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4.บึงกาฬ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45,206.16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11.สระบุรี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25,236.00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9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5.พระนครศรีอยุธยา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553,609.40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12.สุพรรณบุรี 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10,602.20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4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6.ปทุมธานี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472,347.58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13.อุตรดิตถ์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33,845.00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97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7..ยะลา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26,716.00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142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3,305,214.29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647391"/>
                  </a:ext>
                </a:extLst>
              </a:tr>
            </a:tbl>
          </a:graphicData>
        </a:graphic>
      </p:graphicFrame>
      <p:grpSp>
        <p:nvGrpSpPr>
          <p:cNvPr id="75" name="กลุ่ม 7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8" name="กลุ่ม 7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7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</p:grpSp>
          <p:grpSp>
            <p:nvGrpSpPr>
              <p:cNvPr id="79" name="กลุ่ม 7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0" name="กลุ่ม 7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4" name="กลุ่ม 8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4" name="สี่เหลี่ยมผืนผ้ามุมมน 43"/>
          <p:cNvSpPr/>
          <p:nvPr/>
        </p:nvSpPr>
        <p:spPr>
          <a:xfrm>
            <a:off x="8400256" y="5840972"/>
            <a:ext cx="3129281" cy="357239"/>
          </a:xfrm>
          <a:prstGeom prst="roundRect">
            <a:avLst>
              <a:gd name="adj" fmla="val 6823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</a:t>
            </a:r>
            <a:r>
              <a:rPr lang="en-GB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11</a:t>
            </a:r>
            <a:r>
              <a:rPr lang="en-GB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กันยายน 2566</a:t>
            </a:r>
          </a:p>
        </p:txBody>
      </p:sp>
      <p:sp>
        <p:nvSpPr>
          <p:cNvPr id="3" name="สี่เหลี่ยมผืนผ้ามุมมน 39">
            <a:extLst>
              <a:ext uri="{FF2B5EF4-FFF2-40B4-BE49-F238E27FC236}">
                <a16:creationId xmlns:a16="http://schemas.microsoft.com/office/drawing/2014/main" id="{311D1F33-F255-F958-FDB4-B444013BEE33}"/>
              </a:ext>
            </a:extLst>
          </p:cNvPr>
          <p:cNvSpPr/>
          <p:nvPr/>
        </p:nvSpPr>
        <p:spPr>
          <a:xfrm>
            <a:off x="815414" y="932723"/>
            <a:ext cx="10273141" cy="6912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2. มาตรการตามแผนการลดมูลค่าหนี้ค้างชำระ กองทุนพัฒนาบทบาทสตรี</a:t>
            </a:r>
          </a:p>
        </p:txBody>
      </p:sp>
      <p:sp>
        <p:nvSpPr>
          <p:cNvPr id="29" name="ตัวแทนหมายเลขภาพนิ่ง 8">
            <a:extLst>
              <a:ext uri="{FF2B5EF4-FFF2-40B4-BE49-F238E27FC236}">
                <a16:creationId xmlns:a16="http://schemas.microsoft.com/office/drawing/2014/main" id="{EE63BF1A-E2EF-4F25-A416-66104CA921B3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41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34" name="Group 39">
            <a:extLst>
              <a:ext uri="{FF2B5EF4-FFF2-40B4-BE49-F238E27FC236}">
                <a16:creationId xmlns:a16="http://schemas.microsoft.com/office/drawing/2014/main" id="{A8396DE3-4482-43FD-AD95-D96AECF276D3}"/>
              </a:ext>
            </a:extLst>
          </p:cNvPr>
          <p:cNvGrpSpPr/>
          <p:nvPr/>
        </p:nvGrpSpPr>
        <p:grpSpPr>
          <a:xfrm>
            <a:off x="-141116" y="-3445"/>
            <a:ext cx="11476593" cy="733216"/>
            <a:chOff x="-48423" y="31355"/>
            <a:chExt cx="6792123" cy="733216"/>
          </a:xfrm>
        </p:grpSpPr>
        <p:sp>
          <p:nvSpPr>
            <p:cNvPr id="40" name="สี่เหลี่ยมผืนผ้า 8">
              <a:extLst>
                <a:ext uri="{FF2B5EF4-FFF2-40B4-BE49-F238E27FC236}">
                  <a16:creationId xmlns:a16="http://schemas.microsoft.com/office/drawing/2014/main" id="{36A610FC-15AD-4CC0-8D2A-31097C04CF14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" name="สี่เหลี่ยมผืนผ้า 9">
              <a:extLst>
                <a:ext uri="{FF2B5EF4-FFF2-40B4-BE49-F238E27FC236}">
                  <a16:creationId xmlns:a16="http://schemas.microsoft.com/office/drawing/2014/main" id="{C74A6B85-15DA-4095-8DDC-B34DFA081FCF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TextBox 29">
              <a:extLst>
                <a:ext uri="{FF2B5EF4-FFF2-40B4-BE49-F238E27FC236}">
                  <a16:creationId xmlns:a16="http://schemas.microsoft.com/office/drawing/2014/main" id="{1F5C41CC-E5A6-44E0-A8E3-998E5C2CD649}"/>
                </a:ext>
              </a:extLst>
            </p:cNvPr>
            <p:cNvSpPr txBox="1"/>
            <p:nvPr/>
          </p:nvSpPr>
          <p:spPr>
            <a:xfrm>
              <a:off x="-48423" y="133916"/>
              <a:ext cx="660673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ผลการดำเนินงานตามมาตรการที่ </a:t>
              </a:r>
              <a:r>
                <a:rPr lang="th-TH" sz="2000" b="1" dirty="0" err="1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คก</a:t>
              </a:r>
              <a:r>
                <a:rPr lang="th-TH" sz="20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ส. ประกาศเพื่อช่วยเหลือลูกหนี้ กองทุนพัฒนาบทบาทสตรี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5172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47" y="60726"/>
            <a:ext cx="599248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/>
            <a:r>
              <a:rPr lang="en-US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Theme </a:t>
            </a:r>
            <a:r>
              <a:rPr lang="th-TH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การใช้เงินทุนหมุนเวียน</a:t>
            </a:r>
          </a:p>
        </p:txBody>
      </p:sp>
      <p:sp>
        <p:nvSpPr>
          <p:cNvPr id="40" name="สี่เหลี่ยมผืนผ้ามุมมน 39"/>
          <p:cNvSpPr/>
          <p:nvPr/>
        </p:nvSpPr>
        <p:spPr>
          <a:xfrm>
            <a:off x="611930" y="984288"/>
            <a:ext cx="10733907" cy="54000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1219170"/>
            <a:r>
              <a:rPr lang="th-TH" sz="1600" b="1" dirty="0">
                <a:solidFill>
                  <a:prstClr val="white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 มาตรการการปรับโครงสร้างหนี้ พ.ศ. 2566</a:t>
            </a:r>
          </a:p>
        </p:txBody>
      </p:sp>
      <p:graphicFrame>
        <p:nvGraphicFramePr>
          <p:cNvPr id="42" name="ตาราง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26774"/>
              </p:ext>
            </p:extLst>
          </p:nvPr>
        </p:nvGraphicFramePr>
        <p:xfrm>
          <a:off x="707181" y="1805214"/>
          <a:ext cx="10396576" cy="8234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4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 จำนวนจังหวัด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</a:t>
                      </a:r>
                    </a:p>
                    <a:p>
                      <a:pPr algn="ctr" rtl="0" fontAlgn="ctr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โครงการ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เงินต้น</a:t>
                      </a:r>
                    </a:p>
                    <a:p>
                      <a:pPr algn="ctr" rtl="0" fontAlgn="ctr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คงเหลือ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5,463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483,952,872.81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07148"/>
                  </a:ext>
                </a:extLst>
              </a:tr>
            </a:tbl>
          </a:graphicData>
        </a:graphic>
      </p:graphicFrame>
      <p:grpSp>
        <p:nvGrpSpPr>
          <p:cNvPr id="75" name="กลุ่ม 7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8" name="กลุ่ม 7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7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79" name="กลุ่ม 7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0" name="กลุ่ม 7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4" name="กลุ่ม 8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4" name="สี่เหลี่ยมผืนผ้ามุมมน 43"/>
          <p:cNvSpPr/>
          <p:nvPr/>
        </p:nvSpPr>
        <p:spPr>
          <a:xfrm>
            <a:off x="8033222" y="5742296"/>
            <a:ext cx="3129281" cy="357239"/>
          </a:xfrm>
          <a:prstGeom prst="roundRect">
            <a:avLst>
              <a:gd name="adj" fmla="val 6823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th-TH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11 กันยายน 2566</a:t>
            </a:r>
          </a:p>
        </p:txBody>
      </p:sp>
      <p:sp>
        <p:nvSpPr>
          <p:cNvPr id="41" name="ตัวแทนหมายเลขภาพนิ่ง 8"/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42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aphicFrame>
        <p:nvGraphicFramePr>
          <p:cNvPr id="34" name="ตาราง 45">
            <a:extLst>
              <a:ext uri="{FF2B5EF4-FFF2-40B4-BE49-F238E27FC236}">
                <a16:creationId xmlns:a16="http://schemas.microsoft.com/office/drawing/2014/main" id="{90D6A6E0-E1C4-44E7-B479-87A0E52A5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44283"/>
              </p:ext>
            </p:extLst>
          </p:nvPr>
        </p:nvGraphicFramePr>
        <p:xfrm>
          <a:off x="707182" y="3694404"/>
          <a:ext cx="10455322" cy="720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3394">
                  <a:extLst>
                    <a:ext uri="{9D8B030D-6E8A-4147-A177-3AD203B41FA5}">
                      <a16:colId xmlns:a16="http://schemas.microsoft.com/office/drawing/2014/main" val="1535769031"/>
                    </a:ext>
                  </a:extLst>
                </a:gridCol>
                <a:gridCol w="1962614">
                  <a:extLst>
                    <a:ext uri="{9D8B030D-6E8A-4147-A177-3AD203B41FA5}">
                      <a16:colId xmlns:a16="http://schemas.microsoft.com/office/drawing/2014/main" val="1820851936"/>
                    </a:ext>
                  </a:extLst>
                </a:gridCol>
                <a:gridCol w="3479314">
                  <a:extLst>
                    <a:ext uri="{9D8B030D-6E8A-4147-A177-3AD203B41FA5}">
                      <a16:colId xmlns:a16="http://schemas.microsoft.com/office/drawing/2014/main" val="249456499"/>
                    </a:ext>
                  </a:extLst>
                </a:gridCol>
              </a:tblGrid>
              <a:tr h="334537"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 จำนวนจังหวัด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จำนวนโครงการ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หนี้เกินที่เข้าร่วมมาตรการฯ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218,444,113.20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" name="สี่เหลี่ยมผืนผ้ามุมมน 39">
            <a:extLst>
              <a:ext uri="{FF2B5EF4-FFF2-40B4-BE49-F238E27FC236}">
                <a16:creationId xmlns:a16="http://schemas.microsoft.com/office/drawing/2014/main" id="{D533321C-3218-4496-8AC4-658D6B3576DF}"/>
              </a:ext>
            </a:extLst>
          </p:cNvPr>
          <p:cNvSpPr/>
          <p:nvPr/>
        </p:nvSpPr>
        <p:spPr>
          <a:xfrm>
            <a:off x="577484" y="3017494"/>
            <a:ext cx="10733906" cy="54000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1219170"/>
            <a:r>
              <a:rPr lang="th-TH" sz="1600" b="1" dirty="0">
                <a:solidFill>
                  <a:prstClr val="white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 มาตรการลความเดือดร้อน พ.ศ. 2566</a:t>
            </a:r>
          </a:p>
        </p:txBody>
      </p:sp>
      <p:grpSp>
        <p:nvGrpSpPr>
          <p:cNvPr id="32" name="Group 39">
            <a:extLst>
              <a:ext uri="{FF2B5EF4-FFF2-40B4-BE49-F238E27FC236}">
                <a16:creationId xmlns:a16="http://schemas.microsoft.com/office/drawing/2014/main" id="{96105C92-B79E-4099-AF27-9185B30D659C}"/>
              </a:ext>
            </a:extLst>
          </p:cNvPr>
          <p:cNvGrpSpPr/>
          <p:nvPr/>
        </p:nvGrpSpPr>
        <p:grpSpPr>
          <a:xfrm>
            <a:off x="-85964" y="-40996"/>
            <a:ext cx="9040393" cy="733216"/>
            <a:chOff x="-41359" y="31355"/>
            <a:chExt cx="6785059" cy="733216"/>
          </a:xfrm>
        </p:grpSpPr>
        <p:sp>
          <p:nvSpPr>
            <p:cNvPr id="33" name="สี่เหลี่ยมผืนผ้า 8">
              <a:extLst>
                <a:ext uri="{FF2B5EF4-FFF2-40B4-BE49-F238E27FC236}">
                  <a16:creationId xmlns:a16="http://schemas.microsoft.com/office/drawing/2014/main" id="{7283C6FB-6F53-4D66-82FF-58E90A45E10D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สี่เหลี่ยมผืนผ้า 9">
              <a:extLst>
                <a:ext uri="{FF2B5EF4-FFF2-40B4-BE49-F238E27FC236}">
                  <a16:creationId xmlns:a16="http://schemas.microsoft.com/office/drawing/2014/main" id="{6E1E64C5-465A-48EB-B034-7F59B21AF5BF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TextBox 29">
              <a:extLst>
                <a:ext uri="{FF2B5EF4-FFF2-40B4-BE49-F238E27FC236}">
                  <a16:creationId xmlns:a16="http://schemas.microsoft.com/office/drawing/2014/main" id="{9415F8CE-CBAC-4D43-84C1-9936AD3B629F}"/>
                </a:ext>
              </a:extLst>
            </p:cNvPr>
            <p:cNvSpPr txBox="1"/>
            <p:nvPr/>
          </p:nvSpPr>
          <p:spPr>
            <a:xfrm>
              <a:off x="-41359" y="196156"/>
              <a:ext cx="66067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การดำเนินงานตามมาตรการที่ประกาศเพื่อช่วยเหลือลูกหนี้ กองทุนพัฒนาบทบาทสตรี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006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47" y="60726"/>
            <a:ext cx="599248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/>
            <a:r>
              <a:rPr lang="en-US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Theme </a:t>
            </a:r>
            <a:r>
              <a:rPr lang="th-TH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การใช้เงินทุนหมุนเวียน</a:t>
            </a:r>
          </a:p>
        </p:txBody>
      </p:sp>
      <p:graphicFrame>
        <p:nvGraphicFramePr>
          <p:cNvPr id="42" name="ตาราง 41"/>
          <p:cNvGraphicFramePr>
            <a:graphicFrameLocks noGrp="1"/>
          </p:cNvGraphicFramePr>
          <p:nvPr/>
        </p:nvGraphicFramePr>
        <p:xfrm>
          <a:off x="1874010" y="1236115"/>
          <a:ext cx="8102146" cy="4259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8260">
                  <a:extLst>
                    <a:ext uri="{9D8B030D-6E8A-4147-A177-3AD203B41FA5}">
                      <a16:colId xmlns:a16="http://schemas.microsoft.com/office/drawing/2014/main" val="3415500847"/>
                    </a:ext>
                  </a:extLst>
                </a:gridCol>
                <a:gridCol w="2246812">
                  <a:extLst>
                    <a:ext uri="{9D8B030D-6E8A-4147-A177-3AD203B41FA5}">
                      <a16:colId xmlns:a16="http://schemas.microsoft.com/office/drawing/2014/main" val="2576990928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จำนวนโครงการ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เงินต้นคงเหลือ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เงินเกินกำหนดชำระ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นนทบุรี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18,752,430.54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13,022,134.64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07148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17,459,250.40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12,756,657.14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9674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ปทุมธานี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23,619,609.87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10,685,922.48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1104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สุรินทร์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19,451,320.38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8,885,778.46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525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ยะลา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8,787,266.03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7,554,096.03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2086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11,098,248.15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7,391,054.13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14982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ลพบุรี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15,012,885.57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7,247,921.57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5178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ชัยนาท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15,992,403.98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7,114,090.83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59193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ศรีสะเกษ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12,664,301.60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6,916,095.60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858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มุกดาหาร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10,870,352.73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6,522,355.54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33710"/>
                  </a:ext>
                </a:extLst>
              </a:tr>
            </a:tbl>
          </a:graphicData>
        </a:graphic>
      </p:graphicFrame>
      <p:grpSp>
        <p:nvGrpSpPr>
          <p:cNvPr id="75" name="กลุ่ม 7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8" name="กลุ่ม 7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7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79" name="กลุ่ม 7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0" name="กลุ่ม 7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4" name="กลุ่ม 8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4" name="สี่เหลี่ยมผืนผ้ามุมมน 43"/>
          <p:cNvSpPr/>
          <p:nvPr/>
        </p:nvSpPr>
        <p:spPr>
          <a:xfrm>
            <a:off x="8251442" y="6031201"/>
            <a:ext cx="3129281" cy="357239"/>
          </a:xfrm>
          <a:prstGeom prst="roundRect">
            <a:avLst>
              <a:gd name="adj" fmla="val 6823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th-TH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</a:p>
        </p:txBody>
      </p:sp>
      <p:sp>
        <p:nvSpPr>
          <p:cNvPr id="41" name="ตัวแทนหมายเลขภาพนิ่ง 8"/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43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32B5B378-1BD3-43D9-8A06-353BF53BA295}"/>
              </a:ext>
            </a:extLst>
          </p:cNvPr>
          <p:cNvGrpSpPr/>
          <p:nvPr/>
        </p:nvGrpSpPr>
        <p:grpSpPr>
          <a:xfrm>
            <a:off x="-85964" y="-40996"/>
            <a:ext cx="9040393" cy="733216"/>
            <a:chOff x="-85964" y="-40996"/>
            <a:chExt cx="9040393" cy="733216"/>
          </a:xfrm>
        </p:grpSpPr>
        <p:sp>
          <p:nvSpPr>
            <p:cNvPr id="34" name="สี่เหลี่ยมผืนผ้า 8">
              <a:extLst>
                <a:ext uri="{FF2B5EF4-FFF2-40B4-BE49-F238E27FC236}">
                  <a16:creationId xmlns:a16="http://schemas.microsoft.com/office/drawing/2014/main" id="{B4399E9C-B293-47AA-A89C-96328D623346}"/>
                </a:ext>
              </a:extLst>
            </p:cNvPr>
            <p:cNvSpPr/>
            <p:nvPr/>
          </p:nvSpPr>
          <p:spPr>
            <a:xfrm>
              <a:off x="-30857" y="49864"/>
              <a:ext cx="8985286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สี่เหลี่ยมผืนผ้า 9">
              <a:extLst>
                <a:ext uri="{FF2B5EF4-FFF2-40B4-BE49-F238E27FC236}">
                  <a16:creationId xmlns:a16="http://schemas.microsoft.com/office/drawing/2014/main" id="{4B55DD94-3BEB-496B-9BA9-EA664FEDBF30}"/>
                </a:ext>
              </a:extLst>
            </p:cNvPr>
            <p:cNvSpPr/>
            <p:nvPr/>
          </p:nvSpPr>
          <p:spPr>
            <a:xfrm>
              <a:off x="-30859" y="-40996"/>
              <a:ext cx="8799152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0017CEE-B2AC-4F6B-AEEC-C3F2AE11A883}"/>
                </a:ext>
              </a:extLst>
            </p:cNvPr>
            <p:cNvSpPr txBox="1"/>
            <p:nvPr/>
          </p:nvSpPr>
          <p:spPr>
            <a:xfrm>
              <a:off x="-85964" y="123805"/>
              <a:ext cx="88027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ผู้มีสิทธิเข้าร่วมมาตรการปรับโครงสร้างหนี้ (ยังไม่เคยเข้าร่วมมาตรการ)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658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47" y="60726"/>
            <a:ext cx="599248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/>
            <a:r>
              <a:rPr lang="en-US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Theme </a:t>
            </a:r>
            <a:r>
              <a:rPr lang="th-TH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การใช้เงินทุนหมุนเวียน</a:t>
            </a:r>
          </a:p>
        </p:txBody>
      </p:sp>
      <p:graphicFrame>
        <p:nvGraphicFramePr>
          <p:cNvPr id="42" name="ตาราง 41"/>
          <p:cNvGraphicFramePr>
            <a:graphicFrameLocks noGrp="1"/>
          </p:cNvGraphicFramePr>
          <p:nvPr/>
        </p:nvGraphicFramePr>
        <p:xfrm>
          <a:off x="1874010" y="1236115"/>
          <a:ext cx="8102146" cy="4259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8260">
                  <a:extLst>
                    <a:ext uri="{9D8B030D-6E8A-4147-A177-3AD203B41FA5}">
                      <a16:colId xmlns:a16="http://schemas.microsoft.com/office/drawing/2014/main" val="3415500847"/>
                    </a:ext>
                  </a:extLst>
                </a:gridCol>
                <a:gridCol w="2246812">
                  <a:extLst>
                    <a:ext uri="{9D8B030D-6E8A-4147-A177-3AD203B41FA5}">
                      <a16:colId xmlns:a16="http://schemas.microsoft.com/office/drawing/2014/main" val="2576990928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จำนวนโครงการ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เงินต้นคงเหลือ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เงินเกินกำหนดชำระ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8,488,921.73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6,455,330.25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07148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บึงกาฬ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9,477,093.45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6,175,940.97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9674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8,523,493.30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5,778,158.50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1104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มหาสารคาม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11,211,732.51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5,737,500.51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525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ชุมพร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8,488,550.14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5,581,332.14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2086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นครพนม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9,813,852.71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5,559,785.71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14982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ตาก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11,961,355.01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5,301,176.01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5178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เชียงใหม่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7,420,238.17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4,648,805.17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59193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นครนายก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7,291,959.82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4,577,896.82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858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อุดรธานี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7,597,303.51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4,535,372.94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33710"/>
                  </a:ext>
                </a:extLst>
              </a:tr>
            </a:tbl>
          </a:graphicData>
        </a:graphic>
      </p:graphicFrame>
      <p:grpSp>
        <p:nvGrpSpPr>
          <p:cNvPr id="75" name="กลุ่ม 7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8" name="กลุ่ม 7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7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79" name="กลุ่ม 7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0" name="กลุ่ม 7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4" name="กลุ่ม 8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4" name="สี่เหลี่ยมผืนผ้ามุมมน 43"/>
          <p:cNvSpPr/>
          <p:nvPr/>
        </p:nvSpPr>
        <p:spPr>
          <a:xfrm>
            <a:off x="8251442" y="6031201"/>
            <a:ext cx="3129281" cy="357239"/>
          </a:xfrm>
          <a:prstGeom prst="roundRect">
            <a:avLst>
              <a:gd name="adj" fmla="val 6823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th-TH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</a:p>
        </p:txBody>
      </p:sp>
      <p:sp>
        <p:nvSpPr>
          <p:cNvPr id="41" name="ตัวแทนหมายเลขภาพนิ่ง 8"/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44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46" name="กลุ่ม 45">
            <a:extLst>
              <a:ext uri="{FF2B5EF4-FFF2-40B4-BE49-F238E27FC236}">
                <a16:creationId xmlns:a16="http://schemas.microsoft.com/office/drawing/2014/main" id="{F0CD650D-FB52-4D5A-B4FD-788EA7B813E4}"/>
              </a:ext>
            </a:extLst>
          </p:cNvPr>
          <p:cNvGrpSpPr/>
          <p:nvPr/>
        </p:nvGrpSpPr>
        <p:grpSpPr>
          <a:xfrm>
            <a:off x="-85964" y="-40996"/>
            <a:ext cx="9040393" cy="733216"/>
            <a:chOff x="-85964" y="-40996"/>
            <a:chExt cx="9040393" cy="733216"/>
          </a:xfrm>
        </p:grpSpPr>
        <p:sp>
          <p:nvSpPr>
            <p:cNvPr id="47" name="สี่เหลี่ยมผืนผ้า 8">
              <a:extLst>
                <a:ext uri="{FF2B5EF4-FFF2-40B4-BE49-F238E27FC236}">
                  <a16:creationId xmlns:a16="http://schemas.microsoft.com/office/drawing/2014/main" id="{99673885-B423-4FD9-9EDF-BFED0CF5153C}"/>
                </a:ext>
              </a:extLst>
            </p:cNvPr>
            <p:cNvSpPr/>
            <p:nvPr/>
          </p:nvSpPr>
          <p:spPr>
            <a:xfrm>
              <a:off x="-30857" y="49864"/>
              <a:ext cx="8985286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สี่เหลี่ยมผืนผ้า 9">
              <a:extLst>
                <a:ext uri="{FF2B5EF4-FFF2-40B4-BE49-F238E27FC236}">
                  <a16:creationId xmlns:a16="http://schemas.microsoft.com/office/drawing/2014/main" id="{7D443268-A65B-4D12-88BD-76AC309542B0}"/>
                </a:ext>
              </a:extLst>
            </p:cNvPr>
            <p:cNvSpPr/>
            <p:nvPr/>
          </p:nvSpPr>
          <p:spPr>
            <a:xfrm>
              <a:off x="-30859" y="-40996"/>
              <a:ext cx="8799152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TextBox 29">
              <a:extLst>
                <a:ext uri="{FF2B5EF4-FFF2-40B4-BE49-F238E27FC236}">
                  <a16:creationId xmlns:a16="http://schemas.microsoft.com/office/drawing/2014/main" id="{3649CBF7-2DF5-494A-B243-22B4B0A8286E}"/>
                </a:ext>
              </a:extLst>
            </p:cNvPr>
            <p:cNvSpPr txBox="1"/>
            <p:nvPr/>
          </p:nvSpPr>
          <p:spPr>
            <a:xfrm>
              <a:off x="-85964" y="123805"/>
              <a:ext cx="88027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ผู้มีสิทธิเข้าร่วมมาตรการปรับโครงสร้างหนี้ (ยังไม่เคยเข้าร่วมมาตรการ)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131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47" y="60726"/>
            <a:ext cx="599248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/>
            <a:r>
              <a:rPr lang="en-US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Theme </a:t>
            </a:r>
            <a:r>
              <a:rPr lang="th-TH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การใช้เงินทุนหมุนเวียน</a:t>
            </a:r>
          </a:p>
        </p:txBody>
      </p:sp>
      <p:graphicFrame>
        <p:nvGraphicFramePr>
          <p:cNvPr id="42" name="ตาราง 41"/>
          <p:cNvGraphicFramePr>
            <a:graphicFrameLocks noGrp="1"/>
          </p:cNvGraphicFramePr>
          <p:nvPr/>
        </p:nvGraphicFramePr>
        <p:xfrm>
          <a:off x="1874010" y="1236115"/>
          <a:ext cx="8102146" cy="4259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8260">
                  <a:extLst>
                    <a:ext uri="{9D8B030D-6E8A-4147-A177-3AD203B41FA5}">
                      <a16:colId xmlns:a16="http://schemas.microsoft.com/office/drawing/2014/main" val="3415500847"/>
                    </a:ext>
                  </a:extLst>
                </a:gridCol>
                <a:gridCol w="2246812">
                  <a:extLst>
                    <a:ext uri="{9D8B030D-6E8A-4147-A177-3AD203B41FA5}">
                      <a16:colId xmlns:a16="http://schemas.microsoft.com/office/drawing/2014/main" val="2576990928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จำนวนโครงการ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เงินต้นคงเหลือ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เงินเกินกำหนดชำระ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พัทลุง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8,105,222.36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4,414,381.36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07148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พังงา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7,106,241.30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4,400,021.41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9674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ปัตตานี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9,923,803.30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4,195,394.30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1104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จันทบุรี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6,814,081.75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4,084,269.75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525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กำแพงเพชร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6,993,699.00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4,053,672.00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2086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ขอนแก่น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7,826,813.28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4,009,105.28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14982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6,455,658.51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3,630,948.51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5178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ลำพูน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8,295,704.96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3,594,268.54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59193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4,461,628.69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3,433,258.46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858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ลำปาง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4,971,556.50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3,373,710.19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33710"/>
                  </a:ext>
                </a:extLst>
              </a:tr>
            </a:tbl>
          </a:graphicData>
        </a:graphic>
      </p:graphicFrame>
      <p:grpSp>
        <p:nvGrpSpPr>
          <p:cNvPr id="75" name="กลุ่ม 7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8" name="กลุ่ม 7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7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79" name="กลุ่ม 7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0" name="กลุ่ม 7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4" name="กลุ่ม 8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4" name="สี่เหลี่ยมผืนผ้ามุมมน 43"/>
          <p:cNvSpPr/>
          <p:nvPr/>
        </p:nvSpPr>
        <p:spPr>
          <a:xfrm>
            <a:off x="8251442" y="6031201"/>
            <a:ext cx="3129281" cy="357239"/>
          </a:xfrm>
          <a:prstGeom prst="roundRect">
            <a:avLst>
              <a:gd name="adj" fmla="val 6823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th-TH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</a:p>
        </p:txBody>
      </p:sp>
      <p:sp>
        <p:nvSpPr>
          <p:cNvPr id="41" name="ตัวแทนหมายเลขภาพนิ่ง 8"/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45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02BF8E5E-149E-4576-A307-D37439F798E6}"/>
              </a:ext>
            </a:extLst>
          </p:cNvPr>
          <p:cNvGrpSpPr/>
          <p:nvPr/>
        </p:nvGrpSpPr>
        <p:grpSpPr>
          <a:xfrm>
            <a:off x="-85964" y="-40996"/>
            <a:ext cx="9040393" cy="733216"/>
            <a:chOff x="-85964" y="-40996"/>
            <a:chExt cx="9040393" cy="733216"/>
          </a:xfrm>
        </p:grpSpPr>
        <p:sp>
          <p:nvSpPr>
            <p:cNvPr id="46" name="สี่เหลี่ยมผืนผ้า 8">
              <a:extLst>
                <a:ext uri="{FF2B5EF4-FFF2-40B4-BE49-F238E27FC236}">
                  <a16:creationId xmlns:a16="http://schemas.microsoft.com/office/drawing/2014/main" id="{320D4A49-8432-43D8-B5C6-CFED74FB3FC1}"/>
                </a:ext>
              </a:extLst>
            </p:cNvPr>
            <p:cNvSpPr/>
            <p:nvPr/>
          </p:nvSpPr>
          <p:spPr>
            <a:xfrm>
              <a:off x="-30857" y="49864"/>
              <a:ext cx="8985286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7" name="สี่เหลี่ยมผืนผ้า 9">
              <a:extLst>
                <a:ext uri="{FF2B5EF4-FFF2-40B4-BE49-F238E27FC236}">
                  <a16:creationId xmlns:a16="http://schemas.microsoft.com/office/drawing/2014/main" id="{B0F7ABD7-02D5-4050-912D-AA8579CB53FE}"/>
                </a:ext>
              </a:extLst>
            </p:cNvPr>
            <p:cNvSpPr/>
            <p:nvPr/>
          </p:nvSpPr>
          <p:spPr>
            <a:xfrm>
              <a:off x="-30859" y="-40996"/>
              <a:ext cx="8799152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TextBox 29">
              <a:extLst>
                <a:ext uri="{FF2B5EF4-FFF2-40B4-BE49-F238E27FC236}">
                  <a16:creationId xmlns:a16="http://schemas.microsoft.com/office/drawing/2014/main" id="{003A5E54-34CB-4AB1-BA8E-1090BE7658C4}"/>
                </a:ext>
              </a:extLst>
            </p:cNvPr>
            <p:cNvSpPr txBox="1"/>
            <p:nvPr/>
          </p:nvSpPr>
          <p:spPr>
            <a:xfrm>
              <a:off x="-85964" y="123805"/>
              <a:ext cx="88027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ผู้มีสิทธิเข้าร่วมมาตรการปรับโครงสร้างหนี้ (ยังไม่เคยเข้าร่วมมาตรการ)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977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47" y="60726"/>
            <a:ext cx="599248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/>
            <a:r>
              <a:rPr lang="en-US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Theme </a:t>
            </a:r>
            <a:r>
              <a:rPr lang="th-TH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การใช้เงินทุนหมุนเวียน</a:t>
            </a:r>
          </a:p>
        </p:txBody>
      </p:sp>
      <p:graphicFrame>
        <p:nvGraphicFramePr>
          <p:cNvPr id="42" name="ตาราง 41"/>
          <p:cNvGraphicFramePr>
            <a:graphicFrameLocks noGrp="1"/>
          </p:cNvGraphicFramePr>
          <p:nvPr/>
        </p:nvGraphicFramePr>
        <p:xfrm>
          <a:off x="1874010" y="1236115"/>
          <a:ext cx="8102146" cy="4259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8260">
                  <a:extLst>
                    <a:ext uri="{9D8B030D-6E8A-4147-A177-3AD203B41FA5}">
                      <a16:colId xmlns:a16="http://schemas.microsoft.com/office/drawing/2014/main" val="3415500847"/>
                    </a:ext>
                  </a:extLst>
                </a:gridCol>
                <a:gridCol w="2246812">
                  <a:extLst>
                    <a:ext uri="{9D8B030D-6E8A-4147-A177-3AD203B41FA5}">
                      <a16:colId xmlns:a16="http://schemas.microsoft.com/office/drawing/2014/main" val="2576990928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จำนวนโครงการ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เงินต้นคงเหลือ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เงินเกินกำหนดชำระ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4,852,095.75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3,312,475.49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07148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สิงห์บุรี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6,332,568.36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3,304,599.37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9674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ตราด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5,686,540.74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3,159,946.98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1104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แพร่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5,534,633.75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2,979,066.52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525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ร้อยเอ็ด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4,214,831.60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2,905,860.60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2086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กาฬสินธุ์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5,923,211.00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2,783,408.00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14982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3,889,383.20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2,751,656.20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5178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เลย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5,076,715.50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2,724,183.90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59193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บุรีรัมย์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5,379,914.51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2,644,249.70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858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4,005,564.47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2,563,924.47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33710"/>
                  </a:ext>
                </a:extLst>
              </a:tr>
            </a:tbl>
          </a:graphicData>
        </a:graphic>
      </p:graphicFrame>
      <p:grpSp>
        <p:nvGrpSpPr>
          <p:cNvPr id="75" name="กลุ่ม 7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8" name="กลุ่ม 7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7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79" name="กลุ่ม 7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0" name="กลุ่ม 7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4" name="กลุ่ม 8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4" name="สี่เหลี่ยมผืนผ้ามุมมน 43"/>
          <p:cNvSpPr/>
          <p:nvPr/>
        </p:nvSpPr>
        <p:spPr>
          <a:xfrm>
            <a:off x="8251442" y="6031201"/>
            <a:ext cx="3129281" cy="357239"/>
          </a:xfrm>
          <a:prstGeom prst="roundRect">
            <a:avLst>
              <a:gd name="adj" fmla="val 6823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th-TH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</a:p>
        </p:txBody>
      </p:sp>
      <p:sp>
        <p:nvSpPr>
          <p:cNvPr id="41" name="ตัวแทนหมายเลขภาพนิ่ง 8"/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46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208B8F31-CB41-477C-830D-5A1997461BC3}"/>
              </a:ext>
            </a:extLst>
          </p:cNvPr>
          <p:cNvGrpSpPr/>
          <p:nvPr/>
        </p:nvGrpSpPr>
        <p:grpSpPr>
          <a:xfrm>
            <a:off x="-85964" y="-40996"/>
            <a:ext cx="9040393" cy="733216"/>
            <a:chOff x="-85964" y="-40996"/>
            <a:chExt cx="9040393" cy="733216"/>
          </a:xfrm>
        </p:grpSpPr>
        <p:sp>
          <p:nvSpPr>
            <p:cNvPr id="54" name="สี่เหลี่ยมผืนผ้า 8">
              <a:extLst>
                <a:ext uri="{FF2B5EF4-FFF2-40B4-BE49-F238E27FC236}">
                  <a16:creationId xmlns:a16="http://schemas.microsoft.com/office/drawing/2014/main" id="{8DB435AD-72FF-43D1-9407-6984FCFAE3EA}"/>
                </a:ext>
              </a:extLst>
            </p:cNvPr>
            <p:cNvSpPr/>
            <p:nvPr/>
          </p:nvSpPr>
          <p:spPr>
            <a:xfrm>
              <a:off x="-30857" y="49864"/>
              <a:ext cx="8985286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5" name="สี่เหลี่ยมผืนผ้า 9">
              <a:extLst>
                <a:ext uri="{FF2B5EF4-FFF2-40B4-BE49-F238E27FC236}">
                  <a16:creationId xmlns:a16="http://schemas.microsoft.com/office/drawing/2014/main" id="{B1C26467-D352-45FD-BAB5-19E668F10CF7}"/>
                </a:ext>
              </a:extLst>
            </p:cNvPr>
            <p:cNvSpPr/>
            <p:nvPr/>
          </p:nvSpPr>
          <p:spPr>
            <a:xfrm>
              <a:off x="-30859" y="-40996"/>
              <a:ext cx="8799152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6" name="TextBox 29">
              <a:extLst>
                <a:ext uri="{FF2B5EF4-FFF2-40B4-BE49-F238E27FC236}">
                  <a16:creationId xmlns:a16="http://schemas.microsoft.com/office/drawing/2014/main" id="{26E1FDD8-8A4D-484F-8C1F-E086BF80788D}"/>
                </a:ext>
              </a:extLst>
            </p:cNvPr>
            <p:cNvSpPr txBox="1"/>
            <p:nvPr/>
          </p:nvSpPr>
          <p:spPr>
            <a:xfrm>
              <a:off x="-85964" y="123805"/>
              <a:ext cx="88027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ผู้มีสิทธิเข้าร่วมมาตรการปรับโครงสร้างหนี้ (ยังไม่เคยเข้าร่วมมาตรการ)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1956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47" y="60726"/>
            <a:ext cx="599248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/>
            <a:r>
              <a:rPr lang="en-US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Theme </a:t>
            </a:r>
            <a:r>
              <a:rPr lang="th-TH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การใช้เงินทุนหมุนเวียน</a:t>
            </a:r>
          </a:p>
        </p:txBody>
      </p:sp>
      <p:graphicFrame>
        <p:nvGraphicFramePr>
          <p:cNvPr id="42" name="ตาราง 41"/>
          <p:cNvGraphicFramePr>
            <a:graphicFrameLocks noGrp="1"/>
          </p:cNvGraphicFramePr>
          <p:nvPr/>
        </p:nvGraphicFramePr>
        <p:xfrm>
          <a:off x="1874010" y="1236115"/>
          <a:ext cx="8102146" cy="4259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8260">
                  <a:extLst>
                    <a:ext uri="{9D8B030D-6E8A-4147-A177-3AD203B41FA5}">
                      <a16:colId xmlns:a16="http://schemas.microsoft.com/office/drawing/2014/main" val="3415500847"/>
                    </a:ext>
                  </a:extLst>
                </a:gridCol>
                <a:gridCol w="2246812">
                  <a:extLst>
                    <a:ext uri="{9D8B030D-6E8A-4147-A177-3AD203B41FA5}">
                      <a16:colId xmlns:a16="http://schemas.microsoft.com/office/drawing/2014/main" val="2576990928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จำนวนโครงการ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เงินต้นคงเหลือ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เงินเกินกำหนดชำระ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พิจิตร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7,072,886.95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2,379,573.05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07148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ระนอง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4,162,193.19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2,255,572.19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9674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ยโสธร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5,386,523.92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2,144,995.92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1104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สงขลา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5,050,053.39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2,121,379.82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525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กระบี่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5,013,088.71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2,114,560.16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2086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นครสวรรค์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2,876,256.48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2,065,566.01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14982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อุตรดิตถ์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4,603,659.68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2,064,845.34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5178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3,952,329.20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1,927,674.20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59193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เพชรบูรณ์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4,313,666.62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1,927,197.62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858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อุทัยธานี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4,203,139.48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1,876,611.80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33710"/>
                  </a:ext>
                </a:extLst>
              </a:tr>
            </a:tbl>
          </a:graphicData>
        </a:graphic>
      </p:graphicFrame>
      <p:grpSp>
        <p:nvGrpSpPr>
          <p:cNvPr id="75" name="กลุ่ม 7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8" name="กลุ่ม 7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7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79" name="กลุ่ม 7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0" name="กลุ่ม 7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4" name="กลุ่ม 8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4" name="สี่เหลี่ยมผืนผ้ามุมมน 43"/>
          <p:cNvSpPr/>
          <p:nvPr/>
        </p:nvSpPr>
        <p:spPr>
          <a:xfrm>
            <a:off x="8251442" y="6031201"/>
            <a:ext cx="3129281" cy="357239"/>
          </a:xfrm>
          <a:prstGeom prst="roundRect">
            <a:avLst>
              <a:gd name="adj" fmla="val 6823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th-TH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</a:p>
        </p:txBody>
      </p:sp>
      <p:sp>
        <p:nvSpPr>
          <p:cNvPr id="41" name="ตัวแทนหมายเลขภาพนิ่ง 8"/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47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7265E799-C9FF-4CCB-B72E-4268EF09F673}"/>
              </a:ext>
            </a:extLst>
          </p:cNvPr>
          <p:cNvGrpSpPr/>
          <p:nvPr/>
        </p:nvGrpSpPr>
        <p:grpSpPr>
          <a:xfrm>
            <a:off x="-85964" y="-40996"/>
            <a:ext cx="9040393" cy="733216"/>
            <a:chOff x="-85964" y="-40996"/>
            <a:chExt cx="9040393" cy="733216"/>
          </a:xfrm>
        </p:grpSpPr>
        <p:sp>
          <p:nvSpPr>
            <p:cNvPr id="46" name="สี่เหลี่ยมผืนผ้า 8">
              <a:extLst>
                <a:ext uri="{FF2B5EF4-FFF2-40B4-BE49-F238E27FC236}">
                  <a16:creationId xmlns:a16="http://schemas.microsoft.com/office/drawing/2014/main" id="{E3C2CFE6-8D6D-4F54-9D6B-8CB2E8243F8B}"/>
                </a:ext>
              </a:extLst>
            </p:cNvPr>
            <p:cNvSpPr/>
            <p:nvPr/>
          </p:nvSpPr>
          <p:spPr>
            <a:xfrm>
              <a:off x="-30857" y="49864"/>
              <a:ext cx="8985286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7" name="สี่เหลี่ยมผืนผ้า 9">
              <a:extLst>
                <a:ext uri="{FF2B5EF4-FFF2-40B4-BE49-F238E27FC236}">
                  <a16:creationId xmlns:a16="http://schemas.microsoft.com/office/drawing/2014/main" id="{B17046CA-32FE-498D-AEC3-CF34FBAC9F78}"/>
                </a:ext>
              </a:extLst>
            </p:cNvPr>
            <p:cNvSpPr/>
            <p:nvPr/>
          </p:nvSpPr>
          <p:spPr>
            <a:xfrm>
              <a:off x="-30859" y="-40996"/>
              <a:ext cx="8799152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TextBox 29">
              <a:extLst>
                <a:ext uri="{FF2B5EF4-FFF2-40B4-BE49-F238E27FC236}">
                  <a16:creationId xmlns:a16="http://schemas.microsoft.com/office/drawing/2014/main" id="{44BA2BAD-248D-4647-9780-A525E57A6FDD}"/>
                </a:ext>
              </a:extLst>
            </p:cNvPr>
            <p:cNvSpPr txBox="1"/>
            <p:nvPr/>
          </p:nvSpPr>
          <p:spPr>
            <a:xfrm>
              <a:off x="-85964" y="123805"/>
              <a:ext cx="88027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ผู้มีสิทธิเข้าร่วมมาตรการปรับโครงสร้างหนี้ (ยังไม่เคยเข้าร่วมมาตรการ)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0137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ตาราง 41"/>
          <p:cNvGraphicFramePr>
            <a:graphicFrameLocks noGrp="1"/>
          </p:cNvGraphicFramePr>
          <p:nvPr/>
        </p:nvGraphicFramePr>
        <p:xfrm>
          <a:off x="1874010" y="1236115"/>
          <a:ext cx="8102146" cy="4259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8260">
                  <a:extLst>
                    <a:ext uri="{9D8B030D-6E8A-4147-A177-3AD203B41FA5}">
                      <a16:colId xmlns:a16="http://schemas.microsoft.com/office/drawing/2014/main" val="3415500847"/>
                    </a:ext>
                  </a:extLst>
                </a:gridCol>
                <a:gridCol w="2246812">
                  <a:extLst>
                    <a:ext uri="{9D8B030D-6E8A-4147-A177-3AD203B41FA5}">
                      <a16:colId xmlns:a16="http://schemas.microsoft.com/office/drawing/2014/main" val="2576990928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จำนวนโครงการ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เงินต้นคงเหลือ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เงินเกินกำหนดชำระ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หนองคาย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4,388,192.15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1,796,096.15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07148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สกลนคร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4,565,417.77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1,783,861.77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9674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นราธิวาส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5,909,198.01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1,742,814.07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1104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น่าน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3,490,925.67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1,706,249.48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525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3,179,264.10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1,705,562.10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2086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ชัยภูมิ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7,793,107.01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1,701,255.11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14982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พิษณุโลก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3,262,072.33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1,674,662.33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5178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เชียงราย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2,872,903.00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1,641,080.00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59193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6,891,592.23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1,629,962.63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858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4,581,991.27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1,503,429.61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33710"/>
                  </a:ext>
                </a:extLst>
              </a:tr>
            </a:tbl>
          </a:graphicData>
        </a:graphic>
      </p:graphicFrame>
      <p:grpSp>
        <p:nvGrpSpPr>
          <p:cNvPr id="75" name="กลุ่ม 7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8" name="กลุ่ม 7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7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79" name="กลุ่ม 7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0" name="กลุ่ม 7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4" name="กลุ่ม 8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4" name="สี่เหลี่ยมผืนผ้ามุมมน 43"/>
          <p:cNvSpPr/>
          <p:nvPr/>
        </p:nvSpPr>
        <p:spPr>
          <a:xfrm>
            <a:off x="8251442" y="6031201"/>
            <a:ext cx="3129281" cy="357239"/>
          </a:xfrm>
          <a:prstGeom prst="roundRect">
            <a:avLst>
              <a:gd name="adj" fmla="val 6823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th-TH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</a:p>
        </p:txBody>
      </p:sp>
      <p:sp>
        <p:nvSpPr>
          <p:cNvPr id="41" name="ตัวแทนหมายเลขภาพนิ่ง 8"/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48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4E711C88-42AF-4A57-BC04-38B8EB6FD911}"/>
              </a:ext>
            </a:extLst>
          </p:cNvPr>
          <p:cNvSpPr txBox="1"/>
          <p:nvPr/>
        </p:nvSpPr>
        <p:spPr>
          <a:xfrm>
            <a:off x="141547" y="60726"/>
            <a:ext cx="599248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/>
            <a:r>
              <a:rPr lang="en-US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Theme </a:t>
            </a:r>
            <a:r>
              <a:rPr lang="th-TH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การใช้เงินทุนหมุนเวียน</a:t>
            </a:r>
          </a:p>
        </p:txBody>
      </p:sp>
      <p:grpSp>
        <p:nvGrpSpPr>
          <p:cNvPr id="46" name="กลุ่ม 45">
            <a:extLst>
              <a:ext uri="{FF2B5EF4-FFF2-40B4-BE49-F238E27FC236}">
                <a16:creationId xmlns:a16="http://schemas.microsoft.com/office/drawing/2014/main" id="{16975C4B-FAD0-459C-8104-9AF948D2E163}"/>
              </a:ext>
            </a:extLst>
          </p:cNvPr>
          <p:cNvGrpSpPr/>
          <p:nvPr/>
        </p:nvGrpSpPr>
        <p:grpSpPr>
          <a:xfrm>
            <a:off x="-85964" y="-40996"/>
            <a:ext cx="9040393" cy="733216"/>
            <a:chOff x="-85964" y="-40996"/>
            <a:chExt cx="9040393" cy="733216"/>
          </a:xfrm>
        </p:grpSpPr>
        <p:sp>
          <p:nvSpPr>
            <p:cNvPr id="47" name="สี่เหลี่ยมผืนผ้า 8">
              <a:extLst>
                <a:ext uri="{FF2B5EF4-FFF2-40B4-BE49-F238E27FC236}">
                  <a16:creationId xmlns:a16="http://schemas.microsoft.com/office/drawing/2014/main" id="{7C26B8F1-A2D4-419B-BF52-73988CD7997E}"/>
                </a:ext>
              </a:extLst>
            </p:cNvPr>
            <p:cNvSpPr/>
            <p:nvPr/>
          </p:nvSpPr>
          <p:spPr>
            <a:xfrm>
              <a:off x="-30857" y="49864"/>
              <a:ext cx="8985286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สี่เหลี่ยมผืนผ้า 9">
              <a:extLst>
                <a:ext uri="{FF2B5EF4-FFF2-40B4-BE49-F238E27FC236}">
                  <a16:creationId xmlns:a16="http://schemas.microsoft.com/office/drawing/2014/main" id="{0A0125CD-44A4-4D87-8C93-408402300EB6}"/>
                </a:ext>
              </a:extLst>
            </p:cNvPr>
            <p:cNvSpPr/>
            <p:nvPr/>
          </p:nvSpPr>
          <p:spPr>
            <a:xfrm>
              <a:off x="-30859" y="-40996"/>
              <a:ext cx="8799152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TextBox 29">
              <a:extLst>
                <a:ext uri="{FF2B5EF4-FFF2-40B4-BE49-F238E27FC236}">
                  <a16:creationId xmlns:a16="http://schemas.microsoft.com/office/drawing/2014/main" id="{E059868E-E8F3-4925-9175-8317788104C7}"/>
                </a:ext>
              </a:extLst>
            </p:cNvPr>
            <p:cNvSpPr txBox="1"/>
            <p:nvPr/>
          </p:nvSpPr>
          <p:spPr>
            <a:xfrm>
              <a:off x="-85964" y="123805"/>
              <a:ext cx="88027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ผู้มีสิทธิเข้าร่วมมาตรการปรับโครงสร้างหนี้ (ยังไม่เคยเข้าร่วมมาตรการ)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700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ตาราง 41"/>
          <p:cNvGraphicFramePr>
            <a:graphicFrameLocks noGrp="1"/>
          </p:cNvGraphicFramePr>
          <p:nvPr/>
        </p:nvGraphicFramePr>
        <p:xfrm>
          <a:off x="1874010" y="1236115"/>
          <a:ext cx="8102146" cy="4259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8260">
                  <a:extLst>
                    <a:ext uri="{9D8B030D-6E8A-4147-A177-3AD203B41FA5}">
                      <a16:colId xmlns:a16="http://schemas.microsoft.com/office/drawing/2014/main" val="3415500847"/>
                    </a:ext>
                  </a:extLst>
                </a:gridCol>
                <a:gridCol w="2246812">
                  <a:extLst>
                    <a:ext uri="{9D8B030D-6E8A-4147-A177-3AD203B41FA5}">
                      <a16:colId xmlns:a16="http://schemas.microsoft.com/office/drawing/2014/main" val="2576990928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จำนวนโครงการ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เงินต้นคงเหลือ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เงินเกินกำหนดชำระ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สตูล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2,573,687.90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1,413,705.40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07148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พะเยา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2,033,919.26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1,369,932.37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9674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2,755,886.52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1,358,319.31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1104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อ่างทอง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3,598,367.06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1,145,130.32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525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5,609,831.94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1,050,762.53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2086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สระแก้ว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3,863,363.53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    997,093.60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14982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ชลบุรี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3,003,277.50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    978,144.50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5178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ระยอง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1,248,076.00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    692,868.00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59193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3,426,666.67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    634,010.53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858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1,592,367.00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    615,313.00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33710"/>
                  </a:ext>
                </a:extLst>
              </a:tr>
            </a:tbl>
          </a:graphicData>
        </a:graphic>
      </p:graphicFrame>
      <p:grpSp>
        <p:nvGrpSpPr>
          <p:cNvPr id="75" name="กลุ่ม 7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8" name="กลุ่ม 7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7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79" name="กลุ่ม 7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0" name="กลุ่ม 7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4" name="กลุ่ม 8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4" name="สี่เหลี่ยมผืนผ้ามุมมน 43"/>
          <p:cNvSpPr/>
          <p:nvPr/>
        </p:nvSpPr>
        <p:spPr>
          <a:xfrm>
            <a:off x="8251442" y="6031201"/>
            <a:ext cx="3129281" cy="357239"/>
          </a:xfrm>
          <a:prstGeom prst="roundRect">
            <a:avLst>
              <a:gd name="adj" fmla="val 6823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th-TH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</a:p>
        </p:txBody>
      </p:sp>
      <p:sp>
        <p:nvSpPr>
          <p:cNvPr id="41" name="ตัวแทนหมายเลขภาพนิ่ง 8"/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49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336A1F13-47BD-47DA-BD88-F349CDCBEB0E}"/>
              </a:ext>
            </a:extLst>
          </p:cNvPr>
          <p:cNvSpPr txBox="1"/>
          <p:nvPr/>
        </p:nvSpPr>
        <p:spPr>
          <a:xfrm>
            <a:off x="141547" y="60726"/>
            <a:ext cx="599248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/>
            <a:r>
              <a:rPr lang="en-US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Theme </a:t>
            </a:r>
            <a:r>
              <a:rPr lang="th-TH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การใช้เงินทุนหมุนเวียน</a:t>
            </a:r>
          </a:p>
        </p:txBody>
      </p:sp>
      <p:grpSp>
        <p:nvGrpSpPr>
          <p:cNvPr id="46" name="กลุ่ม 45">
            <a:extLst>
              <a:ext uri="{FF2B5EF4-FFF2-40B4-BE49-F238E27FC236}">
                <a16:creationId xmlns:a16="http://schemas.microsoft.com/office/drawing/2014/main" id="{874B0391-D4EC-48DE-BCC8-7E8F29DC817D}"/>
              </a:ext>
            </a:extLst>
          </p:cNvPr>
          <p:cNvGrpSpPr/>
          <p:nvPr/>
        </p:nvGrpSpPr>
        <p:grpSpPr>
          <a:xfrm>
            <a:off x="-85964" y="-40996"/>
            <a:ext cx="9040393" cy="733216"/>
            <a:chOff x="-85964" y="-40996"/>
            <a:chExt cx="9040393" cy="733216"/>
          </a:xfrm>
        </p:grpSpPr>
        <p:sp>
          <p:nvSpPr>
            <p:cNvPr id="47" name="สี่เหลี่ยมผืนผ้า 8">
              <a:extLst>
                <a:ext uri="{FF2B5EF4-FFF2-40B4-BE49-F238E27FC236}">
                  <a16:creationId xmlns:a16="http://schemas.microsoft.com/office/drawing/2014/main" id="{237530D1-2BC4-47C5-885B-F1FEF155AAB4}"/>
                </a:ext>
              </a:extLst>
            </p:cNvPr>
            <p:cNvSpPr/>
            <p:nvPr/>
          </p:nvSpPr>
          <p:spPr>
            <a:xfrm>
              <a:off x="-30857" y="49864"/>
              <a:ext cx="8985286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สี่เหลี่ยมผืนผ้า 9">
              <a:extLst>
                <a:ext uri="{FF2B5EF4-FFF2-40B4-BE49-F238E27FC236}">
                  <a16:creationId xmlns:a16="http://schemas.microsoft.com/office/drawing/2014/main" id="{A0E9401E-A46C-4A96-AC14-D242CAC1CD96}"/>
                </a:ext>
              </a:extLst>
            </p:cNvPr>
            <p:cNvSpPr/>
            <p:nvPr/>
          </p:nvSpPr>
          <p:spPr>
            <a:xfrm>
              <a:off x="-30859" y="-40996"/>
              <a:ext cx="8799152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TextBox 29">
              <a:extLst>
                <a:ext uri="{FF2B5EF4-FFF2-40B4-BE49-F238E27FC236}">
                  <a16:creationId xmlns:a16="http://schemas.microsoft.com/office/drawing/2014/main" id="{4661229D-7F6B-4055-A4E3-E27280F3B213}"/>
                </a:ext>
              </a:extLst>
            </p:cNvPr>
            <p:cNvSpPr txBox="1"/>
            <p:nvPr/>
          </p:nvSpPr>
          <p:spPr>
            <a:xfrm>
              <a:off x="-85964" y="123805"/>
              <a:ext cx="88027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ผู้มีสิทธิเข้าร่วมมาตรการปรับโครงสร้างหนี้ (ยังไม่เคยเข้าร่วมมาตรการ)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99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7" name="ตัวแทนเนื้อหา 2"/>
          <p:cNvSpPr txBox="1">
            <a:spLocks/>
          </p:cNvSpPr>
          <p:nvPr/>
        </p:nvSpPr>
        <p:spPr>
          <a:xfrm>
            <a:off x="643019" y="1327963"/>
            <a:ext cx="11072495" cy="4332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th-TH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เป็นการประชุม ผ่านระบบวีดิทัศน์ทางไกล (</a:t>
            </a:r>
            <a:r>
              <a:rPr lang="en-US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Video Conference</a:t>
            </a:r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</a:t>
            </a:r>
            <a:b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ครั้งที่ 7/2566     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เมื่อวันที่ 22 สิงหาคม 2566</a:t>
            </a:r>
            <a:b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โดย สกส.ได้ส่งข้อมูลการประชุมในเว็บไซต์กองทุนพัฒนาบทบาทสตรี 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เว็บไซต์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http://womenfund.in.th/</a:t>
            </a:r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แบนเนอร์ 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“</a:t>
            </a:r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การประชุมเร่งรัด กำกับ ติดตามฯ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”</a:t>
            </a:r>
            <a:endParaRPr lang="th-TH" sz="24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th-TH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endParaRPr lang="th-TH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th-TH" dirty="0"/>
          </a:p>
        </p:txBody>
      </p:sp>
      <p:grpSp>
        <p:nvGrpSpPr>
          <p:cNvPr id="13" name="กลุ่ม 52">
            <a:extLst>
              <a:ext uri="{FF2B5EF4-FFF2-40B4-BE49-F238E27FC236}">
                <a16:creationId xmlns:a16="http://schemas.microsoft.com/office/drawing/2014/main" id="{463ECFB4-F21E-4ED7-D38B-829643C1B873}"/>
              </a:ext>
            </a:extLst>
          </p:cNvPr>
          <p:cNvGrpSpPr/>
          <p:nvPr/>
        </p:nvGrpSpPr>
        <p:grpSpPr>
          <a:xfrm>
            <a:off x="0" y="-14693"/>
            <a:ext cx="12192000" cy="575427"/>
            <a:chOff x="-29746" y="-164554"/>
            <a:chExt cx="9173747" cy="517884"/>
          </a:xfrm>
        </p:grpSpPr>
        <p:sp>
          <p:nvSpPr>
            <p:cNvPr id="14" name="สี่เหลี่ยมผืนผ้า 47">
              <a:extLst>
                <a:ext uri="{FF2B5EF4-FFF2-40B4-BE49-F238E27FC236}">
                  <a16:creationId xmlns:a16="http://schemas.microsoft.com/office/drawing/2014/main" id="{9A3570FC-FA2A-A7F7-E697-93275BA44661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A56BB8E5-8218-C5C8-2159-60678A989AAE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0" name="ตัวแทนหมายเลขภาพนิ่ง 8">
            <a:extLst>
              <a:ext uri="{FF2B5EF4-FFF2-40B4-BE49-F238E27FC236}">
                <a16:creationId xmlns:a16="http://schemas.microsoft.com/office/drawing/2014/main" id="{D49E8BE0-4EA6-40CD-92DA-5C0187726F37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5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4749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ตาราง 41"/>
          <p:cNvGraphicFramePr>
            <a:graphicFrameLocks noGrp="1"/>
          </p:cNvGraphicFramePr>
          <p:nvPr/>
        </p:nvGraphicFramePr>
        <p:xfrm>
          <a:off x="1874010" y="1236115"/>
          <a:ext cx="8102146" cy="3107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8260">
                  <a:extLst>
                    <a:ext uri="{9D8B030D-6E8A-4147-A177-3AD203B41FA5}">
                      <a16:colId xmlns:a16="http://schemas.microsoft.com/office/drawing/2014/main" val="3415500847"/>
                    </a:ext>
                  </a:extLst>
                </a:gridCol>
                <a:gridCol w="2246812">
                  <a:extLst>
                    <a:ext uri="{9D8B030D-6E8A-4147-A177-3AD203B41FA5}">
                      <a16:colId xmlns:a16="http://schemas.microsoft.com/office/drawing/2014/main" val="2576990928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จำนวนโครงการ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เงินต้นคงเหลือ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เงินเกินกำหนดชำระ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สุโขทัย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2,628,973.00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    614,145.00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07148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1,261,147.99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    505,340.99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9674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2,026,955.42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    498,899.42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1104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ภูเก็ต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702,664.61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    450,580.61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525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ตรัง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2,481,673.26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    440,722.96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2086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108,223.38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        33,573.38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14982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7,437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498,315,980.33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261,327,297.75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51782"/>
                  </a:ext>
                </a:extLst>
              </a:tr>
            </a:tbl>
          </a:graphicData>
        </a:graphic>
      </p:graphicFrame>
      <p:grpSp>
        <p:nvGrpSpPr>
          <p:cNvPr id="75" name="กลุ่ม 7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8" name="กลุ่ม 7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7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th-TH" sz="3733">
                    <a:solidFill>
                      <a:prstClr val="white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79" name="กลุ่ม 7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0" name="กลุ่ม 7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4" name="กลุ่ม 8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pPr defTabSz="1219170"/>
              <a:r>
                <a:rPr lang="th-TH" sz="12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4" name="สี่เหลี่ยมผืนผ้ามุมมน 43"/>
          <p:cNvSpPr/>
          <p:nvPr/>
        </p:nvSpPr>
        <p:spPr>
          <a:xfrm>
            <a:off x="8251442" y="6031201"/>
            <a:ext cx="3129281" cy="357239"/>
          </a:xfrm>
          <a:prstGeom prst="roundRect">
            <a:avLst>
              <a:gd name="adj" fmla="val 6823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th-TH" sz="1467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13 กันยายน 2566</a:t>
            </a:r>
          </a:p>
        </p:txBody>
      </p:sp>
      <p:sp>
        <p:nvSpPr>
          <p:cNvPr id="41" name="ตัวแทนหมายเลขภาพนิ่ง 8"/>
          <p:cNvSpPr txBox="1">
            <a:spLocks/>
          </p:cNvSpPr>
          <p:nvPr/>
        </p:nvSpPr>
        <p:spPr>
          <a:xfrm>
            <a:off x="11088555" y="6356351"/>
            <a:ext cx="542167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50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sp>
        <p:nvSpPr>
          <p:cNvPr id="4" name="สี่เหลี่ยมผืนผ้ามุมมน 88">
            <a:extLst>
              <a:ext uri="{FF2B5EF4-FFF2-40B4-BE49-F238E27FC236}">
                <a16:creationId xmlns:a16="http://schemas.microsoft.com/office/drawing/2014/main" id="{D254A664-D393-EE6D-2BCA-3B80A082527B}"/>
              </a:ext>
            </a:extLst>
          </p:cNvPr>
          <p:cNvSpPr/>
          <p:nvPr/>
        </p:nvSpPr>
        <p:spPr>
          <a:xfrm>
            <a:off x="1921024" y="4501961"/>
            <a:ext cx="8008117" cy="1370795"/>
          </a:xfrm>
          <a:prstGeom prst="roundRect">
            <a:avLst>
              <a:gd name="adj" fmla="val 777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หนี้เกินกำหนดชำระ ณ 1 ตุลาคม 2565 จำนวน 4,435,888,678.55 บาท</a:t>
            </a:r>
          </a:p>
          <a:p>
            <a:pPr defTabSz="1219170"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หนี้เกินกำหนดชำระ ณ 13 กันยายน 2566 จำนวน 736,287,036.43 บาท</a:t>
            </a:r>
          </a:p>
          <a:p>
            <a:pPr defTabSz="1219170"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หากเข้าร่วมโครงการทั้งหมด จำนวน 7</a:t>
            </a:r>
            <a:r>
              <a:rPr lang="en-GB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,</a:t>
            </a: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437 โครงการ จำนวน 261,327,297.75  บาท </a:t>
            </a:r>
          </a:p>
          <a:p>
            <a:pPr defTabSz="1219170"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จะส่งผลให้หนี้เกินกำหนดชำระลดลงเหลือ จำนวน  474,959,738.68 บาท คิดเป็นร้อยละ 10.71 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43A3851C-7045-48C0-8400-6E15892B6193}"/>
              </a:ext>
            </a:extLst>
          </p:cNvPr>
          <p:cNvSpPr txBox="1"/>
          <p:nvPr/>
        </p:nvSpPr>
        <p:spPr>
          <a:xfrm>
            <a:off x="141547" y="60726"/>
            <a:ext cx="599248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/>
            <a:r>
              <a:rPr lang="en-US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Theme </a:t>
            </a:r>
            <a:r>
              <a:rPr lang="th-TH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การใช้เงินทุนหมุนเวียน</a:t>
            </a:r>
          </a:p>
        </p:txBody>
      </p:sp>
      <p:grpSp>
        <p:nvGrpSpPr>
          <p:cNvPr id="47" name="กลุ่ม 46">
            <a:extLst>
              <a:ext uri="{FF2B5EF4-FFF2-40B4-BE49-F238E27FC236}">
                <a16:creationId xmlns:a16="http://schemas.microsoft.com/office/drawing/2014/main" id="{1C428F2D-6525-43DD-9724-040EE7DA0ECB}"/>
              </a:ext>
            </a:extLst>
          </p:cNvPr>
          <p:cNvGrpSpPr/>
          <p:nvPr/>
        </p:nvGrpSpPr>
        <p:grpSpPr>
          <a:xfrm>
            <a:off x="-85964" y="-40996"/>
            <a:ext cx="9040393" cy="733216"/>
            <a:chOff x="-85964" y="-40996"/>
            <a:chExt cx="9040393" cy="733216"/>
          </a:xfrm>
        </p:grpSpPr>
        <p:sp>
          <p:nvSpPr>
            <p:cNvPr id="48" name="สี่เหลี่ยมผืนผ้า 8">
              <a:extLst>
                <a:ext uri="{FF2B5EF4-FFF2-40B4-BE49-F238E27FC236}">
                  <a16:creationId xmlns:a16="http://schemas.microsoft.com/office/drawing/2014/main" id="{721F7978-ED87-479D-B840-96493B4C8E20}"/>
                </a:ext>
              </a:extLst>
            </p:cNvPr>
            <p:cNvSpPr/>
            <p:nvPr/>
          </p:nvSpPr>
          <p:spPr>
            <a:xfrm>
              <a:off x="-30857" y="49864"/>
              <a:ext cx="8985286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สี่เหลี่ยมผืนผ้า 9">
              <a:extLst>
                <a:ext uri="{FF2B5EF4-FFF2-40B4-BE49-F238E27FC236}">
                  <a16:creationId xmlns:a16="http://schemas.microsoft.com/office/drawing/2014/main" id="{1C9229F9-429E-4CE6-8121-3C0725BD0394}"/>
                </a:ext>
              </a:extLst>
            </p:cNvPr>
            <p:cNvSpPr/>
            <p:nvPr/>
          </p:nvSpPr>
          <p:spPr>
            <a:xfrm>
              <a:off x="-30859" y="-40996"/>
              <a:ext cx="8799152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0" name="TextBox 29">
              <a:extLst>
                <a:ext uri="{FF2B5EF4-FFF2-40B4-BE49-F238E27FC236}">
                  <a16:creationId xmlns:a16="http://schemas.microsoft.com/office/drawing/2014/main" id="{1DB7E941-6175-4C9A-9B82-99FD5F6FCC4D}"/>
                </a:ext>
              </a:extLst>
            </p:cNvPr>
            <p:cNvSpPr txBox="1"/>
            <p:nvPr/>
          </p:nvSpPr>
          <p:spPr>
            <a:xfrm>
              <a:off x="-85964" y="123805"/>
              <a:ext cx="88027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ผู้มีสิทธิเข้าร่วมมาตรการปรับโครงสร้างหนี้ (ยังไม่เคยเข้าร่วมมาตรการ)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57335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68DC443-B3E3-4CE9-97E6-053F9652E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DA8DA4F0-8F84-4120-9812-3C52D5EEEDF3}"/>
              </a:ext>
            </a:extLst>
          </p:cNvPr>
          <p:cNvGrpSpPr/>
          <p:nvPr/>
        </p:nvGrpSpPr>
        <p:grpSpPr>
          <a:xfrm>
            <a:off x="0" y="2364503"/>
            <a:ext cx="12192000" cy="2743086"/>
            <a:chOff x="-108520" y="-239947"/>
            <a:chExt cx="9367538" cy="593277"/>
          </a:xfrm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E944D602-2306-41ED-BEA3-0D713AA25ADB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E21820F4-963E-4566-9E27-C89C0D5D2596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4AA6E65-8351-4210-BFEB-3692AF3BAD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941A1E93-178D-422B-AECD-A010A6837C55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5DE1CC3F-CE89-4652-AB40-C370FD194859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>
                <a:extLst>
                  <a:ext uri="{FF2B5EF4-FFF2-40B4-BE49-F238E27FC236}">
                    <a16:creationId xmlns:a16="http://schemas.microsoft.com/office/drawing/2014/main" id="{A02DBEFF-7973-4676-8A41-BDDD11AD5501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35">
                  <a:extLst>
                    <a:ext uri="{FF2B5EF4-FFF2-40B4-BE49-F238E27FC236}">
                      <a16:creationId xmlns:a16="http://schemas.microsoft.com/office/drawing/2014/main" id="{A8B1259D-0DE7-4794-BB13-69AF0367C3F2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36">
                  <a:extLst>
                    <a:ext uri="{FF2B5EF4-FFF2-40B4-BE49-F238E27FC236}">
                      <a16:creationId xmlns:a16="http://schemas.microsoft.com/office/drawing/2014/main" id="{29F46356-153A-4678-9449-C7CDC2157093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>
                <a:extLst>
                  <a:ext uri="{FF2B5EF4-FFF2-40B4-BE49-F238E27FC236}">
                    <a16:creationId xmlns:a16="http://schemas.microsoft.com/office/drawing/2014/main" id="{A83A1E7C-46C7-410A-AA76-127E28D9B4ED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>
                  <a:extLst>
                    <a:ext uri="{FF2B5EF4-FFF2-40B4-BE49-F238E27FC236}">
                      <a16:creationId xmlns:a16="http://schemas.microsoft.com/office/drawing/2014/main" id="{F2F3C386-897B-4844-BB28-351005A55A6B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6E320941-F91E-4D99-8DFA-389F93B3D3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69E4BDBF-2C6F-416E-AB33-633607A587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>
                    <a:extLst>
                      <a:ext uri="{FF2B5EF4-FFF2-40B4-BE49-F238E27FC236}">
                        <a16:creationId xmlns:a16="http://schemas.microsoft.com/office/drawing/2014/main" id="{1543C334-147F-4400-9CFF-BBC30784FE7B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09E6C0CE-D989-4651-A207-07039C5911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B90378EC-0476-48C9-976A-C9DB665A9F8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92A4DA90-4DE4-4719-A39F-3D588BDBDC0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A873AF33-85E0-438D-BA4A-0B2C94302B22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03BA83B4-B6A8-4EAA-8D25-2C2D2E1E0738}"/>
              </a:ext>
            </a:extLst>
          </p:cNvPr>
          <p:cNvSpPr/>
          <p:nvPr/>
        </p:nvSpPr>
        <p:spPr>
          <a:xfrm>
            <a:off x="496723" y="3156966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th-TH" sz="3200" spc="-3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spc="-3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r>
              <a:rPr lang="th-TH" sz="3200" b="1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4.3 ตัวชี้วัดพัฒนาการจังหวัด </a:t>
            </a:r>
            <a:br>
              <a:rPr lang="th-TH" sz="3200" b="1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3200" b="1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รอบการประเมินที่ 2 (1 เมษายน - 30 กันยายน 2566) </a:t>
            </a:r>
            <a:endParaRPr lang="th-TH" sz="32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en-US" sz="3200" b="1" dirty="0">
              <a:solidFill>
                <a:srgbClr val="FF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4" name="ตัวแทนหมายเลขภาพนิ่ง 8">
            <a:extLst>
              <a:ext uri="{FF2B5EF4-FFF2-40B4-BE49-F238E27FC236}">
                <a16:creationId xmlns:a16="http://schemas.microsoft.com/office/drawing/2014/main" id="{28F75462-307E-4098-AB4E-FC7F8873BC52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51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4455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ลูกศร: รูปห้าเหลี่ยม 8">
            <a:extLst>
              <a:ext uri="{FF2B5EF4-FFF2-40B4-BE49-F238E27FC236}">
                <a16:creationId xmlns:a16="http://schemas.microsoft.com/office/drawing/2014/main" id="{5CBF1872-652B-44EE-8832-903CC0A40BE8}"/>
              </a:ext>
            </a:extLst>
          </p:cNvPr>
          <p:cNvSpPr/>
          <p:nvPr/>
        </p:nvSpPr>
        <p:spPr>
          <a:xfrm>
            <a:off x="129608" y="1572581"/>
            <a:ext cx="4419600" cy="634324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6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เป้าหมายการปฏิบัติงานรายบุคคล</a:t>
            </a:r>
            <a:endParaRPr lang="en-GB" sz="2400" b="1" dirty="0">
              <a:solidFill>
                <a:sysClr val="windowText" lastClr="000000"/>
              </a:solidFill>
              <a:latin typeface="Chulabhorn Likit Text" panose="00000500000000000000" pitchFamily="50" charset="-34"/>
              <a:ea typeface="Batang" panose="02030600000101010101" pitchFamily="18" charset="-127"/>
              <a:cs typeface="Chulabhorn Likit Text" panose="00000500000000000000" pitchFamily="50" charset="-34"/>
            </a:endParaRPr>
          </a:p>
        </p:txBody>
      </p:sp>
      <p:sp>
        <p:nvSpPr>
          <p:cNvPr id="66" name="ลูกศร: ขวา 45">
            <a:extLst>
              <a:ext uri="{FF2B5EF4-FFF2-40B4-BE49-F238E27FC236}">
                <a16:creationId xmlns:a16="http://schemas.microsoft.com/office/drawing/2014/main" id="{2DDBC119-D602-44ED-9326-29302BE59D0C}"/>
              </a:ext>
            </a:extLst>
          </p:cNvPr>
          <p:cNvSpPr/>
          <p:nvPr/>
        </p:nvSpPr>
        <p:spPr>
          <a:xfrm>
            <a:off x="189832" y="2415739"/>
            <a:ext cx="1709092" cy="689549"/>
          </a:xfrm>
          <a:prstGeom prst="rightArrow">
            <a:avLst/>
          </a:prstGeom>
          <a:solidFill>
            <a:srgbClr val="36C8B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92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7</a:t>
            </a:r>
            <a:endParaRPr lang="en-GB" sz="1920" dirty="0">
              <a:solidFill>
                <a:schemeClr val="tx1"/>
              </a:solidFill>
              <a:latin typeface="Chulabhorn Likit Text" panose="00000500000000000000" pitchFamily="50" charset="-34"/>
              <a:ea typeface="Batang" panose="02030600000101010101" pitchFamily="18" charset="-127"/>
              <a:cs typeface="Chulabhorn Likit Text" panose="00000500000000000000" pitchFamily="50" charset="-34"/>
            </a:endParaRPr>
          </a:p>
        </p:txBody>
      </p:sp>
      <p:sp>
        <p:nvSpPr>
          <p:cNvPr id="67" name="ลูกศร: ขวา 27">
            <a:extLst>
              <a:ext uri="{FF2B5EF4-FFF2-40B4-BE49-F238E27FC236}">
                <a16:creationId xmlns:a16="http://schemas.microsoft.com/office/drawing/2014/main" id="{5713AC97-F253-4AAF-B6CA-97B73BEEB2C0}"/>
              </a:ext>
            </a:extLst>
          </p:cNvPr>
          <p:cNvSpPr/>
          <p:nvPr/>
        </p:nvSpPr>
        <p:spPr>
          <a:xfrm>
            <a:off x="204772" y="3392488"/>
            <a:ext cx="1694152" cy="762725"/>
          </a:xfrm>
          <a:prstGeom prst="rightArrow">
            <a:avLst/>
          </a:prstGeom>
          <a:solidFill>
            <a:srgbClr val="E9C46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920" dirty="0">
                <a:solidFill>
                  <a:schemeClr val="tx1"/>
                </a:solidFill>
                <a:latin typeface="Chulabhorn Likit Text" panose="00000500000000000000" pitchFamily="50" charset="-34"/>
                <a:ea typeface="Batang" panose="02030600000101010101" pitchFamily="18" charset="-127"/>
                <a:cs typeface="Chulabhorn Likit Text" panose="00000500000000000000" pitchFamily="50" charset="-34"/>
              </a:rPr>
              <a:t>หน่วยวัด</a:t>
            </a:r>
            <a:endParaRPr lang="en-GB" sz="1920" dirty="0">
              <a:solidFill>
                <a:schemeClr val="tx1"/>
              </a:solidFill>
              <a:latin typeface="Chulabhorn Likit Text" panose="00000500000000000000" pitchFamily="50" charset="-34"/>
              <a:ea typeface="Batang" panose="02030600000101010101" pitchFamily="18" charset="-127"/>
              <a:cs typeface="Chulabhorn Likit Text" panose="00000500000000000000" pitchFamily="50" charset="-34"/>
            </a:endParaRPr>
          </a:p>
        </p:txBody>
      </p:sp>
      <p:sp>
        <p:nvSpPr>
          <p:cNvPr id="68" name="ลูกศร: ขวา 28">
            <a:extLst>
              <a:ext uri="{FF2B5EF4-FFF2-40B4-BE49-F238E27FC236}">
                <a16:creationId xmlns:a16="http://schemas.microsoft.com/office/drawing/2014/main" id="{39E51028-7CB2-45E6-9133-6E099A457FCE}"/>
              </a:ext>
            </a:extLst>
          </p:cNvPr>
          <p:cNvSpPr/>
          <p:nvPr/>
        </p:nvSpPr>
        <p:spPr>
          <a:xfrm>
            <a:off x="129609" y="4485897"/>
            <a:ext cx="1709092" cy="634324"/>
          </a:xfrm>
          <a:prstGeom prst="rightArrow">
            <a:avLst/>
          </a:prstGeom>
          <a:solidFill>
            <a:srgbClr val="F4A26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920" dirty="0">
                <a:solidFill>
                  <a:schemeClr val="tx1"/>
                </a:solidFill>
                <a:latin typeface="Chulabhorn Likit Text" panose="00000500000000000000" pitchFamily="50" charset="-34"/>
                <a:ea typeface="Batang" panose="02030600000101010101" pitchFamily="18" charset="-127"/>
                <a:cs typeface="Chulabhorn Likit Text" panose="00000500000000000000" pitchFamily="50" charset="-34"/>
              </a:rPr>
              <a:t>น้ำหนัก</a:t>
            </a:r>
            <a:endParaRPr lang="en-GB" sz="1920" dirty="0">
              <a:solidFill>
                <a:schemeClr val="tx1"/>
              </a:solidFill>
              <a:latin typeface="Chulabhorn Likit Text" panose="00000500000000000000" pitchFamily="50" charset="-34"/>
              <a:ea typeface="Batang" panose="02030600000101010101" pitchFamily="18" charset="-127"/>
              <a:cs typeface="Chulabhorn Likit Text" panose="00000500000000000000" pitchFamily="50" charset="-34"/>
            </a:endParaRPr>
          </a:p>
        </p:txBody>
      </p:sp>
      <p:sp>
        <p:nvSpPr>
          <p:cNvPr id="69" name="ลูกศร: ขวา 29">
            <a:extLst>
              <a:ext uri="{FF2B5EF4-FFF2-40B4-BE49-F238E27FC236}">
                <a16:creationId xmlns:a16="http://schemas.microsoft.com/office/drawing/2014/main" id="{8C55BF99-575F-470A-A729-37554B590ABC}"/>
              </a:ext>
            </a:extLst>
          </p:cNvPr>
          <p:cNvSpPr/>
          <p:nvPr/>
        </p:nvSpPr>
        <p:spPr>
          <a:xfrm>
            <a:off x="129609" y="5376562"/>
            <a:ext cx="1769315" cy="673196"/>
          </a:xfrm>
          <a:prstGeom prst="rightArrow">
            <a:avLst/>
          </a:prstGeom>
          <a:solidFill>
            <a:srgbClr val="E76F5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715426" indent="-715426" algn="ctr">
              <a:defRPr/>
            </a:pPr>
            <a:r>
              <a:rPr lang="th-TH" sz="1680" spc="-24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เหตุผลในการวัด</a:t>
            </a:r>
            <a:endParaRPr lang="en-GB" sz="1680" spc="-24" dirty="0">
              <a:solidFill>
                <a:schemeClr val="tx1"/>
              </a:solidFill>
              <a:latin typeface="Chulabhorn Likit Text" panose="00000500000000000000" pitchFamily="50" charset="-34"/>
              <a:ea typeface="Batang" panose="02030600000101010101" pitchFamily="18" charset="-127"/>
              <a:cs typeface="Chulabhorn Likit Text" panose="00000500000000000000" pitchFamily="50" charset="-34"/>
            </a:endParaRPr>
          </a:p>
        </p:txBody>
      </p:sp>
      <p:sp>
        <p:nvSpPr>
          <p:cNvPr id="70" name="Rectangle 153">
            <a:extLst>
              <a:ext uri="{FF2B5EF4-FFF2-40B4-BE49-F238E27FC236}">
                <a16:creationId xmlns:a16="http://schemas.microsoft.com/office/drawing/2014/main" id="{8927EF58-3081-4C4B-A392-AA8BB30D9A29}"/>
              </a:ext>
            </a:extLst>
          </p:cNvPr>
          <p:cNvSpPr/>
          <p:nvPr/>
        </p:nvSpPr>
        <p:spPr>
          <a:xfrm>
            <a:off x="2324468" y="2505860"/>
            <a:ext cx="4191197" cy="673309"/>
          </a:xfrm>
          <a:prstGeom prst="rect">
            <a:avLst/>
          </a:prstGeom>
          <a:solidFill>
            <a:srgbClr val="86DED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92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ระดับความสำเร็จการบริหารจัดการหนี้ </a:t>
            </a:r>
          </a:p>
          <a:p>
            <a:pPr algn="ctr"/>
            <a:r>
              <a:rPr lang="th-TH" sz="192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  <a:endParaRPr lang="th-TH" sz="19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1" name="สี่เหลี่ยมผืนผ้า 49">
            <a:extLst>
              <a:ext uri="{FF2B5EF4-FFF2-40B4-BE49-F238E27FC236}">
                <a16:creationId xmlns:a16="http://schemas.microsoft.com/office/drawing/2014/main" id="{BE1169AB-D448-4DB9-8E5C-CA8979DF1A01}"/>
              </a:ext>
            </a:extLst>
          </p:cNvPr>
          <p:cNvSpPr/>
          <p:nvPr/>
        </p:nvSpPr>
        <p:spPr>
          <a:xfrm>
            <a:off x="2339409" y="3492151"/>
            <a:ext cx="2711430" cy="528061"/>
          </a:xfrm>
          <a:prstGeom prst="rect">
            <a:avLst/>
          </a:prstGeom>
          <a:solidFill>
            <a:srgbClr val="F3E0AF"/>
          </a:solidFill>
          <a:ln w="381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92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ระดับความสำเร็จ</a:t>
            </a:r>
            <a:endParaRPr lang="th-TH" sz="19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2" name="สี่เหลี่ยมผืนผ้า 50">
            <a:extLst>
              <a:ext uri="{FF2B5EF4-FFF2-40B4-BE49-F238E27FC236}">
                <a16:creationId xmlns:a16="http://schemas.microsoft.com/office/drawing/2014/main" id="{90C31E7B-3E23-48F3-9183-9DF695A80922}"/>
              </a:ext>
            </a:extLst>
          </p:cNvPr>
          <p:cNvSpPr/>
          <p:nvPr/>
        </p:nvSpPr>
        <p:spPr>
          <a:xfrm>
            <a:off x="2339408" y="4510575"/>
            <a:ext cx="2711429" cy="5280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4">
              <a:defRPr/>
            </a:pPr>
            <a:r>
              <a:rPr lang="th-TH" sz="192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 10</a:t>
            </a:r>
            <a:endParaRPr lang="th-TH" sz="19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3" name="สี่เหลี่ยมผืนผ้า 51">
            <a:extLst>
              <a:ext uri="{FF2B5EF4-FFF2-40B4-BE49-F238E27FC236}">
                <a16:creationId xmlns:a16="http://schemas.microsoft.com/office/drawing/2014/main" id="{9F90307B-CB47-4856-9F3F-2AD4FBE2DA6F}"/>
              </a:ext>
            </a:extLst>
          </p:cNvPr>
          <p:cNvSpPr/>
          <p:nvPr/>
        </p:nvSpPr>
        <p:spPr>
          <a:xfrm>
            <a:off x="2314506" y="5340796"/>
            <a:ext cx="4201159" cy="673196"/>
          </a:xfrm>
          <a:prstGeom prst="rect">
            <a:avLst/>
          </a:prstGeom>
          <a:solidFill>
            <a:srgbClr val="EE9A86"/>
          </a:solidFill>
          <a:ln w="381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20" spc="-4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920" spc="-4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เป็นตัวชี้วัดในการ</a:t>
            </a:r>
            <a:r>
              <a:rPr lang="th-TH" sz="1680" spc="-4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บริหารจัดการหนี้ </a:t>
            </a:r>
          </a:p>
          <a:p>
            <a:pPr algn="ctr"/>
            <a:r>
              <a:rPr lang="th-TH" sz="1680" spc="-4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  <a:endParaRPr lang="th-TH" sz="1920" b="1" spc="-48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80" name="กลุ่ม 53"/>
          <p:cNvGrpSpPr/>
          <p:nvPr/>
        </p:nvGrpSpPr>
        <p:grpSpPr>
          <a:xfrm>
            <a:off x="3358" y="6097247"/>
            <a:ext cx="8921848" cy="760749"/>
            <a:chOff x="-425532" y="4710612"/>
            <a:chExt cx="5576155" cy="475468"/>
          </a:xfrm>
        </p:grpSpPr>
        <p:grpSp>
          <p:nvGrpSpPr>
            <p:cNvPr id="81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83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92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  <p:sp>
              <p:nvSpPr>
                <p:cNvPr id="93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</p:grpSp>
          <p:grpSp>
            <p:nvGrpSpPr>
              <p:cNvPr id="84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5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7" name="Picture 86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8" name="Picture 87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9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90" name="Picture 89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" name="Picture 90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6" name="Picture 85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2" name="TextBox 7"/>
            <p:cNvSpPr txBox="1"/>
            <p:nvPr/>
          </p:nvSpPr>
          <p:spPr>
            <a:xfrm>
              <a:off x="67127" y="4797248"/>
              <a:ext cx="2323553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th-TH"/>
              </a:defPPr>
              <a:lvl1pPr marL="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9" name="ตัวแทนหมายเลขภาพนิ่ง 8">
            <a:extLst>
              <a:ext uri="{FF2B5EF4-FFF2-40B4-BE49-F238E27FC236}">
                <a16:creationId xmlns:a16="http://schemas.microsoft.com/office/drawing/2014/main" id="{86068652-E8D2-4B97-B6FC-571468617FFB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52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F3EA43D0-E863-4D3F-915E-780FB79821D3}"/>
              </a:ext>
            </a:extLst>
          </p:cNvPr>
          <p:cNvSpPr txBox="1"/>
          <p:nvPr/>
        </p:nvSpPr>
        <p:spPr>
          <a:xfrm>
            <a:off x="141547" y="60726"/>
            <a:ext cx="599248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/>
            <a:r>
              <a:rPr lang="en-US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Theme </a:t>
            </a:r>
            <a:r>
              <a:rPr lang="th-TH" sz="3200" b="1" dirty="0">
                <a:solidFill>
                  <a:prstClr val="whit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การใช้เงินทุนหมุนเวียน</a:t>
            </a:r>
          </a:p>
        </p:txBody>
      </p:sp>
      <p:grpSp>
        <p:nvGrpSpPr>
          <p:cNvPr id="30" name="Group 39">
            <a:extLst>
              <a:ext uri="{FF2B5EF4-FFF2-40B4-BE49-F238E27FC236}">
                <a16:creationId xmlns:a16="http://schemas.microsoft.com/office/drawing/2014/main" id="{E400CC6D-A366-4176-9007-FF14F5F633CD}"/>
              </a:ext>
            </a:extLst>
          </p:cNvPr>
          <p:cNvGrpSpPr/>
          <p:nvPr/>
        </p:nvGrpSpPr>
        <p:grpSpPr>
          <a:xfrm>
            <a:off x="-35576" y="-62061"/>
            <a:ext cx="7306171" cy="1957765"/>
            <a:chOff x="-41359" y="31355"/>
            <a:chExt cx="6785059" cy="1086220"/>
          </a:xfrm>
        </p:grpSpPr>
        <p:sp>
          <p:nvSpPr>
            <p:cNvPr id="31" name="สี่เหลี่ยมผืนผ้า 8">
              <a:extLst>
                <a:ext uri="{FF2B5EF4-FFF2-40B4-BE49-F238E27FC236}">
                  <a16:creationId xmlns:a16="http://schemas.microsoft.com/office/drawing/2014/main" id="{1400FD6A-7108-44BE-9634-E317940D80DC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สี่เหลี่ยมผืนผ้า 9">
              <a:extLst>
                <a:ext uri="{FF2B5EF4-FFF2-40B4-BE49-F238E27FC236}">
                  <a16:creationId xmlns:a16="http://schemas.microsoft.com/office/drawing/2014/main" id="{FC394EFE-D5FA-4E52-9C8F-7D0BCB5B57A0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TextBox 29">
              <a:extLst>
                <a:ext uri="{FF2B5EF4-FFF2-40B4-BE49-F238E27FC236}">
                  <a16:creationId xmlns:a16="http://schemas.microsoft.com/office/drawing/2014/main" id="{1918395B-0FC2-4B76-B84D-C518EE912D18}"/>
                </a:ext>
              </a:extLst>
            </p:cNvPr>
            <p:cNvSpPr txBox="1"/>
            <p:nvPr/>
          </p:nvSpPr>
          <p:spPr>
            <a:xfrm>
              <a:off x="-41359" y="101912"/>
              <a:ext cx="660673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sz="20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ตัวชี้วัดและค่าเป้าหมายการประเมินผลการปฏิบัติราชการ</a:t>
              </a:r>
            </a:p>
            <a:p>
              <a:pPr algn="ctr" defTabSz="1219170"/>
              <a:r>
                <a:rPr lang="th-TH" sz="20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ประจำปีงบประมาณ พ.ศ. 2566 </a:t>
              </a:r>
            </a:p>
            <a:p>
              <a:pPr algn="ctr" defTabSz="1219170"/>
              <a:r>
                <a:rPr lang="th-TH" sz="20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ตัวชี้วัดรายบุคคล : ตำแหน่งพัฒนาการจังหวัด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8325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2871" y="1482707"/>
          <a:ext cx="7635239" cy="4220863"/>
        </p:xfrm>
        <a:graphic>
          <a:graphicData uri="http://schemas.openxmlformats.org/drawingml/2006/table">
            <a:tbl>
              <a:tblPr firstRow="1" firstCol="1" bandRow="1"/>
              <a:tblGrid>
                <a:gridCol w="1185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0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31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การปฏิบัติงานรายบุคคล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marL="18311" marR="18311" marT="1220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เกณฑ์การให้คะแนน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marL="18311" marR="18311" marT="1220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4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54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1300" b="1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7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ระดับความสำเร็จ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การบริหาร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จัดการหนี้</a:t>
                      </a:r>
                      <a:r>
                        <a:rPr lang="th-TH" sz="1300" b="1" baseline="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กองทุนพัฒนาบทบาทสตรี 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marL="18311" marR="18311" marT="12208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ngsana New"/>
                        <a:buNone/>
                      </a:pPr>
                      <a:endParaRPr kumimoji="0" lang="th-TH" sz="1700" b="1" kern="1200" baseline="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ngsana New"/>
                        <a:buNone/>
                      </a:pPr>
                      <a:endParaRPr kumimoji="0" lang="th-TH" sz="1700" b="1" kern="12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  <a:p>
                      <a:pPr marL="227013" marR="0" lvl="1" indent="-22701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kumimoji="0" lang="th-TH" sz="17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  <a:sym typeface="Arial"/>
                      </a:endParaRPr>
                    </a:p>
                    <a:p>
                      <a:endParaRPr kumimoji="0" lang="th-TH" sz="17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  <a:sym typeface="Arial"/>
                      </a:endParaRPr>
                    </a:p>
                    <a:p>
                      <a:endParaRPr kumimoji="0" lang="th-TH" sz="17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  <a:sym typeface="Arial"/>
                      </a:endParaRPr>
                    </a:p>
                  </a:txBody>
                  <a:tcPr marL="22860" marR="22860" marT="1524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48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82530C71-1F43-4A78-AB53-33886DB97354}"/>
              </a:ext>
            </a:extLst>
          </p:cNvPr>
          <p:cNvGraphicFramePr>
            <a:graphicFrameLocks noGrp="1"/>
          </p:cNvGraphicFramePr>
          <p:nvPr/>
        </p:nvGraphicFramePr>
        <p:xfrm>
          <a:off x="7806384" y="1469626"/>
          <a:ext cx="4217977" cy="41990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4999">
                  <a:extLst>
                    <a:ext uri="{9D8B030D-6E8A-4147-A177-3AD203B41FA5}">
                      <a16:colId xmlns:a16="http://schemas.microsoft.com/office/drawing/2014/main" val="625200823"/>
                    </a:ext>
                  </a:extLst>
                </a:gridCol>
                <a:gridCol w="702978">
                  <a:extLst>
                    <a:ext uri="{9D8B030D-6E8A-4147-A177-3AD203B41FA5}">
                      <a16:colId xmlns:a16="http://schemas.microsoft.com/office/drawing/2014/main" val="97070662"/>
                    </a:ext>
                  </a:extLst>
                </a:gridCol>
              </a:tblGrid>
              <a:tr h="371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หลักฐานเชิงประจักษ์  </a:t>
                      </a:r>
                      <a:endParaRPr lang="en-GB" sz="130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82296" marR="822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คะแนน</a:t>
                      </a:r>
                      <a:endParaRPr lang="en-GB" sz="130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82296" marR="82296" marT="0" marB="0" anchor="ctr"/>
                </a:tc>
                <a:extLst>
                  <a:ext uri="{0D108BD9-81ED-4DB2-BD59-A6C34878D82A}">
                    <a16:rowId xmlns:a16="http://schemas.microsoft.com/office/drawing/2014/main" val="696814766"/>
                  </a:ext>
                </a:extLst>
              </a:tr>
              <a:tr h="1496201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>
                          <a:effectLst/>
                          <a:latin typeface="Chulabhorn Likit Text Light" panose="00000400000000000000" pitchFamily="50" charset="-34"/>
                          <a:ea typeface="Batang" panose="02030600000101010101" pitchFamily="18" charset="-127"/>
                          <a:cs typeface="Chulabhorn Likit Text Light" panose="00000400000000000000" pitchFamily="50" charset="-34"/>
                        </a:rPr>
                        <a:t>ทบทวนฐานข้อมูลลูกหนี้ถูกต้องเป็นปัจจุบัน ทบทวนแผนการบริหารจัดการหนี้</a:t>
                      </a:r>
                      <a:r>
                        <a:rPr lang="th-TH" sz="1300" b="1" baseline="0" dirty="0">
                          <a:effectLst/>
                          <a:latin typeface="Chulabhorn Likit Text Light" panose="00000400000000000000" pitchFamily="50" charset="-34"/>
                          <a:ea typeface="Batang" panose="02030600000101010101" pitchFamily="18" charset="-127"/>
                          <a:cs typeface="Chulabhorn Likit Text Light" panose="00000400000000000000" pitchFamily="50" charset="-34"/>
                        </a:rPr>
                        <a:t> สรุปข้อมูล/ภาพถ่ายการดำเนินงานตามแผนบริหารจัดการหนี้ และรายงานผลการบริหารจัดการหนี้เกินกำหนดชำระในโปรแกรมจัดการทะเบียนลูกหนี้ (</a:t>
                      </a:r>
                      <a:r>
                        <a:rPr lang="en-US" sz="1300" b="1" baseline="0" dirty="0">
                          <a:effectLst/>
                          <a:latin typeface="Chulabhorn Likit Text Light" panose="00000400000000000000" pitchFamily="50" charset="-34"/>
                          <a:ea typeface="Batang" panose="02030600000101010101" pitchFamily="18" charset="-127"/>
                          <a:cs typeface="Chulabhorn Likit Text Light" panose="00000400000000000000" pitchFamily="50" charset="-34"/>
                        </a:rPr>
                        <a:t>SARA)</a:t>
                      </a:r>
                      <a:endParaRPr lang="en-GB" sz="1300" b="1" dirty="0">
                        <a:effectLst/>
                        <a:latin typeface="Chulabhorn Likit Text Light" panose="00000400000000000000" pitchFamily="50" charset="-34"/>
                        <a:ea typeface="Batang" panose="02030600000101010101" pitchFamily="18" charset="-127"/>
                        <a:cs typeface="Chulabhorn Likit Text Light" panose="00000400000000000000" pitchFamily="50" charset="-34"/>
                      </a:endParaRPr>
                    </a:p>
                  </a:txBody>
                  <a:tcPr marL="82296" marR="822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1</a:t>
                      </a:r>
                      <a:endParaRPr lang="en-GB" sz="130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82296" marR="82296" marT="0" marB="0" anchor="ctr"/>
                </a:tc>
                <a:extLst>
                  <a:ext uri="{0D108BD9-81ED-4DB2-BD59-A6C34878D82A}">
                    <a16:rowId xmlns:a16="http://schemas.microsoft.com/office/drawing/2014/main" val="3994835803"/>
                  </a:ext>
                </a:extLst>
              </a:tr>
              <a:tr h="1496201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รายงานผลการบริหารจัดการหนี้</a:t>
                      </a:r>
                      <a:r>
                        <a:rPr lang="th-TH" sz="1300" b="1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กองทุนพัฒนาบทบาทสตรี เสนอต่อคณะอนุกรรมการบริหารกองทุนพัฒนาบทบาทสตรีระดับจังหวัด และรายงานผลการบริห</a:t>
                      </a:r>
                      <a:r>
                        <a:rPr lang="th-TH" sz="13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ารจัดการหนี้เกินกำหนดชำระ               ในโปรแกรมจัดการทะเบียนลูกหนี้ (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SARA</a:t>
                      </a:r>
                      <a:r>
                        <a:rPr lang="th-TH" sz="13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) </a:t>
                      </a:r>
                      <a:endParaRPr lang="en-GB" sz="1300" b="1" dirty="0">
                        <a:effectLst/>
                        <a:latin typeface="Chulabhorn Likit Text Light" panose="00000400000000000000" pitchFamily="50" charset="-34"/>
                        <a:ea typeface="Batang" panose="02030600000101010101" pitchFamily="18" charset="-127"/>
                        <a:cs typeface="Chulabhorn Likit Text Light" panose="00000400000000000000" pitchFamily="50" charset="-34"/>
                      </a:endParaRPr>
                    </a:p>
                  </a:txBody>
                  <a:tcPr marL="82296" marR="822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GB" sz="130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82296" marR="82296" marT="0" marB="0" anchor="ctr"/>
                </a:tc>
                <a:extLst>
                  <a:ext uri="{0D108BD9-81ED-4DB2-BD59-A6C34878D82A}">
                    <a16:rowId xmlns:a16="http://schemas.microsoft.com/office/drawing/2014/main" val="365926964"/>
                  </a:ext>
                </a:extLst>
              </a:tr>
              <a:tr h="834980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>
                          <a:effectLst/>
                          <a:latin typeface="Chulabhorn Likit Text Light" panose="00000400000000000000" pitchFamily="50" charset="-34"/>
                          <a:ea typeface="Batang" panose="02030600000101010101" pitchFamily="18" charset="-127"/>
                          <a:cs typeface="Chulabhorn Likit Text Light" panose="00000400000000000000" pitchFamily="50" charset="-34"/>
                        </a:rPr>
                        <a:t>รายงานผลการบริหารจัดการหนี้เกินกำหนดชำระ</a:t>
                      </a:r>
                      <a:r>
                        <a:rPr lang="th-TH" sz="1300" b="1" baseline="0" dirty="0">
                          <a:effectLst/>
                          <a:latin typeface="Chulabhorn Likit Text Light" panose="00000400000000000000" pitchFamily="50" charset="-34"/>
                          <a:ea typeface="Batang" panose="02030600000101010101" pitchFamily="18" charset="-127"/>
                          <a:cs typeface="Chulabhorn Likit Text Light" panose="00000400000000000000" pitchFamily="50" charset="-34"/>
                        </a:rPr>
                        <a:t> ในโปรแกรมจัดการทะเบียนลูกหนี้ (</a:t>
                      </a:r>
                      <a:r>
                        <a:rPr lang="en-US" sz="1300" b="1" baseline="0" dirty="0">
                          <a:effectLst/>
                          <a:latin typeface="Chulabhorn Likit Text Light" panose="00000400000000000000" pitchFamily="50" charset="-34"/>
                          <a:ea typeface="Batang" panose="02030600000101010101" pitchFamily="18" charset="-127"/>
                          <a:cs typeface="Chulabhorn Likit Text Light" panose="00000400000000000000" pitchFamily="50" charset="-34"/>
                        </a:rPr>
                        <a:t>SARA)</a:t>
                      </a:r>
                      <a:endParaRPr lang="en-GB" sz="1300" b="1" dirty="0">
                        <a:effectLst/>
                        <a:latin typeface="Chulabhorn Likit Text Light" panose="00000400000000000000" pitchFamily="50" charset="-34"/>
                        <a:ea typeface="Batang" panose="02030600000101010101" pitchFamily="18" charset="-127"/>
                        <a:cs typeface="Chulabhorn Likit Text Light" panose="00000400000000000000" pitchFamily="50" charset="-34"/>
                      </a:endParaRPr>
                    </a:p>
                  </a:txBody>
                  <a:tcPr marL="82296" marR="822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3 - 5</a:t>
                      </a:r>
                    </a:p>
                  </a:txBody>
                  <a:tcPr marL="82296" marR="82296" marT="0" marB="0" anchor="ctr"/>
                </a:tc>
                <a:extLst>
                  <a:ext uri="{0D108BD9-81ED-4DB2-BD59-A6C34878D82A}">
                    <a16:rowId xmlns:a16="http://schemas.microsoft.com/office/drawing/2014/main" val="237784434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B9437D1-583F-40A1-8FAF-4C939DE46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660" y="2817079"/>
            <a:ext cx="221664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16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3ED891EE-043E-413B-8938-ABE07082ADD8}"/>
              </a:ext>
            </a:extLst>
          </p:cNvPr>
          <p:cNvGraphicFramePr>
            <a:graphicFrameLocks noGrp="1"/>
          </p:cNvGraphicFramePr>
          <p:nvPr/>
        </p:nvGraphicFramePr>
        <p:xfrm>
          <a:off x="1293418" y="2182111"/>
          <a:ext cx="6444692" cy="352145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768948">
                  <a:extLst>
                    <a:ext uri="{9D8B030D-6E8A-4147-A177-3AD203B41FA5}">
                      <a16:colId xmlns:a16="http://schemas.microsoft.com/office/drawing/2014/main" val="475227417"/>
                    </a:ext>
                  </a:extLst>
                </a:gridCol>
                <a:gridCol w="1675744">
                  <a:extLst>
                    <a:ext uri="{9D8B030D-6E8A-4147-A177-3AD203B41FA5}">
                      <a16:colId xmlns:a16="http://schemas.microsoft.com/office/drawing/2014/main" val="4186395293"/>
                    </a:ext>
                  </a:extLst>
                </a:gridCol>
              </a:tblGrid>
              <a:tr h="909828">
                <a:tc>
                  <a:txBody>
                    <a:bodyPr/>
                    <a:lstStyle/>
                    <a:p>
                      <a:pPr marL="596188" indent="-596188" algn="l">
                        <a:lnSpc>
                          <a:spcPct val="150000"/>
                        </a:lnSpc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ทบทวนทำฐานข้อลูกหนี้ ทบทวนแผนบริหารจัดการหนี้ ดำเนินการตาม</a:t>
                      </a:r>
                    </a:p>
                    <a:p>
                      <a:pPr marL="596188" indent="-596188" algn="l">
                        <a:lnSpc>
                          <a:spcPct val="150000"/>
                        </a:lnSpc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แผนบริหารจัดการหนี้  กองทุนพัฒนาบทบาทสตรี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และบริหารจัดการหนี้</a:t>
                      </a:r>
                    </a:p>
                    <a:p>
                      <a:pPr marL="596188" indent="-596188" algn="l">
                        <a:lnSpc>
                          <a:spcPct val="150000"/>
                        </a:lnSpc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เกินกำหนดชำระคงเหลือมากกว่าร้อยละ 16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596188" indent="-596188" algn="ctr">
                        <a:lnSpc>
                          <a:spcPct val="150000"/>
                        </a:lnSpc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คะแนน 1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682219594"/>
                  </a:ext>
                </a:extLst>
              </a:tr>
              <a:tr h="909828">
                <a:tc>
                  <a:txBody>
                    <a:bodyPr/>
                    <a:lstStyle/>
                    <a:p>
                      <a:pPr marL="596188" marR="0" indent="-596188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รายงานผลการบริหารจัดการหนี้ เสนอคณะอนุกรรมการบริหารกองทุน</a:t>
                      </a:r>
                    </a:p>
                    <a:p>
                      <a:pPr marL="596188" marR="0" indent="-596188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พัฒนาบทบาทสตรีระดับจังหวัดทราบทุกครั้งที่มีการประชุม และบริหาร</a:t>
                      </a:r>
                    </a:p>
                    <a:p>
                      <a:pPr marL="596188" marR="0" indent="-596188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จัดการหนี้เกินกำหนดชำระคงเหลือต่ำกว่าร้อยละ 16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596188" marR="0" indent="-596188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คะแนน 2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3364608220"/>
                  </a:ext>
                </a:extLst>
              </a:tr>
              <a:tr h="495420">
                <a:tc>
                  <a:txBody>
                    <a:bodyPr/>
                    <a:lstStyle/>
                    <a:p>
                      <a:pPr marL="596188" marR="0" indent="-596188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บริหารจัดการหนี้เกินกำหนดชำระคงเหลือต่ำกว่าร้อยละ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14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596188" marR="0" indent="-596188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คะแนน 3 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2553611641"/>
                  </a:ext>
                </a:extLst>
              </a:tr>
              <a:tr h="495420">
                <a:tc>
                  <a:txBody>
                    <a:bodyPr/>
                    <a:lstStyle/>
                    <a:p>
                      <a:pPr marL="596188" marR="0" indent="-596188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บริหารจัดการหนี้เกินกำหนดชำระคงเหลือต่ำกว่าร้อยละ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12</a:t>
                      </a:r>
                      <a:endParaRPr lang="en-GB" sz="1200" b="1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596188" marR="0" indent="-596188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คะแนน 4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433565447"/>
                  </a:ext>
                </a:extLst>
              </a:tr>
              <a:tr h="710963">
                <a:tc>
                  <a:txBody>
                    <a:bodyPr/>
                    <a:lstStyle/>
                    <a:p>
                      <a:pPr marL="596188" marR="0" indent="-596188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บริหารจัดการหนี้เกินกำหนดชำระคงเหลือต่ำกว่าร้อยละ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10 </a:t>
                      </a:r>
                      <a:endParaRPr lang="en-GB" sz="1200" b="1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596188" marR="0" indent="-596188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คะแนน 5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2305546053"/>
                  </a:ext>
                </a:extLst>
              </a:tr>
            </a:tbl>
          </a:graphicData>
        </a:graphic>
      </p:graphicFrame>
      <p:grpSp>
        <p:nvGrpSpPr>
          <p:cNvPr id="57" name="กลุ่ม 53"/>
          <p:cNvGrpSpPr/>
          <p:nvPr/>
        </p:nvGrpSpPr>
        <p:grpSpPr>
          <a:xfrm>
            <a:off x="3358" y="6097247"/>
            <a:ext cx="8921848" cy="760749"/>
            <a:chOff x="-425532" y="4710612"/>
            <a:chExt cx="5576155" cy="475468"/>
          </a:xfrm>
        </p:grpSpPr>
        <p:grpSp>
          <p:nvGrpSpPr>
            <p:cNvPr id="58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60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69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  <p:sp>
              <p:nvSpPr>
                <p:cNvPr id="70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</p:grpSp>
          <p:grpSp>
            <p:nvGrpSpPr>
              <p:cNvPr id="61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62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66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67" name="Picture 66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Picture 67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63" name="Picture 6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9" name="TextBox 7"/>
            <p:cNvSpPr txBox="1"/>
            <p:nvPr/>
          </p:nvSpPr>
          <p:spPr>
            <a:xfrm>
              <a:off x="67127" y="4797248"/>
              <a:ext cx="2323553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th-TH"/>
              </a:defPPr>
              <a:lvl1pPr marL="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2" name="ตัวแทนหมายเลขภาพนิ่ง 8">
            <a:extLst>
              <a:ext uri="{FF2B5EF4-FFF2-40B4-BE49-F238E27FC236}">
                <a16:creationId xmlns:a16="http://schemas.microsoft.com/office/drawing/2014/main" id="{6CD9282E-5568-48CC-A91C-091455FC34F4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53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27" name="Group 39">
            <a:extLst>
              <a:ext uri="{FF2B5EF4-FFF2-40B4-BE49-F238E27FC236}">
                <a16:creationId xmlns:a16="http://schemas.microsoft.com/office/drawing/2014/main" id="{D5A96520-677F-4D67-BE60-EC866D178EF0}"/>
              </a:ext>
            </a:extLst>
          </p:cNvPr>
          <p:cNvGrpSpPr/>
          <p:nvPr/>
        </p:nvGrpSpPr>
        <p:grpSpPr>
          <a:xfrm>
            <a:off x="-35576" y="-62061"/>
            <a:ext cx="7306171" cy="1321524"/>
            <a:chOff x="-41359" y="31355"/>
            <a:chExt cx="6785059" cy="733216"/>
          </a:xfrm>
        </p:grpSpPr>
        <p:sp>
          <p:nvSpPr>
            <p:cNvPr id="28" name="สี่เหลี่ยมผืนผ้า 8">
              <a:extLst>
                <a:ext uri="{FF2B5EF4-FFF2-40B4-BE49-F238E27FC236}">
                  <a16:creationId xmlns:a16="http://schemas.microsoft.com/office/drawing/2014/main" id="{CD000D2A-8C7D-4422-AFE7-E489395452F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สี่เหลี่ยมผืนผ้า 9">
              <a:extLst>
                <a:ext uri="{FF2B5EF4-FFF2-40B4-BE49-F238E27FC236}">
                  <a16:creationId xmlns:a16="http://schemas.microsoft.com/office/drawing/2014/main" id="{61577692-456C-4A42-B7A8-8FAD837AD8C8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39B7991-CEF8-45CC-9FED-A19FAB7E9AB4}"/>
                </a:ext>
              </a:extLst>
            </p:cNvPr>
            <p:cNvSpPr txBox="1"/>
            <p:nvPr/>
          </p:nvSpPr>
          <p:spPr>
            <a:xfrm>
              <a:off x="-41359" y="178632"/>
              <a:ext cx="6606738" cy="3927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sz="200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การประเมินผลการปฏิบัติราชการ ปีงบประมาณ พ.ศ. 2566 รอบการประเมินที่ 2 ตำแหน่งพัฒนาการจังหวัด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8370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กลุ่ม 53"/>
          <p:cNvGrpSpPr/>
          <p:nvPr/>
        </p:nvGrpSpPr>
        <p:grpSpPr>
          <a:xfrm>
            <a:off x="3358" y="6097247"/>
            <a:ext cx="8921848" cy="760749"/>
            <a:chOff x="-425532" y="4710612"/>
            <a:chExt cx="5576155" cy="475468"/>
          </a:xfrm>
        </p:grpSpPr>
        <p:grpSp>
          <p:nvGrpSpPr>
            <p:cNvPr id="81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83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92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  <p:sp>
              <p:nvSpPr>
                <p:cNvPr id="93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</p:grpSp>
          <p:grpSp>
            <p:nvGrpSpPr>
              <p:cNvPr id="84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5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7" name="Picture 86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8" name="Picture 87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9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90" name="Picture 89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" name="Picture 90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6" name="Picture 85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2" name="TextBox 7"/>
            <p:cNvSpPr txBox="1"/>
            <p:nvPr/>
          </p:nvSpPr>
          <p:spPr>
            <a:xfrm>
              <a:off x="67127" y="4797248"/>
              <a:ext cx="2323553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th-TH"/>
              </a:defPPr>
              <a:lvl1pPr marL="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3" y="358297"/>
            <a:ext cx="3705053" cy="5668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88" y="1461138"/>
            <a:ext cx="6169402" cy="4566008"/>
          </a:xfrm>
          <a:prstGeom prst="rect">
            <a:avLst/>
          </a:prstGeom>
        </p:spPr>
      </p:pic>
      <p:sp>
        <p:nvSpPr>
          <p:cNvPr id="18" name="ตัวแทนหมายเลขภาพนิ่ง 8">
            <a:extLst>
              <a:ext uri="{FF2B5EF4-FFF2-40B4-BE49-F238E27FC236}">
                <a16:creationId xmlns:a16="http://schemas.microsoft.com/office/drawing/2014/main" id="{06A409B7-CD33-47FE-A151-BD3226945FD2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54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8604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กลุ่ม 53"/>
          <p:cNvGrpSpPr/>
          <p:nvPr/>
        </p:nvGrpSpPr>
        <p:grpSpPr>
          <a:xfrm>
            <a:off x="3358" y="6097247"/>
            <a:ext cx="8921848" cy="760749"/>
            <a:chOff x="-425532" y="4710612"/>
            <a:chExt cx="5576155" cy="475468"/>
          </a:xfrm>
        </p:grpSpPr>
        <p:grpSp>
          <p:nvGrpSpPr>
            <p:cNvPr id="58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60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69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  <p:sp>
              <p:nvSpPr>
                <p:cNvPr id="70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</p:grpSp>
          <p:grpSp>
            <p:nvGrpSpPr>
              <p:cNvPr id="61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62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66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67" name="Picture 66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Picture 67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63" name="Picture 6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9" name="TextBox 7"/>
            <p:cNvSpPr txBox="1"/>
            <p:nvPr/>
          </p:nvSpPr>
          <p:spPr>
            <a:xfrm>
              <a:off x="67127" y="4797248"/>
              <a:ext cx="2323553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th-TH"/>
              </a:defPPr>
              <a:lvl1pPr marL="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72114"/>
              </p:ext>
            </p:extLst>
          </p:nvPr>
        </p:nvGraphicFramePr>
        <p:xfrm>
          <a:off x="10102" y="770247"/>
          <a:ext cx="12181897" cy="5337677"/>
        </p:xfrm>
        <a:graphic>
          <a:graphicData uri="http://schemas.openxmlformats.org/drawingml/2006/table">
            <a:tbl>
              <a:tblPr/>
              <a:tblGrid>
                <a:gridCol w="436107">
                  <a:extLst>
                    <a:ext uri="{9D8B030D-6E8A-4147-A177-3AD203B41FA5}">
                      <a16:colId xmlns:a16="http://schemas.microsoft.com/office/drawing/2014/main" val="570339406"/>
                    </a:ext>
                  </a:extLst>
                </a:gridCol>
                <a:gridCol w="910787">
                  <a:extLst>
                    <a:ext uri="{9D8B030D-6E8A-4147-A177-3AD203B41FA5}">
                      <a16:colId xmlns:a16="http://schemas.microsoft.com/office/drawing/2014/main" val="3029896886"/>
                    </a:ext>
                  </a:extLst>
                </a:gridCol>
                <a:gridCol w="1285843">
                  <a:extLst>
                    <a:ext uri="{9D8B030D-6E8A-4147-A177-3AD203B41FA5}">
                      <a16:colId xmlns:a16="http://schemas.microsoft.com/office/drawing/2014/main" val="3215115546"/>
                    </a:ext>
                  </a:extLst>
                </a:gridCol>
                <a:gridCol w="1148576">
                  <a:extLst>
                    <a:ext uri="{9D8B030D-6E8A-4147-A177-3AD203B41FA5}">
                      <a16:colId xmlns:a16="http://schemas.microsoft.com/office/drawing/2014/main" val="826964563"/>
                    </a:ext>
                  </a:extLst>
                </a:gridCol>
                <a:gridCol w="1137424">
                  <a:extLst>
                    <a:ext uri="{9D8B030D-6E8A-4147-A177-3AD203B41FA5}">
                      <a16:colId xmlns:a16="http://schemas.microsoft.com/office/drawing/2014/main" val="3338240160"/>
                    </a:ext>
                  </a:extLst>
                </a:gridCol>
                <a:gridCol w="1182029">
                  <a:extLst>
                    <a:ext uri="{9D8B030D-6E8A-4147-A177-3AD203B41FA5}">
                      <a16:colId xmlns:a16="http://schemas.microsoft.com/office/drawing/2014/main" val="3572453852"/>
                    </a:ext>
                  </a:extLst>
                </a:gridCol>
                <a:gridCol w="1103971">
                  <a:extLst>
                    <a:ext uri="{9D8B030D-6E8A-4147-A177-3AD203B41FA5}">
                      <a16:colId xmlns:a16="http://schemas.microsoft.com/office/drawing/2014/main" val="1248147501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1476943066"/>
                    </a:ext>
                  </a:extLst>
                </a:gridCol>
                <a:gridCol w="1081668">
                  <a:extLst>
                    <a:ext uri="{9D8B030D-6E8A-4147-A177-3AD203B41FA5}">
                      <a16:colId xmlns:a16="http://schemas.microsoft.com/office/drawing/2014/main" val="1087673709"/>
                    </a:ext>
                  </a:extLst>
                </a:gridCol>
                <a:gridCol w="1092819">
                  <a:extLst>
                    <a:ext uri="{9D8B030D-6E8A-4147-A177-3AD203B41FA5}">
                      <a16:colId xmlns:a16="http://schemas.microsoft.com/office/drawing/2014/main" val="794055860"/>
                    </a:ext>
                  </a:extLst>
                </a:gridCol>
                <a:gridCol w="1137425">
                  <a:extLst>
                    <a:ext uri="{9D8B030D-6E8A-4147-A177-3AD203B41FA5}">
                      <a16:colId xmlns:a16="http://schemas.microsoft.com/office/drawing/2014/main" val="1601742367"/>
                    </a:ext>
                  </a:extLst>
                </a:gridCol>
                <a:gridCol w="572428">
                  <a:extLst>
                    <a:ext uri="{9D8B030D-6E8A-4147-A177-3AD203B41FA5}">
                      <a16:colId xmlns:a16="http://schemas.microsoft.com/office/drawing/2014/main" val="3471470737"/>
                    </a:ext>
                  </a:extLst>
                </a:gridCol>
              </a:tblGrid>
              <a:tr h="3840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 2556 - 2565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91174"/>
                  </a:ext>
                </a:extLst>
              </a:tr>
              <a:tr h="132789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ชำระคืนเงินต้น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ปีบัญชี 2566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ปัจจุบัน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พักหนี้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13 ก.ย. 66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คะแนน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729908"/>
                  </a:ext>
                </a:extLst>
              </a:tr>
              <a:tr h="3625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132,509,924.00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63,009,231.54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10,354,697.58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52,654,533.96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36,007,647.15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15,313,436.33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518,516.71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814,933.77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4632"/>
                  </a:ext>
                </a:extLst>
              </a:tr>
              <a:tr h="3625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412,404,824.00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49,513,240.56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22,092,829.63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27,420,410.93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22,484,491.56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2,625,744.25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2,310,175.12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56867"/>
                  </a:ext>
                </a:extLst>
              </a:tr>
              <a:tr h="3625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169,847,655.00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46,968,436.45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13,707,511.80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33,260,924.65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22,156,985.15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922,020.73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7,729,403.66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2,452,515.11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60734"/>
                  </a:ext>
                </a:extLst>
              </a:tr>
              <a:tr h="3625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164,289,065.00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47,340,856.41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16,646,120.82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30,694,735.59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13,843,881.87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14,367,455.68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2,483,398.04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73005"/>
                  </a:ext>
                </a:extLst>
              </a:tr>
              <a:tr h="3625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281,142,803.00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64,094,636.47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36,354,865.28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27,739,771.19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22,149,521.39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1,183,248.80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4,407,001.00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884153"/>
                  </a:ext>
                </a:extLst>
              </a:tr>
              <a:tr h="3625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347,377,020.00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96,992,801.30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42,507,890.61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54,484,910.69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47,158,372.93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405,500.00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6,921,037.76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22857"/>
                  </a:ext>
                </a:extLst>
              </a:tr>
              <a:tr h="3625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88,523,258.00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31,511,204.29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7,249,141.22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24,262,063.07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14,613,412.23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7,281,425.54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2,367,225.30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19817"/>
                  </a:ext>
                </a:extLst>
              </a:tr>
              <a:tr h="3625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140,632,865.00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45,943,981.18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21,704,804.68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24,239,176.50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19,535,827.92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193,563.80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1,005,087.91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3,504,696.87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6061"/>
                  </a:ext>
                </a:extLst>
              </a:tr>
              <a:tr h="3625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303,621,520.00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82,767,193.34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27,189,604.31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55,577,589.03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34,912,429.84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13,385,204.02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754,727.90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6,525,227.27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897060"/>
                  </a:ext>
                </a:extLst>
              </a:tr>
              <a:tr h="3625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254,761,415.00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51,936,172.82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21,377,376.30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30,558,796.52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26,421,138.75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4,137,657.77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07123"/>
                  </a:ext>
                </a:extLst>
              </a:tr>
            </a:tbl>
          </a:graphicData>
        </a:graphic>
      </p:graphicFrame>
      <p:sp>
        <p:nvSpPr>
          <p:cNvPr id="18" name="ตัวแทนหมายเลขภาพนิ่ง 8">
            <a:extLst>
              <a:ext uri="{FF2B5EF4-FFF2-40B4-BE49-F238E27FC236}">
                <a16:creationId xmlns:a16="http://schemas.microsoft.com/office/drawing/2014/main" id="{5FDF4A54-C460-45D3-98D0-DB7DE115B6A4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55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91911303-782C-4B18-A406-9BCE91734C42}"/>
              </a:ext>
            </a:extLst>
          </p:cNvPr>
          <p:cNvGrpSpPr/>
          <p:nvPr/>
        </p:nvGrpSpPr>
        <p:grpSpPr>
          <a:xfrm>
            <a:off x="-35575" y="-62062"/>
            <a:ext cx="10038220" cy="780975"/>
            <a:chOff x="-35575" y="-62062"/>
            <a:chExt cx="10038220" cy="780975"/>
          </a:xfrm>
        </p:grpSpPr>
        <p:sp>
          <p:nvSpPr>
            <p:cNvPr id="22" name="สี่เหลี่ยมผืนผ้า 8">
              <a:extLst>
                <a:ext uri="{FF2B5EF4-FFF2-40B4-BE49-F238E27FC236}">
                  <a16:creationId xmlns:a16="http://schemas.microsoft.com/office/drawing/2014/main" id="{ED75F52C-FF67-4869-8090-4D389ADC1105}"/>
                </a:ext>
              </a:extLst>
            </p:cNvPr>
            <p:cNvSpPr/>
            <p:nvPr/>
          </p:nvSpPr>
          <p:spPr>
            <a:xfrm>
              <a:off x="25819" y="34716"/>
              <a:ext cx="9976826" cy="6841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สี่เหลี่ยมผืนผ้า 9">
              <a:extLst>
                <a:ext uri="{FF2B5EF4-FFF2-40B4-BE49-F238E27FC236}">
                  <a16:creationId xmlns:a16="http://schemas.microsoft.com/office/drawing/2014/main" id="{7536EE24-88B9-4083-A8C3-5CFB4F557D28}"/>
                </a:ext>
              </a:extLst>
            </p:cNvPr>
            <p:cNvSpPr/>
            <p:nvPr/>
          </p:nvSpPr>
          <p:spPr>
            <a:xfrm>
              <a:off x="25816" y="-62062"/>
              <a:ext cx="9802913" cy="684197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TextBox 29">
              <a:extLst>
                <a:ext uri="{FF2B5EF4-FFF2-40B4-BE49-F238E27FC236}">
                  <a16:creationId xmlns:a16="http://schemas.microsoft.com/office/drawing/2014/main" id="{26944E22-EF2B-4B5F-867B-1956E9C41260}"/>
                </a:ext>
              </a:extLst>
            </p:cNvPr>
            <p:cNvSpPr txBox="1"/>
            <p:nvPr/>
          </p:nvSpPr>
          <p:spPr>
            <a:xfrm>
              <a:off x="-35575" y="94808"/>
              <a:ext cx="98069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หนี้เกินกำหนดชำระกองทุนพัฒนาบทบาทสตรี ตามตัวชี้วัดพัฒนาการจังหวัด ปีงบประมาณ พ.ศ. 2566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6719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กลุ่ม 53"/>
          <p:cNvGrpSpPr/>
          <p:nvPr/>
        </p:nvGrpSpPr>
        <p:grpSpPr>
          <a:xfrm>
            <a:off x="3358" y="6097247"/>
            <a:ext cx="8921848" cy="760749"/>
            <a:chOff x="-425532" y="4710612"/>
            <a:chExt cx="5576155" cy="475468"/>
          </a:xfrm>
        </p:grpSpPr>
        <p:grpSp>
          <p:nvGrpSpPr>
            <p:cNvPr id="58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60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69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  <p:sp>
              <p:nvSpPr>
                <p:cNvPr id="70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</p:grpSp>
          <p:grpSp>
            <p:nvGrpSpPr>
              <p:cNvPr id="61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62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66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67" name="Picture 66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Picture 67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63" name="Picture 6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9" name="TextBox 7"/>
            <p:cNvSpPr txBox="1"/>
            <p:nvPr/>
          </p:nvSpPr>
          <p:spPr>
            <a:xfrm>
              <a:off x="67127" y="4797248"/>
              <a:ext cx="2323553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th-TH"/>
              </a:defPPr>
              <a:lvl1pPr marL="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14176"/>
              </p:ext>
            </p:extLst>
          </p:nvPr>
        </p:nvGraphicFramePr>
        <p:xfrm>
          <a:off x="1" y="689130"/>
          <a:ext cx="11997316" cy="5326989"/>
        </p:xfrm>
        <a:graphic>
          <a:graphicData uri="http://schemas.openxmlformats.org/drawingml/2006/table">
            <a:tbl>
              <a:tblPr/>
              <a:tblGrid>
                <a:gridCol w="446048">
                  <a:extLst>
                    <a:ext uri="{9D8B030D-6E8A-4147-A177-3AD203B41FA5}">
                      <a16:colId xmlns:a16="http://schemas.microsoft.com/office/drawing/2014/main" val="2192693235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1433294507"/>
                    </a:ext>
                  </a:extLst>
                </a:gridCol>
                <a:gridCol w="1182029">
                  <a:extLst>
                    <a:ext uri="{9D8B030D-6E8A-4147-A177-3AD203B41FA5}">
                      <a16:colId xmlns:a16="http://schemas.microsoft.com/office/drawing/2014/main" val="2037631227"/>
                    </a:ext>
                  </a:extLst>
                </a:gridCol>
                <a:gridCol w="1349298">
                  <a:extLst>
                    <a:ext uri="{9D8B030D-6E8A-4147-A177-3AD203B41FA5}">
                      <a16:colId xmlns:a16="http://schemas.microsoft.com/office/drawing/2014/main" val="942858347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1288224845"/>
                    </a:ext>
                  </a:extLst>
                </a:gridCol>
                <a:gridCol w="1182030">
                  <a:extLst>
                    <a:ext uri="{9D8B030D-6E8A-4147-A177-3AD203B41FA5}">
                      <a16:colId xmlns:a16="http://schemas.microsoft.com/office/drawing/2014/main" val="1546906567"/>
                    </a:ext>
                  </a:extLst>
                </a:gridCol>
                <a:gridCol w="1081668">
                  <a:extLst>
                    <a:ext uri="{9D8B030D-6E8A-4147-A177-3AD203B41FA5}">
                      <a16:colId xmlns:a16="http://schemas.microsoft.com/office/drawing/2014/main" val="2477506331"/>
                    </a:ext>
                  </a:extLst>
                </a:gridCol>
                <a:gridCol w="1037063">
                  <a:extLst>
                    <a:ext uri="{9D8B030D-6E8A-4147-A177-3AD203B41FA5}">
                      <a16:colId xmlns:a16="http://schemas.microsoft.com/office/drawing/2014/main" val="1925773062"/>
                    </a:ext>
                  </a:extLst>
                </a:gridCol>
                <a:gridCol w="992459">
                  <a:extLst>
                    <a:ext uri="{9D8B030D-6E8A-4147-A177-3AD203B41FA5}">
                      <a16:colId xmlns:a16="http://schemas.microsoft.com/office/drawing/2014/main" val="982002648"/>
                    </a:ext>
                  </a:extLst>
                </a:gridCol>
                <a:gridCol w="1003610">
                  <a:extLst>
                    <a:ext uri="{9D8B030D-6E8A-4147-A177-3AD203B41FA5}">
                      <a16:colId xmlns:a16="http://schemas.microsoft.com/office/drawing/2014/main" val="2320816038"/>
                    </a:ext>
                  </a:extLst>
                </a:gridCol>
                <a:gridCol w="842382">
                  <a:extLst>
                    <a:ext uri="{9D8B030D-6E8A-4147-A177-3AD203B41FA5}">
                      <a16:colId xmlns:a16="http://schemas.microsoft.com/office/drawing/2014/main" val="1031552093"/>
                    </a:ext>
                  </a:extLst>
                </a:gridCol>
                <a:gridCol w="561276">
                  <a:extLst>
                    <a:ext uri="{9D8B030D-6E8A-4147-A177-3AD203B41FA5}">
                      <a16:colId xmlns:a16="http://schemas.microsoft.com/office/drawing/2014/main" val="2503152998"/>
                    </a:ext>
                  </a:extLst>
                </a:gridCol>
              </a:tblGrid>
              <a:tr h="356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 2556 - 2565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616915"/>
                  </a:ext>
                </a:extLst>
              </a:tr>
              <a:tr h="140178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ชำระคืนเงินต้น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ปีบัญชี 2566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ปัจจุบัน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พักหนี้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13 ก.ย. 66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คะแนน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74335"/>
                  </a:ext>
                </a:extLst>
              </a:tr>
              <a:tr h="35683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191,615,425.00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53,653,500.44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21,295,976.77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32,357,523.67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25,982,600.12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88,614.55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1,967,101.68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4,319,207.32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408881"/>
                  </a:ext>
                </a:extLst>
              </a:tr>
              <a:tr h="35683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118,404,719.00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42,594,167.23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5,540,817.75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37,053,349.48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20,855,581.40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7,263,297.48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5,485,646.10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3,448,824.50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764193"/>
                  </a:ext>
                </a:extLst>
              </a:tr>
              <a:tr h="35683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167,018,951.00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57,228,896.90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13,094,316.35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44,134,580.55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27,855,162.07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6,892,228.65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4,667,248.87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4,719,940.96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699719"/>
                  </a:ext>
                </a:extLst>
              </a:tr>
              <a:tr h="35683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142,410,770.00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43,786,157.99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13,414,041.11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30,372,116.88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22,074,558.78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4,597,366.79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3,700,191.31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23622"/>
                  </a:ext>
                </a:extLst>
              </a:tr>
              <a:tr h="35683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184,696,931.00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48,227,202.96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20,829,652.91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27,397,550.05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20,905,168.18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1,623,116.43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733,586.43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4,135,679.01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29631"/>
                  </a:ext>
                </a:extLst>
              </a:tr>
              <a:tr h="35683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310,169,615.00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38,380,170.52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19,126,541.46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19,253,629.06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15,091,470.14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799,874.12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3,362,284.80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69391"/>
                  </a:ext>
                </a:extLst>
              </a:tr>
              <a:tr h="35683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189,778,438.00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35,952,745.93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12,935,432.71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23,017,313.22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19,095,140.08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682,102.09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3,240,071.05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620576"/>
                  </a:ext>
                </a:extLst>
              </a:tr>
              <a:tr h="35683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273,948,330.00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73,668,792.27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22,704,964.49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50,963,827.78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42,348,650.80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1,787,251.00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6,827,925.98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352606"/>
                  </a:ext>
                </a:extLst>
              </a:tr>
              <a:tr h="35683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332,788,065.00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93,371,879.84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41,061,115.01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52,310,764.83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35,652,339.54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6,958,003.05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935,188.00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8,765,234.24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57241"/>
                  </a:ext>
                </a:extLst>
              </a:tr>
              <a:tr h="35683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</a:p>
                  </a:txBody>
                  <a:tcPr marL="7159" marR="7159" marT="7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169,592,702.00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56,592,210.28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13,829,760.10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42,762,450.18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31,816,746.61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5,474,595.96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5,471,107.61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9768"/>
                  </a:ext>
                </a:extLst>
              </a:tr>
            </a:tbl>
          </a:graphicData>
        </a:graphic>
      </p:graphicFrame>
      <p:sp>
        <p:nvSpPr>
          <p:cNvPr id="19" name="ตัวแทนหมายเลขภาพนิ่ง 8">
            <a:extLst>
              <a:ext uri="{FF2B5EF4-FFF2-40B4-BE49-F238E27FC236}">
                <a16:creationId xmlns:a16="http://schemas.microsoft.com/office/drawing/2014/main" id="{77202AC5-1582-4A97-B43E-CC8038F7E7AA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56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EF13AA2C-2D1B-4EC9-A6A0-BB020B895EEA}"/>
              </a:ext>
            </a:extLst>
          </p:cNvPr>
          <p:cNvGrpSpPr/>
          <p:nvPr/>
        </p:nvGrpSpPr>
        <p:grpSpPr>
          <a:xfrm>
            <a:off x="-35575" y="-62062"/>
            <a:ext cx="10038220" cy="780975"/>
            <a:chOff x="-35575" y="-62062"/>
            <a:chExt cx="10038220" cy="780975"/>
          </a:xfrm>
        </p:grpSpPr>
        <p:sp>
          <p:nvSpPr>
            <p:cNvPr id="25" name="สี่เหลี่ยมผืนผ้า 8">
              <a:extLst>
                <a:ext uri="{FF2B5EF4-FFF2-40B4-BE49-F238E27FC236}">
                  <a16:creationId xmlns:a16="http://schemas.microsoft.com/office/drawing/2014/main" id="{50F24E47-BD52-47CC-B5CD-9C2F83EF56F2}"/>
                </a:ext>
              </a:extLst>
            </p:cNvPr>
            <p:cNvSpPr/>
            <p:nvPr/>
          </p:nvSpPr>
          <p:spPr>
            <a:xfrm>
              <a:off x="25819" y="34716"/>
              <a:ext cx="9976826" cy="6841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สี่เหลี่ยมผืนผ้า 9">
              <a:extLst>
                <a:ext uri="{FF2B5EF4-FFF2-40B4-BE49-F238E27FC236}">
                  <a16:creationId xmlns:a16="http://schemas.microsoft.com/office/drawing/2014/main" id="{491EC998-C02C-4F2A-BCCE-89DC4973D262}"/>
                </a:ext>
              </a:extLst>
            </p:cNvPr>
            <p:cNvSpPr/>
            <p:nvPr/>
          </p:nvSpPr>
          <p:spPr>
            <a:xfrm>
              <a:off x="25816" y="-62062"/>
              <a:ext cx="9802913" cy="684197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TextBox 29">
              <a:extLst>
                <a:ext uri="{FF2B5EF4-FFF2-40B4-BE49-F238E27FC236}">
                  <a16:creationId xmlns:a16="http://schemas.microsoft.com/office/drawing/2014/main" id="{1D799B6A-FE60-49AC-A695-BD01CE7C0FA1}"/>
                </a:ext>
              </a:extLst>
            </p:cNvPr>
            <p:cNvSpPr txBox="1"/>
            <p:nvPr/>
          </p:nvSpPr>
          <p:spPr>
            <a:xfrm>
              <a:off x="-35575" y="94808"/>
              <a:ext cx="98069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หนี้เกินกำหนดชำระกองทุนพัฒนาบทบาทสตรี ตามตัวชี้วัดพัฒนาการจังหวัด ปีงบประมาณ พ.ศ. 2566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660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กลุ่ม 53"/>
          <p:cNvGrpSpPr/>
          <p:nvPr/>
        </p:nvGrpSpPr>
        <p:grpSpPr>
          <a:xfrm>
            <a:off x="3358" y="6097247"/>
            <a:ext cx="8921848" cy="760749"/>
            <a:chOff x="-425532" y="4710612"/>
            <a:chExt cx="5576155" cy="475468"/>
          </a:xfrm>
        </p:grpSpPr>
        <p:grpSp>
          <p:nvGrpSpPr>
            <p:cNvPr id="58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60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69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  <p:sp>
              <p:nvSpPr>
                <p:cNvPr id="70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</p:grpSp>
          <p:grpSp>
            <p:nvGrpSpPr>
              <p:cNvPr id="61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62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66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67" name="Picture 66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Picture 67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63" name="Picture 6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9" name="TextBox 7"/>
            <p:cNvSpPr txBox="1"/>
            <p:nvPr/>
          </p:nvSpPr>
          <p:spPr>
            <a:xfrm>
              <a:off x="67127" y="4797248"/>
              <a:ext cx="2323553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th-TH"/>
              </a:defPPr>
              <a:lvl1pPr marL="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32853"/>
              </p:ext>
            </p:extLst>
          </p:nvPr>
        </p:nvGraphicFramePr>
        <p:xfrm>
          <a:off x="3361" y="770255"/>
          <a:ext cx="12188638" cy="5402361"/>
        </p:xfrm>
        <a:graphic>
          <a:graphicData uri="http://schemas.openxmlformats.org/drawingml/2006/table">
            <a:tbl>
              <a:tblPr/>
              <a:tblGrid>
                <a:gridCol w="420385">
                  <a:extLst>
                    <a:ext uri="{9D8B030D-6E8A-4147-A177-3AD203B41FA5}">
                      <a16:colId xmlns:a16="http://schemas.microsoft.com/office/drawing/2014/main" val="2177260683"/>
                    </a:ext>
                  </a:extLst>
                </a:gridCol>
                <a:gridCol w="847493">
                  <a:extLst>
                    <a:ext uri="{9D8B030D-6E8A-4147-A177-3AD203B41FA5}">
                      <a16:colId xmlns:a16="http://schemas.microsoft.com/office/drawing/2014/main" val="615960018"/>
                    </a:ext>
                  </a:extLst>
                </a:gridCol>
                <a:gridCol w="1237785">
                  <a:extLst>
                    <a:ext uri="{9D8B030D-6E8A-4147-A177-3AD203B41FA5}">
                      <a16:colId xmlns:a16="http://schemas.microsoft.com/office/drawing/2014/main" val="1844266126"/>
                    </a:ext>
                  </a:extLst>
                </a:gridCol>
                <a:gridCol w="1182030">
                  <a:extLst>
                    <a:ext uri="{9D8B030D-6E8A-4147-A177-3AD203B41FA5}">
                      <a16:colId xmlns:a16="http://schemas.microsoft.com/office/drawing/2014/main" val="2019821145"/>
                    </a:ext>
                  </a:extLst>
                </a:gridCol>
                <a:gridCol w="1237785">
                  <a:extLst>
                    <a:ext uri="{9D8B030D-6E8A-4147-A177-3AD203B41FA5}">
                      <a16:colId xmlns:a16="http://schemas.microsoft.com/office/drawing/2014/main" val="326004492"/>
                    </a:ext>
                  </a:extLst>
                </a:gridCol>
                <a:gridCol w="1290234">
                  <a:extLst>
                    <a:ext uri="{9D8B030D-6E8A-4147-A177-3AD203B41FA5}">
                      <a16:colId xmlns:a16="http://schemas.microsoft.com/office/drawing/2014/main" val="263706160"/>
                    </a:ext>
                  </a:extLst>
                </a:gridCol>
                <a:gridCol w="1274547">
                  <a:extLst>
                    <a:ext uri="{9D8B030D-6E8A-4147-A177-3AD203B41FA5}">
                      <a16:colId xmlns:a16="http://schemas.microsoft.com/office/drawing/2014/main" val="3952518627"/>
                    </a:ext>
                  </a:extLst>
                </a:gridCol>
                <a:gridCol w="1070517">
                  <a:extLst>
                    <a:ext uri="{9D8B030D-6E8A-4147-A177-3AD203B41FA5}">
                      <a16:colId xmlns:a16="http://schemas.microsoft.com/office/drawing/2014/main" val="3865304525"/>
                    </a:ext>
                  </a:extLst>
                </a:gridCol>
                <a:gridCol w="1059365">
                  <a:extLst>
                    <a:ext uri="{9D8B030D-6E8A-4147-A177-3AD203B41FA5}">
                      <a16:colId xmlns:a16="http://schemas.microsoft.com/office/drawing/2014/main" val="385471851"/>
                    </a:ext>
                  </a:extLst>
                </a:gridCol>
                <a:gridCol w="1148576">
                  <a:extLst>
                    <a:ext uri="{9D8B030D-6E8A-4147-A177-3AD203B41FA5}">
                      <a16:colId xmlns:a16="http://schemas.microsoft.com/office/drawing/2014/main" val="3329874785"/>
                    </a:ext>
                  </a:extLst>
                </a:gridCol>
                <a:gridCol w="825190">
                  <a:extLst>
                    <a:ext uri="{9D8B030D-6E8A-4147-A177-3AD203B41FA5}">
                      <a16:colId xmlns:a16="http://schemas.microsoft.com/office/drawing/2014/main" val="3912264755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2491355416"/>
                    </a:ext>
                  </a:extLst>
                </a:gridCol>
              </a:tblGrid>
              <a:tr h="3761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 2556 - 2565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22091"/>
                  </a:ext>
                </a:extLst>
              </a:tr>
              <a:tr h="126503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ชำระคืนเงินต้น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ปีบัญชี 2566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ปัจจุบัน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พักหนี้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13 ก.ย. 66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คะแนน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556406"/>
                  </a:ext>
                </a:extLst>
              </a:tr>
              <a:tr h="37612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319,046,962.00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73,753,155.69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27,576,930.78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46,176,224.91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31,748,109.32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6,466,321.48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784,933.00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7,176,861.11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150840"/>
                  </a:ext>
                </a:extLst>
              </a:tr>
              <a:tr h="37612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108,981,237.00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37,115,686.47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3,971,089.98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33,144,596.49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23,465,356.53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5,766,014.12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528.66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3,912,697.18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358007"/>
                  </a:ext>
                </a:extLst>
              </a:tr>
              <a:tr h="37612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220,098,056.00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52,552,679.61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22,398,745.48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30,153,934.13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23,554,743.52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1,028,922.00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5,570,268.61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848082"/>
                  </a:ext>
                </a:extLst>
              </a:tr>
              <a:tr h="37612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167,818,719.00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29,331,352.48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11,102,888.82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18,228,463.66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12,923,508.72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2,166,059.74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3,138,895.20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295501"/>
                  </a:ext>
                </a:extLst>
              </a:tr>
              <a:tr h="37612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215,965,701.00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29,182,065.99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16,211,497.02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12,970,568.97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9,274,246.72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364,021.54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3,332,300.71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60159"/>
                  </a:ext>
                </a:extLst>
              </a:tr>
              <a:tr h="37612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253,621,748.00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58,466,428.00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19,778,735.49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38,687,692.51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28,732,656.31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2,272,059.00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1,006,565.00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6,676,412.20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102542"/>
                  </a:ext>
                </a:extLst>
              </a:tr>
              <a:tr h="37612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281,204,710.00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60,860,833.44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31,486,291.00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29,374,542.44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20,042,719.75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2,215,090.52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7,116,732.17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22669"/>
                  </a:ext>
                </a:extLst>
              </a:tr>
              <a:tr h="37612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265,690,519.00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51,470,845.49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24,799,803.02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26,671,042.47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18,974,664.13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1,675,330.47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6,021,047.87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758839"/>
                  </a:ext>
                </a:extLst>
              </a:tr>
              <a:tr h="37612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171,656,575.00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55,008,845.83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18,144,785.93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36,864,059.90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29,705,421.31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694,691.32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6,463,947.27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777667"/>
                  </a:ext>
                </a:extLst>
              </a:tr>
              <a:tr h="37612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189,249,139.00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43,135,160.31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14,395,986.91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28,739,173.40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20,505,005.01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2,656,704.35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482,948.00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5,094,516.04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155847"/>
                  </a:ext>
                </a:extLst>
              </a:tr>
            </a:tbl>
          </a:graphicData>
        </a:graphic>
      </p:graphicFrame>
      <p:sp>
        <p:nvSpPr>
          <p:cNvPr id="18" name="ตัวแทนหมายเลขภาพนิ่ง 8">
            <a:extLst>
              <a:ext uri="{FF2B5EF4-FFF2-40B4-BE49-F238E27FC236}">
                <a16:creationId xmlns:a16="http://schemas.microsoft.com/office/drawing/2014/main" id="{A3B3033D-CF2B-4567-A7C2-B3BB5E253B69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57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035790F4-B583-4729-A7B2-9BBAB9AF9135}"/>
              </a:ext>
            </a:extLst>
          </p:cNvPr>
          <p:cNvGrpSpPr/>
          <p:nvPr/>
        </p:nvGrpSpPr>
        <p:grpSpPr>
          <a:xfrm>
            <a:off x="-35575" y="-62062"/>
            <a:ext cx="10038220" cy="780975"/>
            <a:chOff x="-35575" y="-62062"/>
            <a:chExt cx="10038220" cy="780975"/>
          </a:xfrm>
        </p:grpSpPr>
        <p:sp>
          <p:nvSpPr>
            <p:cNvPr id="20" name="สี่เหลี่ยมผืนผ้า 8">
              <a:extLst>
                <a:ext uri="{FF2B5EF4-FFF2-40B4-BE49-F238E27FC236}">
                  <a16:creationId xmlns:a16="http://schemas.microsoft.com/office/drawing/2014/main" id="{1D8FBF03-3E87-4456-8CDD-616C47FAFCB0}"/>
                </a:ext>
              </a:extLst>
            </p:cNvPr>
            <p:cNvSpPr/>
            <p:nvPr/>
          </p:nvSpPr>
          <p:spPr>
            <a:xfrm>
              <a:off x="25819" y="34716"/>
              <a:ext cx="9976826" cy="6841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สี่เหลี่ยมผืนผ้า 9">
              <a:extLst>
                <a:ext uri="{FF2B5EF4-FFF2-40B4-BE49-F238E27FC236}">
                  <a16:creationId xmlns:a16="http://schemas.microsoft.com/office/drawing/2014/main" id="{09518D04-DC90-4D33-B26C-866C1B073974}"/>
                </a:ext>
              </a:extLst>
            </p:cNvPr>
            <p:cNvSpPr/>
            <p:nvPr/>
          </p:nvSpPr>
          <p:spPr>
            <a:xfrm>
              <a:off x="25816" y="-62062"/>
              <a:ext cx="9802913" cy="684197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5E981990-B3EC-45E1-80AB-9DE86E8E03C5}"/>
                </a:ext>
              </a:extLst>
            </p:cNvPr>
            <p:cNvSpPr txBox="1"/>
            <p:nvPr/>
          </p:nvSpPr>
          <p:spPr>
            <a:xfrm>
              <a:off x="-35575" y="94808"/>
              <a:ext cx="98069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หนี้เกินกำหนดชำระกองทุนพัฒนาบทบาทสตรี ตามตัวชี้วัดพัฒนาการจังหวัด ปีงบประมาณ พ.ศ. 2566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2257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กลุ่ม 53"/>
          <p:cNvGrpSpPr/>
          <p:nvPr/>
        </p:nvGrpSpPr>
        <p:grpSpPr>
          <a:xfrm>
            <a:off x="3358" y="6097247"/>
            <a:ext cx="8921848" cy="760749"/>
            <a:chOff x="-425532" y="4710612"/>
            <a:chExt cx="5576155" cy="475468"/>
          </a:xfrm>
        </p:grpSpPr>
        <p:grpSp>
          <p:nvGrpSpPr>
            <p:cNvPr id="58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60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69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  <p:sp>
              <p:nvSpPr>
                <p:cNvPr id="70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</p:grpSp>
          <p:grpSp>
            <p:nvGrpSpPr>
              <p:cNvPr id="61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62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66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67" name="Picture 66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Picture 67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63" name="Picture 6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9" name="TextBox 7"/>
            <p:cNvSpPr txBox="1"/>
            <p:nvPr/>
          </p:nvSpPr>
          <p:spPr>
            <a:xfrm>
              <a:off x="67127" y="4797248"/>
              <a:ext cx="2323553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th-TH"/>
              </a:defPPr>
              <a:lvl1pPr marL="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37095"/>
              </p:ext>
            </p:extLst>
          </p:nvPr>
        </p:nvGraphicFramePr>
        <p:xfrm>
          <a:off x="-2" y="854987"/>
          <a:ext cx="12192000" cy="5260876"/>
        </p:xfrm>
        <a:graphic>
          <a:graphicData uri="http://schemas.openxmlformats.org/drawingml/2006/table">
            <a:tbl>
              <a:tblPr/>
              <a:tblGrid>
                <a:gridCol w="434900">
                  <a:extLst>
                    <a:ext uri="{9D8B030D-6E8A-4147-A177-3AD203B41FA5}">
                      <a16:colId xmlns:a16="http://schemas.microsoft.com/office/drawing/2014/main" val="2132119828"/>
                    </a:ext>
                  </a:extLst>
                </a:gridCol>
                <a:gridCol w="880946">
                  <a:extLst>
                    <a:ext uri="{9D8B030D-6E8A-4147-A177-3AD203B41FA5}">
                      <a16:colId xmlns:a16="http://schemas.microsoft.com/office/drawing/2014/main" val="507929971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2008394536"/>
                    </a:ext>
                  </a:extLst>
                </a:gridCol>
                <a:gridCol w="1170878">
                  <a:extLst>
                    <a:ext uri="{9D8B030D-6E8A-4147-A177-3AD203B41FA5}">
                      <a16:colId xmlns:a16="http://schemas.microsoft.com/office/drawing/2014/main" val="2529691697"/>
                    </a:ext>
                  </a:extLst>
                </a:gridCol>
                <a:gridCol w="1170878">
                  <a:extLst>
                    <a:ext uri="{9D8B030D-6E8A-4147-A177-3AD203B41FA5}">
                      <a16:colId xmlns:a16="http://schemas.microsoft.com/office/drawing/2014/main" val="600292918"/>
                    </a:ext>
                  </a:extLst>
                </a:gridCol>
                <a:gridCol w="1159727">
                  <a:extLst>
                    <a:ext uri="{9D8B030D-6E8A-4147-A177-3AD203B41FA5}">
                      <a16:colId xmlns:a16="http://schemas.microsoft.com/office/drawing/2014/main" val="1030194559"/>
                    </a:ext>
                  </a:extLst>
                </a:gridCol>
                <a:gridCol w="1210525">
                  <a:extLst>
                    <a:ext uri="{9D8B030D-6E8A-4147-A177-3AD203B41FA5}">
                      <a16:colId xmlns:a16="http://schemas.microsoft.com/office/drawing/2014/main" val="3646410280"/>
                    </a:ext>
                  </a:extLst>
                </a:gridCol>
                <a:gridCol w="1231592">
                  <a:extLst>
                    <a:ext uri="{9D8B030D-6E8A-4147-A177-3AD203B41FA5}">
                      <a16:colId xmlns:a16="http://schemas.microsoft.com/office/drawing/2014/main" val="3832225700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val="2916341449"/>
                    </a:ext>
                  </a:extLst>
                </a:gridCol>
                <a:gridCol w="1092819">
                  <a:extLst>
                    <a:ext uri="{9D8B030D-6E8A-4147-A177-3AD203B41FA5}">
                      <a16:colId xmlns:a16="http://schemas.microsoft.com/office/drawing/2014/main" val="270895755"/>
                    </a:ext>
                  </a:extLst>
                </a:gridCol>
                <a:gridCol w="1137425">
                  <a:extLst>
                    <a:ext uri="{9D8B030D-6E8A-4147-A177-3AD203B41FA5}">
                      <a16:colId xmlns:a16="http://schemas.microsoft.com/office/drawing/2014/main" val="4178236348"/>
                    </a:ext>
                  </a:extLst>
                </a:gridCol>
                <a:gridCol w="527822">
                  <a:extLst>
                    <a:ext uri="{9D8B030D-6E8A-4147-A177-3AD203B41FA5}">
                      <a16:colId xmlns:a16="http://schemas.microsoft.com/office/drawing/2014/main" val="3453287506"/>
                    </a:ext>
                  </a:extLst>
                </a:gridCol>
              </a:tblGrid>
              <a:tr h="3697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 2556 - 2565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059006"/>
                  </a:ext>
                </a:extLst>
              </a:tr>
              <a:tr h="119318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ชำระคืนเงินต้น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ปีบัญชี 2566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ปัจจุบัน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พักหนี้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13 ก.ย. 66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คะแนน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919520"/>
                  </a:ext>
                </a:extLst>
              </a:tr>
              <a:tr h="3697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185,681,515.00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28,138,106.41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10,849,412.42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17,288,693.99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12,381,331.46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1,506,435.00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3,400,927.53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66291"/>
                  </a:ext>
                </a:extLst>
              </a:tr>
              <a:tr h="3697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44,959,882.49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13,073,299.31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31,886,583.18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26,081,082.68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192,871.88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5,612,628.62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386065"/>
                  </a:ext>
                </a:extLst>
              </a:tr>
              <a:tr h="3697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216,441,698.00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68,703,441.60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15,741,211.27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52,962,230.33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35,793,078.03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7,350,442.23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1,090,578.49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8,728,131.58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415629"/>
                  </a:ext>
                </a:extLst>
              </a:tr>
              <a:tr h="3697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183,402,513.00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47,312,509.41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16,608,734.97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30,703,774.44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24,386,745.73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50,951.00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6,266,077.71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77904"/>
                  </a:ext>
                </a:extLst>
              </a:tr>
              <a:tr h="3697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169,829,500.00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35,666,888.15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15,573,634.89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20,093,253.26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15,219,700.08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64,418.02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4,809,135.16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305664"/>
                  </a:ext>
                </a:extLst>
              </a:tr>
              <a:tr h="3697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371,691,521.00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107,039,989.59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28,584,257.45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78,455,732.14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61,268,765.68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652,257.83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16,534,708.63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363366"/>
                  </a:ext>
                </a:extLst>
              </a:tr>
              <a:tr h="3697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187,679,452.00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70,033,715.76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12,251,912.38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57,781,803.38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40,531,530.54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3,693,472.32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2,605,384.62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10,951,415.90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131169"/>
                  </a:ext>
                </a:extLst>
              </a:tr>
              <a:tr h="3697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200,490,380.00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67,313,796.49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16,919,443.36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50,394,353.13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37,409,539.68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2,189,828.43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213,670.00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10,581,315.02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33282"/>
                  </a:ext>
                </a:extLst>
              </a:tr>
              <a:tr h="3697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231,474,140.00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45,067,752.74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19,762,801.62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25,304,951.12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17,655,651.61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62,393.00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7,586,906.51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26819"/>
                  </a:ext>
                </a:extLst>
              </a:tr>
              <a:tr h="3697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184,153,330.00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79,134,483.94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21,157,032.46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57,977,451.48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43,938,191.65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502,777.50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13,536,482.33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132638"/>
                  </a:ext>
                </a:extLst>
              </a:tr>
            </a:tbl>
          </a:graphicData>
        </a:graphic>
      </p:graphicFrame>
      <p:sp>
        <p:nvSpPr>
          <p:cNvPr id="18" name="ตัวแทนหมายเลขภาพนิ่ง 8">
            <a:extLst>
              <a:ext uri="{FF2B5EF4-FFF2-40B4-BE49-F238E27FC236}">
                <a16:creationId xmlns:a16="http://schemas.microsoft.com/office/drawing/2014/main" id="{5150FB64-B187-40F1-AB32-6DC5147BE0F5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58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0B87B0D7-E795-4400-B9DB-314B1797AFD3}"/>
              </a:ext>
            </a:extLst>
          </p:cNvPr>
          <p:cNvGrpSpPr/>
          <p:nvPr/>
        </p:nvGrpSpPr>
        <p:grpSpPr>
          <a:xfrm>
            <a:off x="-35575" y="-62062"/>
            <a:ext cx="10038220" cy="780975"/>
            <a:chOff x="-35575" y="-62062"/>
            <a:chExt cx="10038220" cy="780975"/>
          </a:xfrm>
        </p:grpSpPr>
        <p:sp>
          <p:nvSpPr>
            <p:cNvPr id="20" name="สี่เหลี่ยมผืนผ้า 8">
              <a:extLst>
                <a:ext uri="{FF2B5EF4-FFF2-40B4-BE49-F238E27FC236}">
                  <a16:creationId xmlns:a16="http://schemas.microsoft.com/office/drawing/2014/main" id="{31F8B4DF-1715-4EBF-95E5-7E963C7862BA}"/>
                </a:ext>
              </a:extLst>
            </p:cNvPr>
            <p:cNvSpPr/>
            <p:nvPr/>
          </p:nvSpPr>
          <p:spPr>
            <a:xfrm>
              <a:off x="25819" y="34716"/>
              <a:ext cx="9976826" cy="6841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สี่เหลี่ยมผืนผ้า 9">
              <a:extLst>
                <a:ext uri="{FF2B5EF4-FFF2-40B4-BE49-F238E27FC236}">
                  <a16:creationId xmlns:a16="http://schemas.microsoft.com/office/drawing/2014/main" id="{31D90A0D-5035-41EB-97D3-E6100981A9FE}"/>
                </a:ext>
              </a:extLst>
            </p:cNvPr>
            <p:cNvSpPr/>
            <p:nvPr/>
          </p:nvSpPr>
          <p:spPr>
            <a:xfrm>
              <a:off x="25816" y="-62062"/>
              <a:ext cx="9802913" cy="684197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D2DBE731-B47E-4106-848C-C19ABDEB2C3F}"/>
                </a:ext>
              </a:extLst>
            </p:cNvPr>
            <p:cNvSpPr txBox="1"/>
            <p:nvPr/>
          </p:nvSpPr>
          <p:spPr>
            <a:xfrm>
              <a:off x="-35575" y="94808"/>
              <a:ext cx="98069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หนี้เกินกำหนดชำระกองทุนพัฒนาบทบาทสตรี ตามตัวชี้วัดพัฒนาการจังหวัด ปีงบประมาณ พ.ศ. 2566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62914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กลุ่ม 53"/>
          <p:cNvGrpSpPr/>
          <p:nvPr/>
        </p:nvGrpSpPr>
        <p:grpSpPr>
          <a:xfrm>
            <a:off x="3358" y="6097247"/>
            <a:ext cx="8921848" cy="760749"/>
            <a:chOff x="-425532" y="4710612"/>
            <a:chExt cx="5576155" cy="475468"/>
          </a:xfrm>
        </p:grpSpPr>
        <p:grpSp>
          <p:nvGrpSpPr>
            <p:cNvPr id="58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60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69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463004">
                    <a:defRPr/>
                  </a:pPr>
                  <a:endParaRPr lang="th-TH" sz="5972">
                    <a:solidFill>
                      <a:prstClr val="white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0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463004">
                    <a:defRPr/>
                  </a:pPr>
                  <a:endParaRPr lang="th-TH" sz="5972">
                    <a:solidFill>
                      <a:prstClr val="white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62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66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67" name="Picture 66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Picture 67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63" name="Picture 6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9" name="TextBox 7"/>
            <p:cNvSpPr txBox="1"/>
            <p:nvPr/>
          </p:nvSpPr>
          <p:spPr>
            <a:xfrm>
              <a:off x="67127" y="4797248"/>
              <a:ext cx="2323553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th-TH"/>
              </a:defPPr>
              <a:lvl1pPr marL="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63004">
                <a:defRPr/>
              </a:pPr>
              <a:r>
                <a:rPr lang="th-TH" sz="144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pPr defTabSz="1463004">
                <a:defRPr/>
              </a:pPr>
              <a:r>
                <a:rPr lang="th-TH" sz="1440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482041"/>
              </p:ext>
            </p:extLst>
          </p:nvPr>
        </p:nvGraphicFramePr>
        <p:xfrm>
          <a:off x="3361" y="854989"/>
          <a:ext cx="12188636" cy="5311500"/>
        </p:xfrm>
        <a:graphic>
          <a:graphicData uri="http://schemas.openxmlformats.org/drawingml/2006/table">
            <a:tbl>
              <a:tblPr/>
              <a:tblGrid>
                <a:gridCol w="442688">
                  <a:extLst>
                    <a:ext uri="{9D8B030D-6E8A-4147-A177-3AD203B41FA5}">
                      <a16:colId xmlns:a16="http://schemas.microsoft.com/office/drawing/2014/main" val="3477996949"/>
                    </a:ext>
                  </a:extLst>
                </a:gridCol>
                <a:gridCol w="947853">
                  <a:extLst>
                    <a:ext uri="{9D8B030D-6E8A-4147-A177-3AD203B41FA5}">
                      <a16:colId xmlns:a16="http://schemas.microsoft.com/office/drawing/2014/main" val="2716208333"/>
                    </a:ext>
                  </a:extLst>
                </a:gridCol>
                <a:gridCol w="1315844">
                  <a:extLst>
                    <a:ext uri="{9D8B030D-6E8A-4147-A177-3AD203B41FA5}">
                      <a16:colId xmlns:a16="http://schemas.microsoft.com/office/drawing/2014/main" val="3041554315"/>
                    </a:ext>
                  </a:extLst>
                </a:gridCol>
                <a:gridCol w="1248937">
                  <a:extLst>
                    <a:ext uri="{9D8B030D-6E8A-4147-A177-3AD203B41FA5}">
                      <a16:colId xmlns:a16="http://schemas.microsoft.com/office/drawing/2014/main" val="3110770918"/>
                    </a:ext>
                  </a:extLst>
                </a:gridCol>
                <a:gridCol w="1229803">
                  <a:extLst>
                    <a:ext uri="{9D8B030D-6E8A-4147-A177-3AD203B41FA5}">
                      <a16:colId xmlns:a16="http://schemas.microsoft.com/office/drawing/2014/main" val="1063018483"/>
                    </a:ext>
                  </a:extLst>
                </a:gridCol>
                <a:gridCol w="1201163">
                  <a:extLst>
                    <a:ext uri="{9D8B030D-6E8A-4147-A177-3AD203B41FA5}">
                      <a16:colId xmlns:a16="http://schemas.microsoft.com/office/drawing/2014/main" val="1816416369"/>
                    </a:ext>
                  </a:extLst>
                </a:gridCol>
                <a:gridCol w="1126273">
                  <a:extLst>
                    <a:ext uri="{9D8B030D-6E8A-4147-A177-3AD203B41FA5}">
                      <a16:colId xmlns:a16="http://schemas.microsoft.com/office/drawing/2014/main" val="563800103"/>
                    </a:ext>
                  </a:extLst>
                </a:gridCol>
                <a:gridCol w="981307">
                  <a:extLst>
                    <a:ext uri="{9D8B030D-6E8A-4147-A177-3AD203B41FA5}">
                      <a16:colId xmlns:a16="http://schemas.microsoft.com/office/drawing/2014/main" val="1671211134"/>
                    </a:ext>
                  </a:extLst>
                </a:gridCol>
                <a:gridCol w="1103971">
                  <a:extLst>
                    <a:ext uri="{9D8B030D-6E8A-4147-A177-3AD203B41FA5}">
                      <a16:colId xmlns:a16="http://schemas.microsoft.com/office/drawing/2014/main" val="3919705904"/>
                    </a:ext>
                  </a:extLst>
                </a:gridCol>
                <a:gridCol w="1170878">
                  <a:extLst>
                    <a:ext uri="{9D8B030D-6E8A-4147-A177-3AD203B41FA5}">
                      <a16:colId xmlns:a16="http://schemas.microsoft.com/office/drawing/2014/main" val="2752753071"/>
                    </a:ext>
                  </a:extLst>
                </a:gridCol>
                <a:gridCol w="836342">
                  <a:extLst>
                    <a:ext uri="{9D8B030D-6E8A-4147-A177-3AD203B41FA5}">
                      <a16:colId xmlns:a16="http://schemas.microsoft.com/office/drawing/2014/main" val="1883376767"/>
                    </a:ext>
                  </a:extLst>
                </a:gridCol>
                <a:gridCol w="583577">
                  <a:extLst>
                    <a:ext uri="{9D8B030D-6E8A-4147-A177-3AD203B41FA5}">
                      <a16:colId xmlns:a16="http://schemas.microsoft.com/office/drawing/2014/main" val="233628365"/>
                    </a:ext>
                  </a:extLst>
                </a:gridCol>
              </a:tblGrid>
              <a:tr h="3757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 2556 - 2565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221943"/>
                  </a:ext>
                </a:extLst>
              </a:tr>
              <a:tr h="117796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ชำระคืนเงินต้น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ปีบัญชี 2566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ปัจจุบัน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พักหนี้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13 ก.ย. 66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คะแนน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191543"/>
                  </a:ext>
                </a:extLst>
              </a:tr>
              <a:tr h="3757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168,248,718.00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76,212,270.60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8,762,670.74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67,449,599.86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33,411,077.62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20,712,100.75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13,326,421.49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43363"/>
                  </a:ext>
                </a:extLst>
              </a:tr>
              <a:tr h="3757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271,154,720.00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45,973,847.67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18,830,277.05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27,143,570.62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16,378,491.26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2,512,763.00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8,252,316.36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57042"/>
                  </a:ext>
                </a:extLst>
              </a:tr>
              <a:tr h="3757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432,861,490.00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64,589,843.92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28,038,180.53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36,551,663.39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22,876,285.23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2,003,314.71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11,672,063.45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096823"/>
                  </a:ext>
                </a:extLst>
              </a:tr>
              <a:tr h="3757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103,687,864.00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41,574,583.45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9,872,883.06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31,701,700.39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19,769,954.06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4,369,678.80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7,562,067.53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538791"/>
                  </a:ext>
                </a:extLst>
              </a:tr>
              <a:tr h="3757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248,253,040.00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80,039,257.45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16,500,389.04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63,538,868.41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48,944,951.81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14,593,916.60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01341"/>
                  </a:ext>
                </a:extLst>
              </a:tr>
              <a:tr h="3757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282,254,698.00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75,628,971.03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26,999,762.62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48,629,208.41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32,331,351.36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2,302,514.00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13,995,343.05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825725"/>
                  </a:ext>
                </a:extLst>
              </a:tr>
              <a:tr h="3757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47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178,214,624.00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69,277,564.26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17,622,382.68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51,655,181.58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31,903,167.45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6,888,164.66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12,863,849.47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32611"/>
                  </a:ext>
                </a:extLst>
              </a:tr>
              <a:tr h="3757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198,996,399.00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31,771,857.86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13,729,131.94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18,042,725.92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11,903,222.56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140,500.00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5,999,003.36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766275"/>
                  </a:ext>
                </a:extLst>
              </a:tr>
              <a:tr h="3757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210,836,300.00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54,883,808.86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19,025,362.36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35,858,446.50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22,255,901.04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33,974.80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3,107,011.50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10,461,559.16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56746"/>
                  </a:ext>
                </a:extLst>
              </a:tr>
              <a:tr h="3757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203,184,994.00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65,460,846.88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22,684,146.80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42,776,700.08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28,504,818.82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1,692,832.00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12,579,049.26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870665"/>
                  </a:ext>
                </a:extLst>
              </a:tr>
            </a:tbl>
          </a:graphicData>
        </a:graphic>
      </p:graphicFrame>
      <p:sp>
        <p:nvSpPr>
          <p:cNvPr id="18" name="ตัวแทนหมายเลขภาพนิ่ง 8">
            <a:extLst>
              <a:ext uri="{FF2B5EF4-FFF2-40B4-BE49-F238E27FC236}">
                <a16:creationId xmlns:a16="http://schemas.microsoft.com/office/drawing/2014/main" id="{9AA243FF-7BFA-4276-A225-7BE331AA5D9F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59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604ED1A6-1977-4CC9-9A4A-FA736D84E8B1}"/>
              </a:ext>
            </a:extLst>
          </p:cNvPr>
          <p:cNvGrpSpPr/>
          <p:nvPr/>
        </p:nvGrpSpPr>
        <p:grpSpPr>
          <a:xfrm>
            <a:off x="-35575" y="-62062"/>
            <a:ext cx="10038220" cy="780975"/>
            <a:chOff x="-35575" y="-62062"/>
            <a:chExt cx="10038220" cy="780975"/>
          </a:xfrm>
        </p:grpSpPr>
        <p:sp>
          <p:nvSpPr>
            <p:cNvPr id="20" name="สี่เหลี่ยมผืนผ้า 8">
              <a:extLst>
                <a:ext uri="{FF2B5EF4-FFF2-40B4-BE49-F238E27FC236}">
                  <a16:creationId xmlns:a16="http://schemas.microsoft.com/office/drawing/2014/main" id="{0B7EC264-4208-456E-8DAF-A156BF8FD484}"/>
                </a:ext>
              </a:extLst>
            </p:cNvPr>
            <p:cNvSpPr/>
            <p:nvPr/>
          </p:nvSpPr>
          <p:spPr>
            <a:xfrm>
              <a:off x="25819" y="34716"/>
              <a:ext cx="9976826" cy="6841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สี่เหลี่ยมผืนผ้า 9">
              <a:extLst>
                <a:ext uri="{FF2B5EF4-FFF2-40B4-BE49-F238E27FC236}">
                  <a16:creationId xmlns:a16="http://schemas.microsoft.com/office/drawing/2014/main" id="{0E6BE007-8B02-4E8B-91AB-1094DD76EC46}"/>
                </a:ext>
              </a:extLst>
            </p:cNvPr>
            <p:cNvSpPr/>
            <p:nvPr/>
          </p:nvSpPr>
          <p:spPr>
            <a:xfrm>
              <a:off x="25816" y="-62062"/>
              <a:ext cx="9802913" cy="684197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15CAD474-8328-4F8D-9C41-D8C09C949BA1}"/>
                </a:ext>
              </a:extLst>
            </p:cNvPr>
            <p:cNvSpPr txBox="1"/>
            <p:nvPr/>
          </p:nvSpPr>
          <p:spPr>
            <a:xfrm>
              <a:off x="-35575" y="94808"/>
              <a:ext cx="98069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หนี้เกินกำหนดชำระกองทุนพัฒนาบทบาทสตรี ตามตัวชี้วัดพัฒนาการจังหวัด ปีงบประมาณ พ.ศ. 2566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28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6" name="ชื่อเรื่อง 1"/>
          <p:cNvSpPr txBox="1">
            <a:spLocks/>
          </p:cNvSpPr>
          <p:nvPr/>
        </p:nvSpPr>
        <p:spPr>
          <a:xfrm>
            <a:off x="477672" y="2442666"/>
            <a:ext cx="11122925" cy="166531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3  </a:t>
            </a: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เรื่องสืบเนื่องจากการประชุมครั้งที่ 7/2566</a:t>
            </a:r>
            <a:b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เมื่อวันที่ 22 สิงหาคม 2566</a:t>
            </a:r>
          </a:p>
        </p:txBody>
      </p:sp>
      <p:grpSp>
        <p:nvGrpSpPr>
          <p:cNvPr id="2" name="กลุ่ม 52">
            <a:extLst>
              <a:ext uri="{FF2B5EF4-FFF2-40B4-BE49-F238E27FC236}">
                <a16:creationId xmlns:a16="http://schemas.microsoft.com/office/drawing/2014/main" id="{71AD357E-70F6-506E-A06C-59D5F5F15A5B}"/>
              </a:ext>
            </a:extLst>
          </p:cNvPr>
          <p:cNvGrpSpPr/>
          <p:nvPr/>
        </p:nvGrpSpPr>
        <p:grpSpPr>
          <a:xfrm>
            <a:off x="0" y="-19737"/>
            <a:ext cx="12192000" cy="575427"/>
            <a:chOff x="-29746" y="-164554"/>
            <a:chExt cx="9173747" cy="517884"/>
          </a:xfrm>
        </p:grpSpPr>
        <p:sp>
          <p:nvSpPr>
            <p:cNvPr id="3" name="สี่เหลี่ยมผืนผ้า 47">
              <a:extLst>
                <a:ext uri="{FF2B5EF4-FFF2-40B4-BE49-F238E27FC236}">
                  <a16:creationId xmlns:a16="http://schemas.microsoft.com/office/drawing/2014/main" id="{5CF9DAA4-5E7E-774D-D931-49CA9BAA3430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id="{ACD71B90-E166-1F75-DBA6-D447336F3A6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0" name="ตัวแทนหมายเลขภาพนิ่ง 8">
            <a:extLst>
              <a:ext uri="{FF2B5EF4-FFF2-40B4-BE49-F238E27FC236}">
                <a16:creationId xmlns:a16="http://schemas.microsoft.com/office/drawing/2014/main" id="{D6C9BF9D-2C1E-47E1-9AD1-031956EC2634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6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95814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กลุ่ม 53"/>
          <p:cNvGrpSpPr/>
          <p:nvPr/>
        </p:nvGrpSpPr>
        <p:grpSpPr>
          <a:xfrm>
            <a:off x="3358" y="6097247"/>
            <a:ext cx="8921848" cy="760749"/>
            <a:chOff x="-425532" y="4710612"/>
            <a:chExt cx="5576155" cy="475468"/>
          </a:xfrm>
        </p:grpSpPr>
        <p:grpSp>
          <p:nvGrpSpPr>
            <p:cNvPr id="58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60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69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  <p:sp>
              <p:nvSpPr>
                <p:cNvPr id="70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</p:grpSp>
          <p:grpSp>
            <p:nvGrpSpPr>
              <p:cNvPr id="61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62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66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67" name="Picture 66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Picture 67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63" name="Picture 6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9" name="TextBox 7"/>
            <p:cNvSpPr txBox="1"/>
            <p:nvPr/>
          </p:nvSpPr>
          <p:spPr>
            <a:xfrm>
              <a:off x="67127" y="4797248"/>
              <a:ext cx="2323553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th-TH"/>
              </a:defPPr>
              <a:lvl1pPr marL="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62146"/>
              </p:ext>
            </p:extLst>
          </p:nvPr>
        </p:nvGraphicFramePr>
        <p:xfrm>
          <a:off x="-2" y="784402"/>
          <a:ext cx="12266613" cy="4889092"/>
        </p:xfrm>
        <a:graphic>
          <a:graphicData uri="http://schemas.openxmlformats.org/drawingml/2006/table">
            <a:tbl>
              <a:tblPr/>
              <a:tblGrid>
                <a:gridCol w="512958">
                  <a:extLst>
                    <a:ext uri="{9D8B030D-6E8A-4147-A177-3AD203B41FA5}">
                      <a16:colId xmlns:a16="http://schemas.microsoft.com/office/drawing/2014/main" val="840984164"/>
                    </a:ext>
                  </a:extLst>
                </a:gridCol>
                <a:gridCol w="936703">
                  <a:extLst>
                    <a:ext uri="{9D8B030D-6E8A-4147-A177-3AD203B41FA5}">
                      <a16:colId xmlns:a16="http://schemas.microsoft.com/office/drawing/2014/main" val="2654706894"/>
                    </a:ext>
                  </a:extLst>
                </a:gridCol>
                <a:gridCol w="1260087">
                  <a:extLst>
                    <a:ext uri="{9D8B030D-6E8A-4147-A177-3AD203B41FA5}">
                      <a16:colId xmlns:a16="http://schemas.microsoft.com/office/drawing/2014/main" val="2830245614"/>
                    </a:ext>
                  </a:extLst>
                </a:gridCol>
                <a:gridCol w="1148576">
                  <a:extLst>
                    <a:ext uri="{9D8B030D-6E8A-4147-A177-3AD203B41FA5}">
                      <a16:colId xmlns:a16="http://schemas.microsoft.com/office/drawing/2014/main" val="153918517"/>
                    </a:ext>
                  </a:extLst>
                </a:gridCol>
                <a:gridCol w="1328234">
                  <a:extLst>
                    <a:ext uri="{9D8B030D-6E8A-4147-A177-3AD203B41FA5}">
                      <a16:colId xmlns:a16="http://schemas.microsoft.com/office/drawing/2014/main" val="494780961"/>
                    </a:ext>
                  </a:extLst>
                </a:gridCol>
                <a:gridCol w="1225395">
                  <a:extLst>
                    <a:ext uri="{9D8B030D-6E8A-4147-A177-3AD203B41FA5}">
                      <a16:colId xmlns:a16="http://schemas.microsoft.com/office/drawing/2014/main" val="568220414"/>
                    </a:ext>
                  </a:extLst>
                </a:gridCol>
                <a:gridCol w="1126273">
                  <a:extLst>
                    <a:ext uri="{9D8B030D-6E8A-4147-A177-3AD203B41FA5}">
                      <a16:colId xmlns:a16="http://schemas.microsoft.com/office/drawing/2014/main" val="2568526868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996927029"/>
                    </a:ext>
                  </a:extLst>
                </a:gridCol>
                <a:gridCol w="1167433">
                  <a:extLst>
                    <a:ext uri="{9D8B030D-6E8A-4147-A177-3AD203B41FA5}">
                      <a16:colId xmlns:a16="http://schemas.microsoft.com/office/drawing/2014/main" val="1740245196"/>
                    </a:ext>
                  </a:extLst>
                </a:gridCol>
                <a:gridCol w="1237785">
                  <a:extLst>
                    <a:ext uri="{9D8B030D-6E8A-4147-A177-3AD203B41FA5}">
                      <a16:colId xmlns:a16="http://schemas.microsoft.com/office/drawing/2014/main" val="93920953"/>
                    </a:ext>
                  </a:extLst>
                </a:gridCol>
                <a:gridCol w="702527">
                  <a:extLst>
                    <a:ext uri="{9D8B030D-6E8A-4147-A177-3AD203B41FA5}">
                      <a16:colId xmlns:a16="http://schemas.microsoft.com/office/drawing/2014/main" val="3101798088"/>
                    </a:ext>
                  </a:extLst>
                </a:gridCol>
                <a:gridCol w="605881">
                  <a:extLst>
                    <a:ext uri="{9D8B030D-6E8A-4147-A177-3AD203B41FA5}">
                      <a16:colId xmlns:a16="http://schemas.microsoft.com/office/drawing/2014/main" val="2858865360"/>
                    </a:ext>
                  </a:extLst>
                </a:gridCol>
              </a:tblGrid>
              <a:tr h="3374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 2556 - 2565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53229"/>
                  </a:ext>
                </a:extLst>
              </a:tr>
              <a:tr h="119858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ชำระคืนเงินต้น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ปีบัญชี 2566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ปัจจุบัน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พักหนี้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13 ก.ย. 66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คะแนน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15836"/>
                  </a:ext>
                </a:extLst>
              </a:tr>
              <a:tr h="33742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ลำพูน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164,521,225.00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43,388,624.22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13,001,470.45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30,387,153.77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19,202,219.64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1,885,095.92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831,850.00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8,467,988.21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343738"/>
                  </a:ext>
                </a:extLst>
              </a:tr>
              <a:tr h="33742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52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ศรีสะเกษ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378,043,128.00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85,158,517.15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33,285,251.51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51,873,265.64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30,648,071.90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901,334.00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3,626,592.35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16,697,267.39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39929"/>
                  </a:ext>
                </a:extLst>
              </a:tr>
              <a:tr h="33742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181,451,740.00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44,391,002.57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8,330,403.67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36,060,598.90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17,541,636.48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4,848,596.26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4,869,107.37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8,801,258.79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339289"/>
                  </a:ext>
                </a:extLst>
              </a:tr>
              <a:tr h="33742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ระนอง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118,798,200.00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54,285,543.40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10,671,195.48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43,614,347.92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24,439,005.78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8,195,860.58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10,979,481.56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188930"/>
                  </a:ext>
                </a:extLst>
              </a:tr>
              <a:tr h="33742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พัทลุง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113,769,649.00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44,669,620.23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14,361,674.10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30,307,946.13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14,092,920.38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1,608,347.31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5,400,777.10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9,205,901.34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472069"/>
                  </a:ext>
                </a:extLst>
              </a:tr>
              <a:tr h="3191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ตราด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169,200,044.00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49,174,158.38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14,728,519.15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34,445,639.23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20,229,636.01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1,473,524.99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2,550,768.39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10,191,709.84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92732"/>
                  </a:ext>
                </a:extLst>
              </a:tr>
              <a:tr h="33453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57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พังงา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132,961,494.00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68,232,432.07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15,920,980.70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52,311,451.37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33,365,272.05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1,254,404.41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3,256,349.03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14,435,425.88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542994"/>
                  </a:ext>
                </a:extLst>
              </a:tr>
              <a:tr h="33742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58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172,709,293.00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64,818,021.03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15,621,487.16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49,196,533.87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33,981,566.89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1,400,795.00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13,814,171.98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996421"/>
                  </a:ext>
                </a:extLst>
              </a:tr>
              <a:tr h="33742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59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สงขลา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297,131,334.00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117,098,919.44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29,124,970.20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87,973,949.24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41,813,211.27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1,519,337.65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17,796,107.59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26,845,292.73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23690"/>
                  </a:ext>
                </a:extLst>
              </a:tr>
              <a:tr h="33742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จันทบุรี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140,135,656.75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55,625,230.87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13,493,661.52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42,131,569.35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28,107,060.54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1,000,209.25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13,024,299.56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224571"/>
                  </a:ext>
                </a:extLst>
              </a:tr>
            </a:tbl>
          </a:graphicData>
        </a:graphic>
      </p:graphicFrame>
      <p:sp>
        <p:nvSpPr>
          <p:cNvPr id="18" name="ตัวแทนหมายเลขภาพนิ่ง 8">
            <a:extLst>
              <a:ext uri="{FF2B5EF4-FFF2-40B4-BE49-F238E27FC236}">
                <a16:creationId xmlns:a16="http://schemas.microsoft.com/office/drawing/2014/main" id="{8748078F-4380-4EBF-BEA6-F06484A25B21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60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43724437-74CC-4C0C-9A92-3A47C95B75F3}"/>
              </a:ext>
            </a:extLst>
          </p:cNvPr>
          <p:cNvGrpSpPr/>
          <p:nvPr/>
        </p:nvGrpSpPr>
        <p:grpSpPr>
          <a:xfrm>
            <a:off x="-35575" y="-62062"/>
            <a:ext cx="10038220" cy="780975"/>
            <a:chOff x="-35575" y="-62062"/>
            <a:chExt cx="10038220" cy="780975"/>
          </a:xfrm>
        </p:grpSpPr>
        <p:sp>
          <p:nvSpPr>
            <p:cNvPr id="20" name="สี่เหลี่ยมผืนผ้า 8">
              <a:extLst>
                <a:ext uri="{FF2B5EF4-FFF2-40B4-BE49-F238E27FC236}">
                  <a16:creationId xmlns:a16="http://schemas.microsoft.com/office/drawing/2014/main" id="{65B1656A-6DEE-455B-B419-8F4C6A7422EC}"/>
                </a:ext>
              </a:extLst>
            </p:cNvPr>
            <p:cNvSpPr/>
            <p:nvPr/>
          </p:nvSpPr>
          <p:spPr>
            <a:xfrm>
              <a:off x="25819" y="34716"/>
              <a:ext cx="9976826" cy="6841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สี่เหลี่ยมผืนผ้า 9">
              <a:extLst>
                <a:ext uri="{FF2B5EF4-FFF2-40B4-BE49-F238E27FC236}">
                  <a16:creationId xmlns:a16="http://schemas.microsoft.com/office/drawing/2014/main" id="{8C26D296-432B-459B-9E7F-8AF600BD2CDA}"/>
                </a:ext>
              </a:extLst>
            </p:cNvPr>
            <p:cNvSpPr/>
            <p:nvPr/>
          </p:nvSpPr>
          <p:spPr>
            <a:xfrm>
              <a:off x="25816" y="-62062"/>
              <a:ext cx="9802913" cy="684197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33E798C4-4928-4EF3-8A16-AE3B78B69876}"/>
                </a:ext>
              </a:extLst>
            </p:cNvPr>
            <p:cNvSpPr txBox="1"/>
            <p:nvPr/>
          </p:nvSpPr>
          <p:spPr>
            <a:xfrm>
              <a:off x="-35575" y="94808"/>
              <a:ext cx="98069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หนี้เกินกำหนดชำระกองทุนพัฒนาบทบาทสตรี ตามตัวชี้วัดพัฒนาการจังหวัด ปีงบประมาณ พ.ศ. 2566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75287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กลุ่ม 53"/>
          <p:cNvGrpSpPr/>
          <p:nvPr/>
        </p:nvGrpSpPr>
        <p:grpSpPr>
          <a:xfrm>
            <a:off x="3358" y="6097247"/>
            <a:ext cx="8921848" cy="760749"/>
            <a:chOff x="-425532" y="4710612"/>
            <a:chExt cx="5576155" cy="475468"/>
          </a:xfrm>
        </p:grpSpPr>
        <p:grpSp>
          <p:nvGrpSpPr>
            <p:cNvPr id="58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60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69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  <p:sp>
              <p:nvSpPr>
                <p:cNvPr id="70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</p:grpSp>
          <p:grpSp>
            <p:nvGrpSpPr>
              <p:cNvPr id="61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62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66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67" name="Picture 66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Picture 67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63" name="Picture 6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9" name="TextBox 7"/>
            <p:cNvSpPr txBox="1"/>
            <p:nvPr/>
          </p:nvSpPr>
          <p:spPr>
            <a:xfrm>
              <a:off x="67127" y="4797248"/>
              <a:ext cx="2323553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th-TH"/>
              </a:defPPr>
              <a:lvl1pPr marL="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546486"/>
              </p:ext>
            </p:extLst>
          </p:nvPr>
        </p:nvGraphicFramePr>
        <p:xfrm>
          <a:off x="-2" y="854987"/>
          <a:ext cx="12192000" cy="5327725"/>
        </p:xfrm>
        <a:graphic>
          <a:graphicData uri="http://schemas.openxmlformats.org/drawingml/2006/table">
            <a:tbl>
              <a:tblPr/>
              <a:tblGrid>
                <a:gridCol w="568714">
                  <a:extLst>
                    <a:ext uri="{9D8B030D-6E8A-4147-A177-3AD203B41FA5}">
                      <a16:colId xmlns:a16="http://schemas.microsoft.com/office/drawing/2014/main" val="480647060"/>
                    </a:ext>
                  </a:extLst>
                </a:gridCol>
                <a:gridCol w="1037064">
                  <a:extLst>
                    <a:ext uri="{9D8B030D-6E8A-4147-A177-3AD203B41FA5}">
                      <a16:colId xmlns:a16="http://schemas.microsoft.com/office/drawing/2014/main" val="1645882028"/>
                    </a:ext>
                  </a:extLst>
                </a:gridCol>
                <a:gridCol w="1193180">
                  <a:extLst>
                    <a:ext uri="{9D8B030D-6E8A-4147-A177-3AD203B41FA5}">
                      <a16:colId xmlns:a16="http://schemas.microsoft.com/office/drawing/2014/main" val="413566343"/>
                    </a:ext>
                  </a:extLst>
                </a:gridCol>
                <a:gridCol w="1159727">
                  <a:extLst>
                    <a:ext uri="{9D8B030D-6E8A-4147-A177-3AD203B41FA5}">
                      <a16:colId xmlns:a16="http://schemas.microsoft.com/office/drawing/2014/main" val="1442927719"/>
                    </a:ext>
                  </a:extLst>
                </a:gridCol>
                <a:gridCol w="1227873">
                  <a:extLst>
                    <a:ext uri="{9D8B030D-6E8A-4147-A177-3AD203B41FA5}">
                      <a16:colId xmlns:a16="http://schemas.microsoft.com/office/drawing/2014/main" val="260766168"/>
                    </a:ext>
                  </a:extLst>
                </a:gridCol>
                <a:gridCol w="1180790">
                  <a:extLst>
                    <a:ext uri="{9D8B030D-6E8A-4147-A177-3AD203B41FA5}">
                      <a16:colId xmlns:a16="http://schemas.microsoft.com/office/drawing/2014/main" val="3758585325"/>
                    </a:ext>
                  </a:extLst>
                </a:gridCol>
                <a:gridCol w="1103971">
                  <a:extLst>
                    <a:ext uri="{9D8B030D-6E8A-4147-A177-3AD203B41FA5}">
                      <a16:colId xmlns:a16="http://schemas.microsoft.com/office/drawing/2014/main" val="2807067245"/>
                    </a:ext>
                  </a:extLst>
                </a:gridCol>
                <a:gridCol w="1059366">
                  <a:extLst>
                    <a:ext uri="{9D8B030D-6E8A-4147-A177-3AD203B41FA5}">
                      <a16:colId xmlns:a16="http://schemas.microsoft.com/office/drawing/2014/main" val="4108520527"/>
                    </a:ext>
                  </a:extLst>
                </a:gridCol>
                <a:gridCol w="1037063">
                  <a:extLst>
                    <a:ext uri="{9D8B030D-6E8A-4147-A177-3AD203B41FA5}">
                      <a16:colId xmlns:a16="http://schemas.microsoft.com/office/drawing/2014/main" val="1027788801"/>
                    </a:ext>
                  </a:extLst>
                </a:gridCol>
                <a:gridCol w="1170878">
                  <a:extLst>
                    <a:ext uri="{9D8B030D-6E8A-4147-A177-3AD203B41FA5}">
                      <a16:colId xmlns:a16="http://schemas.microsoft.com/office/drawing/2014/main" val="2484169610"/>
                    </a:ext>
                  </a:extLst>
                </a:gridCol>
                <a:gridCol w="791737">
                  <a:extLst>
                    <a:ext uri="{9D8B030D-6E8A-4147-A177-3AD203B41FA5}">
                      <a16:colId xmlns:a16="http://schemas.microsoft.com/office/drawing/2014/main" val="991760826"/>
                    </a:ext>
                  </a:extLst>
                </a:gridCol>
                <a:gridCol w="661637">
                  <a:extLst>
                    <a:ext uri="{9D8B030D-6E8A-4147-A177-3AD203B41FA5}">
                      <a16:colId xmlns:a16="http://schemas.microsoft.com/office/drawing/2014/main" val="838352797"/>
                    </a:ext>
                  </a:extLst>
                </a:gridCol>
              </a:tblGrid>
              <a:tr h="377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 2556 - 2565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915713"/>
                  </a:ext>
                </a:extLst>
              </a:tr>
              <a:tr h="117796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ชำระคืนเงินต้น</a:t>
                      </a:r>
                      <a:b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ปีบัญชี 2566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ปัจจุบัน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พักหนี้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13 ก.ย. 66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คะแนน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185216"/>
                  </a:ext>
                </a:extLst>
              </a:tr>
              <a:tr h="3772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140,004,241.00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63,376,774.66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15,783,143.87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47,593,630.79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24,239,601.45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7,879,283.24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15,474,746.10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23894"/>
                  </a:ext>
                </a:extLst>
              </a:tr>
              <a:tr h="3772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62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355,450,366.00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67,306,822.44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22,201,284.30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45,105,538.14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28,479,903.97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16,625,634.17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785947"/>
                  </a:ext>
                </a:extLst>
              </a:tr>
              <a:tr h="3772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102,371,122.00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36,742,981.29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6,760,899.56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29,982,081.73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13,949,496.07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6,906,957.51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9,125,628.15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427655"/>
                  </a:ext>
                </a:extLst>
              </a:tr>
              <a:tr h="3772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279,416,342.00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95,233,665.76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21,852,812.85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73,380,852.91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46,596,218.44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1,010,330.50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2,011,721.00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23,762,582.97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34777"/>
                  </a:ext>
                </a:extLst>
              </a:tr>
              <a:tr h="3772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221,205,480.00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49,666,267.09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11,293,787.83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38,372,479.26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19,210,510.28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6,705,303.75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12,456,665.23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156166"/>
                  </a:ext>
                </a:extLst>
              </a:tr>
              <a:tr h="3772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164,603,670.00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44,209,232.56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16,349,549.52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27,859,683.04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16,536,357.26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160,930.56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11,162,395.22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22618"/>
                  </a:ext>
                </a:extLst>
              </a:tr>
              <a:tr h="3772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67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113,896,898.00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35,178,473.32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8,412,565.78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26,765,907.54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14,073,748.27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3,806,710.70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8,885,448.57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527480"/>
                  </a:ext>
                </a:extLst>
              </a:tr>
              <a:tr h="3772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68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346,732,600.00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35,060,327.13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17,032,588.19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18,027,738.94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8,231,840.02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914,170.00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8,881,728.92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180974"/>
                  </a:ext>
                </a:extLst>
              </a:tr>
              <a:tr h="3772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69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167,586,580.00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59,414,216.12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14,782,324.58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44,631,891.54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29,139,018.47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268,733.68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15,224,139.39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770129"/>
                  </a:ext>
                </a:extLst>
              </a:tr>
              <a:tr h="3772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70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309,231,400.00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99,567,419.16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32,080,808.41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67,486,610.75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37,602,523.11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4,305,192.13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25,578,895.51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652685"/>
                  </a:ext>
                </a:extLst>
              </a:tr>
            </a:tbl>
          </a:graphicData>
        </a:graphic>
      </p:graphicFrame>
      <p:sp>
        <p:nvSpPr>
          <p:cNvPr id="18" name="ตัวแทนหมายเลขภาพนิ่ง 8">
            <a:extLst>
              <a:ext uri="{FF2B5EF4-FFF2-40B4-BE49-F238E27FC236}">
                <a16:creationId xmlns:a16="http://schemas.microsoft.com/office/drawing/2014/main" id="{61DB77C9-BC13-4E7B-9603-F02787137222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61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04BE16BB-C14F-47D4-9E6A-7DBDDC7B1372}"/>
              </a:ext>
            </a:extLst>
          </p:cNvPr>
          <p:cNvGrpSpPr/>
          <p:nvPr/>
        </p:nvGrpSpPr>
        <p:grpSpPr>
          <a:xfrm>
            <a:off x="-35575" y="-62062"/>
            <a:ext cx="10038220" cy="780975"/>
            <a:chOff x="-35575" y="-62062"/>
            <a:chExt cx="10038220" cy="780975"/>
          </a:xfrm>
        </p:grpSpPr>
        <p:sp>
          <p:nvSpPr>
            <p:cNvPr id="20" name="สี่เหลี่ยมผืนผ้า 8">
              <a:extLst>
                <a:ext uri="{FF2B5EF4-FFF2-40B4-BE49-F238E27FC236}">
                  <a16:creationId xmlns:a16="http://schemas.microsoft.com/office/drawing/2014/main" id="{E3FD4AE9-FF9E-4963-A6DF-221F8E50671D}"/>
                </a:ext>
              </a:extLst>
            </p:cNvPr>
            <p:cNvSpPr/>
            <p:nvPr/>
          </p:nvSpPr>
          <p:spPr>
            <a:xfrm>
              <a:off x="25819" y="34716"/>
              <a:ext cx="9976826" cy="6841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สี่เหลี่ยมผืนผ้า 9">
              <a:extLst>
                <a:ext uri="{FF2B5EF4-FFF2-40B4-BE49-F238E27FC236}">
                  <a16:creationId xmlns:a16="http://schemas.microsoft.com/office/drawing/2014/main" id="{9CC32648-ED5B-495D-8973-332C6D539D83}"/>
                </a:ext>
              </a:extLst>
            </p:cNvPr>
            <p:cNvSpPr/>
            <p:nvPr/>
          </p:nvSpPr>
          <p:spPr>
            <a:xfrm>
              <a:off x="25816" y="-62062"/>
              <a:ext cx="9802913" cy="684197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ACCB1562-9E80-410D-A1EC-93150638C35B}"/>
                </a:ext>
              </a:extLst>
            </p:cNvPr>
            <p:cNvSpPr txBox="1"/>
            <p:nvPr/>
          </p:nvSpPr>
          <p:spPr>
            <a:xfrm>
              <a:off x="-35575" y="94808"/>
              <a:ext cx="98069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หนี้เกินกำหนดชำระกองทุนพัฒนาบทบาทสตรี ตามตัวชี้วัดพัฒนาการจังหวัด ปีงบประมาณ พ.ศ. 2566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943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กลุ่ม 53"/>
          <p:cNvGrpSpPr/>
          <p:nvPr/>
        </p:nvGrpSpPr>
        <p:grpSpPr>
          <a:xfrm>
            <a:off x="3358" y="6097247"/>
            <a:ext cx="8921848" cy="760749"/>
            <a:chOff x="-425532" y="4710612"/>
            <a:chExt cx="5576155" cy="475468"/>
          </a:xfrm>
        </p:grpSpPr>
        <p:grpSp>
          <p:nvGrpSpPr>
            <p:cNvPr id="58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60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69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  <p:sp>
              <p:nvSpPr>
                <p:cNvPr id="70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</p:grpSp>
          <p:grpSp>
            <p:nvGrpSpPr>
              <p:cNvPr id="61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62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66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67" name="Picture 66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Picture 67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63" name="Picture 6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9" name="TextBox 7"/>
            <p:cNvSpPr txBox="1"/>
            <p:nvPr/>
          </p:nvSpPr>
          <p:spPr>
            <a:xfrm>
              <a:off x="67127" y="4797248"/>
              <a:ext cx="2323553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th-TH"/>
              </a:defPPr>
              <a:lvl1pPr marL="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904556"/>
              </p:ext>
            </p:extLst>
          </p:nvPr>
        </p:nvGraphicFramePr>
        <p:xfrm>
          <a:off x="-2" y="854987"/>
          <a:ext cx="12192000" cy="3818721"/>
        </p:xfrm>
        <a:graphic>
          <a:graphicData uri="http://schemas.openxmlformats.org/drawingml/2006/table">
            <a:tbl>
              <a:tblPr/>
              <a:tblGrid>
                <a:gridCol w="490656">
                  <a:extLst>
                    <a:ext uri="{9D8B030D-6E8A-4147-A177-3AD203B41FA5}">
                      <a16:colId xmlns:a16="http://schemas.microsoft.com/office/drawing/2014/main" val="480647060"/>
                    </a:ext>
                  </a:extLst>
                </a:gridCol>
                <a:gridCol w="825190">
                  <a:extLst>
                    <a:ext uri="{9D8B030D-6E8A-4147-A177-3AD203B41FA5}">
                      <a16:colId xmlns:a16="http://schemas.microsoft.com/office/drawing/2014/main" val="16458820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13566343"/>
                    </a:ext>
                  </a:extLst>
                </a:gridCol>
                <a:gridCol w="1126273">
                  <a:extLst>
                    <a:ext uri="{9D8B030D-6E8A-4147-A177-3AD203B41FA5}">
                      <a16:colId xmlns:a16="http://schemas.microsoft.com/office/drawing/2014/main" val="1442927719"/>
                    </a:ext>
                  </a:extLst>
                </a:gridCol>
                <a:gridCol w="1372839">
                  <a:extLst>
                    <a:ext uri="{9D8B030D-6E8A-4147-A177-3AD203B41FA5}">
                      <a16:colId xmlns:a16="http://schemas.microsoft.com/office/drawing/2014/main" val="260766168"/>
                    </a:ext>
                  </a:extLst>
                </a:gridCol>
                <a:gridCol w="1214244">
                  <a:extLst>
                    <a:ext uri="{9D8B030D-6E8A-4147-A177-3AD203B41FA5}">
                      <a16:colId xmlns:a16="http://schemas.microsoft.com/office/drawing/2014/main" val="3758585325"/>
                    </a:ext>
                  </a:extLst>
                </a:gridCol>
                <a:gridCol w="1226634">
                  <a:extLst>
                    <a:ext uri="{9D8B030D-6E8A-4147-A177-3AD203B41FA5}">
                      <a16:colId xmlns:a16="http://schemas.microsoft.com/office/drawing/2014/main" val="2807067245"/>
                    </a:ext>
                  </a:extLst>
                </a:gridCol>
                <a:gridCol w="1148576">
                  <a:extLst>
                    <a:ext uri="{9D8B030D-6E8A-4147-A177-3AD203B41FA5}">
                      <a16:colId xmlns:a16="http://schemas.microsoft.com/office/drawing/2014/main" val="4108520527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1027788801"/>
                    </a:ext>
                  </a:extLst>
                </a:gridCol>
                <a:gridCol w="1081668">
                  <a:extLst>
                    <a:ext uri="{9D8B030D-6E8A-4147-A177-3AD203B41FA5}">
                      <a16:colId xmlns:a16="http://schemas.microsoft.com/office/drawing/2014/main" val="2484169610"/>
                    </a:ext>
                  </a:extLst>
                </a:gridCol>
                <a:gridCol w="735981">
                  <a:extLst>
                    <a:ext uri="{9D8B030D-6E8A-4147-A177-3AD203B41FA5}">
                      <a16:colId xmlns:a16="http://schemas.microsoft.com/office/drawing/2014/main" val="991760826"/>
                    </a:ext>
                  </a:extLst>
                </a:gridCol>
                <a:gridCol w="583578">
                  <a:extLst>
                    <a:ext uri="{9D8B030D-6E8A-4147-A177-3AD203B41FA5}">
                      <a16:colId xmlns:a16="http://schemas.microsoft.com/office/drawing/2014/main" val="2405776075"/>
                    </a:ext>
                  </a:extLst>
                </a:gridCol>
              </a:tblGrid>
              <a:tr h="377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 2556 - 2565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915713"/>
                  </a:ext>
                </a:extLst>
              </a:tr>
              <a:tr h="117796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ต.ค. 65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ชำระคืนเงินต้น</a:t>
                      </a:r>
                      <a:b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ปีบัญชี 2566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ปัจจุบัน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พักหนี้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b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13 ก.ย. 66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คะแนน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185216"/>
                  </a:ext>
                </a:extLst>
              </a:tr>
              <a:tr h="3772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71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222,637,833.00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90,143,731.85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23,957,616.47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66,186,115.38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36,328,164.43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5,739,491.20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24,118,459.75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23894"/>
                  </a:ext>
                </a:extLst>
              </a:tr>
              <a:tr h="3772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72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อุดรธานี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278,747,880.00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85,416,467.65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25,696,141.25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59,720,326.40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35,883,049.80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153,686.00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329,497.60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23,354,093.00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785947"/>
                  </a:ext>
                </a:extLst>
              </a:tr>
              <a:tr h="3772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73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ยะลา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134,219,990.00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63,042,244.11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10,753,610.35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52,288,633.76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17,396,607.33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14,960,329.54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2,435,271.94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17,496,424.95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427655"/>
                  </a:ext>
                </a:extLst>
              </a:tr>
              <a:tr h="3772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74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228,420,235.00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54,588,388.46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17,489,870.73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37,098,517.73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21,134,126.34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434,266.24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15,530,125.15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34777"/>
                  </a:ext>
                </a:extLst>
              </a:tr>
              <a:tr h="3772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75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ปทุมธานี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142,032,383.00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39,434,910.68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8,579,893.01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30,855,017.67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18,374,066.72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383,830.26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443,071.80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11,654,048.89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156166"/>
                  </a:ext>
                </a:extLst>
              </a:tr>
              <a:tr h="3772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76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นนทบุรี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203,778,443.00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77,470,736.32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12,814,765.51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64,655,970.81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33,441,094.60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1,710,769.30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2,742,215.60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26,761,891.31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22618"/>
                  </a:ext>
                </a:extLst>
              </a:tr>
            </a:tbl>
          </a:graphicData>
        </a:graphic>
      </p:graphicFrame>
      <p:sp>
        <p:nvSpPr>
          <p:cNvPr id="18" name="ตัวแทนหมายเลขภาพนิ่ง 8">
            <a:extLst>
              <a:ext uri="{FF2B5EF4-FFF2-40B4-BE49-F238E27FC236}">
                <a16:creationId xmlns:a16="http://schemas.microsoft.com/office/drawing/2014/main" id="{61DB77C9-BC13-4E7B-9603-F02787137222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62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9DB3F63A-E268-4C16-9E5F-2098E4D3C088}"/>
              </a:ext>
            </a:extLst>
          </p:cNvPr>
          <p:cNvGrpSpPr/>
          <p:nvPr/>
        </p:nvGrpSpPr>
        <p:grpSpPr>
          <a:xfrm>
            <a:off x="-35575" y="-62062"/>
            <a:ext cx="10038220" cy="780975"/>
            <a:chOff x="-35575" y="-62062"/>
            <a:chExt cx="10038220" cy="780975"/>
          </a:xfrm>
        </p:grpSpPr>
        <p:sp>
          <p:nvSpPr>
            <p:cNvPr id="20" name="สี่เหลี่ยมผืนผ้า 8">
              <a:extLst>
                <a:ext uri="{FF2B5EF4-FFF2-40B4-BE49-F238E27FC236}">
                  <a16:creationId xmlns:a16="http://schemas.microsoft.com/office/drawing/2014/main" id="{B58F40A4-22C4-46F8-90E6-1AB586497CFA}"/>
                </a:ext>
              </a:extLst>
            </p:cNvPr>
            <p:cNvSpPr/>
            <p:nvPr/>
          </p:nvSpPr>
          <p:spPr>
            <a:xfrm>
              <a:off x="25819" y="34716"/>
              <a:ext cx="9976826" cy="6841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สี่เหลี่ยมผืนผ้า 9">
              <a:extLst>
                <a:ext uri="{FF2B5EF4-FFF2-40B4-BE49-F238E27FC236}">
                  <a16:creationId xmlns:a16="http://schemas.microsoft.com/office/drawing/2014/main" id="{CE14E610-B93A-4FF7-B361-8A13E49F2DBC}"/>
                </a:ext>
              </a:extLst>
            </p:cNvPr>
            <p:cNvSpPr/>
            <p:nvPr/>
          </p:nvSpPr>
          <p:spPr>
            <a:xfrm>
              <a:off x="25816" y="-62062"/>
              <a:ext cx="9802913" cy="684197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A9B4D5E4-FCAD-4860-8C9B-1B8D2DBAF753}"/>
                </a:ext>
              </a:extLst>
            </p:cNvPr>
            <p:cNvSpPr txBox="1"/>
            <p:nvPr/>
          </p:nvSpPr>
          <p:spPr>
            <a:xfrm>
              <a:off x="-35575" y="94808"/>
              <a:ext cx="98069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หนี้เกินกำหนดชำระกองทุนพัฒนาบทบาทสตรี ตามตัวชี้วัดพัฒนาการจังหวัด ปีงบประมาณ พ.ศ. 2566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57714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FD012B5-46C9-48E5-8933-6C41DDD4D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5500143A-8DFC-4696-ADDE-8AEA4D077151}"/>
              </a:ext>
            </a:extLst>
          </p:cNvPr>
          <p:cNvGrpSpPr/>
          <p:nvPr/>
        </p:nvGrpSpPr>
        <p:grpSpPr>
          <a:xfrm>
            <a:off x="0" y="2492299"/>
            <a:ext cx="12192000" cy="2743086"/>
            <a:chOff x="-108520" y="-239947"/>
            <a:chExt cx="9367538" cy="593277"/>
          </a:xfrm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3A7B59E1-91D5-4C04-932D-2AD57F670383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61C7A01C-6903-4A4B-8840-0CAC9DA5551F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734A30D-AC22-459E-9749-45D518795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83733E48-F485-4A8B-836A-48E0339FCC1E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3932B051-D269-43D4-BB2A-F885612F1E13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>
                <a:extLst>
                  <a:ext uri="{FF2B5EF4-FFF2-40B4-BE49-F238E27FC236}">
                    <a16:creationId xmlns:a16="http://schemas.microsoft.com/office/drawing/2014/main" id="{8ABD2178-FD9C-47C0-848C-6AEA99A8606A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35">
                  <a:extLst>
                    <a:ext uri="{FF2B5EF4-FFF2-40B4-BE49-F238E27FC236}">
                      <a16:creationId xmlns:a16="http://schemas.microsoft.com/office/drawing/2014/main" id="{9F5C6C6F-0D2E-490B-91F0-3DF4631590E6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36">
                  <a:extLst>
                    <a:ext uri="{FF2B5EF4-FFF2-40B4-BE49-F238E27FC236}">
                      <a16:creationId xmlns:a16="http://schemas.microsoft.com/office/drawing/2014/main" id="{34609FF9-7F32-4D76-84D1-2B03624D1BC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>
                <a:extLst>
                  <a:ext uri="{FF2B5EF4-FFF2-40B4-BE49-F238E27FC236}">
                    <a16:creationId xmlns:a16="http://schemas.microsoft.com/office/drawing/2014/main" id="{FADB6046-D4CC-4200-9854-A760E9C858B4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>
                  <a:extLst>
                    <a:ext uri="{FF2B5EF4-FFF2-40B4-BE49-F238E27FC236}">
                      <a16:creationId xmlns:a16="http://schemas.microsoft.com/office/drawing/2014/main" id="{B00BC0D6-5F56-43AD-8EC2-FA14C9F697B4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576C5B10-E912-4626-903E-E1CA0A41E1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F984835C-B32B-49B1-B8ED-A81AE6FA6B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>
                    <a:extLst>
                      <a:ext uri="{FF2B5EF4-FFF2-40B4-BE49-F238E27FC236}">
                        <a16:creationId xmlns:a16="http://schemas.microsoft.com/office/drawing/2014/main" id="{09C23985-5B9D-4025-AB8D-1238307911AB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D1192CB-2C9D-47C9-B15C-24110BA270F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1E941EEF-46E2-4236-B3E0-C8FC0018E4F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792238F3-7F91-4EE5-8FAA-619CCC41D4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D7EC8300-8361-4330-86BC-E7A315CBD3B0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93F945B3-F842-4127-B2CE-6A55CAD017AE}"/>
              </a:ext>
            </a:extLst>
          </p:cNvPr>
          <p:cNvSpPr/>
          <p:nvPr/>
        </p:nvSpPr>
        <p:spPr>
          <a:xfrm>
            <a:off x="395523" y="3002824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th-TH" sz="3200" spc="-3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spc="-3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r>
              <a:rPr lang="th-TH" sz="3200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4.4 การตรวจสอบเอกสารลูกหนี้รายโครงการ กองทุนพัฒนาบทบาทสตรี</a:t>
            </a:r>
            <a:endParaRPr lang="en-US" sz="3200" b="1" dirty="0">
              <a:solidFill>
                <a:srgbClr val="FF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4" name="ตัวแทนหมายเลขภาพนิ่ง 8">
            <a:extLst>
              <a:ext uri="{FF2B5EF4-FFF2-40B4-BE49-F238E27FC236}">
                <a16:creationId xmlns:a16="http://schemas.microsoft.com/office/drawing/2014/main" id="{D4EDF4BC-4806-4956-A5A2-C170C04BE796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63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95182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กลุ่ม 53">
            <a:extLst>
              <a:ext uri="{FF2B5EF4-FFF2-40B4-BE49-F238E27FC236}">
                <a16:creationId xmlns:a16="http://schemas.microsoft.com/office/drawing/2014/main" id="{EB046DCA-A4F9-EB88-6B53-E623082305B6}"/>
              </a:ext>
            </a:extLst>
          </p:cNvPr>
          <p:cNvGrpSpPr/>
          <p:nvPr/>
        </p:nvGrpSpPr>
        <p:grpSpPr>
          <a:xfrm>
            <a:off x="-48683" y="6245942"/>
            <a:ext cx="7436824" cy="634124"/>
            <a:chOff x="-425532" y="4710612"/>
            <a:chExt cx="5576155" cy="475468"/>
          </a:xfrm>
        </p:grpSpPr>
        <p:grpSp>
          <p:nvGrpSpPr>
            <p:cNvPr id="60" name="กลุ่ม 54">
              <a:extLst>
                <a:ext uri="{FF2B5EF4-FFF2-40B4-BE49-F238E27FC236}">
                  <a16:creationId xmlns:a16="http://schemas.microsoft.com/office/drawing/2014/main" id="{19B0A0B7-F5A0-055B-D58C-DC4D2C24C46F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62" name="กลุ่ม 56">
                <a:extLst>
                  <a:ext uri="{FF2B5EF4-FFF2-40B4-BE49-F238E27FC236}">
                    <a16:creationId xmlns:a16="http://schemas.microsoft.com/office/drawing/2014/main" id="{61D4C3C9-3C34-1D61-F77F-F15BD0AD7AEA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71" name="รูปห้าเหลี่ยม 86">
                  <a:extLst>
                    <a:ext uri="{FF2B5EF4-FFF2-40B4-BE49-F238E27FC236}">
                      <a16:creationId xmlns:a16="http://schemas.microsoft.com/office/drawing/2014/main" id="{A0A34FAA-5AD3-800F-B3A3-E11C3F971F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6636" dirty="0"/>
                </a:p>
              </p:txBody>
            </p:sp>
            <p:sp>
              <p:nvSpPr>
                <p:cNvPr id="72" name="รูปห้าเหลี่ยม 87">
                  <a:extLst>
                    <a:ext uri="{FF2B5EF4-FFF2-40B4-BE49-F238E27FC236}">
                      <a16:creationId xmlns:a16="http://schemas.microsoft.com/office/drawing/2014/main" id="{465E94EF-056C-290F-6500-00A4ECF73785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6636" dirty="0"/>
                </a:p>
              </p:txBody>
            </p:sp>
          </p:grpSp>
          <p:grpSp>
            <p:nvGrpSpPr>
              <p:cNvPr id="63" name="กลุ่ม 57">
                <a:extLst>
                  <a:ext uri="{FF2B5EF4-FFF2-40B4-BE49-F238E27FC236}">
                    <a16:creationId xmlns:a16="http://schemas.microsoft.com/office/drawing/2014/main" id="{3B612359-EC92-ABB5-3EDB-25C07DEAC51C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64" name="กลุ่ม 63">
                  <a:extLst>
                    <a:ext uri="{FF2B5EF4-FFF2-40B4-BE49-F238E27FC236}">
                      <a16:creationId xmlns:a16="http://schemas.microsoft.com/office/drawing/2014/main" id="{76669079-EB46-32F0-09DB-80D95D031222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66" name="Picture 23">
                    <a:extLst>
                      <a:ext uri="{FF2B5EF4-FFF2-40B4-BE49-F238E27FC236}">
                        <a16:creationId xmlns:a16="http://schemas.microsoft.com/office/drawing/2014/main" id="{AA284BCB-C62E-BF46-F02B-C6ABBACB04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67" name="Picture 24">
                    <a:extLst>
                      <a:ext uri="{FF2B5EF4-FFF2-40B4-BE49-F238E27FC236}">
                        <a16:creationId xmlns:a16="http://schemas.microsoft.com/office/drawing/2014/main" id="{EB703CF2-EF53-9378-012D-44F6160B73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68" name="กลุ่ม 67">
                    <a:extLst>
                      <a:ext uri="{FF2B5EF4-FFF2-40B4-BE49-F238E27FC236}">
                        <a16:creationId xmlns:a16="http://schemas.microsoft.com/office/drawing/2014/main" id="{EF91A73E-4E2B-A616-3D65-EB864BADF2AA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69" name="Picture 35">
                      <a:extLst>
                        <a:ext uri="{FF2B5EF4-FFF2-40B4-BE49-F238E27FC236}">
                          <a16:creationId xmlns:a16="http://schemas.microsoft.com/office/drawing/2014/main" id="{5AB9E88E-29DA-21B4-DBA0-34C7F5EF335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" name="Picture 36">
                      <a:extLst>
                        <a:ext uri="{FF2B5EF4-FFF2-40B4-BE49-F238E27FC236}">
                          <a16:creationId xmlns:a16="http://schemas.microsoft.com/office/drawing/2014/main" id="{886B73CE-F4E0-0FAE-E3BA-2CBE5D8C954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65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44457976-C0E5-E200-1FA8-E56C8ED7FD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1" name="TextBox 7">
              <a:extLst>
                <a:ext uri="{FF2B5EF4-FFF2-40B4-BE49-F238E27FC236}">
                  <a16:creationId xmlns:a16="http://schemas.microsoft.com/office/drawing/2014/main" id="{FA038C25-2A7F-924F-B65B-3C45D870CD66}"/>
                </a:ext>
              </a:extLst>
            </p:cNvPr>
            <p:cNvSpPr txBox="1"/>
            <p:nvPr/>
          </p:nvSpPr>
          <p:spPr>
            <a:xfrm>
              <a:off x="-294610" y="4774678"/>
              <a:ext cx="2716618" cy="392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4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4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75" name="สี่เหลี่ยมผืนผ้า 74">
            <a:extLst>
              <a:ext uri="{FF2B5EF4-FFF2-40B4-BE49-F238E27FC236}">
                <a16:creationId xmlns:a16="http://schemas.microsoft.com/office/drawing/2014/main" id="{68F9D3F2-2065-158B-EB75-8E49FBB95BF0}"/>
              </a:ext>
            </a:extLst>
          </p:cNvPr>
          <p:cNvSpPr/>
          <p:nvPr/>
        </p:nvSpPr>
        <p:spPr>
          <a:xfrm>
            <a:off x="0" y="-1620"/>
            <a:ext cx="12192000" cy="55694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33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แนวทางการ</a:t>
            </a:r>
            <a:r>
              <a:rPr lang="th-TH" sz="2133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อัพ</a:t>
            </a:r>
            <a:r>
              <a:rPr lang="th-TH" sz="2133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โหลดเอกสารประกอบข้อมูลลูกหนี้</a:t>
            </a:r>
            <a:endParaRPr lang="th-TH" sz="1867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6" name="สี่เหลี่ยมผืนผ้า 75">
            <a:extLst>
              <a:ext uri="{FF2B5EF4-FFF2-40B4-BE49-F238E27FC236}">
                <a16:creationId xmlns:a16="http://schemas.microsoft.com/office/drawing/2014/main" id="{3E9E13AB-1830-4902-65B1-BBF8E084A759}"/>
              </a:ext>
            </a:extLst>
          </p:cNvPr>
          <p:cNvSpPr/>
          <p:nvPr/>
        </p:nvSpPr>
        <p:spPr>
          <a:xfrm>
            <a:off x="-1" y="495133"/>
            <a:ext cx="12192001" cy="1039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800"/>
          </a:p>
        </p:txBody>
      </p:sp>
      <p:sp>
        <p:nvSpPr>
          <p:cNvPr id="104" name="สี่เหลี่ยมผืนผ้ามุมมน 104">
            <a:extLst>
              <a:ext uri="{FF2B5EF4-FFF2-40B4-BE49-F238E27FC236}">
                <a16:creationId xmlns:a16="http://schemas.microsoft.com/office/drawing/2014/main" id="{C2BAF18C-0C30-925C-3935-096AAAFA2880}"/>
              </a:ext>
            </a:extLst>
          </p:cNvPr>
          <p:cNvSpPr/>
          <p:nvPr/>
        </p:nvSpPr>
        <p:spPr>
          <a:xfrm>
            <a:off x="125925" y="889476"/>
            <a:ext cx="2305595" cy="4558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33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เป้าหมาย</a:t>
            </a:r>
          </a:p>
        </p:txBody>
      </p:sp>
      <p:sp>
        <p:nvSpPr>
          <p:cNvPr id="7" name="สี่เหลี่ยมผืนผ้ามุมมน 104">
            <a:extLst>
              <a:ext uri="{FF2B5EF4-FFF2-40B4-BE49-F238E27FC236}">
                <a16:creationId xmlns:a16="http://schemas.microsoft.com/office/drawing/2014/main" id="{6A3198AE-357A-142A-7931-7991470E0E1E}"/>
              </a:ext>
            </a:extLst>
          </p:cNvPr>
          <p:cNvSpPr/>
          <p:nvPr/>
        </p:nvSpPr>
        <p:spPr>
          <a:xfrm>
            <a:off x="737191" y="1449225"/>
            <a:ext cx="10927427" cy="1123625"/>
          </a:xfrm>
          <a:prstGeom prst="roundRect">
            <a:avLst>
              <a:gd name="adj" fmla="val 47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- มีเอกสารประกอบข้อมูลลูกหนี้ ปี 2556 - 2566 ในระบบโปรแกรมทะเบียนลูกหนี้ (</a:t>
            </a:r>
            <a:r>
              <a:rPr lang="en-GB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LM)</a:t>
            </a: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ที่เป็นปัจจุบัน</a:t>
            </a:r>
          </a:p>
          <a:p>
            <a:pPr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- มีรายงานสรุปการตรวจสอบเอกสารตามสถานะ </a:t>
            </a:r>
            <a:r>
              <a:rPr lang="th-TH" sz="1600" b="1" dirty="0">
                <a:solidFill>
                  <a:srgbClr val="00B05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เขียว (เอกสารครบถ้วน) </a:t>
            </a:r>
            <a:r>
              <a:rPr lang="th-TH" sz="1600" b="1" dirty="0">
                <a:solidFill>
                  <a:srgbClr val="FF9933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เหลือง (เอกสารยังไม่ครบถ้วน) </a:t>
            </a: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และ</a:t>
            </a:r>
            <a:r>
              <a:rPr lang="th-TH" sz="16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แดง (ไม่มีเอกสาร)</a:t>
            </a:r>
          </a:p>
        </p:txBody>
      </p:sp>
      <p:sp>
        <p:nvSpPr>
          <p:cNvPr id="8" name="สี่เหลี่ยมผืนผ้ามุมมน 104">
            <a:extLst>
              <a:ext uri="{FF2B5EF4-FFF2-40B4-BE49-F238E27FC236}">
                <a16:creationId xmlns:a16="http://schemas.microsoft.com/office/drawing/2014/main" id="{0C10BE3B-593E-2018-0F38-00AA1E70D003}"/>
              </a:ext>
            </a:extLst>
          </p:cNvPr>
          <p:cNvSpPr/>
          <p:nvPr/>
        </p:nvSpPr>
        <p:spPr>
          <a:xfrm>
            <a:off x="218283" y="2789063"/>
            <a:ext cx="2305595" cy="4558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33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แนวทาง</a:t>
            </a:r>
          </a:p>
        </p:txBody>
      </p:sp>
      <p:sp>
        <p:nvSpPr>
          <p:cNvPr id="9" name="สี่เหลี่ยมผืนผ้ามุมมน 104">
            <a:extLst>
              <a:ext uri="{FF2B5EF4-FFF2-40B4-BE49-F238E27FC236}">
                <a16:creationId xmlns:a16="http://schemas.microsoft.com/office/drawing/2014/main" id="{CE9F9C10-6170-FEC9-F81B-8C8BFBA0FC7A}"/>
              </a:ext>
            </a:extLst>
          </p:cNvPr>
          <p:cNvSpPr/>
          <p:nvPr/>
        </p:nvSpPr>
        <p:spPr>
          <a:xfrm>
            <a:off x="737191" y="3369437"/>
            <a:ext cx="10927428" cy="2555840"/>
          </a:xfrm>
          <a:prstGeom prst="roundRect">
            <a:avLst>
              <a:gd name="adj" fmla="val 47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- เตรียมเอกสารที่สแกนไว้แล้ว (ไฟล์ </a:t>
            </a:r>
            <a:r>
              <a:rPr lang="en-GB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PDF)</a:t>
            </a: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แยกตามสัญญา (ตามหนังสือ ที่ มท 0416.2/ว 2588 ลงวันที่ 28 มิถุนายน 2566)</a:t>
            </a:r>
          </a:p>
          <a:p>
            <a:pPr>
              <a:lnSpc>
                <a:spcPct val="120000"/>
              </a:lnSpc>
            </a:pPr>
            <a:r>
              <a:rPr lang="th-TH" sz="16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*ดำเนินการสแกนเอกสารจากลูกหนี้ที่อนุมัติ ปี 2566 ก่อน (ทั้งสัญญาเปิดและปิด) แล้วจึงย้อนลงไปหาปีเก่า ๆ ที่ผ่านมา </a:t>
            </a:r>
          </a:p>
          <a:p>
            <a:pPr>
              <a:lnSpc>
                <a:spcPct val="120000"/>
              </a:lnSpc>
            </a:pPr>
            <a:r>
              <a:rPr lang="th-TH" sz="16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(2565 - 2556) โดยเน้นสัญญาที่ยังเปิดก่อน แล้วจึงหาเอกสารสัญญาที่ปิดไปแล้ว</a:t>
            </a:r>
          </a:p>
          <a:p>
            <a:pPr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- ให้ผู้ใช้งานแต่ละจังหวัดเข้าตรวจสอบข้อมูลในโปรแกรมทะเบียนลูกหนี้ </a:t>
            </a:r>
            <a:r>
              <a:rPr lang="en-GB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(LM) twf.cdd.go.th</a:t>
            </a: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โดยจะเป็นข้อมูล ณ 1 เม.ย. 2566 ซึ่งระบบจะมีการอัพเดตข้อมูลอีกครั้งเมื่อ 1 ต.ค. 2566</a:t>
            </a:r>
          </a:p>
          <a:p>
            <a:pPr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- ให้นำไฟล์เอกสารเข้าตามข้อมูลลูกหนี้ตามเลขสัญญา</a:t>
            </a:r>
          </a:p>
          <a:p>
            <a:pPr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- ตรวจสอบสถานการณ์ดำเนินการ (</a:t>
            </a:r>
            <a:r>
              <a:rPr lang="th-TH" sz="1600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อัพ</a:t>
            </a: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โหลดเอกสารแล้ว/ยังไม่ได้ตรวจสอบ)</a:t>
            </a:r>
          </a:p>
          <a:p>
            <a:pPr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- ส่วนกลางจะดำเนินการตรวจสอบเอกสารและจะบันทึกสถานะให้ (เขียว เหลือ และแดง)</a:t>
            </a:r>
          </a:p>
        </p:txBody>
      </p:sp>
      <p:sp>
        <p:nvSpPr>
          <p:cNvPr id="22" name="ตัวแทนหมายเลขภาพนิ่ง 8">
            <a:extLst>
              <a:ext uri="{FF2B5EF4-FFF2-40B4-BE49-F238E27FC236}">
                <a16:creationId xmlns:a16="http://schemas.microsoft.com/office/drawing/2014/main" id="{C895BB0D-3E20-4F26-A264-CA582BBCDD52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64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17293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8629FCD-9C03-4123-A0D3-E6CA4DCFA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23B77EE3-5D13-4942-98C1-7E0ADAB5DA2D}"/>
              </a:ext>
            </a:extLst>
          </p:cNvPr>
          <p:cNvGrpSpPr/>
          <p:nvPr/>
        </p:nvGrpSpPr>
        <p:grpSpPr>
          <a:xfrm>
            <a:off x="0" y="2364503"/>
            <a:ext cx="12192000" cy="2743086"/>
            <a:chOff x="-108520" y="-239947"/>
            <a:chExt cx="9367538" cy="593277"/>
          </a:xfrm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DA5719AA-1B90-4EAC-90FE-6583818A8A28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76FDA0FA-2D78-48C2-B13C-F5E71C17027A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0FB7BEB-31B1-43D2-82CA-18AEE7CA4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588B6D81-7CA2-4776-A5A9-E03ADC5AC4E3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9F399569-75AC-4CE9-83BF-E48AD3CB665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>
                <a:extLst>
                  <a:ext uri="{FF2B5EF4-FFF2-40B4-BE49-F238E27FC236}">
                    <a16:creationId xmlns:a16="http://schemas.microsoft.com/office/drawing/2014/main" id="{CD0DAA2E-BE74-4E0E-B667-CC5485A0698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35">
                  <a:extLst>
                    <a:ext uri="{FF2B5EF4-FFF2-40B4-BE49-F238E27FC236}">
                      <a16:creationId xmlns:a16="http://schemas.microsoft.com/office/drawing/2014/main" id="{E76F77D2-54EC-4D4B-B291-4F39B7A330CE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36">
                  <a:extLst>
                    <a:ext uri="{FF2B5EF4-FFF2-40B4-BE49-F238E27FC236}">
                      <a16:creationId xmlns:a16="http://schemas.microsoft.com/office/drawing/2014/main" id="{FBB16CE8-9020-4EB0-8659-A68D6B0841CD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>
                <a:extLst>
                  <a:ext uri="{FF2B5EF4-FFF2-40B4-BE49-F238E27FC236}">
                    <a16:creationId xmlns:a16="http://schemas.microsoft.com/office/drawing/2014/main" id="{5E314AF5-C89E-4233-9256-131C57D83F13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>
                  <a:extLst>
                    <a:ext uri="{FF2B5EF4-FFF2-40B4-BE49-F238E27FC236}">
                      <a16:creationId xmlns:a16="http://schemas.microsoft.com/office/drawing/2014/main" id="{2F7B30FC-86DE-4361-94B0-0E7453800CD2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1A8B7718-24A4-4B0F-84AC-980B8C96C1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0233D291-FC77-49C1-AF29-BE4DFB0743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>
                    <a:extLst>
                      <a:ext uri="{FF2B5EF4-FFF2-40B4-BE49-F238E27FC236}">
                        <a16:creationId xmlns:a16="http://schemas.microsoft.com/office/drawing/2014/main" id="{FA49FF24-4C4C-4FE1-A310-8ACF95C77B66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8C58C09D-D4FE-46AE-BDBD-1F7A049D4F9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4D4E52B2-85E6-4B60-A2E7-6F35F39E0B1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FC4FA599-1C65-40F4-8CD7-0250B6A4D0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40B149AC-CECE-4550-BA03-DF1B104C729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267233F3-B99D-47C6-ABE2-656C9680E121}"/>
              </a:ext>
            </a:extLst>
          </p:cNvPr>
          <p:cNvSpPr/>
          <p:nvPr/>
        </p:nvSpPr>
        <p:spPr>
          <a:xfrm>
            <a:off x="356162" y="2823920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th-TH" sz="3200" spc="-3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spc="-30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r>
              <a:rPr lang="th-TH" sz="3200" b="1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4.5 การรายงานผลการดำเนินงานกองทุนพัฒนาบทบาทสตรี </a:t>
            </a:r>
            <a:br>
              <a:rPr lang="th-TH" sz="3200" b="1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3200" b="1" spc="-30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ประจำปีงบประมาณ พ.ศ. 2566</a:t>
            </a:r>
            <a:endParaRPr lang="en-US" sz="3200" b="1" dirty="0">
              <a:solidFill>
                <a:srgbClr val="FF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4" name="ตัวแทนหมายเลขภาพนิ่ง 8">
            <a:extLst>
              <a:ext uri="{FF2B5EF4-FFF2-40B4-BE49-F238E27FC236}">
                <a16:creationId xmlns:a16="http://schemas.microsoft.com/office/drawing/2014/main" id="{B07B0E29-436C-462E-97B6-19A465C01833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65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67324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8">
            <a:extLst>
              <a:ext uri="{FF2B5EF4-FFF2-40B4-BE49-F238E27FC236}">
                <a16:creationId xmlns:a16="http://schemas.microsoft.com/office/drawing/2014/main" id="{2AC58101-D37C-4746-8441-E116D0305C30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66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EA81ABF0-4E38-4919-80B2-31AA2BB7A82A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DC0C768F-4077-4CA5-A58C-FC7D62CB6929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8" name="กลุ่ม 7">
                <a:extLst>
                  <a:ext uri="{FF2B5EF4-FFF2-40B4-BE49-F238E27FC236}">
                    <a16:creationId xmlns:a16="http://schemas.microsoft.com/office/drawing/2014/main" id="{44BC41D4-A741-4DE5-9CFD-C0D9520ADD17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7" name="รูปห้าเหลี่ยม 35">
                  <a:extLst>
                    <a:ext uri="{FF2B5EF4-FFF2-40B4-BE49-F238E27FC236}">
                      <a16:creationId xmlns:a16="http://schemas.microsoft.com/office/drawing/2014/main" id="{5DC4EEB3-7614-44CA-8B02-7A75E7F8042A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18" name="รูปห้าเหลี่ยม 36">
                  <a:extLst>
                    <a:ext uri="{FF2B5EF4-FFF2-40B4-BE49-F238E27FC236}">
                      <a16:creationId xmlns:a16="http://schemas.microsoft.com/office/drawing/2014/main" id="{5BA3A9A6-AD0E-4F28-87AE-98439F6EB57D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9" name="กลุ่ม 8">
                <a:extLst>
                  <a:ext uri="{FF2B5EF4-FFF2-40B4-BE49-F238E27FC236}">
                    <a16:creationId xmlns:a16="http://schemas.microsoft.com/office/drawing/2014/main" id="{766D5CEB-DD29-4ABF-AD72-669B92BB0ED5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0" name="กลุ่ม 9">
                  <a:extLst>
                    <a:ext uri="{FF2B5EF4-FFF2-40B4-BE49-F238E27FC236}">
                      <a16:creationId xmlns:a16="http://schemas.microsoft.com/office/drawing/2014/main" id="{42380440-5C5E-4AF7-8F24-B0C12ECD832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2" name="Picture 23">
                    <a:extLst>
                      <a:ext uri="{FF2B5EF4-FFF2-40B4-BE49-F238E27FC236}">
                        <a16:creationId xmlns:a16="http://schemas.microsoft.com/office/drawing/2014/main" id="{1444F24D-E027-4B76-BE09-4B869AA5C6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24">
                    <a:extLst>
                      <a:ext uri="{FF2B5EF4-FFF2-40B4-BE49-F238E27FC236}">
                        <a16:creationId xmlns:a16="http://schemas.microsoft.com/office/drawing/2014/main" id="{0AAFF330-12C9-41F8-B5A4-1DB98EEDA8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4" name="กลุ่ม 13">
                    <a:extLst>
                      <a:ext uri="{FF2B5EF4-FFF2-40B4-BE49-F238E27FC236}">
                        <a16:creationId xmlns:a16="http://schemas.microsoft.com/office/drawing/2014/main" id="{69D0E467-4BE1-47BC-B89C-3BDCA541A822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5" name="Picture 35">
                      <a:extLst>
                        <a:ext uri="{FF2B5EF4-FFF2-40B4-BE49-F238E27FC236}">
                          <a16:creationId xmlns:a16="http://schemas.microsoft.com/office/drawing/2014/main" id="{5485F978-02E6-4290-BAFA-5953FBF07C7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36">
                      <a:extLst>
                        <a:ext uri="{FF2B5EF4-FFF2-40B4-BE49-F238E27FC236}">
                          <a16:creationId xmlns:a16="http://schemas.microsoft.com/office/drawing/2014/main" id="{32DBBC7A-DB49-4BE2-A371-DD268440010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1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F015046D-2AED-4773-8CBA-4BA44184A9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7D014BA-3784-4F22-B4CC-64B30FBABC25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77DE38CC-9782-4BFD-8B5E-FE283E7EC013}"/>
              </a:ext>
            </a:extLst>
          </p:cNvPr>
          <p:cNvSpPr txBox="1"/>
          <p:nvPr/>
        </p:nvSpPr>
        <p:spPr>
          <a:xfrm>
            <a:off x="348105" y="1467852"/>
            <a:ext cx="112615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          </a:t>
            </a:r>
            <a:r>
              <a:rPr lang="th-TH" sz="2400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ตามหนังสือด่วนที่สุด ที่ มท 0416.2/ว 235 ลงวันที่ 18 มกราคม 2566 </a:t>
            </a:r>
            <a:br>
              <a:rPr lang="th-TH" sz="2400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2400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เรื่อง </a:t>
            </a:r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การรายงานผลการดำเนินงานกองทุนพัฒนาบทบาทสตรี ประจำปีงบประมาณ พ.ศ. 2566  </a:t>
            </a:r>
            <a:r>
              <a:rPr lang="th-TH" sz="2400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ตามที่กรมการพัฒนาชุมชนได้มีหนังสือแจ้งให้จังหวัดมอบหมายสำนักงานพัฒนาชุมชนจังหวัดในฐานะสำนักงานเลขานุการคณะอนุกรรมการบริหารกองทุนพัฒนาบทบาทสตรีระดับจังหวัด ดำเนินการ รายงานผลการดำเนินงานตามแผนปฏิบัติการระยะยาว 5 ปี (พ.ศ.2566 - 2570) ประจำไตรมาส โดยให้รายงานผลภายในวันที่ 5 ของเดือนสิ้นไตรมาส เพื่อให้การดำเนินงานกองทุนพัฒนาบทบาทสตรีเป็นไปอย่างมีประสิทธิภาพและบรรลุเป้าหมาย </a:t>
            </a:r>
            <a:r>
              <a:rPr lang="th-TH" sz="2400" b="1" u="sng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จึงขอให้จังหวัดรายงานผลการดำเนินงานตามแผนปฏิบัติการระยะยาว 5 ปี (พ.ศ.2566 - 2570) จำนวน </a:t>
            </a:r>
            <a:br>
              <a:rPr lang="th-TH" sz="2400" b="1" u="sng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2400" b="1" u="sng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 ไตรมาส ภายในวันที่ 5 ตุลาคม 2566</a:t>
            </a:r>
            <a:endParaRPr lang="th-TH" b="1" u="sng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5211A65D-0120-46CB-B224-E869C34DA11B}"/>
              </a:ext>
            </a:extLst>
          </p:cNvPr>
          <p:cNvGrpSpPr/>
          <p:nvPr/>
        </p:nvGrpSpPr>
        <p:grpSpPr>
          <a:xfrm>
            <a:off x="-35575" y="-62062"/>
            <a:ext cx="7005087" cy="1199486"/>
            <a:chOff x="-35575" y="-62062"/>
            <a:chExt cx="10038220" cy="803201"/>
          </a:xfrm>
        </p:grpSpPr>
        <p:sp>
          <p:nvSpPr>
            <p:cNvPr id="30" name="สี่เหลี่ยมผืนผ้า 8">
              <a:extLst>
                <a:ext uri="{FF2B5EF4-FFF2-40B4-BE49-F238E27FC236}">
                  <a16:creationId xmlns:a16="http://schemas.microsoft.com/office/drawing/2014/main" id="{3E861B5E-C1A2-4EC5-877B-12EC255B8C8C}"/>
                </a:ext>
              </a:extLst>
            </p:cNvPr>
            <p:cNvSpPr/>
            <p:nvPr/>
          </p:nvSpPr>
          <p:spPr>
            <a:xfrm>
              <a:off x="25819" y="34716"/>
              <a:ext cx="9976826" cy="6841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สี่เหลี่ยมผืนผ้า 9">
              <a:extLst>
                <a:ext uri="{FF2B5EF4-FFF2-40B4-BE49-F238E27FC236}">
                  <a16:creationId xmlns:a16="http://schemas.microsoft.com/office/drawing/2014/main" id="{1EE1D990-955B-44C6-BD61-B34ED8C609A1}"/>
                </a:ext>
              </a:extLst>
            </p:cNvPr>
            <p:cNvSpPr/>
            <p:nvPr/>
          </p:nvSpPr>
          <p:spPr>
            <a:xfrm>
              <a:off x="25816" y="-62062"/>
              <a:ext cx="9802913" cy="684197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TextBox 29">
              <a:extLst>
                <a:ext uri="{FF2B5EF4-FFF2-40B4-BE49-F238E27FC236}">
                  <a16:creationId xmlns:a16="http://schemas.microsoft.com/office/drawing/2014/main" id="{CA354D40-176E-419A-91FC-DB9494051937}"/>
                </a:ext>
              </a:extLst>
            </p:cNvPr>
            <p:cNvSpPr txBox="1"/>
            <p:nvPr/>
          </p:nvSpPr>
          <p:spPr>
            <a:xfrm>
              <a:off x="-35575" y="94808"/>
              <a:ext cx="98069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การรายงานผลการดำเนินงานกองทุนพัฒนาบทบาทสตรี </a:t>
              </a:r>
              <a:b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</a:br>
              <a:r>
                <a:rPr lang="th-TH" b="1" dirty="0">
                  <a:solidFill>
                    <a:prstClr val="white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ประจำปีงบประมาณ พ.ศ. 2566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28208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99565" y="2471085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ระเบียบวาระที่ 5</a:t>
            </a:r>
            <a:r>
              <a:rPr lang="th-TH" sz="4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เรื่อง อื่นๆ</a:t>
            </a:r>
          </a:p>
        </p:txBody>
      </p: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กลุ่ม 3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48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0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5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23" name="ตัวแทนหมายเลขภาพนิ่ง 8">
            <a:extLst>
              <a:ext uri="{FF2B5EF4-FFF2-40B4-BE49-F238E27FC236}">
                <a16:creationId xmlns:a16="http://schemas.microsoft.com/office/drawing/2014/main" id="{FE529C46-B15A-4399-B67C-EE77F6F37D09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67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01229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/>
        </p:nvSpPr>
        <p:spPr>
          <a:xfrm>
            <a:off x="2138765" y="2575962"/>
            <a:ext cx="7811147" cy="14989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114"/>
          <p:cNvSpPr/>
          <p:nvPr/>
        </p:nvSpPr>
        <p:spPr>
          <a:xfrm>
            <a:off x="2429199" y="2885928"/>
            <a:ext cx="7275284" cy="91545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ขอขอบคุณ</a:t>
            </a:r>
            <a:endParaRPr lang="en-US" sz="4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7"/>
            <a:ext cx="12245731" cy="773250"/>
            <a:chOff x="-29746" y="-164554"/>
            <a:chExt cx="9173747" cy="635067"/>
          </a:xfrm>
        </p:grpSpPr>
        <p:sp>
          <p:nvSpPr>
            <p:cNvPr id="13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4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63506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5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1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3"/>
              <a:ext cx="9173747" cy="53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17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0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1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3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26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27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0E8AC18-1622-A73B-49D8-A6C959634F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6" y="2901501"/>
            <a:ext cx="2270699" cy="3406049"/>
          </a:xfrm>
          <a:prstGeom prst="rect">
            <a:avLst/>
          </a:prstGeom>
        </p:spPr>
      </p:pic>
      <p:sp>
        <p:nvSpPr>
          <p:cNvPr id="31" name="ตัวแทนหมายเลขภาพนิ่ง 8">
            <a:extLst>
              <a:ext uri="{FF2B5EF4-FFF2-40B4-BE49-F238E27FC236}">
                <a16:creationId xmlns:a16="http://schemas.microsoft.com/office/drawing/2014/main" id="{E03663F2-5151-4D72-ADEF-F2705EEAA59B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68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33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4831" y="-5865"/>
            <a:ext cx="12245731" cy="938849"/>
            <a:chOff x="-29746" y="-164554"/>
            <a:chExt cx="9173747" cy="771073"/>
          </a:xfrm>
        </p:grpSpPr>
        <p:sp>
          <p:nvSpPr>
            <p:cNvPr id="57" name="สี่เหลี่ยมผืนผ้า: มุมมน 48">
              <a:extLst>
                <a:ext uri="{FF2B5EF4-FFF2-40B4-BE49-F238E27FC236}">
                  <a16:creationId xmlns:a16="http://schemas.microsoft.com/office/drawing/2014/main" id="{DCE62B95-9C16-4E87-82CC-AF99B1F01983}"/>
                </a:ext>
              </a:extLst>
            </p:cNvPr>
            <p:cNvSpPr/>
            <p:nvPr/>
          </p:nvSpPr>
          <p:spPr>
            <a:xfrm>
              <a:off x="5692012" y="65211"/>
              <a:ext cx="3441748" cy="377690"/>
            </a:xfrm>
            <a:prstGeom prst="round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771073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9" name="แผนผังลำดับงาน: ป้อนข้อมูลด้วยตนเอง 4">
              <a:extLst>
                <a:ext uri="{FF2B5EF4-FFF2-40B4-BE49-F238E27FC236}">
                  <a16:creationId xmlns:a16="http://schemas.microsoft.com/office/drawing/2014/main" id="{CDB1064D-F2C9-4D02-9722-A4463B75D08B}"/>
                </a:ext>
              </a:extLst>
            </p:cNvPr>
            <p:cNvSpPr/>
            <p:nvPr/>
          </p:nvSpPr>
          <p:spPr>
            <a:xfrm>
              <a:off x="5883027" y="51469"/>
              <a:ext cx="3260973" cy="301861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/>
            </a:p>
          </p:txBody>
        </p:sp>
        <p:sp>
          <p:nvSpPr>
            <p:cNvPr id="6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66532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23635" y="1179424"/>
            <a:ext cx="11833411" cy="24448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งบประมาณตามแผนการดำเนินงานและแผนการใช้จ่ายงบประมาณกองทุนพัฒนาบทบาทสตรี ประจำปีงบประมาณ 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พ.ศ. </a:t>
            </a:r>
            <a:r>
              <a:rPr lang="th-TH" sz="18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2566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งบประมาณ จำนวน </a:t>
            </a:r>
            <a:r>
              <a:rPr lang="th-TH" sz="18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961</a:t>
            </a:r>
            <a:r>
              <a:rPr lang="en-US" sz="18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,</a:t>
            </a:r>
            <a:r>
              <a:rPr lang="th-TH" sz="18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432</a:t>
            </a:r>
            <a:r>
              <a:rPr lang="en-US" sz="18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,950.00 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 จัดสรรงบประมาณให้ส่วนภูมิภาค จำนวน </a:t>
            </a:r>
            <a:r>
              <a:rPr lang="en-GB" sz="20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8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36,704,883.00 บาท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จำแนกเป็น </a:t>
            </a:r>
          </a:p>
          <a:p>
            <a:r>
              <a:rPr lang="th-TH" sz="2000" b="1" dirty="0">
                <a:solidFill>
                  <a:srgbClr val="2602BE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          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งบบริหาร		จำนวน </a:t>
            </a:r>
            <a:r>
              <a:rPr lang="en-GB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151,036,300.00</a:t>
            </a:r>
            <a:r>
              <a:rPr lang="th-TH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           งบเงินอุดหนุน	จำนวน </a:t>
            </a:r>
            <a:r>
              <a:rPr lang="en-GB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 85,</a:t>
            </a:r>
            <a:r>
              <a:rPr lang="th-TH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669</a:t>
            </a:r>
            <a:r>
              <a:rPr lang="en-GB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,</a:t>
            </a:r>
            <a:r>
              <a:rPr lang="th-TH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696</a:t>
            </a:r>
            <a:r>
              <a:rPr lang="en-GB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.00 </a:t>
            </a:r>
            <a:r>
              <a:rPr lang="th-TH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           งบเงินทุนหมุนเวียน	จำนวน </a:t>
            </a:r>
            <a:r>
              <a:rPr lang="en-GB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59</a:t>
            </a:r>
            <a:r>
              <a:rPr lang="th-TH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9</a:t>
            </a:r>
            <a:r>
              <a:rPr lang="en-GB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,</a:t>
            </a:r>
            <a:r>
              <a:rPr lang="th-TH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998</a:t>
            </a:r>
            <a:r>
              <a:rPr lang="en-GB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,</a:t>
            </a:r>
            <a:r>
              <a:rPr lang="th-TH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887</a:t>
            </a:r>
            <a:r>
              <a:rPr lang="en-GB" sz="2000" b="1" kern="1200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.00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ea typeface="+mn-ea"/>
                <a:cs typeface="Chulabhorn Likit Text Light๙" panose="00000400000000000000" pitchFamily="2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 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23635" y="3461713"/>
            <a:ext cx="11573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กองทุนพัฒนาบทบาทสตรี ต้องเบิกจ่ายงบประมาณในภาพรวมให้แล้วเสร็จไม่น้อยกว่าร้อยละตามที่มติ ครม. กำหนด ดังนี้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	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32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	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54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	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77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			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100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721014" y="5474386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อ้างอิง </a:t>
            </a:r>
            <a:r>
              <a:rPr lang="en-US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: </a:t>
            </a:r>
            <a:r>
              <a:rPr lang="th-TH" sz="1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มติ ครม. วันที่ 10 พฤศจิกายน 2563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23635" y="9179"/>
            <a:ext cx="6938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3.1 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ประจำปีงบประมาณ </a:t>
            </a:r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พ.ศ.</a:t>
            </a:r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2566  (ส่วนภูมิภาค) </a:t>
            </a:r>
          </a:p>
        </p:txBody>
      </p:sp>
      <p:grpSp>
        <p:nvGrpSpPr>
          <p:cNvPr id="35" name="กลุ่ม 3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6" name="กลุ่ม 3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8" name="กลุ่ม 3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7" name="รูปห้าเหลี่ยม 4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9" name="กลุ่ม 3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0" name="กลุ่ม 3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4" name="กลุ่ม 4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7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5" name="ตัวแทนหมายเลขภาพนิ่ง 8">
            <a:extLst>
              <a:ext uri="{FF2B5EF4-FFF2-40B4-BE49-F238E27FC236}">
                <a16:creationId xmlns:a16="http://schemas.microsoft.com/office/drawing/2014/main" id="{7D2D8C0C-2BDB-4851-8764-9622EA0E1370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7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469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2">
            <a:extLst>
              <a:ext uri="{FF2B5EF4-FFF2-40B4-BE49-F238E27FC236}">
                <a16:creationId xmlns:a16="http://schemas.microsoft.com/office/drawing/2014/main" id="{3A09D283-CB96-48CC-821D-B4DDCA8BE945}"/>
              </a:ext>
            </a:extLst>
          </p:cNvPr>
          <p:cNvSpPr txBox="1"/>
          <p:nvPr/>
        </p:nvSpPr>
        <p:spPr>
          <a:xfrm>
            <a:off x="-35541" y="576227"/>
            <a:ext cx="9720986" cy="750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46"/>
              </a:lnSpc>
              <a:spcBef>
                <a:spcPct val="0"/>
              </a:spcBef>
            </a:pPr>
            <a:r>
              <a:rPr lang="th-TH" sz="23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ผลการเบิกจ่าย</a:t>
            </a:r>
            <a:r>
              <a:rPr lang="th-TH" sz="2760" b="1" dirty="0">
                <a:solidFill>
                  <a:srgbClr val="FC1C7C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ส่วนภูมิภาค </a:t>
            </a:r>
            <a:r>
              <a:rPr lang="th-TH" sz="23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807,680,249.66 บาท คิดเป็นร้อยละ 96.53 </a:t>
            </a:r>
          </a:p>
        </p:txBody>
      </p:sp>
      <p:sp>
        <p:nvSpPr>
          <p:cNvPr id="97" name="TextBox 25">
            <a:extLst>
              <a:ext uri="{FF2B5EF4-FFF2-40B4-BE49-F238E27FC236}">
                <a16:creationId xmlns:a16="http://schemas.microsoft.com/office/drawing/2014/main" id="{9D64699A-010C-49B2-BDCC-E2436E099DAD}"/>
              </a:ext>
            </a:extLst>
          </p:cNvPr>
          <p:cNvSpPr txBox="1"/>
          <p:nvPr/>
        </p:nvSpPr>
        <p:spPr>
          <a:xfrm>
            <a:off x="5353933" y="5155676"/>
            <a:ext cx="1050701" cy="95852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333"/>
              </a:lnSpc>
            </a:pPr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F61B0288-2856-51CB-4360-63F23F255925}"/>
              </a:ext>
            </a:extLst>
          </p:cNvPr>
          <p:cNvGrpSpPr/>
          <p:nvPr/>
        </p:nvGrpSpPr>
        <p:grpSpPr>
          <a:xfrm>
            <a:off x="6232506" y="2049790"/>
            <a:ext cx="5785750" cy="3921569"/>
            <a:chOff x="6182722" y="1767602"/>
            <a:chExt cx="5785749" cy="3224756"/>
          </a:xfrm>
        </p:grpSpPr>
        <p:sp>
          <p:nvSpPr>
            <p:cNvPr id="14" name="Google Shape;1342;p36">
              <a:extLst>
                <a:ext uri="{FF2B5EF4-FFF2-40B4-BE49-F238E27FC236}">
                  <a16:creationId xmlns:a16="http://schemas.microsoft.com/office/drawing/2014/main" id="{863711B7-CB8F-FD54-689F-C71872546F7A}"/>
                </a:ext>
              </a:extLst>
            </p:cNvPr>
            <p:cNvSpPr txBox="1"/>
            <p:nvPr/>
          </p:nvSpPr>
          <p:spPr>
            <a:xfrm>
              <a:off x="8735754" y="4597190"/>
              <a:ext cx="2591979" cy="395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121900" bIns="121900" anchor="ctr" anchorCtr="0">
              <a:noAutofit/>
            </a:bodyPr>
            <a:lstStyle/>
            <a:p>
              <a:pPr>
                <a:lnSpc>
                  <a:spcPts val="2959"/>
                </a:lnSpc>
                <a:spcBef>
                  <a:spcPct val="0"/>
                </a:spcBef>
              </a:pPr>
              <a:r>
                <a:rPr lang="th-TH" b="1" dirty="0"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29,024,633.34 บาท</a:t>
              </a:r>
            </a:p>
          </p:txBody>
        </p:sp>
        <p:sp>
          <p:nvSpPr>
            <p:cNvPr id="15" name="Google Shape;1338;p36">
              <a:extLst>
                <a:ext uri="{FF2B5EF4-FFF2-40B4-BE49-F238E27FC236}">
                  <a16:creationId xmlns:a16="http://schemas.microsoft.com/office/drawing/2014/main" id="{EFD207BB-E5E7-8B66-F614-62949BEA8C47}"/>
                </a:ext>
              </a:extLst>
            </p:cNvPr>
            <p:cNvSpPr txBox="1"/>
            <p:nvPr/>
          </p:nvSpPr>
          <p:spPr>
            <a:xfrm>
              <a:off x="8634405" y="1767602"/>
              <a:ext cx="3334066" cy="536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th-TH" sz="2000" b="1" dirty="0">
                  <a:latin typeface="Chulabhorn Likit Text Light๙" panose="00000400000000000000" pitchFamily="2" charset="-34"/>
                  <a:ea typeface="Roboto"/>
                  <a:cs typeface="Chulabhorn Likit Text Light๙" panose="00000400000000000000" pitchFamily="2" charset="-34"/>
                  <a:sym typeface="Roboto"/>
                </a:rPr>
                <a:t>836,704,883.00 บาท</a:t>
              </a:r>
              <a:endParaRPr sz="2000" b="1" dirty="0">
                <a:latin typeface="Chulabhorn Likit Text Light๙" panose="00000400000000000000" pitchFamily="2" charset="-34"/>
                <a:ea typeface="Roboto"/>
                <a:cs typeface="Chulabhorn Likit Text Light๙" panose="00000400000000000000" pitchFamily="2" charset="-34"/>
                <a:sym typeface="Roboto"/>
              </a:endParaRPr>
            </a:p>
          </p:txBody>
        </p:sp>
        <p:sp>
          <p:nvSpPr>
            <p:cNvPr id="16" name="Google Shape;1339;p36">
              <a:extLst>
                <a:ext uri="{FF2B5EF4-FFF2-40B4-BE49-F238E27FC236}">
                  <a16:creationId xmlns:a16="http://schemas.microsoft.com/office/drawing/2014/main" id="{73B22C50-38AD-5DBC-AF6D-4580D8B0FD7A}"/>
                </a:ext>
              </a:extLst>
            </p:cNvPr>
            <p:cNvSpPr txBox="1"/>
            <p:nvPr/>
          </p:nvSpPr>
          <p:spPr>
            <a:xfrm>
              <a:off x="6362113" y="1876253"/>
              <a:ext cx="2063873" cy="263797"/>
            </a:xfrm>
            <a:prstGeom prst="rect">
              <a:avLst/>
            </a:prstGeom>
            <a:solidFill>
              <a:srgbClr val="B4FEC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>
                <a:lnSpc>
                  <a:spcPts val="2726"/>
                </a:lnSpc>
                <a:spcBef>
                  <a:spcPct val="0"/>
                </a:spcBef>
              </a:pPr>
              <a:r>
                <a:rPr lang="en-US" sz="1920" b="1" dirty="0"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</a:t>
              </a:r>
              <a:r>
                <a:rPr lang="en-US" sz="1920" b="1" dirty="0" err="1"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งบประมาณจัดสรร</a:t>
              </a:r>
              <a:endParaRPr lang="en-US" sz="192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18" name="Google Shape;1343;p36">
              <a:extLst>
                <a:ext uri="{FF2B5EF4-FFF2-40B4-BE49-F238E27FC236}">
                  <a16:creationId xmlns:a16="http://schemas.microsoft.com/office/drawing/2014/main" id="{9825B09E-53B7-CE5D-448D-76199C0F3058}"/>
                </a:ext>
              </a:extLst>
            </p:cNvPr>
            <p:cNvSpPr txBox="1"/>
            <p:nvPr/>
          </p:nvSpPr>
          <p:spPr>
            <a:xfrm>
              <a:off x="6182722" y="4640604"/>
              <a:ext cx="2341221" cy="351754"/>
            </a:xfrm>
            <a:prstGeom prst="rect">
              <a:avLst/>
            </a:prstGeom>
            <a:solidFill>
              <a:srgbClr val="E3BBF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>
                <a:lnSpc>
                  <a:spcPts val="2822"/>
                </a:lnSpc>
                <a:spcBef>
                  <a:spcPct val="0"/>
                </a:spcBef>
              </a:pPr>
              <a:r>
                <a:rPr lang="en-US" sz="2000" b="1" dirty="0"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 </a:t>
              </a:r>
              <a:r>
                <a:rPr lang="en-US" sz="2000" b="1" dirty="0" err="1"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คงเหลืองบประมาณ</a:t>
              </a:r>
              <a:endParaRPr lang="en-US" sz="20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19" name="Google Shape;1344;p36">
              <a:extLst>
                <a:ext uri="{FF2B5EF4-FFF2-40B4-BE49-F238E27FC236}">
                  <a16:creationId xmlns:a16="http://schemas.microsoft.com/office/drawing/2014/main" id="{20D31918-14C0-A1ED-322E-F382929E6D17}"/>
                </a:ext>
              </a:extLst>
            </p:cNvPr>
            <p:cNvSpPr txBox="1"/>
            <p:nvPr/>
          </p:nvSpPr>
          <p:spPr>
            <a:xfrm>
              <a:off x="6354850" y="3449140"/>
              <a:ext cx="5596022" cy="1093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121900" bIns="121900" anchor="ctr" anchorCtr="0">
              <a:noAutofit/>
            </a:bodyPr>
            <a:lstStyle/>
            <a:p>
              <a:pPr>
                <a:lnSpc>
                  <a:spcPts val="2959"/>
                </a:lnSpc>
                <a:spcBef>
                  <a:spcPct val="0"/>
                </a:spcBef>
              </a:pPr>
              <a:endParaRPr lang="th-TH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marL="285738" indent="-285738">
                <a:lnSpc>
                  <a:spcPts val="295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dirty="0"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งบบริหาร               </a:t>
              </a:r>
              <a:r>
                <a:rPr lang="en-US" dirty="0"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127,135,956.66</a:t>
              </a:r>
              <a:r>
                <a:rPr lang="th-TH" dirty="0"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บาท  84.18 %</a:t>
              </a:r>
            </a:p>
            <a:p>
              <a:pPr marL="285738" indent="-285738">
                <a:lnSpc>
                  <a:spcPts val="295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dirty="0"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งบอุดหนุน              85,469,696.00 บาท  99.77 %</a:t>
              </a:r>
            </a:p>
            <a:p>
              <a:pPr marL="285738" indent="-285738">
                <a:lnSpc>
                  <a:spcPts val="295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dirty="0"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งบทุนหมุนเวียน   595,074,597.00 บาท  99.18 %</a:t>
              </a:r>
            </a:p>
            <a:p>
              <a:pPr marL="285738" indent="-285738">
                <a:lnSpc>
                  <a:spcPts val="295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th-TH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</p:grpSp>
      <p:sp>
        <p:nvSpPr>
          <p:cNvPr id="52" name="Google Shape;1339;p36">
            <a:extLst>
              <a:ext uri="{FF2B5EF4-FFF2-40B4-BE49-F238E27FC236}">
                <a16:creationId xmlns:a16="http://schemas.microsoft.com/office/drawing/2014/main" id="{73B22C50-38AD-5DBC-AF6D-4580D8B0FD7A}"/>
              </a:ext>
            </a:extLst>
          </p:cNvPr>
          <p:cNvSpPr txBox="1"/>
          <p:nvPr/>
        </p:nvSpPr>
        <p:spPr>
          <a:xfrm>
            <a:off x="6593321" y="2505918"/>
            <a:ext cx="5424934" cy="112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>
              <a:lnSpc>
                <a:spcPts val="2726"/>
              </a:lnSpc>
              <a:spcBef>
                <a:spcPct val="0"/>
              </a:spcBef>
              <a:tabLst>
                <a:tab pos="2568473" algn="l"/>
              </a:tabLst>
            </a:pPr>
            <a:r>
              <a: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</a:t>
            </a:r>
            <a:r>
              <a:rPr lang="th-TH" sz="2000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งบบริหาร                        151,036,300.00 บาท </a:t>
            </a:r>
          </a:p>
          <a:p>
            <a:pPr>
              <a:lnSpc>
                <a:spcPts val="2726"/>
              </a:lnSpc>
              <a:spcBef>
                <a:spcPct val="0"/>
              </a:spcBef>
              <a:tabLst>
                <a:tab pos="2627208" algn="l"/>
              </a:tabLst>
            </a:pPr>
            <a:r>
              <a:rPr lang="th-TH" sz="2000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- งบอุดหนุน                         85,669,696.00 บาท</a:t>
            </a:r>
          </a:p>
          <a:p>
            <a:pPr>
              <a:lnSpc>
                <a:spcPts val="2726"/>
              </a:lnSpc>
              <a:spcBef>
                <a:spcPct val="0"/>
              </a:spcBef>
              <a:tabLst>
                <a:tab pos="2627208" algn="l"/>
              </a:tabLst>
            </a:pPr>
            <a:r>
              <a:rPr lang="th-TH" sz="2000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- งบเงินทุนหมุนเวียน          599,998,887.00 บาท</a:t>
            </a:r>
            <a:endParaRPr lang="en-US" sz="200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3" name="Google Shape;1339;p36">
            <a:extLst>
              <a:ext uri="{FF2B5EF4-FFF2-40B4-BE49-F238E27FC236}">
                <a16:creationId xmlns:a16="http://schemas.microsoft.com/office/drawing/2014/main" id="{73B22C50-38AD-5DBC-AF6D-4580D8B0FD7A}"/>
              </a:ext>
            </a:extLst>
          </p:cNvPr>
          <p:cNvSpPr txBox="1"/>
          <p:nvPr/>
        </p:nvSpPr>
        <p:spPr>
          <a:xfrm>
            <a:off x="6404634" y="3783899"/>
            <a:ext cx="1996966" cy="363084"/>
          </a:xfrm>
          <a:prstGeom prst="rect">
            <a:avLst/>
          </a:prstGeom>
          <a:solidFill>
            <a:srgbClr val="ACB0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>
              <a:lnSpc>
                <a:spcPts val="2726"/>
              </a:lnSpc>
              <a:spcBef>
                <a:spcPct val="0"/>
              </a:spcBef>
            </a:pP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ผลการเบิกจ่าย</a:t>
            </a:r>
            <a:endParaRPr lang="en-US" sz="2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0" name="Google Shape;1342;p36">
            <a:extLst>
              <a:ext uri="{FF2B5EF4-FFF2-40B4-BE49-F238E27FC236}">
                <a16:creationId xmlns:a16="http://schemas.microsoft.com/office/drawing/2014/main" id="{863711B7-CB8F-FD54-689F-C71872546F7A}"/>
              </a:ext>
            </a:extLst>
          </p:cNvPr>
          <p:cNvSpPr txBox="1"/>
          <p:nvPr/>
        </p:nvSpPr>
        <p:spPr>
          <a:xfrm>
            <a:off x="8785539" y="5896797"/>
            <a:ext cx="2214349" cy="36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>
              <a:lnSpc>
                <a:spcPts val="2959"/>
              </a:lnSpc>
              <a:spcBef>
                <a:spcPct val="0"/>
              </a:spcBef>
            </a:pPr>
            <a:r>
              <a:rPr lang="th-TH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คิดเป็นร้อยละ 3.47</a:t>
            </a:r>
            <a:endParaRPr lang="en-US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1" name="สี่เหลี่ยมผืนผ้ามุมมน 60"/>
          <p:cNvSpPr/>
          <p:nvPr/>
        </p:nvSpPr>
        <p:spPr>
          <a:xfrm>
            <a:off x="473774" y="5757152"/>
            <a:ext cx="3381848" cy="412631"/>
          </a:xfrm>
          <a:prstGeom prst="round1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 ณ วันที่ 11 กันยายน 2566</a:t>
            </a:r>
          </a:p>
        </p:txBody>
      </p:sp>
      <p:graphicFrame>
        <p:nvGraphicFramePr>
          <p:cNvPr id="69" name="แผนภูมิ 16">
            <a:extLst>
              <a:ext uri="{FF2B5EF4-FFF2-40B4-BE49-F238E27FC236}">
                <a16:creationId xmlns:a16="http://schemas.microsoft.com/office/drawing/2014/main" id="{A349E9B1-0B4C-1DBF-63E6-B500026152A3}"/>
              </a:ext>
            </a:extLst>
          </p:cNvPr>
          <p:cNvGraphicFramePr/>
          <p:nvPr/>
        </p:nvGraphicFramePr>
        <p:xfrm>
          <a:off x="305843" y="1714751"/>
          <a:ext cx="5757994" cy="406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7" name="Google Shape;1346;p36">
            <a:extLst>
              <a:ext uri="{FF2B5EF4-FFF2-40B4-BE49-F238E27FC236}">
                <a16:creationId xmlns:a16="http://schemas.microsoft.com/office/drawing/2014/main" id="{217B991C-78C6-81B5-E1D6-888EC1BEFE0C}"/>
              </a:ext>
            </a:extLst>
          </p:cNvPr>
          <p:cNvSpPr txBox="1"/>
          <p:nvPr/>
        </p:nvSpPr>
        <p:spPr>
          <a:xfrm>
            <a:off x="1846148" y="2151088"/>
            <a:ext cx="550888" cy="3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th-TH" sz="1100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84.18 </a:t>
            </a:r>
            <a:r>
              <a:rPr lang="en" sz="1100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1100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0" name="Google Shape;1346;p36">
            <a:extLst>
              <a:ext uri="{FF2B5EF4-FFF2-40B4-BE49-F238E27FC236}">
                <a16:creationId xmlns:a16="http://schemas.microsoft.com/office/drawing/2014/main" id="{E6380EC4-6F27-8F32-0FB0-65C8D45BF603}"/>
              </a:ext>
            </a:extLst>
          </p:cNvPr>
          <p:cNvSpPr txBox="1"/>
          <p:nvPr/>
        </p:nvSpPr>
        <p:spPr>
          <a:xfrm>
            <a:off x="1425644" y="1649536"/>
            <a:ext cx="458530" cy="38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r"/>
            <a:r>
              <a:rPr lang="en" sz="1100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1100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1" name="Google Shape;1346;p36">
            <a:extLst>
              <a:ext uri="{FF2B5EF4-FFF2-40B4-BE49-F238E27FC236}">
                <a16:creationId xmlns:a16="http://schemas.microsoft.com/office/drawing/2014/main" id="{37D0F704-4A57-A766-B3D6-11AD9CA916CE}"/>
              </a:ext>
            </a:extLst>
          </p:cNvPr>
          <p:cNvSpPr txBox="1"/>
          <p:nvPr/>
        </p:nvSpPr>
        <p:spPr>
          <a:xfrm>
            <a:off x="2506555" y="1679699"/>
            <a:ext cx="458530" cy="38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r"/>
            <a:r>
              <a:rPr lang="en" sz="1100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1100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48" name="Google Shape;1346;p36">
            <a:extLst>
              <a:ext uri="{FF2B5EF4-FFF2-40B4-BE49-F238E27FC236}">
                <a16:creationId xmlns:a16="http://schemas.microsoft.com/office/drawing/2014/main" id="{5C6097E7-9AB3-FDC6-8E88-D89E6EA7D6B0}"/>
              </a:ext>
            </a:extLst>
          </p:cNvPr>
          <p:cNvSpPr txBox="1"/>
          <p:nvPr/>
        </p:nvSpPr>
        <p:spPr>
          <a:xfrm>
            <a:off x="2964155" y="1799489"/>
            <a:ext cx="691435" cy="36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th-TH" sz="1100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99.77 </a:t>
            </a:r>
            <a:r>
              <a:rPr lang="en" sz="1100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1100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2" name="Google Shape;1346;p36">
            <a:extLst>
              <a:ext uri="{FF2B5EF4-FFF2-40B4-BE49-F238E27FC236}">
                <a16:creationId xmlns:a16="http://schemas.microsoft.com/office/drawing/2014/main" id="{BB1DE3E6-8D86-9C7A-C2AE-F987EC34EBD8}"/>
              </a:ext>
            </a:extLst>
          </p:cNvPr>
          <p:cNvSpPr txBox="1"/>
          <p:nvPr/>
        </p:nvSpPr>
        <p:spPr>
          <a:xfrm>
            <a:off x="3626357" y="1679699"/>
            <a:ext cx="458530" cy="38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r"/>
            <a:r>
              <a:rPr lang="en" sz="1100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1100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49" name="Google Shape;1346;p36">
            <a:extLst>
              <a:ext uri="{FF2B5EF4-FFF2-40B4-BE49-F238E27FC236}">
                <a16:creationId xmlns:a16="http://schemas.microsoft.com/office/drawing/2014/main" id="{2F8D7341-C4CA-FB0B-5B33-2A89DB6E3CF9}"/>
              </a:ext>
            </a:extLst>
          </p:cNvPr>
          <p:cNvSpPr txBox="1"/>
          <p:nvPr/>
        </p:nvSpPr>
        <p:spPr>
          <a:xfrm>
            <a:off x="4189367" y="1775014"/>
            <a:ext cx="542010" cy="41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r"/>
            <a:r>
              <a:rPr lang="th-TH" sz="1100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99.18 </a:t>
            </a:r>
            <a:r>
              <a:rPr lang="en" sz="1100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1100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2" name="Google Shape;1346;p36">
            <a:extLst>
              <a:ext uri="{FF2B5EF4-FFF2-40B4-BE49-F238E27FC236}">
                <a16:creationId xmlns:a16="http://schemas.microsoft.com/office/drawing/2014/main" id="{3212A49B-F7E1-D371-F276-D9102295234A}"/>
              </a:ext>
            </a:extLst>
          </p:cNvPr>
          <p:cNvSpPr txBox="1"/>
          <p:nvPr/>
        </p:nvSpPr>
        <p:spPr>
          <a:xfrm>
            <a:off x="4799497" y="1725964"/>
            <a:ext cx="439709" cy="299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r"/>
            <a:r>
              <a:rPr lang="en" sz="1100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1100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3" name="Google Shape;1346;p36">
            <a:extLst>
              <a:ext uri="{FF2B5EF4-FFF2-40B4-BE49-F238E27FC236}">
                <a16:creationId xmlns:a16="http://schemas.microsoft.com/office/drawing/2014/main" id="{9F2D370A-A924-E7D6-278A-4C0CFF816D7C}"/>
              </a:ext>
            </a:extLst>
          </p:cNvPr>
          <p:cNvSpPr txBox="1"/>
          <p:nvPr/>
        </p:nvSpPr>
        <p:spPr>
          <a:xfrm>
            <a:off x="5298497" y="1922139"/>
            <a:ext cx="542010" cy="38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th-TH" sz="1100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96.53 </a:t>
            </a:r>
            <a:r>
              <a:rPr lang="en" sz="1100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1100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grpSp>
        <p:nvGrpSpPr>
          <p:cNvPr id="4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" y="-36083"/>
            <a:ext cx="12231660" cy="690512"/>
            <a:chOff x="-29746" y="-164554"/>
            <a:chExt cx="9173747" cy="517884"/>
          </a:xfrm>
        </p:grpSpPr>
        <p:sp>
          <p:nvSpPr>
            <p:cNvPr id="46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     รายงานผลการเบิกจ่ายตามแผนการดำเนินงานและแผนการใช้จ่ายงบประมาณ กองทุนพัฒนาบทบาทสตรี </a:t>
              </a:r>
              <a:b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</a:br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     ประจำปีงบประมาณ พ.ศ. 2566 (ส่วนภูมิภาค)</a:t>
              </a:r>
              <a:endParaRPr lang="th-TH" sz="1440" b="1" dirty="0">
                <a:solidFill>
                  <a:schemeClr val="bg1"/>
                </a:solidFill>
                <a:latin typeface="Chulabhorn Likit Text Light๙" panose="00000400000000000000" pitchFamily="2" charset="-34"/>
                <a:ea typeface="Calibri" panose="020F0502020204030204" pitchFamily="34" charset="0"/>
                <a:cs typeface="Chulabhorn Likit Text Light๙" panose="00000400000000000000" pitchFamily="2" charset="-34"/>
              </a:endParaRPr>
            </a:p>
          </p:txBody>
        </p:sp>
      </p:grpSp>
      <p:grpSp>
        <p:nvGrpSpPr>
          <p:cNvPr id="42" name="กลุ่ม 41">
            <a:extLst>
              <a:ext uri="{FF2B5EF4-FFF2-40B4-BE49-F238E27FC236}">
                <a16:creationId xmlns:a16="http://schemas.microsoft.com/office/drawing/2014/main" id="{D0770491-93BE-4A21-A34C-EC2B6E4E4D95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43" name="กลุ่ม 42">
              <a:extLst>
                <a:ext uri="{FF2B5EF4-FFF2-40B4-BE49-F238E27FC236}">
                  <a16:creationId xmlns:a16="http://schemas.microsoft.com/office/drawing/2014/main" id="{5653AC7F-8CC6-4478-9989-6B22D99AD4AE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8" name="กลุ่ม 47">
                <a:extLst>
                  <a:ext uri="{FF2B5EF4-FFF2-40B4-BE49-F238E27FC236}">
                    <a16:creationId xmlns:a16="http://schemas.microsoft.com/office/drawing/2014/main" id="{66592F18-59AD-4B6B-8EFA-3DE08E9F1E9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78" name="รูปห้าเหลี่ยม 37">
                  <a:extLst>
                    <a:ext uri="{FF2B5EF4-FFF2-40B4-BE49-F238E27FC236}">
                      <a16:creationId xmlns:a16="http://schemas.microsoft.com/office/drawing/2014/main" id="{324205A1-428B-40F5-A9C3-2491C6F7C6B6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79" name="รูปห้าเหลี่ยม 38">
                  <a:extLst>
                    <a:ext uri="{FF2B5EF4-FFF2-40B4-BE49-F238E27FC236}">
                      <a16:creationId xmlns:a16="http://schemas.microsoft.com/office/drawing/2014/main" id="{D63141CF-948D-4B98-8FDB-AF5161E0772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70" name="กลุ่ม 69">
                <a:extLst>
                  <a:ext uri="{FF2B5EF4-FFF2-40B4-BE49-F238E27FC236}">
                    <a16:creationId xmlns:a16="http://schemas.microsoft.com/office/drawing/2014/main" id="{EE61F896-F42E-49AA-9CDD-AB5C23771C64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71" name="กลุ่ม 70">
                  <a:extLst>
                    <a:ext uri="{FF2B5EF4-FFF2-40B4-BE49-F238E27FC236}">
                      <a16:creationId xmlns:a16="http://schemas.microsoft.com/office/drawing/2014/main" id="{38B43BE8-1AB3-4F0F-A358-0397D95F8C8E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73" name="Picture 23">
                    <a:extLst>
                      <a:ext uri="{FF2B5EF4-FFF2-40B4-BE49-F238E27FC236}">
                        <a16:creationId xmlns:a16="http://schemas.microsoft.com/office/drawing/2014/main" id="{6A109248-6B3B-4F33-ACC9-F83D14E37D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74" name="Picture 24">
                    <a:extLst>
                      <a:ext uri="{FF2B5EF4-FFF2-40B4-BE49-F238E27FC236}">
                        <a16:creationId xmlns:a16="http://schemas.microsoft.com/office/drawing/2014/main" id="{9BC777B7-87BF-41F3-A69E-3AC8EFDCCB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75" name="กลุ่ม 74">
                    <a:extLst>
                      <a:ext uri="{FF2B5EF4-FFF2-40B4-BE49-F238E27FC236}">
                        <a16:creationId xmlns:a16="http://schemas.microsoft.com/office/drawing/2014/main" id="{172F27B3-31F7-41A5-BA41-40B864E9A74D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76" name="Picture 35">
                      <a:extLst>
                        <a:ext uri="{FF2B5EF4-FFF2-40B4-BE49-F238E27FC236}">
                          <a16:creationId xmlns:a16="http://schemas.microsoft.com/office/drawing/2014/main" id="{F992C148-4DC4-45A0-8677-762A291BF6A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7" name="Picture 36">
                      <a:extLst>
                        <a:ext uri="{FF2B5EF4-FFF2-40B4-BE49-F238E27FC236}">
                          <a16:creationId xmlns:a16="http://schemas.microsoft.com/office/drawing/2014/main" id="{48304539-3DAE-4059-8C91-7BFA4967116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72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28F0A6EE-F53F-4AA2-B57C-5EAB0C865C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4" name="TextBox 7">
              <a:extLst>
                <a:ext uri="{FF2B5EF4-FFF2-40B4-BE49-F238E27FC236}">
                  <a16:creationId xmlns:a16="http://schemas.microsoft.com/office/drawing/2014/main" id="{D98B1F7F-361B-4EA6-A335-2409A0AAC646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80" name="ตัวแทนหมายเลขภาพนิ่ง 8">
            <a:extLst>
              <a:ext uri="{FF2B5EF4-FFF2-40B4-BE49-F238E27FC236}">
                <a16:creationId xmlns:a16="http://schemas.microsoft.com/office/drawing/2014/main" id="{FCCF87EC-266F-47D3-9C12-9D0D90A2237C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8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829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98590"/>
              </p:ext>
            </p:extLst>
          </p:nvPr>
        </p:nvGraphicFramePr>
        <p:xfrm>
          <a:off x="355198" y="784040"/>
          <a:ext cx="11589876" cy="548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5630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958437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543432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spc="-70" baseline="0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ลำดับที่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งบประมาณจัดสรร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สูง/ต่ำ กว่าเป้าหมาย</a:t>
                      </a:r>
                      <a:b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ผลการเบิกจ่ายไตรมาส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คงเหลืองบประมาณ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64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เป็นเงิน 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 100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(บาท)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943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สุรินทร์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18,552,265.00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18,545,324.00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99.96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-0.04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 6,941.00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ตรัง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10,908,290.00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10,870,489.85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99.65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-0.35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37,800.15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พิษณุโลก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9,605,590.00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9,568,560.50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99.61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-0.39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37,029.50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สกลนคร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18,093,390.00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18,013,226.43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99.56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-0.44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80,163.57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เพชรบูรณ์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15,009,501.00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14,922,244.00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99.42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-0.58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87,257.00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แพร่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11,859,080.00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11,780,826.35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99.34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-0.66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78,253.65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อุทัยธานี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10,750,380.00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10,660,817.00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99.17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-0.83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 89,563.00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กำแพงเพชร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11,052,465.00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10,953,701.00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99.11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-0.89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 98,764.00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สุโขทัย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14,190,415.00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14,037,782.00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98.92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-1.08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  152,633.00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2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มหาสารคาม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16,511,815.00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16,333,537.23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98.92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-1.08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        178,277.77 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8299" y="-23258"/>
            <a:ext cx="12241954" cy="675175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4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8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การเบิกจ่ายงบประมาณกองทุนพัฒนาบทบาทสตรี ประจำปีงบประมาณ พ.ศ. 2566 (ส่วนภูมิภาค) (ข้อมูล ณ 11 กันยายน 2566)</a:t>
              </a:r>
            </a:p>
          </p:txBody>
        </p: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FA76B845-4A10-4B0A-A152-CE5A487894FA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6558424A-43D9-48F7-A65A-D2DBBAF6D9D2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6" name="กลุ่ม 25">
                <a:extLst>
                  <a:ext uri="{FF2B5EF4-FFF2-40B4-BE49-F238E27FC236}">
                    <a16:creationId xmlns:a16="http://schemas.microsoft.com/office/drawing/2014/main" id="{22454826-C256-4530-9C82-7EF433C3E29A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626FD57B-2C8F-4B1F-B9A0-E3869CB557E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5B11EB9E-4312-4A3F-A0B6-56903EBE72BF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>
                <a:extLst>
                  <a:ext uri="{FF2B5EF4-FFF2-40B4-BE49-F238E27FC236}">
                    <a16:creationId xmlns:a16="http://schemas.microsoft.com/office/drawing/2014/main" id="{8756B1F3-AE81-424F-9628-4A8D48EC08B4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>
                  <a:extLst>
                    <a:ext uri="{FF2B5EF4-FFF2-40B4-BE49-F238E27FC236}">
                      <a16:creationId xmlns:a16="http://schemas.microsoft.com/office/drawing/2014/main" id="{ACE355EB-1AAA-4798-B7DA-77B9B7097A8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3" name="Picture 23">
                    <a:extLst>
                      <a:ext uri="{FF2B5EF4-FFF2-40B4-BE49-F238E27FC236}">
                        <a16:creationId xmlns:a16="http://schemas.microsoft.com/office/drawing/2014/main" id="{AB80AB32-1D6D-47F9-BD1A-CCBE1512E8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4">
                    <a:extLst>
                      <a:ext uri="{FF2B5EF4-FFF2-40B4-BE49-F238E27FC236}">
                        <a16:creationId xmlns:a16="http://schemas.microsoft.com/office/drawing/2014/main" id="{1C960347-3E8A-4D5C-BAC7-4FAF1C6BB3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กลุ่ม 34">
                    <a:extLst>
                      <a:ext uri="{FF2B5EF4-FFF2-40B4-BE49-F238E27FC236}">
                        <a16:creationId xmlns:a16="http://schemas.microsoft.com/office/drawing/2014/main" id="{F73A447A-26D6-4B49-B099-225BBA85A163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20130359-DD79-4047-95D2-7EA377FA116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>
                      <a:extLst>
                        <a:ext uri="{FF2B5EF4-FFF2-40B4-BE49-F238E27FC236}">
                          <a16:creationId xmlns:a16="http://schemas.microsoft.com/office/drawing/2014/main" id="{EE2CCD75-1634-4319-92FE-B76643096B7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2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00D1601E-17BE-4072-BF81-DF1891CF2D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1DCDB6C6-82C5-42E3-8A9C-44ED10D01F54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0" name="ตัวแทนหมายเลขภาพนิ่ง 8">
            <a:extLst>
              <a:ext uri="{FF2B5EF4-FFF2-40B4-BE49-F238E27FC236}">
                <a16:creationId xmlns:a16="http://schemas.microsoft.com/office/drawing/2014/main" id="{43E4A2A8-7C54-4844-A941-DE709C79CB6C}"/>
              </a:ext>
            </a:extLst>
          </p:cNvPr>
          <p:cNvSpPr txBox="1">
            <a:spLocks/>
          </p:cNvSpPr>
          <p:nvPr/>
        </p:nvSpPr>
        <p:spPr>
          <a:xfrm>
            <a:off x="11088555" y="6356351"/>
            <a:ext cx="493845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121920" tIns="60960" rIns="121920" bIns="6096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5F3CACAB-E064-46B7-81DB-CF413CF4A1DF}" type="slidenum">
              <a:rPr lang="th-TH" sz="1467" b="1">
                <a:solidFill>
                  <a:prstClr val="white"/>
                </a:solidFill>
                <a:latin typeface="Chulabhorn Likit Text" pitchFamily="50" charset="-34"/>
                <a:cs typeface="Chulabhorn Likit Text" pitchFamily="50" charset="-34"/>
              </a:rPr>
              <a:pPr algn="ctr" defTabSz="1219170"/>
              <a:t>9</a:t>
            </a:fld>
            <a:endParaRPr lang="th-TH" sz="1467" b="1" dirty="0">
              <a:solidFill>
                <a:prstClr val="white"/>
              </a:solidFill>
              <a:latin typeface="Chulabhorn Likit Text" pitchFamily="50" charset="-34"/>
              <a:cs typeface="Chulabhorn Likit Text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562095"/>
      </p:ext>
    </p:extLst>
  </p:cSld>
  <p:clrMapOvr>
    <a:masterClrMapping/>
  </p:clrMapOvr>
</p:sld>
</file>

<file path=ppt/theme/theme1.xml><?xml version="1.0" encoding="utf-8"?>
<a:theme xmlns:a="http://schemas.openxmlformats.org/drawingml/2006/main" name="หยดน้ำ">
  <a:themeElements>
    <a:clrScheme name="หยดน้ำ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หยดน้ำ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ยดน้ำ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หยดน้ำ</Template>
  <TotalTime>4581</TotalTime>
  <Words>10125</Words>
  <Application>Microsoft Office PowerPoint</Application>
  <PresentationFormat>แบบจอกว้าง</PresentationFormat>
  <Paragraphs>4378</Paragraphs>
  <Slides>68</Slides>
  <Notes>43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68</vt:i4>
      </vt:variant>
    </vt:vector>
  </HeadingPairs>
  <TitlesOfParts>
    <vt:vector size="78" baseType="lpstr">
      <vt:lpstr>Angsana New</vt:lpstr>
      <vt:lpstr>Arial</vt:lpstr>
      <vt:lpstr>Calibri</vt:lpstr>
      <vt:lpstr>Chulabhorn Likit Display Medium</vt:lpstr>
      <vt:lpstr>Chulabhorn Likit Text</vt:lpstr>
      <vt:lpstr>Chulabhorn Likit Text Light</vt:lpstr>
      <vt:lpstr>Chulabhorn Likit Text Light๙</vt:lpstr>
      <vt:lpstr>TH SarabunPSK</vt:lpstr>
      <vt:lpstr>Tw Cen MT</vt:lpstr>
      <vt:lpstr>หยดน้ำ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TWDF-CDD</dc:creator>
  <cp:lastModifiedBy>TWDF-CDD</cp:lastModifiedBy>
  <cp:revision>653</cp:revision>
  <cp:lastPrinted>2023-09-13T03:39:31Z</cp:lastPrinted>
  <dcterms:created xsi:type="dcterms:W3CDTF">2023-03-14T08:31:54Z</dcterms:created>
  <dcterms:modified xsi:type="dcterms:W3CDTF">2023-09-13T04:57:10Z</dcterms:modified>
</cp:coreProperties>
</file>