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7" r:id="rId2"/>
    <p:sldId id="258" r:id="rId3"/>
    <p:sldId id="259" r:id="rId4"/>
    <p:sldId id="260" r:id="rId5"/>
    <p:sldId id="261" r:id="rId6"/>
    <p:sldId id="262" r:id="rId7"/>
    <p:sldId id="328" r:id="rId8"/>
    <p:sldId id="329" r:id="rId9"/>
    <p:sldId id="350" r:id="rId10"/>
    <p:sldId id="351" r:id="rId11"/>
    <p:sldId id="356" r:id="rId12"/>
    <p:sldId id="357" r:id="rId13"/>
    <p:sldId id="358" r:id="rId14"/>
    <p:sldId id="359" r:id="rId15"/>
    <p:sldId id="360" r:id="rId16"/>
    <p:sldId id="361" r:id="rId17"/>
    <p:sldId id="394" r:id="rId18"/>
    <p:sldId id="399" r:id="rId19"/>
    <p:sldId id="366" r:id="rId20"/>
    <p:sldId id="267" r:id="rId21"/>
    <p:sldId id="368" r:id="rId22"/>
    <p:sldId id="369" r:id="rId23"/>
    <p:sldId id="370" r:id="rId24"/>
    <p:sldId id="371" r:id="rId25"/>
    <p:sldId id="372" r:id="rId26"/>
    <p:sldId id="380" r:id="rId27"/>
    <p:sldId id="381" r:id="rId28"/>
    <p:sldId id="395" r:id="rId29"/>
    <p:sldId id="396" r:id="rId30"/>
    <p:sldId id="275" r:id="rId31"/>
    <p:sldId id="362" r:id="rId32"/>
    <p:sldId id="363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3" r:id="rId41"/>
    <p:sldId id="390" r:id="rId42"/>
    <p:sldId id="391" r:id="rId43"/>
    <p:sldId id="388" r:id="rId44"/>
    <p:sldId id="389" r:id="rId45"/>
    <p:sldId id="397" r:id="rId46"/>
    <p:sldId id="386" r:id="rId47"/>
    <p:sldId id="384" r:id="rId48"/>
    <p:sldId id="385" r:id="rId49"/>
    <p:sldId id="398" r:id="rId50"/>
    <p:sldId id="387" r:id="rId51"/>
    <p:sldId id="392" r:id="rId52"/>
    <p:sldId id="393" r:id="rId53"/>
    <p:sldId id="320" r:id="rId54"/>
    <p:sldId id="327" r:id="rId55"/>
  </p:sldIdLst>
  <p:sldSz cx="12192000" cy="6858000"/>
  <p:notesSz cx="6889750" cy="100218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7E4"/>
    <a:srgbClr val="C0F6E0"/>
    <a:srgbClr val="FDE2E4"/>
    <a:srgbClr val="DEFF9B"/>
    <a:srgbClr val="FFAFAF"/>
    <a:srgbClr val="FF9797"/>
    <a:srgbClr val="D6E2E9"/>
    <a:srgbClr val="F0EFEB"/>
    <a:srgbClr val="C5DEDD"/>
    <a:srgbClr val="FAD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0" autoAdjust="0"/>
    <p:restoredTop sz="94322" autoAdjust="0"/>
  </p:normalViewPr>
  <p:slideViewPr>
    <p:cSldViewPr snapToGrid="0">
      <p:cViewPr varScale="1">
        <p:scale>
          <a:sx n="70" d="100"/>
          <a:sy n="70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D7F55D4-52AB-445B-91ED-8D9141B5B15A}" type="datetimeFigureOut">
              <a:rPr lang="th-TH" smtClean="0"/>
              <a:t>17/02/66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90167E1-AFCB-476F-9EC4-9EFFE861A8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4034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2D8A18E-ABFC-4D1F-A539-CA97B460D4A0}" type="datetimeFigureOut">
              <a:rPr lang="th-TH" smtClean="0"/>
              <a:t>17/02/66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BD778E6-3321-42A5-B639-9D63E80552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7025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4047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8915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7289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819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3AB80-C9EA-4CD6-9173-612E29188583}" type="slidenum">
              <a:rPr lang="th-TH" smtClean="0"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066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330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872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3995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171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7037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0069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9644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9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6823-9046-40FF-8612-DDDBB4D15564}" type="datetime1">
              <a:rPr lang="th-TH" smtClean="0"/>
              <a:t>17/02/66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830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90D9-19BF-416C-9249-1B84AF9B6DC7}" type="datetime1">
              <a:rPr lang="th-TH" smtClean="0"/>
              <a:t>17/02/66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575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EC09-3419-4E42-A5D5-793CFC79EF16}" type="datetime1">
              <a:rPr lang="th-TH" smtClean="0"/>
              <a:t>17/02/66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850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DBD2-E5C5-48BF-938F-2A2AB6C9CDEA}" type="datetime1">
              <a:rPr lang="th-TH" smtClean="0"/>
              <a:t>17/02/66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716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3D04-9425-4901-9749-D9C6F4BC1806}" type="datetime1">
              <a:rPr lang="th-TH" smtClean="0"/>
              <a:t>17/02/66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188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6857-8BEC-48EC-A574-014793529264}" type="datetime1">
              <a:rPr lang="th-TH" smtClean="0"/>
              <a:t>17/02/66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137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F661-5C21-4CA1-AC0A-5634D76AA548}" type="datetime1">
              <a:rPr lang="th-TH" smtClean="0"/>
              <a:t>17/02/66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598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F34B-7C5F-41CA-8529-0261897617F8}" type="datetime1">
              <a:rPr lang="th-TH" smtClean="0"/>
              <a:t>17/02/66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593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8E8E-74E6-4103-9DFE-2DDD5EA2C0E7}" type="datetime1">
              <a:rPr lang="th-TH" smtClean="0"/>
              <a:t>17/02/66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711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399-771B-4759-9C66-8916B597511D}" type="datetime1">
              <a:rPr lang="th-TH" smtClean="0"/>
              <a:t>17/02/66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068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A7FB-2493-4DB6-8522-649F346B8689}" type="datetime1">
              <a:rPr lang="th-TH" smtClean="0"/>
              <a:t>17/02/66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000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4785-4B80-4038-B7AC-8A72CD3EB387}" type="datetime1">
              <a:rPr lang="th-TH" smtClean="0"/>
              <a:t>17/02/66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962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women.yut1@outlook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women.yut1@outlook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mailto:women.yut1@outlook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hyperlink" Target="http://womenfund.in.th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8" name="กลุ่ม 2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0" name="กลุ่ม 2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4" name="กลุ่ม 3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5" name="มนมุมสี่เหลี่ยมผืนผ้าด้านทแยงมุม 24"/>
          <p:cNvSpPr/>
          <p:nvPr/>
        </p:nvSpPr>
        <p:spPr>
          <a:xfrm>
            <a:off x="1019687" y="2008120"/>
            <a:ext cx="9967627" cy="4029823"/>
          </a:xfrm>
          <a:prstGeom prst="round2DiagRect">
            <a:avLst>
              <a:gd name="adj1" fmla="val 0"/>
              <a:gd name="adj2" fmla="val 3243"/>
            </a:avLst>
          </a:prstGeom>
          <a:noFill/>
          <a:ln>
            <a:noFill/>
          </a:ln>
          <a:effectLst/>
          <a:scene3d>
            <a:camera prst="orthographicFron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ประชุมชี้แจง เร่งรัด กำกับ ติดตาม </a:t>
            </a:r>
          </a:p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การดำเนินงานกองทุนพัฒนาบทบาทสตรี</a:t>
            </a:r>
          </a:p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ผ่านระบบวีดิทัศน์ทางไกล (</a:t>
            </a:r>
            <a:r>
              <a:rPr lang="en-US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Video Conference</a:t>
            </a: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</a:t>
            </a:r>
            <a:b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วันศุกร์ที่ 17 กุมภาพันธ์ 2566</a:t>
            </a:r>
            <a:b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เวลา 15.00 - 16.30 น.</a:t>
            </a: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7" y="1050824"/>
            <a:ext cx="1532515" cy="1532515"/>
          </a:xfrm>
          <a:prstGeom prst="rect">
            <a:avLst/>
          </a:prstGeom>
        </p:spPr>
      </p:pic>
      <p:pic>
        <p:nvPicPr>
          <p:cNvPr id="44" name="รูปภาพ 4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22" y="1016648"/>
            <a:ext cx="1398812" cy="149718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6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4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6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2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4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0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1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9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0" name="รูปห้าเหลี่ยม 2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1" name="กลุ่ม 20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1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25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2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กุมภาพันธ์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4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545463"/>
              </p:ext>
            </p:extLst>
          </p:nvPr>
        </p:nvGraphicFramePr>
        <p:xfrm>
          <a:off x="259307" y="993661"/>
          <a:ext cx="11750724" cy="51913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4365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39348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54917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05293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46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10,773,740.00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6,133,670.00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56.93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2.93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8,362,980.00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4,644,226.73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55.53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13,686,705.00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7,548,700.81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55.15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14,170,265.00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7,660,997.90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54.06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11,318,805.00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6,022,690.00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53.21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-0.79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11,120,465.00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5,910,607.86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53.15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-0.85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11,226,215.00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5,835,288.00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51.98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-2.02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9,851,265.00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5,067,650.87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51.44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-2.56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9,425,255.00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4,803,474.28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50.96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-3.04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10,813,815.00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5,478,751.00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50.66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-3.34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30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3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3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กุมภาพันธ์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3529"/>
              </p:ext>
            </p:extLst>
          </p:nvPr>
        </p:nvGraphicFramePr>
        <p:xfrm>
          <a:off x="213569" y="986636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9,533,555.00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4,667,339.50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48.96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-5.04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9,984,665.00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4,879,295.00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-5.13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8,276,780.00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3,767,400.00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-8.48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10,520,580.00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4,603,234.79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-10.25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11,253,605.00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4,856,430.15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-10.85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11,214,265.00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4,680,174.72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-12.27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12,257,265.00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5,021,756.00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40.97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-13.03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7,324,680.00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2,976,294.34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-13.37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11,560,655.00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4,685,417.14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-13.47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9,701,465.00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3,904,861.00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-13.75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2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6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2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4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0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1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6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กุมภาพันธ์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4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593986"/>
              </p:ext>
            </p:extLst>
          </p:nvPr>
        </p:nvGraphicFramePr>
        <p:xfrm>
          <a:off x="213569" y="986636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12,380,615.00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4,946,721.72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39.96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-14.04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10,604,255.00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4,205,876.20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-14.34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10,132,540.00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3,964,280.65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-14.88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12,437,615.00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4,833,819.52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-15.14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8,513,380.00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3,128,105.09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-17.26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11,858,615.00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4,220,457.72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-18.41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12,451,065.00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4,249,727.36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-19.87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18,376,640.00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6,228,115.50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-20.11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11,737,840.00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3,792,666.10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-21.69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13,144,715.00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4,191,524.72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-22.11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77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5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5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กุมภาพันธ์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3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601733"/>
              </p:ext>
            </p:extLst>
          </p:nvPr>
        </p:nvGraphicFramePr>
        <p:xfrm>
          <a:off x="213569" y="986636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10,249,215.00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3,233,382.58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31.55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-22.45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11,190,140.00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3,474,693.29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-22.95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9,565,930.00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2,900,440.81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-23.68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12,032,905.00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3,442,910.00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-25.39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5,668,905.00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1,615,381.00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-25.50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15,887,765.00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4,345,578.40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-26.65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15,324,890.00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4,130,072.00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-27.05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13,792,565.00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3,618,005.00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-27.77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6,763,705.00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1,774,137.79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-27.77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11,949,040.00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3,074,802.98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-28.27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11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4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4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กุมภาพันธ์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2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5992"/>
              </p:ext>
            </p:extLst>
          </p:nvPr>
        </p:nvGraphicFramePr>
        <p:xfrm>
          <a:off x="213569" y="986636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18,196,515.00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4,166,284.63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22.90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9,054,465.00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2,039,959.56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-31.47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9,303,705.00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2,029,942.00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21.82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14,698,340.00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2,956,672.71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-33.88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9,790,665.00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1,944,227.94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19.86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-34.14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9,727,005.00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1,923,297.80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19.77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-34.23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9,068,430.00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1,715,589.65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18.92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-35.08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10,322,490.00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1,901,950.27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18.43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-35.57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12,012,780.00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2,078,004.66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-36.70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8,165,205.00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1,272,646.38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15.59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-38.41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189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0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38115"/>
              </p:ext>
            </p:extLst>
          </p:nvPr>
        </p:nvGraphicFramePr>
        <p:xfrm>
          <a:off x="232013" y="1041987"/>
          <a:ext cx="11573299" cy="5206184"/>
        </p:xfrm>
        <a:graphic>
          <a:graphicData uri="http://schemas.openxmlformats.org/drawingml/2006/table">
            <a:tbl>
              <a:tblPr firstRow="1" bandRow="1">
                <a:solidFill>
                  <a:srgbClr val="FF8181"/>
                </a:solidFill>
                <a:tableStyleId>{93296810-A885-4BE3-A3E7-6D5BEEA58F35}</a:tableStyleId>
              </a:tblPr>
              <a:tblGrid>
                <a:gridCol w="910407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2200953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407334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5670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60248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5815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7,280,180.00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1,134,496.00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-38.42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12,865,190.00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1,974,171.00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15.35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-38.65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10,565,655.00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1,565,318.72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14.82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-39.18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8,316,780.00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1,162,581.00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13.98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-40.02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6,355,780.00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820,725.64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12.91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-41.09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16,157,640.00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1,874,573.20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-42.40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7,236,505.00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832,830.00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11.51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-42.49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6,884,880.00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773,461.72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-42.77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10,710,890.00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1,155,014.00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10.78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-43.22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15,216,290.00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1,640,189.20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10.78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-43.22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4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4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กุมภาพันธ์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13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3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522713"/>
              </p:ext>
            </p:extLst>
          </p:nvPr>
        </p:nvGraphicFramePr>
        <p:xfrm>
          <a:off x="232013" y="1274527"/>
          <a:ext cx="11573299" cy="4539947"/>
        </p:xfrm>
        <a:graphic>
          <a:graphicData uri="http://schemas.openxmlformats.org/drawingml/2006/table">
            <a:tbl>
              <a:tblPr firstRow="1" bandRow="1">
                <a:solidFill>
                  <a:srgbClr val="FF8181"/>
                </a:solidFill>
                <a:tableStyleId>{93296810-A885-4BE3-A3E7-6D5BEEA58F35}</a:tableStyleId>
              </a:tblPr>
              <a:tblGrid>
                <a:gridCol w="910407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2200953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407334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5670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21092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583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12,442,540.00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1,236,012.00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9.93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-44.07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9,146,030.00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830,031.00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9.08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-44.92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9,388,580.00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560,547.54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5.97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-48.03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14,070,415.00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762,923.00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5.42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-48.58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10,652,790.00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425,840.44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-50.00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6,899,755.00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217,246.00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-50.85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4514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829,556,300.00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294,280,938.71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35.47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-18.53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62478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5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5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กุมภาพันธ์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933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3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8489"/>
              </p:ext>
            </p:extLst>
          </p:nvPr>
        </p:nvGraphicFramePr>
        <p:xfrm>
          <a:off x="259160" y="908913"/>
          <a:ext cx="11737072" cy="53289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9923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600320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2047165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238232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2292824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2688608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05293">
                <a:tc rowSpan="3">
                  <a:txBody>
                    <a:bodyPr/>
                    <a:lstStyle/>
                    <a:p>
                      <a:pPr algn="ctr"/>
                      <a:endParaRPr lang="th-TH" sz="16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th-TH" sz="16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th-TH" sz="16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ผลเบิกจ่าย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ร้อยละการเบิกจ่ายที่เพิ่มขึ้น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197450"/>
                  </a:ext>
                </a:extLst>
              </a:tr>
              <a:tr h="405293">
                <a:tc vMerge="1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 ม.ค. 2566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  <a:r>
                        <a:rPr lang="th-TH" sz="16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ก.พ. 2566</a:t>
                      </a:r>
                      <a:endParaRPr lang="th-TH" sz="16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5465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9,329,380.00 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643,363.13 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6,272,221.83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60.33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8,205,905.00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1,379,213.86 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5,801,793.79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53.90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อ่างทอง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13,686,705.00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331,654.81 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7,548,700.81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52.73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ชัยนาท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8,362,980.00 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329,933.69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4,644,226.73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51.59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ระยอง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10,773,740.00 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589,641.25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6,133,670.00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51.46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สกลนคร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14,133,390.00 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5,164,160.14 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12,334,598.99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50.73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11,318,805.00 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403,540.00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6,022,690.00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49.64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ยโสธร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9,533,555.00 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265,410.70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4,667,339.50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46.17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 9,851,265.00 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712,356.06 </a:t>
                      </a:r>
                      <a:endParaRPr lang="th-TH" sz="16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5,067,650.87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44.21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น่าน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11,253,605.00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204,447.86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4,856,430.15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41.34 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grpSp>
        <p:nvGrpSpPr>
          <p:cNvPr id="16" name="กลุ่ม 1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52924" y="166297"/>
            <a:ext cx="759234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7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จังหวัดที่มีผลการเบิกจ่ายเทียบ ณ วันที่ 9 มกราคม 2566 กับ 16 กุมภาพันธ์ 2566) </a:t>
            </a:r>
            <a:endParaRPr lang="th-TH" sz="17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9355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/>
        </p:nvGrpSpPr>
        <p:grpSpPr>
          <a:xfrm>
            <a:off x="7357553" y="1"/>
            <a:ext cx="4834447" cy="691098"/>
            <a:chOff x="5597684" y="-21277"/>
            <a:chExt cx="4226810" cy="576803"/>
          </a:xfrm>
        </p:grpSpPr>
        <p:sp>
          <p:nvSpPr>
            <p:cNvPr id="44" name="รูปห้าเหลี่ยม 43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733"/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5724128" y="-21276"/>
              <a:ext cx="4100366" cy="576802"/>
              <a:chOff x="5724128" y="-21276"/>
              <a:chExt cx="4100366" cy="576802"/>
            </a:xfrm>
          </p:grpSpPr>
          <p:grpSp>
            <p:nvGrpSpPr>
              <p:cNvPr id="46" name="กลุ่ม 45"/>
              <p:cNvGrpSpPr/>
              <p:nvPr/>
            </p:nvGrpSpPr>
            <p:grpSpPr>
              <a:xfrm>
                <a:off x="5724128" y="-21276"/>
                <a:ext cx="4100366" cy="576802"/>
                <a:chOff x="5940152" y="-20537"/>
                <a:chExt cx="3613882" cy="576802"/>
              </a:xfrm>
            </p:grpSpPr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0" name="รูปห้าเหลี่ยม 4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071075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pic>
            <p:nvPicPr>
              <p:cNvPr id="4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239833" y="-11402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1" name="กลุ่ม 50"/>
          <p:cNvGrpSpPr/>
          <p:nvPr/>
        </p:nvGrpSpPr>
        <p:grpSpPr>
          <a:xfrm>
            <a:off x="10730" y="6224042"/>
            <a:ext cx="7434873" cy="633958"/>
            <a:chOff x="-425532" y="4710612"/>
            <a:chExt cx="5576155" cy="475468"/>
          </a:xfrm>
        </p:grpSpPr>
        <p:grpSp>
          <p:nvGrpSpPr>
            <p:cNvPr id="52" name="กลุ่ม 5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9" name="กลุ่ม 7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89" name="รูปห้าเหลี่ยม 8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80" name="กลุ่ม 7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1" name="กลุ่ม 8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5" name="กลุ่ม 8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สี่เหลี่ยมผืนผ้ามุมมน 89">
            <a:extLst>
              <a:ext uri="{FF2B5EF4-FFF2-40B4-BE49-F238E27FC236}">
                <a16:creationId xmlns:a16="http://schemas.microsoft.com/office/drawing/2014/main" id="{CE4E8FD1-970D-8B48-8187-1DDAA203084C}"/>
              </a:ext>
            </a:extLst>
          </p:cNvPr>
          <p:cNvSpPr/>
          <p:nvPr/>
        </p:nvSpPr>
        <p:spPr>
          <a:xfrm>
            <a:off x="10730" y="28046"/>
            <a:ext cx="7357553" cy="69109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th-TH" sz="18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9260475" y="55412"/>
            <a:ext cx="2983251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60 </a:t>
            </a: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สร้างสรรค์ชุมชน สร้างคน สร้างชาติ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741" y="2541203"/>
            <a:ext cx="11198242" cy="1815882"/>
          </a:xfrm>
          <a:prstGeom prst="rect">
            <a:avLst/>
          </a:prstGeom>
          <a:solidFill>
            <a:srgbClr val="FDE2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ตามหนังสือ ด่วนที่สุด ที่ มท 0416.2/ว 235 ลงวันที่ 18 มกราคม 2566 เรื่อง การรายงานผลการดำเนินงานกองทุนพัฒนาบทบาทสตรี ประจำปีงบประมาณ พ.ศ. 2566 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โดยจัดส่งเป็นไฟล์ </a:t>
            </a:r>
            <a:r>
              <a:rPr lang="en-GB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Excel 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/>
            </a:r>
            <a:br>
              <a:rPr lang="th-TH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spc="-5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ทางไปรษณีย์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อิเล็กทรอนิกส์ </a:t>
            </a:r>
            <a:r>
              <a:rPr lang="en-GB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8"/>
              </a:rPr>
              <a:t>women.yut1</a:t>
            </a:r>
            <a:r>
              <a:rPr lang="en-US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8"/>
              </a:rPr>
              <a:t>@outlook.com</a:t>
            </a:r>
            <a:r>
              <a:rPr lang="en-US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ดังนี้</a:t>
            </a:r>
          </a:p>
          <a:p>
            <a:pPr>
              <a:lnSpc>
                <a:spcPct val="140000"/>
              </a:lnSpc>
            </a:pPr>
            <a:r>
              <a:rPr lang="th-TH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1. รายงานผลเร่งรัดการเบิกจ่ายงบประมาณกองทุนพัฒนาบทบาทสตรี ภายในวันที่ 5 ของเดือนถัดไป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30" y="1391012"/>
            <a:ext cx="2814357" cy="52322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b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ประเด็นเน้นย้ำ</a:t>
            </a:r>
          </a:p>
        </p:txBody>
      </p:sp>
    </p:spTree>
    <p:extLst>
      <p:ext uri="{BB962C8B-B14F-4D97-AF65-F5344CB8AC3E}">
        <p14:creationId xmlns:p14="http://schemas.microsoft.com/office/powerpoint/2010/main" val="1727928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4831" y="-216933"/>
            <a:ext cx="12245731" cy="1638279"/>
            <a:chOff x="4831" y="-216933"/>
            <a:chExt cx="12245731" cy="1638279"/>
          </a:xfrm>
        </p:grpSpPr>
        <p:grpSp>
          <p:nvGrpSpPr>
            <p:cNvPr id="48" name="Group 70"/>
            <p:cNvGrpSpPr/>
            <p:nvPr/>
          </p:nvGrpSpPr>
          <p:grpSpPr>
            <a:xfrm>
              <a:off x="4831" y="-216933"/>
              <a:ext cx="12245731" cy="1638279"/>
              <a:chOff x="-23581" y="-192311"/>
              <a:chExt cx="10193050" cy="1495013"/>
            </a:xfrm>
          </p:grpSpPr>
          <p:grpSp>
            <p:nvGrpSpPr>
              <p:cNvPr id="50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856748"/>
                <a:chOff x="-29746" y="-164554"/>
                <a:chExt cx="9173747" cy="771073"/>
              </a:xfrm>
            </p:grpSpPr>
            <p:sp>
              <p:nvSpPr>
                <p:cNvPr id="6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9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77107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7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7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6532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1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192311"/>
                <a:ext cx="1466312" cy="1495013"/>
                <a:chOff x="5688831" y="-409911"/>
                <a:chExt cx="1319681" cy="1345512"/>
              </a:xfrm>
            </p:grpSpPr>
            <p:sp>
              <p:nvSpPr>
                <p:cNvPr id="52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09911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3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139337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9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16905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" name="AutoShape 4" descr="จบการนำเสนอ - สื่อสารการศึกษาซอฟแวร์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64" name="กลุ่ม 63"/>
          <p:cNvGrpSpPr/>
          <p:nvPr/>
        </p:nvGrpSpPr>
        <p:grpSpPr>
          <a:xfrm>
            <a:off x="734993" y="1407450"/>
            <a:ext cx="6972257" cy="4650728"/>
            <a:chOff x="-660873" y="1014779"/>
            <a:chExt cx="12416029" cy="5755685"/>
          </a:xfrm>
          <a:solidFill>
            <a:srgbClr val="92D050"/>
          </a:solidFill>
        </p:grpSpPr>
        <p:sp>
          <p:nvSpPr>
            <p:cNvPr id="65" name="สี่เหลี่ยมผืนผ้ามุมมน 64"/>
            <p:cNvSpPr/>
            <p:nvPr/>
          </p:nvSpPr>
          <p:spPr>
            <a:xfrm>
              <a:off x="6633902" y="1014779"/>
              <a:ext cx="4781940" cy="151800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93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</a:t>
              </a: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ยอดลูกหนี้คงเหลือ</a:t>
              </a: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4,533,286,233.35 บาท</a:t>
              </a:r>
              <a:b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</a:b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(ฐาน ณ 1 ต.ค. 2565)</a:t>
              </a:r>
              <a:endPara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6" name="สี่เหลี่ยมผืนผ้ามุมมน 65"/>
            <p:cNvSpPr/>
            <p:nvPr/>
          </p:nvSpPr>
          <p:spPr>
            <a:xfrm>
              <a:off x="-660873" y="5208492"/>
              <a:ext cx="5545520" cy="15619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3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th-TH" sz="1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หนี้ยังไม่ถึงกำหนดชำระ</a:t>
              </a: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2,604,635,607.41 บาท</a:t>
              </a:r>
              <a:r>
                <a:rPr lang="th-TH" sz="1600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</a:t>
              </a:r>
              <a:endPara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  </a:t>
              </a:r>
              <a:endParaRPr lang="th-TH" sz="2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สี่เหลี่ยมผืนผ้ามุมมน 66"/>
            <p:cNvSpPr/>
            <p:nvPr/>
          </p:nvSpPr>
          <p:spPr>
            <a:xfrm>
              <a:off x="5599490" y="5208492"/>
              <a:ext cx="6155666" cy="156197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A8A8A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หนี้เกินกำหนดชำระ</a:t>
              </a:r>
            </a:p>
            <a:p>
              <a:pPr algn="ctr">
                <a:lnSpc>
                  <a:spcPct val="1200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1,297,911,617.50 บาท</a:t>
              </a:r>
            </a:p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(</a:t>
              </a: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ร้อยละ 28.63 ของหนี้คงเหลือ </a:t>
              </a:r>
              <a:b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</a:b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ฐาน ณ 1 ต.ค. 2565</a:t>
              </a:r>
              <a:r>
                <a:rPr lang="en-US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)</a:t>
              </a:r>
            </a:p>
            <a:p>
              <a:pPr algn="ctr">
                <a:lnSpc>
                  <a:spcPct val="120000"/>
                </a:lnSpc>
              </a:pPr>
              <a:endPara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20" name="สี่เหลี่ยมผืนผ้า 19"/>
          <p:cNvSpPr/>
          <p:nvPr/>
        </p:nvSpPr>
        <p:spPr>
          <a:xfrm>
            <a:off x="8831438" y="6419442"/>
            <a:ext cx="3102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กุมภาพันธ์ 2566</a:t>
            </a:r>
            <a:endParaRPr lang="th-TH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71498" y="5621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3.2 การบริหารจัดการหนี้กองทุนพัฒนาบทบาทสตรี     </a:t>
            </a:r>
          </a:p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ประจำปีงบระมาณ พ.ศ. 2556 - 2565 (ตัวชี้วัด พจ.)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75" name="สี่เหลี่ยมผืนผ้ามุมมน 74"/>
          <p:cNvSpPr/>
          <p:nvPr/>
        </p:nvSpPr>
        <p:spPr>
          <a:xfrm>
            <a:off x="8214980" y="4782421"/>
            <a:ext cx="2616443" cy="1275758"/>
          </a:xfrm>
          <a:prstGeom prst="roundRect">
            <a:avLst/>
          </a:prstGeom>
          <a:solidFill>
            <a:srgbClr val="FF9999">
              <a:alpha val="93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ดำเนินคดี</a:t>
            </a:r>
          </a:p>
          <a:p>
            <a:pPr algn="ctr">
              <a:lnSpc>
                <a:spcPct val="12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108,542,872.71 บาท</a:t>
            </a:r>
          </a:p>
        </p:txBody>
      </p:sp>
      <p:grpSp>
        <p:nvGrpSpPr>
          <p:cNvPr id="74" name="กลุ่ม 7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7" name="กลุ่ม 7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83" name="กลุ่ม 82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93" name="รูปห้าเหลี่ยม 92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94" name="รูปห้าเหลี่ยม 9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84" name="กลุ่ม 83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5" name="กลุ่ม 84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7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9" name="กลุ่ม 88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90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6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0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8" name="สี่เหลี่ยมผืนผ้ามุมมน 65"/>
          <p:cNvSpPr/>
          <p:nvPr/>
        </p:nvSpPr>
        <p:spPr>
          <a:xfrm>
            <a:off x="2636178" y="2959052"/>
            <a:ext cx="3114103" cy="1031635"/>
          </a:xfrm>
          <a:prstGeom prst="roundRect">
            <a:avLst/>
          </a:prstGeom>
          <a:solidFill>
            <a:schemeClr val="accent5">
              <a:lumMod val="40000"/>
              <a:lumOff val="60000"/>
              <a:alpha val="9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รับชำระคืน</a:t>
            </a:r>
          </a:p>
          <a:p>
            <a:pPr algn="ctr">
              <a:lnSpc>
                <a:spcPct val="13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493,549,440.54 บาท    </a:t>
            </a: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สี่เหลี่ยมผืนผ้ามุมมน 65"/>
          <p:cNvSpPr/>
          <p:nvPr/>
        </p:nvSpPr>
        <p:spPr>
          <a:xfrm>
            <a:off x="6514619" y="3000476"/>
            <a:ext cx="3114103" cy="1031635"/>
          </a:xfrm>
          <a:prstGeom prst="roundRect">
            <a:avLst/>
          </a:prstGeom>
          <a:solidFill>
            <a:srgbClr val="B7B7FF">
              <a:alpha val="92941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ลูกหนี้คงเหลือ ณ ปัจจุบัน4,012,891.000.09 บาท    </a:t>
            </a: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5" name="ตัวเชื่อมต่อตรง 33"/>
          <p:cNvCxnSpPr/>
          <p:nvPr/>
        </p:nvCxnSpPr>
        <p:spPr>
          <a:xfrm>
            <a:off x="9826311" y="4313496"/>
            <a:ext cx="0" cy="514697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ตรง 33"/>
          <p:cNvCxnSpPr/>
          <p:nvPr/>
        </p:nvCxnSpPr>
        <p:spPr>
          <a:xfrm>
            <a:off x="2292044" y="4296937"/>
            <a:ext cx="1" cy="485483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ตรง 34"/>
          <p:cNvCxnSpPr>
            <a:endCxn id="67" idx="0"/>
          </p:cNvCxnSpPr>
          <p:nvPr/>
        </p:nvCxnSpPr>
        <p:spPr>
          <a:xfrm>
            <a:off x="5978884" y="4330999"/>
            <a:ext cx="0" cy="465069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ตรง 32"/>
          <p:cNvCxnSpPr/>
          <p:nvPr/>
        </p:nvCxnSpPr>
        <p:spPr>
          <a:xfrm>
            <a:off x="2292044" y="4321602"/>
            <a:ext cx="7556301" cy="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ตัวเชื่อมต่อตรง 38"/>
          <p:cNvCxnSpPr/>
          <p:nvPr/>
        </p:nvCxnSpPr>
        <p:spPr>
          <a:xfrm flipH="1">
            <a:off x="8126629" y="4048970"/>
            <a:ext cx="1" cy="261195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1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กลุ่ม 35"/>
          <p:cNvGrpSpPr/>
          <p:nvPr/>
        </p:nvGrpSpPr>
        <p:grpSpPr>
          <a:xfrm>
            <a:off x="0" y="6336956"/>
            <a:ext cx="6853991" cy="633958"/>
            <a:chOff x="-425532" y="4710612"/>
            <a:chExt cx="5576155" cy="475468"/>
          </a:xfrm>
        </p:grpSpPr>
        <p:grpSp>
          <p:nvGrpSpPr>
            <p:cNvPr id="37" name="กลุ่ม 3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9" name="กลุ่ม 3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0" name="กลุ่ม 3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1" name="กลุ่ม 4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5" name="กลุ่ม 4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9" name="กล่องข้อความ 4"/>
          <p:cNvSpPr txBox="1"/>
          <p:nvPr/>
        </p:nvSpPr>
        <p:spPr>
          <a:xfrm>
            <a:off x="214591" y="1208706"/>
            <a:ext cx="11505063" cy="5167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-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2 เรื่อง รับรองรายงานการประชุม ครั้งที่ 1/2566 เมื่อวันที่ 9 มกราคม 2566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เป็นการประชุมผ่านระบบวีดิทัศน์ทางไกล (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Video Conference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</a:t>
            </a:r>
            <a:b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3 เรื่อง สืบเนื่องจากการประชุม ครั้งที่ 1/2566 เมื่อวันที่ 9 มกราคม 2566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         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3.1 การเบิกจ่ายงบประมาณกองทุนพัฒนาบทบาทสตรี ประจำปีงบประมาณ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2566 </a:t>
            </a:r>
            <a:b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     (กลุ่มนโยบายและยุทธศาสตร์)</a:t>
            </a:r>
            <a:b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3.2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/>
                <a:cs typeface="Chulabhorn Likit Text Light" panose="00000400000000000000" pitchFamily="50" charset="-34"/>
              </a:rPr>
              <a:t>การบริหารจัดการหนี้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กองทุนพัฒนาบทบาทสตรี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2566</a:t>
            </a:r>
            <a:b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    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(กลุ่มนโยบายและยุทธศาสตร์)</a:t>
            </a:r>
            <a:endParaRPr lang="th-TH" sz="1800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4 เรื่อง เพื่อทราบ	 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           4.1 หนี้ครบกำหนดชำระ ปีบัญชี 2566 (กลุ่มนโยบายและยุทธศาสตร์)	           </a:t>
            </a:r>
            <a:b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4.2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ตัวชี้วัดพัฒนาการจังหวัด รอบที่ 1/2566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(กลุ่มนโยบายและยุทธศาสตร์)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4.3 มาตรการปรับโครงสร้างหนี้ ฉบับที่ 1 , ฉบับที่ 4 (กลุ่มนโยบายและยุทธศาสตร์)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4.4 การรับสมัครพนักงานกองทุนพัฒนาบทบาทสตรี (กลุ่มอำนวยการ)</a:t>
            </a:r>
            <a:b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5 เรื่อง อื่นๆ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831" y="-304555"/>
            <a:ext cx="12252566" cy="1638279"/>
            <a:chOff x="4831" y="-304555"/>
            <a:chExt cx="12252566" cy="1638279"/>
          </a:xfrm>
        </p:grpSpPr>
        <p:grpSp>
          <p:nvGrpSpPr>
            <p:cNvPr id="32" name="Group 70"/>
            <p:cNvGrpSpPr/>
            <p:nvPr/>
          </p:nvGrpSpPr>
          <p:grpSpPr>
            <a:xfrm>
              <a:off x="4831" y="-304555"/>
              <a:ext cx="12245731" cy="1638279"/>
              <a:chOff x="-23581" y="-272268"/>
              <a:chExt cx="10193050" cy="1495013"/>
            </a:xfrm>
          </p:grpSpPr>
          <p:grpSp>
            <p:nvGrpSpPr>
              <p:cNvPr id="3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300"/>
                <a:ext cx="10193050" cy="533168"/>
                <a:chOff x="-29746" y="-164553"/>
                <a:chExt cx="9173747" cy="479851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25008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42374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169695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2"/>
                  <a:ext cx="9173747" cy="33538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977536" y="-272268"/>
                <a:ext cx="1466312" cy="1495013"/>
                <a:chOff x="5658159" y="-481870"/>
                <a:chExt cx="1319681" cy="1345512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58159" y="-481870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20818" y="-211296"/>
                  <a:ext cx="834261" cy="598312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74146" y="-5990"/>
              <a:ext cx="2983251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5" name="TextBox 64"/>
          <p:cNvSpPr txBox="1"/>
          <p:nvPr/>
        </p:nvSpPr>
        <p:spPr>
          <a:xfrm>
            <a:off x="88510" y="713428"/>
            <a:ext cx="1183963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ระเบียบวาระการประชุมครั้งที่ 2/2566</a:t>
            </a:r>
          </a:p>
        </p:txBody>
      </p:sp>
    </p:spTree>
    <p:extLst>
      <p:ext uri="{BB962C8B-B14F-4D97-AF65-F5344CB8AC3E}">
        <p14:creationId xmlns:p14="http://schemas.microsoft.com/office/powerpoint/2010/main" val="7771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-1104" y="198966"/>
            <a:ext cx="6393027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533" y="88901"/>
            <a:ext cx="6249347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144078" y="209686"/>
            <a:ext cx="604366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การบริหารจัดการหนี้ของกองทุนพัฒนาบทบาทสตรี</a:t>
            </a:r>
            <a:endParaRPr lang="en-US" sz="2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73660"/>
              </p:ext>
            </p:extLst>
          </p:nvPr>
        </p:nvGraphicFramePr>
        <p:xfrm>
          <a:off x="127143" y="855308"/>
          <a:ext cx="1177457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171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53028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09486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63910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79291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กุมภาพันธ์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/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อ่างทอง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169,847,655.00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46,968,436.45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127,856,897.91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31,787,622.41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7,160,216.85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3,042,917.83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6.48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สุโขทัย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254,761,415.00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51,936,172.82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211,010,328.87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39,396,516.47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4,354,569.66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8.38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281,142,803.00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64,094,636.47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232,967,591.79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41,655,970.23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480,074.00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6,039,166.98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9.42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ตาก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184,696,931.00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48,227,202.96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144,529,265.11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34,130,666.92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774,488.43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5,262,510.54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10.91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สระแก้ว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189,778,438.00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35,952,745.93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159,513,204.88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26,165,291.26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4,099,941.86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11.40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ลพบุรี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169,592,702.00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56,592,210.28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119,264,170.07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43,354,997.85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6,973,534.08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12.32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ชัยภูมิ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412,404,824.00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49,513,240.56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371,192,493.10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34,298,866.13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809,400.00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6,104,064.77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12.33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140,682,865.00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45,943,981.18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103,573,047.87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31,107,228.75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166,213.00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5,836,375.38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12.70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108,981,237.00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37,115,686.47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73,537,607.54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30,200,058.65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5,243,570.81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14.13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ราชบุรี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220,098,056.00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52,552,679.61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174,604,446.63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36,858,141.32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984,240.00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7,651,228.05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14.56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4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00775"/>
              </p:ext>
            </p:extLst>
          </p:nvPr>
        </p:nvGraphicFramePr>
        <p:xfrm>
          <a:off x="91598" y="942278"/>
          <a:ext cx="1177457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171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53028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09486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58512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84689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กุมภาพันธ์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/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253,821,748.00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58,466,428.00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202,527,368.00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41,495,848.00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1,013,829.00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8,784,703.00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15.03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169,829,500.00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35,666,888.15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140,259,562.78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24,024,073.94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5,545,863.28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15.55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281,204,710.00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60,860,833.44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232,199,516.69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37,595,614.00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1,644,535.57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9,765,043.74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16.04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183,302,513.00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47,312,509.41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142,034,321.20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33,562,411.98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7,705,779.82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16.29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103,887,864.00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41,574,583.45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66,123,968.23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29,144,092.64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1,845,285.65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6,774,517.48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16.29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185,681,515.00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28,138,106.41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161,586,089.71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18,039,217.15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1,290,000.00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4,766,208.14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16.94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265,690,519.00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51,470,845.49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223,631,623.88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31,701,658.05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1,479,860.44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8,877,376.63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17.25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171,656,575.00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55,008,845.83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123,986,838.66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37,259,499.94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634,921.51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9,775,314.89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17.77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215,965,701.00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29,182,065.99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193,280,146.87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17,336,013.05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68,121.28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5,281,419.80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18.10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44,959,882.49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77,213,680.11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30,793,007.33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192,871.88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8,603,110.68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19.14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7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9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708630"/>
              </p:ext>
            </p:extLst>
          </p:nvPr>
        </p:nvGraphicFramePr>
        <p:xfrm>
          <a:off x="88684" y="912743"/>
          <a:ext cx="1182581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18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93309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59786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30632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16055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86900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80773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76715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78424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กุมภาพันธ์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132,509,924.00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63,009,231.54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73,580,206.52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45,954,615.64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880,435.00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12,094,666.84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19.20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248,253,040.00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80,039,257.45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174,633,665.39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57,734,349.59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15,885,025.02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19.85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142,410,770.00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43,786,157.99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103,469,218.51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26,614,984.54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3,510,743.46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8,815,823.49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20.13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167,018,951.00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57,228,896.90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115,315,686.95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35,731,418.23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3,837,095.69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12,134,750.13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21.20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200,490,380.00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67,313,796.49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140,812,436.26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44,980,807.49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14,483,466.25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21.52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231,474,140.00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45,067,752.74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194,127,570.69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27,558,282.14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9,788,287.17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21.72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303,621,520.00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82,767,193.34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234,589,172.18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49,941,579.50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765,016.93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18,325,751.39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22.14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184,153,330.00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79,134,483.94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113,511,330.82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52,524,658.31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227,909.61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17,889,431.26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22.61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187,679,452.00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70,033,715.76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123,208,148.56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46,247,148.13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2,322,561.21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15,901,594.10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22.71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347,377,020.00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96,992,801.30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267,153,943.93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57,403,726.15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406,500.00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22,412,849.92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23.11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5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6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604278"/>
              </p:ext>
            </p:extLst>
          </p:nvPr>
        </p:nvGraphicFramePr>
        <p:xfrm>
          <a:off x="88684" y="955514"/>
          <a:ext cx="1193329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9150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8980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90370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กุมภาพันธ์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/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273,948,330.00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73,668,792.27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207,191,574.40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49,509,825.60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17,246,930.00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23.41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173,749,793.00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64,818,021.03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112,550,331.50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45,066,213.00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868,808.00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15,264,440.50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23.55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371,891,521.00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107,039,989.59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276,403,814.14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69,314,163.95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538,443.00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25,635,099.91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23.95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332,788,065.00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93,371,879.84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255,041,313.26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54,369,053.22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923,874.00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22,453,824.52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24.05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113,769,649.00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44,669,620.23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73,908,772.54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24,613,524.23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4,397,218.30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10,850,133.93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24.29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191,615,425.00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53,653,500.44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145,375,178.59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33,066,027.17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13,174,219.24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24.55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189,249,139.00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43,135,160.31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152,023,984.55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26,512,856.31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10,712,298.14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24.83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167,818,719.00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29,331,352.48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142,922,089.77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17,498,799.62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7,397,829.61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25.22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168,248,718.00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76,212,270.60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95,334,413.72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38,286,492.69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7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15,350,431.46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19,277,380.13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25.29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140,135,656.75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55,625,230.87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89,837,824.15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35,239,082.62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227,683.00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14,831,066.98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26.66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9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31021"/>
              </p:ext>
            </p:extLst>
          </p:nvPr>
        </p:nvGraphicFramePr>
        <p:xfrm>
          <a:off x="88684" y="899701"/>
          <a:ext cx="1193329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9150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8980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90370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กุมภาพันธ์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/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164,521,225.00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43,388,624.22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125,764,861.23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26,232,192.97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831,850.00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11,692,320.80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26.95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118,504,719.00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42,594,167.23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78,354,735.91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28,529,793.30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1,945.40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11,618,244.39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27.28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216,441,698.00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68,703,441.60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153,715,211.48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42,667,542.96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1,123,581.42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18,935,362.14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27.56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271,154,720.00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45,973,847.67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231,314,638.14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24,386,292.41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2,276,398.00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13,177,391.45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28.66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169,200,044.00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49,174,158.38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125,994,156.35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28,245,802.01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793,272.07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14,166,813.57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28.81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73,753,155.69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256,925,831.07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40,294,571.49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437,229.00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21,389,330.44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29.00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88,523,258.00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31,511,204.29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60,362,821.38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18,426,451.91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483,889.89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9,250,094.82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29.35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310,169,615.00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38,380,170.52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279,435,622.66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19,189,405.75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11,544,586.59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30.08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378,098,128.00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85,158,517.15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306,471,540.59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44,681,136.16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785,883.00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26,159,568.25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30.72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164,289,065.00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47,340,856.41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123,871,622.96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20,809,819.80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6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5,049,764.92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14,557,857.32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30.75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4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187942"/>
              </p:ext>
            </p:extLst>
          </p:nvPr>
        </p:nvGraphicFramePr>
        <p:xfrm>
          <a:off x="88684" y="942278"/>
          <a:ext cx="1193329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9150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8980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90370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กุมภาพันธ์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/>
                      </a:r>
                      <a:b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355,450,366.00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67,306,822.44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295,922,932.79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37,629,250.96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21,898,182.25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32.53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210,836,300.00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54,883,808.86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164,442,773.38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26,428,933.49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1,978,783.76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17,985,809.37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32.77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203,184,994.00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65,460,846.88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145,623,063.53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34,222,327.64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1,589,593.00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21,750,009.83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33.23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346,732,600.00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35,060,327.13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316,907,324.10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17,203,004.73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960,385.00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11,661,886.17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33.26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167,586,580.00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59,414,216.12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113,533,778.41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34,000,000.81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228,245.11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19,824,555.67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33.37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142,032,383.00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39,434,910.68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106,316,692.09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22,360,131.80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195,644.28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13,159,914.83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33.37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221,205,480.00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49,666,267.09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174,646,754.65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27,646,534.66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6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2,285,370.00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16,626,820.69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33.48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198,996,399.00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31,771,857.86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173,113,669.88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15,056,286.08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10,826,443.04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34.08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178,214,624.00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69,277,564.26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113,520,398.58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40,144,154.02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667,963.81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23,882,107.59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34.47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113,906,898.00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35,178,473.32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82,107,829.21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16,518,407.30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2,959,673.11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12,320,988.38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35.02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6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04409"/>
              </p:ext>
            </p:extLst>
          </p:nvPr>
        </p:nvGraphicFramePr>
        <p:xfrm>
          <a:off x="88684" y="942278"/>
          <a:ext cx="1193329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9150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76161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404018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กุมภาพันธ์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/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279,416,342.00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95,233,665.76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191,093,754.71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52,330,780.30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6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2,451,850.00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33,539,956.99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35.22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164,603,670.00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44,209,232.56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127,010,533.96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21,961,167.97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15,631,968.07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35.36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309,231,400.00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99,567,419.16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222,161,023.33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47,382,813.26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3,665,745.16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36,021,818.25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36.18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432,935,200.00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64,589,843.92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378,876,222.22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29,495,341.54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1,176,346.75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23,387,289.49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36.21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118,798,200.00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54,285,543.40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67,731,773.30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29,365,163.66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1,510,782.86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20,190,480.18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37.19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203,778,443.00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77,470,736.32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131,880,076.07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40,173,904.09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2,820,217.52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28,904,245.32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37.31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181,451,740.00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44,391,002.57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139,787,356.73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19,721,901.91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4,988,950.37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16,953,530.99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38.19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282,254,698.00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75,628,971.03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215,485,893.02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34,389,827.12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2,302,514.00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30,076,463.86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39.77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297,131,334.00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117,098,919.44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189,460,160.54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51,297,374.89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7,575,562.27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48,798,236.30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41.67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228,420,235.00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54,588,388.46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181,294,775.48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22,923,103.42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200,000.00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24,002,356.10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43.97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5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028329"/>
              </p:ext>
            </p:extLst>
          </p:nvPr>
        </p:nvGraphicFramePr>
        <p:xfrm>
          <a:off x="88684" y="942278"/>
          <a:ext cx="11933292" cy="5165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9150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62513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417666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4104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กุมภาพันธ์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4718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68,232,432.07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68,035,950.07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33,637,969.24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31,287,574.69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45.85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140,004,241.00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63,376,774.66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80,785,115.07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28,923,148.85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982,962.37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29,313,014.71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46.25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278,847,880.00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85,416,467.65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198,104,859.75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39,599,890.97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209,168.69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40,933,960.59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47.92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222,637,833.00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90,143,731.85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139,577,057.11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36,920,820.37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1,944,840.57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44,195,114.95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49.03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36,742,981.29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67,890,829.13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14,929,977.37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787,930.62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18,762,384.88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51.06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216,453,676.94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97,397,554.80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124,491,285.97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34,458,759.98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57,503,630.99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59.04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134,219,990.00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63,042,244.11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74,860,569.42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16,178,120.49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2,262,082.49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40,919,217.60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64.91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4104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6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16,411,647,340.69</a:t>
                      </a:r>
                    </a:p>
                  </a:txBody>
                  <a:tcPr marL="9525" marR="9525" marT="9525" marB="0" anchor="ctr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6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4,533,286,233.35</a:t>
                      </a:r>
                    </a:p>
                  </a:txBody>
                  <a:tcPr marL="9525" marR="9525" marT="9525" marB="0" anchor="ctr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8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12,398,756,340.60</a:t>
                      </a:r>
                    </a:p>
                  </a:txBody>
                  <a:tcPr marL="9525" marR="9525" marT="9525" marB="0" anchor="ctr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7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2,606,436,509.88</a:t>
                      </a:r>
                    </a:p>
                  </a:txBody>
                  <a:tcPr marL="9525" marR="9525" marT="9525" marB="0" anchor="ctr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108,542,872.71</a:t>
                      </a:r>
                    </a:p>
                  </a:txBody>
                  <a:tcPr marL="9525" marR="9525" marT="9525" marB="0" anchor="ctr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spc="-7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1,297,911,617.50</a:t>
                      </a:r>
                    </a:p>
                  </a:txBody>
                  <a:tcPr marL="9525" marR="9525" marT="9525" marB="0" anchor="ctr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spc="-6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28.63</a:t>
                      </a:r>
                    </a:p>
                  </a:txBody>
                  <a:tcPr marL="9525" marR="9525" marT="9525" marB="0" anchor="ctr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4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84594"/>
              </p:ext>
            </p:extLst>
          </p:nvPr>
        </p:nvGraphicFramePr>
        <p:xfrm>
          <a:off x="50801" y="852042"/>
          <a:ext cx="11972878" cy="5981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108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378424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3041642994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05468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725807042"/>
                    </a:ext>
                  </a:extLst>
                </a:gridCol>
                <a:gridCol w="627799">
                  <a:extLst>
                    <a:ext uri="{9D8B030D-6E8A-4147-A177-3AD203B41FA5}">
                      <a16:colId xmlns:a16="http://schemas.microsoft.com/office/drawing/2014/main" val="1566902021"/>
                    </a:ext>
                  </a:extLst>
                </a:gridCol>
              </a:tblGrid>
              <a:tr h="44498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เปรียบเทียบผลต่างร้อยละของหนี้เกินกำหนดชำระ ณ 9 มกราคม</a:t>
                      </a:r>
                      <a:r>
                        <a:rPr lang="th-TH" sz="1500" b="1" u="none" strike="noStrike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2566</a:t>
                      </a:r>
                      <a:r>
                        <a:rPr lang="th-TH" sz="1500" b="1" u="none" strike="noStrike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กับ </a:t>
                      </a:r>
                      <a:r>
                        <a:rPr lang="th-TH" sz="1500" b="1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 กุมภาพันธ์ 2566 ที่ลดลงได้ 10 อันดับแรก</a:t>
                      </a:r>
                      <a:endParaRPr lang="th-TH" sz="15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E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0790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16 ก.พ.</a:t>
                      </a:r>
                      <a:r>
                        <a:rPr lang="th-TH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9 ม.ค. 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ผลต่าง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303,621,520.00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82,767,193.34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234,589,172.18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49,941,579.50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765,016.93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18,325,751.39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- 35.35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132,509,924.00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63,009,231.54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73,580,206.52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31,787,622.41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880,435.00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12,094,666.84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- 22.28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118,504,719.00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42,594,167.23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78,354,735.91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41,655,970.23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1,945.40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11,618,244.39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- 15.24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216,441,698.00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68,703,441.60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153,715,211.48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42,667,542.96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1,123,581.42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18,935,362.14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- 11.61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108,981,237.00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37,115,686.47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73,537,607.54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30,200,058.65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5,243,570.81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- 11.34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73,753,155.69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256,925,831.07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40,294,571.49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437,229.00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21,389,330.44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- 11.29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169,592,702.00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56,592,210.28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119,264,170.07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43,354,997.85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6,973,534.08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- 8.62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432,935,200.00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64,589,843.92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378,876,222.22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29,495,341.54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1,176,346.75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23,387,289.49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- 8.01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45213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พระนครศรี</a:t>
                      </a:r>
                      <a: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/>
                      </a:r>
                      <a:br>
                        <a:rPr lang="en-GB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อยุธยา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167,018,951.00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57,228,896.90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115,315,686.95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35,731,418.23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3,837,095.69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12,134,750.13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-7.82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34809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253,821,748.00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58,466,428.00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202,527,368.00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41,495,848.00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1,013,829.00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8,784,703.00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-7.61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94257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77055"/>
              </p:ext>
            </p:extLst>
          </p:nvPr>
        </p:nvGraphicFramePr>
        <p:xfrm>
          <a:off x="50801" y="902934"/>
          <a:ext cx="11972878" cy="5914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108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378424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3041642994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05468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725807042"/>
                    </a:ext>
                  </a:extLst>
                </a:gridCol>
                <a:gridCol w="627799">
                  <a:extLst>
                    <a:ext uri="{9D8B030D-6E8A-4147-A177-3AD203B41FA5}">
                      <a16:colId xmlns:a16="http://schemas.microsoft.com/office/drawing/2014/main" val="1566902021"/>
                    </a:ext>
                  </a:extLst>
                </a:gridCol>
              </a:tblGrid>
              <a:tr h="42935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เปรียบเทียบผลต่างร้อยละของหนี้เกินกำหนดชำระ ณ 9 มกราคม</a:t>
                      </a:r>
                      <a:r>
                        <a:rPr lang="th-TH" sz="1500" b="1" u="none" strike="noStrike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2566</a:t>
                      </a:r>
                      <a:r>
                        <a:rPr lang="th-TH" sz="1500" b="1" u="none" strike="noStrike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เทียบกับ </a:t>
                      </a:r>
                      <a:r>
                        <a:rPr lang="th-TH" sz="1500" b="1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 กุมภาพันธ์ 2566 ที่ลดลงได้ 10 อันดับท้าย</a:t>
                      </a:r>
                      <a:endParaRPr lang="th-TH" sz="15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E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1912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16 ก.พ.</a:t>
                      </a:r>
                      <a:r>
                        <a:rPr lang="th-TH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9 ม.ค. 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ผลต่าง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140,004,241.00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63,376,774.66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80,785,115.07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28,923,148.85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982,962.37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29,313,014.71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220,098,056.00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52,552,679.61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174,604,446.63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36,858,141.32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984,240.00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7,651,228.05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173,749,793.00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64,818,021.03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112,550,331.50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45,066,213.00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868,808.00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15,264,440.50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103,887,864.00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41,574,583.45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66,123,968.23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29,144,092.64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1,845,285.65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6,774,517.48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279,416,342.00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95,233,665.76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191,093,754.71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52,330,780.30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8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2,451,850.00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33,539,956.99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178,214,624.00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69,277,564.26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113,520,398.58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40,144,154.02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667,963.81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23,882,107.59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181,451,740.00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44,391,002.57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139,787,356.73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19,721,901.91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4,988,950.37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16,953,530.99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167,818,719.00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29,331,352.48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142,922,089.77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17,498,799.62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7,397,829.61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271,154,720.00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45,973,847.67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231,314,638.14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24,386,292.41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spc="-6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2,276,398.00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13,177,391.45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71412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198,996,399.00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31,771,857.86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173,113,669.88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15,056,286.08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10,826,443.04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37114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5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idx="1"/>
          </p:nvPr>
        </p:nvSpPr>
        <p:spPr>
          <a:xfrm>
            <a:off x="841483" y="2604451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 เรื่องประธานแจ้งที่ประชุมทราบ 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8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0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4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6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1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2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3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9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788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 noGrp="1"/>
          </p:cNvSpPr>
          <p:nvPr>
            <p:ph idx="1"/>
          </p:nvPr>
        </p:nvSpPr>
        <p:spPr>
          <a:xfrm>
            <a:off x="999565" y="2471085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4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เรื่อง เพื่อทราบ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8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0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4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6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1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2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3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9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574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"/>
          <p:cNvSpPr/>
          <p:nvPr/>
        </p:nvSpPr>
        <p:spPr>
          <a:xfrm>
            <a:off x="-23582" y="3083654"/>
            <a:ext cx="12192000" cy="1031051"/>
          </a:xfrm>
          <a:prstGeom prst="rect">
            <a:avLst/>
          </a:prstGeom>
          <a:solidFill>
            <a:srgbClr val="FDCF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70000"/>
              </a:lnSpc>
              <a:spcAft>
                <a:spcPts val="800"/>
              </a:spcAft>
            </a:pPr>
            <a:r>
              <a:rPr lang="th-TH" sz="4000" b="1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4.1 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หนี้ครบกำหนดชำระ ประจำปีบัญชี 2566 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5" name="กลุ่ม 2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7" name="กลุ่ม 2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7" name="รูปห้าเหลี่ยม 3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8" name="กลุ่ม 2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9" name="กลุ่ม 2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3" name="กลุ่ม 3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9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676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 8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0" y="122215"/>
            <a:ext cx="6605104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สี่เหลี่ยมผืนผ้า 9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0" y="31355"/>
            <a:ext cx="6443810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628849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30,800,268.70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121,544.49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11,439,495.84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34,839.28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11,474,335.12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37.14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45,335,918.13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114,185.00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15,750,111.30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57,974.51 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15,808,085.81 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34.74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26,914,401.20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125,499.95 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8,689,805.05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44,525.00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8,734,330.05 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32.29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22,772,113.13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66,769.00 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7,317,927.66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19,589.00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7,337,516.66 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32.14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น่าน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20,868,899.38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64,440.00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6,512,227.14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16,546.23 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6,528,773.37 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31.21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ตาก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25,599,527.00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54,047.00 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7,723,620.07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16,080.00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7,739,700.07 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30.17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นครปฐม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26,515,639.08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160,377.16 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7,944,950.21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36,049.43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7,980,999.64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29.96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  <a:endParaRPr lang="th-TH" sz="15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40,083,631.00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107,566.00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11,657,887.00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25,665.00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11,683,552.00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29.08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32,040,342.45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112,044.39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8,965,722.04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24,823.51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8,990,545.55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27.98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33,957,907.32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102,660.85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9,458,768.82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27,677.61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9,486,446.43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27.85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sp>
        <p:nvSpPr>
          <p:cNvPr id="38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-31038" y="159301"/>
            <a:ext cx="650588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การบริหารจัดการหนี้ของกองทุนพัฒนาบทบาทสตรี </a:t>
            </a:r>
            <a:endParaRPr lang="en-US" sz="2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sp>
        <p:nvSpPr>
          <p:cNvPr id="40" name="สี่เหลี่ยมผืนผ้า 1"/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กุมภาพันธ์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170259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03841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53,577,510.31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272,314.53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14,798,357.96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63,259.00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14,861,616.96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27.62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13,726,410.53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62,747.00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3,774,538.29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17,925.00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3,792,463.29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27.50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20,294,595.49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53,862.00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5,574,785.72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21,727.25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5,596,512.97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27.47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22,342,597.29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72,113.32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6,070,146.80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16,057.90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6,086,204.70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27.17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20,264,043.13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80,685.50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5,484,289.64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15,018.42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5,499,308.06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27.06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30,546,067.05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187,266.36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8,204,575.13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30,661.71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8,235,236.84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26.86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40,591,474.25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171,406.62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10,871,734.27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33,630.00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10,905,364.27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26.78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16,282,004.50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60,284.00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4,302,528.25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17,065.00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4,319,593.25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26.43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21,494,573.75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95,329.00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5,561,634.63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18,984.00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5,580,618.63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63,078,423.49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344,380.49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16,317,518.59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66,460.66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16,383,979.25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37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0" name="สี่เหลี่ยมผืนผ้า 1"/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กุมภาพันธ์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985679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360156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23,539,587.44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88,771.00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6,059,093.16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22,276.00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6,081,369.16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25.74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29,721,649.88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104,867.57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7,607,837.53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19,491.00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7,627,328.53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25.60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31,729,458.00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145,225.00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8,046,262.69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31,119.00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8,077,381.69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25.36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52,375,167.37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333,012.00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13,048,583.10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60,910.00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13,109,493.10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24.91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23,243,736.88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298,382.88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5,678,588.65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73,952.00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5,752,540.65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24.43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27,705,506.00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128,975.00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6,766,329.00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26,399.00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6,792,728.00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24.42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27,153,730.02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108,992.88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6,620,853.56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16,152.10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6,637,005.66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24.38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19,849,811.67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83,816.35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4,799,693.86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16,317.89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4,816,011.75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24.18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14,385,297.85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107,326.39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3,445,815.76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26,864.85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3,472,680.61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23.95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29,041,730.07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224,908.15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6,826,603.78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35,513.41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6,862,117.19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7" name="สี่เหลี่ยมผืนผ้า 1"/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กุมภาพันธ์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388066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50962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29,297,156.74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167,465.00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6,838,356.04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33,077.61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6,871,433.65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23.34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13,697,794.39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107,322.00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3,191,802.67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10,328.00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3,202,130.67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23.30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30,781,553.28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336,680.57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7,133,440.72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58,739.18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7,192,179.90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23.17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23,139,068.89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123,680.82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5,353,837.43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24,483.62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5,378,321.05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23.14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18,793,499.04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125,872.00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4,289,368.00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28,393.00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4,317,761.00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25,491,310.20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141,534.00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5,794,946.81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32,782.00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5,827,728.81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22.73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31,902,176.00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140,360.00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7,181,606.24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30,758.00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7,212,364.24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33,514,987.80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197,141.00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7,537,287.96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41,213.00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7,578,500.96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22.49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27,556,839.15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198,520.00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6,028,712.19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55,305.74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6,084,017.93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56,157,055.54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503,313.05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12,106,345.72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72,172.67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12,178,518.39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21.56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7" name="สี่เหลี่ยมผืนผ้า 1"/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กุมภาพันธ์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753109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95509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25,524,794.09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422,213.53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5,382,154.42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53,270.32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5,435,424.74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21.09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54,931,418.68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370,608.00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11,522,734.22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59,680.00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11,582,414.22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20.98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32,762,196.99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64,395.85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6,856,130.90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14,773.24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6,870,904.14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20.93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33,517,885.00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247,685.00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6,669,126.01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40,845.00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6,709,971.01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19.90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28,098,871.03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263,500.46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5,555,995.98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55,535.56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5,611,531.54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19.77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33,464,767.14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243,245.69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6,577,076.44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32,151.00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6,609,227.44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19.65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25,663,048.25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91,926.00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5,036,097.82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11,416.79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5,047,514.61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19.62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37,059,175.82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204,264.61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7,258,201.20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26,396.93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7,284,598.13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19.59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42,237,583.33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617,538.13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8,191,312.14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54,217.30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8,245,529.44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28,704,852.59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132,307.00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5,401,624.48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17,781.00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5,419,405.48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7" name="สี่เหลี่ยมผืนผ้า 1"/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กุมภาพันธ์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674398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19466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12,416,319.35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136,037.89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2,335,357.04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13,720.25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2,349,077.29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18.81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21,171,202.00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58,004.99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3,980,906.42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8,296.30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3,989,202.72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18.80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22,091,080.42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149,247.00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4,113,732.73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35,317.98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4,149,050.71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18.62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24,345,454.72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130,558.69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4,477,792.71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19,708.02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4,497,500.73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27,414,871.70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63,551.51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4,956,745.97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14,259.65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4,971,005.62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18.08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24,801,767.12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232,412.25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4,469,076.09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29,674.00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4,498,750.09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30,995,276.75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247,407.97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5,473,214.85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30,894.78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5,504,109.63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17.66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16,599,156.82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131,775.35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2,871,718.63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10,857.56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2,882,576.19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17.30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52,019,532.64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540,206.67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8,841,288.26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42,722.37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8,884,010.63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40,724,551.71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230,833.86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6,855,283.79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19,949.24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6,875,233.03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16.83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7" name="สี่เหลี่ยมผืนผ้า 1"/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กุมภาพันธ์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362825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90757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31,475,464.52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179,907.52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5,217,800.37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25,159.19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5,242,959.56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16.58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19,206,706.52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330,241.00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3,049,181.22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24,378.67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3,073,559.89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10,196,518.83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136,554.00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1,596,447.49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5,627.80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1,602,075.29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15.66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14,905,211.32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162,195.48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2,278,080.24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10,770.72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2,288,850.96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15.28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25,218,863.51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441,964.09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3,834,953.22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41,171.91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3,876,125.13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15.21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22,564,978.75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99,885.80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3,408,087.66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8,758.40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3,416,846.06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41,200,489.85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294,102.00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6,172,293.31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32,682.00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6,204,975.31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14.98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19,971,008.80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176,416.50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2,968,525.09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13,110.00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2,981,635.09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14.86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46,027,552.05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523,740.50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6,619,656.47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64,141.75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6,683,798.22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14.38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18,932,786.46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211,905.22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2,504,522.74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17,697.54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2,522,220.28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13.23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7" name="สี่เหลี่ยมผืนผ้า 1"/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กุมภาพันธ์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02035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979648"/>
              </p:ext>
            </p:extLst>
          </p:nvPr>
        </p:nvGraphicFramePr>
        <p:xfrm>
          <a:off x="196320" y="844696"/>
          <a:ext cx="11644579" cy="4960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319829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92822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31,191,712.36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372,498.33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3,973,276.88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26,846.00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4,000,122.88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12.74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31,492,201.54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748,631.50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3,970,256.54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42,939.87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4,013,196.41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12.61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25,155,464.99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175,858.99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2,909,650.60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19,790.00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2,929,440.60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11.57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33,101,420.55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417,675.00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3,775,402.60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27,572.00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3,802,974.60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11.41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39,052,116.75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299,277.23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4,382,192.93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23,565.00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4,405,757.93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28,588,543.15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274,246.26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3,051,838.14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15,963.00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3,067,801.14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10.68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39,760,758.58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532,019.38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3,885,655.97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37,611.97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3,923,267.94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9.77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641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2,268,749,068.07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16,050,527.57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491,199,380.85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2,350,059.69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493,549,440.54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21.65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7" name="สี่เหลี่ยมผืนผ้า 1"/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15 กุมภาพันธ์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06213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-23582" y="6280821"/>
            <a:ext cx="6891080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8" name="ชื่อเรื่อง 1"/>
          <p:cNvSpPr txBox="1">
            <a:spLocks noGrp="1"/>
          </p:cNvSpPr>
          <p:nvPr>
            <p:ph idx="1"/>
          </p:nvPr>
        </p:nvSpPr>
        <p:spPr>
          <a:xfrm>
            <a:off x="621645" y="2475016"/>
            <a:ext cx="10859155" cy="1754302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2  </a:t>
            </a:r>
            <a:r>
              <a:rPr lang="th-TH" sz="3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รับรองรายงานการประชุม ครั้งที่ 1/2566    </a:t>
            </a:r>
          </a:p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เมื่อวันที่ 9 มกราคม 2566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5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494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"/>
          <p:cNvSpPr/>
          <p:nvPr/>
        </p:nvSpPr>
        <p:spPr>
          <a:xfrm>
            <a:off x="-23582" y="2845127"/>
            <a:ext cx="12192000" cy="1138773"/>
          </a:xfrm>
          <a:prstGeom prst="rect">
            <a:avLst/>
          </a:prstGeom>
          <a:solidFill>
            <a:srgbClr val="FDCF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70000"/>
              </a:lnSpc>
              <a:spcAft>
                <a:spcPts val="800"/>
              </a:spcAft>
            </a:pPr>
            <a:r>
              <a:rPr lang="th-TH" sz="4000" b="1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4.2 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ตัวชี้วัดพัฒนาการจังหวัด รอบที่ 1,2 ปี 2566 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5" name="กลุ่ม 2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7" name="กลุ่ม 2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7" name="รูปห้าเหลี่ยม 3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8" name="กลุ่ม 2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9" name="กลุ่ม 2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3" name="กลุ่ม 3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9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169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/>
        </p:nvGrpSpPr>
        <p:grpSpPr>
          <a:xfrm>
            <a:off x="7357553" y="1"/>
            <a:ext cx="4834447" cy="691098"/>
            <a:chOff x="5597684" y="-21277"/>
            <a:chExt cx="4226810" cy="576803"/>
          </a:xfrm>
        </p:grpSpPr>
        <p:sp>
          <p:nvSpPr>
            <p:cNvPr id="44" name="รูปห้าเหลี่ยม 43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733"/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5724128" y="-21276"/>
              <a:ext cx="4100366" cy="576802"/>
              <a:chOff x="5724128" y="-21276"/>
              <a:chExt cx="4100366" cy="576802"/>
            </a:xfrm>
          </p:grpSpPr>
          <p:grpSp>
            <p:nvGrpSpPr>
              <p:cNvPr id="46" name="กลุ่ม 45"/>
              <p:cNvGrpSpPr/>
              <p:nvPr/>
            </p:nvGrpSpPr>
            <p:grpSpPr>
              <a:xfrm>
                <a:off x="5724128" y="-21276"/>
                <a:ext cx="4100366" cy="576802"/>
                <a:chOff x="5940152" y="-20537"/>
                <a:chExt cx="3613882" cy="576802"/>
              </a:xfrm>
            </p:grpSpPr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0" name="รูปห้าเหลี่ยม 4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071075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pic>
            <p:nvPicPr>
              <p:cNvPr id="4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239833" y="-11402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1" name="กลุ่ม 50"/>
          <p:cNvGrpSpPr/>
          <p:nvPr/>
        </p:nvGrpSpPr>
        <p:grpSpPr>
          <a:xfrm>
            <a:off x="10730" y="6224042"/>
            <a:ext cx="7434873" cy="633958"/>
            <a:chOff x="-425532" y="4710612"/>
            <a:chExt cx="5576155" cy="475468"/>
          </a:xfrm>
        </p:grpSpPr>
        <p:grpSp>
          <p:nvGrpSpPr>
            <p:cNvPr id="52" name="กลุ่ม 5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9" name="กลุ่ม 7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89" name="รูปห้าเหลี่ยม 8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80" name="กลุ่ม 7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1" name="กลุ่ม 8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5" name="กลุ่ม 8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90" name="สี่เหลี่ยมผืนผ้ามุมมน 89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>
            <a:off x="-1186" y="118187"/>
            <a:ext cx="7357553" cy="69109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8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การประเมินผลการปฏิบัติราชการ ปีงบประมาณ พ.ศ. 2566</a:t>
            </a:r>
          </a:p>
          <a:p>
            <a:pPr algn="ctr">
              <a:lnSpc>
                <a:spcPct val="130000"/>
              </a:lnSpc>
            </a:pPr>
            <a:r>
              <a:rPr lang="th-TH" sz="18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รอบการประเมินที่ 1 ตำแหน่งพัฒนาการจังหวัด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0E48F1E1-0971-C628-E9A1-57C02B4645D3}"/>
              </a:ext>
            </a:extLst>
          </p:cNvPr>
          <p:cNvSpPr txBox="1"/>
          <p:nvPr/>
        </p:nvSpPr>
        <p:spPr>
          <a:xfrm>
            <a:off x="106740" y="918681"/>
            <a:ext cx="8268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ตัวชี้วัดที่ 7 ระดับความสำเร็จการบริหารจัดการหนี้กองทุนพัฒนาบทบาทสตรี</a:t>
            </a:r>
            <a:endParaRPr lang="en-US" sz="20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984" y="1341601"/>
            <a:ext cx="11611620" cy="4143797"/>
            <a:chOff x="121984" y="1341601"/>
            <a:chExt cx="11611620" cy="4143797"/>
          </a:xfrm>
        </p:grpSpPr>
        <p:grpSp>
          <p:nvGrpSpPr>
            <p:cNvPr id="2" name="Group 1"/>
            <p:cNvGrpSpPr/>
            <p:nvPr/>
          </p:nvGrpSpPr>
          <p:grpSpPr>
            <a:xfrm>
              <a:off x="121984" y="1341601"/>
              <a:ext cx="11611620" cy="4143797"/>
              <a:chOff x="121984" y="1341601"/>
              <a:chExt cx="11611620" cy="4143797"/>
            </a:xfrm>
          </p:grpSpPr>
          <p:sp>
            <p:nvSpPr>
              <p:cNvPr id="127" name="Shape 861">
                <a:extLst>
                  <a:ext uri="{FF2B5EF4-FFF2-40B4-BE49-F238E27FC236}">
                    <a16:creationId xmlns:a16="http://schemas.microsoft.com/office/drawing/2014/main" id="{E898DF0D-69DE-483E-B446-8550209D0C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13897" y="1341601"/>
                <a:ext cx="2649136" cy="862223"/>
              </a:xfrm>
              <a:custGeom>
                <a:avLst/>
                <a:gdLst/>
                <a:ahLst/>
                <a:cxnLst/>
                <a:rect l="0" t="0" r="0" b="0"/>
                <a:pathLst>
                  <a:path w="4000110" h="1869756" extrusionOk="0">
                    <a:moveTo>
                      <a:pt x="1890652" y="0"/>
                    </a:moveTo>
                    <a:cubicBezTo>
                      <a:pt x="2217929" y="0"/>
                      <a:pt x="2506477" y="188157"/>
                      <a:pt x="2676865" y="474341"/>
                    </a:cubicBezTo>
                    <a:lnTo>
                      <a:pt x="2694436" y="507161"/>
                    </a:lnTo>
                    <a:lnTo>
                      <a:pt x="2744447" y="502199"/>
                    </a:lnTo>
                    <a:cubicBezTo>
                      <a:pt x="2979073" y="502199"/>
                      <a:pt x="3185933" y="619185"/>
                      <a:pt x="3308084" y="797118"/>
                    </a:cubicBezTo>
                    <a:lnTo>
                      <a:pt x="3327030" y="831469"/>
                    </a:lnTo>
                    <a:lnTo>
                      <a:pt x="3424169" y="821831"/>
                    </a:lnTo>
                    <a:cubicBezTo>
                      <a:pt x="3742252" y="821831"/>
                      <a:pt x="4000110" y="1075591"/>
                      <a:pt x="4000110" y="1388618"/>
                    </a:cubicBezTo>
                    <a:cubicBezTo>
                      <a:pt x="4000110" y="1545132"/>
                      <a:pt x="3935646" y="1686828"/>
                      <a:pt x="3831421" y="1789397"/>
                    </a:cubicBezTo>
                    <a:lnTo>
                      <a:pt x="3792643" y="1820882"/>
                    </a:lnTo>
                    <a:lnTo>
                      <a:pt x="3794605" y="1840036"/>
                    </a:lnTo>
                    <a:lnTo>
                      <a:pt x="3791561" y="1869756"/>
                    </a:lnTo>
                    <a:lnTo>
                      <a:pt x="134460" y="1869756"/>
                    </a:lnTo>
                    <a:lnTo>
                      <a:pt x="110337" y="1830681"/>
                    </a:lnTo>
                    <a:cubicBezTo>
                      <a:pt x="39970" y="1703206"/>
                      <a:pt x="0" y="1557123"/>
                      <a:pt x="0" y="1401852"/>
                    </a:cubicBezTo>
                    <a:cubicBezTo>
                      <a:pt x="0" y="904987"/>
                      <a:pt x="409294" y="502199"/>
                      <a:pt x="914184" y="502199"/>
                    </a:cubicBezTo>
                    <a:cubicBezTo>
                      <a:pt x="945740" y="502199"/>
                      <a:pt x="976922" y="503772"/>
                      <a:pt x="1007654" y="506844"/>
                    </a:cubicBezTo>
                    <a:lnTo>
                      <a:pt x="1081130" y="517880"/>
                    </a:lnTo>
                    <a:lnTo>
                      <a:pt x="1104440" y="474341"/>
                    </a:lnTo>
                    <a:cubicBezTo>
                      <a:pt x="1274827" y="188157"/>
                      <a:pt x="1563375" y="0"/>
                      <a:pt x="1890652" y="0"/>
                    </a:cubicBezTo>
                    <a:close/>
                  </a:path>
                </a:pathLst>
              </a:custGeom>
              <a:solidFill>
                <a:srgbClr val="FF9966">
                  <a:alpha val="6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dirty="0">
                  <a:solidFill>
                    <a:srgbClr val="002060"/>
                  </a:solidFill>
                  <a:latin typeface="Chulabhorn Likit Text Light" panose="00000400000000000000" pitchFamily="50" charset="-34"/>
                  <a:ea typeface="Calibri"/>
                  <a:cs typeface="Chulabhorn Likit Text Light" panose="000004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sz="1800" dirty="0">
                  <a:solidFill>
                    <a:srgbClr val="002060"/>
                  </a:solidFill>
                  <a:uFillTx/>
                  <a:latin typeface="Chulabhorn Likit Text Light" panose="00000400000000000000" pitchFamily="50" charset="-34"/>
                  <a:ea typeface="Calibri"/>
                  <a:cs typeface="Chulabhorn Likit Text Light" panose="000004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dirty="0">
                  <a:solidFill>
                    <a:srgbClr val="002060"/>
                  </a:solidFill>
                  <a:latin typeface="Chulabhorn Likit Text Light" panose="00000400000000000000" pitchFamily="50" charset="-34"/>
                  <a:ea typeface="Calibri"/>
                  <a:cs typeface="Chulabhorn Likit Text Light" panose="000004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sz="1800" dirty="0">
                  <a:solidFill>
                    <a:srgbClr val="002060"/>
                  </a:solidFill>
                  <a:uFillTx/>
                  <a:latin typeface="Chulabhorn Likit Text Light" panose="00000400000000000000" pitchFamily="50" charset="-34"/>
                  <a:ea typeface="Calibri"/>
                  <a:cs typeface="Chulabhorn Likit Text Light" panose="000004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Calibri"/>
                    <a:cs typeface="Chulabhorn Likit Text Light" panose="00000400000000000000" pitchFamily="50" charset="-34"/>
                    <a:sym typeface="Calibri"/>
                  </a:rPr>
                  <a:t>                                  หลักฐานเชิงประจักษ์</a:t>
                </a:r>
                <a:endParaRPr sz="2000" b="1" dirty="0">
                  <a:solidFill>
                    <a:srgbClr val="002060"/>
                  </a:solidFill>
                  <a:uFillTx/>
                  <a:latin typeface="Chulabhorn Likit Text Light" panose="00000400000000000000" pitchFamily="50" charset="-34"/>
                  <a:ea typeface="Calibri"/>
                  <a:cs typeface="Chulabhorn Likit Text Light" panose="00000400000000000000" pitchFamily="50" charset="-34"/>
                  <a:sym typeface="Calibri"/>
                </a:endParaRPr>
              </a:p>
            </p:txBody>
          </p:sp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65A59544-B92C-892C-02E0-DA436C7F8C45}"/>
                  </a:ext>
                </a:extLst>
              </p:cNvPr>
              <p:cNvGrpSpPr/>
              <p:nvPr/>
            </p:nvGrpSpPr>
            <p:grpSpPr>
              <a:xfrm>
                <a:off x="122736" y="2207879"/>
                <a:ext cx="5657236" cy="3259523"/>
                <a:chOff x="106741" y="2273364"/>
                <a:chExt cx="6765706" cy="2394964"/>
              </a:xfrm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5" name="TextBox 20">
                  <a:extLst>
                    <a:ext uri="{FF2B5EF4-FFF2-40B4-BE49-F238E27FC236}">
                      <a16:creationId xmlns:a16="http://schemas.microsoft.com/office/drawing/2014/main" id="{F0C339C6-8A6C-A693-D728-565AC719EDAE}"/>
                    </a:ext>
                  </a:extLst>
                </p:cNvPr>
                <p:cNvSpPr txBox="1"/>
                <p:nvPr/>
              </p:nvSpPr>
              <p:spPr>
                <a:xfrm>
                  <a:off x="106741" y="2273364"/>
                  <a:ext cx="6745000" cy="50881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  <a:prstDash val="sysDot"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 rtlCol="0" anchor="ctr">
                  <a:spAutoFit/>
                </a:bodyPr>
                <a:lstStyle/>
                <a:p>
                  <a:pPr marL="0" lvl="0" indent="0" algn="thaiDist" rtl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h-TH" sz="1500" b="1" dirty="0">
                      <a:solidFill>
                        <a:srgbClr val="002060"/>
                      </a:solidFill>
                      <a:latin typeface="Chulabhorn Likit Text Light" panose="00000400000000000000" pitchFamily="50" charset="-34"/>
                      <a:ea typeface="Roboto"/>
                      <a:cs typeface="Chulabhorn Likit Text Light" panose="00000400000000000000" pitchFamily="50" charset="-34"/>
                      <a:sym typeface="Roboto"/>
                    </a:rPr>
                    <a:t>จัดทำฐานข้อมูลลูกหนี้ จัดทำแผนบริหารจัดการหนี้ และดำเนินการ</a:t>
                  </a:r>
                  <a:br>
                    <a:rPr lang="th-TH" sz="1500" b="1" dirty="0">
                      <a:solidFill>
                        <a:srgbClr val="002060"/>
                      </a:solidFill>
                      <a:latin typeface="Chulabhorn Likit Text Light" panose="00000400000000000000" pitchFamily="50" charset="-34"/>
                      <a:ea typeface="Roboto"/>
                      <a:cs typeface="Chulabhorn Likit Text Light" panose="00000400000000000000" pitchFamily="50" charset="-34"/>
                      <a:sym typeface="Roboto"/>
                    </a:rPr>
                  </a:br>
                  <a:r>
                    <a:rPr lang="th-TH" sz="1500" b="1" dirty="0">
                      <a:solidFill>
                        <a:srgbClr val="002060"/>
                      </a:solidFill>
                      <a:latin typeface="Chulabhorn Likit Text Light" panose="00000400000000000000" pitchFamily="50" charset="-34"/>
                      <a:ea typeface="Roboto"/>
                      <a:cs typeface="Chulabhorn Likit Text Light" panose="00000400000000000000" pitchFamily="50" charset="-34"/>
                      <a:sym typeface="Roboto"/>
                    </a:rPr>
                    <a:t>ตามแผนบริหารจัดการหนี้ กองทุนพัฒนาบทบาทสตรี</a:t>
                  </a:r>
                </a:p>
              </p:txBody>
            </p:sp>
            <p:sp>
              <p:nvSpPr>
                <p:cNvPr id="16" name="TextBox 26">
                  <a:extLst>
                    <a:ext uri="{FF2B5EF4-FFF2-40B4-BE49-F238E27FC236}">
                      <a16:creationId xmlns:a16="http://schemas.microsoft.com/office/drawing/2014/main" id="{B11ECF17-63F5-B599-FD90-BB758C6C428C}"/>
                    </a:ext>
                  </a:extLst>
                </p:cNvPr>
                <p:cNvSpPr txBox="1"/>
                <p:nvPr/>
              </p:nvSpPr>
              <p:spPr>
                <a:xfrm>
                  <a:off x="117094" y="2911848"/>
                  <a:ext cx="6755353" cy="50881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 rtlCol="0" anchor="ctr">
                  <a:spAutoFit/>
                </a:bodyPr>
                <a:lstStyle/>
                <a:p>
                  <a:pPr marL="0" lvl="0" indent="0" algn="thaiDist" rtl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h-TH" sz="1500" b="1" dirty="0">
                      <a:solidFill>
                        <a:srgbClr val="002060"/>
                      </a:solidFill>
                      <a:latin typeface="Chulabhorn Likit Text Light" panose="00000400000000000000" pitchFamily="50" charset="-34"/>
                      <a:ea typeface="Roboto"/>
                      <a:cs typeface="Chulabhorn Likit Text Light" panose="00000400000000000000" pitchFamily="50" charset="-34"/>
                      <a:sym typeface="Roboto"/>
                    </a:rPr>
                    <a:t>รายงานผลการบริหารจัดการหนี้ เสนอคณะอนุกรรมการบริหารกองทุนพัฒนาบทบาทสตรีระดับจังหวัดทราบทุกครั้งที่มีการประชุม</a:t>
                  </a:r>
                </a:p>
              </p:txBody>
            </p:sp>
            <p:sp>
              <p:nvSpPr>
                <p:cNvPr id="17" name="TextBox 27">
                  <a:extLst>
                    <a:ext uri="{FF2B5EF4-FFF2-40B4-BE49-F238E27FC236}">
                      <a16:creationId xmlns:a16="http://schemas.microsoft.com/office/drawing/2014/main" id="{DEBE0DAE-A941-DD07-8054-02E5BDABE822}"/>
                    </a:ext>
                  </a:extLst>
                </p:cNvPr>
                <p:cNvSpPr txBox="1"/>
                <p:nvPr/>
              </p:nvSpPr>
              <p:spPr>
                <a:xfrm>
                  <a:off x="127446" y="3527636"/>
                  <a:ext cx="6745001" cy="28833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 rtlCol="0" anchor="ctr">
                  <a:spAutoFit/>
                </a:bodyPr>
                <a:lstStyle/>
                <a:p>
                  <a:pPr marL="0" lvl="0" indent="0" algn="thaiDist" rtl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h-TH" sz="1500" b="1" dirty="0">
                      <a:solidFill>
                        <a:srgbClr val="002060"/>
                      </a:solidFill>
                      <a:latin typeface="Chulabhorn Likit Text Light" panose="00000400000000000000" pitchFamily="50" charset="-34"/>
                      <a:ea typeface="Roboto"/>
                      <a:cs typeface="Chulabhorn Likit Text Light" panose="00000400000000000000" pitchFamily="50" charset="-34"/>
                      <a:sym typeface="Roboto"/>
                    </a:rPr>
                    <a:t>บริหารจัดการหนี้เกินกำหนดชำระคงเหลือต่ำกว่าร้อยละ 22</a:t>
                  </a:r>
                </a:p>
              </p:txBody>
            </p:sp>
            <p:sp>
              <p:nvSpPr>
                <p:cNvPr id="30" name="TextBox 27">
                  <a:extLst>
                    <a:ext uri="{FF2B5EF4-FFF2-40B4-BE49-F238E27FC236}">
                      <a16:creationId xmlns:a16="http://schemas.microsoft.com/office/drawing/2014/main" id="{6B3353B7-FFD9-9987-0DE0-D37C1E011543}"/>
                    </a:ext>
                  </a:extLst>
                </p:cNvPr>
                <p:cNvSpPr txBox="1"/>
                <p:nvPr/>
              </p:nvSpPr>
              <p:spPr>
                <a:xfrm>
                  <a:off x="121628" y="3939370"/>
                  <a:ext cx="6745001" cy="288330"/>
                </a:xfrm>
                <a:prstGeom prst="rect">
                  <a:avLst/>
                </a:prstGeom>
                <a:solidFill>
                  <a:srgbClr val="FFC91D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 rtlCol="0" anchor="ctr">
                  <a:spAutoFit/>
                </a:bodyPr>
                <a:lstStyle/>
                <a:p>
                  <a:pPr marL="0" lvl="0" indent="0" algn="thaiDist" rtl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h-TH" sz="1500" b="1" dirty="0">
                      <a:solidFill>
                        <a:srgbClr val="002060"/>
                      </a:solidFill>
                      <a:latin typeface="Chulabhorn Likit Text Light" panose="00000400000000000000" pitchFamily="50" charset="-34"/>
                      <a:ea typeface="Roboto"/>
                      <a:cs typeface="Chulabhorn Likit Text Light" panose="00000400000000000000" pitchFamily="50" charset="-34"/>
                      <a:sym typeface="Roboto"/>
                    </a:rPr>
                    <a:t>บริหารจัดการหนี้เกินกำหนดชำระคงเหลือต่ำกว่าร้อยละ 20</a:t>
                  </a:r>
                </a:p>
              </p:txBody>
            </p:sp>
            <p:sp>
              <p:nvSpPr>
                <p:cNvPr id="31" name="TextBox 27">
                  <a:extLst>
                    <a:ext uri="{FF2B5EF4-FFF2-40B4-BE49-F238E27FC236}">
                      <a16:creationId xmlns:a16="http://schemas.microsoft.com/office/drawing/2014/main" id="{BC052A82-6613-0BD1-8922-E186CA6C1568}"/>
                    </a:ext>
                  </a:extLst>
                </p:cNvPr>
                <p:cNvSpPr txBox="1"/>
                <p:nvPr/>
              </p:nvSpPr>
              <p:spPr>
                <a:xfrm>
                  <a:off x="117094" y="4379998"/>
                  <a:ext cx="6755353" cy="288330"/>
                </a:xfrm>
                <a:prstGeom prst="rect">
                  <a:avLst/>
                </a:prstGeom>
                <a:solidFill>
                  <a:srgbClr val="F2D1D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 rtlCol="0" anchor="ctr">
                  <a:spAutoFit/>
                </a:bodyPr>
                <a:lstStyle/>
                <a:p>
                  <a:pPr marL="0" lvl="0" indent="0" algn="thaiDist" rtl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h-TH" sz="1500" b="1" dirty="0">
                      <a:solidFill>
                        <a:srgbClr val="002060"/>
                      </a:solidFill>
                      <a:latin typeface="Chulabhorn Likit Text Light" panose="00000400000000000000" pitchFamily="50" charset="-34"/>
                      <a:ea typeface="Roboto"/>
                      <a:cs typeface="Chulabhorn Likit Text Light" panose="00000400000000000000" pitchFamily="50" charset="-34"/>
                      <a:sym typeface="Roboto"/>
                    </a:rPr>
                    <a:t>บริหารจัดการหนี้เกินกำหนดชำระคงเหลือต่ำกว่าร้อยละ 18</a:t>
                  </a:r>
                </a:p>
              </p:txBody>
            </p:sp>
          </p:grpSp>
          <p:sp>
            <p:nvSpPr>
              <p:cNvPr id="103" name="สี่เหลี่ยมผืนผ้า: มุมมน 102">
                <a:extLst>
                  <a:ext uri="{FF2B5EF4-FFF2-40B4-BE49-F238E27FC236}">
                    <a16:creationId xmlns:a16="http://schemas.microsoft.com/office/drawing/2014/main" id="{13A7E030-2FF6-357D-7477-27180ECB4F7F}"/>
                  </a:ext>
                </a:extLst>
              </p:cNvPr>
              <p:cNvSpPr/>
              <p:nvPr/>
            </p:nvSpPr>
            <p:spPr>
              <a:xfrm>
                <a:off x="121984" y="1421714"/>
                <a:ext cx="5649331" cy="653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หลักเกณฑ์การให้คะแนน</a:t>
                </a:r>
              </a:p>
            </p:txBody>
          </p:sp>
          <p:sp>
            <p:nvSpPr>
              <p:cNvPr id="108" name="เท่ากับ 107">
                <a:extLst>
                  <a:ext uri="{FF2B5EF4-FFF2-40B4-BE49-F238E27FC236}">
                    <a16:creationId xmlns:a16="http://schemas.microsoft.com/office/drawing/2014/main" id="{BC5FB6B6-DCCE-C3E0-09C7-948367867B5D}"/>
                  </a:ext>
                </a:extLst>
              </p:cNvPr>
              <p:cNvSpPr/>
              <p:nvPr/>
            </p:nvSpPr>
            <p:spPr>
              <a:xfrm>
                <a:off x="5917906" y="2430084"/>
                <a:ext cx="356187" cy="248087"/>
              </a:xfrm>
              <a:prstGeom prst="mathEqual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 b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1" name="คำบรรยายภาพ: สี่เหลี่ยมมุมมน 110">
                <a:extLst>
                  <a:ext uri="{FF2B5EF4-FFF2-40B4-BE49-F238E27FC236}">
                    <a16:creationId xmlns:a16="http://schemas.microsoft.com/office/drawing/2014/main" id="{2050480A-BC5A-2C1A-1FE0-1835BDBFA911}"/>
                  </a:ext>
                </a:extLst>
              </p:cNvPr>
              <p:cNvSpPr/>
              <p:nvPr/>
            </p:nvSpPr>
            <p:spPr>
              <a:xfrm>
                <a:off x="6431689" y="2325300"/>
                <a:ext cx="936594" cy="451961"/>
              </a:xfrm>
              <a:prstGeom prst="wedgeRoundRectCallout">
                <a:avLst/>
              </a:prstGeom>
              <a:solidFill>
                <a:srgbClr val="ECC6C6"/>
              </a:solidFill>
              <a:ln>
                <a:solidFill>
                  <a:srgbClr val="E1ECCF"/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5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1</a:t>
                </a:r>
              </a:p>
            </p:txBody>
          </p:sp>
          <p:sp>
            <p:nvSpPr>
              <p:cNvPr id="112" name="เท่ากับ 111">
                <a:extLst>
                  <a:ext uri="{FF2B5EF4-FFF2-40B4-BE49-F238E27FC236}">
                    <a16:creationId xmlns:a16="http://schemas.microsoft.com/office/drawing/2014/main" id="{73CB2453-3BB6-8AF4-7B60-E71ED0FC7557}"/>
                  </a:ext>
                </a:extLst>
              </p:cNvPr>
              <p:cNvSpPr/>
              <p:nvPr/>
            </p:nvSpPr>
            <p:spPr>
              <a:xfrm>
                <a:off x="5954740" y="4557604"/>
                <a:ext cx="356187" cy="248087"/>
              </a:xfrm>
              <a:prstGeom prst="mathEqual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 b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3" name="คำบรรยายภาพ: สี่เหลี่ยมมุมมน 112">
                <a:extLst>
                  <a:ext uri="{FF2B5EF4-FFF2-40B4-BE49-F238E27FC236}">
                    <a16:creationId xmlns:a16="http://schemas.microsoft.com/office/drawing/2014/main" id="{D7DDF2E4-A19B-1E47-9B1F-C701A8A3DD13}"/>
                  </a:ext>
                </a:extLst>
              </p:cNvPr>
              <p:cNvSpPr/>
              <p:nvPr/>
            </p:nvSpPr>
            <p:spPr>
              <a:xfrm>
                <a:off x="6440665" y="4455666"/>
                <a:ext cx="936594" cy="451961"/>
              </a:xfrm>
              <a:prstGeom prst="wedgeRoundRectCallout">
                <a:avLst/>
              </a:prstGeom>
              <a:solidFill>
                <a:srgbClr val="ECC6C6"/>
              </a:solidFill>
              <a:ln>
                <a:solidFill>
                  <a:srgbClr val="E1ECCF"/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5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4</a:t>
                </a:r>
              </a:p>
            </p:txBody>
          </p:sp>
          <p:sp>
            <p:nvSpPr>
              <p:cNvPr id="114" name="เท่ากับ 113">
                <a:extLst>
                  <a:ext uri="{FF2B5EF4-FFF2-40B4-BE49-F238E27FC236}">
                    <a16:creationId xmlns:a16="http://schemas.microsoft.com/office/drawing/2014/main" id="{9BA5675C-8C54-6BA9-E120-EEB2637182B2}"/>
                  </a:ext>
                </a:extLst>
              </p:cNvPr>
              <p:cNvSpPr/>
              <p:nvPr/>
            </p:nvSpPr>
            <p:spPr>
              <a:xfrm>
                <a:off x="5994923" y="5151677"/>
                <a:ext cx="356187" cy="248087"/>
              </a:xfrm>
              <a:prstGeom prst="mathEqual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 b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5" name="คำบรรยายภาพ: สี่เหลี่ยมมุมมน 114">
                <a:extLst>
                  <a:ext uri="{FF2B5EF4-FFF2-40B4-BE49-F238E27FC236}">
                    <a16:creationId xmlns:a16="http://schemas.microsoft.com/office/drawing/2014/main" id="{88D1F431-D3CB-CCA1-0095-F0AF8579AD56}"/>
                  </a:ext>
                </a:extLst>
              </p:cNvPr>
              <p:cNvSpPr/>
              <p:nvPr/>
            </p:nvSpPr>
            <p:spPr>
              <a:xfrm>
                <a:off x="6458675" y="5030125"/>
                <a:ext cx="936594" cy="451961"/>
              </a:xfrm>
              <a:prstGeom prst="wedgeRoundRectCallout">
                <a:avLst/>
              </a:prstGeom>
              <a:solidFill>
                <a:srgbClr val="ECC6C6"/>
              </a:solidFill>
              <a:ln>
                <a:solidFill>
                  <a:srgbClr val="E1ECCF"/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5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5</a:t>
                </a:r>
              </a:p>
            </p:txBody>
          </p:sp>
          <p:sp>
            <p:nvSpPr>
              <p:cNvPr id="116" name="เท่ากับ 115">
                <a:extLst>
                  <a:ext uri="{FF2B5EF4-FFF2-40B4-BE49-F238E27FC236}">
                    <a16:creationId xmlns:a16="http://schemas.microsoft.com/office/drawing/2014/main" id="{96F64825-A10C-F817-8F86-A43BF65178BA}"/>
                  </a:ext>
                </a:extLst>
              </p:cNvPr>
              <p:cNvSpPr/>
              <p:nvPr/>
            </p:nvSpPr>
            <p:spPr>
              <a:xfrm>
                <a:off x="5917906" y="3297302"/>
                <a:ext cx="356187" cy="248087"/>
              </a:xfrm>
              <a:prstGeom prst="mathEqual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 b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7" name="คำบรรยายภาพ: สี่เหลี่ยมมุมมน 116">
                <a:extLst>
                  <a:ext uri="{FF2B5EF4-FFF2-40B4-BE49-F238E27FC236}">
                    <a16:creationId xmlns:a16="http://schemas.microsoft.com/office/drawing/2014/main" id="{F9FE810F-CE6A-1CBA-33EC-0C92298F05DD}"/>
                  </a:ext>
                </a:extLst>
              </p:cNvPr>
              <p:cNvSpPr/>
              <p:nvPr/>
            </p:nvSpPr>
            <p:spPr>
              <a:xfrm>
                <a:off x="6420959" y="3179546"/>
                <a:ext cx="936594" cy="451961"/>
              </a:xfrm>
              <a:prstGeom prst="wedgeRoundRectCallout">
                <a:avLst/>
              </a:prstGeom>
              <a:solidFill>
                <a:srgbClr val="ECC6C6"/>
              </a:solidFill>
              <a:ln>
                <a:solidFill>
                  <a:srgbClr val="E1ECCF"/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5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2</a:t>
                </a:r>
              </a:p>
            </p:txBody>
          </p:sp>
          <p:sp>
            <p:nvSpPr>
              <p:cNvPr id="118" name="เท่ากับ 117">
                <a:extLst>
                  <a:ext uri="{FF2B5EF4-FFF2-40B4-BE49-F238E27FC236}">
                    <a16:creationId xmlns:a16="http://schemas.microsoft.com/office/drawing/2014/main" id="{FA6C6B4B-2B38-54E4-E28C-AFDF6A7E0B9C}"/>
                  </a:ext>
                </a:extLst>
              </p:cNvPr>
              <p:cNvSpPr/>
              <p:nvPr/>
            </p:nvSpPr>
            <p:spPr>
              <a:xfrm>
                <a:off x="5954740" y="3954173"/>
                <a:ext cx="356187" cy="248087"/>
              </a:xfrm>
              <a:prstGeom prst="mathEqual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 b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9" name="คำบรรยายภาพ: สี่เหลี่ยมมุมมน 118">
                <a:extLst>
                  <a:ext uri="{FF2B5EF4-FFF2-40B4-BE49-F238E27FC236}">
                    <a16:creationId xmlns:a16="http://schemas.microsoft.com/office/drawing/2014/main" id="{DDB9C1AD-5A56-FEAB-73E4-4D94219A23FC}"/>
                  </a:ext>
                </a:extLst>
              </p:cNvPr>
              <p:cNvSpPr/>
              <p:nvPr/>
            </p:nvSpPr>
            <p:spPr>
              <a:xfrm>
                <a:off x="6431689" y="3869282"/>
                <a:ext cx="936594" cy="451961"/>
              </a:xfrm>
              <a:prstGeom prst="wedgeRoundRectCallout">
                <a:avLst/>
              </a:prstGeom>
              <a:solidFill>
                <a:srgbClr val="ECC6C6"/>
              </a:solidFill>
              <a:ln>
                <a:solidFill>
                  <a:srgbClr val="E1ECCF"/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5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3</a:t>
                </a:r>
              </a:p>
            </p:txBody>
          </p:sp>
          <p:sp>
            <p:nvSpPr>
              <p:cNvPr id="124" name="แผนผังลําดับงาน: กระบวนการ 123">
                <a:extLst>
                  <a:ext uri="{FF2B5EF4-FFF2-40B4-BE49-F238E27FC236}">
                    <a16:creationId xmlns:a16="http://schemas.microsoft.com/office/drawing/2014/main" id="{5B269888-74B8-A8FD-1A70-AF849E363ABB}"/>
                  </a:ext>
                </a:extLst>
              </p:cNvPr>
              <p:cNvSpPr/>
              <p:nvPr/>
            </p:nvSpPr>
            <p:spPr>
              <a:xfrm>
                <a:off x="8075579" y="2273860"/>
                <a:ext cx="2687457" cy="1147637"/>
              </a:xfrm>
              <a:prstGeom prst="flowChartProcess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thaiDist">
                  <a:lnSpc>
                    <a:spcPct val="150000"/>
                  </a:lnSpc>
                </a:pPr>
                <a:r>
                  <a:rPr lang="th-TH" sz="1200" b="1" kern="120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มีฐานข้อมูลลูกหนี้ถูกต้องเป็นปัจจุบัน</a:t>
                </a:r>
                <a:r>
                  <a:rPr lang="th-TH" sz="1200" b="1" kern="1200" baseline="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                  มีแผนการบริหารจัดการหนี้ สรุปข้อมูล/ภาพถ่ายการดำเนินงานตามแผนบริหารจัดการหนี้</a:t>
                </a:r>
                <a:r>
                  <a:rPr lang="th-TH" sz="1200" b="1" kern="120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กองทุน</a:t>
                </a:r>
                <a:endParaRPr lang="en-GB" sz="1200" b="1" dirty="0">
                  <a:solidFill>
                    <a:srgbClr val="002060"/>
                  </a:solidFill>
                  <a:effectLst/>
                  <a:latin typeface="Chulabhorn Likit Text Light" panose="00000400000000000000" pitchFamily="50" charset="-34"/>
                  <a:ea typeface="Batang" panose="02030600000101010101" pitchFamily="18" charset="-127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25" name="แผนผังลําดับงาน: กระบวนการ 179">
                <a:extLst>
                  <a:ext uri="{FF2B5EF4-FFF2-40B4-BE49-F238E27FC236}">
                    <a16:creationId xmlns:a16="http://schemas.microsoft.com/office/drawing/2014/main" id="{8018F0CC-9F09-0F00-C772-20D09ADD7E1D}"/>
                  </a:ext>
                </a:extLst>
              </p:cNvPr>
              <p:cNvSpPr/>
              <p:nvPr/>
            </p:nvSpPr>
            <p:spPr>
              <a:xfrm>
                <a:off x="8075579" y="3421497"/>
                <a:ext cx="2687455" cy="119481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thaiDi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th-TH" sz="1200" b="1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รายงานผลการบริหารจัดการหนี้ กองทุน</a:t>
                </a:r>
                <a:r>
                  <a:rPr lang="th-TH" sz="1200" b="1" spc="-9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พัฒนาบทบาทสตรี เสนอต่อคณะอนุกรรมการ</a:t>
                </a:r>
                <a:r>
                  <a:rPr lang="th-TH" sz="1200" b="1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บริหารกองทุนพัฒนาบทบาทสตรี</a:t>
                </a:r>
                <a:r>
                  <a:rPr lang="th-TH" sz="1200" b="1" baseline="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ระดับจังหวัด</a:t>
                </a:r>
                <a:endParaRPr lang="en-GB" sz="1200" b="1" dirty="0">
                  <a:solidFill>
                    <a:srgbClr val="002060"/>
                  </a:solidFill>
                  <a:effectLst/>
                  <a:latin typeface="Chulabhorn Likit Text Light" panose="00000400000000000000" pitchFamily="50" charset="-34"/>
                  <a:ea typeface="Batang" panose="02030600000101010101" pitchFamily="18" charset="-127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26" name="แผนผังลําดับงาน: กระบวนการ 180">
                <a:extLst>
                  <a:ext uri="{FF2B5EF4-FFF2-40B4-BE49-F238E27FC236}">
                    <a16:creationId xmlns:a16="http://schemas.microsoft.com/office/drawing/2014/main" id="{FBC86A6B-4762-44D4-91BA-0E2679BC47BB}"/>
                  </a:ext>
                </a:extLst>
              </p:cNvPr>
              <p:cNvSpPr/>
              <p:nvPr/>
            </p:nvSpPr>
            <p:spPr>
              <a:xfrm>
                <a:off x="8081348" y="4606788"/>
                <a:ext cx="2687454" cy="86222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thaiDist">
                  <a:lnSpc>
                    <a:spcPct val="130000"/>
                  </a:lnSpc>
                </a:pPr>
                <a:r>
                  <a:rPr lang="th-TH" sz="1200" b="1" kern="120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รายงานผลการบริหารจัดการหนี้เกินกำหนดชำระในโปรแกรมจัดการทะเบียนลูกหนี้ (</a:t>
                </a:r>
                <a:r>
                  <a:rPr lang="en-US" sz="1200" b="1" kern="120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SARA</a:t>
                </a:r>
                <a:r>
                  <a:rPr lang="th-TH" sz="1100" b="1" kern="120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)</a:t>
                </a:r>
                <a:endParaRPr lang="en-US" sz="1100" b="1" dirty="0">
                  <a:solidFill>
                    <a:srgbClr val="002060"/>
                  </a:solidFill>
                  <a:effectLst/>
                  <a:latin typeface="Chulabhorn Likit Text Light" panose="00000400000000000000" pitchFamily="50" charset="-34"/>
                  <a:ea typeface="Batang" panose="02030600000101010101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28" name="Shape 861">
                <a:extLst>
                  <a:ext uri="{FF2B5EF4-FFF2-40B4-BE49-F238E27FC236}">
                    <a16:creationId xmlns:a16="http://schemas.microsoft.com/office/drawing/2014/main" id="{91CA3C7F-E4E0-1B1A-75D7-2A86AFCCE97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763034" y="1343025"/>
                <a:ext cx="970570" cy="848940"/>
              </a:xfrm>
              <a:custGeom>
                <a:avLst/>
                <a:gdLst/>
                <a:ahLst/>
                <a:cxnLst/>
                <a:rect l="0" t="0" r="0" b="0"/>
                <a:pathLst>
                  <a:path w="4000110" h="1869756" extrusionOk="0">
                    <a:moveTo>
                      <a:pt x="1890652" y="0"/>
                    </a:moveTo>
                    <a:cubicBezTo>
                      <a:pt x="2217929" y="0"/>
                      <a:pt x="2506477" y="188157"/>
                      <a:pt x="2676865" y="474341"/>
                    </a:cubicBezTo>
                    <a:lnTo>
                      <a:pt x="2694436" y="507161"/>
                    </a:lnTo>
                    <a:lnTo>
                      <a:pt x="2744447" y="502199"/>
                    </a:lnTo>
                    <a:cubicBezTo>
                      <a:pt x="2979073" y="502199"/>
                      <a:pt x="3185933" y="619185"/>
                      <a:pt x="3308084" y="797118"/>
                    </a:cubicBezTo>
                    <a:lnTo>
                      <a:pt x="3327030" y="831469"/>
                    </a:lnTo>
                    <a:lnTo>
                      <a:pt x="3424169" y="821831"/>
                    </a:lnTo>
                    <a:cubicBezTo>
                      <a:pt x="3742252" y="821831"/>
                      <a:pt x="4000110" y="1075591"/>
                      <a:pt x="4000110" y="1388618"/>
                    </a:cubicBezTo>
                    <a:cubicBezTo>
                      <a:pt x="4000110" y="1545132"/>
                      <a:pt x="3935646" y="1686828"/>
                      <a:pt x="3831421" y="1789397"/>
                    </a:cubicBezTo>
                    <a:lnTo>
                      <a:pt x="3792643" y="1820882"/>
                    </a:lnTo>
                    <a:lnTo>
                      <a:pt x="3794605" y="1840036"/>
                    </a:lnTo>
                    <a:lnTo>
                      <a:pt x="3791561" y="1869756"/>
                    </a:lnTo>
                    <a:lnTo>
                      <a:pt x="134460" y="1869756"/>
                    </a:lnTo>
                    <a:lnTo>
                      <a:pt x="110337" y="1830681"/>
                    </a:lnTo>
                    <a:cubicBezTo>
                      <a:pt x="39970" y="1703206"/>
                      <a:pt x="0" y="1557123"/>
                      <a:pt x="0" y="1401852"/>
                    </a:cubicBezTo>
                    <a:cubicBezTo>
                      <a:pt x="0" y="904987"/>
                      <a:pt x="409294" y="502199"/>
                      <a:pt x="914184" y="502199"/>
                    </a:cubicBezTo>
                    <a:cubicBezTo>
                      <a:pt x="945740" y="502199"/>
                      <a:pt x="976922" y="503772"/>
                      <a:pt x="1007654" y="506844"/>
                    </a:cubicBezTo>
                    <a:lnTo>
                      <a:pt x="1081130" y="517880"/>
                    </a:lnTo>
                    <a:lnTo>
                      <a:pt x="1104440" y="474341"/>
                    </a:lnTo>
                    <a:cubicBezTo>
                      <a:pt x="1274827" y="188157"/>
                      <a:pt x="1563375" y="0"/>
                      <a:pt x="1890652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sz="1800" dirty="0">
                  <a:solidFill>
                    <a:srgbClr val="002060"/>
                  </a:solidFill>
                  <a:uFillTx/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sz="1800" dirty="0">
                  <a:solidFill>
                    <a:srgbClr val="002060"/>
                  </a:solidFill>
                  <a:uFillTx/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Calibri"/>
                    <a:cs typeface="Chulabhorn Likit Text" panose="00000500000000000000" pitchFamily="50" charset="-34"/>
                    <a:sym typeface="Calibri"/>
                  </a:rPr>
                  <a:t>                           </a:t>
                </a:r>
                <a:r>
                  <a:rPr lang="th-TH" sz="20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Calibri"/>
                    <a:cs typeface="Chulabhorn Likit Text Light" panose="00000400000000000000" pitchFamily="50" charset="-34"/>
                    <a:sym typeface="Calibri"/>
                  </a:rPr>
                  <a:t>คะแนน</a:t>
                </a:r>
                <a:r>
                  <a:rPr lang="th-TH" sz="20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Calibri"/>
                    <a:cs typeface="Chulabhorn Likit Text" panose="00000500000000000000" pitchFamily="50" charset="-34"/>
                    <a:sym typeface="Calibri"/>
                  </a:rPr>
                  <a:t>           </a:t>
                </a:r>
                <a:endParaRPr sz="2000" b="1" dirty="0">
                  <a:solidFill>
                    <a:srgbClr val="002060"/>
                  </a:solidFill>
                  <a:uFillTx/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endParaRPr>
              </a:p>
            </p:txBody>
          </p:sp>
          <p:sp>
            <p:nvSpPr>
              <p:cNvPr id="130" name="แผนผังลําดับงาน: กระบวนการ 129">
                <a:extLst>
                  <a:ext uri="{FF2B5EF4-FFF2-40B4-BE49-F238E27FC236}">
                    <a16:creationId xmlns:a16="http://schemas.microsoft.com/office/drawing/2014/main" id="{15539974-819E-618E-65CA-E71FE351541E}"/>
                  </a:ext>
                </a:extLst>
              </p:cNvPr>
              <p:cNvSpPr/>
              <p:nvPr/>
            </p:nvSpPr>
            <p:spPr>
              <a:xfrm>
                <a:off x="10763033" y="2294010"/>
                <a:ext cx="970570" cy="1127488"/>
              </a:xfrm>
              <a:prstGeom prst="flowChartProcess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th-TH" sz="2000" b="1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ea typeface="Batang" panose="02030600000101010101" pitchFamily="18" charset="-127"/>
                    <a:cs typeface="Chulabhorn Likit Text Light" panose="00000400000000000000" pitchFamily="50" charset="-34"/>
                  </a:rPr>
                  <a:t>1</a:t>
                </a:r>
                <a:endParaRPr lang="en-GB" sz="2000" b="1" dirty="0">
                  <a:solidFill>
                    <a:srgbClr val="002060"/>
                  </a:solidFill>
                  <a:effectLst/>
                  <a:latin typeface="Chulabhorn Likit Text Light" panose="00000400000000000000" pitchFamily="50" charset="-34"/>
                  <a:ea typeface="Batang" panose="02030600000101010101" pitchFamily="18" charset="-127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31" name="แผนผังลําดับงาน: กระบวนการ 130">
                <a:extLst>
                  <a:ext uri="{FF2B5EF4-FFF2-40B4-BE49-F238E27FC236}">
                    <a16:creationId xmlns:a16="http://schemas.microsoft.com/office/drawing/2014/main" id="{89C56320-91F0-57D4-4D7A-E52AB5C22CBD}"/>
                  </a:ext>
                </a:extLst>
              </p:cNvPr>
              <p:cNvSpPr/>
              <p:nvPr/>
            </p:nvSpPr>
            <p:spPr>
              <a:xfrm>
                <a:off x="10763033" y="3417643"/>
                <a:ext cx="970570" cy="1189144"/>
              </a:xfrm>
              <a:prstGeom prst="flowChartProcess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th-TH" sz="2000" b="1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ea typeface="Batang" panose="02030600000101010101" pitchFamily="18" charset="-127"/>
                    <a:cs typeface="Chulabhorn Likit Text Light" panose="00000400000000000000" pitchFamily="50" charset="-34"/>
                  </a:rPr>
                  <a:t>2</a:t>
                </a:r>
                <a:endParaRPr lang="en-GB" sz="2000" b="1" dirty="0">
                  <a:solidFill>
                    <a:srgbClr val="002060"/>
                  </a:solidFill>
                  <a:effectLst/>
                  <a:latin typeface="Chulabhorn Likit Text Light" panose="00000400000000000000" pitchFamily="50" charset="-34"/>
                  <a:ea typeface="Batang" panose="02030600000101010101" pitchFamily="18" charset="-127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32" name="แผนผังลําดับงาน: กระบวนการ 131">
                <a:extLst>
                  <a:ext uri="{FF2B5EF4-FFF2-40B4-BE49-F238E27FC236}">
                    <a16:creationId xmlns:a16="http://schemas.microsoft.com/office/drawing/2014/main" id="{6775E307-6C93-33D5-6A4A-9F7C2F38B7C8}"/>
                  </a:ext>
                </a:extLst>
              </p:cNvPr>
              <p:cNvSpPr/>
              <p:nvPr/>
            </p:nvSpPr>
            <p:spPr>
              <a:xfrm>
                <a:off x="10763033" y="4636458"/>
                <a:ext cx="970570" cy="848940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th-TH" sz="20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Batang" panose="02030600000101010101" pitchFamily="18" charset="-127"/>
                    <a:cs typeface="Chulabhorn Likit Text Light" panose="00000400000000000000" pitchFamily="50" charset="-34"/>
                  </a:rPr>
                  <a:t>3 - 5</a:t>
                </a:r>
                <a:endParaRPr lang="en-GB" sz="2000" b="1" dirty="0">
                  <a:solidFill>
                    <a:srgbClr val="002060"/>
                  </a:solidFill>
                  <a:effectLst/>
                  <a:latin typeface="Chulabhorn Likit Text Light" panose="00000400000000000000" pitchFamily="50" charset="-34"/>
                  <a:ea typeface="Batang" panose="02030600000101010101" pitchFamily="18" charset="-127"/>
                  <a:cs typeface="Chulabhorn Likit Text Light" panose="00000400000000000000" pitchFamily="50" charset="-34"/>
                </a:endParaRPr>
              </a:p>
            </p:txBody>
          </p:sp>
        </p:grpSp>
        <p:sp>
          <p:nvSpPr>
            <p:cNvPr id="105" name="สี่เหลี่ยมผืนผ้า: มุมมน 104">
              <a:extLst>
                <a:ext uri="{FF2B5EF4-FFF2-40B4-BE49-F238E27FC236}">
                  <a16:creationId xmlns:a16="http://schemas.microsoft.com/office/drawing/2014/main" id="{D42B69B2-0534-096E-F914-06A32A2BA630}"/>
                </a:ext>
              </a:extLst>
            </p:cNvPr>
            <p:cNvSpPr/>
            <p:nvPr/>
          </p:nvSpPr>
          <p:spPr>
            <a:xfrm>
              <a:off x="6086858" y="1452832"/>
              <a:ext cx="1518614" cy="653675"/>
            </a:xfrm>
            <a:prstGeom prst="roundRect">
              <a:avLst/>
            </a:prstGeom>
            <a:solidFill>
              <a:srgbClr val="FFCEFE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คะแนน</a:t>
              </a:r>
            </a:p>
          </p:txBody>
        </p:sp>
      </p:grpSp>
      <p:cxnSp>
        <p:nvCxnSpPr>
          <p:cNvPr id="121" name="ตัวเชื่อมต่อตรง 120">
            <a:extLst>
              <a:ext uri="{FF2B5EF4-FFF2-40B4-BE49-F238E27FC236}">
                <a16:creationId xmlns:a16="http://schemas.microsoft.com/office/drawing/2014/main" id="{7DCBA9B6-1091-24D8-11C1-36D1C23CFCF0}"/>
              </a:ext>
            </a:extLst>
          </p:cNvPr>
          <p:cNvCxnSpPr/>
          <p:nvPr/>
        </p:nvCxnSpPr>
        <p:spPr>
          <a:xfrm>
            <a:off x="7805854" y="1318791"/>
            <a:ext cx="0" cy="47809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9260475" y="55412"/>
            <a:ext cx="2983251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60 </a:t>
            </a: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สร้างสรรค์ชุมชน สร้างคน สร้างชาติ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6372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/>
        </p:nvGrpSpPr>
        <p:grpSpPr>
          <a:xfrm>
            <a:off x="7357553" y="1"/>
            <a:ext cx="4834447" cy="691098"/>
            <a:chOff x="5597684" y="-21277"/>
            <a:chExt cx="4226810" cy="576803"/>
          </a:xfrm>
        </p:grpSpPr>
        <p:sp>
          <p:nvSpPr>
            <p:cNvPr id="44" name="รูปห้าเหลี่ยม 43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733"/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5724128" y="-21276"/>
              <a:ext cx="4100366" cy="576802"/>
              <a:chOff x="5724128" y="-21276"/>
              <a:chExt cx="4100366" cy="576802"/>
            </a:xfrm>
          </p:grpSpPr>
          <p:grpSp>
            <p:nvGrpSpPr>
              <p:cNvPr id="46" name="กลุ่ม 45"/>
              <p:cNvGrpSpPr/>
              <p:nvPr/>
            </p:nvGrpSpPr>
            <p:grpSpPr>
              <a:xfrm>
                <a:off x="5724128" y="-21276"/>
                <a:ext cx="4100366" cy="576802"/>
                <a:chOff x="5940152" y="-20537"/>
                <a:chExt cx="3613882" cy="576802"/>
              </a:xfrm>
            </p:grpSpPr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0" name="รูปห้าเหลี่ยม 4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071075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pic>
            <p:nvPicPr>
              <p:cNvPr id="4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239833" y="-11402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1" name="กลุ่ม 50"/>
          <p:cNvGrpSpPr/>
          <p:nvPr/>
        </p:nvGrpSpPr>
        <p:grpSpPr>
          <a:xfrm>
            <a:off x="10730" y="6224042"/>
            <a:ext cx="7434873" cy="633958"/>
            <a:chOff x="-425532" y="4710612"/>
            <a:chExt cx="5576155" cy="475468"/>
          </a:xfrm>
        </p:grpSpPr>
        <p:grpSp>
          <p:nvGrpSpPr>
            <p:cNvPr id="52" name="กลุ่ม 5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9" name="กลุ่ม 7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89" name="รูปห้าเหลี่ยม 8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80" name="กลุ่ม 7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1" name="กลุ่ม 8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5" name="กลุ่ม 8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90" name="สี่เหลี่ยมผืนผ้ามุมมน 89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>
            <a:off x="10730" y="91546"/>
            <a:ext cx="7357553" cy="69109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8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การประเมินผลการปฏิบัติราชการ ปีงบประมาณ พ.ศ. 2566</a:t>
            </a:r>
          </a:p>
          <a:p>
            <a:pPr algn="ctr">
              <a:lnSpc>
                <a:spcPct val="130000"/>
              </a:lnSpc>
            </a:pPr>
            <a:r>
              <a:rPr lang="th-TH" sz="18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รอบการประเมินที่ 2 ตำแหน่งพัฒนาการจังหวัด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79" y="918681"/>
            <a:ext cx="11681464" cy="5417482"/>
            <a:chOff x="68579" y="918681"/>
            <a:chExt cx="11681464" cy="5417482"/>
          </a:xfrm>
        </p:grpSpPr>
        <p:grpSp>
          <p:nvGrpSpPr>
            <p:cNvPr id="2" name="Group 1"/>
            <p:cNvGrpSpPr/>
            <p:nvPr/>
          </p:nvGrpSpPr>
          <p:grpSpPr>
            <a:xfrm>
              <a:off x="68579" y="918681"/>
              <a:ext cx="11681464" cy="5417482"/>
              <a:chOff x="68579" y="918681"/>
              <a:chExt cx="11681464" cy="5417482"/>
            </a:xfrm>
          </p:grpSpPr>
          <p:sp>
            <p:nvSpPr>
              <p:cNvPr id="33" name="TextBox 4">
                <a:extLst>
                  <a:ext uri="{FF2B5EF4-FFF2-40B4-BE49-F238E27FC236}">
                    <a16:creationId xmlns:a16="http://schemas.microsoft.com/office/drawing/2014/main" id="{0E48F1E1-0971-C628-E9A1-57C02B4645D3}"/>
                  </a:ext>
                </a:extLst>
              </p:cNvPr>
              <p:cNvSpPr txBox="1"/>
              <p:nvPr/>
            </p:nvSpPr>
            <p:spPr>
              <a:xfrm>
                <a:off x="106740" y="918681"/>
                <a:ext cx="8268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0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ตัวชี้วัดที่ 7 ระดับความสำเร็จการบริหารจัดการหนี้กองทุนพัฒนาบทบาทสตรี</a:t>
                </a:r>
                <a:endParaRPr lang="en-US" sz="20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03" name="สี่เหลี่ยมผืนผ้า: มุมมน 102">
                <a:extLst>
                  <a:ext uri="{FF2B5EF4-FFF2-40B4-BE49-F238E27FC236}">
                    <a16:creationId xmlns:a16="http://schemas.microsoft.com/office/drawing/2014/main" id="{13A7E030-2FF6-357D-7477-27180ECB4F7F}"/>
                  </a:ext>
                </a:extLst>
              </p:cNvPr>
              <p:cNvSpPr/>
              <p:nvPr/>
            </p:nvSpPr>
            <p:spPr>
              <a:xfrm>
                <a:off x="162034" y="1389631"/>
                <a:ext cx="5649331" cy="6536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หลักเกณฑ์การให้คะแนน</a:t>
                </a:r>
              </a:p>
            </p:txBody>
          </p:sp>
          <p:sp>
            <p:nvSpPr>
              <p:cNvPr id="108" name="เท่ากับ 107">
                <a:extLst>
                  <a:ext uri="{FF2B5EF4-FFF2-40B4-BE49-F238E27FC236}">
                    <a16:creationId xmlns:a16="http://schemas.microsoft.com/office/drawing/2014/main" id="{BC5FB6B6-DCCE-C3E0-09C7-948367867B5D}"/>
                  </a:ext>
                </a:extLst>
              </p:cNvPr>
              <p:cNvSpPr/>
              <p:nvPr/>
            </p:nvSpPr>
            <p:spPr>
              <a:xfrm>
                <a:off x="5917906" y="2430084"/>
                <a:ext cx="356187" cy="248087"/>
              </a:xfrm>
              <a:prstGeom prst="mathEqual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 b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1" name="คำบรรยายภาพ: สี่เหลี่ยมมุมมน 110">
                <a:extLst>
                  <a:ext uri="{FF2B5EF4-FFF2-40B4-BE49-F238E27FC236}">
                    <a16:creationId xmlns:a16="http://schemas.microsoft.com/office/drawing/2014/main" id="{2050480A-BC5A-2C1A-1FE0-1835BDBFA911}"/>
                  </a:ext>
                </a:extLst>
              </p:cNvPr>
              <p:cNvSpPr/>
              <p:nvPr/>
            </p:nvSpPr>
            <p:spPr>
              <a:xfrm>
                <a:off x="6431689" y="2325300"/>
                <a:ext cx="936594" cy="451961"/>
              </a:xfrm>
              <a:prstGeom prst="wedgeRoundRectCallout">
                <a:avLst/>
              </a:prstGeom>
              <a:solidFill>
                <a:srgbClr val="ECC6C6"/>
              </a:solidFill>
              <a:ln>
                <a:solidFill>
                  <a:srgbClr val="E1ECCF"/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5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1</a:t>
                </a:r>
              </a:p>
            </p:txBody>
          </p:sp>
          <p:sp>
            <p:nvSpPr>
              <p:cNvPr id="112" name="เท่ากับ 111">
                <a:extLst>
                  <a:ext uri="{FF2B5EF4-FFF2-40B4-BE49-F238E27FC236}">
                    <a16:creationId xmlns:a16="http://schemas.microsoft.com/office/drawing/2014/main" id="{73CB2453-3BB6-8AF4-7B60-E71ED0FC7557}"/>
                  </a:ext>
                </a:extLst>
              </p:cNvPr>
              <p:cNvSpPr/>
              <p:nvPr/>
            </p:nvSpPr>
            <p:spPr>
              <a:xfrm>
                <a:off x="5969742" y="5044995"/>
                <a:ext cx="356187" cy="248087"/>
              </a:xfrm>
              <a:prstGeom prst="mathEqual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 b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3" name="คำบรรยายภาพ: สี่เหลี่ยมมุมมน 112">
                <a:extLst>
                  <a:ext uri="{FF2B5EF4-FFF2-40B4-BE49-F238E27FC236}">
                    <a16:creationId xmlns:a16="http://schemas.microsoft.com/office/drawing/2014/main" id="{D7DDF2E4-A19B-1E47-9B1F-C701A8A3DD13}"/>
                  </a:ext>
                </a:extLst>
              </p:cNvPr>
              <p:cNvSpPr/>
              <p:nvPr/>
            </p:nvSpPr>
            <p:spPr>
              <a:xfrm>
                <a:off x="6455667" y="4943057"/>
                <a:ext cx="936594" cy="451961"/>
              </a:xfrm>
              <a:prstGeom prst="wedgeRoundRectCallout">
                <a:avLst/>
              </a:prstGeom>
              <a:solidFill>
                <a:srgbClr val="ECC6C6"/>
              </a:solidFill>
              <a:ln>
                <a:solidFill>
                  <a:srgbClr val="E1ECCF"/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5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4</a:t>
                </a:r>
              </a:p>
            </p:txBody>
          </p:sp>
          <p:sp>
            <p:nvSpPr>
              <p:cNvPr id="114" name="เท่ากับ 113">
                <a:extLst>
                  <a:ext uri="{FF2B5EF4-FFF2-40B4-BE49-F238E27FC236}">
                    <a16:creationId xmlns:a16="http://schemas.microsoft.com/office/drawing/2014/main" id="{9BA5675C-8C54-6BA9-E120-EEB2637182B2}"/>
                  </a:ext>
                </a:extLst>
              </p:cNvPr>
              <p:cNvSpPr/>
              <p:nvPr/>
            </p:nvSpPr>
            <p:spPr>
              <a:xfrm>
                <a:off x="6004024" y="5675397"/>
                <a:ext cx="356187" cy="248087"/>
              </a:xfrm>
              <a:prstGeom prst="mathEqual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 b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5" name="คำบรรยายภาพ: สี่เหลี่ยมมุมมน 114">
                <a:extLst>
                  <a:ext uri="{FF2B5EF4-FFF2-40B4-BE49-F238E27FC236}">
                    <a16:creationId xmlns:a16="http://schemas.microsoft.com/office/drawing/2014/main" id="{88D1F431-D3CB-CCA1-0095-F0AF8579AD56}"/>
                  </a:ext>
                </a:extLst>
              </p:cNvPr>
              <p:cNvSpPr/>
              <p:nvPr/>
            </p:nvSpPr>
            <p:spPr>
              <a:xfrm>
                <a:off x="6467776" y="5553845"/>
                <a:ext cx="936594" cy="451961"/>
              </a:xfrm>
              <a:prstGeom prst="wedgeRoundRectCallout">
                <a:avLst/>
              </a:prstGeom>
              <a:solidFill>
                <a:srgbClr val="ECC6C6"/>
              </a:solidFill>
              <a:ln>
                <a:solidFill>
                  <a:srgbClr val="E1ECCF"/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5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5</a:t>
                </a:r>
              </a:p>
            </p:txBody>
          </p:sp>
          <p:sp>
            <p:nvSpPr>
              <p:cNvPr id="116" name="เท่ากับ 115">
                <a:extLst>
                  <a:ext uri="{FF2B5EF4-FFF2-40B4-BE49-F238E27FC236}">
                    <a16:creationId xmlns:a16="http://schemas.microsoft.com/office/drawing/2014/main" id="{96F64825-A10C-F817-8F86-A43BF65178BA}"/>
                  </a:ext>
                </a:extLst>
              </p:cNvPr>
              <p:cNvSpPr/>
              <p:nvPr/>
            </p:nvSpPr>
            <p:spPr>
              <a:xfrm>
                <a:off x="5917906" y="3491696"/>
                <a:ext cx="356187" cy="248087"/>
              </a:xfrm>
              <a:prstGeom prst="mathEqual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 b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7" name="คำบรรยายภาพ: สี่เหลี่ยมมุมมน 116">
                <a:extLst>
                  <a:ext uri="{FF2B5EF4-FFF2-40B4-BE49-F238E27FC236}">
                    <a16:creationId xmlns:a16="http://schemas.microsoft.com/office/drawing/2014/main" id="{F9FE810F-CE6A-1CBA-33EC-0C92298F05DD}"/>
                  </a:ext>
                </a:extLst>
              </p:cNvPr>
              <p:cNvSpPr/>
              <p:nvPr/>
            </p:nvSpPr>
            <p:spPr>
              <a:xfrm>
                <a:off x="6420959" y="3373940"/>
                <a:ext cx="936594" cy="451961"/>
              </a:xfrm>
              <a:prstGeom prst="wedgeRoundRectCallout">
                <a:avLst/>
              </a:prstGeom>
              <a:solidFill>
                <a:srgbClr val="ECC6C6"/>
              </a:solidFill>
              <a:ln>
                <a:solidFill>
                  <a:srgbClr val="E1ECCF"/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5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2</a:t>
                </a:r>
              </a:p>
            </p:txBody>
          </p:sp>
          <p:sp>
            <p:nvSpPr>
              <p:cNvPr id="118" name="เท่ากับ 117">
                <a:extLst>
                  <a:ext uri="{FF2B5EF4-FFF2-40B4-BE49-F238E27FC236}">
                    <a16:creationId xmlns:a16="http://schemas.microsoft.com/office/drawing/2014/main" id="{FA6C6B4B-2B38-54E4-E28C-AFDF6A7E0B9C}"/>
                  </a:ext>
                </a:extLst>
              </p:cNvPr>
              <p:cNvSpPr/>
              <p:nvPr/>
            </p:nvSpPr>
            <p:spPr>
              <a:xfrm>
                <a:off x="5970288" y="4461065"/>
                <a:ext cx="356187" cy="248087"/>
              </a:xfrm>
              <a:prstGeom prst="mathEqual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 b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9" name="คำบรรยายภาพ: สี่เหลี่ยมมุมมน 118">
                <a:extLst>
                  <a:ext uri="{FF2B5EF4-FFF2-40B4-BE49-F238E27FC236}">
                    <a16:creationId xmlns:a16="http://schemas.microsoft.com/office/drawing/2014/main" id="{DDB9C1AD-5A56-FEAB-73E4-4D94219A23FC}"/>
                  </a:ext>
                </a:extLst>
              </p:cNvPr>
              <p:cNvSpPr/>
              <p:nvPr/>
            </p:nvSpPr>
            <p:spPr>
              <a:xfrm>
                <a:off x="6447237" y="4312674"/>
                <a:ext cx="936594" cy="451961"/>
              </a:xfrm>
              <a:prstGeom prst="wedgeRoundRectCallout">
                <a:avLst/>
              </a:prstGeom>
              <a:solidFill>
                <a:srgbClr val="ECC6C6"/>
              </a:solidFill>
              <a:ln>
                <a:solidFill>
                  <a:srgbClr val="E1ECCF"/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5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3</a:t>
                </a:r>
              </a:p>
            </p:txBody>
          </p:sp>
          <p:cxnSp>
            <p:nvCxnSpPr>
              <p:cNvPr id="121" name="ตัวเชื่อมต่อตรง 120">
                <a:extLst>
                  <a:ext uri="{FF2B5EF4-FFF2-40B4-BE49-F238E27FC236}">
                    <a16:creationId xmlns:a16="http://schemas.microsoft.com/office/drawing/2014/main" id="{7DCBA9B6-1091-24D8-11C1-36D1C23CFCF0}"/>
                  </a:ext>
                </a:extLst>
              </p:cNvPr>
              <p:cNvCxnSpPr/>
              <p:nvPr/>
            </p:nvCxnSpPr>
            <p:spPr>
              <a:xfrm>
                <a:off x="7805854" y="1318791"/>
                <a:ext cx="0" cy="478092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แผนผังลําดับงาน: กระบวนการ 123">
                <a:extLst>
                  <a:ext uri="{FF2B5EF4-FFF2-40B4-BE49-F238E27FC236}">
                    <a16:creationId xmlns:a16="http://schemas.microsoft.com/office/drawing/2014/main" id="{5B269888-74B8-A8FD-1A70-AF849E363ABB}"/>
                  </a:ext>
                </a:extLst>
              </p:cNvPr>
              <p:cNvSpPr/>
              <p:nvPr/>
            </p:nvSpPr>
            <p:spPr>
              <a:xfrm>
                <a:off x="8092016" y="1981325"/>
                <a:ext cx="2687457" cy="1693549"/>
              </a:xfrm>
              <a:prstGeom prst="flowChartProcess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thaiDist">
                  <a:lnSpc>
                    <a:spcPct val="150000"/>
                  </a:lnSpc>
                </a:pPr>
                <a:r>
                  <a:rPr lang="th-TH" sz="1200" b="1" spc="-5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ea typeface="Batang" panose="02030600000101010101" pitchFamily="18" charset="-127"/>
                    <a:cs typeface="Chulabhorn Likit Text Light" panose="00000400000000000000" pitchFamily="50" charset="-34"/>
                  </a:rPr>
                  <a:t>ทบทวนฐานข้อมูลลูกหนี้ถูกต้องเป็นปัจจุบัน</a:t>
                </a:r>
                <a:r>
                  <a:rPr lang="th-TH" sz="1200" b="1" spc="-4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ea typeface="Batang" panose="02030600000101010101" pitchFamily="18" charset="-127"/>
                    <a:cs typeface="Chulabhorn Likit Text Light" panose="00000400000000000000" pitchFamily="50" charset="-34"/>
                  </a:rPr>
                  <a:t>ทบทวนแผนการบริหารจัดการหนี้ สรุปข้อมูล/</a:t>
                </a:r>
                <a:r>
                  <a:rPr lang="th-TH" sz="1200" b="1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ea typeface="Batang" panose="02030600000101010101" pitchFamily="18" charset="-127"/>
                    <a:cs typeface="Chulabhorn Likit Text Light" panose="00000400000000000000" pitchFamily="50" charset="-34"/>
                  </a:rPr>
                  <a:t>ภาพถ่ายการดำเนินงานตามแผนบริหารจัดการหนี้และรายงานผลการ</a:t>
                </a:r>
                <a:r>
                  <a:rPr lang="th-TH" sz="1200" b="1" spc="-5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ea typeface="Batang" panose="02030600000101010101" pitchFamily="18" charset="-127"/>
                    <a:cs typeface="Chulabhorn Likit Text Light" panose="00000400000000000000" pitchFamily="50" charset="-34"/>
                  </a:rPr>
                  <a:t>บริหารจัดการหนี้เกินกำหนดชำระ</a:t>
                </a:r>
                <a:br>
                  <a:rPr lang="th-TH" sz="1200" b="1" spc="-5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ea typeface="Batang" panose="02030600000101010101" pitchFamily="18" charset="-127"/>
                    <a:cs typeface="Chulabhorn Likit Text Light" panose="00000400000000000000" pitchFamily="50" charset="-34"/>
                  </a:rPr>
                </a:br>
                <a:r>
                  <a:rPr lang="th-TH" sz="1200" b="1" spc="-5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ea typeface="Batang" panose="02030600000101010101" pitchFamily="18" charset="-127"/>
                    <a:cs typeface="Chulabhorn Likit Text Light" panose="00000400000000000000" pitchFamily="50" charset="-34"/>
                  </a:rPr>
                  <a:t>ในโปรแกรม</a:t>
                </a:r>
                <a:r>
                  <a:rPr lang="th-TH" sz="1200" b="1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ea typeface="Batang" panose="02030600000101010101" pitchFamily="18" charset="-127"/>
                    <a:cs typeface="Chulabhorn Likit Text Light" panose="00000400000000000000" pitchFamily="50" charset="-34"/>
                  </a:rPr>
                  <a:t>จัดการทะเบียนลูกหนี้ </a:t>
                </a:r>
                <a:r>
                  <a:rPr lang="en-US" sz="12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Batang" panose="02030600000101010101" pitchFamily="18" charset="-127"/>
                    <a:cs typeface="Chulabhorn Likit Text Light" panose="00000400000000000000" pitchFamily="50" charset="-34"/>
                  </a:rPr>
                  <a:t>(</a:t>
                </a:r>
                <a:r>
                  <a:rPr lang="en-US" sz="1200" b="1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ea typeface="Batang" panose="02030600000101010101" pitchFamily="18" charset="-127"/>
                    <a:cs typeface="Chulabhorn Likit Text Light" panose="00000400000000000000" pitchFamily="50" charset="-34"/>
                  </a:rPr>
                  <a:t>SARA)</a:t>
                </a:r>
                <a:endParaRPr lang="en-GB" sz="1200" b="1" dirty="0">
                  <a:solidFill>
                    <a:srgbClr val="002060"/>
                  </a:solidFill>
                  <a:effectLst/>
                  <a:latin typeface="Chulabhorn Likit Text Light" panose="00000400000000000000" pitchFamily="50" charset="-34"/>
                  <a:ea typeface="Batang" panose="02030600000101010101" pitchFamily="18" charset="-127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25" name="แผนผังลําดับงาน: กระบวนการ 179">
                <a:extLst>
                  <a:ext uri="{FF2B5EF4-FFF2-40B4-BE49-F238E27FC236}">
                    <a16:creationId xmlns:a16="http://schemas.microsoft.com/office/drawing/2014/main" id="{8018F0CC-9F09-0F00-C772-20D09ADD7E1D}"/>
                  </a:ext>
                </a:extLst>
              </p:cNvPr>
              <p:cNvSpPr/>
              <p:nvPr/>
            </p:nvSpPr>
            <p:spPr>
              <a:xfrm>
                <a:off x="8092018" y="3652060"/>
                <a:ext cx="2687455" cy="179948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thaiDi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th-TH" sz="1200" b="1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รายงานผลการบริหารจัดการหนี้ กองทุน</a:t>
                </a:r>
                <a:r>
                  <a:rPr lang="th-TH" sz="1200" b="1" spc="-9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พัฒนาบทบาทสตรี เสนอต่อคณะอนุกรรมการ</a:t>
                </a:r>
                <a:r>
                  <a:rPr lang="th-TH" sz="1200" b="1" spc="-7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บริหารกองทุนพัฒนาบทบาทสตรี</a:t>
                </a:r>
                <a:r>
                  <a:rPr lang="th-TH" sz="1200" b="1" spc="-70" baseline="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ระดับจังหวัด </a:t>
                </a:r>
                <a:r>
                  <a:rPr lang="th-TH" sz="1200" b="1" baseline="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และรายงานผลการบริหารจัดการหนี้เกิน</a:t>
                </a:r>
                <a:r>
                  <a:rPr lang="th-TH" sz="1200" b="1" spc="-7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กำหนดชำระในโปรแกรมจัดการทะเบียนหนี้ </a:t>
                </a:r>
                <a:r>
                  <a:rPr lang="en-US" sz="1200" b="1" baseline="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(SARA)</a:t>
                </a:r>
                <a:endParaRPr lang="en-GB" sz="1200" b="1" dirty="0">
                  <a:solidFill>
                    <a:srgbClr val="002060"/>
                  </a:solidFill>
                  <a:effectLst/>
                  <a:latin typeface="Chulabhorn Likit Text Light" panose="00000400000000000000" pitchFamily="50" charset="-34"/>
                  <a:ea typeface="Batang" panose="02030600000101010101" pitchFamily="18" charset="-127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26" name="แผนผังลําดับงาน: กระบวนการ 180">
                <a:extLst>
                  <a:ext uri="{FF2B5EF4-FFF2-40B4-BE49-F238E27FC236}">
                    <a16:creationId xmlns:a16="http://schemas.microsoft.com/office/drawing/2014/main" id="{FBC86A6B-4762-44D4-91BA-0E2679BC47BB}"/>
                  </a:ext>
                </a:extLst>
              </p:cNvPr>
              <p:cNvSpPr/>
              <p:nvPr/>
            </p:nvSpPr>
            <p:spPr>
              <a:xfrm>
                <a:off x="8084838" y="5473940"/>
                <a:ext cx="2687454" cy="86222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thaiDist">
                  <a:lnSpc>
                    <a:spcPct val="130000"/>
                  </a:lnSpc>
                </a:pPr>
                <a:r>
                  <a:rPr lang="th-TH" sz="1200" b="1" kern="120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รายงานผลการบริหารจัดการหนี้เกินกำหนดชำระในโปรแกรมจัดการทะเบียนลูกหนี้ (</a:t>
                </a:r>
                <a:r>
                  <a:rPr lang="en-US" sz="1200" b="1" kern="120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SARA</a:t>
                </a:r>
                <a:r>
                  <a:rPr lang="th-TH" sz="1100" b="1" kern="1200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)</a:t>
                </a:r>
                <a:endParaRPr lang="en-US" sz="1100" b="1" dirty="0">
                  <a:solidFill>
                    <a:srgbClr val="002060"/>
                  </a:solidFill>
                  <a:effectLst/>
                  <a:latin typeface="Chulabhorn Likit Text Light" panose="00000400000000000000" pitchFamily="50" charset="-34"/>
                  <a:ea typeface="Batang" panose="02030600000101010101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27" name="Shape 861">
                <a:extLst>
                  <a:ext uri="{FF2B5EF4-FFF2-40B4-BE49-F238E27FC236}">
                    <a16:creationId xmlns:a16="http://schemas.microsoft.com/office/drawing/2014/main" id="{E898DF0D-69DE-483E-B446-8550209D0C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13898" y="1101120"/>
                <a:ext cx="2649136" cy="862223"/>
              </a:xfrm>
              <a:custGeom>
                <a:avLst/>
                <a:gdLst/>
                <a:ahLst/>
                <a:cxnLst/>
                <a:rect l="0" t="0" r="0" b="0"/>
                <a:pathLst>
                  <a:path w="4000110" h="1869756" extrusionOk="0">
                    <a:moveTo>
                      <a:pt x="1890652" y="0"/>
                    </a:moveTo>
                    <a:cubicBezTo>
                      <a:pt x="2217929" y="0"/>
                      <a:pt x="2506477" y="188157"/>
                      <a:pt x="2676865" y="474341"/>
                    </a:cubicBezTo>
                    <a:lnTo>
                      <a:pt x="2694436" y="507161"/>
                    </a:lnTo>
                    <a:lnTo>
                      <a:pt x="2744447" y="502199"/>
                    </a:lnTo>
                    <a:cubicBezTo>
                      <a:pt x="2979073" y="502199"/>
                      <a:pt x="3185933" y="619185"/>
                      <a:pt x="3308084" y="797118"/>
                    </a:cubicBezTo>
                    <a:lnTo>
                      <a:pt x="3327030" y="831469"/>
                    </a:lnTo>
                    <a:lnTo>
                      <a:pt x="3424169" y="821831"/>
                    </a:lnTo>
                    <a:cubicBezTo>
                      <a:pt x="3742252" y="821831"/>
                      <a:pt x="4000110" y="1075591"/>
                      <a:pt x="4000110" y="1388618"/>
                    </a:cubicBezTo>
                    <a:cubicBezTo>
                      <a:pt x="4000110" y="1545132"/>
                      <a:pt x="3935646" y="1686828"/>
                      <a:pt x="3831421" y="1789397"/>
                    </a:cubicBezTo>
                    <a:lnTo>
                      <a:pt x="3792643" y="1820882"/>
                    </a:lnTo>
                    <a:lnTo>
                      <a:pt x="3794605" y="1840036"/>
                    </a:lnTo>
                    <a:lnTo>
                      <a:pt x="3791561" y="1869756"/>
                    </a:lnTo>
                    <a:lnTo>
                      <a:pt x="134460" y="1869756"/>
                    </a:lnTo>
                    <a:lnTo>
                      <a:pt x="110337" y="1830681"/>
                    </a:lnTo>
                    <a:cubicBezTo>
                      <a:pt x="39970" y="1703206"/>
                      <a:pt x="0" y="1557123"/>
                      <a:pt x="0" y="1401852"/>
                    </a:cubicBezTo>
                    <a:cubicBezTo>
                      <a:pt x="0" y="904987"/>
                      <a:pt x="409294" y="502199"/>
                      <a:pt x="914184" y="502199"/>
                    </a:cubicBezTo>
                    <a:cubicBezTo>
                      <a:pt x="945740" y="502199"/>
                      <a:pt x="976922" y="503772"/>
                      <a:pt x="1007654" y="506844"/>
                    </a:cubicBezTo>
                    <a:lnTo>
                      <a:pt x="1081130" y="517880"/>
                    </a:lnTo>
                    <a:lnTo>
                      <a:pt x="1104440" y="474341"/>
                    </a:lnTo>
                    <a:cubicBezTo>
                      <a:pt x="1274827" y="188157"/>
                      <a:pt x="1563375" y="0"/>
                      <a:pt x="1890652" y="0"/>
                    </a:cubicBezTo>
                    <a:close/>
                  </a:path>
                </a:pathLst>
              </a:custGeom>
              <a:solidFill>
                <a:srgbClr val="FF9966">
                  <a:alpha val="6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dirty="0">
                  <a:solidFill>
                    <a:srgbClr val="002060"/>
                  </a:solidFill>
                  <a:latin typeface="Chulabhorn Likit Text Light" panose="00000400000000000000" pitchFamily="50" charset="-34"/>
                  <a:ea typeface="Calibri"/>
                  <a:cs typeface="Chulabhorn Likit Text Light" panose="000004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sz="1800" dirty="0">
                  <a:solidFill>
                    <a:srgbClr val="002060"/>
                  </a:solidFill>
                  <a:uFillTx/>
                  <a:latin typeface="Chulabhorn Likit Text Light" panose="00000400000000000000" pitchFamily="50" charset="-34"/>
                  <a:ea typeface="Calibri"/>
                  <a:cs typeface="Chulabhorn Likit Text Light" panose="000004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dirty="0">
                  <a:solidFill>
                    <a:srgbClr val="002060"/>
                  </a:solidFill>
                  <a:latin typeface="Chulabhorn Likit Text Light" panose="00000400000000000000" pitchFamily="50" charset="-34"/>
                  <a:ea typeface="Calibri"/>
                  <a:cs typeface="Chulabhorn Likit Text Light" panose="000004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sz="1800" dirty="0">
                  <a:solidFill>
                    <a:srgbClr val="002060"/>
                  </a:solidFill>
                  <a:uFillTx/>
                  <a:latin typeface="Chulabhorn Likit Text Light" panose="00000400000000000000" pitchFamily="50" charset="-34"/>
                  <a:ea typeface="Calibri"/>
                  <a:cs typeface="Chulabhorn Likit Text Light" panose="000004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Calibri"/>
                    <a:cs typeface="Chulabhorn Likit Text Light" panose="00000400000000000000" pitchFamily="50" charset="-34"/>
                    <a:sym typeface="Calibri"/>
                  </a:rPr>
                  <a:t>                                  หลักฐานเชิงประจักษ์</a:t>
                </a:r>
                <a:endParaRPr sz="2000" b="1" dirty="0">
                  <a:solidFill>
                    <a:srgbClr val="002060"/>
                  </a:solidFill>
                  <a:uFillTx/>
                  <a:latin typeface="Chulabhorn Likit Text Light" panose="00000400000000000000" pitchFamily="50" charset="-34"/>
                  <a:ea typeface="Calibri"/>
                  <a:cs typeface="Chulabhorn Likit Text Light" panose="00000400000000000000" pitchFamily="50" charset="-34"/>
                  <a:sym typeface="Calibri"/>
                </a:endParaRPr>
              </a:p>
            </p:txBody>
          </p:sp>
          <p:sp>
            <p:nvSpPr>
              <p:cNvPr id="128" name="Shape 861">
                <a:extLst>
                  <a:ext uri="{FF2B5EF4-FFF2-40B4-BE49-F238E27FC236}">
                    <a16:creationId xmlns:a16="http://schemas.microsoft.com/office/drawing/2014/main" id="{91CA3C7F-E4E0-1B1A-75D7-2A86AFCCE97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763034" y="1031488"/>
                <a:ext cx="970570" cy="938640"/>
              </a:xfrm>
              <a:custGeom>
                <a:avLst/>
                <a:gdLst/>
                <a:ahLst/>
                <a:cxnLst/>
                <a:rect l="0" t="0" r="0" b="0"/>
                <a:pathLst>
                  <a:path w="4000110" h="1869756" extrusionOk="0">
                    <a:moveTo>
                      <a:pt x="1890652" y="0"/>
                    </a:moveTo>
                    <a:cubicBezTo>
                      <a:pt x="2217929" y="0"/>
                      <a:pt x="2506477" y="188157"/>
                      <a:pt x="2676865" y="474341"/>
                    </a:cubicBezTo>
                    <a:lnTo>
                      <a:pt x="2694436" y="507161"/>
                    </a:lnTo>
                    <a:lnTo>
                      <a:pt x="2744447" y="502199"/>
                    </a:lnTo>
                    <a:cubicBezTo>
                      <a:pt x="2979073" y="502199"/>
                      <a:pt x="3185933" y="619185"/>
                      <a:pt x="3308084" y="797118"/>
                    </a:cubicBezTo>
                    <a:lnTo>
                      <a:pt x="3327030" y="831469"/>
                    </a:lnTo>
                    <a:lnTo>
                      <a:pt x="3424169" y="821831"/>
                    </a:lnTo>
                    <a:cubicBezTo>
                      <a:pt x="3742252" y="821831"/>
                      <a:pt x="4000110" y="1075591"/>
                      <a:pt x="4000110" y="1388618"/>
                    </a:cubicBezTo>
                    <a:cubicBezTo>
                      <a:pt x="4000110" y="1545132"/>
                      <a:pt x="3935646" y="1686828"/>
                      <a:pt x="3831421" y="1789397"/>
                    </a:cubicBezTo>
                    <a:lnTo>
                      <a:pt x="3792643" y="1820882"/>
                    </a:lnTo>
                    <a:lnTo>
                      <a:pt x="3794605" y="1840036"/>
                    </a:lnTo>
                    <a:lnTo>
                      <a:pt x="3791561" y="1869756"/>
                    </a:lnTo>
                    <a:lnTo>
                      <a:pt x="134460" y="1869756"/>
                    </a:lnTo>
                    <a:lnTo>
                      <a:pt x="110337" y="1830681"/>
                    </a:lnTo>
                    <a:cubicBezTo>
                      <a:pt x="39970" y="1703206"/>
                      <a:pt x="0" y="1557123"/>
                      <a:pt x="0" y="1401852"/>
                    </a:cubicBezTo>
                    <a:cubicBezTo>
                      <a:pt x="0" y="904987"/>
                      <a:pt x="409294" y="502199"/>
                      <a:pt x="914184" y="502199"/>
                    </a:cubicBezTo>
                    <a:cubicBezTo>
                      <a:pt x="945740" y="502199"/>
                      <a:pt x="976922" y="503772"/>
                      <a:pt x="1007654" y="506844"/>
                    </a:cubicBezTo>
                    <a:lnTo>
                      <a:pt x="1081130" y="517880"/>
                    </a:lnTo>
                    <a:lnTo>
                      <a:pt x="1104440" y="474341"/>
                    </a:lnTo>
                    <a:cubicBezTo>
                      <a:pt x="1274827" y="188157"/>
                      <a:pt x="1563375" y="0"/>
                      <a:pt x="1890652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dirty="0">
                  <a:solidFill>
                    <a:srgbClr val="002060"/>
                  </a:solidFill>
                  <a:latin typeface="Chulabhorn Likit Text Light" panose="00000400000000000000" pitchFamily="50" charset="-34"/>
                  <a:ea typeface="Calibri"/>
                  <a:cs typeface="Chulabhorn Likit Text Light" panose="000004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sz="1800" dirty="0">
                  <a:solidFill>
                    <a:srgbClr val="002060"/>
                  </a:solidFill>
                  <a:uFillTx/>
                  <a:latin typeface="Chulabhorn Likit Text Light" panose="00000400000000000000" pitchFamily="50" charset="-34"/>
                  <a:ea typeface="Calibri"/>
                  <a:cs typeface="Chulabhorn Likit Text Light" panose="000004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dirty="0">
                  <a:solidFill>
                    <a:srgbClr val="002060"/>
                  </a:solidFill>
                  <a:latin typeface="Chulabhorn Likit Text Light" panose="00000400000000000000" pitchFamily="50" charset="-34"/>
                  <a:ea typeface="Calibri"/>
                  <a:cs typeface="Chulabhorn Likit Text Light" panose="000004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th-TH" sz="1800" dirty="0">
                  <a:solidFill>
                    <a:srgbClr val="002060"/>
                  </a:solidFill>
                  <a:uFillTx/>
                  <a:latin typeface="Chulabhorn Likit Text Light" panose="00000400000000000000" pitchFamily="50" charset="-34"/>
                  <a:ea typeface="Calibri"/>
                  <a:cs typeface="Chulabhorn Likit Text Light" panose="00000400000000000000" pitchFamily="50" charset="-34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Calibri"/>
                    <a:cs typeface="Chulabhorn Likit Text Light" panose="00000400000000000000" pitchFamily="50" charset="-34"/>
                    <a:sym typeface="Calibri"/>
                  </a:rPr>
                  <a:t>                        คะแนน           </a:t>
                </a:r>
                <a:endParaRPr sz="2000" b="1" dirty="0">
                  <a:solidFill>
                    <a:srgbClr val="002060"/>
                  </a:solidFill>
                  <a:uFillTx/>
                  <a:latin typeface="Chulabhorn Likit Text Light" panose="00000400000000000000" pitchFamily="50" charset="-34"/>
                  <a:ea typeface="Calibri"/>
                  <a:cs typeface="Chulabhorn Likit Text Light" panose="00000400000000000000" pitchFamily="50" charset="-34"/>
                  <a:sym typeface="Calibri"/>
                </a:endParaRPr>
              </a:p>
            </p:txBody>
          </p:sp>
          <p:sp>
            <p:nvSpPr>
              <p:cNvPr id="130" name="แผนผังลําดับงาน: กระบวนการ 129">
                <a:extLst>
                  <a:ext uri="{FF2B5EF4-FFF2-40B4-BE49-F238E27FC236}">
                    <a16:creationId xmlns:a16="http://schemas.microsoft.com/office/drawing/2014/main" id="{15539974-819E-618E-65CA-E71FE351541E}"/>
                  </a:ext>
                </a:extLst>
              </p:cNvPr>
              <p:cNvSpPr/>
              <p:nvPr/>
            </p:nvSpPr>
            <p:spPr>
              <a:xfrm>
                <a:off x="10779473" y="1980123"/>
                <a:ext cx="970570" cy="1127488"/>
              </a:xfrm>
              <a:prstGeom prst="flowChartProcess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th-TH" sz="2000" b="1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ea typeface="Batang" panose="02030600000101010101" pitchFamily="18" charset="-127"/>
                    <a:cs typeface="Chulabhorn Likit Text Light" panose="00000400000000000000" pitchFamily="50" charset="-34"/>
                  </a:rPr>
                  <a:t>1</a:t>
                </a:r>
                <a:endParaRPr lang="en-GB" sz="2000" b="1" dirty="0">
                  <a:solidFill>
                    <a:srgbClr val="002060"/>
                  </a:solidFill>
                  <a:effectLst/>
                  <a:latin typeface="Chulabhorn Likit Text Light" panose="00000400000000000000" pitchFamily="50" charset="-34"/>
                  <a:ea typeface="Batang" panose="02030600000101010101" pitchFamily="18" charset="-127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31" name="แผนผังลําดับงาน: กระบวนการ 130">
                <a:extLst>
                  <a:ext uri="{FF2B5EF4-FFF2-40B4-BE49-F238E27FC236}">
                    <a16:creationId xmlns:a16="http://schemas.microsoft.com/office/drawing/2014/main" id="{89C56320-91F0-57D4-4D7A-E52AB5C22CBD}"/>
                  </a:ext>
                </a:extLst>
              </p:cNvPr>
              <p:cNvSpPr/>
              <p:nvPr/>
            </p:nvSpPr>
            <p:spPr>
              <a:xfrm>
                <a:off x="10779473" y="3692856"/>
                <a:ext cx="970570" cy="1189144"/>
              </a:xfrm>
              <a:prstGeom prst="flowChartProcess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th-TH" sz="2000" b="1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ea typeface="Batang" panose="02030600000101010101" pitchFamily="18" charset="-127"/>
                    <a:cs typeface="Chulabhorn Likit Text Light" panose="00000400000000000000" pitchFamily="50" charset="-34"/>
                  </a:rPr>
                  <a:t>2</a:t>
                </a:r>
                <a:endParaRPr lang="en-GB" sz="2000" b="1" dirty="0">
                  <a:solidFill>
                    <a:srgbClr val="002060"/>
                  </a:solidFill>
                  <a:effectLst/>
                  <a:latin typeface="Chulabhorn Likit Text Light" panose="00000400000000000000" pitchFamily="50" charset="-34"/>
                  <a:ea typeface="Batang" panose="02030600000101010101" pitchFamily="18" charset="-127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132" name="แผนผังลําดับงาน: กระบวนการ 131">
                <a:extLst>
                  <a:ext uri="{FF2B5EF4-FFF2-40B4-BE49-F238E27FC236}">
                    <a16:creationId xmlns:a16="http://schemas.microsoft.com/office/drawing/2014/main" id="{6775E307-6C93-33D5-6A4A-9F7C2F38B7C8}"/>
                  </a:ext>
                </a:extLst>
              </p:cNvPr>
              <p:cNvSpPr/>
              <p:nvPr/>
            </p:nvSpPr>
            <p:spPr>
              <a:xfrm>
                <a:off x="10772292" y="5480893"/>
                <a:ext cx="970570" cy="848940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th-TH" sz="2000" b="1" dirty="0">
                    <a:solidFill>
                      <a:srgbClr val="002060"/>
                    </a:solidFill>
                    <a:effectLst/>
                    <a:latin typeface="Chulabhorn Likit Text Light" panose="00000400000000000000" pitchFamily="50" charset="-34"/>
                    <a:ea typeface="Batang" panose="02030600000101010101" pitchFamily="18" charset="-127"/>
                    <a:cs typeface="Chulabhorn Likit Text Light" panose="00000400000000000000" pitchFamily="50" charset="-34"/>
                  </a:rPr>
                  <a:t>3 - 5</a:t>
                </a:r>
                <a:endParaRPr lang="en-GB" sz="2000" b="1" dirty="0">
                  <a:solidFill>
                    <a:srgbClr val="002060"/>
                  </a:solidFill>
                  <a:effectLst/>
                  <a:latin typeface="Chulabhorn Likit Text Light" panose="00000400000000000000" pitchFamily="50" charset="-34"/>
                  <a:ea typeface="Batang" panose="02030600000101010101" pitchFamily="18" charset="-127"/>
                  <a:cs typeface="Chulabhorn Likit Text Light" panose="00000400000000000000" pitchFamily="50" charset="-34"/>
                </a:endParaRPr>
              </a:p>
            </p:txBody>
          </p:sp>
          <p:sp>
            <p:nvSpPr>
              <p:cNvPr id="3" name="กล่องข้อความ 2">
                <a:extLst>
                  <a:ext uri="{FF2B5EF4-FFF2-40B4-BE49-F238E27FC236}">
                    <a16:creationId xmlns:a16="http://schemas.microsoft.com/office/drawing/2014/main" id="{6DF2F580-F300-C367-1DE8-70B8701F41CC}"/>
                  </a:ext>
                </a:extLst>
              </p:cNvPr>
              <p:cNvSpPr txBox="1"/>
              <p:nvPr/>
            </p:nvSpPr>
            <p:spPr>
              <a:xfrm>
                <a:off x="70066" y="2194725"/>
                <a:ext cx="5797295" cy="932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  <a:prstDash val="sysDash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pPr marL="0" lvl="0" indent="0" algn="thaiDist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  <a:t>      ทบทวนทำฐานข้อมูลลูกหนี้ ทบทวนแผนการบริหารจัดการหนี้ดำเนินการ</a:t>
                </a:r>
                <a:br>
                  <a:rPr lang="th-TH" sz="14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</a:br>
                <a:r>
                  <a:rPr lang="th-TH" sz="14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  <a:t>ตามแผนบริหารจัดการหนี้กองทุนพัฒนาบทบาทตรี และบริหารจัดการหนี้เกินกำหนดชำระคงเหลือมากกว่าร้อยละ 16</a:t>
                </a:r>
              </a:p>
            </p:txBody>
          </p:sp>
          <p:sp>
            <p:nvSpPr>
              <p:cNvPr id="5" name="กล่องข้อความ 4">
                <a:extLst>
                  <a:ext uri="{FF2B5EF4-FFF2-40B4-BE49-F238E27FC236}">
                    <a16:creationId xmlns:a16="http://schemas.microsoft.com/office/drawing/2014/main" id="{D65EB1DB-9939-301A-4BC2-6B9147572176}"/>
                  </a:ext>
                </a:extLst>
              </p:cNvPr>
              <p:cNvSpPr txBox="1"/>
              <p:nvPr/>
            </p:nvSpPr>
            <p:spPr>
              <a:xfrm>
                <a:off x="68579" y="3278809"/>
                <a:ext cx="5823254" cy="9325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  <a:prstDash val="sysDash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pPr marL="0" lvl="0" indent="0" algn="thaiDist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  <a:t>      รายงานผลการบริหารจัดการหนี้เสนอคณะอนุกรรมการบริหารกองทุนพัฒนาบทบาทสตรีระดับจังหวัดทราบทุกครั้งที่มีการประชุม และบริหารจัดการหนี้เกินกำหนดชำระคงเหลือต่ำกว่าร้อยละ 16</a:t>
                </a:r>
              </a:p>
            </p:txBody>
          </p:sp>
          <p:sp>
            <p:nvSpPr>
              <p:cNvPr id="10" name="กล่องข้อความ 9">
                <a:extLst>
                  <a:ext uri="{FF2B5EF4-FFF2-40B4-BE49-F238E27FC236}">
                    <a16:creationId xmlns:a16="http://schemas.microsoft.com/office/drawing/2014/main" id="{1015FB0A-9333-AE28-AA24-6A17BA2D01A2}"/>
                  </a:ext>
                </a:extLst>
              </p:cNvPr>
              <p:cNvSpPr txBox="1"/>
              <p:nvPr/>
            </p:nvSpPr>
            <p:spPr>
              <a:xfrm>
                <a:off x="68579" y="4382522"/>
                <a:ext cx="5823254" cy="372410"/>
              </a:xfrm>
              <a:prstGeom prst="rect">
                <a:avLst/>
              </a:prstGeom>
              <a:solidFill>
                <a:srgbClr val="A4D76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pPr marL="0" lvl="0" indent="0" algn="thaiDist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  <a:t>      บริหารจัดการหนี้เกินกำหนดชำระคงเหลือต่ำกว่าร้อยละ 14</a:t>
                </a:r>
              </a:p>
            </p:txBody>
          </p:sp>
          <p:sp>
            <p:nvSpPr>
              <p:cNvPr id="11" name="กล่องข้อความ 10">
                <a:extLst>
                  <a:ext uri="{FF2B5EF4-FFF2-40B4-BE49-F238E27FC236}">
                    <a16:creationId xmlns:a16="http://schemas.microsoft.com/office/drawing/2014/main" id="{4526A379-60E8-9825-7A71-1586A97ECFFC}"/>
                  </a:ext>
                </a:extLst>
              </p:cNvPr>
              <p:cNvSpPr txBox="1"/>
              <p:nvPr/>
            </p:nvSpPr>
            <p:spPr>
              <a:xfrm>
                <a:off x="73070" y="4980476"/>
                <a:ext cx="5823254" cy="37241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pPr marL="0" lvl="0" indent="0" algn="thaiDist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  <a:t>      บริหารจัดการหนี้เกินกำหนดชำระคงเหลือต่ำกว่าร้อยละ 12</a:t>
                </a:r>
              </a:p>
            </p:txBody>
          </p:sp>
          <p:sp>
            <p:nvSpPr>
              <p:cNvPr id="12" name="กล่องข้อความ 11">
                <a:extLst>
                  <a:ext uri="{FF2B5EF4-FFF2-40B4-BE49-F238E27FC236}">
                    <a16:creationId xmlns:a16="http://schemas.microsoft.com/office/drawing/2014/main" id="{6D885130-086C-CEC1-0578-AFC35A164BE4}"/>
                  </a:ext>
                </a:extLst>
              </p:cNvPr>
              <p:cNvSpPr txBox="1"/>
              <p:nvPr/>
            </p:nvSpPr>
            <p:spPr>
              <a:xfrm>
                <a:off x="68579" y="5649555"/>
                <a:ext cx="5841155" cy="356251"/>
              </a:xfrm>
              <a:prstGeom prst="rect">
                <a:avLst/>
              </a:prstGeom>
              <a:solidFill>
                <a:srgbClr val="FFB9B9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pPr marL="0" lvl="0" indent="0" algn="thaiDist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 b="1" dirty="0">
                    <a:solidFill>
                      <a:srgbClr val="002060"/>
                    </a:solidFill>
                    <a:latin typeface="Chulabhorn Likit Text Light" panose="00000400000000000000" pitchFamily="50" charset="-34"/>
                    <a:ea typeface="Roboto"/>
                    <a:cs typeface="Chulabhorn Likit Text Light" panose="00000400000000000000" pitchFamily="50" charset="-34"/>
                    <a:sym typeface="Roboto"/>
                  </a:rPr>
                  <a:t>      บริหารจัดการหนี้เกินกำหนดชำระคงเหลือต่ำกว่าร้อยละ 10</a:t>
                </a:r>
              </a:p>
            </p:txBody>
          </p:sp>
        </p:grpSp>
        <p:sp>
          <p:nvSpPr>
            <p:cNvPr id="105" name="สี่เหลี่ยมผืนผ้า: มุมมน 104">
              <a:extLst>
                <a:ext uri="{FF2B5EF4-FFF2-40B4-BE49-F238E27FC236}">
                  <a16:creationId xmlns:a16="http://schemas.microsoft.com/office/drawing/2014/main" id="{D42B69B2-0534-096E-F914-06A32A2BA630}"/>
                </a:ext>
              </a:extLst>
            </p:cNvPr>
            <p:cNvSpPr/>
            <p:nvPr/>
          </p:nvSpPr>
          <p:spPr>
            <a:xfrm>
              <a:off x="6086858" y="1452832"/>
              <a:ext cx="1518614" cy="653675"/>
            </a:xfrm>
            <a:prstGeom prst="roundRect">
              <a:avLst/>
            </a:prstGeom>
            <a:solidFill>
              <a:srgbClr val="FFCEFE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คะแนน</a:t>
              </a:r>
            </a:p>
          </p:txBody>
        </p:sp>
      </p:grpSp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EEE3130D-836C-0845-48FD-05460FF1457D}"/>
              </a:ext>
            </a:extLst>
          </p:cNvPr>
          <p:cNvSpPr/>
          <p:nvPr/>
        </p:nvSpPr>
        <p:spPr>
          <a:xfrm>
            <a:off x="106740" y="2294010"/>
            <a:ext cx="296363" cy="187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: ขวา 6">
            <a:extLst>
              <a:ext uri="{FF2B5EF4-FFF2-40B4-BE49-F238E27FC236}">
                <a16:creationId xmlns:a16="http://schemas.microsoft.com/office/drawing/2014/main" id="{D222209C-C8AF-6591-4A7B-C1DE0900C66E}"/>
              </a:ext>
            </a:extLst>
          </p:cNvPr>
          <p:cNvSpPr/>
          <p:nvPr/>
        </p:nvSpPr>
        <p:spPr>
          <a:xfrm>
            <a:off x="108789" y="3371646"/>
            <a:ext cx="296363" cy="187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: ขวา 7">
            <a:extLst>
              <a:ext uri="{FF2B5EF4-FFF2-40B4-BE49-F238E27FC236}">
                <a16:creationId xmlns:a16="http://schemas.microsoft.com/office/drawing/2014/main" id="{4FDCAA60-EA4D-93D9-8633-E0EF2F0E77E5}"/>
              </a:ext>
            </a:extLst>
          </p:cNvPr>
          <p:cNvSpPr/>
          <p:nvPr/>
        </p:nvSpPr>
        <p:spPr>
          <a:xfrm>
            <a:off x="106740" y="4479578"/>
            <a:ext cx="296363" cy="187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: ขวา 12">
            <a:extLst>
              <a:ext uri="{FF2B5EF4-FFF2-40B4-BE49-F238E27FC236}">
                <a16:creationId xmlns:a16="http://schemas.microsoft.com/office/drawing/2014/main" id="{DE26FC7E-1240-B6E0-FCE6-C8F8C6B84CA9}"/>
              </a:ext>
            </a:extLst>
          </p:cNvPr>
          <p:cNvSpPr/>
          <p:nvPr/>
        </p:nvSpPr>
        <p:spPr>
          <a:xfrm>
            <a:off x="86480" y="5060633"/>
            <a:ext cx="296363" cy="187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: ขวา 13">
            <a:extLst>
              <a:ext uri="{FF2B5EF4-FFF2-40B4-BE49-F238E27FC236}">
                <a16:creationId xmlns:a16="http://schemas.microsoft.com/office/drawing/2014/main" id="{A28D59DE-01D8-9970-2C6E-BD8059C41433}"/>
              </a:ext>
            </a:extLst>
          </p:cNvPr>
          <p:cNvSpPr/>
          <p:nvPr/>
        </p:nvSpPr>
        <p:spPr>
          <a:xfrm>
            <a:off x="107255" y="5718680"/>
            <a:ext cx="296363" cy="187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9260475" y="55412"/>
            <a:ext cx="2983251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60 </a:t>
            </a: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สร้างสรรค์ชุมชน สร้างคน สร้างชาติ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1550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/>
        </p:nvGrpSpPr>
        <p:grpSpPr>
          <a:xfrm>
            <a:off x="7357553" y="1"/>
            <a:ext cx="4834447" cy="691098"/>
            <a:chOff x="5597684" y="-21277"/>
            <a:chExt cx="4226810" cy="576803"/>
          </a:xfrm>
        </p:grpSpPr>
        <p:sp>
          <p:nvSpPr>
            <p:cNvPr id="44" name="รูปห้าเหลี่ยม 43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733"/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5724128" y="-21276"/>
              <a:ext cx="4100366" cy="576802"/>
              <a:chOff x="5724128" y="-21276"/>
              <a:chExt cx="4100366" cy="576802"/>
            </a:xfrm>
          </p:grpSpPr>
          <p:grpSp>
            <p:nvGrpSpPr>
              <p:cNvPr id="46" name="กลุ่ม 45"/>
              <p:cNvGrpSpPr/>
              <p:nvPr/>
            </p:nvGrpSpPr>
            <p:grpSpPr>
              <a:xfrm>
                <a:off x="5724128" y="-21276"/>
                <a:ext cx="4100366" cy="576802"/>
                <a:chOff x="5940152" y="-20537"/>
                <a:chExt cx="3613882" cy="576802"/>
              </a:xfrm>
            </p:grpSpPr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0" name="รูปห้าเหลี่ยม 4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071075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pic>
            <p:nvPicPr>
              <p:cNvPr id="4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239833" y="-11402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1" name="กลุ่ม 50"/>
          <p:cNvGrpSpPr/>
          <p:nvPr/>
        </p:nvGrpSpPr>
        <p:grpSpPr>
          <a:xfrm>
            <a:off x="10730" y="6224042"/>
            <a:ext cx="7434873" cy="633958"/>
            <a:chOff x="-425532" y="4710612"/>
            <a:chExt cx="5576155" cy="475468"/>
          </a:xfrm>
        </p:grpSpPr>
        <p:grpSp>
          <p:nvGrpSpPr>
            <p:cNvPr id="52" name="กลุ่ม 5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9" name="กลุ่ม 7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89" name="รูปห้าเหลี่ยม 8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80" name="กลุ่ม 7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1" name="กลุ่ม 8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5" name="กลุ่ม 8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90" name="สี่เหลี่ยมผืนผ้ามุมมน 89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>
            <a:off x="10730" y="28046"/>
            <a:ext cx="7357553" cy="69109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th-TH" sz="18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37473-0B0F-D90C-A1FB-C7368CE2D996}"/>
              </a:ext>
            </a:extLst>
          </p:cNvPr>
          <p:cNvSpPr txBox="1"/>
          <p:nvPr/>
        </p:nvSpPr>
        <p:spPr>
          <a:xfrm>
            <a:off x="43033" y="196105"/>
            <a:ext cx="71806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ตัวชี้วัดที่ 7 ระดับความสำเร็จการบริหารจัดการหนี้กองทุนพัฒนาบทบาทสตรี</a:t>
            </a:r>
            <a:endParaRPr lang="en-US" sz="17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130C1D0-4750-4557-FFF6-C4EB8F454F3B}"/>
              </a:ext>
            </a:extLst>
          </p:cNvPr>
          <p:cNvSpPr txBox="1"/>
          <p:nvPr/>
        </p:nvSpPr>
        <p:spPr>
          <a:xfrm>
            <a:off x="274256" y="893382"/>
            <a:ext cx="11532324" cy="5193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500" u="sng" dirty="0">
                <a:solidFill>
                  <a:schemeClr val="accent6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ตัวอย่าง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การประเมินการปฏิบัติราชการของตำแหน่งพัฒนาการจังหวัด รอบการประเมินที่ 1/2566</a:t>
            </a: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เป้าหมาย	ต้องบริหารหนี้เกินกำหนดชำระคงเหลือต่ำกว่าร้อยละ 18 จากหนี้เกินกำหนดชำระ ณ วันที่ 1 ตุลาคม 2565</a:t>
            </a: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สูตรการคำนวณ	</a:t>
            </a: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A =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หนี้คงเหลือตั้งแต่ปี 2556 – </a:t>
            </a:r>
            <a:r>
              <a:rPr lang="th-TH" sz="15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</a:t>
            </a: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B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= 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หนี้เกินกำหนดชำระตั้งแต่ปี 2556 -</a:t>
            </a:r>
            <a:r>
              <a:rPr lang="th-TH" sz="15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( หนี้คงเหลือ – หนี้ยังไม่ถึงกำหนดชำระ – พักชำระหนี้ – ดำเนินคดี )</a:t>
            </a: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</a:t>
            </a: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C = 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ร้อยละของหนี้เกินกำหนดชำระ</a:t>
            </a: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การหาร้อยละของ</a:t>
            </a:r>
            <a:r>
              <a:rPr lang="th-TH" sz="15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หนี้เกินกำหนด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ชำระ	</a:t>
            </a: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C = </a:t>
            </a:r>
            <a:r>
              <a:rPr lang="en-US" sz="1500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B X 100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		           A</a:t>
            </a:r>
          </a:p>
          <a:p>
            <a:pPr>
              <a:lnSpc>
                <a:spcPct val="130000"/>
              </a:lnSpc>
            </a:pPr>
            <a:r>
              <a:rPr lang="th-TH" sz="1500" u="sng" dirty="0">
                <a:solidFill>
                  <a:schemeClr val="accent6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สมมุติว่า 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1 ตุลาคม 2565 จังหวัด ก มีหนี้คงเหลือ 50,500,000 บาท มีหนี้เกินกำหนดชำระ จำนวน 12,500,000 บาท คิดเป็นร้อยละ 24.75</a:t>
            </a: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แทนค่า ร้อยละของหนี้เกินกำหนดชำระ  </a:t>
            </a: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=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500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12,500,000 </a:t>
            </a:r>
            <a:r>
              <a:rPr lang="en-US" sz="1500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X 100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			   50,500,000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                                                   = 24.75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ณ วันที่ 31 มีนาคม 2566 จังหวัด ก มีหนี้คงเหลือ 50,500,000 บาท มีหนี้เกินกำหนดชำระ จำนวน 9,000,000 บาท </a:t>
            </a: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แทนค่า ร้อยละของหนี้เกินกำหนดชำระ         </a:t>
            </a: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=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500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9,000,000 </a:t>
            </a:r>
            <a:r>
              <a:rPr lang="en-US" sz="1500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X 100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			   50,500,000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		             = 17.82 %</a:t>
            </a: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ดังนั้น จังหวัด ก สามารถบริหารหนี้เกินกำหนดชำระได้ตามเป้าหมายรอบการประเมินที่ 1/2566 ที่ระดับ 5 คะแนน</a:t>
            </a:r>
            <a:endParaRPr lang="en-US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9260475" y="55412"/>
            <a:ext cx="2983251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60 </a:t>
            </a: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สร้างสรรค์ชุมชน สร้างคน สร้างชาติ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4152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/>
        </p:nvGrpSpPr>
        <p:grpSpPr>
          <a:xfrm>
            <a:off x="7357553" y="1"/>
            <a:ext cx="4834447" cy="691098"/>
            <a:chOff x="5597684" y="-21277"/>
            <a:chExt cx="4226810" cy="576803"/>
          </a:xfrm>
        </p:grpSpPr>
        <p:sp>
          <p:nvSpPr>
            <p:cNvPr id="44" name="รูปห้าเหลี่ยม 43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733"/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5724128" y="-21276"/>
              <a:ext cx="4100366" cy="576802"/>
              <a:chOff x="5724128" y="-21276"/>
              <a:chExt cx="4100366" cy="576802"/>
            </a:xfrm>
          </p:grpSpPr>
          <p:grpSp>
            <p:nvGrpSpPr>
              <p:cNvPr id="46" name="กลุ่ม 45"/>
              <p:cNvGrpSpPr/>
              <p:nvPr/>
            </p:nvGrpSpPr>
            <p:grpSpPr>
              <a:xfrm>
                <a:off x="5724128" y="-21276"/>
                <a:ext cx="4100366" cy="576802"/>
                <a:chOff x="5940152" y="-20537"/>
                <a:chExt cx="3613882" cy="576802"/>
              </a:xfrm>
            </p:grpSpPr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0" name="รูปห้าเหลี่ยม 4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071075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pic>
            <p:nvPicPr>
              <p:cNvPr id="4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239833" y="-11402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1" name="กลุ่ม 50"/>
          <p:cNvGrpSpPr/>
          <p:nvPr/>
        </p:nvGrpSpPr>
        <p:grpSpPr>
          <a:xfrm>
            <a:off x="10730" y="6224042"/>
            <a:ext cx="7434873" cy="633958"/>
            <a:chOff x="-425532" y="4710612"/>
            <a:chExt cx="5576155" cy="475468"/>
          </a:xfrm>
        </p:grpSpPr>
        <p:grpSp>
          <p:nvGrpSpPr>
            <p:cNvPr id="52" name="กลุ่ม 5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9" name="กลุ่ม 7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89" name="รูปห้าเหลี่ยม 8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80" name="กลุ่ม 7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1" name="กลุ่ม 8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5" name="กลุ่ม 8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130C1D0-4750-4557-FFF6-C4EB8F454F3B}"/>
              </a:ext>
            </a:extLst>
          </p:cNvPr>
          <p:cNvSpPr txBox="1"/>
          <p:nvPr/>
        </p:nvSpPr>
        <p:spPr>
          <a:xfrm>
            <a:off x="401179" y="856489"/>
            <a:ext cx="112784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th-TH" sz="1500" u="sng" dirty="0">
              <a:solidFill>
                <a:schemeClr val="accent6">
                  <a:lumMod val="7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500" u="sng" dirty="0">
                <a:solidFill>
                  <a:schemeClr val="accent6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ตัวอย่าง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การประเมินการปฏิบัติราชการของตำแหน่งพัฒนาการจังหวัด รอบการประเมินที่ 2/2566</a:t>
            </a: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เป้าหมาย	ต้องบริหารหนี้เกินกำหนดชำระคงเหลือต่ำกว่าร้อยละ 10 จากหนี้เกินกำหนดชำระ ณ วันที่ 30 </a:t>
            </a:r>
            <a:r>
              <a:rPr lang="th-TH" sz="15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กันยายน 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สูตรการคำนวณ	</a:t>
            </a: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A =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หนี้คงเหลือตั้งแต่ปี 2556 – </a:t>
            </a:r>
            <a:r>
              <a:rPr lang="th-TH" sz="15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</a:t>
            </a: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B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= 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หนี้เกินกำหนดชำระตั้งแต่ปี 2556 -</a:t>
            </a:r>
            <a:r>
              <a:rPr lang="th-TH" sz="15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( หนี้คงเหลือ – หนี้ยังไม่ถึงกำหนดชำระ – พักชำระหนี้ – ดำเนินคดี )</a:t>
            </a: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</a:t>
            </a: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C = 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ร้อยละของหนี้เกินกำหนดชำระ</a:t>
            </a: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การหาร้อยละของ</a:t>
            </a:r>
            <a:r>
              <a:rPr lang="th-TH" sz="15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หนี้เกินกำหนด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ชำระ	</a:t>
            </a: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C = </a:t>
            </a:r>
            <a:r>
              <a:rPr lang="en-US" sz="1500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B X 100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		           A</a:t>
            </a:r>
          </a:p>
          <a:p>
            <a:pPr>
              <a:lnSpc>
                <a:spcPct val="130000"/>
              </a:lnSpc>
            </a:pPr>
            <a:r>
              <a:rPr lang="th-TH" sz="1500" u="sng" dirty="0">
                <a:solidFill>
                  <a:schemeClr val="accent6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สมมุติว่า 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1 เมษายน </a:t>
            </a:r>
            <a:r>
              <a:rPr lang="th-TH" sz="150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  <a:r>
              <a:rPr lang="th-TH" sz="150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</a:t>
            </a:r>
            <a:r>
              <a:rPr lang="th-TH" sz="150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50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 </a:t>
            </a:r>
            <a:r>
              <a:rPr lang="th-TH" sz="150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หนี้คงเหลือ 57,500,000 บาท </a:t>
            </a:r>
            <a:b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(โดยมีลูกหนี้คงเหลือเพิ่มขึ้น ระหว่างวันที่ 2 ต.ค. 2565 - 31 มี.ค. 2566 จำนวน 7,000,000 บาท)</a:t>
            </a: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ณ วันที่ 30 กันยายน 2566 จังหวัด ก มีหนี้คงเหลือ 57,500,000 บาท มีหนี้เกินกำหนดชำระ จำนวน 5,700,000 บาท</a:t>
            </a: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แทนค่า ร้อยละของหนี้เกินกำหนดชำระ 	</a:t>
            </a: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=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500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5,700,000 </a:t>
            </a:r>
            <a:r>
              <a:rPr lang="en-US" sz="1500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X 100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			      57,500,000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			= 9.91%</a:t>
            </a:r>
          </a:p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ดังนั้น จังหวัด ก สามารถบริหารหนี้เกินกำหนดชำระได้ตามเป้าหมายรอบการประเมินที่ 2/2566 ที่ระดับ 5 คะแนน</a:t>
            </a:r>
            <a:endParaRPr lang="en-US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</a:t>
            </a:r>
          </a:p>
        </p:txBody>
      </p:sp>
      <p:sp>
        <p:nvSpPr>
          <p:cNvPr id="2" name="สี่เหลี่ยมผืนผ้ามุมมน 89">
            <a:extLst>
              <a:ext uri="{FF2B5EF4-FFF2-40B4-BE49-F238E27FC236}">
                <a16:creationId xmlns:a16="http://schemas.microsoft.com/office/drawing/2014/main" id="{CE4E8FD1-970D-8B48-8187-1DDAA203084C}"/>
              </a:ext>
            </a:extLst>
          </p:cNvPr>
          <p:cNvSpPr/>
          <p:nvPr/>
        </p:nvSpPr>
        <p:spPr>
          <a:xfrm>
            <a:off x="10730" y="28046"/>
            <a:ext cx="7357553" cy="69109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th-TH" sz="18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1925B9A-8E2B-38C2-4417-782D9A52D1CD}"/>
              </a:ext>
            </a:extLst>
          </p:cNvPr>
          <p:cNvSpPr txBox="1"/>
          <p:nvPr/>
        </p:nvSpPr>
        <p:spPr>
          <a:xfrm>
            <a:off x="43033" y="196105"/>
            <a:ext cx="71806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ตัวชี้วัดที่ 7 ระดับความสำเร็จการบริหารจัดการหนี้กองทุนพัฒนาบทบาทสตรี</a:t>
            </a:r>
            <a:endParaRPr lang="en-US" sz="17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9260475" y="55412"/>
            <a:ext cx="2983251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60 </a:t>
            </a: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สร้างสรรค์ชุมชน สร้างคน สร้างชาติ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7297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/>
        </p:nvGrpSpPr>
        <p:grpSpPr>
          <a:xfrm>
            <a:off x="7357553" y="1"/>
            <a:ext cx="4834447" cy="691098"/>
            <a:chOff x="5597684" y="-21277"/>
            <a:chExt cx="4226810" cy="576803"/>
          </a:xfrm>
        </p:grpSpPr>
        <p:sp>
          <p:nvSpPr>
            <p:cNvPr id="44" name="รูปห้าเหลี่ยม 43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733"/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5724128" y="-21276"/>
              <a:ext cx="4100366" cy="576802"/>
              <a:chOff x="5724128" y="-21276"/>
              <a:chExt cx="4100366" cy="576802"/>
            </a:xfrm>
          </p:grpSpPr>
          <p:grpSp>
            <p:nvGrpSpPr>
              <p:cNvPr id="46" name="กลุ่ม 45"/>
              <p:cNvGrpSpPr/>
              <p:nvPr/>
            </p:nvGrpSpPr>
            <p:grpSpPr>
              <a:xfrm>
                <a:off x="5724128" y="-21276"/>
                <a:ext cx="4100366" cy="576802"/>
                <a:chOff x="5940152" y="-20537"/>
                <a:chExt cx="3613882" cy="576802"/>
              </a:xfrm>
            </p:grpSpPr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0" name="รูปห้าเหลี่ยม 4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071075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pic>
            <p:nvPicPr>
              <p:cNvPr id="4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239833" y="-11402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1" name="กลุ่ม 50"/>
          <p:cNvGrpSpPr/>
          <p:nvPr/>
        </p:nvGrpSpPr>
        <p:grpSpPr>
          <a:xfrm>
            <a:off x="10730" y="6224042"/>
            <a:ext cx="7434873" cy="633958"/>
            <a:chOff x="-425532" y="4710612"/>
            <a:chExt cx="5576155" cy="475468"/>
          </a:xfrm>
        </p:grpSpPr>
        <p:grpSp>
          <p:nvGrpSpPr>
            <p:cNvPr id="52" name="กลุ่ม 5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9" name="กลุ่ม 7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89" name="รูปห้าเหลี่ยม 8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80" name="กลุ่ม 7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1" name="กลุ่ม 8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5" name="กลุ่ม 8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สี่เหลี่ยมผืนผ้ามุมมน 89">
            <a:extLst>
              <a:ext uri="{FF2B5EF4-FFF2-40B4-BE49-F238E27FC236}">
                <a16:creationId xmlns:a16="http://schemas.microsoft.com/office/drawing/2014/main" id="{CE4E8FD1-970D-8B48-8187-1DDAA203084C}"/>
              </a:ext>
            </a:extLst>
          </p:cNvPr>
          <p:cNvSpPr/>
          <p:nvPr/>
        </p:nvSpPr>
        <p:spPr>
          <a:xfrm>
            <a:off x="10730" y="28046"/>
            <a:ext cx="7357553" cy="69109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th-TH" sz="18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1925B9A-8E2B-38C2-4417-782D9A52D1CD}"/>
              </a:ext>
            </a:extLst>
          </p:cNvPr>
          <p:cNvSpPr txBox="1"/>
          <p:nvPr/>
        </p:nvSpPr>
        <p:spPr>
          <a:xfrm>
            <a:off x="43033" y="196105"/>
            <a:ext cx="71806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ตัวชี้วัดที่ 7 ระดับความสำเร็จการบริหารจัดการหนี้กองทุนพัฒนาบทบาทสตรี</a:t>
            </a:r>
            <a:endParaRPr lang="en-US" sz="17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9260475" y="55412"/>
            <a:ext cx="2983251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60 </a:t>
            </a: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สร้างสรรค์ชุมชน สร้างคน สร้างชาติ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4376" y="1313403"/>
            <a:ext cx="9266353" cy="4885194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ตามหนังสือ ด่วน ที่ มท 0416.2/ว 670 ลงวันที่ 15 กุมภาพันธ์ 2566 เรื่อง </a:t>
            </a:r>
            <a:b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การประเมินผลการปฏิบัติราชการของตำแหน่งพัฒนาการจังหวัด สำหรับ</a:t>
            </a:r>
            <a:b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รอบการประเมินที่ 1 ประจำปีงบประมาณ พ.ศ. 2566 ให้จังหวัดดำเนินการจัดส่งฐานข้อมูลลูกหนี้ แผนการบริหารจัดการหนี้ สรุปข้อมูลภาพถ่ายการดำเนินงานฯ และรายงานผลการบริหารจัดการหนี้ที่เสนอต่อ อกส.จ. ทุกครั้งที่มีการประชุม </a:t>
            </a:r>
            <a:b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โดยจัดส่งหลักฐานผ่านทางไปรษณีย์อิเล็กทรอนิกส์ </a:t>
            </a:r>
            <a:r>
              <a:rPr lang="en-GB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8"/>
              </a:rPr>
              <a:t>women.yut1</a:t>
            </a:r>
            <a:r>
              <a:rPr lang="en-US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8"/>
              </a:rPr>
              <a:t>@outlook.com</a:t>
            </a:r>
            <a:r>
              <a:rPr lang="en-US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จำนวน 3 ครั้ง ดังนี้</a:t>
            </a:r>
          </a:p>
          <a:p>
            <a:pPr algn="ctr">
              <a:lnSpc>
                <a:spcPct val="13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ครั้งที่ 1 ภายในวันพุธที่ 22 กุมภาพันธ์ 2566 </a:t>
            </a:r>
          </a:p>
          <a:p>
            <a:pPr algn="ctr">
              <a:lnSpc>
                <a:spcPct val="13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ครั้งที่ 2 ภายในวันศุกร์ที่ 3 มีนาคม 2566 </a:t>
            </a:r>
          </a:p>
          <a:p>
            <a:pPr algn="ctr">
              <a:lnSpc>
                <a:spcPct val="13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ครั้งที่ 3 ภายในวันศุกร์ที่ 22 มีนาคม 2566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30" y="900665"/>
            <a:ext cx="2814357" cy="52322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b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ประเด็นเน้นย้ำ</a:t>
            </a:r>
          </a:p>
        </p:txBody>
      </p:sp>
    </p:spTree>
    <p:extLst>
      <p:ext uri="{BB962C8B-B14F-4D97-AF65-F5344CB8AC3E}">
        <p14:creationId xmlns:p14="http://schemas.microsoft.com/office/powerpoint/2010/main" val="2659917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"/>
          <p:cNvSpPr/>
          <p:nvPr/>
        </p:nvSpPr>
        <p:spPr>
          <a:xfrm>
            <a:off x="-23582" y="2806656"/>
            <a:ext cx="12192000" cy="1031051"/>
          </a:xfrm>
          <a:prstGeom prst="rect">
            <a:avLst/>
          </a:prstGeom>
          <a:solidFill>
            <a:srgbClr val="FDCF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70000"/>
              </a:lnSpc>
            </a:pP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4.3 มาตรการปรับโครงสร้างหนี้ ฉบับที่ 1 , ฉบับที่ 4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5" name="กลุ่ม 2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7" name="กลุ่ม 2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7" name="รูปห้าเหลี่ยม 3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8" name="กลุ่ม 2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9" name="กลุ่ม 2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3" name="กลุ่ม 3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9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9142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83" t="8967" r="9730" b="21676"/>
          <a:stretch/>
        </p:blipFill>
        <p:spPr>
          <a:xfrm>
            <a:off x="76260" y="202411"/>
            <a:ext cx="12014140" cy="622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8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286603"/>
            <a:ext cx="12035745" cy="5816443"/>
            <a:chOff x="235998" y="521675"/>
            <a:chExt cx="11581491" cy="49720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444" t="18350" r="9730" b="64137"/>
            <a:stretch/>
          </p:blipFill>
          <p:spPr>
            <a:xfrm>
              <a:off x="245817" y="4184242"/>
              <a:ext cx="11571672" cy="13094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3393" t="11898" r="9730" b="81744"/>
            <a:stretch/>
          </p:blipFill>
          <p:spPr>
            <a:xfrm>
              <a:off x="239298" y="521675"/>
              <a:ext cx="11569184" cy="47606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3371" t="45585" r="9729" b="11756"/>
            <a:stretch/>
          </p:blipFill>
          <p:spPr>
            <a:xfrm>
              <a:off x="235998" y="997741"/>
              <a:ext cx="11572484" cy="3197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909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/>
        </p:nvGrpSpPr>
        <p:grpSpPr>
          <a:xfrm>
            <a:off x="7357553" y="1"/>
            <a:ext cx="4834447" cy="691098"/>
            <a:chOff x="5597684" y="-21277"/>
            <a:chExt cx="4226810" cy="576803"/>
          </a:xfrm>
        </p:grpSpPr>
        <p:sp>
          <p:nvSpPr>
            <p:cNvPr id="44" name="รูปห้าเหลี่ยม 43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733"/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5724128" y="-21276"/>
              <a:ext cx="4100366" cy="576802"/>
              <a:chOff x="5724128" y="-21276"/>
              <a:chExt cx="4100366" cy="576802"/>
            </a:xfrm>
          </p:grpSpPr>
          <p:grpSp>
            <p:nvGrpSpPr>
              <p:cNvPr id="46" name="กลุ่ม 45"/>
              <p:cNvGrpSpPr/>
              <p:nvPr/>
            </p:nvGrpSpPr>
            <p:grpSpPr>
              <a:xfrm>
                <a:off x="5724128" y="-21276"/>
                <a:ext cx="4100366" cy="576802"/>
                <a:chOff x="5940152" y="-20537"/>
                <a:chExt cx="3613882" cy="576802"/>
              </a:xfrm>
            </p:grpSpPr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0" name="รูปห้าเหลี่ยม 4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071075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pic>
            <p:nvPicPr>
              <p:cNvPr id="47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239833" y="-11402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1" name="กลุ่ม 50"/>
          <p:cNvGrpSpPr/>
          <p:nvPr/>
        </p:nvGrpSpPr>
        <p:grpSpPr>
          <a:xfrm>
            <a:off x="10730" y="6224042"/>
            <a:ext cx="7434873" cy="633958"/>
            <a:chOff x="-425532" y="4710612"/>
            <a:chExt cx="5576155" cy="475468"/>
          </a:xfrm>
        </p:grpSpPr>
        <p:grpSp>
          <p:nvGrpSpPr>
            <p:cNvPr id="52" name="กลุ่ม 5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9" name="กลุ่ม 7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8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89" name="รูปห้าเหลี่ยม 8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80" name="กลุ่ม 7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1" name="กลุ่ม 8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5" name="กลุ่ม 8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8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สี่เหลี่ยมผืนผ้ามุมมน 89">
            <a:extLst>
              <a:ext uri="{FF2B5EF4-FFF2-40B4-BE49-F238E27FC236}">
                <a16:creationId xmlns:a16="http://schemas.microsoft.com/office/drawing/2014/main" id="{CE4E8FD1-970D-8B48-8187-1DDAA203084C}"/>
              </a:ext>
            </a:extLst>
          </p:cNvPr>
          <p:cNvSpPr/>
          <p:nvPr/>
        </p:nvSpPr>
        <p:spPr>
          <a:xfrm>
            <a:off x="10730" y="28046"/>
            <a:ext cx="7357553" cy="69109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th-TH" sz="18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9260475" y="55412"/>
            <a:ext cx="2983251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60 </a:t>
            </a: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สร้างสรรค์ชุมชน สร้างคน สร้างชาติ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741" y="2339049"/>
            <a:ext cx="11198242" cy="2677656"/>
          </a:xfrm>
          <a:prstGeom prst="rect">
            <a:avLst/>
          </a:prstGeom>
          <a:solidFill>
            <a:srgbClr val="DBE7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thaiDist">
              <a:lnSpc>
                <a:spcPct val="14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ตามหนังสือ ด่วนที่สุด ที่ มท 0416.2/ว 235 ลงวันที่ 18 มกราคม 2566 เรื่อง การรายงานผลการดำเนินงานกองทุนพัฒนาบทบาทสตรี ประจำปีงบประมาณ พ.ศ. 2566 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โดยจัดส่งเป็นไฟล์ </a:t>
            </a:r>
            <a:r>
              <a:rPr lang="en-GB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Excel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ทางไปรษณีย์อิเล็กทรอนิกส์ </a:t>
            </a:r>
            <a:r>
              <a:rPr lang="en-GB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8"/>
              </a:rPr>
              <a:t>women.yut1</a:t>
            </a:r>
            <a:r>
              <a:rPr lang="en-US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8"/>
              </a:rPr>
              <a:t>@outlook.com</a:t>
            </a:r>
            <a:r>
              <a:rPr lang="en-US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ดังนี้</a:t>
            </a:r>
          </a:p>
          <a:p>
            <a:pPr algn="thaiDist">
              <a:lnSpc>
                <a:spcPct val="140000"/>
              </a:lnSpc>
            </a:pPr>
            <a:r>
              <a:rPr lang="th-TH" sz="20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1. รายงานผลการติดตามลูกหนี้ค้างชำระที่มีคุณสมบัติเข้าร่วมตามมาตรการตาม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 กองทุนพัฒนาบทบาทสตรี พ.ศ. 2563 ฉบับที่ 1 และ ฉบับที่ 4 ภายในวันที่ 5 ของเดือนถัดไป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48160"/>
            <a:ext cx="2814357" cy="52322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b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ประเด็นเน้นย้ำ</a:t>
            </a:r>
          </a:p>
        </p:txBody>
      </p:sp>
    </p:spTree>
    <p:extLst>
      <p:ext uri="{BB962C8B-B14F-4D97-AF65-F5344CB8AC3E}">
        <p14:creationId xmlns:p14="http://schemas.microsoft.com/office/powerpoint/2010/main" val="340357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7" name="ตัวแทนเนื้อหา 2"/>
          <p:cNvSpPr txBox="1">
            <a:spLocks/>
          </p:cNvSpPr>
          <p:nvPr/>
        </p:nvSpPr>
        <p:spPr>
          <a:xfrm>
            <a:off x="643019" y="1327963"/>
            <a:ext cx="11072495" cy="4332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th-TH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เป็นการประชุม ผ่านระบบวีดิทัศน์ทางไกล (</a:t>
            </a:r>
            <a:r>
              <a:rPr lang="en-US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Video Conference</a:t>
            </a: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</a:t>
            </a:r>
            <a:b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ครั้งที่ 1/2566     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เมื่อวันที่ 9 มกราคม 2566</a:t>
            </a:r>
            <a:b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 สกส.ได้ส่งข้อมูลการประชุมในเว็บไซต์กองทุนพัฒนาบทบาทสตรี 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เว็บไซต์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7"/>
              </a:rPr>
              <a:t>http://womenfund.in.th/</a:t>
            </a:r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แบนเนอร์ 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“</a:t>
            </a:r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การประชุมเร่งรัด กำกับ ติดตามฯ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”</a:t>
            </a:r>
            <a:endParaRPr lang="th-TH" sz="24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/>
            </a:r>
            <a:b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endParaRPr lang="th-TH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th-TH" dirty="0"/>
          </a:p>
        </p:txBody>
      </p:sp>
      <p:grpSp>
        <p:nvGrpSpPr>
          <p:cNvPr id="49" name="Group 48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5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749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"/>
          <p:cNvSpPr/>
          <p:nvPr/>
        </p:nvSpPr>
        <p:spPr>
          <a:xfrm>
            <a:off x="-23582" y="2806656"/>
            <a:ext cx="12192000" cy="1031051"/>
          </a:xfrm>
          <a:prstGeom prst="rect">
            <a:avLst/>
          </a:prstGeom>
          <a:solidFill>
            <a:srgbClr val="FDCF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70000"/>
              </a:lnSpc>
            </a:pP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4.4 การรับสมัครพนักงานกองทุนพัฒนาบทบาทสตรี 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5" name="กลุ่ม 2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7" name="กลุ่ม 2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7" name="รูปห้าเหลี่ยม 3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8" name="กลุ่ม 2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9" name="กลุ่ม 2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3" name="กลุ่ม 3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9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0924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15C7CC-4409-0927-D795-D5BB2633C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155" y="969131"/>
            <a:ext cx="11467070" cy="1984139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th-TH" sz="28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ประกาศรับสมัครบุคคลเพื่อสรรหาและเลือกสรรเป็นพนักงานกองทุน </a:t>
            </a:r>
            <a:br>
              <a:rPr lang="th-TH" sz="28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8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สังกัดสำนักงานกองทุนพัฒนาบทบาทสตรี</a:t>
            </a:r>
            <a:br>
              <a:rPr lang="th-TH" sz="28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8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กรมการพัฒนาชุมชน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08C8172-21DA-826E-4ABE-6CDCFDE6F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912" y="3127748"/>
            <a:ext cx="10101943" cy="3259098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  <a:tabLst>
                <a:tab pos="4456113" algn="l"/>
              </a:tabLst>
            </a:pPr>
            <a:r>
              <a:rPr lang="th-TH" sz="20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</a:rPr>
              <a:t>จำนวน 4 ตำแหน่ง โดยมีตำแหน่งว่าง	จำนวน 16 อัตรา ประกอบด้วย</a:t>
            </a:r>
          </a:p>
          <a:p>
            <a:pPr marL="228600" indent="-228600" algn="l">
              <a:lnSpc>
                <a:spcPct val="130000"/>
              </a:lnSpc>
              <a:buAutoNum type="arabicParenR"/>
              <a:tabLst>
                <a:tab pos="4456113" algn="l"/>
                <a:tab pos="6632575" algn="l"/>
              </a:tabLst>
            </a:pPr>
            <a:r>
              <a:rPr lang="th-TH" sz="20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ตำแหน่งนักวิชาการเงินและบัญชี	จำนวน 3 อัตรา      อัตราเงินเดือน 18,000 บาท</a:t>
            </a:r>
          </a:p>
          <a:p>
            <a:pPr marL="228600" indent="-228600" algn="l">
              <a:lnSpc>
                <a:spcPct val="130000"/>
              </a:lnSpc>
              <a:buAutoNum type="arabicParenR"/>
              <a:tabLst>
                <a:tab pos="4456113" algn="l"/>
              </a:tabLst>
            </a:pPr>
            <a:r>
              <a:rPr lang="th-TH" sz="20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ตำแหน่งนักจัดการงานทั่วไป	จำนวน 9 อัตรา      อัตราเงินเดือน 18,000 บาท</a:t>
            </a:r>
          </a:p>
          <a:p>
            <a:pPr marL="228600" indent="-228600" algn="l">
              <a:lnSpc>
                <a:spcPct val="130000"/>
              </a:lnSpc>
              <a:buAutoNum type="arabicParenR"/>
              <a:tabLst>
                <a:tab pos="4456113" algn="l"/>
                <a:tab pos="6632575" algn="l"/>
              </a:tabLst>
            </a:pPr>
            <a:r>
              <a:rPr lang="th-TH" sz="20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ตำแหน่งนิติกร                   	จำนวน 1 อัตรา	อัตราเงินเดือน 18,000 บาท</a:t>
            </a:r>
          </a:p>
          <a:p>
            <a:pPr marL="228600" indent="-228600" algn="l">
              <a:lnSpc>
                <a:spcPct val="130000"/>
              </a:lnSpc>
              <a:buAutoNum type="arabicParenR"/>
              <a:tabLst>
                <a:tab pos="4456113" algn="l"/>
              </a:tabLst>
            </a:pPr>
            <a:r>
              <a:rPr lang="th-TH" sz="20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ตำแหน่งเจ้าหน้าที่บันทึกข้อมูล     	จำนวน 3 อัตรา      อัตราเงินเดือน 13,800 บาท</a:t>
            </a:r>
          </a:p>
          <a:p>
            <a:pPr algn="l">
              <a:lnSpc>
                <a:spcPct val="130000"/>
              </a:lnSpc>
            </a:pPr>
            <a:r>
              <a:rPr lang="th-TH" sz="20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โดยจะประกาศขึ้นบัญชีผู้ผ่านการเลือกสรร มีกำหนด 2 ปี นับแต่วันขึ้นบัญชี</a:t>
            </a:r>
          </a:p>
        </p:txBody>
      </p:sp>
      <p:grpSp>
        <p:nvGrpSpPr>
          <p:cNvPr id="5" name="กลุ่ม 2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6" name="กลุ่ม 2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8" name="กลุ่ม 2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7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18" name="รูปห้าเหลี่ยม 3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9" name="กลุ่ม 2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0" name="กลุ่ม 2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4" name="กลุ่ม 3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2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2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2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2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2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2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2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7873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4B85BCA-A9D0-FCFE-DF92-7E55A4EFDEBC}"/>
              </a:ext>
            </a:extLst>
          </p:cNvPr>
          <p:cNvSpPr txBox="1"/>
          <p:nvPr/>
        </p:nvSpPr>
        <p:spPr>
          <a:xfrm>
            <a:off x="484488" y="1052533"/>
            <a:ext cx="11363582" cy="4465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4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ผู้ประสงค์จะสมัครสอบเข้ารับการสรรหาและเลือกสรรเป็นพนักงานกองทุน </a:t>
            </a:r>
            <a:br>
              <a:rPr lang="th-TH" sz="24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4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สังกัดสำนักงานกองทุนพัฒนาบทบาทสตรี กรมการพัฒนาชุมชน</a:t>
            </a:r>
          </a:p>
          <a:p>
            <a:pPr algn="ctr">
              <a:lnSpc>
                <a:spcPct val="130000"/>
              </a:lnSpc>
            </a:pPr>
            <a:r>
              <a:rPr lang="th-TH" sz="24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สามารถสมัครได้ทางระบบอินเทอร์เน็ต</a:t>
            </a:r>
          </a:p>
          <a:p>
            <a:pPr algn="ctr">
              <a:lnSpc>
                <a:spcPct val="130000"/>
              </a:lnSpc>
            </a:pPr>
            <a:r>
              <a:rPr lang="th-TH" sz="3600" b="1" u="sng" spc="5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ตั้งแต่วันที่ 20 - 27 กุมภาพันธ์ 2566</a:t>
            </a:r>
          </a:p>
          <a:p>
            <a:pPr algn="ctr">
              <a:lnSpc>
                <a:spcPct val="130000"/>
              </a:lnSpc>
            </a:pPr>
            <a:r>
              <a:rPr lang="th-TH" sz="3600" b="1" u="sng" spc="5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ตลอด 24 ชั่วโมง ไม่เว้นวันหยุดราชการ</a:t>
            </a:r>
          </a:p>
          <a:p>
            <a:pPr algn="ctr">
              <a:lnSpc>
                <a:spcPct val="130000"/>
              </a:lnSpc>
            </a:pPr>
            <a:r>
              <a:rPr lang="th-TH" sz="24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สามารถสมัครที่เว็บไซต์สำนักงานกองทุนพัฒนาบทบาทสตรี กรมการพัฒนาชุมชน</a:t>
            </a:r>
          </a:p>
          <a:p>
            <a:pPr algn="ctr">
              <a:lnSpc>
                <a:spcPct val="130000"/>
              </a:lnSpc>
            </a:pPr>
            <a:r>
              <a:rPr lang="th-TH" sz="24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ที่</a:t>
            </a:r>
            <a:r>
              <a:rPr lang="th-TH" sz="2400" b="1" spc="5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en-US" b="1" spc="5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http://womenfund.in.th/ </a:t>
            </a:r>
            <a:r>
              <a:rPr lang="th-TH" b="1" spc="5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หัวข้อ </a:t>
            </a:r>
            <a:r>
              <a:rPr lang="th-TH" sz="2400" b="1" spc="50" dirty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“รับสมัครบุคคลเพื่อสรรหาและเลือกสรรเป็นพนักงานกองทุนสังกัดสำนักงานกองทุนพัฒนาบทบาทสตรี กรมการพัฒนาชุมชน”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9F13FA4-2699-4AB6-CC41-378209ECE568}"/>
              </a:ext>
            </a:extLst>
          </p:cNvPr>
          <p:cNvSpPr txBox="1"/>
          <p:nvPr/>
        </p:nvSpPr>
        <p:spPr>
          <a:xfrm>
            <a:off x="732751" y="5430490"/>
            <a:ext cx="11504140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รายละเอียดตามประกาศกรมการพัฒนาชุมชน เรื่อง รับสมัครบุคคลเพื่อสรรหาและเลือกสรรเป็นพนักงานกองทุน </a:t>
            </a:r>
            <a:b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สังกัดสำนักงานกองทุนพัฒนาบทบาทสตรี กรมการพัฒนาชุมชน ลงวันที่ 10 กุมภาพันธ์ พ.ศ. 2566</a:t>
            </a:r>
            <a:endParaRPr lang="th-TH" sz="18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6" name="กลุ่ม 2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8" name="กลุ่ม 2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0" name="กลุ่ม 2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9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0" name="รูปห้าเหลี่ยม 3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1" name="กลุ่ม 2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2" name="กลุ่ม 2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กลุ่ม 3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7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22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2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2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29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0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1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5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26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27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368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99565" y="2471085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5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เรื่อง อื่นๆ</a:t>
            </a:r>
          </a:p>
        </p:txBody>
      </p: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กลุ่ม 3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2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4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9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0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1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6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7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1229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/>
        </p:nvSpPr>
        <p:spPr>
          <a:xfrm>
            <a:off x="2138765" y="2575962"/>
            <a:ext cx="7811147" cy="14989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114"/>
          <p:cNvSpPr/>
          <p:nvPr/>
        </p:nvSpPr>
        <p:spPr>
          <a:xfrm>
            <a:off x="2429199" y="2885928"/>
            <a:ext cx="7275284" cy="91545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ขอขอบคุณ</a:t>
            </a:r>
            <a:endParaRPr lang="en-US" sz="4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7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9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1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1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1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1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1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1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8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pSp>
        <p:nvGrpSpPr>
          <p:cNvPr id="17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0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1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3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2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2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3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6" name="ชื่อเรื่อง 1"/>
          <p:cNvSpPr txBox="1">
            <a:spLocks/>
          </p:cNvSpPr>
          <p:nvPr/>
        </p:nvSpPr>
        <p:spPr>
          <a:xfrm>
            <a:off x="477672" y="2442666"/>
            <a:ext cx="11122925" cy="166531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3  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เรื่องสืบเนื่องจากการประชุมครั้งที่ 1/2566</a:t>
            </a:r>
            <a:b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เมื่อวันที่ 9 มกราคม 2566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5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58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831" y="-216933"/>
            <a:ext cx="12245731" cy="1638280"/>
            <a:chOff x="4831" y="-216933"/>
            <a:chExt cx="12245731" cy="1638280"/>
          </a:xfrm>
        </p:grpSpPr>
        <p:grpSp>
          <p:nvGrpSpPr>
            <p:cNvPr id="51" name="Group 70"/>
            <p:cNvGrpSpPr/>
            <p:nvPr/>
          </p:nvGrpSpPr>
          <p:grpSpPr>
            <a:xfrm>
              <a:off x="4831" y="-216933"/>
              <a:ext cx="12245731" cy="1638280"/>
              <a:chOff x="-23581" y="-192311"/>
              <a:chExt cx="10193050" cy="1495014"/>
            </a:xfrm>
          </p:grpSpPr>
          <p:grpSp>
            <p:nvGrpSpPr>
              <p:cNvPr id="53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856748"/>
                <a:chOff x="-29746" y="-164554"/>
                <a:chExt cx="9173747" cy="771073"/>
              </a:xfrm>
            </p:grpSpPr>
            <p:sp>
              <p:nvSpPr>
                <p:cNvPr id="57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8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77107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9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0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6532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4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43329" y="-192311"/>
                <a:ext cx="1466312" cy="1495014"/>
                <a:chOff x="5717373" y="-409911"/>
                <a:chExt cx="1319681" cy="1345513"/>
              </a:xfrm>
            </p:grpSpPr>
            <p:sp>
              <p:nvSpPr>
                <p:cNvPr id="55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717373" y="-409911"/>
                  <a:ext cx="1319681" cy="1345513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6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139337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2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16905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23635" y="1179424"/>
            <a:ext cx="11833411" cy="24448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งบประมาณตามแผนการดำเนินงานและแผนการใช้จ่ายงบประมาณกองทุนพัฒนาบทบาทสตรี ประจำปีงบประมาณ พ.ศ.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2566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งบประมาณ จำนวน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961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432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,950.00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 จัดสรรงบประมาณให้ส่วนภูมิภาค จำนวน 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829,556,300.00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 จำแนกเป็น </a:t>
            </a:r>
          </a:p>
          <a:p>
            <a:r>
              <a:rPr lang="th-TH" sz="2000" b="1" dirty="0">
                <a:solidFill>
                  <a:srgbClr val="2602B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 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งบบริหาร		จำนวน 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151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,036,300.00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บาท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  งบเงินอุดหนุน		จำนวน 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84,520,000.00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บาท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  งบเงินทุนหมุนเวียน	จำนวน	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594,000,000.00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บาท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23635" y="3461713"/>
            <a:ext cx="11573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กองทุนพัฒนาบทบาทสตรี ต้องเบิกจ่ายงบประมาณในภาพรวมให้แล้วเสร็จไม่น้อยกว่าร้อยละตามที่มติ ครม. กำหนด ดังนี้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32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54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77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100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721014" y="5474386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อ้างอิง 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: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มติ ครม. วันที่ 10 พฤศจิกายน 2563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3635" y="9179"/>
            <a:ext cx="6938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3.1 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2566  (ส่วนภูมิภาค) </a:t>
            </a:r>
          </a:p>
        </p:txBody>
      </p:sp>
      <p:grpSp>
        <p:nvGrpSpPr>
          <p:cNvPr id="35" name="กลุ่ม 3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6" name="กลุ่ม 3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8" name="กลุ่ม 3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7" name="รูปห้าเหลี่ยม 4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9" name="กลุ่ม 3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0" name="กลุ่ม 3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4" name="กลุ่ม 4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7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469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831" y="-216933"/>
            <a:ext cx="12245731" cy="1638279"/>
            <a:chOff x="4831" y="-216933"/>
            <a:chExt cx="12245731" cy="1638279"/>
          </a:xfrm>
        </p:grpSpPr>
        <p:grpSp>
          <p:nvGrpSpPr>
            <p:cNvPr id="52" name="Group 70"/>
            <p:cNvGrpSpPr/>
            <p:nvPr/>
          </p:nvGrpSpPr>
          <p:grpSpPr>
            <a:xfrm>
              <a:off x="4831" y="-216933"/>
              <a:ext cx="12245731" cy="1638279"/>
              <a:chOff x="-23581" y="-192311"/>
              <a:chExt cx="10193050" cy="1495013"/>
            </a:xfrm>
          </p:grpSpPr>
          <p:grpSp>
            <p:nvGrpSpPr>
              <p:cNvPr id="5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856748"/>
                <a:chOff x="-29746" y="-164554"/>
                <a:chExt cx="9173747" cy="771073"/>
              </a:xfrm>
            </p:grpSpPr>
            <p:sp>
              <p:nvSpPr>
                <p:cNvPr id="5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9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77107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0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1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6532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5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192311"/>
                <a:ext cx="1466312" cy="1495013"/>
                <a:chOff x="5688831" y="-409911"/>
                <a:chExt cx="1319681" cy="1345512"/>
              </a:xfrm>
            </p:grpSpPr>
            <p:sp>
              <p:nvSpPr>
                <p:cNvPr id="56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09911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7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139337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16905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07940"/>
              </p:ext>
            </p:extLst>
          </p:nvPr>
        </p:nvGraphicFramePr>
        <p:xfrm>
          <a:off x="480744" y="1279193"/>
          <a:ext cx="11292500" cy="45256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3904">
                  <a:extLst>
                    <a:ext uri="{9D8B030D-6E8A-4147-A177-3AD203B41FA5}">
                      <a16:colId xmlns:a16="http://schemas.microsoft.com/office/drawing/2014/main" val="3847035520"/>
                    </a:ext>
                  </a:extLst>
                </a:gridCol>
                <a:gridCol w="2387090">
                  <a:extLst>
                    <a:ext uri="{9D8B030D-6E8A-4147-A177-3AD203B41FA5}">
                      <a16:colId xmlns:a16="http://schemas.microsoft.com/office/drawing/2014/main" val="231617540"/>
                    </a:ext>
                  </a:extLst>
                </a:gridCol>
                <a:gridCol w="2243457">
                  <a:extLst>
                    <a:ext uri="{9D8B030D-6E8A-4147-A177-3AD203B41FA5}">
                      <a16:colId xmlns:a16="http://schemas.microsoft.com/office/drawing/2014/main" val="1539176672"/>
                    </a:ext>
                  </a:extLst>
                </a:gridCol>
                <a:gridCol w="1050130">
                  <a:extLst>
                    <a:ext uri="{9D8B030D-6E8A-4147-A177-3AD203B41FA5}">
                      <a16:colId xmlns:a16="http://schemas.microsoft.com/office/drawing/2014/main" val="1933619242"/>
                    </a:ext>
                  </a:extLst>
                </a:gridCol>
                <a:gridCol w="1503593">
                  <a:extLst>
                    <a:ext uri="{9D8B030D-6E8A-4147-A177-3AD203B41FA5}">
                      <a16:colId xmlns:a16="http://schemas.microsoft.com/office/drawing/2014/main" val="486534550"/>
                    </a:ext>
                  </a:extLst>
                </a:gridCol>
                <a:gridCol w="2204326">
                  <a:extLst>
                    <a:ext uri="{9D8B030D-6E8A-4147-A177-3AD203B41FA5}">
                      <a16:colId xmlns:a16="http://schemas.microsoft.com/office/drawing/2014/main" val="1448607063"/>
                    </a:ext>
                  </a:extLst>
                </a:gridCol>
              </a:tblGrid>
              <a:tr h="384329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การจัดสรรงบประมาณ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8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8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คงเหลือ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66463"/>
                  </a:ext>
                </a:extLst>
              </a:tr>
              <a:tr h="66101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</a:t>
                      </a:r>
                      <a:b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82050"/>
                  </a:ext>
                </a:extLst>
              </a:tr>
              <a:tr h="885974">
                <a:tc>
                  <a:txBody>
                    <a:bodyPr/>
                    <a:lstStyle/>
                    <a:p>
                      <a:r>
                        <a:rPr lang="th-TH" sz="21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 งบบริหาร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151</a:t>
                      </a:r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,036,300.00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57,925,109.71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- 15.65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93,111,190.29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618275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r>
                        <a:rPr lang="th-TH" sz="21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 เงินอุดหนุน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84,520,000.00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22,236,550.00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- 27.69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62,283,450.00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48295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</a:t>
                      </a:r>
                      <a:r>
                        <a:rPr lang="th-TH" sz="20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เงินทุนหมุนเวียน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594,000,000.00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214,119,279.00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- 17.95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379,880,721.00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76349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ภาพรวม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829,556,300.00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294,280,938.71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- 18.53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535,275,361.29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1873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8823946" y="6432381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16 กุมภาพันธ์ 2566</a:t>
            </a:r>
            <a:endParaRPr lang="th-TH" sz="1600" dirty="0"/>
          </a:p>
        </p:txBody>
      </p:sp>
      <p:sp>
        <p:nvSpPr>
          <p:cNvPr id="35" name="ชื่อเรื่อง 1"/>
          <p:cNvSpPr txBox="1">
            <a:spLocks/>
          </p:cNvSpPr>
          <p:nvPr/>
        </p:nvSpPr>
        <p:spPr>
          <a:xfrm>
            <a:off x="589752" y="153631"/>
            <a:ext cx="7069043" cy="635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ผลการเบิกจ่ายประจำปีงบประมาณ พ.ศ. 2566  (ส่วนภูมิภาค)</a:t>
            </a:r>
          </a:p>
        </p:txBody>
      </p:sp>
      <p:grpSp>
        <p:nvGrpSpPr>
          <p:cNvPr id="36" name="กลุ่ม 3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9" name="กลุ่ม 3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0" name="กลุ่ม 3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1" name="กลุ่ม 4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5" name="กลุ่ม 4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64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3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102894"/>
              </p:ext>
            </p:extLst>
          </p:nvPr>
        </p:nvGraphicFramePr>
        <p:xfrm>
          <a:off x="259307" y="993661"/>
          <a:ext cx="11750724" cy="51913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4365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39348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54917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05293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54)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46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12,159,890.00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10,945,091.44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90.01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36.01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14,133,390.00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12,334,598.99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87.27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33.27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10,452,380.00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7,672,509.00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73.40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8,205,905.00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5,801,793.79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70.70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9,329,380.00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6,272,221.83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67.23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  9,192,115.00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5,872,264.18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63.88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9.88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12,151,890.00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7,679,342.00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63.19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13,784,890.00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8,608,836.00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62.45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10,908,290.00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6,616,410.52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60.65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  8,269,305.00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4,964,376.38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60.03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6.03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grpSp>
        <p:nvGrpSpPr>
          <p:cNvPr id="16" name="กลุ่ม 1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477108" y="177116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16 กุมภาพันธ์ 2566)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706497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6052</Words>
  <Application>Microsoft Office PowerPoint</Application>
  <PresentationFormat>Widescreen</PresentationFormat>
  <Paragraphs>2802</Paragraphs>
  <Slides>54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Angsana New</vt:lpstr>
      <vt:lpstr>Arial</vt:lpstr>
      <vt:lpstr>Batang</vt:lpstr>
      <vt:lpstr>Calibri</vt:lpstr>
      <vt:lpstr>Calibri Light</vt:lpstr>
      <vt:lpstr>Chulabhorn Likit Text</vt:lpstr>
      <vt:lpstr>Chulabhorn Likit Text Light</vt:lpstr>
      <vt:lpstr>Chulabhorn Likit Text Light๙</vt:lpstr>
      <vt:lpstr>Cordia New</vt:lpstr>
      <vt:lpstr>Roboto</vt:lpstr>
      <vt:lpstr>Roboto Slab</vt:lpstr>
      <vt:lpstr>TH SarabunPSK</vt:lpstr>
      <vt:lpstr>Times New Roman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ประกาศรับสมัครบุคคลเพื่อสรรหาและเลือกสรรเป็นพนักงานกองทุน  สังกัดสำนักงานกองทุนพัฒนาบทบาทสตรี กรมการพัฒนาชุมชน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TWDF-CDD</dc:creator>
  <cp:lastModifiedBy>Windows User</cp:lastModifiedBy>
  <cp:revision>226</cp:revision>
  <cp:lastPrinted>2023-02-17T06:26:15Z</cp:lastPrinted>
  <dcterms:created xsi:type="dcterms:W3CDTF">2022-12-13T08:41:45Z</dcterms:created>
  <dcterms:modified xsi:type="dcterms:W3CDTF">2023-02-17T10:14:19Z</dcterms:modified>
</cp:coreProperties>
</file>