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78"/>
  </p:notesMasterIdLst>
  <p:sldIdLst>
    <p:sldId id="257" r:id="rId2"/>
    <p:sldId id="258" r:id="rId3"/>
    <p:sldId id="259" r:id="rId4"/>
    <p:sldId id="260" r:id="rId5"/>
    <p:sldId id="261" r:id="rId6"/>
    <p:sldId id="262" r:id="rId7"/>
    <p:sldId id="328" r:id="rId8"/>
    <p:sldId id="329" r:id="rId9"/>
    <p:sldId id="350" r:id="rId10"/>
    <p:sldId id="351" r:id="rId11"/>
    <p:sldId id="356" r:id="rId12"/>
    <p:sldId id="357" r:id="rId13"/>
    <p:sldId id="358" r:id="rId14"/>
    <p:sldId id="359" r:id="rId15"/>
    <p:sldId id="360" r:id="rId16"/>
    <p:sldId id="361" r:id="rId17"/>
    <p:sldId id="366" r:id="rId18"/>
    <p:sldId id="267" r:id="rId19"/>
    <p:sldId id="368" r:id="rId20"/>
    <p:sldId id="369" r:id="rId21"/>
    <p:sldId id="370" r:id="rId22"/>
    <p:sldId id="371" r:id="rId23"/>
    <p:sldId id="372" r:id="rId24"/>
    <p:sldId id="380" r:id="rId25"/>
    <p:sldId id="381" r:id="rId26"/>
    <p:sldId id="395" r:id="rId27"/>
    <p:sldId id="396" r:id="rId28"/>
    <p:sldId id="363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275" r:id="rId37"/>
    <p:sldId id="850" r:id="rId38"/>
    <p:sldId id="841" r:id="rId39"/>
    <p:sldId id="842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343" r:id="rId48"/>
    <p:sldId id="790" r:id="rId49"/>
    <p:sldId id="817" r:id="rId50"/>
    <p:sldId id="821" r:id="rId51"/>
    <p:sldId id="822" r:id="rId52"/>
    <p:sldId id="823" r:id="rId53"/>
    <p:sldId id="824" r:id="rId54"/>
    <p:sldId id="818" r:id="rId55"/>
    <p:sldId id="832" r:id="rId56"/>
    <p:sldId id="833" r:id="rId57"/>
    <p:sldId id="834" r:id="rId58"/>
    <p:sldId id="835" r:id="rId59"/>
    <p:sldId id="836" r:id="rId60"/>
    <p:sldId id="263" r:id="rId61"/>
    <p:sldId id="264" r:id="rId62"/>
    <p:sldId id="265" r:id="rId63"/>
    <p:sldId id="266" r:id="rId64"/>
    <p:sldId id="837" r:id="rId65"/>
    <p:sldId id="268" r:id="rId66"/>
    <p:sldId id="838" r:id="rId67"/>
    <p:sldId id="276" r:id="rId68"/>
    <p:sldId id="277" r:id="rId69"/>
    <p:sldId id="273" r:id="rId70"/>
    <p:sldId id="274" r:id="rId71"/>
    <p:sldId id="839" r:id="rId72"/>
    <p:sldId id="825" r:id="rId73"/>
    <p:sldId id="828" r:id="rId74"/>
    <p:sldId id="829" r:id="rId75"/>
    <p:sldId id="320" r:id="rId76"/>
    <p:sldId id="327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0F38F-0A6E-4CCD-9090-EECF15590B14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37D75-8E03-4D2E-BD16-1EB358B55F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34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30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65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14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95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537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441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90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577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1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0225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2BB7-1628-45A9-A138-BB34B7D0CF95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76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2BB7-1628-45A9-A138-BB34B7D0CF95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411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134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34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142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41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6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05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02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9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42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76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08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63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3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5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4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2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6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3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5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6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A94ED-CCAD-4AB1-BDFB-76A780FEF5FA}" type="datetimeFigureOut">
              <a:rPr lang="th-TH" smtClean="0"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hyperlink" Target="http://womenfund.in.t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1019687" y="2008120"/>
            <a:ext cx="9967627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วันศุกร์ที่ 17 มีนาคม 2566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เวลา 13.30 - 16.00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98126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10,452,380.00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8,954,488.00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85.67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+31.67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9,984,665.00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8,364,765.00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+29.78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14,170,265.00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11,624,149.50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+28.03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12,257,265.00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9,824,262.00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+26.15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6,899,755.00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5,478,117.24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+25.40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13,784,890.00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10,692,829.00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77.57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+23.57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9,146,030.00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7,027,571.00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+22.84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10,813,815.00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8,227,240.50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+22.08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11,560,655.00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8,745,552.10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+21.65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11,226,215.00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8,403,471.50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74.86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+20.86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3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60922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14,698,340.00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10,827,519.52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73.66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+19.66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8,205,905.00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6,009,348.65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+19.23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12,437,615.00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9,066,516.02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+18.90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10,604,255.00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7,710,707.50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+18.71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8,362,980.00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6,061,897.77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+18.48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10,132,540.00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7,269,270.65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+17.74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18,376,640.00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13,129,150.50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+17.44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11,190,140.00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7,795,728.29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+15.67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8,269,305.00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5,759,605.63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+16.65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11,120,465.00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7,711,547.72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+15.35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6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48811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12,442,540.00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8,535,140.00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68.60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+14.60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13,144,715.00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8,994,562.65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+14.43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13,792,565.00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9,218,928.00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+12.84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8,513,380.00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5,685,781.09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+12.79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12,151,890.00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8,047,592.00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+12.23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14,070,415.00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9,300,067.00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+12.10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8,276,780.00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5,347,390.00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+10.61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9,851,265.00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6,315,141.56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+10.10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5,668,905.00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3,588,223.00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+9.30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10,520,580.00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6,477,861.79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+7.57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3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38102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12,380,615.00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7,513,361.58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60.69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+6.69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11,737,840.00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7,091,150.66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+6.41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7,236,505.00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4,370,190.38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+6.39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11,318,805.00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6,693,080.00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+5.13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15,887,765.00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9,184,789.33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+3.81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8,316,780.00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4,763,234.84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9,533,555.00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5,459,270.34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12,012,780.00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6,719,732.88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9,701,465.00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5,383,744.00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16,157,640.00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8,842,563.50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+0.73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2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48263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15,324,890.00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7,747,035.00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-3.45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15,216,290.00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7,652,745.50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-3.71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10,322,490.00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5,141,455.33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6,763,705.00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3,365,585.49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-4.24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12,032,905.00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5,387,604.00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-9.23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6,884,880.00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3,071,499.72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-9.39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10,249,215.00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4,547,050.06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-9.64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18,196,515.00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8,055,964.75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-9.73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8,165,205.00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3,548,977.69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-10.54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11,949,040.00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5,164,297.98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-10.78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72350"/>
              </p:ext>
            </p:extLst>
          </p:nvPr>
        </p:nvGraphicFramePr>
        <p:xfrm>
          <a:off x="232013" y="1041987"/>
          <a:ext cx="11573299" cy="5206184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60248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58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11,214,265.00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4,698,859.65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-12.10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7,324,680.00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3,004,480.64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-12.98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7,280,180.00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2,736,786.00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-16.41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12,451,065.00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4,459,567.36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-18.18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10,565,655.00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3,353,519.65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9,565,930.00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3,025,335.73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9,388,580.00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2,963,340.54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9,727,005.00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3,027,711.51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9,068,430.00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2,798,012.15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-23.15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6,355,780.00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1,960,363.44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-23.16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3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63470"/>
              </p:ext>
            </p:extLst>
          </p:nvPr>
        </p:nvGraphicFramePr>
        <p:xfrm>
          <a:off x="232013" y="1274527"/>
          <a:ext cx="11573299" cy="4539947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21092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5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12,865,190.00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3,928,851.00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-23.46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9,054,465.00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2,727,786.18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-23.87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9,303,705.00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2,667,503.00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-25.33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10,710,890.00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2,515,041.00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9,790,665.00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2,036,372.94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-33.20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10,652,790.00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1,190,026.44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-42.83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4514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829,556,300.00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507,568,178.07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+7.19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2478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6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7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7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" name="AutoShape 4" descr="จบการนำเสนอ - สื่อสารการศึกษาซอฟแวร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4" name="กลุ่ม 63"/>
          <p:cNvGrpSpPr/>
          <p:nvPr/>
        </p:nvGrpSpPr>
        <p:grpSpPr>
          <a:xfrm>
            <a:off x="734993" y="1407450"/>
            <a:ext cx="6972257" cy="4650728"/>
            <a:chOff x="-660873" y="1014779"/>
            <a:chExt cx="12416029" cy="5755685"/>
          </a:xfrm>
          <a:solidFill>
            <a:srgbClr val="92D050"/>
          </a:solidFill>
        </p:grpSpPr>
        <p:sp>
          <p:nvSpPr>
            <p:cNvPr id="65" name="สี่เหลี่ยมผืนผ้ามุมมน 64"/>
            <p:cNvSpPr/>
            <p:nvPr/>
          </p:nvSpPr>
          <p:spPr>
            <a:xfrm>
              <a:off x="6633902" y="1014779"/>
              <a:ext cx="4781940" cy="151800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4,533,286,233.35 บาท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(ฐาน ณ 1 ต.ค. 2565)</a:t>
              </a:r>
              <a:endPara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สี่เหลี่ยมผืนผ้ามุมมน 65"/>
            <p:cNvSpPr/>
            <p:nvPr/>
          </p:nvSpPr>
          <p:spPr>
            <a:xfrm>
              <a:off x="-660873" y="5208492"/>
              <a:ext cx="5545520" cy="15619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หนี้ยังไม่ถึงกำหนดชำระ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2,445</a:t>
              </a:r>
              <a:r>
                <a:rPr lang="en-US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,547,611.84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บาท</a:t>
              </a:r>
              <a:r>
                <a:rPr lang="th-TH" sz="16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  </a:t>
              </a:r>
              <a:endPara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5599490" y="5208492"/>
              <a:ext cx="6155666" cy="156197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A8A8A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หนี้เกินกำหนดชำระ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1,302</a:t>
              </a:r>
              <a:r>
                <a:rPr lang="en-US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,080,646.54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บาท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ร้อยละ 28.72 ของหนี้คงเหลือ 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ฐาน ณ 1 ต.ค. 2565</a:t>
              </a:r>
              <a:r>
                <a:rPr lang="en-US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)</a:t>
              </a:r>
            </a:p>
            <a:p>
              <a:pPr algn="ctr">
                <a:lnSpc>
                  <a:spcPct val="120000"/>
                </a:lnSpc>
              </a:pP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8831438" y="6419442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1498" y="5621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3.2 การบริหารจัดการหนี้กองทุนพัฒนาบทบาทสตรี     </a:t>
            </a:r>
          </a:p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ประจำปีงบระมาณ พ.ศ. 2556 - 2565 (ตัวชี้วัด พจ.)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75" name="สี่เหลี่ยมผืนผ้ามุมมน 74"/>
          <p:cNvSpPr/>
          <p:nvPr/>
        </p:nvSpPr>
        <p:spPr>
          <a:xfrm>
            <a:off x="8214980" y="4782421"/>
            <a:ext cx="2616443" cy="1275758"/>
          </a:xfrm>
          <a:prstGeom prst="roundRect">
            <a:avLst/>
          </a:prstGeom>
          <a:solidFill>
            <a:srgbClr val="FF9999">
              <a:alpha val="9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ดำเนินคดี</a:t>
            </a:r>
          </a:p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117</a:t>
            </a:r>
            <a:r>
              <a: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,507,111.21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</p:txBody>
      </p:sp>
      <p:grpSp>
        <p:nvGrpSpPr>
          <p:cNvPr id="74" name="กลุ่ม 7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3" name="กลุ่ม 82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93" name="รูปห้าเหลี่ยม 9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94" name="รูปห้าเหลี่ยม 9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4" name="กลุ่ม 83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5" name="กลุ่ม 84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7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9" name="กลุ่ม 88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90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0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8" name="สี่เหลี่ยมผืนผ้ามุมมน 65"/>
          <p:cNvSpPr/>
          <p:nvPr/>
        </p:nvSpPr>
        <p:spPr>
          <a:xfrm>
            <a:off x="2636178" y="2959052"/>
            <a:ext cx="3114103" cy="103163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รับชำระคืน</a:t>
            </a:r>
          </a:p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668</a:t>
            </a:r>
            <a:r>
              <a: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,150,863.76 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  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ผืนผ้ามุมมน 65"/>
          <p:cNvSpPr/>
          <p:nvPr/>
        </p:nvSpPr>
        <p:spPr>
          <a:xfrm>
            <a:off x="6514619" y="3000476"/>
            <a:ext cx="3114103" cy="1031635"/>
          </a:xfrm>
          <a:prstGeom prst="roundRect">
            <a:avLst/>
          </a:prstGeom>
          <a:solidFill>
            <a:srgbClr val="B7B7FF">
              <a:alpha val="9294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ลูกหนี้คงเหลือ ณ ปัจจุบัน</a:t>
            </a:r>
          </a:p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,865,135,369.59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   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5" name="ตัวเชื่อมต่อตรง 33"/>
          <p:cNvCxnSpPr/>
          <p:nvPr/>
        </p:nvCxnSpPr>
        <p:spPr>
          <a:xfrm>
            <a:off x="9826311" y="4313496"/>
            <a:ext cx="0" cy="51469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33"/>
          <p:cNvCxnSpPr/>
          <p:nvPr/>
        </p:nvCxnSpPr>
        <p:spPr>
          <a:xfrm>
            <a:off x="2292044" y="4296937"/>
            <a:ext cx="1" cy="48548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34"/>
          <p:cNvCxnSpPr>
            <a:endCxn id="67" idx="0"/>
          </p:cNvCxnSpPr>
          <p:nvPr/>
        </p:nvCxnSpPr>
        <p:spPr>
          <a:xfrm>
            <a:off x="5978884" y="4330999"/>
            <a:ext cx="0" cy="46506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32"/>
          <p:cNvCxnSpPr/>
          <p:nvPr/>
        </p:nvCxnSpPr>
        <p:spPr>
          <a:xfrm>
            <a:off x="2292044" y="4321602"/>
            <a:ext cx="7556301" cy="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ตัวเชื่อมต่อตรง 38"/>
          <p:cNvCxnSpPr/>
          <p:nvPr/>
        </p:nvCxnSpPr>
        <p:spPr>
          <a:xfrm flipH="1">
            <a:off x="8126629" y="4048970"/>
            <a:ext cx="1" cy="261195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1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95132"/>
              </p:ext>
            </p:extLst>
          </p:nvPr>
        </p:nvGraphicFramePr>
        <p:xfrm>
          <a:off x="127143" y="855308"/>
          <a:ext cx="1177457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639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7929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129,002,478.71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30,142,475.40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7,406,147.47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3,296,553.42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7.02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213,175,320.88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36,799,468.47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4,786,625.65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236,408,596.39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37,672,020.62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482,429.60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6,579,756.39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10.27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374,039,598.08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32,257,311.39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798,985.79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5,308,928.74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10.72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160,945,619.57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24,813,197.88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4,019,620.55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11.18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140,682,865.00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105,866,672.33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29,056,286.76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172,029.00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5,587,876.91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12.16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147,042,967.77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30,804,549.92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815,334.85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6,034,078.46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179,833,056.03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32,835,386.32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839,913.00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6,589,700.65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119,913,801.07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42,468,657.92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7,210,243.01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12.74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142,347,866.41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22,010,501.43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5,432,224.16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92176"/>
              </p:ext>
            </p:extLst>
          </p:nvPr>
        </p:nvGraphicFramePr>
        <p:xfrm>
          <a:off x="91598" y="867293"/>
          <a:ext cx="11774572" cy="549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6194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32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13707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73,791,491.91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29,307,532.29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5,882,212.80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15.85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105,185,295.35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25,891,021.89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4,338,029.28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6,996,423.48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15.98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163,365,474.67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16,437,856.09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4,588,184.24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204,233,244.00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38,314,481.00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1,006,647.00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10,067,376.00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176,058,356.57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58,388,017.58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13,806,665.85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17.25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143,241,548.29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31,581,225.76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8,479,738.95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17.92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125,202,603.85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35,692,024.21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10,127,025.43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18.41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227,405,923.56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27,639,263.66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1,137,874.73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9,507,457.05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18.47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67,091,340.30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26,928,270.19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1,848,168.40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7,820,085.11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18.81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235,862,232.48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31,705,852.00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1,641,944.78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11,994,680.74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19.71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4"/>
          <p:cNvSpPr txBox="1"/>
          <p:nvPr/>
        </p:nvSpPr>
        <p:spPr>
          <a:xfrm>
            <a:off x="207879" y="1220494"/>
            <a:ext cx="11839634" cy="55394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2 เรื่อง รับรองรายงานการประชุม ครั้งที่ 2/2566 เมื่อวันที่ 17 กุมภาพันธ์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เป็นการประชุมผ่านระบบวีดิทัศน์ทางไกล (</a:t>
            </a:r>
            <a:r>
              <a: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3 เรื่อง สืบเนื่องจากการประชุม ครั้งที่ 2/2566 เมื่อวันที่ 17 กุมภาพันธ์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	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(กลุ่มนโยบายและยุทธศาสตร์)</a:t>
            </a:r>
            <a:b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3.2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/>
                <a:cs typeface="Chulabhorn Likit Text Light" panose="00000400000000000000" pitchFamily="50" charset="-34"/>
              </a:rPr>
              <a:t>การบริหารจัดการหนี้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(กลุ่มนโยบายและยุทธศาสตร์)</a:t>
            </a:r>
            <a:endParaRPr lang="th-TH" sz="14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4 เรื่อง เพื่อทราบ	 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  	 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4.1 ผลการเบิกจ่ายงบประมาณกองทุนพัฒนาบทบาทสตรี ประจำปีงบประมาณ พ.ศ. 2566 ประเภทเงินอุดหนุนเงินและทุนหมุนเวียน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(กลุ่มนโยบายและยุทธศาสตร์)</a:t>
            </a:r>
            <a:endParaRPr lang="th-TH" sz="14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			  4.2</a:t>
            </a:r>
            <a:r>
              <a:rPr lang="th-TH" sz="14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โครงการเชิดชูเกียรติคนกองทุนพัฒนาบทบาทสตรี ประจำปี 2566 (กลุ่มพัฒนาศักยภาพกองทุน)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4.3 </a:t>
            </a:r>
            <a:r>
              <a:rPr lang="th-TH" sz="1400" spc="-2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การประเมินผลการปฏิบัติงานของพนักงานกองทุนพัฒนาบทบาทสตรี ครั้งที่ 1 ประจำปีงบประมาณ พ.ศ. 2566(1 ตุลาคม 2565 ถึง 31 มีนาคม 2566) (กลุ่มอำนวยการ)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4.4 ประกาศคณะกรรมการบริหารกองทุนพัฒนาบทบาทสตรีเรื่อง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2566 (กลุ่มกฎหมาย)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4.5 ประกาศคณะกรรมการบริหารกองทุนพัฒนาบทบาทสตรี เรื่อง มาตรการไกล่เกลี่ยและประนีประนอมยอมความ กรณีลูกหนี้ผิดนัด พ.ศ.2566 </a:t>
            </a:r>
            <a:b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(กลุ่มกฎหมาย)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4.6 แนวทางการบริหารจัดการหนี้กองทุนพัฒนาบทบาทสตรี กรณีลูกหนี้เพิกเฉยผิดนัดซ้ำซ้อน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1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กลุ่มกฎหมาย)</a:t>
            </a:r>
            <a:b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 เรื่อง อื่นๆ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31" y="-304555"/>
            <a:ext cx="12252566" cy="1638279"/>
            <a:chOff x="4831" y="-304555"/>
            <a:chExt cx="12252566" cy="1638279"/>
          </a:xfrm>
        </p:grpSpPr>
        <p:grpSp>
          <p:nvGrpSpPr>
            <p:cNvPr id="32" name="Group 70"/>
            <p:cNvGrpSpPr/>
            <p:nvPr/>
          </p:nvGrpSpPr>
          <p:grpSpPr>
            <a:xfrm>
              <a:off x="4831" y="-304555"/>
              <a:ext cx="12245731" cy="1638279"/>
              <a:chOff x="-23581" y="-272268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533168"/>
                <a:chOff x="-29746" y="-164553"/>
                <a:chExt cx="9173747" cy="479851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25008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4237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169695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2"/>
                  <a:ext cx="9173747" cy="33538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977536" y="-272268"/>
                <a:ext cx="1466312" cy="1495013"/>
                <a:chOff x="5658159" y="-481870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58159" y="-481870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20818" y="-211296"/>
                  <a:ext cx="834261" cy="598312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74146" y="-5990"/>
              <a:ext cx="2983251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5" name="TextBox 64"/>
          <p:cNvSpPr txBox="1"/>
          <p:nvPr/>
        </p:nvSpPr>
        <p:spPr>
          <a:xfrm>
            <a:off x="88509" y="634457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ระเบียบวาระการประชุมครั้งที่ 3/2566</a:t>
            </a:r>
          </a:p>
        </p:txBody>
      </p: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15576"/>
              </p:ext>
            </p:extLst>
          </p:nvPr>
        </p:nvGraphicFramePr>
        <p:xfrm>
          <a:off x="88684" y="912743"/>
          <a:ext cx="11825812" cy="5331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1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93309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978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3063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690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0863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0610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228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77,793,867.15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29,819,740.53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8,996,190.44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20.01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194,554,716.50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15,468,691.96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5,874,171.26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20.13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74,306,000.81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44,527,963.10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882,239.61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12,793,720.48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20.30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270,168,410.77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56,419,479.00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20,383,630.23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21.02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115,393,867.88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51,573,815.77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16,957,736.74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21.43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236,707,535.30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48,002,927.89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773,992.93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18,137,063.88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21.91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116,918,364.32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33,537,534.58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3,870,255.69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12,692,796.41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22.18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259,958,591.09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50,958,563.59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20,935,722.32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142,385,495.17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42,674,410.39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15,216,804.44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90,474,728.84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36,790,386.59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200,806.00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12,669,735.32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22.78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433395"/>
              </p:ext>
            </p:extLst>
          </p:nvPr>
        </p:nvGraphicFramePr>
        <p:xfrm>
          <a:off x="88684" y="955514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8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9037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144,498,272.08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16,612,041.62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6,708,405.30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22.87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96,091,946.97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37,194,563.37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17,384,719.31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17,577,488.35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23.06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124,171,728.38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44,943,282.55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2,341,319.43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16,223,121.64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23.16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260,373,749.80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40,989,069.19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17,246,914.01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209,953,494.54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46,466,564.00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17,528,271.46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196,625,473.68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23,995,578.65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10,853,087.67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24.08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282,222,044.26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18,657,061.63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9,290,509.11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24.21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153,572,255.79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25,080,719.14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10,596,164.07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24.57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371,891,521.00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278,899,941.80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66,133,147.74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551,295.00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26,307,136.46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24.58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127,539,303.71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25,422,155.77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10,727,915.52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3067"/>
              </p:ext>
            </p:extLst>
          </p:nvPr>
        </p:nvGraphicFramePr>
        <p:xfrm>
          <a:off x="88684" y="899701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4709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1442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79,319,073.64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27,962,871.42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213,632.20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10,909,141.74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147,711,231.90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30,048,776.71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13,855,416.39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25.82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60,961,235.38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18,824,343.24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541,973.00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8,195,706.38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26.01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125,694,022.52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18,652,683.74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7,413,634.72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12,528,724.02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26.46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173,749,793.00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113,846,871.90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41,513,121.12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1,060,480.00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17,329,319.98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26.74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75,226,548.36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22,207,052.31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4,328,473.06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12,007,575.27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309,323,967.60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43,580,569.57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989,959.00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24,203,631.83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155,165,153.04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39,951,989.05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1,125,310.42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20,199,245.49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29.40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234,328,731.34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20,792,151.52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2,356,846.00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13,676,991.14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174,495,386.78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14,413,533.70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10,087,478.52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6800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8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9037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127,127,845.82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25,604,120.17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791,222.07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15,676,855.94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148,817,728.61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31,788,524.80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1,573,181.00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21,005,559.59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32.09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165,522,351.99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24,973,928.31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2,399,893.46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17,940,126.24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298,682,308.29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33,384,076.18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23,383,981.53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34.74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107,152,638.97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20,844,030.45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186,712.63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13,849,000.95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35.12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176,116,082.15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25,357,206.82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2,240,710.00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17,491,481.03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319,600,325.83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13,718,911.50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984,067.00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12,429,295.67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114,568,064.98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31,539,939.83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237,600.62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21,240,974.57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116,045,336.77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36,697,619.91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677,841.81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24,793,825.51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382,921,057.25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24,811,132.64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1,186,519.12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24,016,490.99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37.18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0909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1404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36463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2556 - 2565</a:t>
                      </a: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ณ 1 ต.ค. 65</a:t>
                      </a: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192,675,716.69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53,215,196.84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7,637,055.83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43,603,364.64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82,813,281.46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14,972,392.43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2,962,811.11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13,158,413.00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37.40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225,522,038.14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42,732,556.67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3,718,081.84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37,258,723.35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219,096,958.05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32,467,630.75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28,387,595.20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128,540,108.31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19,413,052.05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16,650,509.64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37.66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192,893,424.71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48,043,494.30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36,027,572.99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82,728,164.39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29,383,287.91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3,652,740.37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24,240,048.33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38.25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132,947,647.45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37,412,523.71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2,822,703.25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30,595,568.59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140,732,206.57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18,115,407.95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4,996,281.37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17,607,844.11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39.67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69,000,825.25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25,740,672.83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1,297,839.57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22,758,862.35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41.92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66345"/>
              </p:ext>
            </p:extLst>
          </p:nvPr>
        </p:nvGraphicFramePr>
        <p:xfrm>
          <a:off x="88684" y="909227"/>
          <a:ext cx="11933292" cy="5303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68039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3134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619479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63049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86188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41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16 มีนาคม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718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182,873,116.83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21,764,201.44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23,582,916.73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43.20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69,159,292.07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31,228,397.24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32,573,804.69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47.74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141,926,215.04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33,790,532.08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1,952,379.17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44,968,706.71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49.89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199,572,297.20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35,443,799.89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43,622,614.22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51.07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68,493,976.64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13,557,784.78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933,915.62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19,385,444.96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125,195,152.71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31,573,818.99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59,684,705.24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61.28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76,592,309.41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14,013,181.15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2,293,413.13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41,321,086.31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65.55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04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16,411,147,340.69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12,546,011,971.10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2,445,547,611.84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117,507,111.21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1,302,080,646.54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28.72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96315"/>
              </p:ext>
            </p:extLst>
          </p:nvPr>
        </p:nvGraphicFramePr>
        <p:xfrm>
          <a:off x="50801" y="852042"/>
          <a:ext cx="11972878" cy="5981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4498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เปรียบเทียบผลต่างร้อยละของหนี้เกินกำหนดชำระ ณ 15 กุมภาพันธ์ 2566 เทียบกับ 16 มีนาคม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ที่ลดลงได้ 10 อันดับท้าย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79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16 มี.ค.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15 ก.พ.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25,084,190.42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29,383,287.91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3,652,740.37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24,240,048.33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11,062,416.48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18,657,061.63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9,290,509.11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-5.87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17,603,353.07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37,283,891.87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17,246,914.01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-5.62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53,386,761.55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53,185,158.77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7,637,055.83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43,603,364.64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15,489,752.30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18,652,683.74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7,413,634.72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12,528,724.02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12,103,906.59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25,891,021.89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4,338,029.28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6,996,423.48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19,123,261.57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36,790,386.59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200,806.00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12,669,735.32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14,064,412.30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18,824,343.24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541,973.00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8,195,706.38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521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17,996,134.49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58,388,017.58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13,806,665.85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11,694,399.65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16,612,041.62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6,708,405.30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18831"/>
              </p:ext>
            </p:extLst>
          </p:nvPr>
        </p:nvGraphicFramePr>
        <p:xfrm>
          <a:off x="109561" y="1062321"/>
          <a:ext cx="11972878" cy="5596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2935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เปรียบเทียบผลต่างร้อยละของหนี้เกินกำหนดชำระ ณ 15 กุมภาพันธ์ 2566 เทียบกับ 16 มีนาคม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ที่ลดลงได้ 10 อันดับท้าย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91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16 มี.ค.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15 ก.พ.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231,474,140.00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45,067,752.74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10,219,086.42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23,944,628.65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10,853,087.67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24.08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21.72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113,906,898.00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35,178,473.32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4,084,856.78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14,972,392.43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2,962,811.11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13,158,413.00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35.02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3294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167,586,580.00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59,414,216.12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6,395,701.10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31,539,939.83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237,600.62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21,240,974.57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33.37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103,687,864.00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4,978,059.75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26,928,270.19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1,848,168.40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7,820,085.11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16.29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44,669,620.23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6,126,519.59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22,035,984.10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4,328,473.06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12,007,575.27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24.29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95,233,665.76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8,710,748.47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48,043,494.30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2,451,850.00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36,027,572.99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35.22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7,101,960.20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25,071,641.84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791,222.07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15,676,855.94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31.88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28.81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305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6,140,884.85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35,238,289.89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43,622,614.22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47.92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3.15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173,749,793.00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4,915,099.93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41,513,121.12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1,060,480.00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17,329,319.98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26.74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3.19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15,518,355.92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31,705,852.00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1,641,944.78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11,994,680.74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19.71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3.66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71412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118,798,200.00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54,285,543.40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4,488,168.65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25,740,672.83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1,297,839.57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22,758,862.35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41.92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37.19</a:t>
                      </a:r>
                      <a:endParaRPr lang="th-TH" sz="1400" b="1" u="none" strike="noStrike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7114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74749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30,142,090.70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122,122.49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15,853,208.64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77,615.04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15,930,823.68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20,453,951.13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62,862.00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10,432,599.78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35,688.00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10,468,287.78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24,776,757.20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120,681.95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11,127,788.51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60,008.00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11,187,796.51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43,833,445.13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116,394.00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19,360,429.86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65,240.09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19,425,669.95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33,591,628.32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101,939.85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14,575,701.17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64,749.23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14,640,450.40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18,366,853.04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125,067.00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7,928,052.96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46,507.00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7,974,559.96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13,553,916.53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62,428.00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5,822,066.08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35,574.00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5,857,640.08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28,730,713.00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135,953.00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12,287,679.64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51,408.00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12,339,087.64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42.77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24,736,322.00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52,352.00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10,573,239.73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21,772.00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10,595,011.73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30,988,221.45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109,965.39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13,186,250.05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38,518.40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13,224,768.45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17025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81425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14,290,452.50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56,985.00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6,010,905.56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20,499.00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6,031,404.56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36,366,506.25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166,334.62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15,079,943.49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46,673.25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15,126,616.74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17,272,580.30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48,231.00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7,119,927.50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26,621.23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7,146,548.73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39,351,273.00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106,124.00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15,518,355.92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35,135.00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15,553,490.92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28,270,339.33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177,685.36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11,148,014.64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46,604.46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11,194,619.10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52,136,307.31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269,417.53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20,542,405.93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100,959.80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20,643,365.73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18,536,230.13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77,303.50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7,270,845.64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20,946.92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7,291,792.56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19,947,409.38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62,630.00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7,771,081.49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20,059.23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7,791,140.72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22,530,591.27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99,790.98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8,745,813.93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23,456.86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8,769,270.79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21,095,266.00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69,801.17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8,185,254.56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21,881.50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8,207,136.06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1" name="สี่เหลี่ยมผืนผ้า 1">
            <a:extLst>
              <a:ext uri="{FF2B5EF4-FFF2-40B4-BE49-F238E27FC236}">
                <a16:creationId xmlns:a16="http://schemas.microsoft.com/office/drawing/2014/main" id="{51C9DA6C-41B0-446A-9C71-613DD63DFDBE}"/>
              </a:ext>
            </a:extLst>
          </p:cNvPr>
          <p:cNvSpPr/>
          <p:nvPr/>
        </p:nvSpPr>
        <p:spPr>
          <a:xfrm>
            <a:off x="8267701" y="6301740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95783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32,192,622.14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241,184.69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12,471,231.08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96,682.00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12,567,913.08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24,296,124.20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138,237.00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9,147,859.01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49,429.00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9,197,288.01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25,584,105.08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157,583.16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9,569,860.85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57,355.44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9,627,216.29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20,125,612.75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91,557.00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7,458,277.10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29,923.00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7,488,200.10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28,504,198.88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102,831.57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10,219,086.42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26,294.00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10,245,380.42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22,851,512.44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87,456.00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8,145,670.87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34,221.60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8,179,892.47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56,085,176.49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327,318.49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19,784,192.07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80,680.07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19,864,872.14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11,290,069.39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98,968.00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3,949,181.67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13,725.00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3,962,906.67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17,616,730.67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79,242.35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6,123,260.16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21,444.23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6,144,704.39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19,256,348.70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116,238.56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6,560,683.34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24,285.48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6,584,968.82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7C746877-0F21-4646-BE9C-2C17D5F8B16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87836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32,961,671.80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196,057.00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11,093,581.49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62,119.00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11,155,700.49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30,850,213.00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144,148.00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10,350,078.70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40,929.00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10,391,007.70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27,184,534.00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127,947.00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9,077,924.00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35,948.00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9,113,872.00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27,864,887.81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164,675.00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9,208,911.66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40,061.91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9,248,973.57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33.05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19,417,352.64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143,165.00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6,406,702.93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42,742.84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6,449,445.77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14,137,475.85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107,103.39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4,555,166.65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37,132.60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4,592,299.25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51,046,458.37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329,255.00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16,384,356.75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91,215.55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16,475,572.30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28,224,214.07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224,612.15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9,041,270.29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54,059.64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9,095,329.93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21,655,675.11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126,272.96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6,913,309.35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31,144.68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6,944,454.03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22,658,882.15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293,118.88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7,101,960.20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84,471.00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7,186,431.20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31.34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84DE3F00-7FC6-41D0-A5EE-F8B5534E758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05788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31,632,281.20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62,259.85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9,749,307.34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18,676.81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9,767,984.15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11,736,582.35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132,014.89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3,508,521.87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17,240.00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3,525,761.87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32,830,536.00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246,334.00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9,673,956.81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62,339.00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9,736,295.81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36,241,481.82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202,658.61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10,538,764.73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39,776.93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10,578,541.66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29,494,157.77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334,212.57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8,554,874.68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75,194.32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8,630,069.00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25,081,985.74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194,320.00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7,251,544.70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61,105.74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7,312,650.44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55,102,360.96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502,003.63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15,858,057.30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101,954.78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15,960,012.08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24,821,610.09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420,917.53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7,128,310.22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81,828.96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7,210,139.18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50,941,339.56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362,449.00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14,048,410.39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80,227.00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14,128,637.39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37,623,810.33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600,991.13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10,375,021.82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70,661.30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10,445,683.12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5E1A58F6-A1EF-4F23-9A6A-549ABC095FD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76630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27,076,368.36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262,175.46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7,426,896.64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79,009.06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7,505,905.70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46,254,007.23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532,721.03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12,643,302.13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75,728.36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12,719,030.49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16,138,323.82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130,918.35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4,084,856.78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24,575.28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4,109,432.06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24,434,715.12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231,744.25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6,126,519.59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42,418.00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6,168,937.59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26,176,870.59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128,871.00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6,525,992.14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19,824.00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6,545,816.14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25,009,120.36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310,989.33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6,100,698.05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54,038.00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6,154,736.05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19,734,273.00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55,473.99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4,805,308.35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10,788.53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4,816,096.88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22,412,839.40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99,682.80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5,414,563.52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32,141.31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5,446,704.83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24,841,853.93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61,164.28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5,964,302.96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17,208.49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5,981,511.45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25,098,074.25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90,830.00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5,951,079.64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12,963.54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5,964,043.18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23.71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E538E166-D44B-4CB7-8205-EBFE6757A09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24822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40,042,107.71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229,612.86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9,432,113.89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36,024.16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9,468,138.05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19,916,455.80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176,306.50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4,576,869.24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22,607.00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4,599,476.24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18,298,470.93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320,065.73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4,055,499.57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39,630.17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4,095,129.74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35,598,201.25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284,600.00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7,844,574.02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39,313.00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7,883,887.02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30,793,850.75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247,053.97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6,639,940.77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35,570.63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6,675,511.40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23,597,027.55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437,281.09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4,978,059.75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44,661.85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5,022,721.60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17,953,805.46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209,926.22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3,671,469.14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25,089.98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3,696,559.12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31,322,964.52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179,607.52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6,395,701.10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34,611.47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6,430,312.57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14,377,452.13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161,329.48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2,865,835.93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18,834.67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2,884,670.60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31,500,240.54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749,141.50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6,139,030.57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53,123.45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6,192,154.02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3F00ABBD-8A33-4326-A8E8-B5715DFA6C6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12919"/>
              </p:ext>
            </p:extLst>
          </p:nvPr>
        </p:nvGraphicFramePr>
        <p:xfrm>
          <a:off x="196320" y="844696"/>
          <a:ext cx="11644579" cy="496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2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9,896,080.83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136,072.00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1,925,941.38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7,134.87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1,933,076.25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45,802,294.05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523,298.50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8,710,748.47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83,828.75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8,794,577.22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37,914,152.75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297,041.23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7,108,277.03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47,859.04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7,156,136.07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25,155,464.99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175,858.99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4,488,168.65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26,725.73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4,514,894.38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28,474,653.15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274,036.26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4,430,230.14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31,304.00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4,461,534.14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39,631,229.96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536,435.38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6,140,884.85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73,618.10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6,214,502.95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32,575,448.33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405,978.00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4,915,099.93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34,009.00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4,949,108.93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2,148,307,212.09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15,747,416.97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668,150,863.76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3,445,426.33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671,596,290.09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F03138FE-CF83-4C46-834A-2A202A570062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36131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4.1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ผลการเบิกจ่ายงบประมาณกองทุนพัฒนาบทบาทสตรี </a:t>
            </a:r>
            <a:b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ประเภทเงินอุดหนุนเงิน</a:t>
            </a:r>
            <a:b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และทุนหมุนเวียน</a:t>
            </a:r>
            <a:endParaRPr lang="en-US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138156" y="42697"/>
            <a:ext cx="7487389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089" y="1868486"/>
            <a:ext cx="10913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ตามหนังสือกรมการพัฒนาชุมชน ด่วนที่สุด มท 0416.2/ว 3797 ลงวันที่ 21 ตุลาคม 2565              </a:t>
            </a:r>
            <a:b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เงินทุนหมุนเวียน และเงินอุดหนุน ให้กำกับติดตามการอนุมัติและการเบิกจ่ายเงินงบประมาณให้ครบร้อยละ ๑๐๐ ภายในไตรมาส 2 และโอนคืนเงินที่ไม่สามารถเบิกจ่ายได้ตามแผนให้สำนักงานกองทุนพัฒนาบทบาทสตรี ภายในวันที่ 12 เมษายน 2566 หากสำนักงานเลขานุการคณะอนุกรรมการบริหารกองทุนพัฒนาบทบาทสตรีระดับจังหวัด มีความต้องการขอรับการสนับสนุนเงินทุนหมุนเวียนและเงินอุดหนุนเพิ่มเติม ให้แจ้งกรมการพัฒนาชุมชน ภายในวันที่ 28 เมษายน 2566 โดยต้องมีโครงการที่ผ่านการพิจารณาอนุมัติจากคณะอนุกรรมการบริหารกองทุนพัฒนาบทบาทสตรีระดับจังหวัดแล้ว โดยสรุปผลการเบิกจ่ายเงินอุดหนุนและเงินทุนหมุนเวียน ณ วันที่ 16 มีนาคม 2566 ดังนี้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6802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8" cy="540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16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228619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98441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13161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1,250,000.00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9,000,000.00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10,250,000.00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10,250,000.00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7,000,000.00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1,380,000.00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10,000,000.00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11,380,000.00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1,159,990.00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9,000,000.00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10,250,000.00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10,159,990.00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99.12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862,430.00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7,900,000.00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98.75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8,980,000.00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8,762,430.00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6,800,000.00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97.45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1,028,440.00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8,100,000.00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7,858,440.00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826,480.00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5,991,300.00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99.86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6,817,780.00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9817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1,280,000.00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745,500.00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10,754,800.00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12,280,000.00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11,500,300.00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86485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1,250,000.00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7,196,938.00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89.96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9,250,000.00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8,446,938.00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91.32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99134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213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รับรองรายงานการประชุม ครั้งที่ 2/2566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เมื่อวันที่ 17 กุมภาพันธ์ 2566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9" cy="54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88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060747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98441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55119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388200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40836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162664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843120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7,360,000.00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8,185,000.00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1,047,470.00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7,222,440.00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8,269,910.00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4,966,000.00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5,166,000.00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1,007,500.00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8,950,000.00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9,957,500.00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7,431,495.00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8,811,495.00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1,020,000.00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7,590,050.00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8,610,050.00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357,600.00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6,157,540.00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6,515,140.00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488,000.00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86.63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7,418,000.00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9817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652,000.00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5,944,000.00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6,596,000.00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86485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1,453,000.00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7,786,000.00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9,239,000.00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99134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333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9" cy="54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88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060747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98441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55119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388200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40836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162664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843120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900,465.00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6,542,540.00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7,443,005.00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1,050,000.00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6,141,775.00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7,191,775.00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7,112,855.00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7,848,855.00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78.65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68,020.00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5,238,750.00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5,306,770.00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655,140.00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7,299,900.00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7,955,040.00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4,423,000.00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5,253,000.00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143,330.00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7,068,375.00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7,211,705.00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832,800.00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6,021,150.00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6,853,950.00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9817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737,885.00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4,473,600.00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5,211,485.00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86485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5,806,295.00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6,906,295.00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99134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9095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9" cy="54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416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18960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687761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455558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40836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162664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843120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1,074,900.00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10,675,240.00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11,750,140.00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1,090,757.00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5,567,550.00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6,658,307.00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659,160.00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4,388,516.00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5,047,676.00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6,061,000.00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7,441,000.00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453,070.00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6,789,200.00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10,250,000.00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7,242,270.00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3,882,625.00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4,712,625.00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1,400,000.00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1,065,000.00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7,355,000.00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8,420,000.00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4,176,500.00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4,936,500.00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9817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2,371,495.00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3,201,495.00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86485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804,600.00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4,925,000.00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5,729,600.00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99134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4618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9" cy="54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16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18960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55119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388200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40836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162664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843120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750,390.00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5,539,150.00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6,289,540.00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4,922,350.00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5,632,350.00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6,925,000.00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7,531,000.00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544,700.00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2,990,100.00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3,534,800.00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223,400.00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5,875,000.00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6,098,400.00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3,660,000.00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3,970,000.00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1,009,650.00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3,685,000.00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4,694,650.00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459,600.00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4,046,750.00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4,506,350.00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9817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1,088,245.00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78.86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5,385,855.00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6,474,100.00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86485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5,198,550.00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5,658,550.00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99134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5183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9" cy="54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88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060747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98441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55119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388200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40836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162664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843120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1,195,000.00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86.59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4,822,785.00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6,017,785.00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970,660.00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3,268,489.00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4,239,149.00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1,009,700.00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5,314,100.00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6,323,800.00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350,796.00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2,582,864.00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2,933,660.00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490,165.00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2,196,000.00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2,686,165.00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943,150.00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5,682,660.00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6,625,810.00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2,840,000.00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3,080,000.00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2,312,260.00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3,692,260.00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9817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332,050.00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4,504,826.00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4,836,876.00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86485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108,085.00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2,402,000.00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2,510,085.00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99134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9701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8684" y="829547"/>
          <a:ext cx="11906369" cy="54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88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060747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498441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44479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55119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388200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40836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162664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843120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914,580.00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3,083,400.00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3,997,980.00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588,430.00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2,820,605.00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3,409,035.00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1,444,800.00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1,974,800.00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1,437,688.00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2,079,450.00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3,517,138.00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301,000.00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2,174,350.00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2,475,350.00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932,991.00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1,644,900.00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2,577,891.00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776,990.00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1,440,490.00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2,217,480.00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63740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29,860.00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2,171,500.00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2,201,360.00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3804514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523,000.00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1,353,000.00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364404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0540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5095" y="1266211"/>
          <a:ext cx="11999192" cy="418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47">
                  <a:extLst>
                    <a:ext uri="{9D8B030D-6E8A-4147-A177-3AD203B41FA5}">
                      <a16:colId xmlns:a16="http://schemas.microsoft.com/office/drawing/2014/main" val="180875552"/>
                    </a:ext>
                  </a:extLst>
                </a:gridCol>
                <a:gridCol w="1069017">
                  <a:extLst>
                    <a:ext uri="{9D8B030D-6E8A-4147-A177-3AD203B41FA5}">
                      <a16:colId xmlns:a16="http://schemas.microsoft.com/office/drawing/2014/main" val="2297877231"/>
                    </a:ext>
                  </a:extLst>
                </a:gridCol>
                <a:gridCol w="1510123">
                  <a:extLst>
                    <a:ext uri="{9D8B030D-6E8A-4147-A177-3AD203B41FA5}">
                      <a16:colId xmlns:a16="http://schemas.microsoft.com/office/drawing/2014/main" val="1662539955"/>
                    </a:ext>
                  </a:extLst>
                </a:gridCol>
                <a:gridCol w="1153401">
                  <a:extLst>
                    <a:ext uri="{9D8B030D-6E8A-4147-A177-3AD203B41FA5}">
                      <a16:colId xmlns:a16="http://schemas.microsoft.com/office/drawing/2014/main" val="79440195"/>
                    </a:ext>
                  </a:extLst>
                </a:gridCol>
                <a:gridCol w="761006">
                  <a:extLst>
                    <a:ext uri="{9D8B030D-6E8A-4147-A177-3AD203B41FA5}">
                      <a16:colId xmlns:a16="http://schemas.microsoft.com/office/drawing/2014/main" val="1540185601"/>
                    </a:ext>
                  </a:extLst>
                </a:gridCol>
                <a:gridCol w="1502442">
                  <a:extLst>
                    <a:ext uri="{9D8B030D-6E8A-4147-A177-3AD203B41FA5}">
                      <a16:colId xmlns:a16="http://schemas.microsoft.com/office/drawing/2014/main" val="2124844202"/>
                    </a:ext>
                  </a:extLst>
                </a:gridCol>
                <a:gridCol w="1190308">
                  <a:extLst>
                    <a:ext uri="{9D8B030D-6E8A-4147-A177-3AD203B41FA5}">
                      <a16:colId xmlns:a16="http://schemas.microsoft.com/office/drawing/2014/main" val="3295072004"/>
                    </a:ext>
                  </a:extLst>
                </a:gridCol>
                <a:gridCol w="742343">
                  <a:extLst>
                    <a:ext uri="{9D8B030D-6E8A-4147-A177-3AD203B41FA5}">
                      <a16:colId xmlns:a16="http://schemas.microsoft.com/office/drawing/2014/main" val="3949941534"/>
                    </a:ext>
                  </a:extLst>
                </a:gridCol>
                <a:gridCol w="1407891">
                  <a:extLst>
                    <a:ext uri="{9D8B030D-6E8A-4147-A177-3AD203B41FA5}">
                      <a16:colId xmlns:a16="http://schemas.microsoft.com/office/drawing/2014/main" val="1996050168"/>
                    </a:ext>
                  </a:extLst>
                </a:gridCol>
                <a:gridCol w="1075117">
                  <a:extLst>
                    <a:ext uri="{9D8B030D-6E8A-4147-A177-3AD203B41FA5}">
                      <a16:colId xmlns:a16="http://schemas.microsoft.com/office/drawing/2014/main" val="3204462969"/>
                    </a:ext>
                  </a:extLst>
                </a:gridCol>
                <a:gridCol w="752597">
                  <a:extLst>
                    <a:ext uri="{9D8B030D-6E8A-4147-A177-3AD203B41FA5}">
                      <a16:colId xmlns:a16="http://schemas.microsoft.com/office/drawing/2014/main" val="975674878"/>
                    </a:ext>
                  </a:extLst>
                </a:gridCol>
              </a:tblGrid>
              <a:tr h="4430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รวมอุดหนุนและหมุนเวียน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26457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 (บาท)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รวมการจัดสรรงบประมาณ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66036976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828,295.00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1,266,800.00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2,095,095.00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1043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151,362.00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1,680,000.00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1,831,362.00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3956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381,600.00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1,600,000.00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1,981,600.00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778823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187,285.00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1,787,231.00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1,974,516.00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26752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576,205.00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897,365.00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1,473,570.00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45927"/>
                  </a:ext>
                </a:extLst>
              </a:tr>
              <a:tr h="432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296,539.00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541,900.00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838,439.00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83247"/>
                  </a:ext>
                </a:extLst>
              </a:tr>
              <a:tr h="432513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 76 จังหวัด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84,520,000.00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56,803,953.00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67.21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594,000,000.00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379,140,459.00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63.83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678,520,000.00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435,944,412.00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83521"/>
                  </a:ext>
                </a:extLst>
              </a:tr>
            </a:tbl>
          </a:graphicData>
        </a:graphic>
      </p:graphicFrame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ผลการเบิกจ่ายงบประมาณกองทุนพัฒนาบทบาทสตรี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 </a:t>
            </a:r>
            <a:r>
              <a:rPr lang="en-US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เงินอุดหนุนและเงินทุนหมุนเวียน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631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7472" y="278725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4.2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โครงการเชิดชูเกียรติคนกองทุนพัฒนาบทบาทสตรี </a:t>
            </a:r>
            <a:br>
              <a:rPr lang="th-TH" sz="3200" b="1" dirty="0">
                <a:solidFill>
                  <a:schemeClr val="bg1">
                    <a:lumMod val="95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 2566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986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30103" y="-51813"/>
            <a:ext cx="11559654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24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0" y="-41915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โครงการเชิดชูเกียรติคนกองทุนพัฒนาบทบาทสตรี ประจำปี 2566</a:t>
            </a:r>
          </a:p>
        </p:txBody>
      </p: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98B1FE88-AE7F-2856-D34B-C59DAF504B27}"/>
              </a:ext>
            </a:extLst>
          </p:cNvPr>
          <p:cNvGrpSpPr/>
          <p:nvPr/>
        </p:nvGrpSpPr>
        <p:grpSpPr>
          <a:xfrm>
            <a:off x="639526" y="2868493"/>
            <a:ext cx="11368831" cy="2978094"/>
            <a:chOff x="942289" y="1054050"/>
            <a:chExt cx="7270297" cy="1576079"/>
          </a:xfrm>
        </p:grpSpPr>
        <p:grpSp>
          <p:nvGrpSpPr>
            <p:cNvPr id="51" name="Google Shape;278;p20">
              <a:extLst>
                <a:ext uri="{FF2B5EF4-FFF2-40B4-BE49-F238E27FC236}">
                  <a16:creationId xmlns:a16="http://schemas.microsoft.com/office/drawing/2014/main" id="{2690470A-E59A-7479-85DB-DD3B365BD3B3}"/>
                </a:ext>
              </a:extLst>
            </p:cNvPr>
            <p:cNvGrpSpPr/>
            <p:nvPr/>
          </p:nvGrpSpPr>
          <p:grpSpPr>
            <a:xfrm>
              <a:off x="942289" y="1054050"/>
              <a:ext cx="2413444" cy="1550863"/>
              <a:chOff x="942289" y="1054050"/>
              <a:chExt cx="2413444" cy="1550863"/>
            </a:xfrm>
          </p:grpSpPr>
          <p:sp>
            <p:nvSpPr>
              <p:cNvPr id="103" name="Google Shape;280;p20">
                <a:extLst>
                  <a:ext uri="{FF2B5EF4-FFF2-40B4-BE49-F238E27FC236}">
                    <a16:creationId xmlns:a16="http://schemas.microsoft.com/office/drawing/2014/main" id="{1C67F0FD-7241-39B4-33E7-F646103150B8}"/>
                  </a:ext>
                </a:extLst>
              </p:cNvPr>
              <p:cNvSpPr/>
              <p:nvPr/>
            </p:nvSpPr>
            <p:spPr>
              <a:xfrm>
                <a:off x="988389" y="1577438"/>
                <a:ext cx="2336012" cy="1005719"/>
              </a:xfrm>
              <a:custGeom>
                <a:avLst/>
                <a:gdLst/>
                <a:ahLst/>
                <a:cxnLst/>
                <a:rect l="l" t="t" r="r" b="b"/>
                <a:pathLst>
                  <a:path w="62342" h="32969" extrusionOk="0">
                    <a:moveTo>
                      <a:pt x="1" y="1"/>
                    </a:moveTo>
                    <a:lnTo>
                      <a:pt x="1" y="29159"/>
                    </a:lnTo>
                    <a:cubicBezTo>
                      <a:pt x="1" y="31254"/>
                      <a:pt x="1715" y="32969"/>
                      <a:pt x="3811" y="32969"/>
                    </a:cubicBezTo>
                    <a:lnTo>
                      <a:pt x="62342" y="32969"/>
                    </a:lnTo>
                    <a:lnTo>
                      <a:pt x="62342" y="3811"/>
                    </a:lnTo>
                    <a:cubicBezTo>
                      <a:pt x="62342" y="1715"/>
                      <a:pt x="60639" y="1"/>
                      <a:pt x="5853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06" name="Google Shape;283;p20">
                <a:extLst>
                  <a:ext uri="{FF2B5EF4-FFF2-40B4-BE49-F238E27FC236}">
                    <a16:creationId xmlns:a16="http://schemas.microsoft.com/office/drawing/2014/main" id="{4AD653B0-434D-CA5D-BFB2-01E6A6EB79B1}"/>
                  </a:ext>
                </a:extLst>
              </p:cNvPr>
              <p:cNvSpPr/>
              <p:nvPr/>
            </p:nvSpPr>
            <p:spPr>
              <a:xfrm>
                <a:off x="988389" y="1443138"/>
                <a:ext cx="787456" cy="416607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13657" extrusionOk="0">
                    <a:moveTo>
                      <a:pt x="1" y="1"/>
                    </a:moveTo>
                    <a:lnTo>
                      <a:pt x="1" y="6227"/>
                    </a:lnTo>
                    <a:cubicBezTo>
                      <a:pt x="644" y="7478"/>
                      <a:pt x="1489" y="8633"/>
                      <a:pt x="2513" y="9656"/>
                    </a:cubicBezTo>
                    <a:cubicBezTo>
                      <a:pt x="5085" y="12240"/>
                      <a:pt x="8514" y="13657"/>
                      <a:pt x="12157" y="13657"/>
                    </a:cubicBezTo>
                    <a:cubicBezTo>
                      <a:pt x="15812" y="13657"/>
                      <a:pt x="19241" y="12240"/>
                      <a:pt x="21813" y="9656"/>
                    </a:cubicBezTo>
                    <a:cubicBezTo>
                      <a:pt x="24397" y="7085"/>
                      <a:pt x="25814" y="3644"/>
                      <a:pt x="25814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07" name="Google Shape;284;p20">
                <a:extLst>
                  <a:ext uri="{FF2B5EF4-FFF2-40B4-BE49-F238E27FC236}">
                    <a16:creationId xmlns:a16="http://schemas.microsoft.com/office/drawing/2014/main" id="{EF1C4DA9-2045-05BB-7767-7A09AF9D0AC2}"/>
                  </a:ext>
                </a:extLst>
              </p:cNvPr>
              <p:cNvSpPr/>
              <p:nvPr/>
            </p:nvSpPr>
            <p:spPr>
              <a:xfrm>
                <a:off x="942289" y="1054050"/>
                <a:ext cx="814300" cy="741851"/>
              </a:xfrm>
              <a:custGeom>
                <a:avLst/>
                <a:gdLst/>
                <a:ahLst/>
                <a:cxnLst/>
                <a:rect l="l" t="t" r="r" b="b"/>
                <a:pathLst>
                  <a:path w="26694" h="24319" extrusionOk="0">
                    <a:moveTo>
                      <a:pt x="13353" y="0"/>
                    </a:moveTo>
                    <a:cubicBezTo>
                      <a:pt x="10240" y="0"/>
                      <a:pt x="7126" y="1188"/>
                      <a:pt x="4751" y="3563"/>
                    </a:cubicBezTo>
                    <a:cubicBezTo>
                      <a:pt x="0" y="8314"/>
                      <a:pt x="0" y="16017"/>
                      <a:pt x="4751" y="20756"/>
                    </a:cubicBezTo>
                    <a:cubicBezTo>
                      <a:pt x="7126" y="23131"/>
                      <a:pt x="10240" y="24319"/>
                      <a:pt x="13353" y="24319"/>
                    </a:cubicBezTo>
                    <a:cubicBezTo>
                      <a:pt x="16466" y="24319"/>
                      <a:pt x="19580" y="23131"/>
                      <a:pt x="21955" y="20756"/>
                    </a:cubicBezTo>
                    <a:cubicBezTo>
                      <a:pt x="26694" y="16017"/>
                      <a:pt x="26694" y="8314"/>
                      <a:pt x="21955" y="3563"/>
                    </a:cubicBezTo>
                    <a:cubicBezTo>
                      <a:pt x="19580" y="1188"/>
                      <a:pt x="16466" y="0"/>
                      <a:pt x="13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08" name="Google Shape;285;p20">
                <a:extLst>
                  <a:ext uri="{FF2B5EF4-FFF2-40B4-BE49-F238E27FC236}">
                    <a16:creationId xmlns:a16="http://schemas.microsoft.com/office/drawing/2014/main" id="{11DADEEC-E7F3-2EBA-A612-47D7DDECF656}"/>
                  </a:ext>
                </a:extLst>
              </p:cNvPr>
              <p:cNvSpPr/>
              <p:nvPr/>
            </p:nvSpPr>
            <p:spPr>
              <a:xfrm>
                <a:off x="982952" y="1083512"/>
                <a:ext cx="732974" cy="66778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21891" extrusionOk="0">
                    <a:moveTo>
                      <a:pt x="12014" y="1"/>
                    </a:moveTo>
                    <a:cubicBezTo>
                      <a:pt x="9213" y="1"/>
                      <a:pt x="6412" y="1069"/>
                      <a:pt x="4275" y="3206"/>
                    </a:cubicBezTo>
                    <a:cubicBezTo>
                      <a:pt x="1" y="7481"/>
                      <a:pt x="1" y="14410"/>
                      <a:pt x="4275" y="18685"/>
                    </a:cubicBezTo>
                    <a:cubicBezTo>
                      <a:pt x="6412" y="20822"/>
                      <a:pt x="9213" y="21890"/>
                      <a:pt x="12014" y="21890"/>
                    </a:cubicBezTo>
                    <a:cubicBezTo>
                      <a:pt x="14815" y="21890"/>
                      <a:pt x="17616" y="20822"/>
                      <a:pt x="19753" y="18685"/>
                    </a:cubicBezTo>
                    <a:cubicBezTo>
                      <a:pt x="24027" y="14410"/>
                      <a:pt x="24027" y="7481"/>
                      <a:pt x="19753" y="3206"/>
                    </a:cubicBezTo>
                    <a:cubicBezTo>
                      <a:pt x="17616" y="1069"/>
                      <a:pt x="14815" y="1"/>
                      <a:pt x="1201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4000" dirty="0">
                    <a:solidFill>
                      <a:srgbClr val="FFFFFF"/>
                    </a:solidFill>
                    <a:latin typeface="Chulabhorn Likit Text Light" panose="00000400000000000000" pitchFamily="50" charset="-34"/>
                    <a:ea typeface="Fira Sans Extra Condensed Medium"/>
                    <a:cs typeface="Chulabhorn Likit Text Light" panose="00000400000000000000" pitchFamily="50" charset="-34"/>
                    <a:sym typeface="Fira Sans Extra Condensed Medium"/>
                  </a:rPr>
                  <a:t>01</a:t>
                </a:r>
                <a:endParaRPr sz="40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09" name="Google Shape;286;p20">
                <a:extLst>
                  <a:ext uri="{FF2B5EF4-FFF2-40B4-BE49-F238E27FC236}">
                    <a16:creationId xmlns:a16="http://schemas.microsoft.com/office/drawing/2014/main" id="{E18E1042-D4EC-0676-CD7D-3BB6BE897D2C}"/>
                  </a:ext>
                </a:extLst>
              </p:cNvPr>
              <p:cNvSpPr/>
              <p:nvPr/>
            </p:nvSpPr>
            <p:spPr>
              <a:xfrm>
                <a:off x="993823" y="2390814"/>
                <a:ext cx="2330578" cy="214099"/>
              </a:xfrm>
              <a:custGeom>
                <a:avLst/>
                <a:gdLst/>
                <a:ahLst/>
                <a:cxnLst/>
                <a:rect l="l" t="t" r="r" b="b"/>
                <a:pathLst>
                  <a:path w="62342" h="5763" extrusionOk="0">
                    <a:moveTo>
                      <a:pt x="1" y="0"/>
                    </a:moveTo>
                    <a:lnTo>
                      <a:pt x="1" y="1953"/>
                    </a:lnTo>
                    <a:cubicBezTo>
                      <a:pt x="1" y="4048"/>
                      <a:pt x="1703" y="5763"/>
                      <a:pt x="3811" y="5763"/>
                    </a:cubicBezTo>
                    <a:lnTo>
                      <a:pt x="62342" y="5763"/>
                    </a:lnTo>
                    <a:lnTo>
                      <a:pt x="62342" y="3810"/>
                    </a:lnTo>
                    <a:lnTo>
                      <a:pt x="3811" y="3810"/>
                    </a:lnTo>
                    <a:cubicBezTo>
                      <a:pt x="1703" y="3810"/>
                      <a:pt x="1" y="2108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10" name="Google Shape;287;p20">
                <a:extLst>
                  <a:ext uri="{FF2B5EF4-FFF2-40B4-BE49-F238E27FC236}">
                    <a16:creationId xmlns:a16="http://schemas.microsoft.com/office/drawing/2014/main" id="{8A40C9FA-6A96-E76C-83CD-9C6395FDF48A}"/>
                  </a:ext>
                </a:extLst>
              </p:cNvPr>
              <p:cNvSpPr txBox="1"/>
              <p:nvPr/>
            </p:nvSpPr>
            <p:spPr>
              <a:xfrm>
                <a:off x="1072761" y="1854153"/>
                <a:ext cx="2282972" cy="626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th-TH" sz="1800" b="1" dirty="0">
                    <a:solidFill>
                      <a:srgbClr val="D2185F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เพื่อส่งเสริม สนับสนุนให้สตรี</a:t>
                </a:r>
                <a:br>
                  <a:rPr lang="th-TH" sz="1800" b="1" dirty="0">
                    <a:solidFill>
                      <a:srgbClr val="D2185F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</a:br>
                <a:r>
                  <a:rPr lang="th-TH" sz="1800" b="1" dirty="0">
                    <a:solidFill>
                      <a:srgbClr val="D2185F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ได้เข้ามามีส่วนร่วมในการดำเนินงานกองทุนพัฒนาบทบาทสตรี</a:t>
                </a:r>
                <a:endParaRPr sz="1800" b="1" dirty="0">
                  <a:solidFill>
                    <a:srgbClr val="D2185F"/>
                  </a:solidFill>
                  <a:latin typeface="Chulabhorn Likit Text Light" panose="00000400000000000000" pitchFamily="50" charset="-34"/>
                  <a:ea typeface="Roboto"/>
                  <a:cs typeface="Chulabhorn Likit Text Light" panose="00000400000000000000" pitchFamily="50" charset="-34"/>
                  <a:sym typeface="Roboto"/>
                </a:endParaRPr>
              </a:p>
            </p:txBody>
          </p:sp>
        </p:grpSp>
        <p:grpSp>
          <p:nvGrpSpPr>
            <p:cNvPr id="52" name="Google Shape;289;p20">
              <a:extLst>
                <a:ext uri="{FF2B5EF4-FFF2-40B4-BE49-F238E27FC236}">
                  <a16:creationId xmlns:a16="http://schemas.microsoft.com/office/drawing/2014/main" id="{B83E29DF-8D63-1938-193C-B923E38EDD8C}"/>
                </a:ext>
              </a:extLst>
            </p:cNvPr>
            <p:cNvGrpSpPr/>
            <p:nvPr/>
          </p:nvGrpSpPr>
          <p:grpSpPr>
            <a:xfrm>
              <a:off x="3439502" y="1054858"/>
              <a:ext cx="2457100" cy="1575271"/>
              <a:chOff x="3439502" y="1054858"/>
              <a:chExt cx="2457100" cy="1575271"/>
            </a:xfrm>
          </p:grpSpPr>
          <p:sp>
            <p:nvSpPr>
              <p:cNvPr id="94" name="Google Shape;291;p20">
                <a:extLst>
                  <a:ext uri="{FF2B5EF4-FFF2-40B4-BE49-F238E27FC236}">
                    <a16:creationId xmlns:a16="http://schemas.microsoft.com/office/drawing/2014/main" id="{0D1D4E4C-29DB-FD9F-4C3F-B4AF8AA12099}"/>
                  </a:ext>
                </a:extLst>
              </p:cNvPr>
              <p:cNvSpPr/>
              <p:nvPr/>
            </p:nvSpPr>
            <p:spPr>
              <a:xfrm>
                <a:off x="3498843" y="1577438"/>
                <a:ext cx="2378609" cy="1005719"/>
              </a:xfrm>
              <a:custGeom>
                <a:avLst/>
                <a:gdLst/>
                <a:ahLst/>
                <a:cxnLst/>
                <a:rect l="l" t="t" r="r" b="b"/>
                <a:pathLst>
                  <a:path w="62330" h="32969" extrusionOk="0">
                    <a:moveTo>
                      <a:pt x="0" y="1"/>
                    </a:moveTo>
                    <a:lnTo>
                      <a:pt x="0" y="29159"/>
                    </a:lnTo>
                    <a:cubicBezTo>
                      <a:pt x="0" y="31254"/>
                      <a:pt x="1703" y="32969"/>
                      <a:pt x="3810" y="32969"/>
                    </a:cubicBezTo>
                    <a:lnTo>
                      <a:pt x="62330" y="32969"/>
                    </a:lnTo>
                    <a:lnTo>
                      <a:pt x="62330" y="3811"/>
                    </a:lnTo>
                    <a:cubicBezTo>
                      <a:pt x="62330" y="1715"/>
                      <a:pt x="60627" y="1"/>
                      <a:pt x="5853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96" name="Google Shape;293;p20">
                <a:extLst>
                  <a:ext uri="{FF2B5EF4-FFF2-40B4-BE49-F238E27FC236}">
                    <a16:creationId xmlns:a16="http://schemas.microsoft.com/office/drawing/2014/main" id="{C2A3AB3D-A715-BE01-1B84-995F3547609A}"/>
                  </a:ext>
                </a:extLst>
              </p:cNvPr>
              <p:cNvSpPr/>
              <p:nvPr/>
            </p:nvSpPr>
            <p:spPr>
              <a:xfrm>
                <a:off x="3489419" y="1443138"/>
                <a:ext cx="787456" cy="416607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13657" extrusionOk="0">
                    <a:moveTo>
                      <a:pt x="0" y="1"/>
                    </a:moveTo>
                    <a:lnTo>
                      <a:pt x="0" y="6227"/>
                    </a:lnTo>
                    <a:cubicBezTo>
                      <a:pt x="643" y="7478"/>
                      <a:pt x="1477" y="8633"/>
                      <a:pt x="2513" y="9656"/>
                    </a:cubicBezTo>
                    <a:cubicBezTo>
                      <a:pt x="5084" y="12240"/>
                      <a:pt x="8513" y="13657"/>
                      <a:pt x="12157" y="13657"/>
                    </a:cubicBezTo>
                    <a:cubicBezTo>
                      <a:pt x="15800" y="13657"/>
                      <a:pt x="19241" y="12240"/>
                      <a:pt x="21813" y="9656"/>
                    </a:cubicBezTo>
                    <a:cubicBezTo>
                      <a:pt x="24396" y="7085"/>
                      <a:pt x="25813" y="3644"/>
                      <a:pt x="25813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97" name="Google Shape;294;p20">
                <a:extLst>
                  <a:ext uri="{FF2B5EF4-FFF2-40B4-BE49-F238E27FC236}">
                    <a16:creationId xmlns:a16="http://schemas.microsoft.com/office/drawing/2014/main" id="{6B969FD1-EE98-EF46-0056-3355CD6C1DB5}"/>
                  </a:ext>
                </a:extLst>
              </p:cNvPr>
              <p:cNvSpPr/>
              <p:nvPr/>
            </p:nvSpPr>
            <p:spPr>
              <a:xfrm>
                <a:off x="3439502" y="1054858"/>
                <a:ext cx="814331" cy="741851"/>
              </a:xfrm>
              <a:custGeom>
                <a:avLst/>
                <a:gdLst/>
                <a:ahLst/>
                <a:cxnLst/>
                <a:rect l="l" t="t" r="r" b="b"/>
                <a:pathLst>
                  <a:path w="26695" h="24319" extrusionOk="0">
                    <a:moveTo>
                      <a:pt x="13352" y="0"/>
                    </a:moveTo>
                    <a:cubicBezTo>
                      <a:pt x="10240" y="0"/>
                      <a:pt x="7127" y="1188"/>
                      <a:pt x="4751" y="3563"/>
                    </a:cubicBezTo>
                    <a:cubicBezTo>
                      <a:pt x="1" y="8314"/>
                      <a:pt x="1" y="16017"/>
                      <a:pt x="4751" y="20756"/>
                    </a:cubicBezTo>
                    <a:cubicBezTo>
                      <a:pt x="7127" y="23131"/>
                      <a:pt x="10240" y="24319"/>
                      <a:pt x="13352" y="24319"/>
                    </a:cubicBezTo>
                    <a:cubicBezTo>
                      <a:pt x="16464" y="24319"/>
                      <a:pt x="19575" y="23131"/>
                      <a:pt x="21944" y="20756"/>
                    </a:cubicBezTo>
                    <a:cubicBezTo>
                      <a:pt x="26695" y="16017"/>
                      <a:pt x="26695" y="8314"/>
                      <a:pt x="21944" y="3563"/>
                    </a:cubicBezTo>
                    <a:cubicBezTo>
                      <a:pt x="19575" y="1188"/>
                      <a:pt x="16464" y="0"/>
                      <a:pt x="13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98" name="Google Shape;295;p20">
                <a:extLst>
                  <a:ext uri="{FF2B5EF4-FFF2-40B4-BE49-F238E27FC236}">
                    <a16:creationId xmlns:a16="http://schemas.microsoft.com/office/drawing/2014/main" id="{EDC12B7B-CD8D-5BAF-1940-44D124FFA44F}"/>
                  </a:ext>
                </a:extLst>
              </p:cNvPr>
              <p:cNvSpPr/>
              <p:nvPr/>
            </p:nvSpPr>
            <p:spPr>
              <a:xfrm>
                <a:off x="3484205" y="1100922"/>
                <a:ext cx="732974" cy="66778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21891" extrusionOk="0">
                    <a:moveTo>
                      <a:pt x="12014" y="1"/>
                    </a:moveTo>
                    <a:cubicBezTo>
                      <a:pt x="9213" y="1"/>
                      <a:pt x="6412" y="1069"/>
                      <a:pt x="4275" y="3206"/>
                    </a:cubicBezTo>
                    <a:cubicBezTo>
                      <a:pt x="0" y="7481"/>
                      <a:pt x="0" y="14410"/>
                      <a:pt x="4275" y="18685"/>
                    </a:cubicBezTo>
                    <a:cubicBezTo>
                      <a:pt x="6412" y="20822"/>
                      <a:pt x="9213" y="21890"/>
                      <a:pt x="12014" y="21890"/>
                    </a:cubicBezTo>
                    <a:cubicBezTo>
                      <a:pt x="14815" y="21890"/>
                      <a:pt x="17616" y="20822"/>
                      <a:pt x="19753" y="18685"/>
                    </a:cubicBezTo>
                    <a:cubicBezTo>
                      <a:pt x="24027" y="14410"/>
                      <a:pt x="24027" y="7481"/>
                      <a:pt x="19753" y="3206"/>
                    </a:cubicBezTo>
                    <a:cubicBezTo>
                      <a:pt x="17616" y="1069"/>
                      <a:pt x="14815" y="1"/>
                      <a:pt x="12014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4000" dirty="0">
                    <a:solidFill>
                      <a:srgbClr val="FFFFFF"/>
                    </a:solidFill>
                    <a:latin typeface="Chulabhorn Likit Text Light" panose="00000400000000000000" pitchFamily="50" charset="-34"/>
                    <a:ea typeface="Fira Sans Extra Condensed Medium"/>
                    <a:cs typeface="Chulabhorn Likit Text Light" panose="00000400000000000000" pitchFamily="50" charset="-34"/>
                    <a:sym typeface="Fira Sans Extra Condensed Medium"/>
                  </a:rPr>
                  <a:t>02</a:t>
                </a:r>
                <a:endParaRPr sz="40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99" name="Google Shape;296;p20">
                <a:extLst>
                  <a:ext uri="{FF2B5EF4-FFF2-40B4-BE49-F238E27FC236}">
                    <a16:creationId xmlns:a16="http://schemas.microsoft.com/office/drawing/2014/main" id="{9B3E5272-86BE-A47A-36E0-6291A46E20F3}"/>
                  </a:ext>
                </a:extLst>
              </p:cNvPr>
              <p:cNvSpPr/>
              <p:nvPr/>
            </p:nvSpPr>
            <p:spPr>
              <a:xfrm>
                <a:off x="3508569" y="2414871"/>
                <a:ext cx="2388033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62330" h="5763" extrusionOk="0">
                    <a:moveTo>
                      <a:pt x="0" y="0"/>
                    </a:moveTo>
                    <a:lnTo>
                      <a:pt x="0" y="1953"/>
                    </a:lnTo>
                    <a:cubicBezTo>
                      <a:pt x="0" y="4048"/>
                      <a:pt x="1703" y="5763"/>
                      <a:pt x="3810" y="5763"/>
                    </a:cubicBezTo>
                    <a:lnTo>
                      <a:pt x="62330" y="5763"/>
                    </a:lnTo>
                    <a:lnTo>
                      <a:pt x="62330" y="3810"/>
                    </a:lnTo>
                    <a:lnTo>
                      <a:pt x="3810" y="3810"/>
                    </a:lnTo>
                    <a:cubicBezTo>
                      <a:pt x="1703" y="3810"/>
                      <a:pt x="0" y="2108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01" name="Google Shape;298;p20">
                <a:extLst>
                  <a:ext uri="{FF2B5EF4-FFF2-40B4-BE49-F238E27FC236}">
                    <a16:creationId xmlns:a16="http://schemas.microsoft.com/office/drawing/2014/main" id="{3DB4B47C-7815-1E83-6636-7BC83F67A1C3}"/>
                  </a:ext>
                </a:extLst>
              </p:cNvPr>
              <p:cNvSpPr txBox="1"/>
              <p:nvPr/>
            </p:nvSpPr>
            <p:spPr>
              <a:xfrm>
                <a:off x="3567654" y="1839961"/>
                <a:ext cx="2283066" cy="660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th-TH" sz="16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เพื่อยกย่อง และเชิดชูเกียรติ</a:t>
                </a:r>
                <a:br>
                  <a:rPr lang="th-TH" sz="16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</a:br>
                <a:r>
                  <a:rPr lang="th-TH" sz="16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คนกองทุนพัฒนาบทบาทสตรีดีเด่น</a:t>
                </a:r>
                <a:br>
                  <a:rPr lang="th-TH" sz="16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</a:br>
                <a:r>
                  <a:rPr lang="th-TH" sz="16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ที่มีผลการปฏิบัติงานที่มีประสิทธิภาพ สามารถเป็นแบบอย่างได้</a:t>
                </a:r>
                <a:endParaRPr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Roboto"/>
                  <a:cs typeface="Chulabhorn Likit Text Light" panose="00000400000000000000" pitchFamily="50" charset="-34"/>
                  <a:sym typeface="Roboto"/>
                </a:endParaRPr>
              </a:p>
            </p:txBody>
          </p:sp>
        </p:grpSp>
        <p:grpSp>
          <p:nvGrpSpPr>
            <p:cNvPr id="53" name="Google Shape;300;p20">
              <a:extLst>
                <a:ext uri="{FF2B5EF4-FFF2-40B4-BE49-F238E27FC236}">
                  <a16:creationId xmlns:a16="http://schemas.microsoft.com/office/drawing/2014/main" id="{B18DA7CA-5CC3-C9BD-DCA8-D7D440A04D71}"/>
                </a:ext>
              </a:extLst>
            </p:cNvPr>
            <p:cNvGrpSpPr/>
            <p:nvPr/>
          </p:nvGrpSpPr>
          <p:grpSpPr>
            <a:xfrm>
              <a:off x="6054423" y="1093554"/>
              <a:ext cx="2158163" cy="1536575"/>
              <a:chOff x="6054423" y="1093554"/>
              <a:chExt cx="2158163" cy="1536575"/>
            </a:xfrm>
          </p:grpSpPr>
          <p:sp>
            <p:nvSpPr>
              <p:cNvPr id="85" name="Google Shape;302;p20">
                <a:extLst>
                  <a:ext uri="{FF2B5EF4-FFF2-40B4-BE49-F238E27FC236}">
                    <a16:creationId xmlns:a16="http://schemas.microsoft.com/office/drawing/2014/main" id="{AF00FE63-FF38-439C-F808-9EE6D0E5F8D6}"/>
                  </a:ext>
                </a:extLst>
              </p:cNvPr>
              <p:cNvSpPr/>
              <p:nvPr/>
            </p:nvSpPr>
            <p:spPr>
              <a:xfrm>
                <a:off x="6089373" y="1591931"/>
                <a:ext cx="2123213" cy="1012982"/>
              </a:xfrm>
              <a:custGeom>
                <a:avLst/>
                <a:gdLst/>
                <a:ahLst/>
                <a:cxnLst/>
                <a:rect l="l" t="t" r="r" b="b"/>
                <a:pathLst>
                  <a:path w="62330" h="32969" extrusionOk="0">
                    <a:moveTo>
                      <a:pt x="0" y="1"/>
                    </a:moveTo>
                    <a:lnTo>
                      <a:pt x="0" y="29159"/>
                    </a:lnTo>
                    <a:cubicBezTo>
                      <a:pt x="0" y="31254"/>
                      <a:pt x="1703" y="32969"/>
                      <a:pt x="3810" y="32969"/>
                    </a:cubicBezTo>
                    <a:lnTo>
                      <a:pt x="62329" y="32969"/>
                    </a:lnTo>
                    <a:lnTo>
                      <a:pt x="62329" y="3811"/>
                    </a:lnTo>
                    <a:cubicBezTo>
                      <a:pt x="62329" y="1715"/>
                      <a:pt x="60627" y="1"/>
                      <a:pt x="5853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87" name="Google Shape;304;p20">
                <a:extLst>
                  <a:ext uri="{FF2B5EF4-FFF2-40B4-BE49-F238E27FC236}">
                    <a16:creationId xmlns:a16="http://schemas.microsoft.com/office/drawing/2014/main" id="{A0CC889E-7E7D-8048-BAF8-666186A4345C}"/>
                  </a:ext>
                </a:extLst>
              </p:cNvPr>
              <p:cNvSpPr/>
              <p:nvPr/>
            </p:nvSpPr>
            <p:spPr>
              <a:xfrm>
                <a:off x="6104382" y="1479840"/>
                <a:ext cx="787426" cy="416607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13657" extrusionOk="0">
                    <a:moveTo>
                      <a:pt x="0" y="1"/>
                    </a:moveTo>
                    <a:lnTo>
                      <a:pt x="0" y="6227"/>
                    </a:lnTo>
                    <a:cubicBezTo>
                      <a:pt x="643" y="7478"/>
                      <a:pt x="1477" y="8633"/>
                      <a:pt x="2500" y="9656"/>
                    </a:cubicBezTo>
                    <a:cubicBezTo>
                      <a:pt x="5084" y="12240"/>
                      <a:pt x="8513" y="13657"/>
                      <a:pt x="12156" y="13657"/>
                    </a:cubicBezTo>
                    <a:cubicBezTo>
                      <a:pt x="15800" y="13657"/>
                      <a:pt x="19229" y="12240"/>
                      <a:pt x="21812" y="9656"/>
                    </a:cubicBezTo>
                    <a:cubicBezTo>
                      <a:pt x="24396" y="7085"/>
                      <a:pt x="25813" y="3644"/>
                      <a:pt x="25813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88" name="Google Shape;305;p20">
                <a:extLst>
                  <a:ext uri="{FF2B5EF4-FFF2-40B4-BE49-F238E27FC236}">
                    <a16:creationId xmlns:a16="http://schemas.microsoft.com/office/drawing/2014/main" id="{DDCE7FF0-67E3-4DF8-A4C1-32CCEACA7202}"/>
                  </a:ext>
                </a:extLst>
              </p:cNvPr>
              <p:cNvSpPr/>
              <p:nvPr/>
            </p:nvSpPr>
            <p:spPr>
              <a:xfrm>
                <a:off x="6054423" y="1093554"/>
                <a:ext cx="814331" cy="741851"/>
              </a:xfrm>
              <a:custGeom>
                <a:avLst/>
                <a:gdLst/>
                <a:ahLst/>
                <a:cxnLst/>
                <a:rect l="l" t="t" r="r" b="b"/>
                <a:pathLst>
                  <a:path w="26695" h="24319" extrusionOk="0">
                    <a:moveTo>
                      <a:pt x="13347" y="0"/>
                    </a:moveTo>
                    <a:cubicBezTo>
                      <a:pt x="10237" y="0"/>
                      <a:pt x="7126" y="1188"/>
                      <a:pt x="4751" y="3563"/>
                    </a:cubicBezTo>
                    <a:cubicBezTo>
                      <a:pt x="1" y="8314"/>
                      <a:pt x="1" y="16017"/>
                      <a:pt x="4751" y="20756"/>
                    </a:cubicBezTo>
                    <a:cubicBezTo>
                      <a:pt x="7126" y="23131"/>
                      <a:pt x="10237" y="24319"/>
                      <a:pt x="13347" y="24319"/>
                    </a:cubicBezTo>
                    <a:cubicBezTo>
                      <a:pt x="16458" y="24319"/>
                      <a:pt x="19568" y="23131"/>
                      <a:pt x="21944" y="20756"/>
                    </a:cubicBezTo>
                    <a:cubicBezTo>
                      <a:pt x="26694" y="16017"/>
                      <a:pt x="26694" y="8314"/>
                      <a:pt x="21944" y="3563"/>
                    </a:cubicBezTo>
                    <a:cubicBezTo>
                      <a:pt x="19568" y="1188"/>
                      <a:pt x="16458" y="0"/>
                      <a:pt x="13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89" name="Google Shape;306;p20">
                <a:extLst>
                  <a:ext uri="{FF2B5EF4-FFF2-40B4-BE49-F238E27FC236}">
                    <a16:creationId xmlns:a16="http://schemas.microsoft.com/office/drawing/2014/main" id="{FE5BED4E-D640-2202-29DD-340B4AD4F26E}"/>
                  </a:ext>
                </a:extLst>
              </p:cNvPr>
              <p:cNvSpPr/>
              <p:nvPr/>
            </p:nvSpPr>
            <p:spPr>
              <a:xfrm>
                <a:off x="6104382" y="1138092"/>
                <a:ext cx="732944" cy="667785"/>
              </a:xfrm>
              <a:custGeom>
                <a:avLst/>
                <a:gdLst/>
                <a:ahLst/>
                <a:cxnLst/>
                <a:rect l="l" t="t" r="r" b="b"/>
                <a:pathLst>
                  <a:path w="24027" h="21891" extrusionOk="0">
                    <a:moveTo>
                      <a:pt x="12013" y="1"/>
                    </a:moveTo>
                    <a:cubicBezTo>
                      <a:pt x="9212" y="1"/>
                      <a:pt x="6412" y="1069"/>
                      <a:pt x="4274" y="3206"/>
                    </a:cubicBezTo>
                    <a:cubicBezTo>
                      <a:pt x="0" y="7481"/>
                      <a:pt x="0" y="14410"/>
                      <a:pt x="4274" y="18685"/>
                    </a:cubicBezTo>
                    <a:cubicBezTo>
                      <a:pt x="6412" y="20822"/>
                      <a:pt x="9212" y="21890"/>
                      <a:pt x="12013" y="21890"/>
                    </a:cubicBezTo>
                    <a:cubicBezTo>
                      <a:pt x="14814" y="21890"/>
                      <a:pt x="17615" y="20822"/>
                      <a:pt x="19752" y="18685"/>
                    </a:cubicBezTo>
                    <a:cubicBezTo>
                      <a:pt x="24027" y="14410"/>
                      <a:pt x="24027" y="7481"/>
                      <a:pt x="19752" y="3206"/>
                    </a:cubicBezTo>
                    <a:cubicBezTo>
                      <a:pt x="17615" y="1069"/>
                      <a:pt x="14814" y="1"/>
                      <a:pt x="12013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4000" dirty="0">
                    <a:solidFill>
                      <a:srgbClr val="FFFFFF"/>
                    </a:solidFill>
                    <a:latin typeface="Chulabhorn Likit Text Light" panose="00000400000000000000" pitchFamily="50" charset="-34"/>
                    <a:ea typeface="Fira Sans Extra Condensed Medium"/>
                    <a:cs typeface="Chulabhorn Likit Text Light" panose="00000400000000000000" pitchFamily="50" charset="-34"/>
                    <a:sym typeface="Fira Sans Extra Condensed Medium"/>
                  </a:rPr>
                  <a:t>03</a:t>
                </a:r>
                <a:endParaRPr sz="40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90" name="Google Shape;307;p20">
                <a:extLst>
                  <a:ext uri="{FF2B5EF4-FFF2-40B4-BE49-F238E27FC236}">
                    <a16:creationId xmlns:a16="http://schemas.microsoft.com/office/drawing/2014/main" id="{EA0A5529-EB99-299D-9475-40D2B65D4384}"/>
                  </a:ext>
                </a:extLst>
              </p:cNvPr>
              <p:cNvSpPr/>
              <p:nvPr/>
            </p:nvSpPr>
            <p:spPr>
              <a:xfrm>
                <a:off x="6104382" y="2444135"/>
                <a:ext cx="2108204" cy="185994"/>
              </a:xfrm>
              <a:custGeom>
                <a:avLst/>
                <a:gdLst/>
                <a:ahLst/>
                <a:cxnLst/>
                <a:rect l="l" t="t" r="r" b="b"/>
                <a:pathLst>
                  <a:path w="62330" h="5763" extrusionOk="0">
                    <a:moveTo>
                      <a:pt x="0" y="0"/>
                    </a:moveTo>
                    <a:lnTo>
                      <a:pt x="0" y="1953"/>
                    </a:lnTo>
                    <a:cubicBezTo>
                      <a:pt x="0" y="4048"/>
                      <a:pt x="1703" y="5763"/>
                      <a:pt x="3810" y="5763"/>
                    </a:cubicBezTo>
                    <a:lnTo>
                      <a:pt x="62329" y="5763"/>
                    </a:lnTo>
                    <a:lnTo>
                      <a:pt x="62329" y="3810"/>
                    </a:lnTo>
                    <a:lnTo>
                      <a:pt x="3810" y="3810"/>
                    </a:lnTo>
                    <a:cubicBezTo>
                      <a:pt x="1703" y="3810"/>
                      <a:pt x="0" y="2108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3733"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92" name="Google Shape;309;p20">
                <a:extLst>
                  <a:ext uri="{FF2B5EF4-FFF2-40B4-BE49-F238E27FC236}">
                    <a16:creationId xmlns:a16="http://schemas.microsoft.com/office/drawing/2014/main" id="{C3829EF6-0BFC-FE52-F76D-4B7EBE670106}"/>
                  </a:ext>
                </a:extLst>
              </p:cNvPr>
              <p:cNvSpPr txBox="1"/>
              <p:nvPr/>
            </p:nvSpPr>
            <p:spPr>
              <a:xfrm>
                <a:off x="6185403" y="1896447"/>
                <a:ext cx="1958841" cy="568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th-TH" sz="1800" b="1" dirty="0">
                    <a:solidFill>
                      <a:schemeClr val="accent6">
                        <a:lumMod val="50000"/>
                      </a:schemeClr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เพื่อสร้างขวัญ กำลังใจแก่ผู้ปฏิบัติงานกองทุนพัฒนาบทบาทสตรีในพื้นที่</a:t>
                </a:r>
                <a:endParaRPr sz="1800" b="1" dirty="0">
                  <a:solidFill>
                    <a:schemeClr val="accent6">
                      <a:lumMod val="50000"/>
                    </a:schemeClr>
                  </a:solidFill>
                  <a:latin typeface="Chulabhorn Likit Text Light" panose="00000400000000000000" pitchFamily="50" charset="-34"/>
                  <a:ea typeface="Roboto"/>
                  <a:cs typeface="Chulabhorn Likit Text Light" panose="00000400000000000000" pitchFamily="50" charset="-34"/>
                  <a:sym typeface="Roboto"/>
                </a:endParaRPr>
              </a:p>
            </p:txBody>
          </p:sp>
        </p:grpSp>
      </p:grpSp>
      <p:sp>
        <p:nvSpPr>
          <p:cNvPr id="112" name="สี่เหลี่ยมผืนผ้ามุมมน 111"/>
          <p:cNvSpPr/>
          <p:nvPr/>
        </p:nvSpPr>
        <p:spPr>
          <a:xfrm>
            <a:off x="1524108" y="1457801"/>
            <a:ext cx="10377380" cy="1004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3" name="Google Shape;287;p20">
            <a:extLst>
              <a:ext uri="{FF2B5EF4-FFF2-40B4-BE49-F238E27FC236}">
                <a16:creationId xmlns:a16="http://schemas.microsoft.com/office/drawing/2014/main" id="{8A40C9FA-6A96-E76C-83CD-9C6395FDF48A}"/>
              </a:ext>
            </a:extLst>
          </p:cNvPr>
          <p:cNvSpPr txBox="1"/>
          <p:nvPr/>
        </p:nvSpPr>
        <p:spPr>
          <a:xfrm>
            <a:off x="5492600" y="1644001"/>
            <a:ext cx="2329715" cy="5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Roboto"/>
                <a:cs typeface="Chulabhorn Likit Text Light" panose="00000400000000000000" pitchFamily="50" charset="-34"/>
                <a:sym typeface="Roboto"/>
              </a:rPr>
              <a:t>วัตถุประสงค์</a:t>
            </a:r>
            <a:endParaRPr b="1" dirty="0">
              <a:solidFill>
                <a:srgbClr val="002060"/>
              </a:solidFill>
              <a:latin typeface="Chulabhorn Likit Text Light" panose="00000400000000000000" pitchFamily="50" charset="-34"/>
              <a:ea typeface="Roboto"/>
              <a:cs typeface="Chulabhorn Likit Text Light" panose="00000400000000000000" pitchFamily="50" charset="-34"/>
              <a:sym typeface="Roboto"/>
            </a:endParaRPr>
          </a:p>
        </p:txBody>
      </p:sp>
      <p:pic>
        <p:nvPicPr>
          <p:cNvPr id="114" name="รูปภาพ 1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6" b="92485" l="19273" r="80061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32553" r="19986" b="8226"/>
          <a:stretch/>
        </p:blipFill>
        <p:spPr>
          <a:xfrm flipH="1">
            <a:off x="0" y="765230"/>
            <a:ext cx="1957388" cy="1946008"/>
          </a:xfrm>
          <a:prstGeom prst="rect">
            <a:avLst/>
          </a:prstGeom>
          <a:solidFill>
            <a:srgbClr val="D82337">
              <a:alpha val="0"/>
            </a:srgbClr>
          </a:solidFill>
        </p:spPr>
      </p:pic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9A0C84F7-BF38-472C-B9D5-1BFFDE2B23A7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48" name="กลุ่ม 47">
              <a:extLst>
                <a:ext uri="{FF2B5EF4-FFF2-40B4-BE49-F238E27FC236}">
                  <a16:creationId xmlns:a16="http://schemas.microsoft.com/office/drawing/2014/main" id="{42642720-642F-4BA5-B961-49F0725E696C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55" name="กลุ่ม 54">
                <a:extLst>
                  <a:ext uri="{FF2B5EF4-FFF2-40B4-BE49-F238E27FC236}">
                    <a16:creationId xmlns:a16="http://schemas.microsoft.com/office/drawing/2014/main" id="{F842C24C-B61B-45C1-AA95-30E0CFA94DAF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4" name="รูปห้าเหลี่ยม 87">
                  <a:extLst>
                    <a:ext uri="{FF2B5EF4-FFF2-40B4-BE49-F238E27FC236}">
                      <a16:creationId xmlns:a16="http://schemas.microsoft.com/office/drawing/2014/main" id="{69B1DED7-C639-4D63-88DA-25826ED83C3D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65" name="รูปห้าเหลี่ยม 88">
                  <a:extLst>
                    <a:ext uri="{FF2B5EF4-FFF2-40B4-BE49-F238E27FC236}">
                      <a16:creationId xmlns:a16="http://schemas.microsoft.com/office/drawing/2014/main" id="{7162F6C4-6DF1-4193-A6E6-0CCA8407191A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56" name="กลุ่ม 55">
                <a:extLst>
                  <a:ext uri="{FF2B5EF4-FFF2-40B4-BE49-F238E27FC236}">
                    <a16:creationId xmlns:a16="http://schemas.microsoft.com/office/drawing/2014/main" id="{A6D60A09-AC64-4FFB-96F5-F3C8A8F596BB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57" name="กลุ่ม 56">
                  <a:extLst>
                    <a:ext uri="{FF2B5EF4-FFF2-40B4-BE49-F238E27FC236}">
                      <a16:creationId xmlns:a16="http://schemas.microsoft.com/office/drawing/2014/main" id="{CCA43AD2-FB71-49AC-B045-0E3CE66A261B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59" name="Picture 23">
                    <a:extLst>
                      <a:ext uri="{FF2B5EF4-FFF2-40B4-BE49-F238E27FC236}">
                        <a16:creationId xmlns:a16="http://schemas.microsoft.com/office/drawing/2014/main" id="{F60F2A6A-CB2F-4325-AF84-96B5541686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24">
                    <a:extLst>
                      <a:ext uri="{FF2B5EF4-FFF2-40B4-BE49-F238E27FC236}">
                        <a16:creationId xmlns:a16="http://schemas.microsoft.com/office/drawing/2014/main" id="{8F1C904C-7360-4CD5-9158-66008E3F0A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1" name="กลุ่ม 60">
                    <a:extLst>
                      <a:ext uri="{FF2B5EF4-FFF2-40B4-BE49-F238E27FC236}">
                        <a16:creationId xmlns:a16="http://schemas.microsoft.com/office/drawing/2014/main" id="{3D3C4686-9802-46E4-B5CD-B2257BF4F8EC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2" name="Picture 35">
                      <a:extLst>
                        <a:ext uri="{FF2B5EF4-FFF2-40B4-BE49-F238E27FC236}">
                          <a16:creationId xmlns:a16="http://schemas.microsoft.com/office/drawing/2014/main" id="{B0201906-FD4F-4E08-BA5A-6646CDB998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6">
                      <a:extLst>
                        <a:ext uri="{FF2B5EF4-FFF2-40B4-BE49-F238E27FC236}">
                          <a16:creationId xmlns:a16="http://schemas.microsoft.com/office/drawing/2014/main" id="{3F571E99-E1E6-4F0F-8254-A448CCB853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58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09400B3D-3A84-4EA2-9C85-A68E9E7E76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471F3345-B1C5-4350-A978-FCB12AA65208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965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30103" y="-51813"/>
            <a:ext cx="11559654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rgbClr val="FFC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กิจกรรมที่ 1 </a:t>
            </a:r>
            <a:r>
              <a:rPr lang="th-TH" sz="24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การคัดเลือกคนกองทุนพัฒนาบทบาทสตรีดีเด่นระดับจังหวัด / กรุงเทพมหานคร </a:t>
            </a:r>
          </a:p>
        </p:txBody>
      </p: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5031345" y="823444"/>
            <a:ext cx="2084934" cy="1978561"/>
          </a:xfrm>
          <a:prstGeom prst="rect">
            <a:avLst/>
          </a:prstGeom>
        </p:spPr>
      </p:pic>
      <p:sp>
        <p:nvSpPr>
          <p:cNvPr id="42" name="กล่องข้อความ 13">
            <a:extLst>
              <a:ext uri="{FF2B5EF4-FFF2-40B4-BE49-F238E27FC236}">
                <a16:creationId xmlns:a16="http://schemas.microsoft.com/office/drawing/2014/main" id="{20433436-65D7-4D3D-B884-116483170582}"/>
              </a:ext>
            </a:extLst>
          </p:cNvPr>
          <p:cNvSpPr txBox="1"/>
          <p:nvPr/>
        </p:nvSpPr>
        <p:spPr>
          <a:xfrm>
            <a:off x="7246428" y="1427253"/>
            <a:ext cx="4565665" cy="733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endParaRPr lang="th-TH" sz="17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7506726" y="1614390"/>
            <a:ext cx="4275694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ดำเนินการในส่วนกรุงเทพมหานคร</a:t>
            </a:r>
          </a:p>
        </p:txBody>
      </p:sp>
      <p:sp>
        <p:nvSpPr>
          <p:cNvPr id="44" name="กล่องข้อความ 13">
            <a:extLst>
              <a:ext uri="{FF2B5EF4-FFF2-40B4-BE49-F238E27FC236}">
                <a16:creationId xmlns:a16="http://schemas.microsoft.com/office/drawing/2014/main" id="{20433436-65D7-4D3D-B884-116483170582}"/>
              </a:ext>
            </a:extLst>
          </p:cNvPr>
          <p:cNvSpPr txBox="1"/>
          <p:nvPr/>
        </p:nvSpPr>
        <p:spPr>
          <a:xfrm>
            <a:off x="557126" y="1431886"/>
            <a:ext cx="3688182" cy="733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endParaRPr lang="th-TH" sz="17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809985" y="1605459"/>
            <a:ext cx="3171531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ดำเนินการระดับจังหวัด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61425" y="3089064"/>
            <a:ext cx="3783883" cy="2957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2144479" y="2264934"/>
            <a:ext cx="285750" cy="315496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ลง 45"/>
          <p:cNvSpPr/>
          <p:nvPr/>
        </p:nvSpPr>
        <p:spPr>
          <a:xfrm>
            <a:off x="9418909" y="2239730"/>
            <a:ext cx="285750" cy="31549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>
            <a:off x="7720352" y="3141929"/>
            <a:ext cx="3783883" cy="2957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8" name="Picture 60"/>
          <p:cNvPicPr>
            <a:picLocks noChangeAspect="1"/>
          </p:cNvPicPr>
          <p:nvPr/>
        </p:nvPicPr>
        <p:blipFill>
          <a:blip r:embed="rId4"/>
          <a:srcRect l="53339" t="12103" r="29190" b="20466"/>
          <a:stretch>
            <a:fillRect/>
          </a:stretch>
        </p:blipFill>
        <p:spPr>
          <a:xfrm>
            <a:off x="11614034" y="5398764"/>
            <a:ext cx="501535" cy="1451829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264711" y="2595573"/>
            <a:ext cx="4262078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ดำเนินการ</a:t>
            </a:r>
            <a:r>
              <a:rPr lang="th-TH" sz="1800" b="1" dirty="0" err="1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ไตรมาส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3 (เม.ย. - มิ.ย. 66)</a:t>
            </a: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7387102" y="2534884"/>
            <a:ext cx="4262078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ดำเนินการ</a:t>
            </a:r>
            <a:r>
              <a:rPr lang="th-TH" sz="1800" b="1" dirty="0" err="1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ไตรมาส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3 (เม.ย. - มิ.ย. 66)</a:t>
            </a:r>
          </a:p>
        </p:txBody>
      </p:sp>
      <p:sp>
        <p:nvSpPr>
          <p:cNvPr id="34" name="Google Shape;287;p20">
            <a:extLst>
              <a:ext uri="{FF2B5EF4-FFF2-40B4-BE49-F238E27FC236}">
                <a16:creationId xmlns:a16="http://schemas.microsoft.com/office/drawing/2014/main" id="{8A40C9FA-6A96-E76C-83CD-9C6395FDF48A}"/>
              </a:ext>
            </a:extLst>
          </p:cNvPr>
          <p:cNvSpPr txBox="1"/>
          <p:nvPr/>
        </p:nvSpPr>
        <p:spPr>
          <a:xfrm>
            <a:off x="594503" y="3383130"/>
            <a:ext cx="3580624" cy="247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สำนักงานเลขานุการคณะอนุกรรมการกลั่นกรองและติดตามการดำเนินงานกองทุนพัฒนาบทบาทสตรีอำเภอดีเด่น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600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คณะทำงานขับเคลื่อนกองทุนพัฒนาบทบาทสตรีตำบล/เทศบาล/เมืองพัทยาดีเด่น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600" dirty="0">
                <a:solidFill>
                  <a:srgbClr val="D2185F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กลุ่มอาชีพสมาชิกกองทุนพัฒนา</a:t>
            </a:r>
          </a:p>
          <a:p>
            <a:pPr>
              <a:spcAft>
                <a:spcPts val="600"/>
              </a:spcAft>
            </a:pPr>
            <a:r>
              <a:rPr lang="th-TH" sz="1600" dirty="0">
                <a:solidFill>
                  <a:srgbClr val="D2185F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    บทบาทสตรีดีเด่น</a:t>
            </a:r>
          </a:p>
        </p:txBody>
      </p:sp>
      <p:sp>
        <p:nvSpPr>
          <p:cNvPr id="35" name="Google Shape;287;p20">
            <a:extLst>
              <a:ext uri="{FF2B5EF4-FFF2-40B4-BE49-F238E27FC236}">
                <a16:creationId xmlns:a16="http://schemas.microsoft.com/office/drawing/2014/main" id="{8A40C9FA-6A96-E76C-83CD-9C6395FDF48A}"/>
              </a:ext>
            </a:extLst>
          </p:cNvPr>
          <p:cNvSpPr txBox="1"/>
          <p:nvPr/>
        </p:nvSpPr>
        <p:spPr>
          <a:xfrm>
            <a:off x="7960786" y="3422856"/>
            <a:ext cx="3303013" cy="193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คณะทำงานขับเคลื่อนกองทุนเขตดีเด่น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rgbClr val="D2185F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กลุ่มอาชีพสมาชิกกองทุนพัฒนาบทบาทสตรีดีเด่น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47" y="2998923"/>
            <a:ext cx="1050843" cy="1068117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57" y="4022719"/>
            <a:ext cx="1050843" cy="1068117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92" y="5032076"/>
            <a:ext cx="1050843" cy="1068117"/>
          </a:xfrm>
          <a:prstGeom prst="rect">
            <a:avLst/>
          </a:prstGeom>
        </p:spPr>
      </p:pic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5408793" y="3435407"/>
            <a:ext cx="1582954" cy="3854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อก</a:t>
            </a:r>
            <a:r>
              <a:rPr lang="th-TH" sz="1800" b="1" dirty="0" err="1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ส.อ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</a:t>
            </a:r>
            <a:r>
              <a:rPr lang="en-US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,000 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5118453" y="4409825"/>
            <a:ext cx="2167784" cy="4046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คณะทำงานขับเคลื่อนฯ 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</a:t>
            </a:r>
            <a:r>
              <a:rPr lang="en-US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,000 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4999463" y="5457340"/>
            <a:ext cx="2455816" cy="4046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กลุ่มอาชีพสมาชิกกองทุนฯ</a:t>
            </a:r>
          </a:p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</a:t>
            </a:r>
            <a:r>
              <a:rPr lang="en-US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,000 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0134">
            <a:off x="4171432" y="1500847"/>
            <a:ext cx="2055766" cy="1202543"/>
          </a:xfrm>
          <a:prstGeom prst="rect">
            <a:avLst/>
          </a:prstGeom>
        </p:spPr>
      </p:pic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953729D5-B315-4FB1-9632-CAE169836E3A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>
              <a:extLst>
                <a:ext uri="{FF2B5EF4-FFF2-40B4-BE49-F238E27FC236}">
                  <a16:creationId xmlns:a16="http://schemas.microsoft.com/office/drawing/2014/main" id="{80885AD8-E1E8-410C-9E80-9473EE886D7A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54" name="กลุ่ม 53">
                <a:extLst>
                  <a:ext uri="{FF2B5EF4-FFF2-40B4-BE49-F238E27FC236}">
                    <a16:creationId xmlns:a16="http://schemas.microsoft.com/office/drawing/2014/main" id="{F2B9E42F-BA55-438F-89FD-2DBDC7D9D7C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3" name="รูปห้าเหลี่ยม 87">
                  <a:extLst>
                    <a:ext uri="{FF2B5EF4-FFF2-40B4-BE49-F238E27FC236}">
                      <a16:creationId xmlns:a16="http://schemas.microsoft.com/office/drawing/2014/main" id="{81700F98-FEEF-43C1-A375-AA77FB15A3D8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64" name="รูปห้าเหลี่ยม 88">
                  <a:extLst>
                    <a:ext uri="{FF2B5EF4-FFF2-40B4-BE49-F238E27FC236}">
                      <a16:creationId xmlns:a16="http://schemas.microsoft.com/office/drawing/2014/main" id="{97E901B2-0C41-41A5-814E-3E3FBC1D61CA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55" name="กลุ่ม 54">
                <a:extLst>
                  <a:ext uri="{FF2B5EF4-FFF2-40B4-BE49-F238E27FC236}">
                    <a16:creationId xmlns:a16="http://schemas.microsoft.com/office/drawing/2014/main" id="{B178AC8F-3BBB-49B8-A4E5-C1C2CAEBA8B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56" name="กลุ่ม 55">
                  <a:extLst>
                    <a:ext uri="{FF2B5EF4-FFF2-40B4-BE49-F238E27FC236}">
                      <a16:creationId xmlns:a16="http://schemas.microsoft.com/office/drawing/2014/main" id="{1C64392F-EDFE-4AD4-BF1B-D97F317B2524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58" name="Picture 23">
                    <a:extLst>
                      <a:ext uri="{FF2B5EF4-FFF2-40B4-BE49-F238E27FC236}">
                        <a16:creationId xmlns:a16="http://schemas.microsoft.com/office/drawing/2014/main" id="{68417C08-DE6E-42D0-A3FA-33FE6D0705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24">
                    <a:extLst>
                      <a:ext uri="{FF2B5EF4-FFF2-40B4-BE49-F238E27FC236}">
                        <a16:creationId xmlns:a16="http://schemas.microsoft.com/office/drawing/2014/main" id="{64471431-AE83-4365-9D5A-D251750FC8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0" name="กลุ่ม 59">
                    <a:extLst>
                      <a:ext uri="{FF2B5EF4-FFF2-40B4-BE49-F238E27FC236}">
                        <a16:creationId xmlns:a16="http://schemas.microsoft.com/office/drawing/2014/main" id="{9661FA11-0CF6-4B79-8F3F-140ACAC1E42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1" name="Picture 35">
                      <a:extLst>
                        <a:ext uri="{FF2B5EF4-FFF2-40B4-BE49-F238E27FC236}">
                          <a16:creationId xmlns:a16="http://schemas.microsoft.com/office/drawing/2014/main" id="{BE0EA713-3067-482F-97AA-94D1156EB30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Picture 36">
                      <a:extLst>
                        <a:ext uri="{FF2B5EF4-FFF2-40B4-BE49-F238E27FC236}">
                          <a16:creationId xmlns:a16="http://schemas.microsoft.com/office/drawing/2014/main" id="{2D0F5CE1-C265-4379-822C-0CBDC66E41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57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AC6A8733-0329-46F0-A1F1-7042277DE7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B6C799C5-82AD-42F4-9EAC-AA355423DA0E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6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2/2566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17 กุมภาพันธ์ 2566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 สกส.ได้ส่งข้อมูลการประชุมในเว็บไซต์กองทุนพัฒนาบทบาทสตรี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7"/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13">
            <a:extLst>
              <a:ext uri="{FF2B5EF4-FFF2-40B4-BE49-F238E27FC236}">
                <a16:creationId xmlns:a16="http://schemas.microsoft.com/office/drawing/2014/main" id="{20433436-65D7-4D3D-B884-116483170582}"/>
              </a:ext>
            </a:extLst>
          </p:cNvPr>
          <p:cNvSpPr txBox="1"/>
          <p:nvPr/>
        </p:nvSpPr>
        <p:spPr>
          <a:xfrm>
            <a:off x="850864" y="812660"/>
            <a:ext cx="11108908" cy="733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endParaRPr lang="th-TH" sz="17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30103" y="-51813"/>
            <a:ext cx="11559654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rgbClr val="FFC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กิจกรรมที่ 1 </a:t>
            </a:r>
            <a:r>
              <a:rPr lang="th-TH" sz="24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การคัดเลือกคนกองทุนพัฒนาบทบาทสตรีดีเด่นระดับจังหวัด / กรุงเทพมหานคร </a:t>
            </a:r>
          </a:p>
        </p:txBody>
      </p: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354471" y="534911"/>
            <a:ext cx="1164436" cy="1105027"/>
          </a:xfrm>
          <a:prstGeom prst="rect">
            <a:avLst/>
          </a:prstGeom>
        </p:spPr>
      </p:pic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873957" y="989948"/>
            <a:ext cx="7754644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หลักเกณฑ์การคัดเลือกคนกองทุนพัฒนาบทบาทสตรีดีเด่นระดับจังหวัด</a:t>
            </a:r>
          </a:p>
        </p:txBody>
      </p:sp>
      <p:pic>
        <p:nvPicPr>
          <p:cNvPr id="48" name="Picture 60"/>
          <p:cNvPicPr>
            <a:picLocks noChangeAspect="1"/>
          </p:cNvPicPr>
          <p:nvPr/>
        </p:nvPicPr>
        <p:blipFill>
          <a:blip r:embed="rId4"/>
          <a:srcRect l="53339" t="12103" r="29190" b="20466"/>
          <a:stretch>
            <a:fillRect/>
          </a:stretch>
        </p:blipFill>
        <p:spPr>
          <a:xfrm>
            <a:off x="11136488" y="4945258"/>
            <a:ext cx="627978" cy="181785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407414" y="1706736"/>
            <a:ext cx="9005031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2000" b="1" dirty="0">
                <a:solidFill>
                  <a:srgbClr val="D2185F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ประเภท สำนักงานเลขานุการคณะอนุกรรมการกลั่นกรองและติดตามการดำเนินงานกองทุนพัฒนาบทบาทสตรีอำเภอดีเด่นระดับจังหวัด</a:t>
            </a:r>
            <a:endParaRPr lang="en-US" sz="2000" dirty="0">
              <a:solidFill>
                <a:srgbClr val="D2185F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</p:txBody>
      </p:sp>
      <p:sp>
        <p:nvSpPr>
          <p:cNvPr id="29" name="Google Shape;285;p20">
            <a:extLst>
              <a:ext uri="{FF2B5EF4-FFF2-40B4-BE49-F238E27FC236}">
                <a16:creationId xmlns:a16="http://schemas.microsoft.com/office/drawing/2014/main" id="{11DADEEC-E7F3-2EBA-A612-47D7DDECF656}"/>
              </a:ext>
            </a:extLst>
          </p:cNvPr>
          <p:cNvSpPr/>
          <p:nvPr/>
        </p:nvSpPr>
        <p:spPr>
          <a:xfrm>
            <a:off x="767778" y="1809325"/>
            <a:ext cx="723317" cy="641601"/>
          </a:xfrm>
          <a:custGeom>
            <a:avLst/>
            <a:gdLst/>
            <a:ahLst/>
            <a:cxnLst/>
            <a:rect l="l" t="t" r="r" b="b"/>
            <a:pathLst>
              <a:path w="24028" h="21891" extrusionOk="0">
                <a:moveTo>
                  <a:pt x="12014" y="1"/>
                </a:moveTo>
                <a:cubicBezTo>
                  <a:pt x="9213" y="1"/>
                  <a:pt x="6412" y="1069"/>
                  <a:pt x="4275" y="3206"/>
                </a:cubicBezTo>
                <a:cubicBezTo>
                  <a:pt x="1" y="7481"/>
                  <a:pt x="1" y="14410"/>
                  <a:pt x="4275" y="18685"/>
                </a:cubicBezTo>
                <a:cubicBezTo>
                  <a:pt x="6412" y="20822"/>
                  <a:pt x="9213" y="21890"/>
                  <a:pt x="12014" y="21890"/>
                </a:cubicBezTo>
                <a:cubicBezTo>
                  <a:pt x="14815" y="21890"/>
                  <a:pt x="17616" y="20822"/>
                  <a:pt x="19753" y="18685"/>
                </a:cubicBezTo>
                <a:cubicBezTo>
                  <a:pt x="24027" y="14410"/>
                  <a:pt x="24027" y="7481"/>
                  <a:pt x="19753" y="3206"/>
                </a:cubicBezTo>
                <a:cubicBezTo>
                  <a:pt x="17616" y="1069"/>
                  <a:pt x="14815" y="1"/>
                  <a:pt x="12014" y="1"/>
                </a:cubicBezTo>
                <a:close/>
              </a:path>
            </a:pathLst>
          </a:custGeom>
          <a:solidFill>
            <a:srgbClr val="F6BC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000" b="1" dirty="0">
                <a:solidFill>
                  <a:srgbClr val="D2185F"/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1</a:t>
            </a:r>
            <a:r>
              <a:rPr lang="th-TH" sz="2000" b="1" dirty="0">
                <a:solidFill>
                  <a:srgbClr val="D2185F"/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.</a:t>
            </a:r>
            <a:endParaRPr sz="2000" b="1" dirty="0">
              <a:solidFill>
                <a:srgbClr val="D2185F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842200" y="2645977"/>
            <a:ext cx="10093332" cy="3287917"/>
          </a:xfrm>
          <a:prstGeom prst="roundRect">
            <a:avLst/>
          </a:prstGeom>
          <a:solidFill>
            <a:srgbClr val="F9D3D9"/>
          </a:solidFill>
          <a:ln w="44450">
            <a:solidFill>
              <a:srgbClr val="F3A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413639" y="2812473"/>
            <a:ext cx="9521893" cy="297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ด้านการบริหารจัดการสำนักงาน </a:t>
            </a:r>
            <a:endParaRPr lang="th-TH" sz="1800" dirty="0">
              <a:solidFill>
                <a:srgbClr val="002060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ด้านการเบิกจ่ายงบประมาณกองทุนฯ ประจำปี 2566 ที่ได้รับการจัดสรร ประจำปี 2566 </a:t>
            </a:r>
          </a:p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     (งบบริหาร งบอุดหนุน งบทุนหมุนเวียน) 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ด้านการบริหารจัดการหนี้ </a:t>
            </a:r>
            <a:endParaRPr lang="th-TH" sz="1800" dirty="0">
              <a:solidFill>
                <a:srgbClr val="002060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ด้านการส่งเสริม สนับสนุน เสริมสร้างอาชีพ และรายได้แก่สมาชิกกองทุนพัฒนาบทบาทสตรี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ด้านการพัฒนาศักยภาพสตรีและองค์กรสตรี</a:t>
            </a:r>
            <a:endParaRPr lang="th-TH" sz="1800" dirty="0">
              <a:solidFill>
                <a:srgbClr val="002060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ด้านการรับสมัครสมาชิกกองทุนฯ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ด้านการประชาสัมพันธ์การดำเนินงานกองทุนพัฒนาบทบาทสตรี</a:t>
            </a:r>
            <a:endParaRPr lang="en-US" sz="1800" dirty="0">
              <a:solidFill>
                <a:srgbClr val="002060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24" y="746535"/>
            <a:ext cx="2233637" cy="1836366"/>
          </a:xfrm>
          <a:prstGeom prst="rect">
            <a:avLst/>
          </a:prstGeom>
        </p:spPr>
      </p:pic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94391888-B4AA-4A51-8E16-D884DA8BB9FA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id="{96E60C9D-35E6-47F4-9C5B-536103474581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6" name="กลุ่ม 35">
                <a:extLst>
                  <a:ext uri="{FF2B5EF4-FFF2-40B4-BE49-F238E27FC236}">
                    <a16:creationId xmlns:a16="http://schemas.microsoft.com/office/drawing/2014/main" id="{068ABEC0-1DC2-4F9C-AE2F-8B62A0DBFDD8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9" name="รูปห้าเหลี่ยม 87">
                  <a:extLst>
                    <a:ext uri="{FF2B5EF4-FFF2-40B4-BE49-F238E27FC236}">
                      <a16:creationId xmlns:a16="http://schemas.microsoft.com/office/drawing/2014/main" id="{B92DFB03-4707-4C67-8F72-F3AC7F570D6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88">
                  <a:extLst>
                    <a:ext uri="{FF2B5EF4-FFF2-40B4-BE49-F238E27FC236}">
                      <a16:creationId xmlns:a16="http://schemas.microsoft.com/office/drawing/2014/main" id="{F8C2E37C-7FEE-488D-887A-DECDAB24ED44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F4ED9431-089C-4153-B250-B11035522038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8" name="กลุ่ม 37">
                  <a:extLst>
                    <a:ext uri="{FF2B5EF4-FFF2-40B4-BE49-F238E27FC236}">
                      <a16:creationId xmlns:a16="http://schemas.microsoft.com/office/drawing/2014/main" id="{C44BF3A6-5E04-4311-A141-52252C72DB53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D5737D5D-B9D8-4BA3-9757-7FE08C34FC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0AC12112-BBE8-4FE4-BB50-2EBE4BADA7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กลุ่ม 42">
                    <a:extLst>
                      <a:ext uri="{FF2B5EF4-FFF2-40B4-BE49-F238E27FC236}">
                        <a16:creationId xmlns:a16="http://schemas.microsoft.com/office/drawing/2014/main" id="{15512775-C5F1-43AE-87F3-7EB1C610058A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6E25FC95-D2EC-4788-8135-26A70B017E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50307B7F-8925-4399-8D57-4F83076175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2DF8385F-4D55-4733-ACD4-D5A4B9F0A0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0A13BE39-CDFD-499E-BFB4-01CB5588DB67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951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13">
            <a:extLst>
              <a:ext uri="{FF2B5EF4-FFF2-40B4-BE49-F238E27FC236}">
                <a16:creationId xmlns:a16="http://schemas.microsoft.com/office/drawing/2014/main" id="{20433436-65D7-4D3D-B884-116483170582}"/>
              </a:ext>
            </a:extLst>
          </p:cNvPr>
          <p:cNvSpPr txBox="1"/>
          <p:nvPr/>
        </p:nvSpPr>
        <p:spPr>
          <a:xfrm>
            <a:off x="850864" y="812660"/>
            <a:ext cx="11108908" cy="733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endParaRPr lang="th-TH" sz="17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30103" y="-51813"/>
            <a:ext cx="11559654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rgbClr val="FFC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กิจกรรมที่ 1 </a:t>
            </a:r>
            <a:r>
              <a:rPr lang="th-TH" sz="24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การคัดเลือกคนกองทุนพัฒนาบทบาทสตรีดีเด่นระดับจังหวัด / กรุงเทพมหานคร </a:t>
            </a:r>
          </a:p>
        </p:txBody>
      </p: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354471" y="534911"/>
            <a:ext cx="1164436" cy="1105027"/>
          </a:xfrm>
          <a:prstGeom prst="rect">
            <a:avLst/>
          </a:prstGeom>
        </p:spPr>
      </p:pic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896533" y="989948"/>
            <a:ext cx="7732067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หลักเกณฑ์การคัดเลือกคนกองทุนพัฒนาบทบาทสตรีดีเด่นระดับจังหวัด</a:t>
            </a:r>
          </a:p>
        </p:txBody>
      </p:sp>
      <p:pic>
        <p:nvPicPr>
          <p:cNvPr id="48" name="Picture 60"/>
          <p:cNvPicPr>
            <a:picLocks noChangeAspect="1"/>
          </p:cNvPicPr>
          <p:nvPr/>
        </p:nvPicPr>
        <p:blipFill>
          <a:blip r:embed="rId4"/>
          <a:srcRect l="53339" t="12103" r="29190" b="20466"/>
          <a:stretch>
            <a:fillRect/>
          </a:stretch>
        </p:blipFill>
        <p:spPr>
          <a:xfrm>
            <a:off x="11136488" y="4945258"/>
            <a:ext cx="627978" cy="181785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18907" y="1735042"/>
            <a:ext cx="9009067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2000" b="1" dirty="0">
                <a:solidFill>
                  <a:srgbClr val="7030A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ประเภท คณะทำงานขับเคลื่อนกองทุนพัฒนาบทบาทสตรีตำบล/เทศบาล/เมืองพัทยา/เขตดีเด่นระดับจังหวัด </a:t>
            </a:r>
          </a:p>
        </p:txBody>
      </p:sp>
      <p:sp>
        <p:nvSpPr>
          <p:cNvPr id="29" name="Google Shape;285;p20">
            <a:extLst>
              <a:ext uri="{FF2B5EF4-FFF2-40B4-BE49-F238E27FC236}">
                <a16:creationId xmlns:a16="http://schemas.microsoft.com/office/drawing/2014/main" id="{11DADEEC-E7F3-2EBA-A612-47D7DDECF656}"/>
              </a:ext>
            </a:extLst>
          </p:cNvPr>
          <p:cNvSpPr/>
          <p:nvPr/>
        </p:nvSpPr>
        <p:spPr>
          <a:xfrm>
            <a:off x="767778" y="1809325"/>
            <a:ext cx="723317" cy="641601"/>
          </a:xfrm>
          <a:custGeom>
            <a:avLst/>
            <a:gdLst/>
            <a:ahLst/>
            <a:cxnLst/>
            <a:rect l="l" t="t" r="r" b="b"/>
            <a:pathLst>
              <a:path w="24028" h="21891" extrusionOk="0">
                <a:moveTo>
                  <a:pt x="12014" y="1"/>
                </a:moveTo>
                <a:cubicBezTo>
                  <a:pt x="9213" y="1"/>
                  <a:pt x="6412" y="1069"/>
                  <a:pt x="4275" y="3206"/>
                </a:cubicBezTo>
                <a:cubicBezTo>
                  <a:pt x="1" y="7481"/>
                  <a:pt x="1" y="14410"/>
                  <a:pt x="4275" y="18685"/>
                </a:cubicBezTo>
                <a:cubicBezTo>
                  <a:pt x="6412" y="20822"/>
                  <a:pt x="9213" y="21890"/>
                  <a:pt x="12014" y="21890"/>
                </a:cubicBezTo>
                <a:cubicBezTo>
                  <a:pt x="14815" y="21890"/>
                  <a:pt x="17616" y="20822"/>
                  <a:pt x="19753" y="18685"/>
                </a:cubicBezTo>
                <a:cubicBezTo>
                  <a:pt x="24027" y="14410"/>
                  <a:pt x="24027" y="7481"/>
                  <a:pt x="19753" y="3206"/>
                </a:cubicBezTo>
                <a:cubicBezTo>
                  <a:pt x="17616" y="1069"/>
                  <a:pt x="14815" y="1"/>
                  <a:pt x="12014" y="1"/>
                </a:cubicBezTo>
                <a:close/>
              </a:path>
            </a:pathLst>
          </a:custGeom>
          <a:solidFill>
            <a:srgbClr val="EBCB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th-TH" sz="2000" b="1" dirty="0">
                <a:solidFill>
                  <a:srgbClr val="7030A0"/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2.</a:t>
            </a:r>
            <a:endParaRPr sz="2000" b="1" dirty="0">
              <a:solidFill>
                <a:srgbClr val="7030A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028986" y="2580062"/>
            <a:ext cx="10039003" cy="3459232"/>
          </a:xfrm>
          <a:prstGeom prst="roundRect">
            <a:avLst/>
          </a:prstGeom>
          <a:solidFill>
            <a:srgbClr val="EFD5F7"/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491095" y="2702531"/>
            <a:ext cx="9365361" cy="327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ด้านการบริหารจัดการกองทุนฯ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ด้านการบริหารจัดการหนี้ในระดับตำบล/เทศบาล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ด้านการส่งเสริม สนับสนุน เสริมสร้างอาชีพ และรายได้แก่สมาชิกกองทุนพัฒนาบทบาทสตรี</a:t>
            </a:r>
            <a:endParaRPr lang="th-TH" sz="1800" dirty="0">
              <a:solidFill>
                <a:srgbClr val="002060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ด้านการพัฒนาศักยภาพสตรี และองค์กรสตรี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ด้านการรับสมัครสมาชิกกองทุนฯ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ด้านการประชาสัมพันธ์การดำเนินงานกองทุนฯ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ด้านการปฏิบัติงานตามบทบาทหน้าที่คณะทำงานขับเคลื่อนฯ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เทคนิค/วิธีการดำเนินงานกองทุนพัฒนาบทบาทสตรี ในเขตพื้นที่ตำบล/เทศบาล ให้มีประสิทธิภาพ และบรรลุวัตถุประสงค์ของกองทุนฯ</a:t>
            </a:r>
            <a:endParaRPr lang="en-US" sz="1800" dirty="0">
              <a:solidFill>
                <a:srgbClr val="002060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28" y="729381"/>
            <a:ext cx="2093976" cy="1721545"/>
          </a:xfrm>
          <a:prstGeom prst="rect">
            <a:avLst/>
          </a:prstGeom>
        </p:spPr>
      </p:pic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56035418-B945-4891-A64F-A4E6076E7DAF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id="{683D6825-693A-4C77-A89C-D9FD04E04EE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6" name="กลุ่ม 35">
                <a:extLst>
                  <a:ext uri="{FF2B5EF4-FFF2-40B4-BE49-F238E27FC236}">
                    <a16:creationId xmlns:a16="http://schemas.microsoft.com/office/drawing/2014/main" id="{1E8CFB86-49F8-4D15-BF2D-3E7149173051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9" name="รูปห้าเหลี่ยม 87">
                  <a:extLst>
                    <a:ext uri="{FF2B5EF4-FFF2-40B4-BE49-F238E27FC236}">
                      <a16:creationId xmlns:a16="http://schemas.microsoft.com/office/drawing/2014/main" id="{5D23662A-0B8B-4888-9A24-AC2DE83B61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88">
                  <a:extLst>
                    <a:ext uri="{FF2B5EF4-FFF2-40B4-BE49-F238E27FC236}">
                      <a16:creationId xmlns:a16="http://schemas.microsoft.com/office/drawing/2014/main" id="{D7804715-E156-4D42-9250-665497AA6EC5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B5AE4977-4241-4949-9CAD-A5578182B789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8" name="กลุ่ม 37">
                  <a:extLst>
                    <a:ext uri="{FF2B5EF4-FFF2-40B4-BE49-F238E27FC236}">
                      <a16:creationId xmlns:a16="http://schemas.microsoft.com/office/drawing/2014/main" id="{19FDCAAA-87CA-4392-8ABA-F53990769243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241E5A07-09B4-4FD7-94A6-2E91C6A5B7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1300A3FE-1ED5-4320-8347-56B11FD4E5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กลุ่ม 42">
                    <a:extLst>
                      <a:ext uri="{FF2B5EF4-FFF2-40B4-BE49-F238E27FC236}">
                        <a16:creationId xmlns:a16="http://schemas.microsoft.com/office/drawing/2014/main" id="{4E0CA3BD-7CD2-4A04-A622-5B31EF23F542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AF5AEE2D-C069-4643-97EF-4A413558303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3D2834A-AA88-4DD1-A9BC-87E9559FF0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816AE55E-225E-4692-A888-3966BE5F0E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F8A49062-0A3A-49A4-B446-DD4B7BF5D2D0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118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13">
            <a:extLst>
              <a:ext uri="{FF2B5EF4-FFF2-40B4-BE49-F238E27FC236}">
                <a16:creationId xmlns:a16="http://schemas.microsoft.com/office/drawing/2014/main" id="{20433436-65D7-4D3D-B884-116483170582}"/>
              </a:ext>
            </a:extLst>
          </p:cNvPr>
          <p:cNvSpPr txBox="1"/>
          <p:nvPr/>
        </p:nvSpPr>
        <p:spPr>
          <a:xfrm>
            <a:off x="850864" y="812660"/>
            <a:ext cx="11108908" cy="733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endParaRPr lang="th-TH" sz="17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30103" y="-51813"/>
            <a:ext cx="11559654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rgbClr val="FFC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กิจกรรมที่ 1 </a:t>
            </a:r>
            <a:r>
              <a:rPr lang="th-TH" sz="24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การคัดเลือกคนกองทุนพัฒนาบทบาทสตรีดีเด่นระดับจังหวัด / กรุงเทพมหานคร </a:t>
            </a:r>
          </a:p>
        </p:txBody>
      </p: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354471" y="534911"/>
            <a:ext cx="1164436" cy="1105027"/>
          </a:xfrm>
          <a:prstGeom prst="rect">
            <a:avLst/>
          </a:prstGeom>
        </p:spPr>
      </p:pic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2015301" y="989948"/>
            <a:ext cx="7613300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หลักเกณฑ์การคัดเลือกคนกองทุนพัฒนาบทบาทสตรีดีเด่นระดับจังหวัด</a:t>
            </a:r>
          </a:p>
        </p:txBody>
      </p:sp>
      <p:pic>
        <p:nvPicPr>
          <p:cNvPr id="48" name="Picture 60"/>
          <p:cNvPicPr>
            <a:picLocks noChangeAspect="1"/>
          </p:cNvPicPr>
          <p:nvPr/>
        </p:nvPicPr>
        <p:blipFill>
          <a:blip r:embed="rId4"/>
          <a:srcRect l="53339" t="12103" r="29190" b="20466"/>
          <a:stretch>
            <a:fillRect/>
          </a:stretch>
        </p:blipFill>
        <p:spPr>
          <a:xfrm>
            <a:off x="11136488" y="4945258"/>
            <a:ext cx="627978" cy="181785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68557" y="1804106"/>
            <a:ext cx="9009067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ประเภท กลุ่มอาชีพสมาชิกกองทุนพัฒนาบทบาทสตรีดีเด่นระดับจังหวัด</a:t>
            </a:r>
          </a:p>
        </p:txBody>
      </p:sp>
      <p:sp>
        <p:nvSpPr>
          <p:cNvPr id="29" name="Google Shape;285;p20">
            <a:extLst>
              <a:ext uri="{FF2B5EF4-FFF2-40B4-BE49-F238E27FC236}">
                <a16:creationId xmlns:a16="http://schemas.microsoft.com/office/drawing/2014/main" id="{11DADEEC-E7F3-2EBA-A612-47D7DDECF656}"/>
              </a:ext>
            </a:extLst>
          </p:cNvPr>
          <p:cNvSpPr/>
          <p:nvPr/>
        </p:nvSpPr>
        <p:spPr>
          <a:xfrm>
            <a:off x="795590" y="1709173"/>
            <a:ext cx="723317" cy="641601"/>
          </a:xfrm>
          <a:custGeom>
            <a:avLst/>
            <a:gdLst/>
            <a:ahLst/>
            <a:cxnLst/>
            <a:rect l="l" t="t" r="r" b="b"/>
            <a:pathLst>
              <a:path w="24028" h="21891" extrusionOk="0">
                <a:moveTo>
                  <a:pt x="12014" y="1"/>
                </a:moveTo>
                <a:cubicBezTo>
                  <a:pt x="9213" y="1"/>
                  <a:pt x="6412" y="1069"/>
                  <a:pt x="4275" y="3206"/>
                </a:cubicBezTo>
                <a:cubicBezTo>
                  <a:pt x="1" y="7481"/>
                  <a:pt x="1" y="14410"/>
                  <a:pt x="4275" y="18685"/>
                </a:cubicBezTo>
                <a:cubicBezTo>
                  <a:pt x="6412" y="20822"/>
                  <a:pt x="9213" y="21890"/>
                  <a:pt x="12014" y="21890"/>
                </a:cubicBezTo>
                <a:cubicBezTo>
                  <a:pt x="14815" y="21890"/>
                  <a:pt x="17616" y="20822"/>
                  <a:pt x="19753" y="18685"/>
                </a:cubicBezTo>
                <a:cubicBezTo>
                  <a:pt x="24027" y="14410"/>
                  <a:pt x="24027" y="7481"/>
                  <a:pt x="19753" y="3206"/>
                </a:cubicBezTo>
                <a:cubicBezTo>
                  <a:pt x="17616" y="1069"/>
                  <a:pt x="14815" y="1"/>
                  <a:pt x="12014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3.</a:t>
            </a:r>
            <a:endParaRPr sz="2000" b="1" dirty="0">
              <a:solidFill>
                <a:schemeClr val="accent4">
                  <a:lumMod val="50000"/>
                </a:schemeClr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980487" y="2507372"/>
            <a:ext cx="10039003" cy="3459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endParaRPr lang="th-TH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546438" y="2621140"/>
            <a:ext cx="8969531" cy="335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ด้านการบริหารจัดการกลุ่ม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ด้านการบริหารจัดการเงินทุนหมุนเวียนที่ได้รับจากกองทุนฯ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ด้านการพัฒนาคุณภาพชีวิตของสมาชิกกลุ่มอาชีพ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ด้านการพัฒนาผลิตภัณฑ์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ด้านการพัฒนาช่องทางการตลาด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ด้านการพัฒนาสมาชิกกลุ่มอาชีพ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การบริหารจัดการหนี้กองทุนฯ ของกลุ่มอาชีพสมาชิกกองทุนพัฒนาบทบาทสตรี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เทคนิค/วิธีการบริหารจัดการกลุ่มอาชีพสมาชิกกองทุนพัฒนาบทบาทสตรีให้มีประสิทธิภาพ </a:t>
            </a:r>
          </a:p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     และประสบผลสำเร็จ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56" y="651192"/>
            <a:ext cx="2371472" cy="1949686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CA91812-5C9E-44D2-AC0C-431D54D89E9E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E15978AD-EE36-4AC2-AE19-63D54A1F5630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6" name="กลุ่ม 35">
                <a:extLst>
                  <a:ext uri="{FF2B5EF4-FFF2-40B4-BE49-F238E27FC236}">
                    <a16:creationId xmlns:a16="http://schemas.microsoft.com/office/drawing/2014/main" id="{48B06C23-1433-4D59-9170-040DF2501D9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9" name="รูปห้าเหลี่ยม 87">
                  <a:extLst>
                    <a:ext uri="{FF2B5EF4-FFF2-40B4-BE49-F238E27FC236}">
                      <a16:creationId xmlns:a16="http://schemas.microsoft.com/office/drawing/2014/main" id="{1B310D97-DB98-4CCF-8C3D-F779B1D0D7B3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88">
                  <a:extLst>
                    <a:ext uri="{FF2B5EF4-FFF2-40B4-BE49-F238E27FC236}">
                      <a16:creationId xmlns:a16="http://schemas.microsoft.com/office/drawing/2014/main" id="{D6B05274-A839-4306-97A6-F7FEC36892FC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76D7FDC2-022D-4F37-AC50-C8C1FC608CF6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8" name="กลุ่ม 37">
                  <a:extLst>
                    <a:ext uri="{FF2B5EF4-FFF2-40B4-BE49-F238E27FC236}">
                      <a16:creationId xmlns:a16="http://schemas.microsoft.com/office/drawing/2014/main" id="{C5385239-C04D-41C6-8E3D-FF8BB10688A3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030BA4C4-D574-421F-BBBE-D520E2CEB7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16EB7A59-9D0B-4D3B-8BE8-2AAE88CB15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กลุ่ม 42">
                    <a:extLst>
                      <a:ext uri="{FF2B5EF4-FFF2-40B4-BE49-F238E27FC236}">
                        <a16:creationId xmlns:a16="http://schemas.microsoft.com/office/drawing/2014/main" id="{CAD74160-80A6-431A-8B6A-2825EB29E8E1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C42BECAE-A1F8-4B63-9335-C461139E4E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8C07A776-95DA-436C-8597-F69C813BEA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DDE9D9C0-970B-47C8-A45B-97E66BBB2B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BB2CBB5F-53FC-4C21-9918-25D603F62FE7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120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13">
            <a:extLst>
              <a:ext uri="{FF2B5EF4-FFF2-40B4-BE49-F238E27FC236}">
                <a16:creationId xmlns:a16="http://schemas.microsoft.com/office/drawing/2014/main" id="{20433436-65D7-4D3D-B884-116483170582}"/>
              </a:ext>
            </a:extLst>
          </p:cNvPr>
          <p:cNvSpPr txBox="1"/>
          <p:nvPr/>
        </p:nvSpPr>
        <p:spPr>
          <a:xfrm>
            <a:off x="850864" y="812660"/>
            <a:ext cx="11108908" cy="733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endParaRPr lang="th-TH" sz="17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354471" y="534911"/>
            <a:ext cx="1164436" cy="1105027"/>
          </a:xfrm>
          <a:prstGeom prst="rect">
            <a:avLst/>
          </a:prstGeom>
        </p:spPr>
      </p:pic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2015300" y="989948"/>
            <a:ext cx="8990243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หลักเกณฑ์การคัดเลือกคนกองทุนพัฒนาบทบาทสตรีดีเด่น</a:t>
            </a:r>
            <a:r>
              <a:rPr lang="th-TH" sz="2000" b="1" dirty="0">
                <a:solidFill>
                  <a:srgbClr val="D2185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ระดับเขตตรวจราชการ</a:t>
            </a:r>
          </a:p>
        </p:txBody>
      </p:sp>
      <p:pic>
        <p:nvPicPr>
          <p:cNvPr id="48" name="Picture 60"/>
          <p:cNvPicPr>
            <a:picLocks noChangeAspect="1"/>
          </p:cNvPicPr>
          <p:nvPr/>
        </p:nvPicPr>
        <p:blipFill>
          <a:blip r:embed="rId4"/>
          <a:srcRect l="53339" t="12103" r="29190" b="20466"/>
          <a:stretch>
            <a:fillRect/>
          </a:stretch>
        </p:blipFill>
        <p:spPr>
          <a:xfrm>
            <a:off x="11361905" y="4915402"/>
            <a:ext cx="627978" cy="181785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15223" y="1746904"/>
            <a:ext cx="8461290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ประเภท  สำนักงานเลขานุการคณะอนุกรรมการบริหารกองทุนพัฒนาบทบาทสตรี</a:t>
            </a:r>
          </a:p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ระดับจังหวัดดีเด่นระดับเขตตรวจราชการ </a:t>
            </a:r>
          </a:p>
        </p:txBody>
      </p:sp>
      <p:sp>
        <p:nvSpPr>
          <p:cNvPr id="29" name="Google Shape;285;p20">
            <a:extLst>
              <a:ext uri="{FF2B5EF4-FFF2-40B4-BE49-F238E27FC236}">
                <a16:creationId xmlns:a16="http://schemas.microsoft.com/office/drawing/2014/main" id="{11DADEEC-E7F3-2EBA-A612-47D7DDECF656}"/>
              </a:ext>
            </a:extLst>
          </p:cNvPr>
          <p:cNvSpPr/>
          <p:nvPr/>
        </p:nvSpPr>
        <p:spPr>
          <a:xfrm>
            <a:off x="795590" y="1709173"/>
            <a:ext cx="723317" cy="641601"/>
          </a:xfrm>
          <a:custGeom>
            <a:avLst/>
            <a:gdLst/>
            <a:ahLst/>
            <a:cxnLst/>
            <a:rect l="l" t="t" r="r" b="b"/>
            <a:pathLst>
              <a:path w="24028" h="21891" extrusionOk="0">
                <a:moveTo>
                  <a:pt x="12014" y="1"/>
                </a:moveTo>
                <a:cubicBezTo>
                  <a:pt x="9213" y="1"/>
                  <a:pt x="6412" y="1069"/>
                  <a:pt x="4275" y="3206"/>
                </a:cubicBezTo>
                <a:cubicBezTo>
                  <a:pt x="1" y="7481"/>
                  <a:pt x="1" y="14410"/>
                  <a:pt x="4275" y="18685"/>
                </a:cubicBezTo>
                <a:cubicBezTo>
                  <a:pt x="6412" y="20822"/>
                  <a:pt x="9213" y="21890"/>
                  <a:pt x="12014" y="21890"/>
                </a:cubicBezTo>
                <a:cubicBezTo>
                  <a:pt x="14815" y="21890"/>
                  <a:pt x="17616" y="20822"/>
                  <a:pt x="19753" y="18685"/>
                </a:cubicBezTo>
                <a:cubicBezTo>
                  <a:pt x="24027" y="14410"/>
                  <a:pt x="24027" y="7481"/>
                  <a:pt x="19753" y="3206"/>
                </a:cubicBezTo>
                <a:cubicBezTo>
                  <a:pt x="17616" y="1069"/>
                  <a:pt x="14815" y="1"/>
                  <a:pt x="12014" y="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4.</a:t>
            </a:r>
            <a:endParaRPr sz="2000" b="1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980487" y="2796903"/>
            <a:ext cx="10039003" cy="27684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endParaRPr lang="th-TH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515222" y="3014796"/>
            <a:ext cx="8969531" cy="223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ด้านการบริหารจัดการสำนักงาน</a:t>
            </a:r>
          </a:p>
          <a:p>
            <a:pPr marL="342900" indent="-34290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ด้านการเบิกจ่ายงบประมาณกองทุนฯ ประจำปี 2566 (งบบริหาร งบอุดหนุน งบทุนหมุนเวียน </a:t>
            </a:r>
          </a:p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     ที่ได้รับการจัดสรร ประจำปี 2566) </a:t>
            </a: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ด้านการบริหารจัดการหนี้ </a:t>
            </a: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ด้านการรับสมัครสมาชิกกองทุนฯ</a:t>
            </a: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ea typeface="Calibri" panose="020F0502020204030204" pitchFamily="34" charset="0"/>
                <a:cs typeface="Chulabhorn Likit Text Light" panose="00000400000000000000" pitchFamily="2" charset="-34"/>
              </a:rPr>
              <a:t>ด้านการประชาสัมพันธ์การดำเนินงานกองทุนพัฒนาบทบาทสตรี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68" y="738874"/>
            <a:ext cx="2056462" cy="1690703"/>
          </a:xfrm>
          <a:prstGeom prst="rect">
            <a:avLst/>
          </a:prstGeom>
        </p:spPr>
      </p:pic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14B1126E-E963-4B9B-902C-88B8E0BDA616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0EB2AD36-975D-4C6C-BBA4-398580681FBD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>
                <a:extLst>
                  <a:ext uri="{FF2B5EF4-FFF2-40B4-BE49-F238E27FC236}">
                    <a16:creationId xmlns:a16="http://schemas.microsoft.com/office/drawing/2014/main" id="{AF74934C-39B7-425D-A388-CF2406D522F3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87">
                  <a:extLst>
                    <a:ext uri="{FF2B5EF4-FFF2-40B4-BE49-F238E27FC236}">
                      <a16:creationId xmlns:a16="http://schemas.microsoft.com/office/drawing/2014/main" id="{BBE2343E-9D32-47F0-899C-D4CFDD984972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88">
                  <a:extLst>
                    <a:ext uri="{FF2B5EF4-FFF2-40B4-BE49-F238E27FC236}">
                      <a16:creationId xmlns:a16="http://schemas.microsoft.com/office/drawing/2014/main" id="{8632283A-0B50-4590-9A78-CC0514A0CCA1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>
                <a:extLst>
                  <a:ext uri="{FF2B5EF4-FFF2-40B4-BE49-F238E27FC236}">
                    <a16:creationId xmlns:a16="http://schemas.microsoft.com/office/drawing/2014/main" id="{C6D132CE-72D5-4E2A-8AB1-78E92C2C2C63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>
                  <a:extLst>
                    <a:ext uri="{FF2B5EF4-FFF2-40B4-BE49-F238E27FC236}">
                      <a16:creationId xmlns:a16="http://schemas.microsoft.com/office/drawing/2014/main" id="{9B2B739A-B178-4235-BE54-48DC01DE26AC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0" name="Picture 23">
                    <a:extLst>
                      <a:ext uri="{FF2B5EF4-FFF2-40B4-BE49-F238E27FC236}">
                        <a16:creationId xmlns:a16="http://schemas.microsoft.com/office/drawing/2014/main" id="{6F3228B7-2678-443C-8173-4471AFCB0B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24">
                    <a:extLst>
                      <a:ext uri="{FF2B5EF4-FFF2-40B4-BE49-F238E27FC236}">
                        <a16:creationId xmlns:a16="http://schemas.microsoft.com/office/drawing/2014/main" id="{C3A13479-E7FA-472B-BD89-E9C071F04C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2" name="กลุ่ม 41">
                    <a:extLst>
                      <a:ext uri="{FF2B5EF4-FFF2-40B4-BE49-F238E27FC236}">
                        <a16:creationId xmlns:a16="http://schemas.microsoft.com/office/drawing/2014/main" id="{9A19EFB8-97D2-4724-831F-62AEBD1CA5A5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3" name="Picture 35">
                      <a:extLst>
                        <a:ext uri="{FF2B5EF4-FFF2-40B4-BE49-F238E27FC236}">
                          <a16:creationId xmlns:a16="http://schemas.microsoft.com/office/drawing/2014/main" id="{71C9068D-17B9-4398-84FB-BFD2224D419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9BDD094F-8010-40DF-A456-F4A2398F85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D9CBDAE6-585F-4C5B-B148-09195C2B81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4235F94A-1DB0-4D7D-AC62-AF7326C502FC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828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40704" y="0"/>
            <a:ext cx="12490050" cy="714693"/>
            <a:chOff x="-108520" y="-182690"/>
            <a:chExt cx="9367538" cy="536020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30103" y="-51813"/>
            <a:ext cx="11559654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rgbClr val="FFC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กิจกรรมที่ 2 </a:t>
            </a:r>
            <a:r>
              <a:rPr lang="th-TH" sz="24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การคัดเลือกคนกองทุนพัฒนาบทบาทสตรีดีเด่นระดับเขตตรวจราชการ</a:t>
            </a:r>
          </a:p>
        </p:txBody>
      </p: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1542859" y="665515"/>
            <a:ext cx="2084934" cy="1978561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4282839" y="2578026"/>
            <a:ext cx="4262078" cy="3790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ดำเนินการ</a:t>
            </a:r>
            <a:r>
              <a:rPr lang="th-TH" sz="1800" b="1" dirty="0" err="1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ไตรมาส</a:t>
            </a:r>
            <a:r>
              <a:rPr lang="th-TH" sz="18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4 (ก.ค. – ส.ค. 66)</a:t>
            </a:r>
          </a:p>
        </p:txBody>
      </p:sp>
      <p:sp>
        <p:nvSpPr>
          <p:cNvPr id="34" name="Google Shape;287;p20">
            <a:extLst>
              <a:ext uri="{FF2B5EF4-FFF2-40B4-BE49-F238E27FC236}">
                <a16:creationId xmlns:a16="http://schemas.microsoft.com/office/drawing/2014/main" id="{8A40C9FA-6A96-E76C-83CD-9C6395FDF48A}"/>
              </a:ext>
            </a:extLst>
          </p:cNvPr>
          <p:cNvSpPr txBox="1"/>
          <p:nvPr/>
        </p:nvSpPr>
        <p:spPr>
          <a:xfrm>
            <a:off x="1175666" y="3440079"/>
            <a:ext cx="9648646" cy="2529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lnSpc>
                <a:spcPts val="21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สำนักงานสำนักงานเลขานุการคณะอนุกรรมการบริหารกองทุนพัฒนาบทบาทสตรี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ระดับจังหวัดดีเด่นระดับเขตตรวจราชการ</a:t>
            </a:r>
          </a:p>
          <a:p>
            <a:pPr marL="285750" indent="-285750">
              <a:lnSpc>
                <a:spcPts val="21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rgbClr val="D2185F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สำนักงานเลขานุการคณะอนุกรรมการกลั่นกรองและติดตามการดำเนินงานกองทุนพัฒนาบทบาทสตรีอำเภอดีเด่นระดับเขตตรวจราชการ</a:t>
            </a:r>
          </a:p>
          <a:p>
            <a:pPr marL="285750" indent="-285750">
              <a:lnSpc>
                <a:spcPts val="21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คณะทำงานขับเคลื่อนกองทุนพัฒนาบทบาทสตรีตำบล/เทศบาล/เมืองพัทยาดีเด่น</a:t>
            </a:r>
            <a:br>
              <a:rPr lang="th-TH" sz="1800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</a:br>
            <a:r>
              <a:rPr lang="th-TH" sz="1800" dirty="0">
                <a:solidFill>
                  <a:schemeClr val="accent6">
                    <a:lumMod val="50000"/>
                  </a:schemeClr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ระดับเขตตรวจราชการ</a:t>
            </a:r>
          </a:p>
          <a:p>
            <a:pPr marL="285750" indent="-285750">
              <a:lnSpc>
                <a:spcPts val="21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กลุ่มอาชีพสมาชิกกองทุนพัฒนาบทบาทสตรีดีเด่นระดับเขตตรวจราชการ</a:t>
            </a:r>
          </a:p>
          <a:p>
            <a:pPr>
              <a:spcAft>
                <a:spcPts val="600"/>
              </a:spcAft>
            </a:pPr>
            <a:endParaRPr lang="th-TH" sz="1800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th-TH" sz="1800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pic>
        <p:nvPicPr>
          <p:cNvPr id="36" name="Picture 60"/>
          <p:cNvPicPr>
            <a:picLocks noChangeAspect="1"/>
          </p:cNvPicPr>
          <p:nvPr/>
        </p:nvPicPr>
        <p:blipFill>
          <a:blip r:embed="rId4"/>
          <a:srcRect l="29112" t="5186" r="50051" b="20466"/>
          <a:stretch>
            <a:fillRect/>
          </a:stretch>
        </p:blipFill>
        <p:spPr>
          <a:xfrm>
            <a:off x="11312592" y="4643381"/>
            <a:ext cx="780941" cy="2089873"/>
          </a:xfrm>
          <a:prstGeom prst="rect">
            <a:avLst/>
          </a:prstGeom>
        </p:spPr>
      </p:pic>
      <p:sp>
        <p:nvSpPr>
          <p:cNvPr id="38" name="สี่เหลี่ยมผืนผ้ามุมมน 37"/>
          <p:cNvSpPr/>
          <p:nvPr/>
        </p:nvSpPr>
        <p:spPr>
          <a:xfrm>
            <a:off x="3528690" y="968178"/>
            <a:ext cx="5579204" cy="1004852"/>
          </a:xfrm>
          <a:prstGeom prst="roundRect">
            <a:avLst/>
          </a:prstGeom>
          <a:solidFill>
            <a:srgbClr val="F6BCC6"/>
          </a:solidFill>
          <a:ln w="25400">
            <a:solidFill>
              <a:srgbClr val="D2185F"/>
            </a:solidFill>
            <a:prstDash val="sysDot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4058493" y="1227348"/>
            <a:ext cx="4618700" cy="4516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ดำเนินการระดับเขตตรวจราชการ</a:t>
            </a:r>
          </a:p>
        </p:txBody>
      </p:sp>
      <p:sp>
        <p:nvSpPr>
          <p:cNvPr id="41" name="ลูกศรลง 40"/>
          <p:cNvSpPr/>
          <p:nvPr/>
        </p:nvSpPr>
        <p:spPr>
          <a:xfrm>
            <a:off x="6189532" y="2170612"/>
            <a:ext cx="285750" cy="31549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3193">
            <a:off x="616110" y="1269878"/>
            <a:ext cx="2055766" cy="120254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16" y="1932462"/>
            <a:ext cx="1620886" cy="1748939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5105D38-DE11-4E6C-99BF-9442909EAB80}"/>
              </a:ext>
            </a:extLst>
          </p:cNvPr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00933957-5E60-43FB-89AC-27A65EF7510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39E6BDA6-1859-4E5E-A977-34DE3B4AFD66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0" name="รูปห้าเหลี่ยม 87">
                  <a:extLst>
                    <a:ext uri="{FF2B5EF4-FFF2-40B4-BE49-F238E27FC236}">
                      <a16:creationId xmlns:a16="http://schemas.microsoft.com/office/drawing/2014/main" id="{809A2221-3CEF-423B-9D57-0F9D52B5697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1" name="รูปห้าเหลี่ยม 88">
                  <a:extLst>
                    <a:ext uri="{FF2B5EF4-FFF2-40B4-BE49-F238E27FC236}">
                      <a16:creationId xmlns:a16="http://schemas.microsoft.com/office/drawing/2014/main" id="{1318B70B-44F9-4E5F-AEBF-AAA62BD98F4C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2" name="กลุ่ม 41">
                <a:extLst>
                  <a:ext uri="{FF2B5EF4-FFF2-40B4-BE49-F238E27FC236}">
                    <a16:creationId xmlns:a16="http://schemas.microsoft.com/office/drawing/2014/main" id="{42544A68-44BB-4FC3-8FB5-97756D2E18C4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3" name="กลุ่ม 42">
                  <a:extLst>
                    <a:ext uri="{FF2B5EF4-FFF2-40B4-BE49-F238E27FC236}">
                      <a16:creationId xmlns:a16="http://schemas.microsoft.com/office/drawing/2014/main" id="{58C062F3-EB41-4FB0-93A2-27D882BF95AA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5" name="Picture 23">
                    <a:extLst>
                      <a:ext uri="{FF2B5EF4-FFF2-40B4-BE49-F238E27FC236}">
                        <a16:creationId xmlns:a16="http://schemas.microsoft.com/office/drawing/2014/main" id="{043980D9-6354-465B-B2F5-D0B941C2BE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24">
                    <a:extLst>
                      <a:ext uri="{FF2B5EF4-FFF2-40B4-BE49-F238E27FC236}">
                        <a16:creationId xmlns:a16="http://schemas.microsoft.com/office/drawing/2014/main" id="{3356B040-5CF9-4B3A-87AC-56DFBBA46B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7" name="กลุ่ม 46">
                    <a:extLst>
                      <a:ext uri="{FF2B5EF4-FFF2-40B4-BE49-F238E27FC236}">
                        <a16:creationId xmlns:a16="http://schemas.microsoft.com/office/drawing/2014/main" id="{31184E49-E78D-4170-BD75-08F255516C5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8" name="Picture 35">
                      <a:extLst>
                        <a:ext uri="{FF2B5EF4-FFF2-40B4-BE49-F238E27FC236}">
                          <a16:creationId xmlns:a16="http://schemas.microsoft.com/office/drawing/2014/main" id="{5A25559B-7B2E-4A28-9F75-09E048BB8FC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Picture 36">
                      <a:extLst>
                        <a:ext uri="{FF2B5EF4-FFF2-40B4-BE49-F238E27FC236}">
                          <a16:creationId xmlns:a16="http://schemas.microsoft.com/office/drawing/2014/main" id="{BE97DFC0-03D7-4F0C-8704-B0FC93DF3C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4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10F52B36-CD56-4F98-B183-396A5577E0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2857F941-94F0-46C3-84B2-122E166B691C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930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98877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136513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การประเมินผลการปฏิบัติงาน</a:t>
            </a:r>
            <a:b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ของพนักงานกองทุนพัฒนาบทบาทสตรี ครั้งที่ 1</a:t>
            </a:r>
            <a:b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พ.ศ. 2566</a:t>
            </a:r>
            <a:b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(1 ตุลาคม 2565 ถึง 31 มีนาคม 2566)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114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64034B-841B-A256-8620-F1DD8580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1925"/>
            <a:ext cx="12192000" cy="1069691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th-TH" sz="20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แนวทางการประเมินผลการปฏิบัติงานของพนักงานกองทุน สังกัดสำนักงานกองทุนพัฒนาบทบาทสตรี </a:t>
            </a:r>
            <a:br>
              <a:rPr lang="th-TH" sz="20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20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รอบการประเมินที่ 1 ประจำปีงบประมาณ พ.ศ. 2566 (1 ตุลาคม 2565 ถึง 31 มีนาคม 2566)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530FE4CC-ABDD-8DCC-851A-D9D0DEE122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462" y="1281983"/>
          <a:ext cx="11839076" cy="5390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05">
                  <a:extLst>
                    <a:ext uri="{9D8B030D-6E8A-4147-A177-3AD203B41FA5}">
                      <a16:colId xmlns:a16="http://schemas.microsoft.com/office/drawing/2014/main" val="3475295007"/>
                    </a:ext>
                  </a:extLst>
                </a:gridCol>
                <a:gridCol w="2765777">
                  <a:extLst>
                    <a:ext uri="{9D8B030D-6E8A-4147-A177-3AD203B41FA5}">
                      <a16:colId xmlns:a16="http://schemas.microsoft.com/office/drawing/2014/main" val="3621595367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784618851"/>
                    </a:ext>
                  </a:extLst>
                </a:gridCol>
                <a:gridCol w="2815094">
                  <a:extLst>
                    <a:ext uri="{9D8B030D-6E8A-4147-A177-3AD203B41FA5}">
                      <a16:colId xmlns:a16="http://schemas.microsoft.com/office/drawing/2014/main" val="14442705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600" spc="3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ตัวชี้วัดและค่าเป้าหมายการประเมินผลการปฏิบัติงานของพนักงานกองทุน ประจำปีงบประมาณ พ.ศ. 2566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19122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ตัวชี้วัดการปฏิบัติงาน (</a:t>
                      </a:r>
                      <a:r>
                        <a:rPr lang="en-US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KPI) </a:t>
                      </a: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รายทีม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ตัวชี้วัดการปฏิบัติงาน (</a:t>
                      </a:r>
                      <a:r>
                        <a:rPr lang="en-US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KPI) </a:t>
                      </a: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การประเมินพฤติกรรมการปฏิบัติงาน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ตัวชี้วัดการปฏิบัติงาน (</a:t>
                      </a:r>
                      <a:r>
                        <a:rPr lang="en-US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KPI) </a:t>
                      </a:r>
                      <a:r>
                        <a:rPr lang="th-TH" sz="1150" spc="4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2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ตัวชี้วัดที่ 1</a:t>
                      </a:r>
                      <a:r>
                        <a:rPr lang="th-TH" sz="115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ระดับความสำเร็จของการใช้จ่ายเงินงบประมาณ (ภาพรวม) กองทุนพัฒนาบทบาทสตรี ประจำปีงบประมาณ พ.ศ. 2566 </a:t>
                      </a:r>
                      <a:r>
                        <a:rPr lang="en-US" sz="115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= 40</a:t>
                      </a: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8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เจ้าพนักงานธุรการ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เจ้าหน้าที่บันทึกข้อมูล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 นักจัดการงานทั่วไป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 นักวิเคราะห์งบประมาณ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 นักวิชาการพัสดุ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 นิติกร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 นักวิชาการเงินและบัญชี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 เจ้าพนักงานการเงินและบัญชี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 นักวิชาการคอมพิวเตอร์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h-TH" sz="8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th-TH" sz="8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การมุ่งผลสัมฤทธิ์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บริการที่ดี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 การสั่งสมความเชี่ยวชาญในงานอาชีพ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 การยึดมั่นในความถูกต้องชอบธรรมและจริยธรรม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 การทำงานเป็นทีม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8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การส่งเอกสารหลักฐานงานการเงิน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การโอนเงินรับรอตรวจสอบ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 การโอนขายบิล เงินฝาก 3 ธนาคาร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 การตรวจสอบบัญชีเงินฝากธนาคาร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 การสรุปลูกหนี้เงินยืมกองทุน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3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150" b="1" kern="1200" spc="3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ตัวชี้วัดที่ 2</a:t>
                      </a:r>
                      <a:r>
                        <a:rPr lang="th-TH" sz="1150" kern="1200" spc="3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ร้อยละของหนี้เกินกำหนดชำระ </a:t>
                      </a:r>
                      <a:r>
                        <a:rPr lang="en-US" sz="1150" kern="1200" spc="3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= 40 </a:t>
                      </a:r>
                      <a:endParaRPr lang="th-TH" sz="1150" spc="3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17314"/>
                  </a:ext>
                </a:extLst>
              </a:tr>
              <a:tr h="538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5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ตัวชี้วัดที่ 3 </a:t>
                      </a:r>
                      <a:r>
                        <a:rPr lang="th-TH" sz="1150" spc="-3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จำนวนสมาชิกกองทุนพัฒนาบทบาทสตรี</a:t>
                      </a: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ที่เพิ่มขึ้น</a:t>
                      </a:r>
                      <a:r>
                        <a:rPr lang="en-US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en-US" sz="115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= 20 </a:t>
                      </a: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80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54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 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24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ผลการปฏิบัติงาน ร้อยละ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15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9232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ระดับจังหวัด ร้อยละ 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ระดับกรม (77 จังหวัด) ร้อยละ 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8340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ผลการประเมิน ร้อยละ 100 (รอบที่ 1) - - -</a:t>
                      </a:r>
                      <a:r>
                        <a:rPr lang="en-US" sz="18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&gt; </a:t>
                      </a:r>
                      <a:r>
                        <a:rPr lang="th-TH" sz="18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ผลการประเมิน  (รอบที่ 2) - - - </a:t>
                      </a:r>
                      <a:r>
                        <a:rPr lang="en-US" sz="18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&gt; </a:t>
                      </a:r>
                      <a:r>
                        <a:rPr lang="th-TH" sz="18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เลื่อนค่าตอบแทน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0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643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387EDE-59ED-E391-EC2F-55E62EF8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0916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  <a:b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</a:t>
            </a:r>
            <a:r>
              <a:rPr lang="th-TH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 ประจำปีงบประมาณ พ.ศ. 2566 (</a:t>
            </a:r>
            <a:r>
              <a:rPr lang="en-US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รายทีม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6692" y="1385069"/>
          <a:ext cx="10614527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976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4216185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743366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914117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ตัวชี้วัดการปฏิบัติงาน (</a:t>
                      </a: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KPI) </a:t>
                      </a:r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รายทีม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n>
                          <a:solidFill>
                            <a:schemeClr val="bg1"/>
                          </a:solidFill>
                        </a:ln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ระดับค่าเป้าหมาย</a:t>
                      </a:r>
                    </a:p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(1 – 5 คะแนน)</a:t>
                      </a:r>
                    </a:p>
                    <a:p>
                      <a:pPr algn="ctr"/>
                      <a:endParaRPr lang="th-TH" sz="1600" dirty="0">
                        <a:ln>
                          <a:solidFill>
                            <a:schemeClr val="bg1"/>
                          </a:solidFill>
                        </a:ln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2825970">
                <a:tc>
                  <a:txBody>
                    <a:bodyPr/>
                    <a:lstStyle/>
                    <a:p>
                      <a:endParaRPr lang="th-TH" sz="800" b="1" spc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th-TH" sz="1600" b="1" spc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ตัวชี้วัดที่ 1 </a:t>
                      </a:r>
                      <a:r>
                        <a:rPr lang="th-TH" sz="1600" spc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ระดับความสำเร็จของการใช้จ่าย เงินงบประมาณ (ภาพรวม) กองทุนพัฒนาบทบาทสตรี ประจำปีงบประมาณ พ.ศ. 2566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endParaRPr lang="th-TH" sz="800" b="1" kern="1200" spc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algn="thaiDist"/>
                      <a:r>
                        <a:rPr lang="th-TH" sz="1400" b="1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จัดทำแผนการดำเนินงานและแผนการเบิกจ่ายงบประมาณ ประจำปีงบประมาณ พ.ศ. 2566 เสนอให้ อกส.จ ทราบ เพื่อกำกับผลการเบิกจ่ายให้เป็นไปตามแผนที่กำหนด</a:t>
                      </a:r>
                    </a:p>
                    <a:p>
                      <a:pPr algn="thaiDist"/>
                      <a:endParaRPr lang="th-TH" sz="300" kern="1200" spc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algn="thaiDist"/>
                      <a:endParaRPr lang="en-US" sz="200" kern="1200" spc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algn="l"/>
                      <a:r>
                        <a:rPr lang="th-TH" sz="1400" b="1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รายงานผลการเบิกจ่ายงบประมาณ </a:t>
                      </a:r>
                      <a:endParaRPr lang="en-US" sz="1400" kern="1200" spc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algn="l"/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ประจำปีงบประมาณ พ.ศ. 2566 ให้ อกส.จ. </a:t>
                      </a:r>
                      <a:r>
                        <a:rPr lang="th-TH" sz="1400" kern="1200" spc="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ทุกครั้งที่มี</a:t>
                      </a:r>
                      <a:r>
                        <a:rPr lang="th-TH" sz="1400" kern="1200" spc="-3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การประชุม</a:t>
                      </a:r>
                      <a:r>
                        <a:rPr lang="th-TH" sz="1400" kern="1200" spc="-3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คณะอนุกรรมการฯ อย่างน้อยเดือนละ 2 ครั้ง</a:t>
                      </a:r>
                    </a:p>
                    <a:p>
                      <a:pPr algn="l"/>
                      <a:endParaRPr lang="th-TH" sz="300" kern="1200" spc="-3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algn="l"/>
                      <a:endParaRPr lang="th-TH" sz="300" kern="1200" spc="-3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algn="l"/>
                      <a:endParaRPr lang="en-US" sz="200" kern="1200" spc="-3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สิ้นไตรมาสที่ 2 เบิกจ่ายได้ น้อยกว่าร้อยละ 32</a:t>
                      </a:r>
                    </a:p>
                    <a:p>
                      <a:endParaRPr lang="en-US" sz="300" kern="1200" spc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</a:t>
                      </a:r>
                      <a:r>
                        <a:rPr lang="th-TH" sz="1400" b="1" kern="1200" spc="-3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 </a:t>
                      </a:r>
                      <a:r>
                        <a:rPr lang="th-TH" sz="1400" kern="1200" spc="-3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สิ้นไตรมาสที่ 2 เบิกจ่ายได้ ไม่น้อยกว่าร้อยละ 43</a:t>
                      </a:r>
                    </a:p>
                    <a:p>
                      <a:endParaRPr lang="en-US" sz="300" kern="1200" spc="-30" baseline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5 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สิ้นไตรมาสที่ 2 เบิกจ่ายได้ ไม่น้อยกว่าร้อยละ 54</a:t>
                      </a:r>
                    </a:p>
                    <a:p>
                      <a:endParaRPr lang="th-TH" sz="1400" spc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8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</a:tbl>
          </a:graphicData>
        </a:graphic>
      </p:graphicFrame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A50A1026-4F9B-46C1-854D-B8C1491DE857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228D2E8-C568-4DE0-AEB9-8B474DCB65BF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18109FC6-199A-4710-9098-A9C6CD4E52E2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8" name="รูปห้าเหลี่ยม 35">
                  <a:extLst>
                    <a:ext uri="{FF2B5EF4-FFF2-40B4-BE49-F238E27FC236}">
                      <a16:creationId xmlns:a16="http://schemas.microsoft.com/office/drawing/2014/main" id="{2C4D87B5-6486-432F-AE92-6E87830E59E2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19" name="รูปห้าเหลี่ยม 36">
                  <a:extLst>
                    <a:ext uri="{FF2B5EF4-FFF2-40B4-BE49-F238E27FC236}">
                      <a16:creationId xmlns:a16="http://schemas.microsoft.com/office/drawing/2014/main" id="{A56382C2-104F-4B19-AE3E-C148B0E5894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F777DEF5-96AC-4384-9815-B9DF84E3069B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1" name="กลุ่ม 10">
                  <a:extLst>
                    <a:ext uri="{FF2B5EF4-FFF2-40B4-BE49-F238E27FC236}">
                      <a16:creationId xmlns:a16="http://schemas.microsoft.com/office/drawing/2014/main" id="{5A61D6E2-2B23-4D18-8D26-E948DF59ED3B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3" name="Picture 23">
                    <a:extLst>
                      <a:ext uri="{FF2B5EF4-FFF2-40B4-BE49-F238E27FC236}">
                        <a16:creationId xmlns:a16="http://schemas.microsoft.com/office/drawing/2014/main" id="{311834A2-7F2D-486B-B986-63476615C9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24">
                    <a:extLst>
                      <a:ext uri="{FF2B5EF4-FFF2-40B4-BE49-F238E27FC236}">
                        <a16:creationId xmlns:a16="http://schemas.microsoft.com/office/drawing/2014/main" id="{D2B91530-EEC5-437E-AA11-5740289758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กลุ่ม 14">
                    <a:extLst>
                      <a:ext uri="{FF2B5EF4-FFF2-40B4-BE49-F238E27FC236}">
                        <a16:creationId xmlns:a16="http://schemas.microsoft.com/office/drawing/2014/main" id="{C6D97B97-5D80-47E7-9DE7-9AEDAD9E70E6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6" name="Picture 35">
                      <a:extLst>
                        <a:ext uri="{FF2B5EF4-FFF2-40B4-BE49-F238E27FC236}">
                          <a16:creationId xmlns:a16="http://schemas.microsoft.com/office/drawing/2014/main" id="{11F02B8C-A2F1-48B1-8F33-BCF498B65BC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36">
                      <a:extLst>
                        <a:ext uri="{FF2B5EF4-FFF2-40B4-BE49-F238E27FC236}">
                          <a16:creationId xmlns:a16="http://schemas.microsoft.com/office/drawing/2014/main" id="{68CDA86B-10EF-426E-9353-8E259439224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C55094FA-F007-4234-BEE8-5328D4E39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75DDD1-45A9-4E3F-B3AD-2ADC9D09B37B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11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1987"/>
          <a:ext cx="1051559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ตัวชี้วัดการปฏิบัติงาน (</a:t>
                      </a:r>
                      <a:r>
                        <a:rPr lang="en-US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KPI) </a:t>
                      </a:r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รายทีม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ระดับค่าเป้าหมาย</a:t>
                      </a:r>
                    </a:p>
                    <a:p>
                      <a:pPr algn="ctr"/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(1 – 5 คะแนน)</a:t>
                      </a:r>
                    </a:p>
                    <a:p>
                      <a:pPr algn="ctr"/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8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ตัวชี้วัดที่ 2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ร้อยละของหนี้เกินกำหนดชำระ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8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มากกว่าร้อยละ 20</a:t>
                      </a:r>
                    </a:p>
                    <a:p>
                      <a:endParaRPr lang="th-TH" sz="300" b="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ร้อยละ  15.1 – 20</a:t>
                      </a:r>
                    </a:p>
                    <a:p>
                      <a:endParaRPr lang="th-TH" sz="300" b="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ร้อยละ  10.1 – 15</a:t>
                      </a:r>
                    </a:p>
                    <a:p>
                      <a:endParaRPr lang="th-TH" sz="300" b="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ร้อยละ  5 - 10</a:t>
                      </a: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	</a:t>
                      </a:r>
                    </a:p>
                    <a:p>
                      <a:endParaRPr lang="th-TH" sz="3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5 </a:t>
                      </a:r>
                      <a:r>
                        <a:rPr lang="th-TH" sz="14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น้อยกว่าร้อยละ  5</a:t>
                      </a:r>
                    </a:p>
                    <a:p>
                      <a:endParaRPr lang="th-TH" sz="8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8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</a:tbl>
          </a:graphicData>
        </a:graphic>
      </p:graphicFrame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0B387EDE-59ED-E391-EC2F-55E62EF8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1228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  <a:b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</a:t>
            </a:r>
            <a:r>
              <a:rPr lang="th-TH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 ประจำปีงบประมาณ พ.ศ. 2566 (</a:t>
            </a:r>
            <a:r>
              <a:rPr lang="en-US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รายทีม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1F7F1E8-B81A-4F91-80F3-124A44E9E06C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660E5EC2-C69A-4EDF-8F75-6C0C1AA5D53D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410AE9F3-D9C1-4241-BA60-D168A1B9F457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0" name="รูปห้าเหลี่ยม 35">
                  <a:extLst>
                    <a:ext uri="{FF2B5EF4-FFF2-40B4-BE49-F238E27FC236}">
                      <a16:creationId xmlns:a16="http://schemas.microsoft.com/office/drawing/2014/main" id="{F0C826A5-3AA6-48D0-8749-6C5C6D351862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1" name="รูปห้าเหลี่ยม 36">
                  <a:extLst>
                    <a:ext uri="{FF2B5EF4-FFF2-40B4-BE49-F238E27FC236}">
                      <a16:creationId xmlns:a16="http://schemas.microsoft.com/office/drawing/2014/main" id="{7EDF0B43-3330-4FD5-8ECA-5604E57B26C8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2" name="กลุ่ม 11">
                <a:extLst>
                  <a:ext uri="{FF2B5EF4-FFF2-40B4-BE49-F238E27FC236}">
                    <a16:creationId xmlns:a16="http://schemas.microsoft.com/office/drawing/2014/main" id="{541F7317-251B-4B7B-B921-DF9C14E6BE16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3" name="กลุ่ม 12">
                  <a:extLst>
                    <a:ext uri="{FF2B5EF4-FFF2-40B4-BE49-F238E27FC236}">
                      <a16:creationId xmlns:a16="http://schemas.microsoft.com/office/drawing/2014/main" id="{49D52090-C5F5-428D-9276-716CBD60A479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5" name="Picture 23">
                    <a:extLst>
                      <a:ext uri="{FF2B5EF4-FFF2-40B4-BE49-F238E27FC236}">
                        <a16:creationId xmlns:a16="http://schemas.microsoft.com/office/drawing/2014/main" id="{6026ACAB-CA2F-4B32-8449-740845A59D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24">
                    <a:extLst>
                      <a:ext uri="{FF2B5EF4-FFF2-40B4-BE49-F238E27FC236}">
                        <a16:creationId xmlns:a16="http://schemas.microsoft.com/office/drawing/2014/main" id="{CC0C4D2B-9BE2-41B0-9FE5-75E3D0BF2C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กลุ่ม 16">
                    <a:extLst>
                      <a:ext uri="{FF2B5EF4-FFF2-40B4-BE49-F238E27FC236}">
                        <a16:creationId xmlns:a16="http://schemas.microsoft.com/office/drawing/2014/main" id="{7CAF527F-05B4-4428-A732-956272C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8" name="Picture 35">
                      <a:extLst>
                        <a:ext uri="{FF2B5EF4-FFF2-40B4-BE49-F238E27FC236}">
                          <a16:creationId xmlns:a16="http://schemas.microsoft.com/office/drawing/2014/main" id="{915FF461-FA30-40BC-BB5F-C11B6F010F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Picture 36">
                      <a:extLst>
                        <a:ext uri="{FF2B5EF4-FFF2-40B4-BE49-F238E27FC236}">
                          <a16:creationId xmlns:a16="http://schemas.microsoft.com/office/drawing/2014/main" id="{0F96D450-F505-4321-88C2-D9356F6D36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4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2F57EAD5-9F4B-4B95-A651-5C936B1641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935321-8B71-4D6A-AB50-B276FAC64FB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449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5051" y="1611136"/>
          <a:ext cx="10515597" cy="346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106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4090086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3113405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ตัวชี้วัดการปฏิบัติงาน (</a:t>
                      </a: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KPI) </a:t>
                      </a:r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รายทีม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n>
                          <a:solidFill>
                            <a:schemeClr val="bg1"/>
                          </a:solidFill>
                        </a:ln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ระดับค่าเป้าหมาย</a:t>
                      </a:r>
                    </a:p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(1 – 5 คะแนน)</a:t>
                      </a:r>
                    </a:p>
                    <a:p>
                      <a:pPr algn="ctr"/>
                      <a:endParaRPr lang="th-TH" sz="1600" dirty="0">
                        <a:ln>
                          <a:solidFill>
                            <a:schemeClr val="bg1"/>
                          </a:solidFill>
                        </a:ln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n>
                            <a:solidFill>
                              <a:schemeClr val="bg1"/>
                            </a:solidFill>
                          </a:ln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2029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600" b="1" dirty="0">
                        <a:solidFill>
                          <a:srgbClr val="1B293C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th-TH" sz="1600" b="1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ตัวชี้วัดที่ </a:t>
                      </a:r>
                      <a:r>
                        <a:rPr lang="th-TH" sz="1600" b="1" spc="-100" baseline="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 </a:t>
                      </a:r>
                      <a:r>
                        <a:rPr lang="th-TH" sz="1600" spc="-100" baseline="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จำนวนสมาชิกกองทุนพัฒนาบทบาทสตรี</a:t>
                      </a:r>
                      <a:r>
                        <a:rPr lang="th-TH" sz="160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baseline="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ที่เพิ่มขึ้น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th-TH" sz="1600" b="1" kern="1200" dirty="0">
                        <a:solidFill>
                          <a:srgbClr val="1B293C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th-TH" sz="1600" b="1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1</a:t>
                      </a:r>
                      <a:r>
                        <a:rPr lang="th-TH" sz="1600" b="0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สิ้นไตรมาสที่ 2 น้อยกว่าร้อย</a:t>
                      </a:r>
                      <a:r>
                        <a:rPr lang="th-TH" sz="1600" b="0" kern="120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ละ 20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th-TH" sz="400" b="0" kern="1200" dirty="0">
                        <a:solidFill>
                          <a:srgbClr val="1B293C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th-TH" sz="1600" b="1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2</a:t>
                      </a:r>
                      <a:r>
                        <a:rPr lang="th-TH" sz="1600" b="0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สิ้นไตรมาสที่ 2 ไม่น้อยกว่าร้อย</a:t>
                      </a:r>
                      <a:r>
                        <a:rPr lang="th-TH" sz="1600" b="0" kern="120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ละ 20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th-TH" sz="400" b="0" kern="1200" dirty="0">
                        <a:solidFill>
                          <a:srgbClr val="1B293C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th-TH" sz="1600" b="1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3</a:t>
                      </a:r>
                      <a:r>
                        <a:rPr lang="th-TH" sz="1600" b="0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สิ้นไตรมาสที่ 2 ไม่น้อยกว่าร้อย</a:t>
                      </a:r>
                      <a:r>
                        <a:rPr lang="th-TH" sz="1600" b="0" kern="120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ละ 25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th-TH" sz="400" b="0" kern="1200" dirty="0">
                        <a:solidFill>
                          <a:srgbClr val="1B293C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th-TH" sz="1600" b="1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4</a:t>
                      </a:r>
                      <a:r>
                        <a:rPr lang="th-TH" sz="1600" b="0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สิ้นไตรมาสที่ 2 ไม่น้อยกว่าร้อย</a:t>
                      </a:r>
                      <a:r>
                        <a:rPr lang="th-TH" sz="1600" b="0" kern="120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ละ 30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th-TH" sz="400" b="0" kern="1200">
                        <a:solidFill>
                          <a:srgbClr val="1B293C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th-TH" sz="1600" b="1" kern="120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</a:t>
                      </a:r>
                      <a:r>
                        <a:rPr lang="th-TH" sz="1600" b="1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 </a:t>
                      </a:r>
                      <a:r>
                        <a:rPr lang="th-TH" sz="1600" b="0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สิ้นไตรมาสที่ 2 ไม่น้อยกว่าร้อยละ 35</a:t>
                      </a:r>
                    </a:p>
                    <a:p>
                      <a:endParaRPr lang="th-TH" sz="900" b="0" kern="1200" dirty="0">
                        <a:solidFill>
                          <a:srgbClr val="1B293C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rgbClr val="1B293C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80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600" dirty="0">
                        <a:solidFill>
                          <a:srgbClr val="1B293C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รวมทั้งหมด </a:t>
                      </a:r>
                      <a:r>
                        <a:rPr lang="th-TH" sz="1600" b="0" kern="1200" dirty="0">
                          <a:solidFill>
                            <a:srgbClr val="1B293C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 ตัวชี้วัด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rgbClr val="1B293C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203633"/>
                  </a:ext>
                </a:extLst>
              </a:tr>
            </a:tbl>
          </a:graphicData>
        </a:graphic>
      </p:graphicFrame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B387EDE-59ED-E391-EC2F-55E62EF8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0916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  <a:b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3200" b="1" spc="-5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</a:t>
            </a:r>
            <a:r>
              <a:rPr lang="th-TH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 ประจำปีงบประมาณ พ.ศ. 2566 (</a:t>
            </a:r>
            <a:r>
              <a:rPr lang="en-US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sz="3200" b="1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รายทีม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ADB5D7BF-C989-4C49-80D8-EBD568911766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940FA3C4-579C-4E24-B287-4973C701CEF5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9456AA78-EC18-436E-A3A0-41F77A155CCA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9" name="รูปห้าเหลี่ยม 35">
                  <a:extLst>
                    <a:ext uri="{FF2B5EF4-FFF2-40B4-BE49-F238E27FC236}">
                      <a16:creationId xmlns:a16="http://schemas.microsoft.com/office/drawing/2014/main" id="{E175FCC1-3B16-418A-9133-685FBBD9D4B8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0" name="รูปห้าเหลี่ยม 36">
                  <a:extLst>
                    <a:ext uri="{FF2B5EF4-FFF2-40B4-BE49-F238E27FC236}">
                      <a16:creationId xmlns:a16="http://schemas.microsoft.com/office/drawing/2014/main" id="{C074129B-E09F-4D6F-83C6-75B24BC3E4F5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1" name="กลุ่ม 10">
                <a:extLst>
                  <a:ext uri="{FF2B5EF4-FFF2-40B4-BE49-F238E27FC236}">
                    <a16:creationId xmlns:a16="http://schemas.microsoft.com/office/drawing/2014/main" id="{1A0DF95E-72F4-4F29-8ED3-B5D7F84081FC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2" name="กลุ่ม 11">
                  <a:extLst>
                    <a:ext uri="{FF2B5EF4-FFF2-40B4-BE49-F238E27FC236}">
                      <a16:creationId xmlns:a16="http://schemas.microsoft.com/office/drawing/2014/main" id="{EFE8632C-BF63-4E9C-9AA7-DF764AA2B5C6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4" name="Picture 23">
                    <a:extLst>
                      <a:ext uri="{FF2B5EF4-FFF2-40B4-BE49-F238E27FC236}">
                        <a16:creationId xmlns:a16="http://schemas.microsoft.com/office/drawing/2014/main" id="{69DAC11C-399F-4862-A5AF-7E83891E47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24">
                    <a:extLst>
                      <a:ext uri="{FF2B5EF4-FFF2-40B4-BE49-F238E27FC236}">
                        <a16:creationId xmlns:a16="http://schemas.microsoft.com/office/drawing/2014/main" id="{4BED0862-49F3-455B-97D9-2DF4BED77B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กลุ่ม 15">
                    <a:extLst>
                      <a:ext uri="{FF2B5EF4-FFF2-40B4-BE49-F238E27FC236}">
                        <a16:creationId xmlns:a16="http://schemas.microsoft.com/office/drawing/2014/main" id="{7561C15B-116B-4A7C-B771-4D77172DF56A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7" name="Picture 35">
                      <a:extLst>
                        <a:ext uri="{FF2B5EF4-FFF2-40B4-BE49-F238E27FC236}">
                          <a16:creationId xmlns:a16="http://schemas.microsoft.com/office/drawing/2014/main" id="{F449C040-2728-45B9-99FE-EEC8B4D417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Picture 36">
                      <a:extLst>
                        <a:ext uri="{FF2B5EF4-FFF2-40B4-BE49-F238E27FC236}">
                          <a16:creationId xmlns:a16="http://schemas.microsoft.com/office/drawing/2014/main" id="{6FF262ED-1C9B-4011-98E1-A146703E87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3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E4F20BCB-2D7E-4778-BFD3-5D096C2566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ADF1F721-4338-41AA-943D-3826427721D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88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เรื่องสืบเนื่องจากการประชุมครั้งที่ 2/2566</a:t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เมื่อวันที่ 17 กุมภาพันธ์ 2566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111" y="1365195"/>
          <a:ext cx="11887200" cy="533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793067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850444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572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1. เจ้าพนักงานธุรการ</a:t>
                      </a:r>
                      <a:endParaRPr lang="th-TH" sz="18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ร้อยละของความสำเร็จในการปฏิบัติงานธุรการ งานสารบรรณ งานบริการทั่วไป เช่น การรับส่ง ลงทะเบียน ร่างหนังสือโต้ตอบ </a:t>
                      </a:r>
                    </a:p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จัดเตรียมการประชุม การบันทึกข้อมูล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ร้อยละของความสำเร็จในการรวบรวมข้อมูล จัดเก็บข้อมูลสถิติ เอกสาร หลักฐานหนังสือ ตามระเบียบวิธีปฏิบัติ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ร้อยละของความสำเร็จในการติดต่อประสานงานกับบุคคลภายในหน่วยงานเดียวกันหรือหน่วยงานที่เกี่ยวข้อง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893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" y="56445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  <a:b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 </a:t>
            </a:r>
            <a:r>
              <a:rPr lang="th-TH" u="sng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 </a:t>
            </a:r>
            <a:endParaRPr lang="en-US" u="sng" dirty="0">
              <a:solidFill>
                <a:srgbClr val="0E3EDA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algn="ctr"/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“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สามารถกำหนดเองได้ 2-3 ตัวชี้วัด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1256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09598" y="117480"/>
            <a:ext cx="109727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8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311676"/>
          <a:ext cx="11887200" cy="533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703328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940183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2. เจ้าหน้าที่บันทึกข้อมูล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ร้อยละของความสำเร็จในการรวบรวมบันทึก จัดพิมพ์ ปรับปรุง แก้ไข และตรวจสอบความถูกต้องของข้อมูลในระบบจัดการลูกหนี้กองทุน (</a:t>
                      </a:r>
                      <a:r>
                        <a:rPr lang="en-US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SARA)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ระบบการบริหารงบประมาณและโครงการตามแผนการ ดำเนินงานกองทุนพัฒนาบทบาทสตรี (</a:t>
                      </a:r>
                      <a:r>
                        <a:rPr lang="en-US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BPM)</a:t>
                      </a:r>
                      <a:r>
                        <a:rPr lang="th-TH" sz="1400" b="0" baseline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และระบบ โปรแกรมอื่น 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ร้อยละของความสำเร็จในการตรวจสอบความถูกต้องของเอกสาร และหลักฐานต่าง ๆ ที่เกี่ยวข้องกับการบันทึกข้อมูลของกองทุนฯ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ร้อยละของความสำเร็จในการติดต่อประสานงานกับบุคคลภายในหน่วยงานเดียวกันหรือหน่วยงานที่เกี่ยวข้อง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19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-2" y="158660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6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311676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917817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725694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3. นักจัดการงานทั่วไป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ปฏิบัติงานเลขานุการของคณะอนุกรรมการบริหารกองทุนพัฒนาบทบาทสตรีระดับ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เตรียมการประชุม บันทึกและเรียบเรียงรายงานการประชุม และรายงานอื่น 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ร้อยละของความสำเร็จในการช่วยติดตามการปฏิบัติตามมติของที่ประชุม หรือการปฏิบัติตามคำสั่งของคณะอนุกรรมการบริหารกองทุนพัฒนาบทบาทสตรีระดับจังหวัด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717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100957"/>
            <a:ext cx="121457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390699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883950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759561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4. นักวิเคราะห์งบประมาณ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ร้อยละของความสำเร็จในการรวบรวม และวิเคราะห์ข้อมูลความเห็น ข้อเสนอแนะ ไปใช้ใน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ทำและวิเคราะห์งบประมาณ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ทำรายงานความก้าวหน้ารายไตรมาส และรายงานภาพรวมประจำปี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ร้อยละของความสำเร็จในการติดตาม ตรวจสอบ ประเมินผล และรายงานความสำเร็จของหน่วยงานตามกรอบงบประมาณที่ได้รับจัดสรร และการใช้จ่ายงบประมาณของกองทุนฯ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62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90926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277809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703328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940183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5. นักวิชาการพัสดุ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ซื้อจัดจ้างวัสดุสำนักงาน/วัสดุคอมพิวเตอร์/วัสดุงานบ้านงานครัว ของสำนักงาน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ซื้อจัดจ้างวัสดุประกอบโครงการตามแผนการดำเนินงานและแผนการใช้จ่ายงบประมาณ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ร้อยละของความสำเร็จในการตรวจสอบและดูแล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ซื้อ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จ้างแบบต่าง ๆ เช่น การตกลงราคา การสอบราคา ประกวดราคา วิธีพิเศษ และวิธีกรณีพิเศษ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893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24793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322965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985550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657961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6. นิติกร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จำนวนการเข้าร่วมกิจกรรม/โครงการ หรือเป็นเจ้าหน้าที่ในการขับเคลื่อนภารกิจสำคัญอื่น ๆ ของสำนักงานพัฒนาชุมชนจังหวัด/อำเภอ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จำนวนการออกปฏิบัติราชการพื้นที่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ระดับความสำเร็จของการได้รับแต่งตั้งให้เป็น กรรมการอนุกรรมการ คณะทำงาน หรือเจ้าหน้าที่ผู้รับผิดชอบภารกิจต่าง ๆ ของสำนักงานพัฒนาชุมชนจังหวัด/อำเภอ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8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58660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424566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872661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770850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7. นักวิชาการเงินและบัญชี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ทำบัญชี เอกสารายงานความเคลื่อนไหวทางการเงิน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ร้อยละของความสำเร็จในการรวบรวมข้อมูล และรายงานการเงินของกองทุนฯ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ร้อยละของความสำเร็จในการให้คำแนะนำ ตอบปัญหาและชี้แจงเกี่ยวกับการเงินและบัญชีที่ตนมีความรับผิดชอบ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853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36082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334254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4030705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612806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8. เจ้าพนักงานการเงินและบัญชี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</a:t>
                      </a:r>
                      <a:r>
                        <a:rPr lang="th-TH" sz="1400" b="0" dirty="0" err="1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การจัด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ทำและปฏิบัติงานด้านเอกสารของผู้อำนวยการสำนักงานกองทุนพัฒนาบทบาทสตรี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ร้อยละของความสำเร็จในการตรวจสอบและดูความถูกต้องของเอกสารสำคัญ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ร้อยละของความสำเร็จในการช่วยติดตามการปฏิบัติตามมติของที่ประชุม หรือการปฏิบัติตามคำสั่งของผู้อำนวยการสำนักงานกองทุนพัฒนาบทบาทสตรี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122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02215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</a:p>
          <a:p>
            <a:pPr algn="ctr">
              <a:lnSpc>
                <a:spcPct val="120000"/>
              </a:lnSpc>
            </a:pP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 </a:t>
            </a:r>
            <a:r>
              <a:rPr lang="th-TH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รายบุคคล</a:t>
            </a: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50" y="1243942"/>
          <a:ext cx="11887200" cy="535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89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940394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2703117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404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9. นักวิชาการคอมพิวเตอร์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614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</a:t>
                      </a: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รายบุคคล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1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ร้อยละของความสำเร็จในการช่วยรวบรวมข้อมูลและวิเคราะห์ ออกแบบ และพัฒนาระบบงาน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91085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2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ร้อยละของความสำเร็จในการรวบรวม บันทึก จัดพิมพ์ ปรับปรุง แก้ไข และตรวจสอบความถูกต้องของข้อมูลในระบบจัดการลูกหนี้ กองทุน (</a:t>
                      </a:r>
                      <a:r>
                        <a:rPr lang="en-US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SARA)</a:t>
                      </a: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58410"/>
                  </a:ext>
                </a:extLst>
              </a:tr>
              <a:tr h="1142476">
                <a:tc>
                  <a:txBody>
                    <a:bodyPr/>
                    <a:lstStyle/>
                    <a:p>
                      <a:pPr algn="thaiDist">
                        <a:lnSpc>
                          <a:spcPts val="1680"/>
                        </a:lnSpc>
                      </a:pPr>
                      <a:r>
                        <a:rPr lang="th-TH" sz="14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ตัวชี้วัดที่ 3 </a:t>
                      </a: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้อยละของความสำเร็จในการช่วยให้คำปรึกษาแนะนำแก่ผู้ใช้เมื่อมีปัญหาหรือข้อสงสัยในการใช้งานเครื่องคอมพิวเตอร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50 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60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70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80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b="1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ร้อยละ 90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ของงานตามที่ได้รับมอบหมาย</a:t>
                      </a:r>
                      <a:endParaRPr lang="th-TH" sz="14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algn="thaiDist">
                        <a:lnSpc>
                          <a:spcPts val="1680"/>
                        </a:lnSpc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94699"/>
                  </a:ext>
                </a:extLst>
              </a:tr>
              <a:tr h="3912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400" b="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975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387EDE-59ED-E391-EC2F-55E62EF8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994"/>
            <a:ext cx="12192000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32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  <a:br>
              <a:rPr lang="th-TH" sz="32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32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sz="32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</a:t>
            </a:r>
            <a:br>
              <a:rPr lang="th-TH" sz="32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3200" u="sng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การประเมินพฤติกรรมการปฏิบัติงาน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9623" y="2083533"/>
          <a:ext cx="10674174" cy="3300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658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075458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3558058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704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พฤติกรรม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ระดับที่แสดงออกจริง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 น้ำหนัก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th-TH" sz="9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การมุ่งผลสัมฤทธิ์ 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บริการที่ดี 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 การสั่งสมความเชี่ยวชาญในงานอาชีพ 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 การยึดมั่นในความถูกต้องชอบธรรมและจริยธรรม 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 การทำงานเป็นทีม 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=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9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1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ต่ำกว่ากำหนดมาก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2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ต่ำกว่ากำหนด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3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ตามกำหนด</a:t>
                      </a: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	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4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เกินกว่าที่กำหนด	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ระดับ 5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เกินกว่าที่กำหนดมาก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n/a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en-US" sz="16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350015"/>
                  </a:ext>
                </a:extLst>
              </a:tr>
            </a:tbl>
          </a:graphicData>
        </a:graphic>
      </p:graphicFrame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2DDEDF57-1521-409C-9693-E0F3611174AD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35A1D41A-4493-4717-8EF4-E2D17AF9FA00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20921D30-BAA9-4E0B-A902-11FC39D0BEF4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8" name="รูปห้าเหลี่ยม 35">
                  <a:extLst>
                    <a:ext uri="{FF2B5EF4-FFF2-40B4-BE49-F238E27FC236}">
                      <a16:creationId xmlns:a16="http://schemas.microsoft.com/office/drawing/2014/main" id="{CC5D7BEC-DF43-4D3B-84F3-511B269412ED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19" name="รูปห้าเหลี่ยม 36">
                  <a:extLst>
                    <a:ext uri="{FF2B5EF4-FFF2-40B4-BE49-F238E27FC236}">
                      <a16:creationId xmlns:a16="http://schemas.microsoft.com/office/drawing/2014/main" id="{DC9B2A9A-F76D-4BFB-9B5C-70B107F228FA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20790A18-CAEA-41B6-98D1-4263FCEEB639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1" name="กลุ่ม 10">
                  <a:extLst>
                    <a:ext uri="{FF2B5EF4-FFF2-40B4-BE49-F238E27FC236}">
                      <a16:creationId xmlns:a16="http://schemas.microsoft.com/office/drawing/2014/main" id="{B9A82D72-CB32-457B-883E-BAC6CEA58FB7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3" name="Picture 23">
                    <a:extLst>
                      <a:ext uri="{FF2B5EF4-FFF2-40B4-BE49-F238E27FC236}">
                        <a16:creationId xmlns:a16="http://schemas.microsoft.com/office/drawing/2014/main" id="{3216F1C2-4D9C-460C-8D5E-220C8223E4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24">
                    <a:extLst>
                      <a:ext uri="{FF2B5EF4-FFF2-40B4-BE49-F238E27FC236}">
                        <a16:creationId xmlns:a16="http://schemas.microsoft.com/office/drawing/2014/main" id="{477E1DCE-6C7A-4626-9B5E-9DE423BB71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กลุ่ม 14">
                    <a:extLst>
                      <a:ext uri="{FF2B5EF4-FFF2-40B4-BE49-F238E27FC236}">
                        <a16:creationId xmlns:a16="http://schemas.microsoft.com/office/drawing/2014/main" id="{60B9D5ED-3ADB-4453-BC2A-636F828F4C33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6" name="Picture 35">
                      <a:extLst>
                        <a:ext uri="{FF2B5EF4-FFF2-40B4-BE49-F238E27FC236}">
                          <a16:creationId xmlns:a16="http://schemas.microsoft.com/office/drawing/2014/main" id="{CAC49335-2961-4560-9DBD-B16409581C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36">
                      <a:extLst>
                        <a:ext uri="{FF2B5EF4-FFF2-40B4-BE49-F238E27FC236}">
                          <a16:creationId xmlns:a16="http://schemas.microsoft.com/office/drawing/2014/main" id="{6020E997-416F-41EC-86BA-06955CB315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7DB2774-5E92-4C5F-812B-87DCF5E38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8E4C05-B628-45D9-93E9-828807B1E0A8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99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831" y="-216933"/>
            <a:ext cx="12245731" cy="1638280"/>
            <a:chOff x="4831" y="-216933"/>
            <a:chExt cx="12245731" cy="1638280"/>
          </a:xfrm>
        </p:grpSpPr>
        <p:grpSp>
          <p:nvGrpSpPr>
            <p:cNvPr id="51" name="Group 70"/>
            <p:cNvGrpSpPr/>
            <p:nvPr/>
          </p:nvGrpSpPr>
          <p:grpSpPr>
            <a:xfrm>
              <a:off x="4831" y="-216933"/>
              <a:ext cx="12245731" cy="1638280"/>
              <a:chOff x="-23581" y="-192311"/>
              <a:chExt cx="10193050" cy="1495014"/>
            </a:xfrm>
          </p:grpSpPr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4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43329" y="-192311"/>
                <a:ext cx="1466312" cy="1495014"/>
                <a:chOff x="5717373" y="-409911"/>
                <a:chExt cx="1319681" cy="1345513"/>
              </a:xfrm>
            </p:grpSpPr>
            <p:sp>
              <p:nvSpPr>
                <p:cNvPr id="55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717373" y="-409911"/>
                  <a:ext cx="1319681" cy="1345513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6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2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งบประมาณตามแผนการดำเนินงานและแผนการใช้จ่ายงบประมาณกองทุนพัฒนาบทบาทสตรี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งบประมาณ จำนวน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961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432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,950.00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จัดสรรงบประมาณให้ส่วนภูมิภาค จำนวน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829,556,300.00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งบบริหาร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,036,300.00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งบเงินอุดหนุน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84,520,000.00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งบเงินทุนหมุนเวียน	จำนวน	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594,000,000.00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387EDE-59ED-E391-EC2F-55E62EF8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659"/>
            <a:ext cx="12192000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28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ตัวชี้วัดและค่าเป้าหมายการประเมินผลการปฏิบัติงาน</a:t>
            </a:r>
            <a:br>
              <a:rPr lang="th-TH" sz="28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28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ของพนักงานกองทุน ประจำปีงบประมาณ พ.ศ. 2566 (</a:t>
            </a:r>
            <a:r>
              <a:rPr lang="en-US" sz="28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KPI)</a:t>
            </a:r>
            <a:br>
              <a:rPr lang="th-TH" sz="2800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</a:br>
            <a:r>
              <a:rPr lang="th-TH" sz="2800" u="sng" dirty="0">
                <a:solidFill>
                  <a:srgbClr val="0E3EDA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รายจังหวัด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5A90ABA-DF4B-FCAA-BC1C-E6A917BD3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6055" y="1718815"/>
          <a:ext cx="10797744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096">
                  <a:extLst>
                    <a:ext uri="{9D8B030D-6E8A-4147-A177-3AD203B41FA5}">
                      <a16:colId xmlns:a16="http://schemas.microsoft.com/office/drawing/2014/main" val="1409809369"/>
                    </a:ext>
                  </a:extLst>
                </a:gridCol>
                <a:gridCol w="3966519">
                  <a:extLst>
                    <a:ext uri="{9D8B030D-6E8A-4147-A177-3AD203B41FA5}">
                      <a16:colId xmlns:a16="http://schemas.microsoft.com/office/drawing/2014/main" val="425828905"/>
                    </a:ext>
                  </a:extLst>
                </a:gridCol>
                <a:gridCol w="3087129">
                  <a:extLst>
                    <a:ext uri="{9D8B030D-6E8A-4147-A177-3AD203B41FA5}">
                      <a16:colId xmlns:a16="http://schemas.microsoft.com/office/drawing/2014/main" val="1159280616"/>
                    </a:ext>
                  </a:extLst>
                </a:gridCol>
              </a:tblGrid>
              <a:tr h="911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ตัวชี้วัดการปฏิบัติงาน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KPI)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รายจังหวัด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ระดับค่าเป้าหมาย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(1 – 5 คะแนน)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% น้ำหนัก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th-TH" sz="18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8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1. การส่งเอกสารหลักฐานงานการเงิน</a:t>
                      </a:r>
                      <a:r>
                        <a:rPr lang="en-US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= 20</a:t>
                      </a:r>
                      <a:endParaRPr lang="th-TH" sz="16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2. การโอนเงินรับรอตรวจสอบ </a:t>
                      </a:r>
                      <a:r>
                        <a:rPr lang="en-US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3. การโอนขายบิล เงินฝาก 3 ธนาคาร </a:t>
                      </a:r>
                      <a:r>
                        <a:rPr lang="en-US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4. การตรวจสอบบัญชีเงินฝากธนาคาร </a:t>
                      </a:r>
                      <a:r>
                        <a:rPr lang="en-US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5. การสรุปลูกหนี้เงินยืมกองทุน </a:t>
                      </a:r>
                      <a:r>
                        <a:rPr lang="en-US" sz="16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= 20</a:t>
                      </a:r>
                      <a:endParaRPr lang="th-TH" sz="16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th-TH" sz="8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ระดับ 1 </a:t>
                      </a:r>
                      <a:r>
                        <a:rPr lang="th-TH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จังหวัดที่ส่งเอกสาร หลักฐาน ครบถ้วน ถูกต้อง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Times New Roman" panose="02020603050405020304" pitchFamily="18" charset="0"/>
                          <a:cs typeface="Chulabhorn Likit Text Light" panose="00000400000000000000" pitchFamily="2" charset="-34"/>
                        </a:rPr>
                        <a:t>10 จังหวัด</a:t>
                      </a:r>
                      <a:r>
                        <a:rPr lang="th-TH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ท้าย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ระดับ 2 </a:t>
                      </a:r>
                      <a:r>
                        <a:rPr lang="th-TH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จังหวัดที่ส่งเอกสาร หลักฐาน ครบถ้วน ถูกต้อง เป็นอันดับที่ 51 – </a:t>
                      </a:r>
                      <a:r>
                        <a:rPr lang="en-US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ระดับ 3 </a:t>
                      </a:r>
                      <a:r>
                        <a:rPr lang="th-TH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จังหวัดที่ส่งเอกสาร หลักฐาน ครบถ้วน ถูกต้อง เป็นอันดับที่ 31 – </a:t>
                      </a:r>
                      <a:r>
                        <a:rPr lang="en-US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50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ระดับ 4 </a:t>
                      </a:r>
                      <a:r>
                        <a:rPr lang="th-TH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จังหวัดที่ส่งเอกสาร หลักฐาน ครบถ้วน ถูกต้อง เป็นอันดับที่ 11 - 30 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ระดับ 5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Times New Roman" panose="02020603050405020304" pitchFamily="18" charset="0"/>
                          <a:cs typeface="Chulabhorn Likit Text Light" panose="00000400000000000000" pitchFamily="2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จังหวัดที่ส่งเอกสาร หลักฐาน ครบถ้วน ถูกต้อง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Times New Roman" panose="02020603050405020304" pitchFamily="18" charset="0"/>
                          <a:cs typeface="Chulabhorn Likit Text Light" panose="00000400000000000000" pitchFamily="2" charset="-34"/>
                        </a:rPr>
                        <a:t>10 จังหวัดแรก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2" charset="-34"/>
                        <a:ea typeface="Times New Roman" panose="02020603050405020304" pitchFamily="18" charset="0"/>
                        <a:cs typeface="Chulabhorn Likit Text Light" panose="00000400000000000000" pitchFamily="2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th-TH" sz="800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2" charset="-34"/>
                        <a:ea typeface="Times New Roman" panose="02020603050405020304" pitchFamily="18" charset="0"/>
                        <a:cs typeface="Chulabhorn Likit Text Light" panose="00000400000000000000" pitchFamily="2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n/a</a:t>
                      </a:r>
                      <a:endParaRPr lang="th-TH" sz="18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4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รวมทั้งหมด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12077"/>
                  </a:ext>
                </a:extLst>
              </a:tr>
            </a:tbl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-278" t="-392" r="278" b="92003"/>
          <a:stretch/>
        </p:blipFill>
        <p:spPr>
          <a:xfrm>
            <a:off x="-23150" y="6493932"/>
            <a:ext cx="12238300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2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รูปภาพ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52"/>
          <a:stretch/>
        </p:blipFill>
        <p:spPr>
          <a:xfrm>
            <a:off x="6948385" y="2129004"/>
            <a:ext cx="5080262" cy="5121905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 rot="16200000">
            <a:off x="340221" y="1691709"/>
            <a:ext cx="4978402" cy="4839830"/>
          </a:xfrm>
          <a:prstGeom prst="roundRect">
            <a:avLst/>
          </a:prstGeom>
          <a:noFill/>
          <a:ln w="28575">
            <a:solidFill>
              <a:srgbClr val="2C47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8758" y="2056228"/>
            <a:ext cx="1363091" cy="863352"/>
          </a:xfrm>
          <a:prstGeom prst="rect">
            <a:avLst/>
          </a:prstGeom>
          <a:solidFill>
            <a:srgbClr val="4472C4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 </a:t>
            </a:r>
            <a:r>
              <a:rPr lang="th-TH" sz="2400" b="1" dirty="0">
                <a:solidFill>
                  <a:schemeClr val="bg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ทีม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100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5332" y="3682930"/>
            <a:ext cx="2029942" cy="914903"/>
          </a:xfrm>
          <a:prstGeom prst="rect">
            <a:avLst/>
          </a:prstGeom>
          <a:solidFill>
            <a:srgbClr val="4472C4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KPI </a:t>
            </a:r>
            <a:r>
              <a:rPr lang="th-TH" sz="2400" b="1" dirty="0">
                <a:solidFill>
                  <a:schemeClr val="bg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บุคคล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100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1545" y="5361183"/>
            <a:ext cx="1817519" cy="914902"/>
          </a:xfrm>
          <a:prstGeom prst="rect">
            <a:avLst/>
          </a:prstGeom>
          <a:solidFill>
            <a:srgbClr val="4472C4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พฤติกรรม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100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104013" y="2811773"/>
            <a:ext cx="726580" cy="5176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80</a:t>
            </a:r>
            <a:endParaRPr lang="th-TH" b="1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90039" y="5068429"/>
            <a:ext cx="681425" cy="5176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20</a:t>
            </a:r>
            <a:endParaRPr lang="th-TH" b="1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215366" y="3877518"/>
            <a:ext cx="914400" cy="5176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100</a:t>
            </a:r>
            <a:endParaRPr lang="th-TH" b="1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805029" y="3891559"/>
            <a:ext cx="914400" cy="5176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70</a:t>
            </a:r>
            <a:endParaRPr lang="th-TH" b="1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95163" y="308779"/>
            <a:ext cx="2470279" cy="1132512"/>
          </a:xfrm>
          <a:prstGeom prst="rect">
            <a:avLst/>
          </a:prstGeom>
          <a:solidFill>
            <a:srgbClr val="FFBDE6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รายจังหวัด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100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898939" y="616215"/>
            <a:ext cx="726580" cy="5176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30</a:t>
            </a:r>
            <a:endParaRPr lang="th-TH" b="1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213597" y="2229084"/>
            <a:ext cx="896408" cy="51763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100</a:t>
            </a:r>
            <a:endParaRPr lang="th-TH" b="1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9042648" y="1885245"/>
            <a:ext cx="2167219" cy="861478"/>
          </a:xfrm>
          <a:prstGeom prst="rect">
            <a:avLst/>
          </a:prstGeom>
          <a:solidFill>
            <a:srgbClr val="FFF5E4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2 </a:t>
            </a:r>
            <a:r>
              <a:rPr lang="th-TH" sz="2400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รอบประเมิน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607019" y="3916738"/>
            <a:ext cx="3038475" cy="956838"/>
          </a:xfrm>
          <a:prstGeom prst="rect">
            <a:avLst/>
          </a:prstGeom>
          <a:solidFill>
            <a:srgbClr val="EE6983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เลื่อนค่าตอบแทน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3249156" y="875034"/>
            <a:ext cx="2634358" cy="0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2544400" y="2233200"/>
            <a:ext cx="699205" cy="578573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endCxn id="12" idx="2"/>
          </p:cNvCxnSpPr>
          <p:nvPr/>
        </p:nvCxnSpPr>
        <p:spPr>
          <a:xfrm flipV="1">
            <a:off x="2801816" y="3329412"/>
            <a:ext cx="665487" cy="699546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V="1">
            <a:off x="2766836" y="5497689"/>
            <a:ext cx="570091" cy="535732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 flipV="1">
            <a:off x="3830924" y="4361370"/>
            <a:ext cx="611519" cy="657174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47"/>
          <p:cNvCxnSpPr/>
          <p:nvPr/>
        </p:nvCxnSpPr>
        <p:spPr>
          <a:xfrm>
            <a:off x="3696496" y="3329412"/>
            <a:ext cx="693710" cy="556917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>
            <a:off x="5418665" y="4113759"/>
            <a:ext cx="496708" cy="0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>
            <a:off x="6538585" y="1006787"/>
            <a:ext cx="968526" cy="1222296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 flipV="1">
            <a:off x="6538585" y="2689803"/>
            <a:ext cx="1066347" cy="1279217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ลูกศรเชื่อมต่อแบบตรง 68"/>
          <p:cNvCxnSpPr/>
          <p:nvPr/>
        </p:nvCxnSpPr>
        <p:spPr>
          <a:xfrm flipV="1">
            <a:off x="8174292" y="2426505"/>
            <a:ext cx="566120" cy="2655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ลูกศรเชื่อมต่อแบบตรง 75"/>
          <p:cNvCxnSpPr/>
          <p:nvPr/>
        </p:nvCxnSpPr>
        <p:spPr>
          <a:xfrm>
            <a:off x="10126256" y="2875597"/>
            <a:ext cx="12357" cy="861588"/>
          </a:xfrm>
          <a:prstGeom prst="straightConnector1">
            <a:avLst/>
          </a:prstGeom>
          <a:ln w="38100">
            <a:solidFill>
              <a:srgbClr val="0E3ED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สี่เหลี่ยมผืนผ้า 117"/>
          <p:cNvSpPr/>
          <p:nvPr/>
        </p:nvSpPr>
        <p:spPr>
          <a:xfrm>
            <a:off x="0" y="6734432"/>
            <a:ext cx="12192000" cy="123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5" name="สามเหลี่ยมมุมฉาก 124"/>
          <p:cNvSpPr/>
          <p:nvPr/>
        </p:nvSpPr>
        <p:spPr>
          <a:xfrm rot="10800000">
            <a:off x="10198662" y="-38599"/>
            <a:ext cx="1993338" cy="166102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5590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136513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4.4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ประกาศคณะกรรมการบริหารกองทุนพัฒนาบทบาทสตรีเรื่อง หลักเกณฑ์ วิธีการ </a:t>
            </a:r>
            <a:br>
              <a:rPr lang="th-TH" sz="3200" b="1" dirty="0">
                <a:solidFill>
                  <a:schemeClr val="bg1"/>
                </a:solidFill>
              </a:rPr>
            </a:br>
            <a:r>
              <a:rPr lang="th-TH" sz="3200" b="1" dirty="0">
                <a:solidFill>
                  <a:schemeClr val="bg1"/>
                </a:solidFill>
              </a:rPr>
              <a:t>และเงื่อนไขเกี่ยวกับการลดอัตราดอกเบี้ยเงินกู้และอัตราดอกเบี้ยผิดนัด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200" b="1" dirty="0">
                <a:solidFill>
                  <a:schemeClr val="bg1"/>
                </a:solidFill>
              </a:rPr>
              <a:t>กองทุนพัฒนาบทบาทสตรี พ.ศ. 2566 </a:t>
            </a: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9244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136513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4.5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ประกาศคณะกรรมการบริหารกองทุนพัฒนาบทบาทสตรี เรื่อง มาตรการไกล่เกลี่ย</a:t>
            </a:r>
            <a:br>
              <a:rPr lang="th-TH" sz="3200" b="1" dirty="0">
                <a:solidFill>
                  <a:schemeClr val="bg1"/>
                </a:solidFill>
              </a:rPr>
            </a:br>
            <a:r>
              <a:rPr lang="th-TH" sz="3200" b="1" dirty="0">
                <a:solidFill>
                  <a:schemeClr val="bg1"/>
                </a:solidFill>
              </a:rPr>
              <a:t>และประนีประนอมยอมความ กรณีลูกหนี้ผิดนัด พ.ศ.2566</a:t>
            </a: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4473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136513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4.6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b="1" dirty="0">
                <a:latin typeface="Arial" panose="020B0604020202020204" pitchFamily="34" charset="0"/>
              </a:rPr>
              <a:t>แนวทางการบริหารจัดการหนี้กองทุนพัฒนาบทบาทสตรี </a:t>
            </a:r>
            <a:br>
              <a:rPr lang="th-TH" sz="3200" b="1" dirty="0">
                <a:latin typeface="Arial" panose="020B0604020202020204" pitchFamily="34" charset="0"/>
              </a:rPr>
            </a:br>
            <a:r>
              <a:rPr lang="th-TH" sz="3200" b="1" dirty="0">
                <a:latin typeface="Arial" panose="020B0604020202020204" pitchFamily="34" charset="0"/>
              </a:rPr>
              <a:t>กรณีลูกหนี้เพิกเฉยผิดนัดซ้ำซ้อน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1067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2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7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1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1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1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52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10787"/>
              </p:ext>
            </p:extLst>
          </p:nvPr>
        </p:nvGraphicFramePr>
        <p:xfrm>
          <a:off x="480744" y="1279193"/>
          <a:ext cx="11292500" cy="4525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3904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387090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243457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1050130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503593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04326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การจัดสรรงบประมาณ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8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</a:t>
                      </a:r>
                      <a:b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885974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151</a:t>
                      </a: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,036,300.00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71,623,766.07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47.42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</a:t>
                      </a:r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6.58</a:t>
                      </a:r>
                      <a:endParaRPr lang="th-TH" sz="2100" b="1" i="0" u="none" strike="noStrike" dirty="0">
                        <a:solidFill>
                          <a:srgbClr val="FF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79,412,533.93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84,520,000.00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56,803,953.00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67.21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+13.21</a:t>
                      </a:r>
                      <a:endParaRPr lang="th-TH" sz="2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27,716,047</a:t>
                      </a:r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r>
                        <a:rPr lang="th-TH" sz="20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594,000,000.00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379,140,459.00</a:t>
                      </a:r>
                    </a:p>
                    <a:p>
                      <a:pPr algn="r" fontAlgn="ctr"/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63.83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+9.83</a:t>
                      </a:r>
                      <a:endParaRPr lang="th-TH" sz="2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214,859,541</a:t>
                      </a:r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829,556,300.00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507,568,178.07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61.19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+7.53</a:t>
                      </a:r>
                      <a:endParaRPr lang="th-TH" sz="2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321,988,121.93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823946" y="6432381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มีนาคม 2566</a:t>
            </a:r>
            <a:endParaRPr lang="th-TH" sz="1600" dirty="0"/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89752" y="1536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ผลการเบิกจ่ายประจำปีงบประมาณ พ.ศ. 2566  (ส่วนภูมิภาค)</a:t>
            </a: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39923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12,159,890.00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11,292,696.37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+38.87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11,858,615.00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10,891,248.65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+37.84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9,329,380.00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8,492,236.13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+37.03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14,133,390.00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12,849,930.29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+36.92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9,425,255.00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8,438,494.35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+35.53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13,686,705.00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12,196,201.15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+35.11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11,253,605.00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9,805,256.15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+33.13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10,773,740.00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9,355,099.75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86.83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+32.83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9,192,115.00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7,903,028.32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85.98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+31.98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10,908,290.00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9,352,671.47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85.74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+31.74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77108" y="177116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มีนาคม 2566)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267</TotalTime>
  <Words>12188</Words>
  <Application>Microsoft Office PowerPoint</Application>
  <PresentationFormat>แบบจอกว้าง</PresentationFormat>
  <Paragraphs>4125</Paragraphs>
  <Slides>76</Slides>
  <Notes>24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76</vt:i4>
      </vt:variant>
    </vt:vector>
  </HeadingPairs>
  <TitlesOfParts>
    <vt:vector size="87" baseType="lpstr">
      <vt:lpstr>Arial</vt:lpstr>
      <vt:lpstr>Calibri</vt:lpstr>
      <vt:lpstr>Chulabhorn Likit Text</vt:lpstr>
      <vt:lpstr>Chulabhorn Likit Text Light</vt:lpstr>
      <vt:lpstr>Chulabhorn Likit Text Light๙</vt:lpstr>
      <vt:lpstr>Chulabhorn Likit Text Medium</vt:lpstr>
      <vt:lpstr>TH SarabunPSK</vt:lpstr>
      <vt:lpstr>Times New Roman</vt:lpstr>
      <vt:lpstr>Tw Cen MT</vt:lpstr>
      <vt:lpstr>Wingdings</vt:lpstr>
      <vt:lpstr>หยดน้ำ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แนวทางการประเมินผลการปฏิบัติงานของพนักงานกองทุน สังกัดสำนักงานกองทุนพัฒนาบทบาทสตรี  รอบการประเมินที่ 1 ประจำปีงบประมาณ พ.ศ. 2566 (1 ตุลาคม 2565 ถึง 31 มีนาคม 2566)</vt:lpstr>
      <vt:lpstr>ตัวชี้วัดและค่าเป้าหมายการประเมินผลการปฏิบัติงาน ของพนักงานกองทุน ประจำปีงบประมาณ พ.ศ. 2566 (KPI) รายทีม</vt:lpstr>
      <vt:lpstr>ตัวชี้วัดและค่าเป้าหมายการประเมินผลการปฏิบัติงาน ของพนักงานกองทุน ประจำปีงบประมาณ พ.ศ. 2566 (KPI) รายทีม</vt:lpstr>
      <vt:lpstr>ตัวชี้วัดและค่าเป้าหมายการประเมินผลการปฏิบัติงาน ของพนักงานกองทุน ประจำปีงบประมาณ พ.ศ. 2566 (KPI) รายทีม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ตัวชี้วัดและค่าเป้าหมายการประเมินผลการปฏิบัติงาน ของพนักงานกองทุน ประจำปีงบประมาณ พ.ศ. 2566 (KPI) การประเมินพฤติกรรมการปฏิบัติงาน</vt:lpstr>
      <vt:lpstr>ตัวชี้วัดและค่าเป้าหมายการประเมินผลการปฏิบัติงาน ของพนักงานกองทุน ประจำปีงบประมาณ พ.ศ. 2566 (KPI) รายจังหวัด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TWDF-CDD</cp:lastModifiedBy>
  <cp:revision>26</cp:revision>
  <dcterms:created xsi:type="dcterms:W3CDTF">2023-03-14T08:31:54Z</dcterms:created>
  <dcterms:modified xsi:type="dcterms:W3CDTF">2023-03-16T10:50:07Z</dcterms:modified>
</cp:coreProperties>
</file>