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47"/>
  </p:notesMasterIdLst>
  <p:sldIdLst>
    <p:sldId id="257" r:id="rId2"/>
    <p:sldId id="258" r:id="rId3"/>
    <p:sldId id="259" r:id="rId4"/>
    <p:sldId id="260" r:id="rId5"/>
    <p:sldId id="261" r:id="rId6"/>
    <p:sldId id="262" r:id="rId7"/>
    <p:sldId id="328" r:id="rId8"/>
    <p:sldId id="2081" r:id="rId9"/>
    <p:sldId id="2073" r:id="rId10"/>
    <p:sldId id="2074" r:id="rId11"/>
    <p:sldId id="2075" r:id="rId12"/>
    <p:sldId id="2076" r:id="rId13"/>
    <p:sldId id="2077" r:id="rId14"/>
    <p:sldId id="2078" r:id="rId15"/>
    <p:sldId id="2079" r:id="rId16"/>
    <p:sldId id="2080" r:id="rId17"/>
    <p:sldId id="329" r:id="rId18"/>
    <p:sldId id="2082" r:id="rId19"/>
    <p:sldId id="267" r:id="rId20"/>
    <p:sldId id="368" r:id="rId21"/>
    <p:sldId id="369" r:id="rId22"/>
    <p:sldId id="370" r:id="rId23"/>
    <p:sldId id="371" r:id="rId24"/>
    <p:sldId id="372" r:id="rId25"/>
    <p:sldId id="380" r:id="rId26"/>
    <p:sldId id="381" r:id="rId27"/>
    <p:sldId id="2084" r:id="rId28"/>
    <p:sldId id="363" r:id="rId29"/>
    <p:sldId id="373" r:id="rId30"/>
    <p:sldId id="374" r:id="rId31"/>
    <p:sldId id="375" r:id="rId32"/>
    <p:sldId id="376" r:id="rId33"/>
    <p:sldId id="377" r:id="rId34"/>
    <p:sldId id="378" r:id="rId35"/>
    <p:sldId id="379" r:id="rId36"/>
    <p:sldId id="275" r:id="rId37"/>
    <p:sldId id="1702" r:id="rId38"/>
    <p:sldId id="1699" r:id="rId39"/>
    <p:sldId id="1700" r:id="rId40"/>
    <p:sldId id="1701" r:id="rId41"/>
    <p:sldId id="1703" r:id="rId42"/>
    <p:sldId id="256" r:id="rId43"/>
    <p:sldId id="320" r:id="rId44"/>
    <p:sldId id="2083" r:id="rId45"/>
    <p:sldId id="327" r:id="rId46"/>
  </p:sldIdLst>
  <p:sldSz cx="12192000" cy="6858000"/>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4E0B4"/>
    <a:srgbClr val="FF6969"/>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301" autoAdjust="0"/>
  </p:normalViewPr>
  <p:slideViewPr>
    <p:cSldViewPr snapToGrid="0">
      <p:cViewPr varScale="1">
        <p:scale>
          <a:sx n="68" d="100"/>
          <a:sy n="68" d="100"/>
        </p:scale>
        <p:origin x="74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2" y="2"/>
            <a:ext cx="2985558" cy="502676"/>
          </a:xfrm>
          <a:prstGeom prst="rect">
            <a:avLst/>
          </a:prstGeom>
        </p:spPr>
        <p:txBody>
          <a:bodyPr vert="horz" lIns="96616" tIns="48308" rIns="96616" bIns="48308" rtlCol="0"/>
          <a:lstStyle>
            <a:lvl1pPr algn="l">
              <a:defRPr sz="1300"/>
            </a:lvl1pPr>
          </a:lstStyle>
          <a:p>
            <a:endParaRPr lang="th-TH"/>
          </a:p>
        </p:txBody>
      </p:sp>
      <p:sp>
        <p:nvSpPr>
          <p:cNvPr id="3" name="ตัวแทนวันที่ 2"/>
          <p:cNvSpPr>
            <a:spLocks noGrp="1"/>
          </p:cNvSpPr>
          <p:nvPr>
            <p:ph type="dt" idx="1"/>
          </p:nvPr>
        </p:nvSpPr>
        <p:spPr>
          <a:xfrm>
            <a:off x="3902599" y="2"/>
            <a:ext cx="2985558" cy="502676"/>
          </a:xfrm>
          <a:prstGeom prst="rect">
            <a:avLst/>
          </a:prstGeom>
        </p:spPr>
        <p:txBody>
          <a:bodyPr vert="horz" lIns="96616" tIns="48308" rIns="96616" bIns="48308" rtlCol="0"/>
          <a:lstStyle>
            <a:lvl1pPr algn="r">
              <a:defRPr sz="1300"/>
            </a:lvl1pPr>
          </a:lstStyle>
          <a:p>
            <a:fld id="{D2B0F38F-0A6E-4CCD-9090-EECF15590B14}" type="datetimeFigureOut">
              <a:rPr lang="th-TH" smtClean="0"/>
              <a:t>18/10/66</a:t>
            </a:fld>
            <a:endParaRPr lang="th-TH"/>
          </a:p>
        </p:txBody>
      </p:sp>
      <p:sp>
        <p:nvSpPr>
          <p:cNvPr id="4" name="ตัวแทนรูปบนสไลด์ 3"/>
          <p:cNvSpPr>
            <a:spLocks noGrp="1" noRot="1" noChangeAspect="1"/>
          </p:cNvSpPr>
          <p:nvPr>
            <p:ph type="sldImg" idx="2"/>
          </p:nvPr>
        </p:nvSpPr>
        <p:spPr>
          <a:xfrm>
            <a:off x="439738" y="1252538"/>
            <a:ext cx="6010275" cy="3381375"/>
          </a:xfrm>
          <a:prstGeom prst="rect">
            <a:avLst/>
          </a:prstGeom>
          <a:noFill/>
          <a:ln w="12700">
            <a:solidFill>
              <a:prstClr val="black"/>
            </a:solidFill>
          </a:ln>
        </p:spPr>
        <p:txBody>
          <a:bodyPr vert="horz" lIns="96616" tIns="48308" rIns="96616" bIns="48308" rtlCol="0" anchor="ctr"/>
          <a:lstStyle/>
          <a:p>
            <a:endParaRPr lang="th-TH"/>
          </a:p>
        </p:txBody>
      </p:sp>
      <p:sp>
        <p:nvSpPr>
          <p:cNvPr id="5" name="ตัวแทนบันทึกย่อ 4"/>
          <p:cNvSpPr>
            <a:spLocks noGrp="1"/>
          </p:cNvSpPr>
          <p:nvPr>
            <p:ph type="body" sz="quarter" idx="3"/>
          </p:nvPr>
        </p:nvSpPr>
        <p:spPr>
          <a:xfrm>
            <a:off x="688975" y="4821506"/>
            <a:ext cx="5511800" cy="3944868"/>
          </a:xfrm>
          <a:prstGeom prst="rect">
            <a:avLst/>
          </a:prstGeom>
        </p:spPr>
        <p:txBody>
          <a:bodyPr vert="horz" lIns="96616" tIns="48308" rIns="96616" bIns="48308"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2" y="9516039"/>
            <a:ext cx="2985558" cy="502674"/>
          </a:xfrm>
          <a:prstGeom prst="rect">
            <a:avLst/>
          </a:prstGeom>
        </p:spPr>
        <p:txBody>
          <a:bodyPr vert="horz" lIns="96616" tIns="48308" rIns="96616" bIns="48308" rtlCol="0" anchor="b"/>
          <a:lstStyle>
            <a:lvl1pPr algn="l">
              <a:defRPr sz="1300"/>
            </a:lvl1pPr>
          </a:lstStyle>
          <a:p>
            <a:endParaRPr lang="th-TH"/>
          </a:p>
        </p:txBody>
      </p:sp>
      <p:sp>
        <p:nvSpPr>
          <p:cNvPr id="7" name="ตัวแทนหมายเลขสไลด์ 6"/>
          <p:cNvSpPr>
            <a:spLocks noGrp="1"/>
          </p:cNvSpPr>
          <p:nvPr>
            <p:ph type="sldNum" sz="quarter" idx="5"/>
          </p:nvPr>
        </p:nvSpPr>
        <p:spPr>
          <a:xfrm>
            <a:off x="3902599" y="9516039"/>
            <a:ext cx="2985558" cy="502674"/>
          </a:xfrm>
          <a:prstGeom prst="rect">
            <a:avLst/>
          </a:prstGeom>
        </p:spPr>
        <p:txBody>
          <a:bodyPr vert="horz" lIns="96616" tIns="48308" rIns="96616" bIns="48308" rtlCol="0" anchor="b"/>
          <a:lstStyle>
            <a:lvl1pPr algn="r">
              <a:defRPr sz="1300"/>
            </a:lvl1pPr>
          </a:lstStyle>
          <a:p>
            <a:fld id="{62B37D75-8E03-4D2E-BD16-1EB358B55F6A}" type="slidenum">
              <a:rPr lang="th-TH" smtClean="0"/>
              <a:t>‹#›</a:t>
            </a:fld>
            <a:endParaRPr lang="th-TH"/>
          </a:p>
        </p:txBody>
      </p:sp>
    </p:spTree>
    <p:extLst>
      <p:ext uri="{BB962C8B-B14F-4D97-AF65-F5344CB8AC3E}">
        <p14:creationId xmlns:p14="http://schemas.microsoft.com/office/powerpoint/2010/main" val="3812341669"/>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1</a:t>
            </a:fld>
            <a:endParaRPr lang="th-TH"/>
          </a:p>
        </p:txBody>
      </p:sp>
    </p:spTree>
    <p:extLst>
      <p:ext uri="{BB962C8B-B14F-4D97-AF65-F5344CB8AC3E}">
        <p14:creationId xmlns:p14="http://schemas.microsoft.com/office/powerpoint/2010/main" val="160733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10"/>
          </p:nvPr>
        </p:nvSpPr>
        <p:spPr/>
        <p:txBody>
          <a:bodyPr/>
          <a:lstStyle/>
          <a:p>
            <a:fld id="{3E5F51A1-A190-4FE8-BD22-59A8BF5E5BA7}" type="slidenum">
              <a:rPr lang="th-TH" smtClean="0"/>
              <a:t>18</a:t>
            </a:fld>
            <a:endParaRPr lang="th-TH" dirty="0"/>
          </a:p>
        </p:txBody>
      </p:sp>
    </p:spTree>
    <p:extLst>
      <p:ext uri="{BB962C8B-B14F-4D97-AF65-F5344CB8AC3E}">
        <p14:creationId xmlns:p14="http://schemas.microsoft.com/office/powerpoint/2010/main" val="1062148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19</a:t>
            </a:fld>
            <a:endParaRPr lang="th-TH"/>
          </a:p>
        </p:txBody>
      </p:sp>
    </p:spTree>
    <p:extLst>
      <p:ext uri="{BB962C8B-B14F-4D97-AF65-F5344CB8AC3E}">
        <p14:creationId xmlns:p14="http://schemas.microsoft.com/office/powerpoint/2010/main" val="3085418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20</a:t>
            </a:fld>
            <a:endParaRPr lang="th-TH"/>
          </a:p>
        </p:txBody>
      </p:sp>
    </p:spTree>
    <p:extLst>
      <p:ext uri="{BB962C8B-B14F-4D97-AF65-F5344CB8AC3E}">
        <p14:creationId xmlns:p14="http://schemas.microsoft.com/office/powerpoint/2010/main" val="9393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21</a:t>
            </a:fld>
            <a:endParaRPr lang="th-TH"/>
          </a:p>
        </p:txBody>
      </p:sp>
    </p:spTree>
    <p:extLst>
      <p:ext uri="{BB962C8B-B14F-4D97-AF65-F5344CB8AC3E}">
        <p14:creationId xmlns:p14="http://schemas.microsoft.com/office/powerpoint/2010/main" val="1876398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22</a:t>
            </a:fld>
            <a:endParaRPr lang="th-TH"/>
          </a:p>
        </p:txBody>
      </p:sp>
    </p:spTree>
    <p:extLst>
      <p:ext uri="{BB962C8B-B14F-4D97-AF65-F5344CB8AC3E}">
        <p14:creationId xmlns:p14="http://schemas.microsoft.com/office/powerpoint/2010/main" val="81300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23</a:t>
            </a:fld>
            <a:endParaRPr lang="th-TH"/>
          </a:p>
        </p:txBody>
      </p:sp>
    </p:spTree>
    <p:extLst>
      <p:ext uri="{BB962C8B-B14F-4D97-AF65-F5344CB8AC3E}">
        <p14:creationId xmlns:p14="http://schemas.microsoft.com/office/powerpoint/2010/main" val="3273586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24</a:t>
            </a:fld>
            <a:endParaRPr lang="th-TH"/>
          </a:p>
        </p:txBody>
      </p:sp>
    </p:spTree>
    <p:extLst>
      <p:ext uri="{BB962C8B-B14F-4D97-AF65-F5344CB8AC3E}">
        <p14:creationId xmlns:p14="http://schemas.microsoft.com/office/powerpoint/2010/main" val="265278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25</a:t>
            </a:fld>
            <a:endParaRPr lang="th-TH"/>
          </a:p>
        </p:txBody>
      </p:sp>
    </p:spTree>
    <p:extLst>
      <p:ext uri="{BB962C8B-B14F-4D97-AF65-F5344CB8AC3E}">
        <p14:creationId xmlns:p14="http://schemas.microsoft.com/office/powerpoint/2010/main" val="2929186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26</a:t>
            </a:fld>
            <a:endParaRPr lang="th-TH"/>
          </a:p>
        </p:txBody>
      </p:sp>
    </p:spTree>
    <p:extLst>
      <p:ext uri="{BB962C8B-B14F-4D97-AF65-F5344CB8AC3E}">
        <p14:creationId xmlns:p14="http://schemas.microsoft.com/office/powerpoint/2010/main" val="46190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27</a:t>
            </a:fld>
            <a:endParaRPr lang="th-TH"/>
          </a:p>
        </p:txBody>
      </p:sp>
    </p:spTree>
    <p:extLst>
      <p:ext uri="{BB962C8B-B14F-4D97-AF65-F5344CB8AC3E}">
        <p14:creationId xmlns:p14="http://schemas.microsoft.com/office/powerpoint/2010/main" val="55327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2</a:t>
            </a:fld>
            <a:endParaRPr lang="th-TH"/>
          </a:p>
        </p:txBody>
      </p:sp>
    </p:spTree>
    <p:extLst>
      <p:ext uri="{BB962C8B-B14F-4D97-AF65-F5344CB8AC3E}">
        <p14:creationId xmlns:p14="http://schemas.microsoft.com/office/powerpoint/2010/main" val="2160701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28</a:t>
            </a:fld>
            <a:endParaRPr lang="th-TH"/>
          </a:p>
        </p:txBody>
      </p:sp>
    </p:spTree>
    <p:extLst>
      <p:ext uri="{BB962C8B-B14F-4D97-AF65-F5344CB8AC3E}">
        <p14:creationId xmlns:p14="http://schemas.microsoft.com/office/powerpoint/2010/main" val="265330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29</a:t>
            </a:fld>
            <a:endParaRPr lang="th-TH"/>
          </a:p>
        </p:txBody>
      </p:sp>
    </p:spTree>
    <p:extLst>
      <p:ext uri="{BB962C8B-B14F-4D97-AF65-F5344CB8AC3E}">
        <p14:creationId xmlns:p14="http://schemas.microsoft.com/office/powerpoint/2010/main" val="30887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30</a:t>
            </a:fld>
            <a:endParaRPr lang="th-TH"/>
          </a:p>
        </p:txBody>
      </p:sp>
    </p:spTree>
    <p:extLst>
      <p:ext uri="{BB962C8B-B14F-4D97-AF65-F5344CB8AC3E}">
        <p14:creationId xmlns:p14="http://schemas.microsoft.com/office/powerpoint/2010/main" val="1393995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31</a:t>
            </a:fld>
            <a:endParaRPr lang="th-TH"/>
          </a:p>
        </p:txBody>
      </p:sp>
    </p:spTree>
    <p:extLst>
      <p:ext uri="{BB962C8B-B14F-4D97-AF65-F5344CB8AC3E}">
        <p14:creationId xmlns:p14="http://schemas.microsoft.com/office/powerpoint/2010/main" val="1491719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32</a:t>
            </a:fld>
            <a:endParaRPr lang="th-TH"/>
          </a:p>
        </p:txBody>
      </p:sp>
    </p:spTree>
    <p:extLst>
      <p:ext uri="{BB962C8B-B14F-4D97-AF65-F5344CB8AC3E}">
        <p14:creationId xmlns:p14="http://schemas.microsoft.com/office/powerpoint/2010/main" val="4247037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33</a:t>
            </a:fld>
            <a:endParaRPr lang="th-TH"/>
          </a:p>
        </p:txBody>
      </p:sp>
    </p:spTree>
    <p:extLst>
      <p:ext uri="{BB962C8B-B14F-4D97-AF65-F5344CB8AC3E}">
        <p14:creationId xmlns:p14="http://schemas.microsoft.com/office/powerpoint/2010/main" val="4250069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34</a:t>
            </a:fld>
            <a:endParaRPr lang="th-TH"/>
          </a:p>
        </p:txBody>
      </p:sp>
    </p:spTree>
    <p:extLst>
      <p:ext uri="{BB962C8B-B14F-4D97-AF65-F5344CB8AC3E}">
        <p14:creationId xmlns:p14="http://schemas.microsoft.com/office/powerpoint/2010/main" val="169964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ภาพนิ่ง 3"/>
          <p:cNvSpPr>
            <a:spLocks noGrp="1"/>
          </p:cNvSpPr>
          <p:nvPr>
            <p:ph type="sldNum" sz="quarter" idx="10"/>
          </p:nvPr>
        </p:nvSpPr>
        <p:spPr/>
        <p:txBody>
          <a:bodyPr/>
          <a:lstStyle/>
          <a:p>
            <a:fld id="{FA8A7B4E-EDEB-473E-8BB0-33D000AA0EF8}" type="slidenum">
              <a:rPr lang="th-TH" smtClean="0"/>
              <a:t>35</a:t>
            </a:fld>
            <a:endParaRPr lang="th-TH"/>
          </a:p>
        </p:txBody>
      </p:sp>
    </p:spTree>
    <p:extLst>
      <p:ext uri="{BB962C8B-B14F-4D97-AF65-F5344CB8AC3E}">
        <p14:creationId xmlns:p14="http://schemas.microsoft.com/office/powerpoint/2010/main" val="38599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36</a:t>
            </a:fld>
            <a:endParaRPr lang="th-TH"/>
          </a:p>
        </p:txBody>
      </p:sp>
    </p:spTree>
    <p:extLst>
      <p:ext uri="{BB962C8B-B14F-4D97-AF65-F5344CB8AC3E}">
        <p14:creationId xmlns:p14="http://schemas.microsoft.com/office/powerpoint/2010/main" val="170128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10"/>
          </p:nvPr>
        </p:nvSpPr>
        <p:spPr/>
        <p:txBody>
          <a:bodyPr/>
          <a:lstStyle/>
          <a:p>
            <a:fld id="{9FB13E8B-1F57-4CD1-B4A1-CF2110BDE723}" type="slidenum">
              <a:rPr lang="th-TH" smtClean="0"/>
              <a:pPr/>
              <a:t>37</a:t>
            </a:fld>
            <a:endParaRPr lang="th-TH"/>
          </a:p>
        </p:txBody>
      </p:sp>
    </p:spTree>
    <p:extLst>
      <p:ext uri="{BB962C8B-B14F-4D97-AF65-F5344CB8AC3E}">
        <p14:creationId xmlns:p14="http://schemas.microsoft.com/office/powerpoint/2010/main" val="186086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3</a:t>
            </a:fld>
            <a:endParaRPr lang="th-TH"/>
          </a:p>
        </p:txBody>
      </p:sp>
    </p:spTree>
    <p:extLst>
      <p:ext uri="{BB962C8B-B14F-4D97-AF65-F5344CB8AC3E}">
        <p14:creationId xmlns:p14="http://schemas.microsoft.com/office/powerpoint/2010/main" val="3119348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10"/>
          </p:nvPr>
        </p:nvSpPr>
        <p:spPr/>
        <p:txBody>
          <a:bodyPr/>
          <a:lstStyle/>
          <a:p>
            <a:fld id="{9FB13E8B-1F57-4CD1-B4A1-CF2110BDE723}" type="slidenum">
              <a:rPr lang="th-TH" smtClean="0"/>
              <a:pPr/>
              <a:t>41</a:t>
            </a:fld>
            <a:endParaRPr lang="th-TH"/>
          </a:p>
        </p:txBody>
      </p:sp>
    </p:spTree>
    <p:extLst>
      <p:ext uri="{BB962C8B-B14F-4D97-AF65-F5344CB8AC3E}">
        <p14:creationId xmlns:p14="http://schemas.microsoft.com/office/powerpoint/2010/main" val="1164929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8975" y="4821506"/>
            <a:ext cx="551180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43</a:t>
            </a:fld>
            <a:endParaRPr lang="th-TH"/>
          </a:p>
        </p:txBody>
      </p:sp>
    </p:spTree>
    <p:extLst>
      <p:ext uri="{BB962C8B-B14F-4D97-AF65-F5344CB8AC3E}">
        <p14:creationId xmlns:p14="http://schemas.microsoft.com/office/powerpoint/2010/main" val="1330014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8975" y="4821506"/>
            <a:ext cx="551180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9738" y="1252538"/>
            <a:ext cx="6010275"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22311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a:p>
        </p:txBody>
      </p:sp>
      <p:sp>
        <p:nvSpPr>
          <p:cNvPr id="4" name="ตัวแทนหมายเลขสไลด์ 3"/>
          <p:cNvSpPr>
            <a:spLocks noGrp="1"/>
          </p:cNvSpPr>
          <p:nvPr>
            <p:ph type="sldNum" sz="quarter" idx="10"/>
          </p:nvPr>
        </p:nvSpPr>
        <p:spPr/>
        <p:txBody>
          <a:bodyPr/>
          <a:lstStyle/>
          <a:p>
            <a:fld id="{48F3AB80-C9EA-4CD6-9173-612E29188583}" type="slidenum">
              <a:rPr lang="th-TH" smtClean="0"/>
              <a:t>45</a:t>
            </a:fld>
            <a:endParaRPr lang="th-TH"/>
          </a:p>
        </p:txBody>
      </p:sp>
    </p:spTree>
    <p:extLst>
      <p:ext uri="{BB962C8B-B14F-4D97-AF65-F5344CB8AC3E}">
        <p14:creationId xmlns:p14="http://schemas.microsoft.com/office/powerpoint/2010/main" val="2900669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4</a:t>
            </a:fld>
            <a:endParaRPr lang="th-TH"/>
          </a:p>
        </p:txBody>
      </p:sp>
    </p:spTree>
    <p:extLst>
      <p:ext uri="{BB962C8B-B14F-4D97-AF65-F5344CB8AC3E}">
        <p14:creationId xmlns:p14="http://schemas.microsoft.com/office/powerpoint/2010/main" val="1177497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5</a:t>
            </a:fld>
            <a:endParaRPr lang="th-TH"/>
          </a:p>
        </p:txBody>
      </p:sp>
    </p:spTree>
    <p:extLst>
      <p:ext uri="{BB962C8B-B14F-4D97-AF65-F5344CB8AC3E}">
        <p14:creationId xmlns:p14="http://schemas.microsoft.com/office/powerpoint/2010/main" val="1276745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6</a:t>
            </a:fld>
            <a:endParaRPr lang="th-TH"/>
          </a:p>
        </p:txBody>
      </p:sp>
    </p:spTree>
    <p:extLst>
      <p:ext uri="{BB962C8B-B14F-4D97-AF65-F5344CB8AC3E}">
        <p14:creationId xmlns:p14="http://schemas.microsoft.com/office/powerpoint/2010/main" val="284936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7</a:t>
            </a:fld>
            <a:endParaRPr lang="th-TH"/>
          </a:p>
        </p:txBody>
      </p:sp>
    </p:spTree>
    <p:extLst>
      <p:ext uri="{BB962C8B-B14F-4D97-AF65-F5344CB8AC3E}">
        <p14:creationId xmlns:p14="http://schemas.microsoft.com/office/powerpoint/2010/main" val="192038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8</a:t>
            </a:fld>
            <a:endParaRPr lang="th-TH"/>
          </a:p>
        </p:txBody>
      </p:sp>
    </p:spTree>
    <p:extLst>
      <p:ext uri="{BB962C8B-B14F-4D97-AF65-F5344CB8AC3E}">
        <p14:creationId xmlns:p14="http://schemas.microsoft.com/office/powerpoint/2010/main" val="2893620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en-GB"/>
          </a:p>
        </p:txBody>
      </p:sp>
      <p:sp>
        <p:nvSpPr>
          <p:cNvPr id="4" name="ตัวแทนหมายเลขสไลด์ 3"/>
          <p:cNvSpPr>
            <a:spLocks noGrp="1"/>
          </p:cNvSpPr>
          <p:nvPr>
            <p:ph type="sldNum" sz="quarter" idx="5"/>
          </p:nvPr>
        </p:nvSpPr>
        <p:spPr/>
        <p:txBody>
          <a:bodyPr/>
          <a:lstStyle/>
          <a:p>
            <a:fld id="{62B37D75-8E03-4D2E-BD16-1EB358B55F6A}" type="slidenum">
              <a:rPr lang="th-TH" smtClean="0"/>
              <a:t>17</a:t>
            </a:fld>
            <a:endParaRPr lang="th-TH"/>
          </a:p>
        </p:txBody>
      </p:sp>
    </p:spTree>
    <p:extLst>
      <p:ext uri="{BB962C8B-B14F-4D97-AF65-F5344CB8AC3E}">
        <p14:creationId xmlns:p14="http://schemas.microsoft.com/office/powerpoint/2010/main" val="48041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389A94ED-CCAD-4AB1-BDFB-76A780FEF5FA}" type="datetimeFigureOut">
              <a:rPr lang="th-TH" smtClean="0"/>
              <a:t>18/10/66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163961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รูปภาพพาโนรามาพร้อมคำอธิบายภาพ">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389A94ED-CCAD-4AB1-BDFB-76A780FEF5FA}" type="datetimeFigureOut">
              <a:rPr lang="th-TH" smtClean="0"/>
              <a:t>18/10/66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58205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ชื่อและคำอธิบาย">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h-TH"/>
              <a:t>คลิกเพื่อแก้ไขสไตล์ชื่อเรื่องต้นแบบ</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389A94ED-CCAD-4AB1-BDFB-76A780FEF5FA}" type="datetimeFigureOut">
              <a:rPr lang="th-TH" smtClean="0"/>
              <a:t>18/10/66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3743021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คำอ้างอิงพร้อมคำอธิบาย">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h-TH"/>
              <a:t>คลิกเพื่อแก้ไขสไตล์ชื่อเรื่องต้นแบบ</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389A94ED-CCAD-4AB1-BDFB-76A780FEF5FA}" type="datetimeFigureOut">
              <a:rPr lang="th-TH" smtClean="0"/>
              <a:t>18/10/66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18C0FC0-AA3C-4B8E-9A36-FB578BD6734F}" type="slidenum">
              <a:rPr lang="th-TH" smtClean="0"/>
              <a:t>‹#›</a:t>
            </a:fld>
            <a:endParaRPr lang="th-TH"/>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8945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นามบัตร">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h-TH"/>
              <a:t>คลิกเพื่อแก้ไขสไตล์ชื่อเรื่องต้นแบบ</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389A94ED-CCAD-4AB1-BDFB-76A780FEF5FA}" type="datetimeFigureOut">
              <a:rPr lang="th-TH" smtClean="0"/>
              <a:t>18/10/66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3594422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คอลัมน์">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h-TH"/>
              <a:t>คลิกเพื่อแก้ไขสไตล์ชื่อเรื่องต้นแบบ</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3" name="Date Placeholder 2"/>
          <p:cNvSpPr>
            <a:spLocks noGrp="1"/>
          </p:cNvSpPr>
          <p:nvPr>
            <p:ph type="dt" sz="half" idx="10"/>
          </p:nvPr>
        </p:nvSpPr>
        <p:spPr/>
        <p:txBody>
          <a:bodyPr/>
          <a:lstStyle/>
          <a:p>
            <a:fld id="{389A94ED-CCAD-4AB1-BDFB-76A780FEF5FA}" type="datetimeFigureOut">
              <a:rPr lang="th-TH" smtClean="0"/>
              <a:t>18/10/66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3991766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คอลัมน์รูปภาพ 3 รูป">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h-TH"/>
              <a:t>คลิกเพื่อแก้ไขสไตล์ชื่อเรื่องต้นแบบ</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h-TH"/>
              <a:t>คลิกไอคอนเพื่อเพิ่มรูปภาพ</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a:t>คลิกเพื่อแก้ไขสไตล์ของข้อความต้นแบบ</a:t>
            </a:r>
          </a:p>
        </p:txBody>
      </p:sp>
      <p:sp>
        <p:nvSpPr>
          <p:cNvPr id="3" name="Date Placeholder 2"/>
          <p:cNvSpPr>
            <a:spLocks noGrp="1"/>
          </p:cNvSpPr>
          <p:nvPr>
            <p:ph type="dt" sz="half" idx="10"/>
          </p:nvPr>
        </p:nvSpPr>
        <p:spPr/>
        <p:txBody>
          <a:bodyPr/>
          <a:lstStyle/>
          <a:p>
            <a:fld id="{389A94ED-CCAD-4AB1-BDFB-76A780FEF5FA}" type="datetimeFigureOut">
              <a:rPr lang="th-TH" smtClean="0"/>
              <a:t>18/10/66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219081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389A94ED-CCAD-4AB1-BDFB-76A780FEF5FA}" type="datetimeFigureOut">
              <a:rPr lang="th-TH" smtClean="0"/>
              <a:t>18/10/66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67365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h-TH"/>
              <a:t>คลิกเพื่อแก้ไขสไตล์ชื่อเรื่องต้นแบบ</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389A94ED-CCAD-4AB1-BDFB-76A780FEF5FA}" type="datetimeFigureOut">
              <a:rPr lang="th-TH" smtClean="0"/>
              <a:t>18/10/66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684631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389A94ED-CCAD-4AB1-BDFB-76A780FEF5FA}" type="datetimeFigureOut">
              <a:rPr lang="th-TH" smtClean="0"/>
              <a:t>18/10/66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a:xfrm>
            <a:off x="10558300" y="5956137"/>
            <a:ext cx="1052508" cy="365125"/>
          </a:xfrm>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47639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389A94ED-CCAD-4AB1-BDFB-76A780FEF5FA}" type="datetimeFigureOut">
              <a:rPr lang="th-TH" smtClean="0"/>
              <a:t>18/10/66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33259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389A94ED-CCAD-4AB1-BDFB-76A780FEF5FA}" type="datetimeFigureOut">
              <a:rPr lang="th-TH" smtClean="0"/>
              <a:t>18/10/66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196749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h-TH"/>
              <a:t>คลิกเพื่อแก้ไขสไตล์ชื่อเรื่องต้นแบบ</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389A94ED-CCAD-4AB1-BDFB-76A780FEF5FA}" type="datetimeFigureOut">
              <a:rPr lang="th-TH" smtClean="0"/>
              <a:t>18/10/66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17523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2" name="Content Placeholder 3"/>
          <p:cNvSpPr>
            <a:spLocks noGrp="1"/>
          </p:cNvSpPr>
          <p:nvPr>
            <p:ph sz="quarter" idx="13"/>
          </p:nvPr>
        </p:nvSpPr>
        <p:spPr>
          <a:xfrm>
            <a:off x="913774" y="3051012"/>
            <a:ext cx="5106027" cy="274018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13" name="Content Placeholder 5"/>
          <p:cNvSpPr>
            <a:spLocks noGrp="1"/>
          </p:cNvSpPr>
          <p:nvPr>
            <p:ph sz="quarter" idx="14"/>
          </p:nvPr>
        </p:nvSpPr>
        <p:spPr>
          <a:xfrm>
            <a:off x="6172200" y="3051012"/>
            <a:ext cx="5105401" cy="2740187"/>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389A94ED-CCAD-4AB1-BDFB-76A780FEF5FA}" type="datetimeFigureOut">
              <a:rPr lang="th-TH" smtClean="0"/>
              <a:t>18/10/66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10361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389A94ED-CCAD-4AB1-BDFB-76A780FEF5FA}" type="datetimeFigureOut">
              <a:rPr lang="th-TH" smtClean="0"/>
              <a:t>18/10/66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35928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89A94ED-CCAD-4AB1-BDFB-76A780FEF5FA}" type="datetimeFigureOut">
              <a:rPr lang="th-TH" smtClean="0"/>
              <a:t>18/10/66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264932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h-TH"/>
              <a:t>คลิกเพื่อแก้ไขสไตล์ชื่อเรื่องต้นแบบ</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389A94ED-CCAD-4AB1-BDFB-76A780FEF5FA}" type="datetimeFigureOut">
              <a:rPr lang="th-TH" smtClean="0"/>
              <a:t>18/10/66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114453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389A94ED-CCAD-4AB1-BDFB-76A780FEF5FA}" type="datetimeFigureOut">
              <a:rPr lang="th-TH" smtClean="0"/>
              <a:t>18/10/66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A18C0FC0-AA3C-4B8E-9A36-FB578BD6734F}" type="slidenum">
              <a:rPr lang="th-TH" smtClean="0"/>
              <a:t>‹#›</a:t>
            </a:fld>
            <a:endParaRPr lang="th-TH"/>
          </a:p>
        </p:txBody>
      </p:sp>
    </p:spTree>
    <p:extLst>
      <p:ext uri="{BB962C8B-B14F-4D97-AF65-F5344CB8AC3E}">
        <p14:creationId xmlns:p14="http://schemas.microsoft.com/office/powerpoint/2010/main" val="325363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389A94ED-CCAD-4AB1-BDFB-76A780FEF5FA}" type="datetimeFigureOut">
              <a:rPr lang="th-TH" smtClean="0"/>
              <a:t>18/10/66</a:t>
            </a:fld>
            <a:endParaRPr lang="th-TH"/>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h-TH"/>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18C0FC0-AA3C-4B8E-9A36-FB578BD6734F}" type="slidenum">
              <a:rPr lang="th-TH" smtClean="0"/>
              <a:t>‹#›</a:t>
            </a:fld>
            <a:endParaRPr lang="th-TH"/>
          </a:p>
        </p:txBody>
      </p:sp>
    </p:spTree>
    <p:extLst>
      <p:ext uri="{BB962C8B-B14F-4D97-AF65-F5344CB8AC3E}">
        <p14:creationId xmlns:p14="http://schemas.microsoft.com/office/powerpoint/2010/main" val="84883456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hyperlink" Target="http://womenfund.in.th/"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กลุ่ม 20"/>
          <p:cNvGrpSpPr/>
          <p:nvPr/>
        </p:nvGrpSpPr>
        <p:grpSpPr>
          <a:xfrm>
            <a:off x="0" y="6280821"/>
            <a:ext cx="6867498" cy="633958"/>
            <a:chOff x="-425532" y="4710612"/>
            <a:chExt cx="5576155" cy="475468"/>
          </a:xfrm>
        </p:grpSpPr>
        <p:grpSp>
          <p:nvGrpSpPr>
            <p:cNvPr id="22" name="กลุ่ม 21"/>
            <p:cNvGrpSpPr/>
            <p:nvPr/>
          </p:nvGrpSpPr>
          <p:grpSpPr>
            <a:xfrm>
              <a:off x="-425532" y="4710612"/>
              <a:ext cx="5576155" cy="475468"/>
              <a:chOff x="-425532" y="4710612"/>
              <a:chExt cx="5576155" cy="475468"/>
            </a:xfrm>
          </p:grpSpPr>
          <p:grpSp>
            <p:nvGrpSpPr>
              <p:cNvPr id="26" name="กลุ่ม 25"/>
              <p:cNvGrpSpPr/>
              <p:nvPr/>
            </p:nvGrpSpPr>
            <p:grpSpPr>
              <a:xfrm>
                <a:off x="-425532" y="4744286"/>
                <a:ext cx="3197332" cy="419753"/>
                <a:chOff x="-468560" y="4744285"/>
                <a:chExt cx="3197332" cy="419753"/>
              </a:xfrm>
            </p:grpSpPr>
            <p:sp>
              <p:nvSpPr>
                <p:cNvPr id="38" name="รูปห้าเหลี่ยม 37">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9" name="รูปห้าเหลี่ยม 38">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8" name="กลุ่ม 27"/>
              <p:cNvGrpSpPr/>
              <p:nvPr/>
            </p:nvGrpSpPr>
            <p:grpSpPr>
              <a:xfrm>
                <a:off x="2771800" y="4710612"/>
                <a:ext cx="2378823" cy="475468"/>
                <a:chOff x="3507388" y="4717424"/>
                <a:chExt cx="2378823" cy="475468"/>
              </a:xfrm>
            </p:grpSpPr>
            <p:grpSp>
              <p:nvGrpSpPr>
                <p:cNvPr id="30" name="กลุ่ม 29"/>
                <p:cNvGrpSpPr/>
                <p:nvPr/>
              </p:nvGrpSpPr>
              <p:grpSpPr>
                <a:xfrm>
                  <a:off x="4284268" y="4717424"/>
                  <a:ext cx="1601943" cy="405692"/>
                  <a:chOff x="6239008" y="4519859"/>
                  <a:chExt cx="1601943" cy="405692"/>
                </a:xfrm>
              </p:grpSpPr>
              <p:pic>
                <p:nvPicPr>
                  <p:cNvPr id="32"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3"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4" name="กลุ่ม 33"/>
                  <p:cNvGrpSpPr/>
                  <p:nvPr/>
                </p:nvGrpSpPr>
                <p:grpSpPr>
                  <a:xfrm>
                    <a:off x="6619048" y="4614121"/>
                    <a:ext cx="626890" cy="294323"/>
                    <a:chOff x="6589062" y="4638694"/>
                    <a:chExt cx="413122" cy="193959"/>
                  </a:xfrm>
                </p:grpSpPr>
                <p:pic>
                  <p:nvPicPr>
                    <p:cNvPr id="35"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6"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3"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มนมุมสี่เหลี่ยมผืนผ้าด้านทแยงมุม 24"/>
          <p:cNvSpPr/>
          <p:nvPr/>
        </p:nvSpPr>
        <p:spPr>
          <a:xfrm>
            <a:off x="1019687" y="2008120"/>
            <a:ext cx="9967627" cy="4029823"/>
          </a:xfrm>
          <a:prstGeom prst="round2DiagRect">
            <a:avLst>
              <a:gd name="adj1" fmla="val 0"/>
              <a:gd name="adj2" fmla="val 3243"/>
            </a:avLst>
          </a:prstGeom>
          <a:noFill/>
          <a:ln>
            <a:noFill/>
          </a:ln>
          <a:effectLst/>
          <a:scene3d>
            <a:camera prst="orthographicFront"/>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r>
              <a:rPr lang="th-TH" sz="3500" b="1" dirty="0">
                <a:solidFill>
                  <a:srgbClr val="002060"/>
                </a:solidFill>
                <a:latin typeface="Chulabhorn Likit Text Light" panose="00000400000000000000" pitchFamily="50" charset="-34"/>
                <a:cs typeface="Chulabhorn Likit Text Light" panose="00000400000000000000" pitchFamily="50" charset="-34"/>
              </a:rPr>
              <a:t>   </a:t>
            </a:r>
            <a:r>
              <a:rPr lang="th-TH" sz="3500" b="1" dirty="0">
                <a:solidFill>
                  <a:srgbClr val="002060"/>
                </a:solidFill>
                <a:latin typeface="Chulabhorn Likit Text Light๙" panose="00000400000000000000" pitchFamily="2" charset="-34"/>
                <a:cs typeface="Chulabhorn Likit Text Light๙" panose="00000400000000000000" pitchFamily="2" charset="-34"/>
              </a:rPr>
              <a:t>ประชุมชี้แจงแนวทางการดำเนินงานกองทุนพัฒนาบทบาทสตรี ประจำปีงบประมาณ ๒๕๖7 </a:t>
            </a:r>
          </a:p>
          <a:p>
            <a:pPr algn="ctr">
              <a:lnSpc>
                <a:spcPct val="120000"/>
              </a:lnSpc>
            </a:pPr>
            <a:r>
              <a:rPr lang="th-TH" sz="3500" b="1" dirty="0">
                <a:solidFill>
                  <a:srgbClr val="002060"/>
                </a:solidFill>
                <a:latin typeface="Chulabhorn Likit Text Light๙" panose="00000400000000000000" pitchFamily="2" charset="-34"/>
                <a:cs typeface="Chulabhorn Likit Text Light๙" panose="00000400000000000000" pitchFamily="2" charset="-34"/>
              </a:rPr>
              <a:t>ผ่านระบบวีดิทัศน์ทางไกล (</a:t>
            </a:r>
            <a:r>
              <a:rPr lang="en-US" sz="3500" b="1" dirty="0">
                <a:solidFill>
                  <a:srgbClr val="002060"/>
                </a:solidFill>
                <a:latin typeface="Chulabhorn Likit Text Light๙" panose="00000400000000000000" pitchFamily="2" charset="-34"/>
                <a:cs typeface="Chulabhorn Likit Text Light๙" panose="00000400000000000000" pitchFamily="2" charset="-34"/>
              </a:rPr>
              <a:t>Video Conference</a:t>
            </a:r>
            <a:r>
              <a:rPr lang="th-TH" sz="3500" b="1" dirty="0">
                <a:solidFill>
                  <a:srgbClr val="002060"/>
                </a:solidFill>
                <a:latin typeface="Chulabhorn Likit Text Light๙" panose="00000400000000000000" pitchFamily="2" charset="-34"/>
                <a:cs typeface="Chulabhorn Likit Text Light๙" panose="00000400000000000000" pitchFamily="2" charset="-34"/>
              </a:rPr>
              <a:t>) </a:t>
            </a:r>
            <a:br>
              <a:rPr lang="th-TH" sz="3500" b="1" dirty="0">
                <a:solidFill>
                  <a:srgbClr val="002060"/>
                </a:solidFill>
                <a:latin typeface="Chulabhorn Likit Text Light๙" panose="00000400000000000000" pitchFamily="2" charset="-34"/>
                <a:cs typeface="Chulabhorn Likit Text Light๙" panose="00000400000000000000" pitchFamily="2" charset="-34"/>
              </a:rPr>
            </a:br>
            <a:r>
              <a:rPr lang="th-TH" sz="3500" b="1" dirty="0">
                <a:solidFill>
                  <a:srgbClr val="002060"/>
                </a:solidFill>
                <a:latin typeface="Chulabhorn Likit Text Light๙" panose="00000400000000000000" pitchFamily="2" charset="-34"/>
                <a:cs typeface="Chulabhorn Likit Text Light๙" panose="00000400000000000000" pitchFamily="2" charset="-34"/>
              </a:rPr>
              <a:t>ครั้งที่ 9 / 2566 วันพุธที่ 18 ตุลาคม 2566</a:t>
            </a:r>
            <a:br>
              <a:rPr lang="th-TH" sz="3500" b="1" dirty="0">
                <a:solidFill>
                  <a:srgbClr val="002060"/>
                </a:solidFill>
                <a:latin typeface="Chulabhorn Likit Text Light๙" panose="00000400000000000000" pitchFamily="2" charset="-34"/>
                <a:cs typeface="Chulabhorn Likit Text Light๙" panose="00000400000000000000" pitchFamily="2" charset="-34"/>
              </a:rPr>
            </a:br>
            <a:r>
              <a:rPr lang="th-TH" sz="3500" b="1" dirty="0">
                <a:solidFill>
                  <a:srgbClr val="002060"/>
                </a:solidFill>
                <a:latin typeface="Chulabhorn Likit Text Light๙" panose="00000400000000000000" pitchFamily="2" charset="-34"/>
                <a:cs typeface="Chulabhorn Likit Text Light๙" panose="00000400000000000000" pitchFamily="2" charset="-34"/>
              </a:rPr>
              <a:t>เวลา 13.30 - 16.00 น.</a:t>
            </a:r>
          </a:p>
        </p:txBody>
      </p:sp>
      <p:pic>
        <p:nvPicPr>
          <p:cNvPr id="27" name="รูปภาพ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9687" y="1050824"/>
            <a:ext cx="1532515" cy="1532515"/>
          </a:xfrm>
          <a:prstGeom prst="rect">
            <a:avLst/>
          </a:prstGeom>
        </p:spPr>
      </p:pic>
      <p:pic>
        <p:nvPicPr>
          <p:cNvPr id="44" name="รูปภาพ 43"/>
          <p:cNvPicPr>
            <a:picLocks noChangeAspect="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679422" y="1016648"/>
            <a:ext cx="1398812" cy="1497187"/>
          </a:xfrm>
          <a:prstGeom prst="rect">
            <a:avLst/>
          </a:prstGeom>
        </p:spPr>
      </p:pic>
      <p:grpSp>
        <p:nvGrpSpPr>
          <p:cNvPr id="2" name="กลุ่ม 52">
            <a:extLst>
              <a:ext uri="{FF2B5EF4-FFF2-40B4-BE49-F238E27FC236}">
                <a16:creationId xmlns:a16="http://schemas.microsoft.com/office/drawing/2014/main" id="{32B1DA60-4D03-166A-3353-F31114C57355}"/>
              </a:ext>
            </a:extLst>
          </p:cNvPr>
          <p:cNvGrpSpPr/>
          <p:nvPr/>
        </p:nvGrpSpPr>
        <p:grpSpPr>
          <a:xfrm>
            <a:off x="0" y="-6951"/>
            <a:ext cx="12192000" cy="575427"/>
            <a:chOff x="-29746" y="-164554"/>
            <a:chExt cx="9173747" cy="517884"/>
          </a:xfrm>
        </p:grpSpPr>
        <p:sp>
          <p:nvSpPr>
            <p:cNvPr id="3" name="สี่เหลี่ยมผืนผ้า 47">
              <a:extLst>
                <a:ext uri="{FF2B5EF4-FFF2-40B4-BE49-F238E27FC236}">
                  <a16:creationId xmlns:a16="http://schemas.microsoft.com/office/drawing/2014/main" id="{71FB5AA2-5DD4-7E6D-5BD8-28C1C0F161A5}"/>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 name="สี่เหลี่ยมผืนผ้า 3">
              <a:extLst>
                <a:ext uri="{FF2B5EF4-FFF2-40B4-BE49-F238E27FC236}">
                  <a16:creationId xmlns:a16="http://schemas.microsoft.com/office/drawing/2014/main" id="{815EABA1-9E9A-9876-E9EC-3D80A33A561E}"/>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Tree>
    <p:extLst>
      <p:ext uri="{BB962C8B-B14F-4D97-AF65-F5344CB8AC3E}">
        <p14:creationId xmlns:p14="http://schemas.microsoft.com/office/powerpoint/2010/main" val="9079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3514948315"/>
              </p:ext>
            </p:extLst>
          </p:nvPr>
        </p:nvGraphicFramePr>
        <p:xfrm>
          <a:off x="472741" y="1212744"/>
          <a:ext cx="11029950" cy="407924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ชุมพร</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1,468,680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12,068,680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เชียงราย</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2,696,190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24,196,190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13</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เชียงใหม่</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3,583,515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26,083,515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14</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ตรัง</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1,742,690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15,542,690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15</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ตราด</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1,266,705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11,766,705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16</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ตาก</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1,539,615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800,000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16,339,615 </a:t>
                      </a:r>
                    </a:p>
                  </a:txBody>
                  <a:tcPr marL="9525" marR="9525" marT="9525" marB="0" anchor="b"/>
                </a:tc>
                <a:extLst>
                  <a:ext uri="{0D108BD9-81ED-4DB2-BD59-A6C34878D82A}">
                    <a16:rowId xmlns:a16="http://schemas.microsoft.com/office/drawing/2014/main" val="1747242857"/>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17</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นครนายก</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966,380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11,466,380 </a:t>
                      </a:r>
                    </a:p>
                  </a:txBody>
                  <a:tcPr marL="9525" marR="9525" marT="9525" marB="0" anchor="b"/>
                </a:tc>
                <a:extLst>
                  <a:ext uri="{0D108BD9-81ED-4DB2-BD59-A6C34878D82A}">
                    <a16:rowId xmlns:a16="http://schemas.microsoft.com/office/drawing/2014/main" val="89059555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18</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นครปฐม</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1,525,465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13,325,465 </a:t>
                      </a:r>
                    </a:p>
                  </a:txBody>
                  <a:tcPr marL="9525" marR="9525" marT="9525" marB="0" anchor="b"/>
                </a:tc>
                <a:extLst>
                  <a:ext uri="{0D108BD9-81ED-4DB2-BD59-A6C34878D82A}">
                    <a16:rowId xmlns:a16="http://schemas.microsoft.com/office/drawing/2014/main" val="4127516051"/>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19</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นครพนม</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1,938,540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16,838,540 </a:t>
                      </a:r>
                    </a:p>
                  </a:txBody>
                  <a:tcPr marL="9525" marR="9525" marT="9525" marB="0" anchor="b"/>
                </a:tc>
                <a:extLst>
                  <a:ext uri="{0D108BD9-81ED-4DB2-BD59-A6C34878D82A}">
                    <a16:rowId xmlns:a16="http://schemas.microsoft.com/office/drawing/2014/main" val="306465020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20</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นครราชสีมา</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4,689,740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22,000,000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28,689,740 </a:t>
                      </a:r>
                    </a:p>
                  </a:txBody>
                  <a:tcPr marL="9525" marR="9525" marT="9525" marB="0" anchor="b"/>
                </a:tc>
                <a:extLst>
                  <a:ext uri="{0D108BD9-81ED-4DB2-BD59-A6C34878D82A}">
                    <a16:rowId xmlns:a16="http://schemas.microsoft.com/office/drawing/2014/main" val="1503960448"/>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grpSp>
        <p:nvGrpSpPr>
          <p:cNvPr id="11" name="กลุ่ม 10">
            <a:extLst>
              <a:ext uri="{FF2B5EF4-FFF2-40B4-BE49-F238E27FC236}">
                <a16:creationId xmlns:a16="http://schemas.microsoft.com/office/drawing/2014/main" id="{2DA7F21E-96A0-481C-B239-D099B9AC4DDB}"/>
              </a:ext>
            </a:extLst>
          </p:cNvPr>
          <p:cNvGrpSpPr/>
          <p:nvPr/>
        </p:nvGrpSpPr>
        <p:grpSpPr>
          <a:xfrm>
            <a:off x="0" y="6280821"/>
            <a:ext cx="6867498" cy="633958"/>
            <a:chOff x="-425532" y="4710612"/>
            <a:chExt cx="5576155" cy="475468"/>
          </a:xfrm>
        </p:grpSpPr>
        <p:grpSp>
          <p:nvGrpSpPr>
            <p:cNvPr id="12" name="กลุ่ม 11">
              <a:extLst>
                <a:ext uri="{FF2B5EF4-FFF2-40B4-BE49-F238E27FC236}">
                  <a16:creationId xmlns:a16="http://schemas.microsoft.com/office/drawing/2014/main" id="{A3A20323-5DD6-4735-8644-B33F73737888}"/>
                </a:ext>
              </a:extLst>
            </p:cNvPr>
            <p:cNvGrpSpPr/>
            <p:nvPr/>
          </p:nvGrpSpPr>
          <p:grpSpPr>
            <a:xfrm>
              <a:off x="-425532" y="4710612"/>
              <a:ext cx="5576155" cy="475468"/>
              <a:chOff x="-425532" y="4710612"/>
              <a:chExt cx="5576155" cy="475468"/>
            </a:xfrm>
          </p:grpSpPr>
          <p:grpSp>
            <p:nvGrpSpPr>
              <p:cNvPr id="14" name="กลุ่ม 13">
                <a:extLst>
                  <a:ext uri="{FF2B5EF4-FFF2-40B4-BE49-F238E27FC236}">
                    <a16:creationId xmlns:a16="http://schemas.microsoft.com/office/drawing/2014/main" id="{BD38B143-7E48-4CB4-828C-60D49564E8F0}"/>
                  </a:ext>
                </a:extLst>
              </p:cNvPr>
              <p:cNvGrpSpPr/>
              <p:nvPr/>
            </p:nvGrpSpPr>
            <p:grpSpPr>
              <a:xfrm>
                <a:off x="-425532" y="4744286"/>
                <a:ext cx="3197332" cy="419753"/>
                <a:chOff x="-468560" y="4744285"/>
                <a:chExt cx="3197332" cy="419753"/>
              </a:xfrm>
            </p:grpSpPr>
            <p:sp>
              <p:nvSpPr>
                <p:cNvPr id="23" name="รูปห้าเหลี่ยม 35">
                  <a:extLst>
                    <a:ext uri="{FF2B5EF4-FFF2-40B4-BE49-F238E27FC236}">
                      <a16:creationId xmlns:a16="http://schemas.microsoft.com/office/drawing/2014/main" id="{2350EF6D-B11D-4827-BE80-435E8A7D5F8C}"/>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36">
                  <a:extLst>
                    <a:ext uri="{FF2B5EF4-FFF2-40B4-BE49-F238E27FC236}">
                      <a16:creationId xmlns:a16="http://schemas.microsoft.com/office/drawing/2014/main" id="{5EBEE751-B730-4A3C-9AFA-2B44BDB887F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14">
                <a:extLst>
                  <a:ext uri="{FF2B5EF4-FFF2-40B4-BE49-F238E27FC236}">
                    <a16:creationId xmlns:a16="http://schemas.microsoft.com/office/drawing/2014/main" id="{C507F696-75FF-41AA-A440-3D595CD867AB}"/>
                  </a:ext>
                </a:extLst>
              </p:cNvPr>
              <p:cNvGrpSpPr/>
              <p:nvPr/>
            </p:nvGrpSpPr>
            <p:grpSpPr>
              <a:xfrm>
                <a:off x="2771800" y="4710612"/>
                <a:ext cx="2378823" cy="475468"/>
                <a:chOff x="3507388" y="4717424"/>
                <a:chExt cx="2378823" cy="475468"/>
              </a:xfrm>
            </p:grpSpPr>
            <p:grpSp>
              <p:nvGrpSpPr>
                <p:cNvPr id="16" name="กลุ่ม 15">
                  <a:extLst>
                    <a:ext uri="{FF2B5EF4-FFF2-40B4-BE49-F238E27FC236}">
                      <a16:creationId xmlns:a16="http://schemas.microsoft.com/office/drawing/2014/main" id="{014A32B7-59CA-492B-84CD-FC289BF05F89}"/>
                    </a:ext>
                  </a:extLst>
                </p:cNvPr>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74B5B971-D3B6-4A7D-AF98-1ECDF83C34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19D08C60-EAB9-41EA-9FBC-4C9D36D68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a:extLst>
                      <a:ext uri="{FF2B5EF4-FFF2-40B4-BE49-F238E27FC236}">
                        <a16:creationId xmlns:a16="http://schemas.microsoft.com/office/drawing/2014/main" id="{028AA23D-B956-4428-802D-DED836FB3490}"/>
                      </a:ext>
                    </a:extLst>
                  </p:cNvPr>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340876B4-4FDE-4D50-9E20-FEC5F8C9BB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5F02B59E-9374-4637-995A-F10DF288A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a:extLst>
                    <a:ext uri="{FF2B5EF4-FFF2-40B4-BE49-F238E27FC236}">
                      <a16:creationId xmlns:a16="http://schemas.microsoft.com/office/drawing/2014/main" id="{969085B5-9C3E-4E93-917D-804DDF773A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a:extLst>
                <a:ext uri="{FF2B5EF4-FFF2-40B4-BE49-F238E27FC236}">
                  <a16:creationId xmlns:a16="http://schemas.microsoft.com/office/drawing/2014/main" id="{F7EB1301-43B6-45CD-9487-AEEAD703A7E0}"/>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19D76EC8-33D4-4B7C-B4CA-164C4D6C94BE}"/>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10</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00145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3966999302"/>
              </p:ext>
            </p:extLst>
          </p:nvPr>
        </p:nvGraphicFramePr>
        <p:xfrm>
          <a:off x="472741" y="1212744"/>
          <a:ext cx="11029950" cy="407924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นครศรีธรรมราช</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3,333,565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21,833,565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นครสวรรค์</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2,366,565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18,566,565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23</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นนทบุรี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1,208,590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10,308,590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24</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นราธิวาส</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1,993,215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16,793,215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25</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น่าน</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2,185,605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16,785,605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26</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บึงกาฬ</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1,384,180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10,984,180 </a:t>
                      </a:r>
                    </a:p>
                  </a:txBody>
                  <a:tcPr marL="9525" marR="9525" marT="9525" marB="0" anchor="b"/>
                </a:tc>
                <a:extLst>
                  <a:ext uri="{0D108BD9-81ED-4DB2-BD59-A6C34878D82A}">
                    <a16:rowId xmlns:a16="http://schemas.microsoft.com/office/drawing/2014/main" val="1747242857"/>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27</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บุรีรัมย์</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3,398,765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23,000,000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28,098,765 </a:t>
                      </a:r>
                    </a:p>
                  </a:txBody>
                  <a:tcPr marL="9525" marR="9525" marT="9525" marB="0" anchor="b"/>
                </a:tc>
                <a:extLst>
                  <a:ext uri="{0D108BD9-81ED-4DB2-BD59-A6C34878D82A}">
                    <a16:rowId xmlns:a16="http://schemas.microsoft.com/office/drawing/2014/main" val="89059555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28</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ปทุมธานี</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1,339,665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7,000,000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9,439,665 </a:t>
                      </a:r>
                    </a:p>
                  </a:txBody>
                  <a:tcPr marL="9525" marR="9525" marT="9525" marB="0" anchor="b"/>
                </a:tc>
                <a:extLst>
                  <a:ext uri="{0D108BD9-81ED-4DB2-BD59-A6C34878D82A}">
                    <a16:rowId xmlns:a16="http://schemas.microsoft.com/office/drawing/2014/main" val="4127516051"/>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29</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ประจวบคีรีขันธ์</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1,439,180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14,939,180 </a:t>
                      </a:r>
                    </a:p>
                  </a:txBody>
                  <a:tcPr marL="9525" marR="9525" marT="9525" marB="0" anchor="b"/>
                </a:tc>
                <a:extLst>
                  <a:ext uri="{0D108BD9-81ED-4DB2-BD59-A6C34878D82A}">
                    <a16:rowId xmlns:a16="http://schemas.microsoft.com/office/drawing/2014/main" val="306465020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30</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ปราจีนบุรี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1,373,705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11,973,705 </a:t>
                      </a:r>
                    </a:p>
                  </a:txBody>
                  <a:tcPr marL="9525" marR="9525" marT="9525" marB="0" anchor="b"/>
                </a:tc>
                <a:extLst>
                  <a:ext uri="{0D108BD9-81ED-4DB2-BD59-A6C34878D82A}">
                    <a16:rowId xmlns:a16="http://schemas.microsoft.com/office/drawing/2014/main" val="1503960448"/>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grpSp>
        <p:nvGrpSpPr>
          <p:cNvPr id="11" name="กลุ่ม 10">
            <a:extLst>
              <a:ext uri="{FF2B5EF4-FFF2-40B4-BE49-F238E27FC236}">
                <a16:creationId xmlns:a16="http://schemas.microsoft.com/office/drawing/2014/main" id="{DF0D5596-1B35-4404-8E73-AAF8785F4844}"/>
              </a:ext>
            </a:extLst>
          </p:cNvPr>
          <p:cNvGrpSpPr/>
          <p:nvPr/>
        </p:nvGrpSpPr>
        <p:grpSpPr>
          <a:xfrm>
            <a:off x="0" y="6280821"/>
            <a:ext cx="6867498" cy="633958"/>
            <a:chOff x="-425532" y="4710612"/>
            <a:chExt cx="5576155" cy="475468"/>
          </a:xfrm>
        </p:grpSpPr>
        <p:grpSp>
          <p:nvGrpSpPr>
            <p:cNvPr id="12" name="กลุ่ม 11">
              <a:extLst>
                <a:ext uri="{FF2B5EF4-FFF2-40B4-BE49-F238E27FC236}">
                  <a16:creationId xmlns:a16="http://schemas.microsoft.com/office/drawing/2014/main" id="{2CF93E04-AAF8-48AC-BD42-51D3392A135A}"/>
                </a:ext>
              </a:extLst>
            </p:cNvPr>
            <p:cNvGrpSpPr/>
            <p:nvPr/>
          </p:nvGrpSpPr>
          <p:grpSpPr>
            <a:xfrm>
              <a:off x="-425532" y="4710612"/>
              <a:ext cx="5576155" cy="475468"/>
              <a:chOff x="-425532" y="4710612"/>
              <a:chExt cx="5576155" cy="475468"/>
            </a:xfrm>
          </p:grpSpPr>
          <p:grpSp>
            <p:nvGrpSpPr>
              <p:cNvPr id="14" name="กลุ่ม 13">
                <a:extLst>
                  <a:ext uri="{FF2B5EF4-FFF2-40B4-BE49-F238E27FC236}">
                    <a16:creationId xmlns:a16="http://schemas.microsoft.com/office/drawing/2014/main" id="{0660C37F-D747-4269-99E0-07E67AAF8F4B}"/>
                  </a:ext>
                </a:extLst>
              </p:cNvPr>
              <p:cNvGrpSpPr/>
              <p:nvPr/>
            </p:nvGrpSpPr>
            <p:grpSpPr>
              <a:xfrm>
                <a:off x="-425532" y="4744286"/>
                <a:ext cx="3197332" cy="419753"/>
                <a:chOff x="-468560" y="4744285"/>
                <a:chExt cx="3197332" cy="419753"/>
              </a:xfrm>
            </p:grpSpPr>
            <p:sp>
              <p:nvSpPr>
                <p:cNvPr id="23" name="รูปห้าเหลี่ยม 35">
                  <a:extLst>
                    <a:ext uri="{FF2B5EF4-FFF2-40B4-BE49-F238E27FC236}">
                      <a16:creationId xmlns:a16="http://schemas.microsoft.com/office/drawing/2014/main" id="{122B1BB5-44D0-4CD7-BE52-278451DA9FEC}"/>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36">
                  <a:extLst>
                    <a:ext uri="{FF2B5EF4-FFF2-40B4-BE49-F238E27FC236}">
                      <a16:creationId xmlns:a16="http://schemas.microsoft.com/office/drawing/2014/main" id="{AB1468A7-4B3F-4EC8-BE5A-4EE49E0479AC}"/>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14">
                <a:extLst>
                  <a:ext uri="{FF2B5EF4-FFF2-40B4-BE49-F238E27FC236}">
                    <a16:creationId xmlns:a16="http://schemas.microsoft.com/office/drawing/2014/main" id="{6EB8B082-3995-4B08-B937-7C933293558F}"/>
                  </a:ext>
                </a:extLst>
              </p:cNvPr>
              <p:cNvGrpSpPr/>
              <p:nvPr/>
            </p:nvGrpSpPr>
            <p:grpSpPr>
              <a:xfrm>
                <a:off x="2771800" y="4710612"/>
                <a:ext cx="2378823" cy="475468"/>
                <a:chOff x="3507388" y="4717424"/>
                <a:chExt cx="2378823" cy="475468"/>
              </a:xfrm>
            </p:grpSpPr>
            <p:grpSp>
              <p:nvGrpSpPr>
                <p:cNvPr id="16" name="กลุ่ม 15">
                  <a:extLst>
                    <a:ext uri="{FF2B5EF4-FFF2-40B4-BE49-F238E27FC236}">
                      <a16:creationId xmlns:a16="http://schemas.microsoft.com/office/drawing/2014/main" id="{9F320290-79BF-41ED-A11E-BFC4F38FD05D}"/>
                    </a:ext>
                  </a:extLst>
                </p:cNvPr>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4DC1CFB2-DFCC-4F47-A8B2-AD3792D4C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6430D587-FAED-40FD-9EE2-D0434B61B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a:extLst>
                      <a:ext uri="{FF2B5EF4-FFF2-40B4-BE49-F238E27FC236}">
                        <a16:creationId xmlns:a16="http://schemas.microsoft.com/office/drawing/2014/main" id="{C47332A6-C0B5-46FF-90A8-09FFA0BC9A4C}"/>
                      </a:ext>
                    </a:extLst>
                  </p:cNvPr>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C184C325-F75B-4C1A-B730-9C69887CF0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AE0848CA-6C86-4527-A545-4A47BC8917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a:extLst>
                    <a:ext uri="{FF2B5EF4-FFF2-40B4-BE49-F238E27FC236}">
                      <a16:creationId xmlns:a16="http://schemas.microsoft.com/office/drawing/2014/main" id="{832C4D1F-EAD5-4A39-9EA5-32A2A56117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a:extLst>
                <a:ext uri="{FF2B5EF4-FFF2-40B4-BE49-F238E27FC236}">
                  <a16:creationId xmlns:a16="http://schemas.microsoft.com/office/drawing/2014/main" id="{F730E437-20F8-41E0-988C-8FE6853D5980}"/>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70AC3F08-6B17-4F4B-AC98-E898E515DF9D}"/>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11</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5169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1853176334"/>
              </p:ext>
            </p:extLst>
          </p:nvPr>
        </p:nvGraphicFramePr>
        <p:xfrm>
          <a:off x="472741" y="1212744"/>
          <a:ext cx="11029950" cy="407924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ปัตตานี</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2,018,140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15,818,140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พระนครศรีอยุธยา</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2,500,640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17,600,640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33</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พะเยา</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1,508,655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14,108,655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34</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พังงา</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1,377,180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400,000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7,000,000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8,777,180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35</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พัทลุง</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1,762,205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12,362,205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36</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พิจิตร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1,940,780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16,540,780 </a:t>
                      </a:r>
                    </a:p>
                  </a:txBody>
                  <a:tcPr marL="9525" marR="9525" marT="9525" marB="0" anchor="b"/>
                </a:tc>
                <a:extLst>
                  <a:ext uri="{0D108BD9-81ED-4DB2-BD59-A6C34878D82A}">
                    <a16:rowId xmlns:a16="http://schemas.microsoft.com/office/drawing/2014/main" val="1747242857"/>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37</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พิษณุโลก</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1,632,615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16,532,615 </a:t>
                      </a:r>
                    </a:p>
                  </a:txBody>
                  <a:tcPr marL="9525" marR="9525" marT="9525" marB="0" anchor="b"/>
                </a:tc>
                <a:extLst>
                  <a:ext uri="{0D108BD9-81ED-4DB2-BD59-A6C34878D82A}">
                    <a16:rowId xmlns:a16="http://schemas.microsoft.com/office/drawing/2014/main" val="89059555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38</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เพชรบุรี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1,491,580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13,091,580 </a:t>
                      </a:r>
                    </a:p>
                  </a:txBody>
                  <a:tcPr marL="9525" marR="9525" marT="9525" marB="0" anchor="b"/>
                </a:tc>
                <a:extLst>
                  <a:ext uri="{0D108BD9-81ED-4DB2-BD59-A6C34878D82A}">
                    <a16:rowId xmlns:a16="http://schemas.microsoft.com/office/drawing/2014/main" val="4127516051"/>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39</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เพชรบูรณ์</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1,901,465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16,000,000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19,001,465 </a:t>
                      </a:r>
                    </a:p>
                  </a:txBody>
                  <a:tcPr marL="9525" marR="9525" marT="9525" marB="0" anchor="b"/>
                </a:tc>
                <a:extLst>
                  <a:ext uri="{0D108BD9-81ED-4DB2-BD59-A6C34878D82A}">
                    <a16:rowId xmlns:a16="http://schemas.microsoft.com/office/drawing/2014/main" val="306465020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40</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แพร่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1,459,580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15,059,580 </a:t>
                      </a:r>
                    </a:p>
                  </a:txBody>
                  <a:tcPr marL="9525" marR="9525" marT="9525" marB="0" anchor="b"/>
                </a:tc>
                <a:extLst>
                  <a:ext uri="{0D108BD9-81ED-4DB2-BD59-A6C34878D82A}">
                    <a16:rowId xmlns:a16="http://schemas.microsoft.com/office/drawing/2014/main" val="1503960448"/>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grpSp>
        <p:nvGrpSpPr>
          <p:cNvPr id="11" name="กลุ่ม 10">
            <a:extLst>
              <a:ext uri="{FF2B5EF4-FFF2-40B4-BE49-F238E27FC236}">
                <a16:creationId xmlns:a16="http://schemas.microsoft.com/office/drawing/2014/main" id="{D4759782-4606-4A20-A8F5-3F84CCB71A77}"/>
              </a:ext>
            </a:extLst>
          </p:cNvPr>
          <p:cNvGrpSpPr/>
          <p:nvPr/>
        </p:nvGrpSpPr>
        <p:grpSpPr>
          <a:xfrm>
            <a:off x="0" y="6280821"/>
            <a:ext cx="6867498" cy="633958"/>
            <a:chOff x="-425532" y="4710612"/>
            <a:chExt cx="5576155" cy="475468"/>
          </a:xfrm>
        </p:grpSpPr>
        <p:grpSp>
          <p:nvGrpSpPr>
            <p:cNvPr id="12" name="กลุ่ม 11">
              <a:extLst>
                <a:ext uri="{FF2B5EF4-FFF2-40B4-BE49-F238E27FC236}">
                  <a16:creationId xmlns:a16="http://schemas.microsoft.com/office/drawing/2014/main" id="{C8B8C08C-5334-4860-BBBD-F11E1E8FF91A}"/>
                </a:ext>
              </a:extLst>
            </p:cNvPr>
            <p:cNvGrpSpPr/>
            <p:nvPr/>
          </p:nvGrpSpPr>
          <p:grpSpPr>
            <a:xfrm>
              <a:off x="-425532" y="4710612"/>
              <a:ext cx="5576155" cy="475468"/>
              <a:chOff x="-425532" y="4710612"/>
              <a:chExt cx="5576155" cy="475468"/>
            </a:xfrm>
          </p:grpSpPr>
          <p:grpSp>
            <p:nvGrpSpPr>
              <p:cNvPr id="14" name="กลุ่ม 13">
                <a:extLst>
                  <a:ext uri="{FF2B5EF4-FFF2-40B4-BE49-F238E27FC236}">
                    <a16:creationId xmlns:a16="http://schemas.microsoft.com/office/drawing/2014/main" id="{E6051669-66FF-42B0-A793-373E1A8FE3CB}"/>
                  </a:ext>
                </a:extLst>
              </p:cNvPr>
              <p:cNvGrpSpPr/>
              <p:nvPr/>
            </p:nvGrpSpPr>
            <p:grpSpPr>
              <a:xfrm>
                <a:off x="-425532" y="4744286"/>
                <a:ext cx="3197332" cy="419753"/>
                <a:chOff x="-468560" y="4744285"/>
                <a:chExt cx="3197332" cy="419753"/>
              </a:xfrm>
            </p:grpSpPr>
            <p:sp>
              <p:nvSpPr>
                <p:cNvPr id="23" name="รูปห้าเหลี่ยม 35">
                  <a:extLst>
                    <a:ext uri="{FF2B5EF4-FFF2-40B4-BE49-F238E27FC236}">
                      <a16:creationId xmlns:a16="http://schemas.microsoft.com/office/drawing/2014/main" id="{06B84442-6FC8-47EB-836C-D92BB8A228B4}"/>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36">
                  <a:extLst>
                    <a:ext uri="{FF2B5EF4-FFF2-40B4-BE49-F238E27FC236}">
                      <a16:creationId xmlns:a16="http://schemas.microsoft.com/office/drawing/2014/main" id="{1C5FF93E-3FB0-4D01-8750-CA9AE7466157}"/>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14">
                <a:extLst>
                  <a:ext uri="{FF2B5EF4-FFF2-40B4-BE49-F238E27FC236}">
                    <a16:creationId xmlns:a16="http://schemas.microsoft.com/office/drawing/2014/main" id="{46368594-CF84-4C81-A610-DC781441B4BB}"/>
                  </a:ext>
                </a:extLst>
              </p:cNvPr>
              <p:cNvGrpSpPr/>
              <p:nvPr/>
            </p:nvGrpSpPr>
            <p:grpSpPr>
              <a:xfrm>
                <a:off x="2771800" y="4710612"/>
                <a:ext cx="2378823" cy="475468"/>
                <a:chOff x="3507388" y="4717424"/>
                <a:chExt cx="2378823" cy="475468"/>
              </a:xfrm>
            </p:grpSpPr>
            <p:grpSp>
              <p:nvGrpSpPr>
                <p:cNvPr id="16" name="กลุ่ม 15">
                  <a:extLst>
                    <a:ext uri="{FF2B5EF4-FFF2-40B4-BE49-F238E27FC236}">
                      <a16:creationId xmlns:a16="http://schemas.microsoft.com/office/drawing/2014/main" id="{0096576C-F377-45BF-9EB7-D52EEFA3B1C6}"/>
                    </a:ext>
                  </a:extLst>
                </p:cNvPr>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C29BF739-1022-407E-B5FC-08C0C0FE7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03B90D02-60C2-4546-9F6C-930E4F74FB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a:extLst>
                      <a:ext uri="{FF2B5EF4-FFF2-40B4-BE49-F238E27FC236}">
                        <a16:creationId xmlns:a16="http://schemas.microsoft.com/office/drawing/2014/main" id="{AF1E23A5-DA9F-43D9-AAEC-BA59549865EF}"/>
                      </a:ext>
                    </a:extLst>
                  </p:cNvPr>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DE5B5007-72C3-47EF-9BFB-E4959B4A35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79B79E84-F603-4E97-A722-B0DA79918C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a:extLst>
                    <a:ext uri="{FF2B5EF4-FFF2-40B4-BE49-F238E27FC236}">
                      <a16:creationId xmlns:a16="http://schemas.microsoft.com/office/drawing/2014/main" id="{1F601E90-A5A5-4C78-834E-822AC3B305D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a:extLst>
                <a:ext uri="{FF2B5EF4-FFF2-40B4-BE49-F238E27FC236}">
                  <a16:creationId xmlns:a16="http://schemas.microsoft.com/office/drawing/2014/main" id="{1229212E-B88B-4E4F-9595-79777C3127AC}"/>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B00FCBE5-0B41-47FB-BF6B-39C29BEB6F43}"/>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12</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84334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2250720933"/>
              </p:ext>
            </p:extLst>
          </p:nvPr>
        </p:nvGraphicFramePr>
        <p:xfrm>
          <a:off x="472741" y="1212744"/>
          <a:ext cx="11029950" cy="407924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ภูเก็ต</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793,005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400,000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6,193,005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มหาสารคาม</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2,166,615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20,366,615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43</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มุกดาหาร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1,285,905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9,785,905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44</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แม่ฮ่องสอน</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1,252,305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13,752,305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45</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ยโสธร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1,602,455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16,202,455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46</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ยะลา</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1,483,280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8,000,000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9,983,280 </a:t>
                      </a:r>
                    </a:p>
                  </a:txBody>
                  <a:tcPr marL="9525" marR="9525" marT="9525" marB="0" anchor="b"/>
                </a:tc>
                <a:extLst>
                  <a:ext uri="{0D108BD9-81ED-4DB2-BD59-A6C34878D82A}">
                    <a16:rowId xmlns:a16="http://schemas.microsoft.com/office/drawing/2014/main" val="1747242857"/>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47</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ร้อยเอ็ด</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3,108,340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18,808,340 </a:t>
                      </a:r>
                    </a:p>
                  </a:txBody>
                  <a:tcPr marL="9525" marR="9525" marT="9525" marB="0" anchor="b"/>
                </a:tc>
                <a:extLst>
                  <a:ext uri="{0D108BD9-81ED-4DB2-BD59-A6C34878D82A}">
                    <a16:rowId xmlns:a16="http://schemas.microsoft.com/office/drawing/2014/main" val="89059555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48</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ระนอง</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1,015,255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400,000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7,000,000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8,415,255 </a:t>
                      </a:r>
                    </a:p>
                  </a:txBody>
                  <a:tcPr marL="9525" marR="9525" marT="9525" marB="0" anchor="b"/>
                </a:tc>
                <a:extLst>
                  <a:ext uri="{0D108BD9-81ED-4DB2-BD59-A6C34878D82A}">
                    <a16:rowId xmlns:a16="http://schemas.microsoft.com/office/drawing/2014/main" val="4127516051"/>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49</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ระยอง</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1,444,340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15,244,340 </a:t>
                      </a:r>
                    </a:p>
                  </a:txBody>
                  <a:tcPr marL="9525" marR="9525" marT="9525" marB="0" anchor="b"/>
                </a:tc>
                <a:extLst>
                  <a:ext uri="{0D108BD9-81ED-4DB2-BD59-A6C34878D82A}">
                    <a16:rowId xmlns:a16="http://schemas.microsoft.com/office/drawing/2014/main" val="306465020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50</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ราชบุรี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1,778,890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16,000,000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18,678,890 </a:t>
                      </a:r>
                    </a:p>
                  </a:txBody>
                  <a:tcPr marL="9525" marR="9525" marT="9525" marB="0" anchor="b"/>
                </a:tc>
                <a:extLst>
                  <a:ext uri="{0D108BD9-81ED-4DB2-BD59-A6C34878D82A}">
                    <a16:rowId xmlns:a16="http://schemas.microsoft.com/office/drawing/2014/main" val="1503960448"/>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grpSp>
        <p:nvGrpSpPr>
          <p:cNvPr id="11" name="กลุ่ม 10">
            <a:extLst>
              <a:ext uri="{FF2B5EF4-FFF2-40B4-BE49-F238E27FC236}">
                <a16:creationId xmlns:a16="http://schemas.microsoft.com/office/drawing/2014/main" id="{0B55BD53-E800-4BF1-A38C-5C0D29C7CE91}"/>
              </a:ext>
            </a:extLst>
          </p:cNvPr>
          <p:cNvGrpSpPr/>
          <p:nvPr/>
        </p:nvGrpSpPr>
        <p:grpSpPr>
          <a:xfrm>
            <a:off x="0" y="6280821"/>
            <a:ext cx="6867498" cy="633958"/>
            <a:chOff x="-425532" y="4710612"/>
            <a:chExt cx="5576155" cy="475468"/>
          </a:xfrm>
        </p:grpSpPr>
        <p:grpSp>
          <p:nvGrpSpPr>
            <p:cNvPr id="12" name="กลุ่ม 11">
              <a:extLst>
                <a:ext uri="{FF2B5EF4-FFF2-40B4-BE49-F238E27FC236}">
                  <a16:creationId xmlns:a16="http://schemas.microsoft.com/office/drawing/2014/main" id="{80749FF0-3128-474C-8B63-BA69CB205A29}"/>
                </a:ext>
              </a:extLst>
            </p:cNvPr>
            <p:cNvGrpSpPr/>
            <p:nvPr/>
          </p:nvGrpSpPr>
          <p:grpSpPr>
            <a:xfrm>
              <a:off x="-425532" y="4710612"/>
              <a:ext cx="5576155" cy="475468"/>
              <a:chOff x="-425532" y="4710612"/>
              <a:chExt cx="5576155" cy="475468"/>
            </a:xfrm>
          </p:grpSpPr>
          <p:grpSp>
            <p:nvGrpSpPr>
              <p:cNvPr id="14" name="กลุ่ม 13">
                <a:extLst>
                  <a:ext uri="{FF2B5EF4-FFF2-40B4-BE49-F238E27FC236}">
                    <a16:creationId xmlns:a16="http://schemas.microsoft.com/office/drawing/2014/main" id="{A7EC423C-9DA4-425B-A36A-10E78ADA623A}"/>
                  </a:ext>
                </a:extLst>
              </p:cNvPr>
              <p:cNvGrpSpPr/>
              <p:nvPr/>
            </p:nvGrpSpPr>
            <p:grpSpPr>
              <a:xfrm>
                <a:off x="-425532" y="4744286"/>
                <a:ext cx="3197332" cy="419753"/>
                <a:chOff x="-468560" y="4744285"/>
                <a:chExt cx="3197332" cy="419753"/>
              </a:xfrm>
            </p:grpSpPr>
            <p:sp>
              <p:nvSpPr>
                <p:cNvPr id="23" name="รูปห้าเหลี่ยม 35">
                  <a:extLst>
                    <a:ext uri="{FF2B5EF4-FFF2-40B4-BE49-F238E27FC236}">
                      <a16:creationId xmlns:a16="http://schemas.microsoft.com/office/drawing/2014/main" id="{18FD8961-5F65-4EBA-B176-74B7AABC6EF6}"/>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36">
                  <a:extLst>
                    <a:ext uri="{FF2B5EF4-FFF2-40B4-BE49-F238E27FC236}">
                      <a16:creationId xmlns:a16="http://schemas.microsoft.com/office/drawing/2014/main" id="{879115CA-5C30-4EBF-B434-B19BEA5B1EBA}"/>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14">
                <a:extLst>
                  <a:ext uri="{FF2B5EF4-FFF2-40B4-BE49-F238E27FC236}">
                    <a16:creationId xmlns:a16="http://schemas.microsoft.com/office/drawing/2014/main" id="{7B9E16A9-375C-490E-97A8-33115490001D}"/>
                  </a:ext>
                </a:extLst>
              </p:cNvPr>
              <p:cNvGrpSpPr/>
              <p:nvPr/>
            </p:nvGrpSpPr>
            <p:grpSpPr>
              <a:xfrm>
                <a:off x="2771800" y="4710612"/>
                <a:ext cx="2378823" cy="475468"/>
                <a:chOff x="3507388" y="4717424"/>
                <a:chExt cx="2378823" cy="475468"/>
              </a:xfrm>
            </p:grpSpPr>
            <p:grpSp>
              <p:nvGrpSpPr>
                <p:cNvPr id="16" name="กลุ่ม 15">
                  <a:extLst>
                    <a:ext uri="{FF2B5EF4-FFF2-40B4-BE49-F238E27FC236}">
                      <a16:creationId xmlns:a16="http://schemas.microsoft.com/office/drawing/2014/main" id="{1858B3B4-FA20-4731-B728-2F633535DFDA}"/>
                    </a:ext>
                  </a:extLst>
                </p:cNvPr>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0BB81492-9EBC-4B5A-8FB5-DB576557EA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6325439D-55CF-45CB-BA57-DB66AA81A5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a:extLst>
                      <a:ext uri="{FF2B5EF4-FFF2-40B4-BE49-F238E27FC236}">
                        <a16:creationId xmlns:a16="http://schemas.microsoft.com/office/drawing/2014/main" id="{E72F59FB-26A6-4D35-8444-0BF4C791BCA8}"/>
                      </a:ext>
                    </a:extLst>
                  </p:cNvPr>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7DBA79FE-161F-4A45-90FE-2749F768D2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8D3A3D7D-EDA5-4100-849B-236E3BAF3B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a:extLst>
                    <a:ext uri="{FF2B5EF4-FFF2-40B4-BE49-F238E27FC236}">
                      <a16:creationId xmlns:a16="http://schemas.microsoft.com/office/drawing/2014/main" id="{BDE376B0-F192-4F98-80A7-554568C5F11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a:extLst>
                <a:ext uri="{FF2B5EF4-FFF2-40B4-BE49-F238E27FC236}">
                  <a16:creationId xmlns:a16="http://schemas.microsoft.com/office/drawing/2014/main" id="{0A716917-45BE-48A9-A203-BEAD40110C62}"/>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5B702EC6-9E93-44F7-99A4-8D7D021C967D}"/>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13</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68962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3897686993"/>
              </p:ext>
            </p:extLst>
          </p:nvPr>
        </p:nvGraphicFramePr>
        <p:xfrm>
          <a:off x="472741" y="1212744"/>
          <a:ext cx="11029950" cy="407924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ลพบุรี</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1,953,865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17,953,865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ลำปาง</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2,071,615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16,971,615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53</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ลำพูน</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1,373,780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12,873,780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54</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เลย</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2,153,190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14,053,190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55</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ศรีสะเกษ</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3,305,890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1,700,000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19,000,000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24,005,890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56</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สกลนคร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2,659,790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1,400,000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24,059,790 </a:t>
                      </a:r>
                    </a:p>
                  </a:txBody>
                  <a:tcPr marL="9525" marR="9525" marT="9525" marB="0" anchor="b"/>
                </a:tc>
                <a:extLst>
                  <a:ext uri="{0D108BD9-81ED-4DB2-BD59-A6C34878D82A}">
                    <a16:rowId xmlns:a16="http://schemas.microsoft.com/office/drawing/2014/main" val="1747242857"/>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57</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สงขลา</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2,507,740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16,807,740 </a:t>
                      </a:r>
                    </a:p>
                  </a:txBody>
                  <a:tcPr marL="9525" marR="9525" marT="9525" marB="0" anchor="b"/>
                </a:tc>
                <a:extLst>
                  <a:ext uri="{0D108BD9-81ED-4DB2-BD59-A6C34878D82A}">
                    <a16:rowId xmlns:a16="http://schemas.microsoft.com/office/drawing/2014/main" val="89059555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58</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สตูล</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1,233,605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7,000,000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8,733,605 </a:t>
                      </a:r>
                    </a:p>
                  </a:txBody>
                  <a:tcPr marL="9525" marR="9525" marT="9525" marB="0" anchor="b"/>
                </a:tc>
                <a:extLst>
                  <a:ext uri="{0D108BD9-81ED-4DB2-BD59-A6C34878D82A}">
                    <a16:rowId xmlns:a16="http://schemas.microsoft.com/office/drawing/2014/main" val="4127516051"/>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59</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สมุทรปราการ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1,221,790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9,000,000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11,221,790 </a:t>
                      </a:r>
                    </a:p>
                  </a:txBody>
                  <a:tcPr marL="9525" marR="9525" marT="9525" marB="0" anchor="b"/>
                </a:tc>
                <a:extLst>
                  <a:ext uri="{0D108BD9-81ED-4DB2-BD59-A6C34878D82A}">
                    <a16:rowId xmlns:a16="http://schemas.microsoft.com/office/drawing/2014/main" val="306465020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60</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สมุทรสงคราม</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838,305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8,000,000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9,338,305 </a:t>
                      </a:r>
                    </a:p>
                  </a:txBody>
                  <a:tcPr marL="9525" marR="9525" marT="9525" marB="0" anchor="b"/>
                </a:tc>
                <a:extLst>
                  <a:ext uri="{0D108BD9-81ED-4DB2-BD59-A6C34878D82A}">
                    <a16:rowId xmlns:a16="http://schemas.microsoft.com/office/drawing/2014/main" val="1503960448"/>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grpSp>
        <p:nvGrpSpPr>
          <p:cNvPr id="11" name="กลุ่ม 10">
            <a:extLst>
              <a:ext uri="{FF2B5EF4-FFF2-40B4-BE49-F238E27FC236}">
                <a16:creationId xmlns:a16="http://schemas.microsoft.com/office/drawing/2014/main" id="{3F717E46-D614-4A8C-9351-E4F54296FAB9}"/>
              </a:ext>
            </a:extLst>
          </p:cNvPr>
          <p:cNvGrpSpPr/>
          <p:nvPr/>
        </p:nvGrpSpPr>
        <p:grpSpPr>
          <a:xfrm>
            <a:off x="0" y="6280821"/>
            <a:ext cx="6867498" cy="633958"/>
            <a:chOff x="-425532" y="4710612"/>
            <a:chExt cx="5576155" cy="475468"/>
          </a:xfrm>
        </p:grpSpPr>
        <p:grpSp>
          <p:nvGrpSpPr>
            <p:cNvPr id="12" name="กลุ่ม 11">
              <a:extLst>
                <a:ext uri="{FF2B5EF4-FFF2-40B4-BE49-F238E27FC236}">
                  <a16:creationId xmlns:a16="http://schemas.microsoft.com/office/drawing/2014/main" id="{3468C34C-CA53-41C1-994E-3B6FBFEE7348}"/>
                </a:ext>
              </a:extLst>
            </p:cNvPr>
            <p:cNvGrpSpPr/>
            <p:nvPr/>
          </p:nvGrpSpPr>
          <p:grpSpPr>
            <a:xfrm>
              <a:off x="-425532" y="4710612"/>
              <a:ext cx="5576155" cy="475468"/>
              <a:chOff x="-425532" y="4710612"/>
              <a:chExt cx="5576155" cy="475468"/>
            </a:xfrm>
          </p:grpSpPr>
          <p:grpSp>
            <p:nvGrpSpPr>
              <p:cNvPr id="14" name="กลุ่ม 13">
                <a:extLst>
                  <a:ext uri="{FF2B5EF4-FFF2-40B4-BE49-F238E27FC236}">
                    <a16:creationId xmlns:a16="http://schemas.microsoft.com/office/drawing/2014/main" id="{98891A64-2492-439C-BCDB-C7E03BA662DC}"/>
                  </a:ext>
                </a:extLst>
              </p:cNvPr>
              <p:cNvGrpSpPr/>
              <p:nvPr/>
            </p:nvGrpSpPr>
            <p:grpSpPr>
              <a:xfrm>
                <a:off x="-425532" y="4744286"/>
                <a:ext cx="3197332" cy="419753"/>
                <a:chOff x="-468560" y="4744285"/>
                <a:chExt cx="3197332" cy="419753"/>
              </a:xfrm>
            </p:grpSpPr>
            <p:sp>
              <p:nvSpPr>
                <p:cNvPr id="23" name="รูปห้าเหลี่ยม 35">
                  <a:extLst>
                    <a:ext uri="{FF2B5EF4-FFF2-40B4-BE49-F238E27FC236}">
                      <a16:creationId xmlns:a16="http://schemas.microsoft.com/office/drawing/2014/main" id="{784FFCA0-BD24-4E67-AF6F-341E456FCE0E}"/>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36">
                  <a:extLst>
                    <a:ext uri="{FF2B5EF4-FFF2-40B4-BE49-F238E27FC236}">
                      <a16:creationId xmlns:a16="http://schemas.microsoft.com/office/drawing/2014/main" id="{84C5CE0B-AAAF-4E51-9C39-86035730DB81}"/>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14">
                <a:extLst>
                  <a:ext uri="{FF2B5EF4-FFF2-40B4-BE49-F238E27FC236}">
                    <a16:creationId xmlns:a16="http://schemas.microsoft.com/office/drawing/2014/main" id="{2D9BE1F2-C95A-40D7-84CD-1AC351376902}"/>
                  </a:ext>
                </a:extLst>
              </p:cNvPr>
              <p:cNvGrpSpPr/>
              <p:nvPr/>
            </p:nvGrpSpPr>
            <p:grpSpPr>
              <a:xfrm>
                <a:off x="2771800" y="4710612"/>
                <a:ext cx="2378823" cy="475468"/>
                <a:chOff x="3507388" y="4717424"/>
                <a:chExt cx="2378823" cy="475468"/>
              </a:xfrm>
            </p:grpSpPr>
            <p:grpSp>
              <p:nvGrpSpPr>
                <p:cNvPr id="16" name="กลุ่ม 15">
                  <a:extLst>
                    <a:ext uri="{FF2B5EF4-FFF2-40B4-BE49-F238E27FC236}">
                      <a16:creationId xmlns:a16="http://schemas.microsoft.com/office/drawing/2014/main" id="{0A51B31D-A933-4046-8809-08D35DF8692D}"/>
                    </a:ext>
                  </a:extLst>
                </p:cNvPr>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7E6B0CFC-10B4-43A9-85C8-467DCF6935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B5006498-D8D1-4984-915F-0DD970E72A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a:extLst>
                      <a:ext uri="{FF2B5EF4-FFF2-40B4-BE49-F238E27FC236}">
                        <a16:creationId xmlns:a16="http://schemas.microsoft.com/office/drawing/2014/main" id="{05CBD77C-9646-4852-B328-8B9A9F34D8B2}"/>
                      </a:ext>
                    </a:extLst>
                  </p:cNvPr>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1EFF452F-BDFC-4703-9019-C2E5EE6F1F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AA30C19C-2F59-44CA-8579-ED22CEE754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a:extLst>
                    <a:ext uri="{FF2B5EF4-FFF2-40B4-BE49-F238E27FC236}">
                      <a16:creationId xmlns:a16="http://schemas.microsoft.com/office/drawing/2014/main" id="{DD5B5427-48D2-4E8C-94FF-788BF45555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a:extLst>
                <a:ext uri="{FF2B5EF4-FFF2-40B4-BE49-F238E27FC236}">
                  <a16:creationId xmlns:a16="http://schemas.microsoft.com/office/drawing/2014/main" id="{2939265D-2EEF-4BC4-BEA0-73CEDA0C9B7F}"/>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5903AE84-CC0D-4333-9945-4D924FF3A64F}"/>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14</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017848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1663061824"/>
              </p:ext>
            </p:extLst>
          </p:nvPr>
        </p:nvGraphicFramePr>
        <p:xfrm>
          <a:off x="472741" y="1212744"/>
          <a:ext cx="11029950" cy="407924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สมุทรสาคร</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821,905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12,321,905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สระแก้ว</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1,503,655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17,103,655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63</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สระบุรี</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2,036,215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16,936,215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64</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สิงห์บุรี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1,154,830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11,654,830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65</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สุโขทัย</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1,589,415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17,489,415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66</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สุพรรณบุรี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1,807,090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15,707,090 </a:t>
                      </a:r>
                    </a:p>
                  </a:txBody>
                  <a:tcPr marL="9525" marR="9525" marT="9525" marB="0" anchor="b"/>
                </a:tc>
                <a:extLst>
                  <a:ext uri="{0D108BD9-81ED-4DB2-BD59-A6C34878D82A}">
                    <a16:rowId xmlns:a16="http://schemas.microsoft.com/office/drawing/2014/main" val="1747242857"/>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67</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สุราษฎร์ธานี</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2,759,665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15,059,665 </a:t>
                      </a:r>
                    </a:p>
                  </a:txBody>
                  <a:tcPr marL="9525" marR="9525" marT="9525" marB="0" anchor="b"/>
                </a:tc>
                <a:extLst>
                  <a:ext uri="{0D108BD9-81ED-4DB2-BD59-A6C34878D82A}">
                    <a16:rowId xmlns:a16="http://schemas.microsoft.com/office/drawing/2014/main" val="89059555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68</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สุรินทร์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2,688,765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25,188,765 </a:t>
                      </a:r>
                    </a:p>
                  </a:txBody>
                  <a:tcPr marL="9525" marR="9525" marT="9525" marB="0" anchor="b"/>
                </a:tc>
                <a:extLst>
                  <a:ext uri="{0D108BD9-81ED-4DB2-BD59-A6C34878D82A}">
                    <a16:rowId xmlns:a16="http://schemas.microsoft.com/office/drawing/2014/main" val="4127516051"/>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69</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หนองคาย</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1,507,655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16,107,655 </a:t>
                      </a:r>
                    </a:p>
                  </a:txBody>
                  <a:tcPr marL="9525" marR="9525" marT="9525" marB="0" anchor="b"/>
                </a:tc>
                <a:extLst>
                  <a:ext uri="{0D108BD9-81ED-4DB2-BD59-A6C34878D82A}">
                    <a16:rowId xmlns:a16="http://schemas.microsoft.com/office/drawing/2014/main" val="306465020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70</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หนองบัวลำภู</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1,235,030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12,835,030 </a:t>
                      </a:r>
                    </a:p>
                  </a:txBody>
                  <a:tcPr marL="9525" marR="9525" marT="9525" marB="0" anchor="b"/>
                </a:tc>
                <a:extLst>
                  <a:ext uri="{0D108BD9-81ED-4DB2-BD59-A6C34878D82A}">
                    <a16:rowId xmlns:a16="http://schemas.microsoft.com/office/drawing/2014/main" val="1503960448"/>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grpSp>
        <p:nvGrpSpPr>
          <p:cNvPr id="11" name="กลุ่ม 10">
            <a:extLst>
              <a:ext uri="{FF2B5EF4-FFF2-40B4-BE49-F238E27FC236}">
                <a16:creationId xmlns:a16="http://schemas.microsoft.com/office/drawing/2014/main" id="{C5DBA0D1-3FAE-4A42-8FC8-B5351C92CCBF}"/>
              </a:ext>
            </a:extLst>
          </p:cNvPr>
          <p:cNvGrpSpPr/>
          <p:nvPr/>
        </p:nvGrpSpPr>
        <p:grpSpPr>
          <a:xfrm>
            <a:off x="0" y="6280821"/>
            <a:ext cx="6867498" cy="633958"/>
            <a:chOff x="-425532" y="4710612"/>
            <a:chExt cx="5576155" cy="475468"/>
          </a:xfrm>
        </p:grpSpPr>
        <p:grpSp>
          <p:nvGrpSpPr>
            <p:cNvPr id="12" name="กลุ่ม 11">
              <a:extLst>
                <a:ext uri="{FF2B5EF4-FFF2-40B4-BE49-F238E27FC236}">
                  <a16:creationId xmlns:a16="http://schemas.microsoft.com/office/drawing/2014/main" id="{5E72AE55-E6F2-4681-8860-1ED303BBD009}"/>
                </a:ext>
              </a:extLst>
            </p:cNvPr>
            <p:cNvGrpSpPr/>
            <p:nvPr/>
          </p:nvGrpSpPr>
          <p:grpSpPr>
            <a:xfrm>
              <a:off x="-425532" y="4710612"/>
              <a:ext cx="5576155" cy="475468"/>
              <a:chOff x="-425532" y="4710612"/>
              <a:chExt cx="5576155" cy="475468"/>
            </a:xfrm>
          </p:grpSpPr>
          <p:grpSp>
            <p:nvGrpSpPr>
              <p:cNvPr id="14" name="กลุ่ม 13">
                <a:extLst>
                  <a:ext uri="{FF2B5EF4-FFF2-40B4-BE49-F238E27FC236}">
                    <a16:creationId xmlns:a16="http://schemas.microsoft.com/office/drawing/2014/main" id="{D081D865-2B3A-497A-841F-5447A365FBC1}"/>
                  </a:ext>
                </a:extLst>
              </p:cNvPr>
              <p:cNvGrpSpPr/>
              <p:nvPr/>
            </p:nvGrpSpPr>
            <p:grpSpPr>
              <a:xfrm>
                <a:off x="-425532" y="4744286"/>
                <a:ext cx="3197332" cy="419753"/>
                <a:chOff x="-468560" y="4744285"/>
                <a:chExt cx="3197332" cy="419753"/>
              </a:xfrm>
            </p:grpSpPr>
            <p:sp>
              <p:nvSpPr>
                <p:cNvPr id="23" name="รูปห้าเหลี่ยม 35">
                  <a:extLst>
                    <a:ext uri="{FF2B5EF4-FFF2-40B4-BE49-F238E27FC236}">
                      <a16:creationId xmlns:a16="http://schemas.microsoft.com/office/drawing/2014/main" id="{1F6161EC-280A-4A92-A21F-538907249816}"/>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36">
                  <a:extLst>
                    <a:ext uri="{FF2B5EF4-FFF2-40B4-BE49-F238E27FC236}">
                      <a16:creationId xmlns:a16="http://schemas.microsoft.com/office/drawing/2014/main" id="{59218C1C-2798-4819-9191-3BF18B24FCB4}"/>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14">
                <a:extLst>
                  <a:ext uri="{FF2B5EF4-FFF2-40B4-BE49-F238E27FC236}">
                    <a16:creationId xmlns:a16="http://schemas.microsoft.com/office/drawing/2014/main" id="{D3290743-CAF2-43B7-BC48-EBB2B33586A9}"/>
                  </a:ext>
                </a:extLst>
              </p:cNvPr>
              <p:cNvGrpSpPr/>
              <p:nvPr/>
            </p:nvGrpSpPr>
            <p:grpSpPr>
              <a:xfrm>
                <a:off x="2771800" y="4710612"/>
                <a:ext cx="2378823" cy="475468"/>
                <a:chOff x="3507388" y="4717424"/>
                <a:chExt cx="2378823" cy="475468"/>
              </a:xfrm>
            </p:grpSpPr>
            <p:grpSp>
              <p:nvGrpSpPr>
                <p:cNvPr id="16" name="กลุ่ม 15">
                  <a:extLst>
                    <a:ext uri="{FF2B5EF4-FFF2-40B4-BE49-F238E27FC236}">
                      <a16:creationId xmlns:a16="http://schemas.microsoft.com/office/drawing/2014/main" id="{253B80D9-9542-4631-9A5D-57EC92733591}"/>
                    </a:ext>
                  </a:extLst>
                </p:cNvPr>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8C0F0C9F-FF24-4AA4-BC17-1898E0F24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052EC6F1-3B0C-4960-9DFA-E970C8974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a:extLst>
                      <a:ext uri="{FF2B5EF4-FFF2-40B4-BE49-F238E27FC236}">
                        <a16:creationId xmlns:a16="http://schemas.microsoft.com/office/drawing/2014/main" id="{E597731F-D811-41CF-8928-62447F1132C2}"/>
                      </a:ext>
                    </a:extLst>
                  </p:cNvPr>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7A924C50-0FF2-4B77-B511-E6E87DE652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059ED0C3-97D5-476C-8B84-328A09C38E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a:extLst>
                    <a:ext uri="{FF2B5EF4-FFF2-40B4-BE49-F238E27FC236}">
                      <a16:creationId xmlns:a16="http://schemas.microsoft.com/office/drawing/2014/main" id="{4CFE44B8-E037-4125-BE99-29286CEE48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a:extLst>
                <a:ext uri="{FF2B5EF4-FFF2-40B4-BE49-F238E27FC236}">
                  <a16:creationId xmlns:a16="http://schemas.microsoft.com/office/drawing/2014/main" id="{8800D3CC-7166-4F9A-BC79-9295F9682662}"/>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5E02585A-F36A-4439-A95B-5887E7B422B5}"/>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15</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18306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569423895"/>
              </p:ext>
            </p:extLst>
          </p:nvPr>
        </p:nvGraphicFramePr>
        <p:xfrm>
          <a:off x="472741" y="1212744"/>
          <a:ext cx="11029950" cy="296672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อ่างทอง</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1,331,705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15,831,705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อำนาจเจริญ</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1,344,505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10,944,505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73</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อุดรธานี</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2,976,540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15,276,540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74</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อุตรดิตถ์</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1,557,255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14,157,255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75</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อุทัยธานี</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1,391,380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15,991,380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76</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อุบลราชธานี</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3,663,715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1,600,000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21,000,000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26,263,715 </a:t>
                      </a:r>
                    </a:p>
                  </a:txBody>
                  <a:tcPr marL="9525" marR="9525" marT="9525" marB="0" anchor="b"/>
                </a:tc>
                <a:extLst>
                  <a:ext uri="{0D108BD9-81ED-4DB2-BD59-A6C34878D82A}">
                    <a16:rowId xmlns:a16="http://schemas.microsoft.com/office/drawing/2014/main" val="1747242857"/>
                  </a:ext>
                </a:extLst>
              </a:tr>
              <a:tr h="370840">
                <a:tc gridSpan="2">
                  <a:txBody>
                    <a:bodyPr/>
                    <a:lstStyle/>
                    <a:p>
                      <a:pPr algn="ctr"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 76 จังหวัด</a:t>
                      </a:r>
                    </a:p>
                  </a:txBody>
                  <a:tcPr/>
                </a:tc>
                <a:tc hMerge="1">
                  <a:txBody>
                    <a:bodyPr/>
                    <a:lstStyle/>
                    <a:p>
                      <a:pPr algn="r" fontAlgn="b"/>
                      <a:r>
                        <a:rPr lang="th-TH" sz="1600" b="1" i="0" u="none" strike="noStrike" dirty="0">
                          <a:solidFill>
                            <a:srgbClr val="000000"/>
                          </a:solidFill>
                          <a:effectLst/>
                          <a:latin typeface="TH SarabunPSK" panose="020B0500040200020003" pitchFamily="34" charset="-34"/>
                          <a:cs typeface="TH SarabunPSK" panose="020B0500040200020003" pitchFamily="34" charset="-34"/>
                        </a:rPr>
                        <a:t>รวม 76 จังหวัด</a:t>
                      </a:r>
                    </a:p>
                  </a:txBody>
                  <a:tcPr marL="9525" marR="9525" marT="9525" marB="0" anchor="b"/>
                </a:tc>
                <a:tc>
                  <a:txBody>
                    <a:bodyPr/>
                    <a:lstStyle/>
                    <a:p>
                      <a:pPr algn="ctr"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144,662,200</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67,000,000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994,000,000</a:t>
                      </a:r>
                    </a:p>
                  </a:txBody>
                  <a:tcPr marL="9525" marR="9525" marT="9525" marB="0" anchor="b"/>
                </a:tc>
                <a:tc>
                  <a:txBody>
                    <a:bodyPr/>
                    <a:lstStyle/>
                    <a:p>
                      <a:pPr algn="r"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a:t>
                      </a:r>
                      <a:r>
                        <a:rPr lang="en-US" sz="1800" b="1" kern="1200">
                          <a:solidFill>
                            <a:srgbClr val="002060"/>
                          </a:solidFill>
                          <a:latin typeface="Chulabhorn Likit Text Light๙" panose="00000400000000000000" pitchFamily="2" charset="-34"/>
                          <a:ea typeface="+mn-ea"/>
                          <a:cs typeface="Chulabhorn Likit Text Light๙" panose="00000400000000000000" pitchFamily="2" charset="-34"/>
                        </a:rPr>
                        <a:t>,205,662,200</a:t>
                      </a:r>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a:t>
                      </a:r>
                      <a:endPar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b"/>
                </a:tc>
                <a:extLst>
                  <a:ext uri="{0D108BD9-81ED-4DB2-BD59-A6C34878D82A}">
                    <a16:rowId xmlns:a16="http://schemas.microsoft.com/office/drawing/2014/main" val="890595554"/>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sp>
        <p:nvSpPr>
          <p:cNvPr id="11" name="กล่องข้อความ 10">
            <a:extLst>
              <a:ext uri="{FF2B5EF4-FFF2-40B4-BE49-F238E27FC236}">
                <a16:creationId xmlns:a16="http://schemas.microsoft.com/office/drawing/2014/main" id="{DB83F183-F3BB-49DE-B510-1450A2549485}"/>
              </a:ext>
            </a:extLst>
          </p:cNvPr>
          <p:cNvSpPr txBox="1"/>
          <p:nvPr/>
        </p:nvSpPr>
        <p:spPr>
          <a:xfrm>
            <a:off x="1441179" y="4591530"/>
            <a:ext cx="3257152" cy="79226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thaiDist">
              <a:lnSpc>
                <a:spcPct val="120000"/>
              </a:lnSpc>
            </a:pPr>
            <a:r>
              <a:rPr lang="th-TH" sz="1320" b="1" dirty="0">
                <a:latin typeface="Chulabhorn Likit Text" panose="00000500000000000000" pitchFamily="50" charset="-34"/>
                <a:cs typeface="Chulabhorn Likit Text" panose="00000500000000000000" pitchFamily="50" charset="-34"/>
              </a:rPr>
              <a:t>1. เงินอุดหนุน จัดสรรตามสัดส่วน ได้แก่</a:t>
            </a:r>
          </a:p>
          <a:p>
            <a:pPr algn="thaiDist">
              <a:lnSpc>
                <a:spcPct val="120000"/>
              </a:lnSpc>
            </a:pPr>
            <a:r>
              <a:rPr lang="th-TH" sz="1320" b="1" dirty="0">
                <a:latin typeface="Chulabhorn Likit Text" panose="00000500000000000000" pitchFamily="50" charset="-34"/>
                <a:cs typeface="Chulabhorn Likit Text" panose="00000500000000000000" pitchFamily="50" charset="-34"/>
              </a:rPr>
              <a:t>1) ขนาดจังหวัด ร้อยละ 70 </a:t>
            </a:r>
          </a:p>
          <a:p>
            <a:pPr algn="thaiDist">
              <a:lnSpc>
                <a:spcPct val="120000"/>
              </a:lnSpc>
            </a:pPr>
            <a:r>
              <a:rPr lang="th-TH" sz="1200" b="1" dirty="0">
                <a:latin typeface="Chulabhorn Likit Text" panose="00000500000000000000" pitchFamily="50" charset="-34"/>
                <a:cs typeface="Chulabhorn Likit Text" panose="00000500000000000000" pitchFamily="50" charset="-34"/>
              </a:rPr>
              <a:t>2) จำนวนสมาชิกฯประเภทองค์กร  ร้อยละ 30</a:t>
            </a:r>
          </a:p>
        </p:txBody>
      </p:sp>
      <p:sp>
        <p:nvSpPr>
          <p:cNvPr id="12" name="กล่องข้อความ 11">
            <a:extLst>
              <a:ext uri="{FF2B5EF4-FFF2-40B4-BE49-F238E27FC236}">
                <a16:creationId xmlns:a16="http://schemas.microsoft.com/office/drawing/2014/main" id="{0A82044B-CE5E-4344-A356-6B927A40C7FC}"/>
              </a:ext>
            </a:extLst>
          </p:cNvPr>
          <p:cNvSpPr txBox="1"/>
          <p:nvPr/>
        </p:nvSpPr>
        <p:spPr>
          <a:xfrm>
            <a:off x="4819465" y="4587781"/>
            <a:ext cx="3674830" cy="141577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spcAft>
                <a:spcPts val="600"/>
              </a:spcAft>
            </a:pPr>
            <a:r>
              <a:rPr lang="th-TH" sz="1320" b="1" dirty="0">
                <a:latin typeface="Chulabhorn Likit Text" panose="00000500000000000000" pitchFamily="50" charset="-34"/>
                <a:cs typeface="Chulabhorn Likit Text" panose="00000500000000000000" pitchFamily="50" charset="-34"/>
                <a:sym typeface="Wingdings 3" panose="05040102010807070707" pitchFamily="18" charset="2"/>
              </a:rPr>
              <a:t>2.เงินทุนหมุนเวียน </a:t>
            </a:r>
            <a:r>
              <a:rPr lang="th-TH" sz="1320" b="1" dirty="0">
                <a:latin typeface="Chulabhorn Likit Text" panose="00000500000000000000" pitchFamily="50" charset="-34"/>
                <a:cs typeface="Chulabhorn Likit Text" panose="00000500000000000000" pitchFamily="50" charset="-34"/>
              </a:rPr>
              <a:t>จัดสรรตามสัดส่วน  ได้แก่  </a:t>
            </a:r>
            <a:r>
              <a:rPr lang="en-US" sz="1320" b="1" dirty="0">
                <a:latin typeface="Chulabhorn Likit Text" panose="00000500000000000000" pitchFamily="50" charset="-34"/>
                <a:cs typeface="Chulabhorn Likit Text" panose="00000500000000000000" pitchFamily="50" charset="-34"/>
              </a:rPr>
              <a:t>  </a:t>
            </a:r>
            <a:endParaRPr lang="th-TH" sz="1320" b="1" dirty="0">
              <a:latin typeface="Chulabhorn Likit Text" panose="00000500000000000000" pitchFamily="50" charset="-34"/>
              <a:cs typeface="Chulabhorn Likit Text" panose="00000500000000000000" pitchFamily="50" charset="-34"/>
            </a:endParaRPr>
          </a:p>
          <a:p>
            <a:pPr>
              <a:spcAft>
                <a:spcPts val="600"/>
              </a:spcAft>
            </a:pPr>
            <a:r>
              <a:rPr lang="th-TH" sz="1320" b="1" dirty="0">
                <a:latin typeface="Chulabhorn Likit Text" panose="00000500000000000000" pitchFamily="50" charset="-34"/>
                <a:cs typeface="Chulabhorn Likit Text" panose="00000500000000000000" pitchFamily="50" charset="-34"/>
              </a:rPr>
              <a:t>1) การบริหารจัดการหนี้                  ร้อยละ 40 </a:t>
            </a:r>
            <a:endParaRPr lang="en-US" sz="1320" b="1" dirty="0">
              <a:latin typeface="Chulabhorn Likit Text" panose="00000500000000000000" pitchFamily="50" charset="-34"/>
              <a:cs typeface="Chulabhorn Likit Text" panose="00000500000000000000" pitchFamily="50" charset="-34"/>
            </a:endParaRPr>
          </a:p>
          <a:p>
            <a:pPr>
              <a:spcAft>
                <a:spcPts val="600"/>
              </a:spcAft>
            </a:pPr>
            <a:r>
              <a:rPr lang="en-US" sz="1320" b="1" dirty="0">
                <a:latin typeface="Chulabhorn Likit Text" panose="00000500000000000000" pitchFamily="50" charset="-34"/>
                <a:cs typeface="Chulabhorn Likit Text" panose="00000500000000000000" pitchFamily="50" charset="-34"/>
              </a:rPr>
              <a:t>2</a:t>
            </a:r>
            <a:r>
              <a:rPr lang="th-TH" sz="1320" b="1" dirty="0">
                <a:latin typeface="Chulabhorn Likit Text" panose="00000500000000000000" pitchFamily="50" charset="-34"/>
                <a:cs typeface="Chulabhorn Likit Text" panose="00000500000000000000" pitchFamily="50" charset="-34"/>
              </a:rPr>
              <a:t>) การรับชำระคืน                           ร้อยละ 30</a:t>
            </a:r>
          </a:p>
          <a:p>
            <a:pPr>
              <a:spcAft>
                <a:spcPts val="600"/>
              </a:spcAft>
            </a:pPr>
            <a:r>
              <a:rPr lang="th-TH" sz="1320" b="1" dirty="0">
                <a:latin typeface="Chulabhorn Likit Text" panose="00000500000000000000" pitchFamily="50" charset="-34"/>
                <a:cs typeface="Chulabhorn Likit Text" panose="00000500000000000000" pitchFamily="50" charset="-34"/>
              </a:rPr>
              <a:t>3) จำนวนสมาชิกบุคคลธรรมดา     ร้อยละ 20 </a:t>
            </a:r>
            <a:endParaRPr lang="en-US" sz="1320" b="1" dirty="0">
              <a:latin typeface="Chulabhorn Likit Text" panose="00000500000000000000" pitchFamily="50" charset="-34"/>
              <a:cs typeface="Chulabhorn Likit Text" panose="00000500000000000000" pitchFamily="50" charset="-34"/>
            </a:endParaRPr>
          </a:p>
          <a:p>
            <a:pPr>
              <a:spcAft>
                <a:spcPts val="600"/>
              </a:spcAft>
            </a:pPr>
            <a:r>
              <a:rPr lang="th-TH" sz="1320" b="1" dirty="0">
                <a:latin typeface="Chulabhorn Likit Text" panose="00000500000000000000" pitchFamily="50" charset="-34"/>
                <a:cs typeface="Chulabhorn Likit Text" panose="00000500000000000000" pitchFamily="50" charset="-34"/>
              </a:rPr>
              <a:t>4) ประสิทธิภาพการเบิกจ่าย           ร้อยละ 10</a:t>
            </a:r>
            <a:endParaRPr lang="en-US" sz="1320" b="1" dirty="0">
              <a:latin typeface="Chulabhorn Likit Text" panose="00000500000000000000" pitchFamily="50" charset="-34"/>
              <a:cs typeface="Chulabhorn Likit Text" panose="00000500000000000000" pitchFamily="50" charset="-34"/>
            </a:endParaRPr>
          </a:p>
        </p:txBody>
      </p:sp>
      <p:sp>
        <p:nvSpPr>
          <p:cNvPr id="2" name="กล่องข้อความ 1">
            <a:extLst>
              <a:ext uri="{FF2B5EF4-FFF2-40B4-BE49-F238E27FC236}">
                <a16:creationId xmlns:a16="http://schemas.microsoft.com/office/drawing/2014/main" id="{4D73DF28-9D83-432A-93DF-B0C7EBB09BDC}"/>
              </a:ext>
            </a:extLst>
          </p:cNvPr>
          <p:cNvSpPr txBox="1"/>
          <p:nvPr/>
        </p:nvSpPr>
        <p:spPr>
          <a:xfrm>
            <a:off x="472741" y="4587781"/>
            <a:ext cx="1103396" cy="295466"/>
          </a:xfrm>
          <a:prstGeom prst="rect">
            <a:avLst/>
          </a:prstGeom>
          <a:noFill/>
        </p:spPr>
        <p:txBody>
          <a:bodyPr wrap="square" rtlCol="0">
            <a:spAutoFit/>
          </a:bodyPr>
          <a:lstStyle/>
          <a:p>
            <a:r>
              <a:rPr lang="th-TH" sz="1320" b="1" dirty="0">
                <a:solidFill>
                  <a:schemeClr val="dk1"/>
                </a:solidFill>
                <a:latin typeface="Chulabhorn Likit Text" panose="00000500000000000000" pitchFamily="50" charset="-34"/>
                <a:cs typeface="Chulabhorn Likit Text" panose="00000500000000000000" pitchFamily="50" charset="-34"/>
              </a:rPr>
              <a:t>หมายเหตุ </a:t>
            </a:r>
            <a:r>
              <a:rPr lang="en-US" sz="1320" b="1" dirty="0">
                <a:solidFill>
                  <a:schemeClr val="dk1"/>
                </a:solidFill>
                <a:latin typeface="Chulabhorn Likit Text" panose="00000500000000000000" pitchFamily="50" charset="-34"/>
                <a:cs typeface="Chulabhorn Likit Text" panose="00000500000000000000" pitchFamily="50" charset="-34"/>
              </a:rPr>
              <a:t>:</a:t>
            </a:r>
            <a:endParaRPr lang="th-TH" sz="1320" b="1" dirty="0">
              <a:solidFill>
                <a:schemeClr val="dk1"/>
              </a:solidFill>
              <a:latin typeface="Chulabhorn Likit Text" panose="00000500000000000000" pitchFamily="50" charset="-34"/>
              <a:cs typeface="Chulabhorn Likit Text" panose="00000500000000000000" pitchFamily="50" charset="-34"/>
            </a:endParaRPr>
          </a:p>
        </p:txBody>
      </p:sp>
      <p:grpSp>
        <p:nvGrpSpPr>
          <p:cNvPr id="13" name="กลุ่ม 12">
            <a:extLst>
              <a:ext uri="{FF2B5EF4-FFF2-40B4-BE49-F238E27FC236}">
                <a16:creationId xmlns:a16="http://schemas.microsoft.com/office/drawing/2014/main" id="{9A9F0232-2132-40E3-A5A7-F1FDC5520C23}"/>
              </a:ext>
            </a:extLst>
          </p:cNvPr>
          <p:cNvGrpSpPr/>
          <p:nvPr/>
        </p:nvGrpSpPr>
        <p:grpSpPr>
          <a:xfrm>
            <a:off x="0" y="6280821"/>
            <a:ext cx="6867498" cy="633958"/>
            <a:chOff x="-425532" y="4710612"/>
            <a:chExt cx="5576155" cy="475468"/>
          </a:xfrm>
        </p:grpSpPr>
        <p:grpSp>
          <p:nvGrpSpPr>
            <p:cNvPr id="14" name="กลุ่ม 13">
              <a:extLst>
                <a:ext uri="{FF2B5EF4-FFF2-40B4-BE49-F238E27FC236}">
                  <a16:creationId xmlns:a16="http://schemas.microsoft.com/office/drawing/2014/main" id="{1CD540F2-CB8A-4EC3-87DD-13C8BF396137}"/>
                </a:ext>
              </a:extLst>
            </p:cNvPr>
            <p:cNvGrpSpPr/>
            <p:nvPr/>
          </p:nvGrpSpPr>
          <p:grpSpPr>
            <a:xfrm>
              <a:off x="-425532" y="4710612"/>
              <a:ext cx="5576155" cy="475468"/>
              <a:chOff x="-425532" y="4710612"/>
              <a:chExt cx="5576155" cy="475468"/>
            </a:xfrm>
          </p:grpSpPr>
          <p:grpSp>
            <p:nvGrpSpPr>
              <p:cNvPr id="16" name="กลุ่ม 15">
                <a:extLst>
                  <a:ext uri="{FF2B5EF4-FFF2-40B4-BE49-F238E27FC236}">
                    <a16:creationId xmlns:a16="http://schemas.microsoft.com/office/drawing/2014/main" id="{4695AD8B-8C9F-4B54-81F0-636041EB61D6}"/>
                  </a:ext>
                </a:extLst>
              </p:cNvPr>
              <p:cNvGrpSpPr/>
              <p:nvPr/>
            </p:nvGrpSpPr>
            <p:grpSpPr>
              <a:xfrm>
                <a:off x="-425532" y="4744286"/>
                <a:ext cx="3197332" cy="419753"/>
                <a:chOff x="-468560" y="4744285"/>
                <a:chExt cx="3197332" cy="419753"/>
              </a:xfrm>
            </p:grpSpPr>
            <p:sp>
              <p:nvSpPr>
                <p:cNvPr id="25" name="รูปห้าเหลี่ยม 35">
                  <a:extLst>
                    <a:ext uri="{FF2B5EF4-FFF2-40B4-BE49-F238E27FC236}">
                      <a16:creationId xmlns:a16="http://schemas.microsoft.com/office/drawing/2014/main" id="{D00EEC23-545F-4DDA-852C-149074CCF6AE}"/>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6" name="รูปห้าเหลี่ยม 36">
                  <a:extLst>
                    <a:ext uri="{FF2B5EF4-FFF2-40B4-BE49-F238E27FC236}">
                      <a16:creationId xmlns:a16="http://schemas.microsoft.com/office/drawing/2014/main" id="{FEAAF9E6-D4BB-47E3-9699-887BBACEC900}"/>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7" name="กลุ่ม 16">
                <a:extLst>
                  <a:ext uri="{FF2B5EF4-FFF2-40B4-BE49-F238E27FC236}">
                    <a16:creationId xmlns:a16="http://schemas.microsoft.com/office/drawing/2014/main" id="{90C387DF-91B6-4CBE-B795-E5F349D89DA3}"/>
                  </a:ext>
                </a:extLst>
              </p:cNvPr>
              <p:cNvGrpSpPr/>
              <p:nvPr/>
            </p:nvGrpSpPr>
            <p:grpSpPr>
              <a:xfrm>
                <a:off x="2771800" y="4710612"/>
                <a:ext cx="2378823" cy="475468"/>
                <a:chOff x="3507388" y="4717424"/>
                <a:chExt cx="2378823" cy="475468"/>
              </a:xfrm>
            </p:grpSpPr>
            <p:grpSp>
              <p:nvGrpSpPr>
                <p:cNvPr id="18" name="กลุ่ม 17">
                  <a:extLst>
                    <a:ext uri="{FF2B5EF4-FFF2-40B4-BE49-F238E27FC236}">
                      <a16:creationId xmlns:a16="http://schemas.microsoft.com/office/drawing/2014/main" id="{92BA3A11-6207-45E0-A0B7-53164B88883D}"/>
                    </a:ext>
                  </a:extLst>
                </p:cNvPr>
                <p:cNvGrpSpPr/>
                <p:nvPr/>
              </p:nvGrpSpPr>
              <p:grpSpPr>
                <a:xfrm>
                  <a:off x="4284268" y="4717424"/>
                  <a:ext cx="1601943" cy="405692"/>
                  <a:chOff x="6239008" y="4519859"/>
                  <a:chExt cx="1601943" cy="405692"/>
                </a:xfrm>
              </p:grpSpPr>
              <p:pic>
                <p:nvPicPr>
                  <p:cNvPr id="20" name="Picture 23">
                    <a:extLst>
                      <a:ext uri="{FF2B5EF4-FFF2-40B4-BE49-F238E27FC236}">
                        <a16:creationId xmlns:a16="http://schemas.microsoft.com/office/drawing/2014/main" id="{2C3B1D17-A5AA-4321-A698-7031CF7E29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21" name="Picture 24">
                    <a:extLst>
                      <a:ext uri="{FF2B5EF4-FFF2-40B4-BE49-F238E27FC236}">
                        <a16:creationId xmlns:a16="http://schemas.microsoft.com/office/drawing/2014/main" id="{55991594-603B-438F-816D-FBDE14ACA8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2" name="กลุ่ม 21">
                    <a:extLst>
                      <a:ext uri="{FF2B5EF4-FFF2-40B4-BE49-F238E27FC236}">
                        <a16:creationId xmlns:a16="http://schemas.microsoft.com/office/drawing/2014/main" id="{4198E836-088C-4B82-8A42-D4ACBD8A2D6A}"/>
                      </a:ext>
                    </a:extLst>
                  </p:cNvPr>
                  <p:cNvGrpSpPr/>
                  <p:nvPr/>
                </p:nvGrpSpPr>
                <p:grpSpPr>
                  <a:xfrm>
                    <a:off x="6619048" y="4614121"/>
                    <a:ext cx="626890" cy="294323"/>
                    <a:chOff x="6589062" y="4638694"/>
                    <a:chExt cx="413122" cy="193959"/>
                  </a:xfrm>
                </p:grpSpPr>
                <p:pic>
                  <p:nvPicPr>
                    <p:cNvPr id="23" name="Picture 35">
                      <a:extLst>
                        <a:ext uri="{FF2B5EF4-FFF2-40B4-BE49-F238E27FC236}">
                          <a16:creationId xmlns:a16="http://schemas.microsoft.com/office/drawing/2014/main" id="{52EB40A4-DC5A-449C-9312-BB01A7C13F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4" name="Picture 36">
                      <a:extLst>
                        <a:ext uri="{FF2B5EF4-FFF2-40B4-BE49-F238E27FC236}">
                          <a16:creationId xmlns:a16="http://schemas.microsoft.com/office/drawing/2014/main" id="{D1FFC8DB-93A6-41E7-8544-47F3B9A5B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9" name="Picture 2" descr="C:\Users\Administrator\Desktop\change for good.png">
                  <a:extLst>
                    <a:ext uri="{FF2B5EF4-FFF2-40B4-BE49-F238E27FC236}">
                      <a16:creationId xmlns:a16="http://schemas.microsoft.com/office/drawing/2014/main" id="{EBCD716D-A949-4858-B92E-2F71F677A79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5" name="TextBox 7">
              <a:extLst>
                <a:ext uri="{FF2B5EF4-FFF2-40B4-BE49-F238E27FC236}">
                  <a16:creationId xmlns:a16="http://schemas.microsoft.com/office/drawing/2014/main" id="{C0E187B5-04DA-41F0-AC8B-0E2E798E455A}"/>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7" name="ตัวแทนหมายเลขภาพนิ่ง 8">
            <a:extLst>
              <a:ext uri="{FF2B5EF4-FFF2-40B4-BE49-F238E27FC236}">
                <a16:creationId xmlns:a16="http://schemas.microsoft.com/office/drawing/2014/main" id="{84FB4C01-DBE6-4BF3-A0AE-BB9C53095D80}"/>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16</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424285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กลุ่ม 52">
            <a:extLst>
              <a:ext uri="{FF2B5EF4-FFF2-40B4-BE49-F238E27FC236}">
                <a16:creationId xmlns:a16="http://schemas.microsoft.com/office/drawing/2014/main" id="{84E5CB32-C22A-40FB-BE79-3F261B775F5E}"/>
              </a:ext>
            </a:extLst>
          </p:cNvPr>
          <p:cNvGrpSpPr/>
          <p:nvPr/>
        </p:nvGrpSpPr>
        <p:grpSpPr>
          <a:xfrm>
            <a:off x="4831" y="-5865"/>
            <a:ext cx="12245731" cy="938850"/>
            <a:chOff x="-29746" y="-164554"/>
            <a:chExt cx="9173747" cy="771073"/>
          </a:xfrm>
        </p:grpSpPr>
        <p:sp>
          <p:nvSpPr>
            <p:cNvPr id="5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61"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aphicFrame>
        <p:nvGraphicFramePr>
          <p:cNvPr id="8" name="ตาราง 7"/>
          <p:cNvGraphicFramePr>
            <a:graphicFrameLocks noGrp="1"/>
          </p:cNvGraphicFramePr>
          <p:nvPr>
            <p:extLst>
              <p:ext uri="{D42A27DB-BD31-4B8C-83A1-F6EECF244321}">
                <p14:modId xmlns:p14="http://schemas.microsoft.com/office/powerpoint/2010/main" val="2308541727"/>
              </p:ext>
            </p:extLst>
          </p:nvPr>
        </p:nvGraphicFramePr>
        <p:xfrm>
          <a:off x="54118" y="1095138"/>
          <a:ext cx="12070080" cy="2755785"/>
        </p:xfrm>
        <a:graphic>
          <a:graphicData uri="http://schemas.openxmlformats.org/drawingml/2006/table">
            <a:tbl>
              <a:tblPr firstRow="1" bandRow="1">
                <a:tableStyleId>{F5AB1C69-6EDB-4FF4-983F-18BD219EF322}</a:tableStyleId>
              </a:tblPr>
              <a:tblGrid>
                <a:gridCol w="2276390">
                  <a:extLst>
                    <a:ext uri="{9D8B030D-6E8A-4147-A177-3AD203B41FA5}">
                      <a16:colId xmlns:a16="http://schemas.microsoft.com/office/drawing/2014/main" val="3847035520"/>
                    </a:ext>
                  </a:extLst>
                </a:gridCol>
                <a:gridCol w="2073564">
                  <a:extLst>
                    <a:ext uri="{9D8B030D-6E8A-4147-A177-3AD203B41FA5}">
                      <a16:colId xmlns:a16="http://schemas.microsoft.com/office/drawing/2014/main" val="231617540"/>
                    </a:ext>
                  </a:extLst>
                </a:gridCol>
                <a:gridCol w="3693678">
                  <a:extLst>
                    <a:ext uri="{9D8B030D-6E8A-4147-A177-3AD203B41FA5}">
                      <a16:colId xmlns:a16="http://schemas.microsoft.com/office/drawing/2014/main" val="1539176672"/>
                    </a:ext>
                  </a:extLst>
                </a:gridCol>
                <a:gridCol w="1808716">
                  <a:extLst>
                    <a:ext uri="{9D8B030D-6E8A-4147-A177-3AD203B41FA5}">
                      <a16:colId xmlns:a16="http://schemas.microsoft.com/office/drawing/2014/main" val="486534550"/>
                    </a:ext>
                  </a:extLst>
                </a:gridCol>
                <a:gridCol w="2217732">
                  <a:extLst>
                    <a:ext uri="{9D8B030D-6E8A-4147-A177-3AD203B41FA5}">
                      <a16:colId xmlns:a16="http://schemas.microsoft.com/office/drawing/2014/main" val="1448607063"/>
                    </a:ext>
                  </a:extLst>
                </a:gridCol>
              </a:tblGrid>
              <a:tr h="361565">
                <a:tc rowSpan="2">
                  <a:txBody>
                    <a:bodyPr/>
                    <a:lstStyle/>
                    <a:p>
                      <a:pPr algn="ctr"/>
                      <a:r>
                        <a:rPr lang="th-TH" sz="1800" b="1" dirty="0">
                          <a:solidFill>
                            <a:srgbClr val="002060"/>
                          </a:solidFill>
                          <a:latin typeface="Chulabhorn Likit Text Light๙" panose="00000400000000000000" pitchFamily="2" charset="-34"/>
                          <a:cs typeface="Chulabhorn Likit Text Light๙" panose="00000400000000000000" pitchFamily="2" charset="-34"/>
                        </a:rPr>
                        <a:t>งบประมาณ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C7"/>
                    </a:solidFill>
                  </a:tcPr>
                </a:tc>
                <a:tc rowSpan="2">
                  <a:txBody>
                    <a:bodyPr/>
                    <a:lstStyle/>
                    <a:p>
                      <a:pPr algn="ctr"/>
                      <a:r>
                        <a:rPr lang="th-TH" sz="1800" b="1" dirty="0">
                          <a:solidFill>
                            <a:srgbClr val="002060"/>
                          </a:solidFill>
                          <a:latin typeface="Chulabhorn Likit Text Light๙" panose="00000400000000000000" pitchFamily="2" charset="-34"/>
                          <a:cs typeface="Chulabhorn Likit Text Light๙" panose="00000400000000000000" pitchFamily="2" charset="-34"/>
                        </a:rPr>
                        <a:t>การจัดสรรงบประมาณ</a:t>
                      </a:r>
                    </a:p>
                    <a:p>
                      <a:pPr algn="ctr"/>
                      <a:r>
                        <a:rPr lang="th-TH" sz="1800" b="1" dirty="0">
                          <a:solidFill>
                            <a:srgbClr val="002060"/>
                          </a:solidFill>
                          <a:latin typeface="Chulabhorn Likit Text Light๙" panose="00000400000000000000" pitchFamily="2" charset="-34"/>
                          <a:cs typeface="Chulabhorn Likit Text Light๙" panose="00000400000000000000" pitchFamily="2" charset="-34"/>
                        </a:rPr>
                        <a:t>(บาท)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C7"/>
                    </a:solidFill>
                  </a:tcPr>
                </a:tc>
                <a:tc>
                  <a:txBody>
                    <a:bodyPr/>
                    <a:lstStyle/>
                    <a:p>
                      <a:pPr algn="ctr"/>
                      <a:r>
                        <a:rPr lang="th-TH" sz="1800" b="1" dirty="0">
                          <a:solidFill>
                            <a:srgbClr val="002060"/>
                          </a:solidFill>
                          <a:latin typeface="Chulabhorn Likit Text Light๙" panose="00000400000000000000" pitchFamily="2" charset="-34"/>
                          <a:cs typeface="Chulabhorn Likit Text Light๙" panose="00000400000000000000" pitchFamily="2" charset="-34"/>
                        </a:rPr>
                        <a:t>ต้องเบิกจ่าย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C7"/>
                    </a:solidFill>
                  </a:tcPr>
                </a:tc>
                <a:tc rowSpan="2">
                  <a:txBody>
                    <a:bodyPr/>
                    <a:lstStyle/>
                    <a:p>
                      <a:pPr algn="ctr"/>
                      <a:r>
                        <a:rPr lang="th-TH" sz="1800" dirty="0">
                          <a:solidFill>
                            <a:srgbClr val="002060"/>
                          </a:solidFill>
                          <a:latin typeface="Chulabhorn Likit Text Light๙" panose="00000400000000000000" pitchFamily="2" charset="-34"/>
                          <a:cs typeface="Chulabhorn Likit Text Light๙" panose="00000400000000000000" pitchFamily="2" charset="-34"/>
                        </a:rPr>
                        <a:t>เป้าหมายผลการเบิกจ่ายไตรมาส 1</a:t>
                      </a:r>
                    </a:p>
                    <a:p>
                      <a:pPr algn="ctr"/>
                      <a:r>
                        <a:rPr lang="th-TH" sz="1800" dirty="0">
                          <a:solidFill>
                            <a:srgbClr val="002060"/>
                          </a:solidFill>
                          <a:latin typeface="Chulabhorn Likit Text Light๙" panose="00000400000000000000" pitchFamily="2" charset="-34"/>
                          <a:cs typeface="Chulabhorn Likit Text Light๙" panose="00000400000000000000" pitchFamily="2" charset="-34"/>
                        </a:rPr>
                        <a:t>(ร้อยละ</a:t>
                      </a:r>
                      <a:r>
                        <a:rPr lang="th-TH" sz="1800" baseline="0" dirty="0">
                          <a:solidFill>
                            <a:srgbClr val="002060"/>
                          </a:solidFill>
                          <a:latin typeface="Chulabhorn Likit Text Light๙" panose="00000400000000000000" pitchFamily="2" charset="-34"/>
                          <a:cs typeface="Chulabhorn Likit Text Light๙" panose="00000400000000000000" pitchFamily="2" charset="-34"/>
                        </a:rPr>
                        <a:t> 32)</a:t>
                      </a:r>
                      <a:endParaRPr lang="th-TH" sz="1800" dirty="0">
                        <a:solidFill>
                          <a:srgbClr val="002060"/>
                        </a:solidFill>
                        <a:latin typeface="Chulabhorn Likit Text Light๙" panose="00000400000000000000" pitchFamily="2" charset="-34"/>
                        <a:cs typeface="Chulabhorn Likit Text Light๙" panose="00000400000000000000" pitchFamily="2"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C7"/>
                    </a:solidFill>
                  </a:tcPr>
                </a:tc>
                <a:tc rowSpan="2">
                  <a:txBody>
                    <a:bodyPr/>
                    <a:lstStyle/>
                    <a:p>
                      <a:pPr algn="ctr"/>
                      <a:r>
                        <a:rPr lang="th-TH" sz="1800" b="1" dirty="0">
                          <a:solidFill>
                            <a:srgbClr val="002060"/>
                          </a:solidFill>
                          <a:latin typeface="Chulabhorn Likit Text Light๙" panose="00000400000000000000" pitchFamily="2" charset="-34"/>
                          <a:cs typeface="Chulabhorn Likit Text Light๙" panose="00000400000000000000" pitchFamily="2" charset="-34"/>
                        </a:rPr>
                        <a:t>คงเหลือ</a:t>
                      </a:r>
                    </a:p>
                    <a:p>
                      <a:pPr algn="ctr"/>
                      <a:r>
                        <a:rPr lang="th-TH" sz="1800" b="1" dirty="0">
                          <a:solidFill>
                            <a:srgbClr val="002060"/>
                          </a:solidFill>
                          <a:latin typeface="Chulabhorn Likit Text Light๙" panose="00000400000000000000" pitchFamily="2" charset="-34"/>
                          <a:cs typeface="Chulabhorn Likit Text Light๙" panose="00000400000000000000" pitchFamily="2" charset="-34"/>
                        </a:rPr>
                        <a:t>(บาท)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C7"/>
                    </a:solidFill>
                  </a:tcPr>
                </a:tc>
                <a:extLst>
                  <a:ext uri="{0D108BD9-81ED-4DB2-BD59-A6C34878D82A}">
                    <a16:rowId xmlns:a16="http://schemas.microsoft.com/office/drawing/2014/main" val="1840466463"/>
                  </a:ext>
                </a:extLst>
              </a:tr>
              <a:tr h="813521">
                <a:tc vMerge="1">
                  <a:txBody>
                    <a:bodyPr/>
                    <a:lstStyle/>
                    <a:p>
                      <a:endParaRPr lang="th-TH"/>
                    </a:p>
                  </a:txBody>
                  <a:tcPr/>
                </a:tc>
                <a:tc vMerge="1">
                  <a:txBody>
                    <a:bodyPr/>
                    <a:lstStyle/>
                    <a:p>
                      <a:endParaRPr lang="th-TH"/>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h-TH" sz="1800" b="1" dirty="0">
                          <a:solidFill>
                            <a:srgbClr val="002060"/>
                          </a:solidFill>
                          <a:latin typeface="Chulabhorn Likit Text Light๙" panose="00000400000000000000" pitchFamily="2" charset="-34"/>
                          <a:cs typeface="Chulabhorn Likit Text Light๙" panose="00000400000000000000" pitchFamily="2" charset="-34"/>
                        </a:rPr>
                        <a:t>เป็นเงิน</a:t>
                      </a:r>
                      <a:br>
                        <a:rPr lang="th-TH" sz="1800" b="1" dirty="0">
                          <a:solidFill>
                            <a:srgbClr val="002060"/>
                          </a:solidFill>
                          <a:latin typeface="Chulabhorn Likit Text Light๙" panose="00000400000000000000" pitchFamily="2" charset="-34"/>
                          <a:cs typeface="Chulabhorn Likit Text Light๙" panose="00000400000000000000" pitchFamily="2" charset="-34"/>
                        </a:rPr>
                      </a:br>
                      <a:r>
                        <a:rPr lang="th-TH" sz="1800" b="1" dirty="0">
                          <a:solidFill>
                            <a:srgbClr val="002060"/>
                          </a:solidFill>
                          <a:latin typeface="Chulabhorn Likit Text Light๙" panose="00000400000000000000" pitchFamily="2" charset="-34"/>
                          <a:cs typeface="Chulabhorn Likit Text Light๙" panose="00000400000000000000" pitchFamily="2" charset="-34"/>
                        </a:rPr>
                        <a:t>(บาท)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C7"/>
                    </a:solidFill>
                  </a:tcPr>
                </a:tc>
                <a:tc vMerge="1">
                  <a:txBody>
                    <a:bodyPr/>
                    <a:lstStyle/>
                    <a:p>
                      <a:endParaRPr lang="th-TH"/>
                    </a:p>
                  </a:txBody>
                  <a:tcPr/>
                </a:tc>
                <a:tc vMerge="1">
                  <a:txBody>
                    <a:bodyPr/>
                    <a:lstStyle/>
                    <a:p>
                      <a:endParaRPr lang="th-TH"/>
                    </a:p>
                  </a:txBody>
                  <a:tcPr/>
                </a:tc>
                <a:extLst>
                  <a:ext uri="{0D108BD9-81ED-4DB2-BD59-A6C34878D82A}">
                    <a16:rowId xmlns:a16="http://schemas.microsoft.com/office/drawing/2014/main" val="2537482050"/>
                  </a:ext>
                </a:extLst>
              </a:tr>
              <a:tr h="361565">
                <a:tc>
                  <a:txBody>
                    <a:bodyPr/>
                    <a:lstStyle/>
                    <a:p>
                      <a:r>
                        <a:rPr lang="th-TH" sz="1800" b="1" dirty="0">
                          <a:solidFill>
                            <a:srgbClr val="002060"/>
                          </a:solidFill>
                          <a:latin typeface="Chulabhorn Likit Text Light๙" panose="00000400000000000000" pitchFamily="2" charset="-34"/>
                          <a:cs typeface="Chulabhorn Likit Text Light๙" panose="00000400000000000000" pitchFamily="2" charset="-34"/>
                        </a:rPr>
                        <a:t>1. งบบริหาร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3D2"/>
                    </a:solidFill>
                  </a:tcPr>
                </a:tc>
                <a:tc>
                  <a:txBody>
                    <a:bodyPr/>
                    <a:lstStyle/>
                    <a:p>
                      <a:pPr algn="ctr" fontAlgn="ctr"/>
                      <a:r>
                        <a:rPr lang="th-TH" sz="1800" b="1" dirty="0">
                          <a:solidFill>
                            <a:srgbClr val="002060"/>
                          </a:solidFill>
                          <a:latin typeface="Chulabhorn Likit Text Light๙" panose="00000400000000000000" pitchFamily="2" charset="-34"/>
                          <a:cs typeface="Chulabhorn Likit Text Light๙" panose="00000400000000000000" pitchFamily="2" charset="-34"/>
                        </a:rPr>
                        <a:t>144</a:t>
                      </a:r>
                      <a:r>
                        <a:rPr lang="en-US" sz="1800" b="1" dirty="0">
                          <a:solidFill>
                            <a:srgbClr val="002060"/>
                          </a:solidFill>
                          <a:latin typeface="Chulabhorn Likit Text Light๙" panose="00000400000000000000" pitchFamily="2" charset="-34"/>
                          <a:cs typeface="Chulabhorn Likit Text Light๙" panose="00000400000000000000" pitchFamily="2" charset="-34"/>
                        </a:rPr>
                        <a:t>,662,200.00</a:t>
                      </a:r>
                      <a:endParaRPr lang="en-GB" sz="1800" b="1" kern="1200" dirty="0">
                        <a:solidFill>
                          <a:srgbClr val="FF000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3D2"/>
                    </a:solidFill>
                  </a:tcPr>
                </a:tc>
                <a:tc>
                  <a:txBody>
                    <a:bodyPr/>
                    <a:lstStyle/>
                    <a:p>
                      <a:pPr algn="ctr" fontAlgn="ctr"/>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46,291,904</a:t>
                      </a: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.00</a:t>
                      </a:r>
                      <a:endPar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3D2"/>
                    </a:solidFill>
                  </a:tcPr>
                </a:tc>
                <a:tc>
                  <a:txBody>
                    <a:bodyPr/>
                    <a:lstStyle/>
                    <a:p>
                      <a:pPr marL="0" algn="ctr" defTabSz="914400" rtl="0" eaLnBrk="1" fontAlgn="ctr" latinLnBrk="0" hangingPunct="1"/>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32</a:t>
                      </a:r>
                      <a:endPar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3D2"/>
                    </a:solidFill>
                  </a:tcPr>
                </a:tc>
                <a:tc>
                  <a:txBody>
                    <a:bodyPr/>
                    <a:lstStyle/>
                    <a:p>
                      <a:pPr algn="ctr" fontAlgn="ctr"/>
                      <a:r>
                        <a:rPr lang="en-US"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98,370,296.00</a:t>
                      </a:r>
                      <a:endPar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0C3D2"/>
                    </a:solidFill>
                  </a:tcPr>
                </a:tc>
                <a:extLst>
                  <a:ext uri="{0D108BD9-81ED-4DB2-BD59-A6C34878D82A}">
                    <a16:rowId xmlns:a16="http://schemas.microsoft.com/office/drawing/2014/main" val="2469618275"/>
                  </a:ext>
                </a:extLst>
              </a:tr>
              <a:tr h="422492">
                <a:tc>
                  <a:txBody>
                    <a:bodyPr/>
                    <a:lstStyle/>
                    <a:p>
                      <a:r>
                        <a:rPr lang="th-TH" sz="1800" b="1" dirty="0">
                          <a:solidFill>
                            <a:srgbClr val="002060"/>
                          </a:solidFill>
                          <a:latin typeface="Chulabhorn Likit Text Light๙" panose="00000400000000000000" pitchFamily="2" charset="-34"/>
                          <a:cs typeface="Chulabhorn Likit Text Light๙" panose="00000400000000000000" pitchFamily="2" charset="-34"/>
                        </a:rPr>
                        <a:t>2. เงินอุดหนุน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5EB"/>
                    </a:solidFill>
                  </a:tcPr>
                </a:tc>
                <a:tc>
                  <a:txBody>
                    <a:bodyPr/>
                    <a:lstStyle/>
                    <a:p>
                      <a:pPr algn="ctr" fontAlgn="ctr"/>
                      <a:r>
                        <a:rPr lang="en-GB" sz="1800" b="1" dirty="0">
                          <a:solidFill>
                            <a:srgbClr val="002060"/>
                          </a:solidFill>
                          <a:latin typeface="Chulabhorn Likit Text Light๙" panose="00000400000000000000" pitchFamily="2" charset="-34"/>
                          <a:cs typeface="Chulabhorn Likit Text Light๙" panose="00000400000000000000" pitchFamily="2" charset="-34"/>
                        </a:rPr>
                        <a:t>67,000,000.00</a:t>
                      </a:r>
                      <a:endParaRPr lang="en-GB" sz="1800" b="1" kern="1200" dirty="0">
                        <a:solidFill>
                          <a:srgbClr val="FF000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5EB"/>
                    </a:solidFill>
                  </a:tcPr>
                </a:tc>
                <a:tc>
                  <a:txBody>
                    <a:bodyPr/>
                    <a:lstStyle/>
                    <a:p>
                      <a:pPr algn="ctr" font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21</a:t>
                      </a:r>
                      <a:r>
                        <a:rPr lang="en-US"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,440,000.00</a:t>
                      </a:r>
                      <a:endPar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5EB"/>
                    </a:solidFill>
                  </a:tcPr>
                </a:tc>
                <a:tc>
                  <a:txBody>
                    <a:bodyPr/>
                    <a:lstStyle/>
                    <a:p>
                      <a:pPr algn="ctr" fontAlgn="ctr"/>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5EB"/>
                    </a:solidFill>
                  </a:tcPr>
                </a:tc>
                <a:tc>
                  <a:txBody>
                    <a:bodyPr/>
                    <a:lstStyle/>
                    <a:p>
                      <a:pPr algn="ctr" fontAlgn="ctr"/>
                      <a:r>
                        <a:rPr lang="en-US"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45,560,000.00</a:t>
                      </a:r>
                      <a:endPar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7F5EB"/>
                    </a:solidFill>
                  </a:tcPr>
                </a:tc>
                <a:extLst>
                  <a:ext uri="{0D108BD9-81ED-4DB2-BD59-A6C34878D82A}">
                    <a16:rowId xmlns:a16="http://schemas.microsoft.com/office/drawing/2014/main" val="2971048295"/>
                  </a:ext>
                </a:extLst>
              </a:tr>
              <a:tr h="361565">
                <a:tc>
                  <a:txBody>
                    <a:bodyPr/>
                    <a:lstStyle/>
                    <a:p>
                      <a:r>
                        <a:rPr lang="th-TH" sz="1800" b="1" dirty="0">
                          <a:solidFill>
                            <a:srgbClr val="002060"/>
                          </a:solidFill>
                          <a:latin typeface="Chulabhorn Likit Text Light๙" panose="00000400000000000000" pitchFamily="2" charset="-34"/>
                          <a:cs typeface="Chulabhorn Likit Text Light๙" panose="00000400000000000000" pitchFamily="2" charset="-34"/>
                        </a:rPr>
                        <a:t>3.</a:t>
                      </a:r>
                      <a:r>
                        <a:rPr lang="th-TH" sz="1800" b="1" baseline="0" dirty="0">
                          <a:solidFill>
                            <a:srgbClr val="002060"/>
                          </a:solidFill>
                          <a:latin typeface="Chulabhorn Likit Text Light๙" panose="00000400000000000000" pitchFamily="2" charset="-34"/>
                          <a:cs typeface="Chulabhorn Likit Text Light๙" panose="00000400000000000000" pitchFamily="2" charset="-34"/>
                        </a:rPr>
                        <a:t> </a:t>
                      </a:r>
                      <a:r>
                        <a:rPr lang="th-TH" sz="1800" b="1" dirty="0">
                          <a:solidFill>
                            <a:srgbClr val="002060"/>
                          </a:solidFill>
                          <a:latin typeface="Chulabhorn Likit Text Light๙" panose="00000400000000000000" pitchFamily="2" charset="-34"/>
                          <a:cs typeface="Chulabhorn Likit Text Light๙" panose="00000400000000000000" pitchFamily="2" charset="-34"/>
                        </a:rPr>
                        <a:t>เงินทุนหมุนเวียน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4BF"/>
                    </a:solidFill>
                  </a:tcPr>
                </a:tc>
                <a:tc>
                  <a:txBody>
                    <a:bodyPr/>
                    <a:lstStyle/>
                    <a:p>
                      <a:pPr algn="ctr" fontAlgn="ctr"/>
                      <a:r>
                        <a:rPr lang="th-TH" sz="1800" b="1" dirty="0">
                          <a:solidFill>
                            <a:srgbClr val="002060"/>
                          </a:solidFill>
                          <a:latin typeface="Chulabhorn Likit Text Light๙" panose="00000400000000000000" pitchFamily="2" charset="-34"/>
                          <a:cs typeface="Chulabhorn Likit Text Light๙" panose="00000400000000000000" pitchFamily="2" charset="-34"/>
                        </a:rPr>
                        <a:t>994</a:t>
                      </a:r>
                      <a:r>
                        <a:rPr lang="en-US" sz="1800" b="1" dirty="0">
                          <a:solidFill>
                            <a:srgbClr val="002060"/>
                          </a:solidFill>
                          <a:latin typeface="Chulabhorn Likit Text Light๙" panose="00000400000000000000" pitchFamily="2" charset="-34"/>
                          <a:cs typeface="Chulabhorn Likit Text Light๙" panose="00000400000000000000" pitchFamily="2" charset="-34"/>
                        </a:rPr>
                        <a:t>,000,000.00 </a:t>
                      </a:r>
                      <a:endParaRPr lang="en-GB" sz="1800" b="1" kern="1200" dirty="0">
                        <a:solidFill>
                          <a:srgbClr val="FF000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4BF"/>
                    </a:solidFill>
                  </a:tcPr>
                </a:tc>
                <a:tc>
                  <a:txBody>
                    <a:bodyPr/>
                    <a:lstStyle/>
                    <a:p>
                      <a:pPr algn="ctr" fontAlgn="ctr"/>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318,080,000.00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4BF"/>
                    </a:solidFill>
                  </a:tcPr>
                </a:tc>
                <a:tc>
                  <a:txBody>
                    <a:bodyPr/>
                    <a:lstStyle/>
                    <a:p>
                      <a:pPr marL="0" algn="ctr" defTabSz="914400" rtl="0" eaLnBrk="1" fontAlgn="ctr" latinLnBrk="0" hangingPunct="1"/>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4BF"/>
                    </a:solidFill>
                  </a:tcPr>
                </a:tc>
                <a:tc>
                  <a:txBody>
                    <a:bodyPr/>
                    <a:lstStyle/>
                    <a:p>
                      <a:pPr algn="ctr"/>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675,920,000.00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DC4BF"/>
                    </a:solidFill>
                  </a:tcPr>
                </a:tc>
                <a:extLst>
                  <a:ext uri="{0D108BD9-81ED-4DB2-BD59-A6C34878D82A}">
                    <a16:rowId xmlns:a16="http://schemas.microsoft.com/office/drawing/2014/main" val="3347976349"/>
                  </a:ext>
                </a:extLst>
              </a:tr>
              <a:tr h="422492">
                <a:tc>
                  <a:txBody>
                    <a:bodyPr/>
                    <a:lstStyle/>
                    <a:p>
                      <a:pPr algn="ctr"/>
                      <a:r>
                        <a:rPr lang="th-TH" sz="1800" b="1" dirty="0">
                          <a:solidFill>
                            <a:srgbClr val="002060"/>
                          </a:solidFill>
                          <a:latin typeface="Chulabhorn Likit Text Light๙" panose="00000400000000000000" pitchFamily="2" charset="-34"/>
                          <a:cs typeface="Chulabhorn Likit Text Light๙" panose="00000400000000000000" pitchFamily="2" charset="-34"/>
                        </a:rPr>
                        <a:t>ภาพรวม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th-TH" sz="1800" b="1" dirty="0">
                          <a:solidFill>
                            <a:srgbClr val="002060"/>
                          </a:solidFill>
                          <a:latin typeface="Chulabhorn Likit Text Light๙" panose="00000400000000000000" pitchFamily="2" charset="-34"/>
                          <a:cs typeface="Chulabhorn Likit Text Light๙" panose="00000400000000000000" pitchFamily="2" charset="-34"/>
                        </a:rPr>
                        <a:t>1</a:t>
                      </a:r>
                      <a:r>
                        <a:rPr lang="en-US" sz="1800" b="1" dirty="0">
                          <a:solidFill>
                            <a:srgbClr val="002060"/>
                          </a:solidFill>
                          <a:latin typeface="Chulabhorn Likit Text Light๙" panose="00000400000000000000" pitchFamily="2" charset="-34"/>
                          <a:cs typeface="Chulabhorn Likit Text Light๙" panose="00000400000000000000" pitchFamily="2" charset="-34"/>
                        </a:rPr>
                        <a:t>,205,662,200.00 </a:t>
                      </a:r>
                      <a:endParaRPr lang="en-GB" sz="1800" b="1" kern="1200" dirty="0">
                        <a:solidFill>
                          <a:srgbClr val="FF0000"/>
                        </a:solidFill>
                        <a:latin typeface="Chulabhorn Likit Text Light๙" panose="00000400000000000000" pitchFamily="2" charset="-34"/>
                        <a:ea typeface="+mn-ea"/>
                        <a:cs typeface="Chulabhorn Likit Text Light๙" panose="00000400000000000000" pitchFamily="2"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385,811,904.00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algn="ctr" defTabSz="914400" rtl="0" eaLnBrk="1" latinLnBrk="0" hangingPunct="1"/>
                      <a:r>
                        <a:rPr lang="en-GB"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819,850,296.00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2691873"/>
                  </a:ext>
                </a:extLst>
              </a:tr>
            </a:tbl>
          </a:graphicData>
        </a:graphic>
      </p:graphicFrame>
      <p:sp>
        <p:nvSpPr>
          <p:cNvPr id="35" name="ชื่อเรื่อง 1"/>
          <p:cNvSpPr txBox="1">
            <a:spLocks/>
          </p:cNvSpPr>
          <p:nvPr/>
        </p:nvSpPr>
        <p:spPr>
          <a:xfrm>
            <a:off x="480744" y="122956"/>
            <a:ext cx="7310352" cy="6359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h-TH" sz="2000" b="1" dirty="0">
                <a:solidFill>
                  <a:schemeClr val="bg1"/>
                </a:solidFill>
                <a:latin typeface="Chulabhorn Likit Text Light๙" panose="00000400000000000000" pitchFamily="2" charset="-34"/>
                <a:cs typeface="Chulabhorn Likit Text Light๙" panose="00000400000000000000" pitchFamily="2" charset="-34"/>
              </a:rPr>
              <a:t>การเบิกจ่ายประจำปีงบประมาณ พ.ศ. 2567  (ส่วนภูมิภาค) (ไตรมาส 1)</a:t>
            </a:r>
          </a:p>
        </p:txBody>
      </p:sp>
      <p:grpSp>
        <p:nvGrpSpPr>
          <p:cNvPr id="36" name="กลุ่ม 35"/>
          <p:cNvGrpSpPr/>
          <p:nvPr/>
        </p:nvGrpSpPr>
        <p:grpSpPr>
          <a:xfrm>
            <a:off x="0" y="6280821"/>
            <a:ext cx="6867498" cy="633958"/>
            <a:chOff x="-425532" y="4710612"/>
            <a:chExt cx="5576155" cy="475468"/>
          </a:xfrm>
        </p:grpSpPr>
        <p:grpSp>
          <p:nvGrpSpPr>
            <p:cNvPr id="37" name="กลุ่ม 36"/>
            <p:cNvGrpSpPr/>
            <p:nvPr/>
          </p:nvGrpSpPr>
          <p:grpSpPr>
            <a:xfrm>
              <a:off x="-425532" y="4710612"/>
              <a:ext cx="5576155" cy="475468"/>
              <a:chOff x="-425532" y="4710612"/>
              <a:chExt cx="5576155" cy="475468"/>
            </a:xfrm>
          </p:grpSpPr>
          <p:grpSp>
            <p:nvGrpSpPr>
              <p:cNvPr id="39" name="กลุ่ม 38"/>
              <p:cNvGrpSpPr/>
              <p:nvPr/>
            </p:nvGrpSpPr>
            <p:grpSpPr>
              <a:xfrm>
                <a:off x="-425532" y="4744286"/>
                <a:ext cx="3197332" cy="419753"/>
                <a:chOff x="-468560" y="4744285"/>
                <a:chExt cx="3197332" cy="419753"/>
              </a:xfrm>
            </p:grpSpPr>
            <p:sp>
              <p:nvSpPr>
                <p:cNvPr id="48" name="รูปห้าเหลี่ยม 47">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9" name="รูปห้าเหลี่ยม 48">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0" name="กลุ่ม 39"/>
              <p:cNvGrpSpPr/>
              <p:nvPr/>
            </p:nvGrpSpPr>
            <p:grpSpPr>
              <a:xfrm>
                <a:off x="2771800" y="4710612"/>
                <a:ext cx="2378823" cy="475468"/>
                <a:chOff x="3507388" y="4717424"/>
                <a:chExt cx="2378823" cy="475468"/>
              </a:xfrm>
            </p:grpSpPr>
            <p:grpSp>
              <p:nvGrpSpPr>
                <p:cNvPr id="41" name="กลุ่ม 40"/>
                <p:cNvGrpSpPr/>
                <p:nvPr/>
              </p:nvGrpSpPr>
              <p:grpSpPr>
                <a:xfrm>
                  <a:off x="4284268" y="4717424"/>
                  <a:ext cx="1601943" cy="405692"/>
                  <a:chOff x="6239008" y="4519859"/>
                  <a:chExt cx="1601943" cy="405692"/>
                </a:xfrm>
              </p:grpSpPr>
              <p:pic>
                <p:nvPicPr>
                  <p:cNvPr id="43"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4"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5" name="กลุ่ม 44"/>
                  <p:cNvGrpSpPr/>
                  <p:nvPr/>
                </p:nvGrpSpPr>
                <p:grpSpPr>
                  <a:xfrm>
                    <a:off x="6619048" y="4614121"/>
                    <a:ext cx="626890" cy="294323"/>
                    <a:chOff x="6589062" y="4638694"/>
                    <a:chExt cx="413122" cy="193959"/>
                  </a:xfrm>
                </p:grpSpPr>
                <p:pic>
                  <p:nvPicPr>
                    <p:cNvPr id="46"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7"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2"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8" name="TextBox 7"/>
            <p:cNvSpPr txBox="1"/>
            <p:nvPr/>
          </p:nvSpPr>
          <p:spPr>
            <a:xfrm>
              <a:off x="-35186" y="4804874"/>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4" name="ตัวแทนหมายเลขภาพนิ่ง 8">
            <a:extLst>
              <a:ext uri="{FF2B5EF4-FFF2-40B4-BE49-F238E27FC236}">
                <a16:creationId xmlns:a16="http://schemas.microsoft.com/office/drawing/2014/main" id="{9D603C5D-4ADD-4BF7-95FF-1113DF91C0D7}"/>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17</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1206466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สี่เหลี่ยมผืนผ้า 19">
            <a:extLst>
              <a:ext uri="{FF2B5EF4-FFF2-40B4-BE49-F238E27FC236}">
                <a16:creationId xmlns:a16="http://schemas.microsoft.com/office/drawing/2014/main" id="{A781E517-4637-40C4-B7D4-9F1B3AC17568}"/>
              </a:ext>
            </a:extLst>
          </p:cNvPr>
          <p:cNvSpPr/>
          <p:nvPr/>
        </p:nvSpPr>
        <p:spPr>
          <a:xfrm>
            <a:off x="0" y="-1216"/>
            <a:ext cx="12192000" cy="563573"/>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4480" b="1" dirty="0">
              <a:ln>
                <a:solidFill>
                  <a:schemeClr val="bg1"/>
                </a:solidFill>
              </a:ln>
              <a:solidFill>
                <a:schemeClr val="bg1"/>
              </a:solidFill>
              <a:latin typeface="Chulabhorn Likit Text" panose="00000500000000000000" pitchFamily="50" charset="-34"/>
              <a:cs typeface="Chulabhorn Likit Text" panose="00000500000000000000" pitchFamily="50" charset="-34"/>
            </a:endParaRPr>
          </a:p>
          <a:p>
            <a:pPr algn="ctr"/>
            <a:endParaRPr lang="th-TH" sz="4480" b="1" dirty="0"/>
          </a:p>
        </p:txBody>
      </p:sp>
      <p:sp>
        <p:nvSpPr>
          <p:cNvPr id="26" name="สี่เหลี่ยมผืนผ้า 25"/>
          <p:cNvSpPr/>
          <p:nvPr/>
        </p:nvSpPr>
        <p:spPr>
          <a:xfrm>
            <a:off x="0" y="562359"/>
            <a:ext cx="12192000" cy="17830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4480"/>
          </a:p>
        </p:txBody>
      </p:sp>
      <p:grpSp>
        <p:nvGrpSpPr>
          <p:cNvPr id="9" name="กลุ่ม 8">
            <a:extLst>
              <a:ext uri="{FF2B5EF4-FFF2-40B4-BE49-F238E27FC236}">
                <a16:creationId xmlns:a16="http://schemas.microsoft.com/office/drawing/2014/main" id="{86237E7A-7864-68FD-A679-8AB58DB9A8D9}"/>
              </a:ext>
            </a:extLst>
          </p:cNvPr>
          <p:cNvGrpSpPr/>
          <p:nvPr/>
        </p:nvGrpSpPr>
        <p:grpSpPr>
          <a:xfrm>
            <a:off x="889115" y="1185097"/>
            <a:ext cx="7622916" cy="5353816"/>
            <a:chOff x="1381490" y="1185097"/>
            <a:chExt cx="7622916" cy="5353816"/>
          </a:xfrm>
        </p:grpSpPr>
        <p:cxnSp>
          <p:nvCxnSpPr>
            <p:cNvPr id="49" name="ตัวเชื่อมต่อตรง 33"/>
            <p:cNvCxnSpPr>
              <a:cxnSpLocks/>
            </p:cNvCxnSpPr>
            <p:nvPr/>
          </p:nvCxnSpPr>
          <p:spPr>
            <a:xfrm>
              <a:off x="5270070" y="3358535"/>
              <a:ext cx="0" cy="262819"/>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37">
              <a:extLst>
                <a:ext uri="{FF2B5EF4-FFF2-40B4-BE49-F238E27FC236}">
                  <a16:creationId xmlns:a16="http://schemas.microsoft.com/office/drawing/2014/main" id="{59F8F964-F519-2F08-7F1B-93D93C249E49}"/>
                </a:ext>
              </a:extLst>
            </p:cNvPr>
            <p:cNvCxnSpPr>
              <a:cxnSpLocks/>
            </p:cNvCxnSpPr>
            <p:nvPr/>
          </p:nvCxnSpPr>
          <p:spPr>
            <a:xfrm>
              <a:off x="7686633" y="3132684"/>
              <a:ext cx="0" cy="225851"/>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48" name="กลุ่ม 47">
              <a:extLst>
                <a:ext uri="{FF2B5EF4-FFF2-40B4-BE49-F238E27FC236}">
                  <a16:creationId xmlns:a16="http://schemas.microsoft.com/office/drawing/2014/main" id="{E6EB328C-E784-00A8-5C46-1941F1F13D05}"/>
                </a:ext>
              </a:extLst>
            </p:cNvPr>
            <p:cNvGrpSpPr/>
            <p:nvPr/>
          </p:nvGrpSpPr>
          <p:grpSpPr>
            <a:xfrm>
              <a:off x="1381490" y="1185097"/>
              <a:ext cx="7622916" cy="5353816"/>
              <a:chOff x="3618395" y="730751"/>
              <a:chExt cx="6382980" cy="4538943"/>
            </a:xfrm>
          </p:grpSpPr>
          <p:cxnSp>
            <p:nvCxnSpPr>
              <p:cNvPr id="45" name="ตัวเชื่อมต่อตรง 44">
                <a:extLst>
                  <a:ext uri="{FF2B5EF4-FFF2-40B4-BE49-F238E27FC236}">
                    <a16:creationId xmlns:a16="http://schemas.microsoft.com/office/drawing/2014/main" id="{1A394A33-4E98-22B3-DD77-2DBCCFEE2DB2}"/>
                  </a:ext>
                </a:extLst>
              </p:cNvPr>
              <p:cNvCxnSpPr/>
              <p:nvPr/>
            </p:nvCxnSpPr>
            <p:spPr>
              <a:xfrm flipH="1">
                <a:off x="6846292" y="1754593"/>
                <a:ext cx="1" cy="328148"/>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618395" y="730751"/>
                <a:ext cx="6382980" cy="4538943"/>
                <a:chOff x="3452135" y="424047"/>
                <a:chExt cx="6382980" cy="4538943"/>
              </a:xfrm>
            </p:grpSpPr>
            <p:cxnSp>
              <p:nvCxnSpPr>
                <p:cNvPr id="23" name="ตัวเชื่อมต่อตรง 37"/>
                <p:cNvCxnSpPr>
                  <a:cxnSpLocks/>
                </p:cNvCxnSpPr>
                <p:nvPr/>
              </p:nvCxnSpPr>
              <p:spPr>
                <a:xfrm>
                  <a:off x="7851168" y="3691729"/>
                  <a:ext cx="0" cy="159516"/>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52135" y="424047"/>
                  <a:ext cx="6382980" cy="4538943"/>
                  <a:chOff x="1756685" y="466816"/>
                  <a:chExt cx="6382980" cy="4538943"/>
                </a:xfrm>
              </p:grpSpPr>
              <p:sp>
                <p:nvSpPr>
                  <p:cNvPr id="36" name="สี่เหลี่ยมผืนผ้ามุมมน 29"/>
                  <p:cNvSpPr/>
                  <p:nvPr/>
                </p:nvSpPr>
                <p:spPr>
                  <a:xfrm>
                    <a:off x="6192799" y="2506672"/>
                    <a:ext cx="1946866" cy="1040671"/>
                  </a:xfrm>
                  <a:prstGeom prst="roundRect">
                    <a:avLst/>
                  </a:prstGeom>
                  <a:solidFill>
                    <a:schemeClr val="accent1">
                      <a:lumMod val="20000"/>
                      <a:lumOff val="80000"/>
                      <a:alpha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50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r>
                      <a:rPr lang="th-TH" sz="1500" b="1" dirty="0">
                        <a:solidFill>
                          <a:schemeClr val="tx1"/>
                        </a:solidFill>
                        <a:latin typeface="Chulabhorn Likit Text Light๙" panose="00000400000000000000" pitchFamily="2" charset="-34"/>
                        <a:cs typeface="Chulabhorn Likit Text Light๙" panose="00000400000000000000" pitchFamily="2" charset="-34"/>
                      </a:rPr>
                      <a:t>หนี้ดำเนินคดี</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8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500" b="1" spc="-60" dirty="0">
                        <a:solidFill>
                          <a:schemeClr val="tx1"/>
                        </a:solidFill>
                        <a:latin typeface="Chulabhorn Likit Text Light๙" panose="00000400000000000000" pitchFamily="2" charset="-34"/>
                        <a:cs typeface="Chulabhorn Likit Text Light๙" panose="00000400000000000000" pitchFamily="2" charset="-34"/>
                      </a:rPr>
                      <a:t>283,419,120.01 </a:t>
                    </a:r>
                    <a:r>
                      <a:rPr lang="th-TH" sz="1500" b="1" dirty="0">
                        <a:solidFill>
                          <a:schemeClr val="tx1"/>
                        </a:solidFill>
                        <a:latin typeface="Chulabhorn Likit Text Light๙" panose="00000400000000000000" pitchFamily="2" charset="-34"/>
                        <a:cs typeface="Chulabhorn Likit Text Light๙" panose="00000400000000000000" pitchFamily="2" charset="-34"/>
                      </a:rPr>
                      <a:t>บาท</a:t>
                    </a:r>
                    <a:endParaRPr lang="en-GB"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(ร้อยละ 8.22)</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p:txBody>
              </p:sp>
              <p:grpSp>
                <p:nvGrpSpPr>
                  <p:cNvPr id="4" name="Group 3"/>
                  <p:cNvGrpSpPr/>
                  <p:nvPr/>
                </p:nvGrpSpPr>
                <p:grpSpPr>
                  <a:xfrm>
                    <a:off x="1756685" y="466816"/>
                    <a:ext cx="5514688" cy="4538943"/>
                    <a:chOff x="1756685" y="466816"/>
                    <a:chExt cx="5514688" cy="4538943"/>
                  </a:xfrm>
                </p:grpSpPr>
                <p:cxnSp>
                  <p:nvCxnSpPr>
                    <p:cNvPr id="24" name="ตัวเชื่อมต่อตรง 23"/>
                    <p:cNvCxnSpPr>
                      <a:cxnSpLocks/>
                    </p:cNvCxnSpPr>
                    <p:nvPr/>
                  </p:nvCxnSpPr>
                  <p:spPr>
                    <a:xfrm>
                      <a:off x="4981407" y="3547343"/>
                      <a:ext cx="0" cy="253613"/>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27" name="กลุ่ม 26"/>
                    <p:cNvGrpSpPr/>
                    <p:nvPr/>
                  </p:nvGrpSpPr>
                  <p:grpSpPr>
                    <a:xfrm>
                      <a:off x="1756685" y="466816"/>
                      <a:ext cx="5514688" cy="4538943"/>
                      <a:chOff x="-136016" y="800240"/>
                      <a:chExt cx="9340843" cy="4556458"/>
                    </a:xfrm>
                    <a:solidFill>
                      <a:srgbClr val="92D050"/>
                    </a:solidFill>
                  </p:grpSpPr>
                  <p:cxnSp>
                    <p:nvCxnSpPr>
                      <p:cNvPr id="34" name="ตัวเชื่อมต่อตรง 33"/>
                      <p:cNvCxnSpPr>
                        <a:cxnSpLocks/>
                      </p:cNvCxnSpPr>
                      <p:nvPr/>
                    </p:nvCxnSpPr>
                    <p:spPr>
                      <a:xfrm>
                        <a:off x="2196527" y="2627293"/>
                        <a:ext cx="0" cy="210020"/>
                      </a:xfrm>
                      <a:prstGeom prst="line">
                        <a:avLst/>
                      </a:prstGeom>
                      <a:grp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sp>
                    <p:nvSpPr>
                      <p:cNvPr id="29" name="สี่เหลี่ยมผืนผ้ามุมมน 28"/>
                      <p:cNvSpPr/>
                      <p:nvPr/>
                    </p:nvSpPr>
                    <p:spPr>
                      <a:xfrm>
                        <a:off x="-136016" y="2843688"/>
                        <a:ext cx="3478834" cy="1066809"/>
                      </a:xfrm>
                      <a:prstGeom prst="roundRect">
                        <a:avLst/>
                      </a:prstGeom>
                      <a:solidFill>
                        <a:srgbClr val="F6F4D2">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50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r>
                          <a:rPr lang="th-TH" sz="1500" b="1" dirty="0">
                            <a:solidFill>
                              <a:schemeClr val="tx1"/>
                            </a:solidFill>
                            <a:latin typeface="Chulabhorn Likit Text Light๙" panose="00000400000000000000" pitchFamily="2" charset="-34"/>
                            <a:cs typeface="Chulabhorn Likit Text Light๙" panose="00000400000000000000" pitchFamily="2" charset="-34"/>
                          </a:rPr>
                          <a:t>หนี้ยังไม่ถึงกำหนดชำระ</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en-GB" sz="1800" b="1" i="0" u="none" strike="noStrike" dirty="0">
                            <a:solidFill>
                              <a:srgbClr val="000000"/>
                            </a:solidFill>
                            <a:effectLst/>
                            <a:latin typeface="TH SarabunPSK" panose="020B0500040200020003" pitchFamily="34" charset="-34"/>
                            <a:cs typeface="TH SarabunPSK" panose="020B0500040200020003" pitchFamily="34" charset="-34"/>
                          </a:rPr>
                          <a:t> </a:t>
                        </a:r>
                        <a:r>
                          <a:rPr lang="th-TH" sz="18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500" b="1" spc="-60" dirty="0">
                            <a:solidFill>
                              <a:schemeClr val="tx1"/>
                            </a:solidFill>
                            <a:latin typeface="Chulabhorn Likit Text Light๙" panose="00000400000000000000" pitchFamily="2" charset="-34"/>
                            <a:cs typeface="Chulabhorn Likit Text Light๙" panose="00000400000000000000" pitchFamily="2" charset="-34"/>
                          </a:rPr>
                          <a:t>2,574,713,277.87 </a:t>
                        </a:r>
                        <a:r>
                          <a:rPr lang="th-TH" sz="1500" b="1" dirty="0">
                            <a:solidFill>
                              <a:schemeClr val="tx1"/>
                            </a:solidFill>
                            <a:latin typeface="Chulabhorn Likit Text Light๙" panose="00000400000000000000" pitchFamily="2" charset="-34"/>
                            <a:cs typeface="Chulabhorn Likit Text Light๙" panose="00000400000000000000" pitchFamily="2" charset="-34"/>
                          </a:rPr>
                          <a:t>บาท</a:t>
                        </a:r>
                        <a:endParaRPr lang="en-GB"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(ร้อยละ 74.78)</a:t>
                        </a:r>
                      </a:p>
                    </p:txBody>
                  </p:sp>
                  <p:sp>
                    <p:nvSpPr>
                      <p:cNvPr id="30" name="สี่เหลี่ยมผืนผ้ามุมมน 29"/>
                      <p:cNvSpPr/>
                      <p:nvPr/>
                    </p:nvSpPr>
                    <p:spPr>
                      <a:xfrm>
                        <a:off x="3484610" y="2830124"/>
                        <a:ext cx="3710996" cy="1062530"/>
                      </a:xfrm>
                      <a:prstGeom prst="roundRect">
                        <a:avLst/>
                      </a:prstGeom>
                      <a:solidFill>
                        <a:srgbClr val="FFCDCE">
                          <a:alpha val="8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500" b="1" dirty="0">
                            <a:solidFill>
                              <a:schemeClr val="tx1"/>
                            </a:solidFill>
                            <a:effectLst>
                              <a:outerShdw blurRad="38100" dist="38100" dir="2700000" algn="tl">
                                <a:srgbClr val="000000">
                                  <a:alpha val="43137"/>
                                </a:srgbClr>
                              </a:outerShdw>
                            </a:effectLst>
                            <a:latin typeface="Chulabhorn Likit Text Light๙" panose="00000400000000000000" pitchFamily="2" charset="-34"/>
                            <a:cs typeface="Chulabhorn Likit Text Light๙" panose="00000400000000000000" pitchFamily="2" charset="-34"/>
                          </a:rPr>
                          <a:t> </a:t>
                        </a:r>
                        <a:r>
                          <a:rPr lang="th-TH" sz="1500" b="1" dirty="0">
                            <a:solidFill>
                              <a:schemeClr val="tx1"/>
                            </a:solidFill>
                            <a:latin typeface="Chulabhorn Likit Text Light๙" panose="00000400000000000000" pitchFamily="2" charset="-34"/>
                            <a:cs typeface="Chulabhorn Likit Text Light๙" panose="00000400000000000000" pitchFamily="2" charset="-34"/>
                          </a:rPr>
                          <a:t>หนี้เกินกำหนดชำระ</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8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500" b="1" dirty="0">
                            <a:solidFill>
                              <a:schemeClr val="tx1"/>
                            </a:solidFill>
                            <a:latin typeface="Chulabhorn Likit Text Light๙" panose="00000400000000000000" pitchFamily="2" charset="-34"/>
                            <a:cs typeface="Chulabhorn Likit Text Light๙" panose="00000400000000000000" pitchFamily="2" charset="-34"/>
                          </a:rPr>
                          <a:t>547</a:t>
                        </a:r>
                        <a:r>
                          <a:rPr lang="th-TH" sz="1500" b="1" spc="-60" dirty="0">
                            <a:solidFill>
                              <a:schemeClr val="tx1"/>
                            </a:solidFill>
                            <a:latin typeface="Chulabhorn Likit Text Light๙" panose="00000400000000000000" pitchFamily="2" charset="-34"/>
                            <a:cs typeface="Chulabhorn Likit Text Light๙" panose="00000400000000000000" pitchFamily="2" charset="-34"/>
                          </a:rPr>
                          <a:t>,998,385.48</a:t>
                        </a:r>
                        <a:r>
                          <a:rPr lang="th-TH" sz="18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500" b="1" spc="-60" dirty="0">
                            <a:solidFill>
                              <a:schemeClr val="tx1"/>
                            </a:solidFill>
                            <a:latin typeface="Chulabhorn Likit Text Light๙" panose="00000400000000000000" pitchFamily="2" charset="-34"/>
                            <a:cs typeface="Chulabhorn Likit Text Light๙" panose="00000400000000000000" pitchFamily="2" charset="-34"/>
                          </a:rPr>
                          <a:t>บาท</a:t>
                        </a:r>
                        <a:endParaRPr lang="en-GB" sz="1500" b="1" spc="-60"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spc="-60" dirty="0">
                            <a:solidFill>
                              <a:schemeClr val="tx1"/>
                            </a:solidFill>
                            <a:latin typeface="Chulabhorn Likit Text Light๙" panose="00000400000000000000" pitchFamily="2" charset="-34"/>
                            <a:cs typeface="Chulabhorn Likit Text Light๙" panose="00000400000000000000" pitchFamily="2" charset="-34"/>
                          </a:rPr>
                          <a:t>(คิดเป็นร้อยละ 15.92)</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p:txBody>
                  </p:sp>
                  <p:sp>
                    <p:nvSpPr>
                      <p:cNvPr id="31" name="สี่เหลี่ยมผืนผ้ามุมมน 30"/>
                      <p:cNvSpPr/>
                      <p:nvPr/>
                    </p:nvSpPr>
                    <p:spPr>
                      <a:xfrm>
                        <a:off x="1539949" y="4289887"/>
                        <a:ext cx="3745640" cy="1066811"/>
                      </a:xfrm>
                      <a:prstGeom prst="roundRect">
                        <a:avLst/>
                      </a:prstGeom>
                      <a:solidFill>
                        <a:schemeClr val="accent6">
                          <a:lumMod val="20000"/>
                          <a:lumOff val="80000"/>
                        </a:schemeClr>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p>
                      <a:p>
                        <a:pPr algn="ctr"/>
                        <a:endParaRPr lang="th-TH" sz="150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a:p>
                        <a:pPr algn="ctr"/>
                        <a:endParaRPr lang="th-TH" sz="1500" b="1" dirty="0">
                          <a:solidFill>
                            <a:schemeClr val="tx1"/>
                          </a:solidFill>
                          <a:latin typeface="Chulabhorn Likit Text" panose="00000500000000000000" pitchFamily="50" charset="-34"/>
                          <a:cs typeface="Chulabhorn Likit Text" panose="00000500000000000000" pitchFamily="50" charset="-34"/>
                        </a:endParaRPr>
                      </a:p>
                      <a:p>
                        <a:pPr algn="ctr">
                          <a:lnSpc>
                            <a:spcPct val="120000"/>
                          </a:lnSpc>
                          <a:spcBef>
                            <a:spcPts val="480"/>
                          </a:spcBef>
                        </a:pPr>
                        <a:r>
                          <a:rPr lang="th-TH" sz="1500" b="1" dirty="0">
                            <a:solidFill>
                              <a:schemeClr val="tx1"/>
                            </a:solidFill>
                            <a:latin typeface="Chulabhorn Likit Text Light๙" panose="00000400000000000000" pitchFamily="2" charset="-34"/>
                            <a:cs typeface="Chulabhorn Likit Text Light๙" panose="00000400000000000000" pitchFamily="2" charset="-34"/>
                          </a:rPr>
                          <a:t>หนี้กองทุนเดิม</a:t>
                        </a:r>
                      </a:p>
                      <a:p>
                        <a:pPr algn="ctr">
                          <a:lnSpc>
                            <a:spcPct val="120000"/>
                          </a:lnSpc>
                        </a:pPr>
                        <a:r>
                          <a:rPr lang="th-TH" sz="1800" b="0"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500" b="1" dirty="0">
                            <a:solidFill>
                              <a:schemeClr val="tx1"/>
                            </a:solidFill>
                            <a:latin typeface="Chulabhorn Likit Text Light๙" panose="00000400000000000000" pitchFamily="2" charset="-34"/>
                            <a:cs typeface="Chulabhorn Likit Text Light๙" panose="00000400000000000000" pitchFamily="2" charset="-34"/>
                          </a:rPr>
                          <a:t>179,735,524.00 บาท</a:t>
                        </a:r>
                        <a:endParaRPr lang="en-GB"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2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(ร้อยละ 5.22)</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50000"/>
                          </a:lnSpc>
                        </a:pPr>
                        <a:endParaRPr lang="en-US" sz="1500" b="1" dirty="0">
                          <a:solidFill>
                            <a:schemeClr val="tx1"/>
                          </a:solidFill>
                          <a:latin typeface="Chulabhorn Likit Text" panose="00000500000000000000" pitchFamily="50" charset="-34"/>
                          <a:cs typeface="Chulabhorn Likit Text" panose="00000500000000000000" pitchFamily="50" charset="-34"/>
                        </a:endParaRPr>
                      </a:p>
                      <a:p>
                        <a:pPr algn="ctr"/>
                        <a:endParaRPr lang="en-US" sz="150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endParaRPr>
                      </a:p>
                      <a:p>
                        <a:pPr algn="ctr"/>
                        <a:endParaRPr lang="th-TH" sz="1500" b="1" dirty="0">
                          <a:solidFill>
                            <a:schemeClr val="tx1"/>
                          </a:solidFill>
                          <a:latin typeface="Chulabhorn Likit Text" panose="00000500000000000000" pitchFamily="50" charset="-34"/>
                          <a:cs typeface="Chulabhorn Likit Text" panose="00000500000000000000" pitchFamily="50" charset="-34"/>
                        </a:endParaRPr>
                      </a:p>
                    </p:txBody>
                  </p:sp>
                  <p:sp>
                    <p:nvSpPr>
                      <p:cNvPr id="32" name="สี่เหลี่ยมผืนผ้ามุมมน 31"/>
                      <p:cNvSpPr/>
                      <p:nvPr/>
                    </p:nvSpPr>
                    <p:spPr>
                      <a:xfrm>
                        <a:off x="5639762" y="4278623"/>
                        <a:ext cx="3565065" cy="1066811"/>
                      </a:xfrm>
                      <a:prstGeom prst="roundRect">
                        <a:avLst/>
                      </a:prstGeom>
                      <a:solidFill>
                        <a:schemeClr val="accent5">
                          <a:lumMod val="20000"/>
                          <a:lumOff val="80000"/>
                        </a:schemeClr>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chemeClr val="tx1"/>
                            </a:solidFill>
                            <a:effectLst>
                              <a:outerShdw blurRad="38100" dist="38100" dir="2700000" algn="tl">
                                <a:srgbClr val="000000">
                                  <a:alpha val="43137"/>
                                </a:srgbClr>
                              </a:outerShdw>
                            </a:effectLst>
                            <a:latin typeface="Chulabhorn Likit Text" panose="00000500000000000000" pitchFamily="50" charset="-34"/>
                            <a:cs typeface="Chulabhorn Likit Text" panose="00000500000000000000" pitchFamily="50" charset="-34"/>
                          </a:rPr>
                          <a:t> </a:t>
                        </a:r>
                      </a:p>
                      <a:p>
                        <a:pPr algn="ctr">
                          <a:lnSpc>
                            <a:spcPct val="12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หนี้กองทุนใหม่ </a:t>
                        </a:r>
                      </a:p>
                      <a:p>
                        <a:pPr algn="ctr">
                          <a:lnSpc>
                            <a:spcPct val="12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 368,262,861.48 บาท</a:t>
                        </a:r>
                        <a:endParaRPr lang="en-GB"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2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(ร้อยละ </a:t>
                        </a:r>
                        <a:r>
                          <a:rPr lang="en-US" sz="1500" b="1" dirty="0">
                            <a:solidFill>
                              <a:schemeClr val="tx1"/>
                            </a:solidFill>
                            <a:latin typeface="Chulabhorn Likit Text Light๙" panose="00000400000000000000" pitchFamily="2" charset="-34"/>
                            <a:cs typeface="Chulabhorn Likit Text Light๙" panose="00000400000000000000" pitchFamily="2" charset="-34"/>
                          </a:rPr>
                          <a:t>10.</a:t>
                        </a:r>
                        <a:r>
                          <a:rPr lang="th-TH" sz="1500" b="1" dirty="0">
                            <a:solidFill>
                              <a:schemeClr val="tx1"/>
                            </a:solidFill>
                            <a:latin typeface="Chulabhorn Likit Text Light๙" panose="00000400000000000000" pitchFamily="2" charset="-34"/>
                            <a:cs typeface="Chulabhorn Likit Text Light๙" panose="00000400000000000000" pitchFamily="2" charset="-34"/>
                          </a:rPr>
                          <a:t>70)</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endParaRPr lang="th-TH" sz="1500" b="1" dirty="0">
                          <a:solidFill>
                            <a:schemeClr val="tx1"/>
                          </a:solidFill>
                          <a:latin typeface="Chulabhorn Likit Text" panose="00000500000000000000" pitchFamily="50" charset="-34"/>
                          <a:cs typeface="Chulabhorn Likit Text" panose="00000500000000000000" pitchFamily="50" charset="-34"/>
                        </a:endParaRPr>
                      </a:p>
                    </p:txBody>
                  </p:sp>
                  <p:sp>
                    <p:nvSpPr>
                      <p:cNvPr id="28" name="สี่เหลี่ยมผืนผ้ามุมมน 27"/>
                      <p:cNvSpPr/>
                      <p:nvPr/>
                    </p:nvSpPr>
                    <p:spPr>
                      <a:xfrm>
                        <a:off x="3537201" y="800240"/>
                        <a:ext cx="3465132" cy="1048279"/>
                      </a:xfrm>
                      <a:prstGeom prst="roundRect">
                        <a:avLst/>
                      </a:prstGeom>
                      <a:solidFill>
                        <a:srgbClr val="FFFFD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h-TH" sz="1500" b="1" dirty="0">
                            <a:solidFill>
                              <a:schemeClr val="tx1"/>
                            </a:solidFill>
                            <a:latin typeface="Chulabhorn Likit Text" panose="00000500000000000000" pitchFamily="50" charset="-34"/>
                            <a:cs typeface="Chulabhorn Likit Text" panose="00000500000000000000" pitchFamily="50" charset="-34"/>
                          </a:rPr>
                          <a:t> </a:t>
                        </a: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ยอดลูกหนี้คงเหลือ</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(ณ วันที่ 1 ต.ค. 66)</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 3,443,210,008.14  บาท</a:t>
                        </a:r>
                        <a:endParaRPr lang="en-GB"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endParaRPr lang="th-TH" sz="1500" dirty="0">
                          <a:solidFill>
                            <a:schemeClr val="tx1"/>
                          </a:solidFill>
                          <a:latin typeface="Chulabhorn Likit Text" panose="00000500000000000000" pitchFamily="50" charset="-34"/>
                          <a:cs typeface="Chulabhorn Likit Text" panose="00000500000000000000" pitchFamily="50" charset="-34"/>
                        </a:endParaRPr>
                      </a:p>
                    </p:txBody>
                  </p:sp>
                  <p:cxnSp>
                    <p:nvCxnSpPr>
                      <p:cNvPr id="33" name="ตัวเชื่อมต่อตรง 32"/>
                      <p:cNvCxnSpPr>
                        <a:cxnSpLocks/>
                      </p:cNvCxnSpPr>
                      <p:nvPr/>
                    </p:nvCxnSpPr>
                    <p:spPr>
                      <a:xfrm flipV="1">
                        <a:off x="2171352" y="2664536"/>
                        <a:ext cx="7033475" cy="6136"/>
                      </a:xfrm>
                      <a:prstGeom prst="line">
                        <a:avLst/>
                      </a:prstGeom>
                      <a:grpFill/>
                      <a:ln w="57150">
                        <a:solidFill>
                          <a:srgbClr val="002060"/>
                        </a:solidFill>
                        <a:prstDash val="solid"/>
                      </a:ln>
                    </p:spPr>
                    <p:style>
                      <a:lnRef idx="1">
                        <a:schemeClr val="dk1"/>
                      </a:lnRef>
                      <a:fillRef idx="0">
                        <a:schemeClr val="dk1"/>
                      </a:fillRef>
                      <a:effectRef idx="0">
                        <a:schemeClr val="dk1"/>
                      </a:effectRef>
                      <a:fontRef idx="minor">
                        <a:schemeClr val="tx1"/>
                      </a:fontRef>
                    </p:style>
                  </p:cxnSp>
                  <p:cxnSp>
                    <p:nvCxnSpPr>
                      <p:cNvPr id="37" name="ตัวเชื่อมต่อตรง 36"/>
                      <p:cNvCxnSpPr>
                        <a:cxnSpLocks/>
                      </p:cNvCxnSpPr>
                      <p:nvPr/>
                    </p:nvCxnSpPr>
                    <p:spPr>
                      <a:xfrm flipV="1">
                        <a:off x="3424405" y="4071513"/>
                        <a:ext cx="3938737" cy="8138"/>
                      </a:xfrm>
                      <a:prstGeom prst="line">
                        <a:avLst/>
                      </a:prstGeom>
                      <a:grp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grpSp>
            </p:grpSp>
          </p:grpSp>
          <p:cxnSp>
            <p:nvCxnSpPr>
              <p:cNvPr id="46" name="ตัวเชื่อมต่อตรง 45">
                <a:extLst>
                  <a:ext uri="{FF2B5EF4-FFF2-40B4-BE49-F238E27FC236}">
                    <a16:creationId xmlns:a16="http://schemas.microsoft.com/office/drawing/2014/main" id="{C5330703-FA2F-7287-807D-ECD005952CBB}"/>
                  </a:ext>
                </a:extLst>
              </p:cNvPr>
              <p:cNvCxnSpPr>
                <a:cxnSpLocks/>
              </p:cNvCxnSpPr>
              <p:nvPr/>
            </p:nvCxnSpPr>
            <p:spPr>
              <a:xfrm>
                <a:off x="5662266" y="2045439"/>
                <a:ext cx="2295238" cy="16572"/>
              </a:xfrm>
              <a:prstGeom prst="line">
                <a:avLst/>
              </a:prstGeom>
              <a:solidFill>
                <a:srgbClr val="92D050"/>
              </a:solidFill>
              <a:ln w="57150">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2" name="สี่เหลี่ยมผืนผ้ามุมมน 27">
                <a:extLst>
                  <a:ext uri="{FF2B5EF4-FFF2-40B4-BE49-F238E27FC236}">
                    <a16:creationId xmlns:a16="http://schemas.microsoft.com/office/drawing/2014/main" id="{7383D712-2CD8-D5D3-7918-1941D64EC3D8}"/>
                  </a:ext>
                </a:extLst>
              </p:cNvPr>
              <p:cNvSpPr/>
              <p:nvPr/>
            </p:nvSpPr>
            <p:spPr>
              <a:xfrm>
                <a:off x="3618395" y="1352348"/>
                <a:ext cx="2045760" cy="1135432"/>
              </a:xfrm>
              <a:prstGeom prst="roundRect">
                <a:avLst/>
              </a:prstGeom>
              <a:solidFill>
                <a:schemeClr val="accent2">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 เงินรับชำระคืน</a:t>
                </a:r>
                <a:br>
                  <a:rPr lang="th-TH" sz="1500" b="1" dirty="0">
                    <a:solidFill>
                      <a:schemeClr val="tx1"/>
                    </a:solidFill>
                    <a:latin typeface="Chulabhorn Likit Text Light๙" panose="00000400000000000000" pitchFamily="2" charset="-34"/>
                    <a:cs typeface="Chulabhorn Likit Text Light๙" panose="00000400000000000000" pitchFamily="2" charset="-34"/>
                  </a:rPr>
                </a:br>
                <a:r>
                  <a:rPr lang="th-TH" sz="1500" b="1" dirty="0">
                    <a:solidFill>
                      <a:schemeClr val="tx1"/>
                    </a:solidFill>
                    <a:latin typeface="Chulabhorn Likit Text Light๙" panose="00000400000000000000" pitchFamily="2" charset="-34"/>
                    <a:cs typeface="Chulabhorn Likit Text Light๙" panose="00000400000000000000" pitchFamily="2" charset="-34"/>
                  </a:rPr>
                  <a:t>ในปีบัญชี 2567</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8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500" b="1" dirty="0">
                    <a:solidFill>
                      <a:schemeClr val="tx1"/>
                    </a:solidFill>
                    <a:latin typeface="Chulabhorn Likit Text Light๙" panose="00000400000000000000" pitchFamily="2" charset="-34"/>
                    <a:cs typeface="Chulabhorn Likit Text Light๙" panose="00000400000000000000" pitchFamily="2" charset="-34"/>
                  </a:rPr>
                  <a:t>37,263,483.39  บาท</a:t>
                </a:r>
                <a:endParaRPr lang="en-GB"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(ร้อยละ 1.08)</a:t>
                </a:r>
                <a:endParaRPr lang="th-TH" sz="1500" dirty="0">
                  <a:solidFill>
                    <a:schemeClr val="tx1"/>
                  </a:solidFill>
                  <a:latin typeface="Chulabhorn Likit Text Light๙" panose="00000400000000000000" pitchFamily="2" charset="-34"/>
                  <a:cs typeface="Chulabhorn Likit Text Light๙" panose="00000400000000000000" pitchFamily="2" charset="-34"/>
                </a:endParaRPr>
              </a:p>
            </p:txBody>
          </p:sp>
          <p:sp>
            <p:nvSpPr>
              <p:cNvPr id="3" name="สี่เหลี่ยมผืนผ้ามุมมน 27">
                <a:extLst>
                  <a:ext uri="{FF2B5EF4-FFF2-40B4-BE49-F238E27FC236}">
                    <a16:creationId xmlns:a16="http://schemas.microsoft.com/office/drawing/2014/main" id="{64697FB7-E0A2-4C59-B2D6-0BD0EFA7383B}"/>
                  </a:ext>
                </a:extLst>
              </p:cNvPr>
              <p:cNvSpPr/>
              <p:nvPr/>
            </p:nvSpPr>
            <p:spPr>
              <a:xfrm>
                <a:off x="7955615" y="1337662"/>
                <a:ext cx="2045760" cy="1044245"/>
              </a:xfrm>
              <a:prstGeom prst="roundRect">
                <a:avLst/>
              </a:prstGeom>
              <a:solidFill>
                <a:srgbClr val="EDDBC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500" b="1" dirty="0">
                    <a:solidFill>
                      <a:schemeClr val="tx1"/>
                    </a:solidFill>
                    <a:latin typeface="Chulabhorn Likit Text" panose="00000500000000000000" pitchFamily="50" charset="-34"/>
                    <a:cs typeface="Chulabhorn Likit Text" panose="00000500000000000000" pitchFamily="50" charset="-34"/>
                  </a:rPr>
                  <a:t> </a:t>
                </a: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ยอดลูกหนี้คงเหลือ</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(ณ วันที่ 17 ต.ค. 66)</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8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  </a:t>
                </a:r>
                <a:r>
                  <a:rPr lang="th-TH" sz="1500" b="1" dirty="0">
                    <a:solidFill>
                      <a:schemeClr val="tx1"/>
                    </a:solidFill>
                    <a:latin typeface="Chulabhorn Likit Text Light๙" panose="00000400000000000000" pitchFamily="2" charset="-34"/>
                    <a:cs typeface="Chulabhorn Likit Text Light๙" panose="00000400000000000000" pitchFamily="2" charset="-34"/>
                  </a:rPr>
                  <a:t>3,405,946,524.75 </a:t>
                </a:r>
                <a:r>
                  <a:rPr lang="th-TH" sz="1500" b="1" spc="-60" dirty="0">
                    <a:solidFill>
                      <a:schemeClr val="tx1"/>
                    </a:solidFill>
                    <a:latin typeface="Chulabhorn Likit Text Light๙" panose="00000400000000000000" pitchFamily="2" charset="-34"/>
                    <a:cs typeface="Chulabhorn Likit Text Light๙" panose="00000400000000000000" pitchFamily="2" charset="-34"/>
                  </a:rPr>
                  <a:t>บาท</a:t>
                </a:r>
                <a:br>
                  <a:rPr lang="th-TH" sz="1500" b="1" spc="-60" dirty="0">
                    <a:solidFill>
                      <a:schemeClr val="tx1"/>
                    </a:solidFill>
                    <a:latin typeface="Chulabhorn Likit Text Light๙" panose="00000400000000000000" pitchFamily="2" charset="-34"/>
                    <a:cs typeface="Chulabhorn Likit Text Light๙" panose="00000400000000000000" pitchFamily="2" charset="-34"/>
                  </a:rPr>
                </a:br>
                <a:r>
                  <a:rPr lang="th-TH" sz="1500" b="1" spc="-24" dirty="0">
                    <a:solidFill>
                      <a:schemeClr val="tx1"/>
                    </a:solidFill>
                    <a:latin typeface="Chulabhorn Likit Text Light๙" panose="00000400000000000000" pitchFamily="2" charset="-34"/>
                    <a:cs typeface="Chulabhorn Likit Text Light๙" panose="00000400000000000000" pitchFamily="2" charset="-34"/>
                  </a:rPr>
                  <a:t>(ร้อยละ 98.92)</a:t>
                </a:r>
                <a:endParaRPr lang="en-GB" sz="1500" b="1" spc="-24"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endParaRPr lang="th-TH" sz="1500" dirty="0">
                  <a:solidFill>
                    <a:schemeClr val="tx1"/>
                  </a:solidFill>
                  <a:latin typeface="Chulabhorn Likit Text" panose="00000500000000000000" pitchFamily="50" charset="-34"/>
                  <a:cs typeface="Chulabhorn Likit Text" panose="00000500000000000000" pitchFamily="50" charset="-34"/>
                </a:endParaRPr>
              </a:p>
            </p:txBody>
          </p:sp>
        </p:grpSp>
        <p:cxnSp>
          <p:nvCxnSpPr>
            <p:cNvPr id="35" name="ตัวเชื่อมต่อตรง 23"/>
            <p:cNvCxnSpPr>
              <a:cxnSpLocks/>
            </p:cNvCxnSpPr>
            <p:nvPr/>
          </p:nvCxnSpPr>
          <p:spPr>
            <a:xfrm>
              <a:off x="3883634" y="4992919"/>
              <a:ext cx="0" cy="249787"/>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p:cNvCxnSpPr>
              <a:cxnSpLocks/>
            </p:cNvCxnSpPr>
            <p:nvPr/>
          </p:nvCxnSpPr>
          <p:spPr>
            <a:xfrm>
              <a:off x="7967443" y="3339366"/>
              <a:ext cx="0" cy="246772"/>
            </a:xfrm>
            <a:prstGeom prst="line">
              <a:avLst/>
            </a:prstGeom>
            <a:solidFill>
              <a:srgbClr val="92D050"/>
            </a:solidFill>
            <a:ln w="5715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sp>
        <p:nvSpPr>
          <p:cNvPr id="7" name="สี่เหลี่ยมผืนผ้า 6">
            <a:extLst>
              <a:ext uri="{FF2B5EF4-FFF2-40B4-BE49-F238E27FC236}">
                <a16:creationId xmlns:a16="http://schemas.microsoft.com/office/drawing/2014/main" id="{8F7C572D-0FF0-C9D6-E364-4CBAAE7B2E40}"/>
              </a:ext>
            </a:extLst>
          </p:cNvPr>
          <p:cNvSpPr/>
          <p:nvPr/>
        </p:nvSpPr>
        <p:spPr>
          <a:xfrm>
            <a:off x="8547534" y="6008765"/>
            <a:ext cx="2818400" cy="338554"/>
          </a:xfrm>
          <a:prstGeom prst="rect">
            <a:avLst/>
          </a:prstGeom>
        </p:spPr>
        <p:txBody>
          <a:bodyPr wrap="non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b="1" dirty="0">
              <a:solidFill>
                <a:srgbClr val="002060"/>
              </a:solidFill>
              <a:effectLst>
                <a:outerShdw blurRad="38100" dist="38100" dir="2700000" algn="tl">
                  <a:srgbClr val="000000">
                    <a:alpha val="43137"/>
                  </a:srgbClr>
                </a:outerShdw>
              </a:effectLst>
              <a:latin typeface="Chulabhorn Likit Text Light๙" panose="00000400000000000000" pitchFamily="2" charset="-34"/>
              <a:cs typeface="Chulabhorn Likit Text Light๙" panose="00000400000000000000" pitchFamily="2" charset="-34"/>
            </a:endParaRPr>
          </a:p>
        </p:txBody>
      </p:sp>
      <p:sp>
        <p:nvSpPr>
          <p:cNvPr id="8" name="กล่องข้อความ 7">
            <a:extLst>
              <a:ext uri="{FF2B5EF4-FFF2-40B4-BE49-F238E27FC236}">
                <a16:creationId xmlns:a16="http://schemas.microsoft.com/office/drawing/2014/main" id="{71DF3EAA-CCB1-4BC6-92C5-713E6C08798A}"/>
              </a:ext>
            </a:extLst>
          </p:cNvPr>
          <p:cNvSpPr txBox="1"/>
          <p:nvPr/>
        </p:nvSpPr>
        <p:spPr>
          <a:xfrm>
            <a:off x="130332" y="147390"/>
            <a:ext cx="7939669" cy="369332"/>
          </a:xfrm>
          <a:prstGeom prst="rect">
            <a:avLst/>
          </a:prstGeom>
          <a:noFill/>
        </p:spPr>
        <p:txBody>
          <a:bodyPr wrap="square" rtlCol="0">
            <a:spAutoFit/>
          </a:bodyPr>
          <a:lstStyle/>
          <a:p>
            <a:pPr algn="ctr"/>
            <a:r>
              <a:rPr lang="th-TH" sz="1800" b="1" dirty="0">
                <a:solidFill>
                  <a:schemeClr val="bg1"/>
                </a:solidFill>
                <a:latin typeface="Chulabhorn Likit Text Light๙" panose="00000400000000000000" pitchFamily="2" charset="-34"/>
                <a:cs typeface="Chulabhorn Likit Text Light๙" panose="00000400000000000000" pitchFamily="2" charset="-34"/>
              </a:rPr>
              <a:t>3.2 บริหารจัดการหนี้ของกองทุนพัฒนาบทบาทสตรี ประจำปีงบประมาณ พ.ศ. 2566</a:t>
            </a:r>
          </a:p>
        </p:txBody>
      </p:sp>
      <p:sp>
        <p:nvSpPr>
          <p:cNvPr id="38" name="ตัวแทนหมายเลขภาพนิ่ง 8">
            <a:extLst>
              <a:ext uri="{FF2B5EF4-FFF2-40B4-BE49-F238E27FC236}">
                <a16:creationId xmlns:a16="http://schemas.microsoft.com/office/drawing/2014/main" id="{131C9925-1253-4C9D-B08B-E897E27D033C}"/>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18</a:t>
            </a:fld>
            <a:endParaRPr lang="th-TH" sz="1467" b="1" dirty="0">
              <a:solidFill>
                <a:prstClr val="white"/>
              </a:solidFill>
              <a:latin typeface="Chulabhorn Likit Text" pitchFamily="50" charset="-34"/>
              <a:cs typeface="Chulabhorn Likit Text" pitchFamily="50" charset="-34"/>
            </a:endParaRPr>
          </a:p>
        </p:txBody>
      </p:sp>
      <p:cxnSp>
        <p:nvCxnSpPr>
          <p:cNvPr id="10" name="ตัวเชื่อมต่อตรง 9">
            <a:extLst>
              <a:ext uri="{FF2B5EF4-FFF2-40B4-BE49-F238E27FC236}">
                <a16:creationId xmlns:a16="http://schemas.microsoft.com/office/drawing/2014/main" id="{F6AEF898-66C7-FF1E-BD55-7D58139C3038}"/>
              </a:ext>
            </a:extLst>
          </p:cNvPr>
          <p:cNvCxnSpPr>
            <a:cxnSpLocks/>
          </p:cNvCxnSpPr>
          <p:nvPr/>
        </p:nvCxnSpPr>
        <p:spPr>
          <a:xfrm>
            <a:off x="8494431" y="2716263"/>
            <a:ext cx="340080" cy="0"/>
          </a:xfrm>
          <a:prstGeom prst="line">
            <a:avLst/>
          </a:prstGeom>
          <a:solidFill>
            <a:srgbClr val="92D050"/>
          </a:solidFill>
          <a:ln w="57150">
            <a:solidFill>
              <a:srgbClr val="002060"/>
            </a:solidFill>
            <a:prstDash val="solid"/>
          </a:ln>
        </p:spPr>
        <p:style>
          <a:lnRef idx="1">
            <a:schemeClr val="dk1"/>
          </a:lnRef>
          <a:fillRef idx="0">
            <a:schemeClr val="dk1"/>
          </a:fillRef>
          <a:effectRef idx="0">
            <a:schemeClr val="dk1"/>
          </a:effectRef>
          <a:fontRef idx="minor">
            <a:schemeClr val="tx1"/>
          </a:fontRef>
        </p:style>
      </p:cxnSp>
      <p:sp>
        <p:nvSpPr>
          <p:cNvPr id="13" name="สี่เหลี่ยมผืนผ้ามุมมน 27">
            <a:extLst>
              <a:ext uri="{FF2B5EF4-FFF2-40B4-BE49-F238E27FC236}">
                <a16:creationId xmlns:a16="http://schemas.microsoft.com/office/drawing/2014/main" id="{D83DBD19-88F8-D29A-680E-380B6804A59D}"/>
              </a:ext>
            </a:extLst>
          </p:cNvPr>
          <p:cNvSpPr/>
          <p:nvPr/>
        </p:nvSpPr>
        <p:spPr>
          <a:xfrm>
            <a:off x="9177383" y="1302430"/>
            <a:ext cx="2443162" cy="1231718"/>
          </a:xfrm>
          <a:prstGeom prst="round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500" b="1" dirty="0">
                <a:solidFill>
                  <a:schemeClr val="tx1"/>
                </a:solidFill>
                <a:latin typeface="Chulabhorn Likit Text" panose="00000500000000000000" pitchFamily="50" charset="-34"/>
                <a:cs typeface="Chulabhorn Likit Text" panose="00000500000000000000" pitchFamily="50" charset="-34"/>
              </a:rPr>
              <a:t> </a:t>
            </a: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ยอดลูกหนี้คงเหลือ</a:t>
            </a:r>
            <a:endParaRPr lang="en-US" sz="1500" b="1"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r>
              <a:rPr lang="th-TH" sz="1500" b="1" spc="-60" dirty="0">
                <a:solidFill>
                  <a:schemeClr val="tx1"/>
                </a:solidFill>
                <a:latin typeface="Chulabhorn Likit Text Light๙" panose="00000400000000000000" pitchFamily="2" charset="-34"/>
                <a:cs typeface="Chulabhorn Likit Text Light๙" panose="00000400000000000000" pitchFamily="2" charset="-34"/>
              </a:rPr>
              <a:t>กองทุนเดิม </a:t>
            </a:r>
          </a:p>
          <a:p>
            <a:pPr algn="ctr">
              <a:lnSpc>
                <a:spcPct val="130000"/>
              </a:lnSpc>
            </a:pPr>
            <a:r>
              <a:rPr lang="th-TH" sz="1500" b="1" spc="-60" dirty="0">
                <a:solidFill>
                  <a:schemeClr val="tx1"/>
                </a:solidFill>
                <a:latin typeface="Chulabhorn Likit Text Light๙" panose="00000400000000000000" pitchFamily="2" charset="-34"/>
                <a:cs typeface="Chulabhorn Likit Text Light๙" panose="00000400000000000000" pitchFamily="2" charset="-34"/>
              </a:rPr>
              <a:t>751,287,603.33 บาท </a:t>
            </a:r>
            <a:br>
              <a:rPr lang="th-TH" sz="1500" b="1" spc="-60" dirty="0">
                <a:solidFill>
                  <a:schemeClr val="tx1"/>
                </a:solidFill>
                <a:latin typeface="Chulabhorn Likit Text Light๙" panose="00000400000000000000" pitchFamily="2" charset="-34"/>
                <a:cs typeface="Chulabhorn Likit Text Light๙" panose="00000400000000000000" pitchFamily="2" charset="-34"/>
              </a:rPr>
            </a:br>
            <a:r>
              <a:rPr lang="th-TH" sz="1500" b="1" spc="-24" dirty="0">
                <a:solidFill>
                  <a:schemeClr val="tx1"/>
                </a:solidFill>
                <a:latin typeface="Chulabhorn Likit Text Light๙" panose="00000400000000000000" pitchFamily="2" charset="-34"/>
                <a:cs typeface="Chulabhorn Likit Text Light๙" panose="00000400000000000000" pitchFamily="2" charset="-34"/>
              </a:rPr>
              <a:t>(ร้อยละ 21.82)</a:t>
            </a:r>
            <a:endParaRPr lang="en-GB" sz="1500" b="1" spc="-24" dirty="0">
              <a:solidFill>
                <a:schemeClr val="tx1"/>
              </a:solidFill>
              <a:latin typeface="Chulabhorn Likit Text Light๙" panose="00000400000000000000" pitchFamily="2" charset="-34"/>
              <a:cs typeface="Chulabhorn Likit Text Light๙" panose="00000400000000000000" pitchFamily="2" charset="-34"/>
            </a:endParaRPr>
          </a:p>
          <a:p>
            <a:pPr algn="ctr">
              <a:lnSpc>
                <a:spcPct val="130000"/>
              </a:lnSpc>
            </a:pPr>
            <a:endParaRPr lang="th-TH" sz="1500" dirty="0">
              <a:solidFill>
                <a:schemeClr val="tx1"/>
              </a:solidFill>
              <a:latin typeface="Chulabhorn Likit Text" panose="00000500000000000000" pitchFamily="50" charset="-34"/>
              <a:cs typeface="Chulabhorn Likit Text" panose="00000500000000000000" pitchFamily="50" charset="-34"/>
            </a:endParaRPr>
          </a:p>
        </p:txBody>
      </p:sp>
      <p:sp>
        <p:nvSpPr>
          <p:cNvPr id="14" name="สี่เหลี่ยมผืนผ้ามุมมน 27">
            <a:extLst>
              <a:ext uri="{FF2B5EF4-FFF2-40B4-BE49-F238E27FC236}">
                <a16:creationId xmlns:a16="http://schemas.microsoft.com/office/drawing/2014/main" id="{72F7B5D1-0469-149A-0C44-C64491D5C93C}"/>
              </a:ext>
            </a:extLst>
          </p:cNvPr>
          <p:cNvSpPr/>
          <p:nvPr/>
        </p:nvSpPr>
        <p:spPr>
          <a:xfrm>
            <a:off x="9147775" y="2620448"/>
            <a:ext cx="2443162" cy="1231718"/>
          </a:xfrm>
          <a:prstGeom prst="roundRect">
            <a:avLst/>
          </a:prstGeom>
          <a:solidFill>
            <a:schemeClr val="accent5">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ยอดลูกหนี้คงเหลือ</a:t>
            </a: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กองทุนใหม่ </a:t>
            </a:r>
          </a:p>
          <a:p>
            <a:pPr algn="ctr">
              <a:lnSpc>
                <a:spcPct val="130000"/>
              </a:lnSpc>
            </a:pPr>
            <a:r>
              <a:rPr lang="th-TH" sz="1500" b="1" dirty="0">
                <a:solidFill>
                  <a:schemeClr val="tx1"/>
                </a:solidFill>
                <a:latin typeface="Chulabhorn Likit Text Light๙" panose="00000400000000000000" pitchFamily="2" charset="-34"/>
                <a:cs typeface="Chulabhorn Likit Text Light๙" panose="00000400000000000000" pitchFamily="2" charset="-34"/>
              </a:rPr>
              <a:t> 2,654,658,921.42 บาท </a:t>
            </a:r>
            <a:br>
              <a:rPr lang="th-TH" sz="1500" b="1" dirty="0">
                <a:solidFill>
                  <a:schemeClr val="tx1"/>
                </a:solidFill>
                <a:latin typeface="Chulabhorn Likit Text Light๙" panose="00000400000000000000" pitchFamily="2" charset="-34"/>
                <a:cs typeface="Chulabhorn Likit Text Light๙" panose="00000400000000000000" pitchFamily="2" charset="-34"/>
              </a:rPr>
            </a:br>
            <a:r>
              <a:rPr lang="th-TH" sz="1500" b="1" dirty="0">
                <a:solidFill>
                  <a:schemeClr val="tx1"/>
                </a:solidFill>
                <a:latin typeface="Chulabhorn Likit Text Light๙" panose="00000400000000000000" pitchFamily="2" charset="-34"/>
                <a:cs typeface="Chulabhorn Likit Text Light๙" panose="00000400000000000000" pitchFamily="2" charset="-34"/>
              </a:rPr>
              <a:t>(ร้อยละ 77.10)</a:t>
            </a:r>
          </a:p>
        </p:txBody>
      </p:sp>
      <p:cxnSp>
        <p:nvCxnSpPr>
          <p:cNvPr id="16" name="ตัวเชื่อมต่อตรง 15">
            <a:extLst>
              <a:ext uri="{FF2B5EF4-FFF2-40B4-BE49-F238E27FC236}">
                <a16:creationId xmlns:a16="http://schemas.microsoft.com/office/drawing/2014/main" id="{A6B2B095-87D6-C7A5-F1AD-E381F203F645}"/>
              </a:ext>
            </a:extLst>
          </p:cNvPr>
          <p:cNvCxnSpPr>
            <a:cxnSpLocks/>
          </p:cNvCxnSpPr>
          <p:nvPr/>
        </p:nvCxnSpPr>
        <p:spPr>
          <a:xfrm flipV="1">
            <a:off x="8843779" y="1918289"/>
            <a:ext cx="0" cy="1339275"/>
          </a:xfrm>
          <a:prstGeom prst="line">
            <a:avLst/>
          </a:prstGeom>
          <a:solidFill>
            <a:srgbClr val="92D050"/>
          </a:solidFill>
          <a:ln w="57150">
            <a:solidFill>
              <a:srgbClr val="002060"/>
            </a:solidFill>
            <a:prstDash val="solid"/>
          </a:ln>
        </p:spPr>
        <p:style>
          <a:lnRef idx="1">
            <a:schemeClr val="dk1"/>
          </a:lnRef>
          <a:fillRef idx="0">
            <a:schemeClr val="dk1"/>
          </a:fillRef>
          <a:effectRef idx="0">
            <a:schemeClr val="dk1"/>
          </a:effectRef>
          <a:fontRef idx="minor">
            <a:schemeClr val="tx1"/>
          </a:fontRef>
        </p:style>
      </p:cxnSp>
      <p:cxnSp>
        <p:nvCxnSpPr>
          <p:cNvPr id="22" name="ตัวเชื่อมต่อตรง 21">
            <a:extLst>
              <a:ext uri="{FF2B5EF4-FFF2-40B4-BE49-F238E27FC236}">
                <a16:creationId xmlns:a16="http://schemas.microsoft.com/office/drawing/2014/main" id="{3B838735-6ED2-C741-BC9A-4A7DD7CD0042}"/>
              </a:ext>
            </a:extLst>
          </p:cNvPr>
          <p:cNvCxnSpPr>
            <a:cxnSpLocks/>
          </p:cNvCxnSpPr>
          <p:nvPr/>
        </p:nvCxnSpPr>
        <p:spPr>
          <a:xfrm>
            <a:off x="8833566" y="1918289"/>
            <a:ext cx="340080" cy="0"/>
          </a:xfrm>
          <a:prstGeom prst="line">
            <a:avLst/>
          </a:prstGeom>
          <a:solidFill>
            <a:srgbClr val="92D050"/>
          </a:solidFill>
          <a:ln w="57150">
            <a:solidFill>
              <a:srgbClr val="002060"/>
            </a:solidFill>
            <a:prstDash val="solid"/>
          </a:ln>
        </p:spPr>
        <p:style>
          <a:lnRef idx="1">
            <a:schemeClr val="dk1"/>
          </a:lnRef>
          <a:fillRef idx="0">
            <a:schemeClr val="dk1"/>
          </a:fillRef>
          <a:effectRef idx="0">
            <a:schemeClr val="dk1"/>
          </a:effectRef>
          <a:fontRef idx="minor">
            <a:schemeClr val="tx1"/>
          </a:fontRef>
        </p:style>
      </p:cxnSp>
      <p:cxnSp>
        <p:nvCxnSpPr>
          <p:cNvPr id="25" name="ตัวเชื่อมต่อตรง 24">
            <a:extLst>
              <a:ext uri="{FF2B5EF4-FFF2-40B4-BE49-F238E27FC236}">
                <a16:creationId xmlns:a16="http://schemas.microsoft.com/office/drawing/2014/main" id="{DE6D92E1-0C95-1862-8ACC-957E0A08F0DE}"/>
              </a:ext>
            </a:extLst>
          </p:cNvPr>
          <p:cNvCxnSpPr>
            <a:cxnSpLocks/>
          </p:cNvCxnSpPr>
          <p:nvPr/>
        </p:nvCxnSpPr>
        <p:spPr>
          <a:xfrm>
            <a:off x="8843779" y="3216327"/>
            <a:ext cx="340080" cy="0"/>
          </a:xfrm>
          <a:prstGeom prst="line">
            <a:avLst/>
          </a:prstGeom>
          <a:solidFill>
            <a:srgbClr val="92D050"/>
          </a:solidFill>
          <a:ln w="57150">
            <a:solidFill>
              <a:srgbClr val="002060"/>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7670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สี่เหลี่ยมผืนผ้า 8">
            <a:extLst>
              <a:ext uri="{FF2B5EF4-FFF2-40B4-BE49-F238E27FC236}">
                <a16:creationId xmlns:a16="http://schemas.microsoft.com/office/drawing/2014/main" id="{28191E7A-1A19-4ECF-B3AF-EE227C74ADD3}"/>
              </a:ext>
            </a:extLst>
          </p:cNvPr>
          <p:cNvSpPr/>
          <p:nvPr/>
        </p:nvSpPr>
        <p:spPr>
          <a:xfrm>
            <a:off x="-1104" y="198966"/>
            <a:ext cx="6393027"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10" name="สี่เหลี่ยมผืนผ้า 9">
            <a:extLst>
              <a:ext uri="{FF2B5EF4-FFF2-40B4-BE49-F238E27FC236}">
                <a16:creationId xmlns:a16="http://schemas.microsoft.com/office/drawing/2014/main" id="{C4A287DD-056E-4ABF-A54E-9ADC687B60D1}"/>
              </a:ext>
            </a:extLst>
          </p:cNvPr>
          <p:cNvSpPr/>
          <p:nvPr/>
        </p:nvSpPr>
        <p:spPr>
          <a:xfrm>
            <a:off x="533" y="88901"/>
            <a:ext cx="624934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11" name="TextBox 29">
            <a:extLst>
              <a:ext uri="{FF2B5EF4-FFF2-40B4-BE49-F238E27FC236}">
                <a16:creationId xmlns:a16="http://schemas.microsoft.com/office/drawing/2014/main" id="{5B442122-3C34-4ECB-95EC-33BB4C3E2DEC}"/>
              </a:ext>
            </a:extLst>
          </p:cNvPr>
          <p:cNvSpPr txBox="1"/>
          <p:nvPr/>
        </p:nvSpPr>
        <p:spPr>
          <a:xfrm>
            <a:off x="144078" y="209686"/>
            <a:ext cx="6043669"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 name="Table 1"/>
          <p:cNvGraphicFramePr>
            <a:graphicFrameLocks noGrp="1"/>
          </p:cNvGraphicFramePr>
          <p:nvPr>
            <p:extLst>
              <p:ext uri="{D42A27DB-BD31-4B8C-83A1-F6EECF244321}">
                <p14:modId xmlns:p14="http://schemas.microsoft.com/office/powerpoint/2010/main" val="2286208790"/>
              </p:ext>
            </p:extLst>
          </p:nvPr>
        </p:nvGraphicFramePr>
        <p:xfrm>
          <a:off x="144078" y="951387"/>
          <a:ext cx="11875468" cy="5223264"/>
        </p:xfrm>
        <a:graphic>
          <a:graphicData uri="http://schemas.openxmlformats.org/drawingml/2006/table">
            <a:tbl>
              <a:tblPr>
                <a:tableStyleId>{5C22544A-7EE6-4342-B048-85BDC9FD1C3A}</a:tableStyleId>
              </a:tblPr>
              <a:tblGrid>
                <a:gridCol w="477754">
                  <a:extLst>
                    <a:ext uri="{9D8B030D-6E8A-4147-A177-3AD203B41FA5}">
                      <a16:colId xmlns:a16="http://schemas.microsoft.com/office/drawing/2014/main" val="4080737412"/>
                    </a:ext>
                  </a:extLst>
                </a:gridCol>
                <a:gridCol w="1421578">
                  <a:extLst>
                    <a:ext uri="{9D8B030D-6E8A-4147-A177-3AD203B41FA5}">
                      <a16:colId xmlns:a16="http://schemas.microsoft.com/office/drawing/2014/main" val="631765601"/>
                    </a:ext>
                  </a:extLst>
                </a:gridCol>
                <a:gridCol w="1424013">
                  <a:extLst>
                    <a:ext uri="{9D8B030D-6E8A-4147-A177-3AD203B41FA5}">
                      <a16:colId xmlns:a16="http://schemas.microsoft.com/office/drawing/2014/main" val="291297623"/>
                    </a:ext>
                  </a:extLst>
                </a:gridCol>
                <a:gridCol w="1489746">
                  <a:extLst>
                    <a:ext uri="{9D8B030D-6E8A-4147-A177-3AD203B41FA5}">
                      <a16:colId xmlns:a16="http://schemas.microsoft.com/office/drawing/2014/main" val="1130322675"/>
                    </a:ext>
                  </a:extLst>
                </a:gridCol>
                <a:gridCol w="1464709">
                  <a:extLst>
                    <a:ext uri="{9D8B030D-6E8A-4147-A177-3AD203B41FA5}">
                      <a16:colId xmlns:a16="http://schemas.microsoft.com/office/drawing/2014/main" val="1411012879"/>
                    </a:ext>
                  </a:extLst>
                </a:gridCol>
                <a:gridCol w="1514784">
                  <a:extLst>
                    <a:ext uri="{9D8B030D-6E8A-4147-A177-3AD203B41FA5}">
                      <a16:colId xmlns:a16="http://schemas.microsoft.com/office/drawing/2014/main" val="372853045"/>
                    </a:ext>
                  </a:extLst>
                </a:gridCol>
                <a:gridCol w="1364557">
                  <a:extLst>
                    <a:ext uri="{9D8B030D-6E8A-4147-A177-3AD203B41FA5}">
                      <a16:colId xmlns:a16="http://schemas.microsoft.com/office/drawing/2014/main" val="1780765635"/>
                    </a:ext>
                  </a:extLst>
                </a:gridCol>
                <a:gridCol w="1439672">
                  <a:extLst>
                    <a:ext uri="{9D8B030D-6E8A-4147-A177-3AD203B41FA5}">
                      <a16:colId xmlns:a16="http://schemas.microsoft.com/office/drawing/2014/main" val="4252495391"/>
                    </a:ext>
                  </a:extLst>
                </a:gridCol>
                <a:gridCol w="1278655">
                  <a:extLst>
                    <a:ext uri="{9D8B030D-6E8A-4147-A177-3AD203B41FA5}">
                      <a16:colId xmlns:a16="http://schemas.microsoft.com/office/drawing/2014/main" val="2888153735"/>
                    </a:ext>
                  </a:extLst>
                </a:gridCol>
              </a:tblGrid>
              <a:tr h="358099">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 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284175">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58099">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นราธิวาส</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141,577,494.00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59,040,773.33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42,540,381.48</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521,840.32</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1,122,551.90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1.90</a:t>
                      </a:r>
                    </a:p>
                  </a:txBody>
                  <a:tcPr marL="9525" marR="9525" marT="9525" marB="0" anchor="b">
                    <a:solidFill>
                      <a:srgbClr val="FB8D90"/>
                    </a:solidFill>
                  </a:tcPr>
                </a:tc>
                <a:extLst>
                  <a:ext uri="{0D108BD9-81ED-4DB2-BD59-A6C34878D82A}">
                    <a16:rowId xmlns:a16="http://schemas.microsoft.com/office/drawing/2014/main" val="677471429"/>
                  </a:ext>
                </a:extLst>
              </a:tr>
              <a:tr h="358099">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ชัยภูมิ</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427,623,174.00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39,164,773.40</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394,888.69</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33,676,374.45</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2,828,766.16</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2,264,744.10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5.78</a:t>
                      </a:r>
                    </a:p>
                  </a:txBody>
                  <a:tcPr marL="9525" marR="9525" marT="9525" marB="0" anchor="b">
                    <a:solidFill>
                      <a:srgbClr val="FB8D90"/>
                    </a:solidFill>
                  </a:tcPr>
                </a:tc>
                <a:extLst>
                  <a:ext uri="{0D108BD9-81ED-4DB2-BD59-A6C34878D82A}">
                    <a16:rowId xmlns:a16="http://schemas.microsoft.com/office/drawing/2014/main" val="3475873769"/>
                  </a:ext>
                </a:extLst>
              </a:tr>
              <a:tr h="358099">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อ่างทอง</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181,660,365.00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41,871,927.80</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558,516.12</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29,749,301.98</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8,150,208.20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2,493,124.77</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5.95</a:t>
                      </a:r>
                    </a:p>
                  </a:txBody>
                  <a:tcPr marL="9525" marR="9525" marT="9525" marB="0" anchor="b">
                    <a:solidFill>
                      <a:srgbClr val="FB8D90"/>
                    </a:solidFill>
                  </a:tcPr>
                </a:tc>
                <a:extLst>
                  <a:ext uri="{0D108BD9-81ED-4DB2-BD59-A6C34878D82A}">
                    <a16:rowId xmlns:a16="http://schemas.microsoft.com/office/drawing/2014/main" val="1331947552"/>
                  </a:ext>
                </a:extLst>
              </a:tr>
              <a:tr h="35809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4</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พิษณุโลก</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198,407,200.00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35,544,101.03</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1,130,018.07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28,774,103.27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3,160,933.44</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2,390,431.70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6.73</a:t>
                      </a:r>
                    </a:p>
                  </a:txBody>
                  <a:tcPr marL="9525" marR="9525" marT="9525" marB="0" anchor="b">
                    <a:solidFill>
                      <a:srgbClr val="FB8D90"/>
                    </a:solidFill>
                  </a:tcPr>
                </a:tc>
                <a:extLst>
                  <a:ext uri="{0D108BD9-81ED-4DB2-BD59-A6C34878D82A}">
                    <a16:rowId xmlns:a16="http://schemas.microsoft.com/office/drawing/2014/main" val="712059664"/>
                  </a:ext>
                </a:extLst>
              </a:tr>
              <a:tr h="35809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ตาก</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195,496,931.00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35,072,257.05</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535,897.00</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30,544,626.18</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734,814.43</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2,381,000.01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6.79</a:t>
                      </a:r>
                    </a:p>
                  </a:txBody>
                  <a:tcPr marL="9525" marR="9525" marT="9525" marB="0" anchor="b">
                    <a:solidFill>
                      <a:srgbClr val="FB8D90"/>
                    </a:solidFill>
                  </a:tcPr>
                </a:tc>
                <a:extLst>
                  <a:ext uri="{0D108BD9-81ED-4DB2-BD59-A6C34878D82A}">
                    <a16:rowId xmlns:a16="http://schemas.microsoft.com/office/drawing/2014/main" val="1420425166"/>
                  </a:ext>
                </a:extLst>
              </a:tr>
              <a:tr h="35809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ชลบุรี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171,169,490.00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35,209,323.53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443,384.47</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17,462,932.22</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14,619,492.72</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2,683,514.12</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7.62</a:t>
                      </a:r>
                    </a:p>
                  </a:txBody>
                  <a:tcPr marL="9525" marR="9525" marT="9525" marB="0" anchor="b">
                    <a:solidFill>
                      <a:srgbClr val="FB8D90"/>
                    </a:solidFill>
                  </a:tcPr>
                </a:tc>
                <a:extLst>
                  <a:ext uri="{0D108BD9-81ED-4DB2-BD59-A6C34878D82A}">
                    <a16:rowId xmlns:a16="http://schemas.microsoft.com/office/drawing/2014/main" val="320307835"/>
                  </a:ext>
                </a:extLst>
              </a:tr>
              <a:tr h="35809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7</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พระนครศรีอยุธยา</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175,672,301.00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50,097,923.58</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342,906.98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34,273,458.31</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5,076,631.88</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3,884,995.06</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7.75</a:t>
                      </a:r>
                    </a:p>
                  </a:txBody>
                  <a:tcPr marL="9525" marR="9525" marT="9525" marB="0" anchor="b">
                    <a:solidFill>
                      <a:srgbClr val="FB8D90"/>
                    </a:solidFill>
                  </a:tcPr>
                </a:tc>
                <a:extLst>
                  <a:ext uri="{0D108BD9-81ED-4DB2-BD59-A6C34878D82A}">
                    <a16:rowId xmlns:a16="http://schemas.microsoft.com/office/drawing/2014/main" val="2165482962"/>
                  </a:ext>
                </a:extLst>
              </a:tr>
              <a:tr h="35809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8</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สตูล</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117,469,363.00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28,774,099.23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232,725.31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19,212,219.21</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7,067,288.28</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2,261,866.43</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7.86</a:t>
                      </a:r>
                    </a:p>
                  </a:txBody>
                  <a:tcPr marL="9525" marR="9525" marT="9525" marB="0" anchor="b">
                    <a:solidFill>
                      <a:srgbClr val="FB8D90"/>
                    </a:solidFill>
                  </a:tcPr>
                </a:tc>
                <a:extLst>
                  <a:ext uri="{0D108BD9-81ED-4DB2-BD59-A6C34878D82A}">
                    <a16:rowId xmlns:a16="http://schemas.microsoft.com/office/drawing/2014/main" val="1991601676"/>
                  </a:ext>
                </a:extLst>
              </a:tr>
              <a:tr h="35809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9</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นครนายก</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123,584,119.00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41,631,257.12</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25,004,254.70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5,974,948.87</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3,486,877.90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8.38</a:t>
                      </a:r>
                    </a:p>
                  </a:txBody>
                  <a:tcPr marL="9525" marR="9525" marT="9525" marB="0" anchor="b">
                    <a:solidFill>
                      <a:srgbClr val="FB8D90"/>
                    </a:solidFill>
                  </a:tcPr>
                </a:tc>
                <a:extLst>
                  <a:ext uri="{0D108BD9-81ED-4DB2-BD59-A6C34878D82A}">
                    <a16:rowId xmlns:a16="http://schemas.microsoft.com/office/drawing/2014/main" val="1807812892"/>
                  </a:ext>
                </a:extLst>
              </a:tr>
              <a:tr h="35809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10</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สระแก้ว</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201,986,522.00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32,280,176.19</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216,373.27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28,667,092.47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2,735,777.15</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8.48</a:t>
                      </a:r>
                    </a:p>
                  </a:txBody>
                  <a:tcPr marL="9525" marR="9525" marT="9525" marB="0" anchor="b">
                    <a:solidFill>
                      <a:srgbClr val="FB8D90"/>
                    </a:solidFill>
                  </a:tcPr>
                </a:tc>
                <a:extLst>
                  <a:ext uri="{0D108BD9-81ED-4DB2-BD59-A6C34878D82A}">
                    <a16:rowId xmlns:a16="http://schemas.microsoft.com/office/drawing/2014/main" val="3245178502"/>
                  </a:ext>
                </a:extLst>
              </a:tr>
            </a:tbl>
          </a:graphicData>
        </a:graphic>
      </p:graphicFrame>
      <p:sp>
        <p:nvSpPr>
          <p:cNvPr id="23" name="ตัวแทนหมายเลขภาพนิ่ง 8">
            <a:extLst>
              <a:ext uri="{FF2B5EF4-FFF2-40B4-BE49-F238E27FC236}">
                <a16:creationId xmlns:a16="http://schemas.microsoft.com/office/drawing/2014/main" id="{05361429-42F3-47FC-82C0-3B321864B741}"/>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19</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416841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กล่องข้อความ 4"/>
          <p:cNvSpPr txBox="1"/>
          <p:nvPr/>
        </p:nvSpPr>
        <p:spPr>
          <a:xfrm>
            <a:off x="207879" y="1220494"/>
            <a:ext cx="11839634" cy="4116512"/>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nSpc>
                <a:spcPct val="120000"/>
              </a:lnSpc>
              <a:spcAft>
                <a:spcPts val="100"/>
              </a:spcAft>
            </a:pPr>
            <a:r>
              <a:rPr lang="th-TH" sz="1600" b="1" dirty="0">
                <a:solidFill>
                  <a:srgbClr val="002060"/>
                </a:solidFill>
                <a:latin typeface="Chulabhorn Likit Text Light๙" panose="00000400000000000000" pitchFamily="2" charset="-34"/>
                <a:cs typeface="Chulabhorn Likit Text Light๙" panose="00000400000000000000" pitchFamily="2" charset="-34"/>
              </a:rPr>
              <a:t>ระเบียบวาระที่ 1 เรื่อง ประธานแจ้งให้ที่ประชุมทราบ</a:t>
            </a:r>
          </a:p>
          <a:p>
            <a:pPr>
              <a:lnSpc>
                <a:spcPct val="120000"/>
              </a:lnSpc>
              <a:spcAft>
                <a:spcPts val="100"/>
              </a:spcAft>
            </a:pPr>
            <a:r>
              <a:rPr lang="th-TH" sz="1600" b="1" dirty="0">
                <a:solidFill>
                  <a:srgbClr val="002060"/>
                </a:solidFill>
                <a:latin typeface="Chulabhorn Likit Text Light๙" panose="00000400000000000000" pitchFamily="2" charset="-34"/>
                <a:cs typeface="Chulabhorn Likit Text Light๙" panose="00000400000000000000" pitchFamily="2" charset="-34"/>
              </a:rPr>
              <a:t>                        -</a:t>
            </a:r>
          </a:p>
          <a:p>
            <a:pPr>
              <a:lnSpc>
                <a:spcPct val="120000"/>
              </a:lnSpc>
              <a:spcAft>
                <a:spcPts val="100"/>
              </a:spcAft>
            </a:pPr>
            <a:r>
              <a:rPr lang="th-TH" sz="1600" b="1" dirty="0">
                <a:solidFill>
                  <a:srgbClr val="002060"/>
                </a:solidFill>
                <a:latin typeface="Chulabhorn Likit Text Light๙" panose="00000400000000000000" pitchFamily="2" charset="-34"/>
                <a:cs typeface="Chulabhorn Likit Text Light๙" panose="00000400000000000000" pitchFamily="2" charset="-34"/>
              </a:rPr>
              <a:t>ระเบียบวาระที่ 2 เรื่อง รับรองรายงานการประชุม ครั้งที่ 8/2566 เมื่อวันที่ </a:t>
            </a:r>
            <a:r>
              <a:rPr lang="en-US" sz="1600" b="1" dirty="0">
                <a:solidFill>
                  <a:srgbClr val="002060"/>
                </a:solidFill>
                <a:latin typeface="Chulabhorn Likit Text Light๙" panose="00000400000000000000" pitchFamily="2" charset="-34"/>
                <a:cs typeface="Chulabhorn Likit Text Light๙" panose="00000400000000000000" pitchFamily="2" charset="-34"/>
              </a:rPr>
              <a:t>1</a:t>
            </a:r>
            <a:r>
              <a:rPr lang="th-TH" sz="1600" b="1" dirty="0">
                <a:solidFill>
                  <a:srgbClr val="002060"/>
                </a:solidFill>
                <a:latin typeface="Chulabhorn Likit Text Light๙" panose="00000400000000000000" pitchFamily="2" charset="-34"/>
                <a:cs typeface="Chulabhorn Likit Text Light๙" panose="00000400000000000000" pitchFamily="2" charset="-34"/>
              </a:rPr>
              <a:t>3 กันยายน 2566</a:t>
            </a:r>
          </a:p>
          <a:p>
            <a:pPr>
              <a:lnSpc>
                <a:spcPct val="120000"/>
              </a:lnSpc>
              <a:spcAft>
                <a:spcPts val="100"/>
              </a:spcAft>
            </a:pPr>
            <a:r>
              <a:rPr lang="th-TH" sz="1600" b="1" dirty="0">
                <a:solidFill>
                  <a:srgbClr val="002060"/>
                </a:solidFill>
                <a:latin typeface="Chulabhorn Likit Text Light๙" panose="00000400000000000000" pitchFamily="2" charset="-34"/>
                <a:cs typeface="Chulabhorn Likit Text Light๙" panose="00000400000000000000" pitchFamily="2" charset="-34"/>
              </a:rPr>
              <a:t>                        เป็นการประชุมผ่านระบบวีดิทัศน์ทางไกล (</a:t>
            </a:r>
            <a:r>
              <a:rPr lang="en-US" sz="1600" b="1" dirty="0">
                <a:solidFill>
                  <a:srgbClr val="002060"/>
                </a:solidFill>
                <a:latin typeface="Chulabhorn Likit Text Light๙" panose="00000400000000000000" pitchFamily="2" charset="-34"/>
                <a:cs typeface="Chulabhorn Likit Text Light๙" panose="00000400000000000000" pitchFamily="2" charset="-34"/>
              </a:rPr>
              <a:t>Video Conference</a:t>
            </a:r>
            <a:r>
              <a:rPr lang="th-TH" sz="1600" b="1" dirty="0">
                <a:solidFill>
                  <a:srgbClr val="002060"/>
                </a:solidFill>
                <a:latin typeface="Chulabhorn Likit Text Light๙" panose="00000400000000000000" pitchFamily="2" charset="-34"/>
                <a:cs typeface="Chulabhorn Likit Text Light๙" panose="00000400000000000000" pitchFamily="2" charset="-34"/>
              </a:rPr>
              <a:t>) </a:t>
            </a:r>
            <a:br>
              <a:rPr lang="th-TH" sz="1600" b="1" dirty="0">
                <a:solidFill>
                  <a:srgbClr val="002060"/>
                </a:solidFill>
                <a:latin typeface="Chulabhorn Likit Text Light๙" panose="00000400000000000000" pitchFamily="2" charset="-34"/>
                <a:cs typeface="Chulabhorn Likit Text Light๙" panose="00000400000000000000" pitchFamily="2" charset="-34"/>
              </a:rPr>
            </a:br>
            <a:r>
              <a:rPr lang="th-TH" sz="1600" b="1" dirty="0">
                <a:solidFill>
                  <a:srgbClr val="002060"/>
                </a:solidFill>
                <a:latin typeface="Chulabhorn Likit Text Light๙" panose="00000400000000000000" pitchFamily="2" charset="-34"/>
                <a:cs typeface="Chulabhorn Likit Text Light๙" panose="00000400000000000000" pitchFamily="2" charset="-34"/>
              </a:rPr>
              <a:t>ระเบียบวาระที่ 3 เรื่อง สืบเนื่องจากการประชุม ครั้งที่ 8/2566 เมื่อวันที่ 13 กันยายน 2566 </a:t>
            </a:r>
          </a:p>
          <a:p>
            <a:pPr>
              <a:lnSpc>
                <a:spcPct val="120000"/>
              </a:lnSpc>
              <a:spcAft>
                <a:spcPts val="100"/>
              </a:spcAft>
            </a:pPr>
            <a:r>
              <a:rPr lang="th-TH" sz="1600" b="1" dirty="0">
                <a:solidFill>
                  <a:srgbClr val="002060"/>
                </a:solidFill>
                <a:latin typeface="Chulabhorn Likit Text Light๙" panose="00000400000000000000" pitchFamily="2" charset="-34"/>
                <a:cs typeface="Chulabhorn Likit Text Light๙" panose="00000400000000000000" pitchFamily="2" charset="-34"/>
              </a:rPr>
              <a:t>	         	 </a:t>
            </a:r>
            <a:r>
              <a:rPr lang="th-TH" sz="1400" dirty="0">
                <a:solidFill>
                  <a:srgbClr val="002060"/>
                </a:solidFill>
                <a:latin typeface="Chulabhorn Likit Text Light๙" panose="00000400000000000000" pitchFamily="2" charset="-34"/>
                <a:cs typeface="Chulabhorn Likit Text Light๙" panose="00000400000000000000" pitchFamily="2" charset="-34"/>
              </a:rPr>
              <a:t>3.1 งบประมาณกองทุนพัฒนาบทบาทสตรี ประจำปีงบประมาณ </a:t>
            </a:r>
            <a:r>
              <a:rPr lang="th-TH" sz="1400"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400" dirty="0">
                <a:solidFill>
                  <a:srgbClr val="002060"/>
                </a:solidFill>
                <a:latin typeface="Chulabhorn Likit Text Light๙" panose="00000400000000000000" pitchFamily="2" charset="-34"/>
                <a:cs typeface="Chulabhorn Likit Text Light๙" panose="00000400000000000000" pitchFamily="2" charset="-34"/>
              </a:rPr>
              <a:t> 2567 (กลุ่มนโยบายและยุทธศาสตร์)</a:t>
            </a:r>
            <a:br>
              <a:rPr lang="th-TH" sz="1600" dirty="0">
                <a:solidFill>
                  <a:srgbClr val="002060"/>
                </a:solidFill>
                <a:latin typeface="Chulabhorn Likit Text Light๙" panose="00000400000000000000" pitchFamily="2" charset="-34"/>
                <a:cs typeface="Chulabhorn Likit Text Light๙" panose="00000400000000000000" pitchFamily="2" charset="-34"/>
              </a:rPr>
            </a:br>
            <a:r>
              <a:rPr lang="th-TH" sz="1600" dirty="0">
                <a:solidFill>
                  <a:srgbClr val="002060"/>
                </a:solidFill>
                <a:latin typeface="Chulabhorn Likit Text Light๙" panose="00000400000000000000" pitchFamily="2" charset="-34"/>
                <a:cs typeface="Chulabhorn Likit Text Light๙" panose="00000400000000000000" pitchFamily="2" charset="-34"/>
              </a:rPr>
              <a:t>                         </a:t>
            </a:r>
            <a:r>
              <a:rPr lang="th-TH" sz="1400" dirty="0">
                <a:solidFill>
                  <a:srgbClr val="002060"/>
                </a:solidFill>
                <a:latin typeface="Chulabhorn Likit Text Light๙" panose="00000400000000000000" pitchFamily="2" charset="-34"/>
                <a:cs typeface="Chulabhorn Likit Text Light๙" panose="00000400000000000000" pitchFamily="2" charset="-34"/>
              </a:rPr>
              <a:t>3.2 </a:t>
            </a:r>
            <a:r>
              <a:rPr lang="th-TH" sz="1400" dirty="0">
                <a:solidFill>
                  <a:srgbClr val="002060"/>
                </a:solidFill>
                <a:latin typeface="Chulabhorn Likit Text Light๙" panose="00000400000000000000" pitchFamily="2" charset="-34"/>
                <a:ea typeface="Calibri"/>
                <a:cs typeface="Chulabhorn Likit Text Light๙" panose="00000400000000000000" pitchFamily="2" charset="-34"/>
              </a:rPr>
              <a:t>การบริหารจัดการหนี้</a:t>
            </a:r>
            <a:r>
              <a:rPr lang="th-TH" sz="1400"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กองทุนพัฒนาบทบาทสตรี </a:t>
            </a:r>
            <a:r>
              <a:rPr lang="th-TH" sz="1400" dirty="0">
                <a:solidFill>
                  <a:srgbClr val="002060"/>
                </a:solidFill>
                <a:latin typeface="Chulabhorn Likit Text Light๙" panose="00000400000000000000" pitchFamily="2" charset="-34"/>
                <a:cs typeface="Chulabhorn Likit Text Light๙" panose="00000400000000000000" pitchFamily="2" charset="-34"/>
              </a:rPr>
              <a:t>ประจำปีงบประมาณ </a:t>
            </a:r>
            <a:r>
              <a:rPr lang="th-TH" sz="1400"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400" dirty="0">
                <a:solidFill>
                  <a:srgbClr val="002060"/>
                </a:solidFill>
                <a:latin typeface="Chulabhorn Likit Text Light๙" panose="00000400000000000000" pitchFamily="2" charset="-34"/>
                <a:cs typeface="Chulabhorn Likit Text Light๙" panose="00000400000000000000" pitchFamily="2" charset="-34"/>
              </a:rPr>
              <a:t> 2567 </a:t>
            </a:r>
            <a:r>
              <a:rPr lang="th-TH" sz="1400"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(กลุ่มนโยบายและยุทธศาสตร์) </a:t>
            </a:r>
            <a:endParaRPr lang="th-TH" sz="1400" dirty="0">
              <a:solidFill>
                <a:srgbClr val="002060"/>
              </a:solidFill>
              <a:latin typeface="Chulabhorn Likit Text Light๙" panose="00000400000000000000" pitchFamily="2" charset="-34"/>
              <a:cs typeface="Chulabhorn Likit Text Light๙" panose="00000400000000000000" pitchFamily="2" charset="-34"/>
            </a:endParaRPr>
          </a:p>
          <a:p>
            <a:pPr>
              <a:lnSpc>
                <a:spcPct val="120000"/>
              </a:lnSpc>
              <a:spcAft>
                <a:spcPts val="100"/>
              </a:spcAft>
            </a:pPr>
            <a:r>
              <a:rPr lang="th-TH" sz="1600" b="1" dirty="0">
                <a:solidFill>
                  <a:srgbClr val="002060"/>
                </a:solidFill>
                <a:latin typeface="Chulabhorn Likit Text Light๙" panose="00000400000000000000" pitchFamily="2" charset="-34"/>
                <a:cs typeface="Chulabhorn Likit Text Light๙" panose="00000400000000000000" pitchFamily="2" charset="-34"/>
              </a:rPr>
              <a:t>ระเบียบวาระที่ 4 เรื่อง เพื่อทราบ	 </a:t>
            </a:r>
          </a:p>
          <a:p>
            <a:pPr>
              <a:lnSpc>
                <a:spcPct val="120000"/>
              </a:lnSpc>
            </a:pPr>
            <a:r>
              <a:rPr lang="th-TH" sz="1600" b="1" dirty="0">
                <a:solidFill>
                  <a:srgbClr val="002060"/>
                </a:solidFill>
                <a:latin typeface="Chulabhorn Likit Text Light๙" panose="00000400000000000000" pitchFamily="2" charset="-34"/>
                <a:cs typeface="Chulabhorn Likit Text Light๙" panose="00000400000000000000" pitchFamily="2" charset="-34"/>
              </a:rPr>
              <a:t>                         </a:t>
            </a:r>
            <a:r>
              <a:rPr lang="th-TH" sz="1400" dirty="0">
                <a:solidFill>
                  <a:srgbClr val="002060"/>
                </a:solidFill>
                <a:latin typeface="Chulabhorn Likit Text Light๙" panose="00000400000000000000" pitchFamily="2" charset="-34"/>
                <a:cs typeface="Chulabhorn Likit Text Light๙" panose="00000400000000000000" pitchFamily="2" charset="-34"/>
              </a:rPr>
              <a:t>4.1 แผนการดำเนินงานและแผนการใช้จ่ายงบประมาณกองทุนพัฒนาบทบาทสตรี ประจำปีงบประมาณ พ.ศ. 2567 (กลุ่มนโยบายและยุทธศาสตร์)</a:t>
            </a:r>
            <a:br>
              <a:rPr lang="th-TH" sz="1600" dirty="0">
                <a:solidFill>
                  <a:srgbClr val="002060"/>
                </a:solidFill>
                <a:latin typeface="Chulabhorn Likit Text Light๙" panose="00000400000000000000" pitchFamily="2" charset="-34"/>
                <a:cs typeface="Chulabhorn Likit Text Light๙" panose="00000400000000000000" pitchFamily="2" charset="-34"/>
              </a:rPr>
            </a:br>
            <a:r>
              <a:rPr lang="th-TH" sz="1600" dirty="0">
                <a:solidFill>
                  <a:srgbClr val="002060"/>
                </a:solidFill>
                <a:latin typeface="Chulabhorn Likit Text Light๙" panose="00000400000000000000" pitchFamily="2" charset="-34"/>
                <a:cs typeface="Chulabhorn Likit Text Light๙" panose="00000400000000000000" pitchFamily="2" charset="-34"/>
              </a:rPr>
              <a:t>                         </a:t>
            </a:r>
            <a:r>
              <a:rPr lang="th-TH" sz="1400" dirty="0">
                <a:solidFill>
                  <a:srgbClr val="002060"/>
                </a:solidFill>
                <a:latin typeface="Chulabhorn Likit Text Light๙" panose="00000400000000000000" pitchFamily="2" charset="-34"/>
                <a:cs typeface="Chulabhorn Likit Text Light๙" panose="00000400000000000000" pitchFamily="2" charset="-34"/>
              </a:rPr>
              <a:t>4.2 กำชับข้อกฎหมายสำคัญ (กลุ่มกฎหมาย)</a:t>
            </a:r>
          </a:p>
          <a:p>
            <a:pPr algn="thaiDist">
              <a:lnSpc>
                <a:spcPct val="120000"/>
              </a:lnSpc>
              <a:spcAft>
                <a:spcPts val="600"/>
              </a:spcAft>
            </a:pPr>
            <a:r>
              <a:rPr lang="th-TH" sz="16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ระเบียบวาระที่ 5 เรื่อง อื่นๆ </a:t>
            </a:r>
          </a:p>
          <a:p>
            <a:pPr algn="thaiDist">
              <a:lnSpc>
                <a:spcPct val="120000"/>
              </a:lnSpc>
              <a:spcAft>
                <a:spcPts val="600"/>
              </a:spcAft>
            </a:pPr>
            <a:r>
              <a:rPr lang="th-TH" sz="16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                        </a:t>
            </a:r>
            <a:r>
              <a:rPr lang="th-TH" sz="1400" dirty="0">
                <a:solidFill>
                  <a:srgbClr val="002060"/>
                </a:solidFill>
                <a:latin typeface="Chulabhorn Likit Text Light๙" panose="00000400000000000000" pitchFamily="2" charset="-34"/>
                <a:cs typeface="Chulabhorn Likit Text Light๙" panose="00000400000000000000" pitchFamily="2" charset="-34"/>
              </a:rPr>
              <a:t>การขับเคลื่อนการทำงานของกระทรวงมหาดไทยและกรมการพัฒนาชุมชน (</a:t>
            </a:r>
            <a:r>
              <a:rPr lang="en-US" sz="1400" dirty="0">
                <a:solidFill>
                  <a:srgbClr val="002060"/>
                </a:solidFill>
                <a:latin typeface="Chulabhorn Likit Text Light๙" panose="00000400000000000000" pitchFamily="2" charset="-34"/>
                <a:cs typeface="Chulabhorn Likit Text Light๙" panose="00000400000000000000" pitchFamily="2" charset="-34"/>
              </a:rPr>
              <a:t>Check list</a:t>
            </a:r>
            <a:r>
              <a:rPr lang="th-TH" sz="1400" dirty="0">
                <a:solidFill>
                  <a:srgbClr val="002060"/>
                </a:solidFill>
                <a:latin typeface="Chulabhorn Likit Text Light๙" panose="00000400000000000000" pitchFamily="2" charset="-34"/>
                <a:cs typeface="Chulabhorn Likit Text Light๙" panose="00000400000000000000" pitchFamily="2" charset="-34"/>
              </a:rPr>
              <a:t>) ประจำปีงบประมาณ พ.ศ. 2567 (ไตรมาส 1)</a:t>
            </a:r>
          </a:p>
          <a:p>
            <a:pPr algn="thaiDist">
              <a:lnSpc>
                <a:spcPct val="120000"/>
              </a:lnSpc>
              <a:spcAft>
                <a:spcPts val="100"/>
              </a:spcAft>
            </a:pPr>
            <a:r>
              <a:rPr lang="th-TH" sz="1400" dirty="0">
                <a:solidFill>
                  <a:srgbClr val="002060"/>
                </a:solidFill>
                <a:latin typeface="Chulabhorn Likit Text Light๙" panose="00000400000000000000" pitchFamily="2" charset="-34"/>
                <a:cs typeface="Chulabhorn Likit Text Light๙" panose="00000400000000000000" pitchFamily="2" charset="-34"/>
              </a:rPr>
              <a:t>                             </a:t>
            </a:r>
            <a:endParaRPr lang="th-TH" sz="16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p:txBody>
      </p:sp>
      <p:sp>
        <p:nvSpPr>
          <p:cNvPr id="35" name="TextBox 64"/>
          <p:cNvSpPr txBox="1"/>
          <p:nvPr/>
        </p:nvSpPr>
        <p:spPr>
          <a:xfrm>
            <a:off x="88509" y="634457"/>
            <a:ext cx="11839634" cy="461665"/>
          </a:xfrm>
          <a:prstGeom prst="rect">
            <a:avLst/>
          </a:prstGeom>
          <a:solidFill>
            <a:schemeClr val="accent3">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h-TH" sz="2400" b="1" dirty="0">
                <a:solidFill>
                  <a:srgbClr val="002060"/>
                </a:solidFill>
                <a:latin typeface="Chulabhorn Likit Text Light๙" panose="00000400000000000000" pitchFamily="2" charset="-34"/>
                <a:cs typeface="Chulabhorn Likit Text Light๙" panose="00000400000000000000" pitchFamily="2" charset="-34"/>
              </a:rPr>
              <a:t>ระเบียบวาระการประชุมครั้งที่ 9/2566</a:t>
            </a:r>
          </a:p>
        </p:txBody>
      </p:sp>
      <p:grpSp>
        <p:nvGrpSpPr>
          <p:cNvPr id="13" name="กลุ่ม 52">
            <a:extLst>
              <a:ext uri="{FF2B5EF4-FFF2-40B4-BE49-F238E27FC236}">
                <a16:creationId xmlns:a16="http://schemas.microsoft.com/office/drawing/2014/main" id="{B55D8A4A-1EDA-8D26-30EC-766024D03935}"/>
              </a:ext>
            </a:extLst>
          </p:cNvPr>
          <p:cNvGrpSpPr/>
          <p:nvPr/>
        </p:nvGrpSpPr>
        <p:grpSpPr>
          <a:xfrm>
            <a:off x="0" y="-6951"/>
            <a:ext cx="12192000" cy="575427"/>
            <a:chOff x="-29746" y="-164554"/>
            <a:chExt cx="9173747" cy="517884"/>
          </a:xfrm>
        </p:grpSpPr>
        <p:sp>
          <p:nvSpPr>
            <p:cNvPr id="14" name="สี่เหลี่ยมผืนผ้า 47">
              <a:extLst>
                <a:ext uri="{FF2B5EF4-FFF2-40B4-BE49-F238E27FC236}">
                  <a16:creationId xmlns:a16="http://schemas.microsoft.com/office/drawing/2014/main" id="{EE785B0E-A9CF-CC88-C1CB-373BFE35C018}"/>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5" name="สี่เหลี่ยมผืนผ้า 14">
              <a:extLst>
                <a:ext uri="{FF2B5EF4-FFF2-40B4-BE49-F238E27FC236}">
                  <a16:creationId xmlns:a16="http://schemas.microsoft.com/office/drawing/2014/main" id="{BE76860C-E5AC-78A8-2E71-F7F3ADD81678}"/>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
        <p:nvSpPr>
          <p:cNvPr id="7" name="ตัวแทนหมายเลขภาพนิ่ง 8">
            <a:extLst>
              <a:ext uri="{FF2B5EF4-FFF2-40B4-BE49-F238E27FC236}">
                <a16:creationId xmlns:a16="http://schemas.microsoft.com/office/drawing/2014/main" id="{E7810F51-47A3-449C-AC36-6DD2F36B0BF3}"/>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7771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3" name="Table 22"/>
          <p:cNvGraphicFramePr>
            <a:graphicFrameLocks noGrp="1"/>
          </p:cNvGraphicFramePr>
          <p:nvPr>
            <p:extLst>
              <p:ext uri="{D42A27DB-BD31-4B8C-83A1-F6EECF244321}">
                <p14:modId xmlns:p14="http://schemas.microsoft.com/office/powerpoint/2010/main" val="1921435640"/>
              </p:ext>
            </p:extLst>
          </p:nvPr>
        </p:nvGraphicFramePr>
        <p:xfrm>
          <a:off x="216568" y="951387"/>
          <a:ext cx="11823433" cy="5274993"/>
        </p:xfrm>
        <a:graphic>
          <a:graphicData uri="http://schemas.openxmlformats.org/drawingml/2006/table">
            <a:tbl>
              <a:tblPr>
                <a:tableStyleId>{5C22544A-7EE6-4342-B048-85BDC9FD1C3A}</a:tableStyleId>
              </a:tblPr>
              <a:tblGrid>
                <a:gridCol w="687577">
                  <a:extLst>
                    <a:ext uri="{9D8B030D-6E8A-4147-A177-3AD203B41FA5}">
                      <a16:colId xmlns:a16="http://schemas.microsoft.com/office/drawing/2014/main" val="4080737412"/>
                    </a:ext>
                  </a:extLst>
                </a:gridCol>
                <a:gridCol w="1337250">
                  <a:extLst>
                    <a:ext uri="{9D8B030D-6E8A-4147-A177-3AD203B41FA5}">
                      <a16:colId xmlns:a16="http://schemas.microsoft.com/office/drawing/2014/main" val="631765601"/>
                    </a:ext>
                  </a:extLst>
                </a:gridCol>
                <a:gridCol w="1478026">
                  <a:extLst>
                    <a:ext uri="{9D8B030D-6E8A-4147-A177-3AD203B41FA5}">
                      <a16:colId xmlns:a16="http://schemas.microsoft.com/office/drawing/2014/main" val="291297623"/>
                    </a:ext>
                  </a:extLst>
                </a:gridCol>
                <a:gridCol w="1500864">
                  <a:extLst>
                    <a:ext uri="{9D8B030D-6E8A-4147-A177-3AD203B41FA5}">
                      <a16:colId xmlns:a16="http://schemas.microsoft.com/office/drawing/2014/main" val="1130322675"/>
                    </a:ext>
                  </a:extLst>
                </a:gridCol>
                <a:gridCol w="1457613">
                  <a:extLst>
                    <a:ext uri="{9D8B030D-6E8A-4147-A177-3AD203B41FA5}">
                      <a16:colId xmlns:a16="http://schemas.microsoft.com/office/drawing/2014/main" val="1411012879"/>
                    </a:ext>
                  </a:extLst>
                </a:gridCol>
                <a:gridCol w="1513735">
                  <a:extLst>
                    <a:ext uri="{9D8B030D-6E8A-4147-A177-3AD203B41FA5}">
                      <a16:colId xmlns:a16="http://schemas.microsoft.com/office/drawing/2014/main" val="372853045"/>
                    </a:ext>
                  </a:extLst>
                </a:gridCol>
                <a:gridCol w="1444548">
                  <a:extLst>
                    <a:ext uri="{9D8B030D-6E8A-4147-A177-3AD203B41FA5}">
                      <a16:colId xmlns:a16="http://schemas.microsoft.com/office/drawing/2014/main" val="1780765635"/>
                    </a:ext>
                  </a:extLst>
                </a:gridCol>
                <a:gridCol w="1411068">
                  <a:extLst>
                    <a:ext uri="{9D8B030D-6E8A-4147-A177-3AD203B41FA5}">
                      <a16:colId xmlns:a16="http://schemas.microsoft.com/office/drawing/2014/main" val="4252495391"/>
                    </a:ext>
                  </a:extLst>
                </a:gridCol>
                <a:gridCol w="992752">
                  <a:extLst>
                    <a:ext uri="{9D8B030D-6E8A-4147-A177-3AD203B41FA5}">
                      <a16:colId xmlns:a16="http://schemas.microsoft.com/office/drawing/2014/main" val="2888153735"/>
                    </a:ext>
                  </a:extLst>
                </a:gridCol>
              </a:tblGrid>
              <a:tr h="353988">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 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376933">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53988">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ประจวบคีรีขันธ์</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154,510,770.00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40,127,542.06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545,857.30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31,413,548.16</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4,422,622.41</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3,745,514.19</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9.33</a:t>
                      </a:r>
                    </a:p>
                  </a:txBody>
                  <a:tcPr marL="9525" marR="9525" marT="9525" marB="0" anchor="b">
                    <a:solidFill>
                      <a:srgbClr val="FB8D90"/>
                    </a:solidFill>
                  </a:tcPr>
                </a:tc>
                <a:extLst>
                  <a:ext uri="{0D108BD9-81ED-4DB2-BD59-A6C34878D82A}">
                    <a16:rowId xmlns:a16="http://schemas.microsoft.com/office/drawing/2014/main" val="677471429"/>
                  </a:ext>
                </a:extLst>
              </a:tr>
              <a:tr h="353988">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สมุทรสงคราม</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92,071,422.00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26,419,451.07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264,938.00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16,740,134.23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6,916,915.54</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2,497,463.30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9.45</a:t>
                      </a:r>
                    </a:p>
                  </a:txBody>
                  <a:tcPr marL="9525" marR="9525" marT="9525" marB="0" anchor="b">
                    <a:solidFill>
                      <a:srgbClr val="FB8D90"/>
                    </a:solidFill>
                  </a:tcPr>
                </a:tc>
                <a:extLst>
                  <a:ext uri="{0D108BD9-81ED-4DB2-BD59-A6C34878D82A}">
                    <a16:rowId xmlns:a16="http://schemas.microsoft.com/office/drawing/2014/main" val="3475873769"/>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มุกดาหาร</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184,190,854.00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54,865,589.77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390,617.18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38,310,537.09</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10,977,576.49</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5,186,859.01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9.45</a:t>
                      </a:r>
                    </a:p>
                  </a:txBody>
                  <a:tcPr marL="9525" marR="9525" marT="9525" marB="0" anchor="b">
                    <a:solidFill>
                      <a:srgbClr val="FB8D90"/>
                    </a:solidFill>
                  </a:tcPr>
                </a:tc>
                <a:extLst>
                  <a:ext uri="{0D108BD9-81ED-4DB2-BD59-A6C34878D82A}">
                    <a16:rowId xmlns:a16="http://schemas.microsoft.com/office/drawing/2014/main" val="1331947552"/>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14</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สิงห์บุรี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111,263,487.00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34,651,528.47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217,225.77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25,233,377.53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587,303.19</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3,320,712.33</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9.58</a:t>
                      </a:r>
                    </a:p>
                  </a:txBody>
                  <a:tcPr marL="9525" marR="9525" marT="9525" marB="0" anchor="b">
                    <a:solidFill>
                      <a:srgbClr val="FB8D90"/>
                    </a:solidFill>
                  </a:tcPr>
                </a:tc>
                <a:extLst>
                  <a:ext uri="{0D108BD9-81ED-4DB2-BD59-A6C34878D82A}">
                    <a16:rowId xmlns:a16="http://schemas.microsoft.com/office/drawing/2014/main" val="712059664"/>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ราชบุรี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229,999,056.00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36,716,943.74</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204,284.00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31,739,259.40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1,215,268.00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3,558,132.34</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9.69</a:t>
                      </a:r>
                    </a:p>
                  </a:txBody>
                  <a:tcPr marL="9525" marR="9525" marT="9525" marB="0" anchor="b">
                    <a:solidFill>
                      <a:srgbClr val="FB8D90"/>
                    </a:solidFill>
                  </a:tcPr>
                </a:tc>
                <a:extLst>
                  <a:ext uri="{0D108BD9-81ED-4DB2-BD59-A6C34878D82A}">
                    <a16:rowId xmlns:a16="http://schemas.microsoft.com/office/drawing/2014/main" val="1420425166"/>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บุรีรัมย์</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359,069,020.00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61,797,480.48</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926,638.31</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54,472,153.24</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405,500.00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5,993,188.93</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9.70</a:t>
                      </a:r>
                    </a:p>
                  </a:txBody>
                  <a:tcPr marL="9525" marR="9525" marT="9525" marB="0" anchor="b">
                    <a:solidFill>
                      <a:srgbClr val="FB8D90"/>
                    </a:solidFill>
                  </a:tcPr>
                </a:tc>
                <a:extLst>
                  <a:ext uri="{0D108BD9-81ED-4DB2-BD59-A6C34878D82A}">
                    <a16:rowId xmlns:a16="http://schemas.microsoft.com/office/drawing/2014/main" val="320307835"/>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17</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อำนาจเจริญ</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226,479,930.00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41,222,677.16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422,513.93</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26,569,569.73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10,213,855.15</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4,016,738.35</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9.74</a:t>
                      </a:r>
                    </a:p>
                  </a:txBody>
                  <a:tcPr marL="9525" marR="9525" marT="9525" marB="0" anchor="b">
                    <a:solidFill>
                      <a:srgbClr val="FB8D90"/>
                    </a:solidFill>
                  </a:tcPr>
                </a:tc>
                <a:extLst>
                  <a:ext uri="{0D108BD9-81ED-4DB2-BD59-A6C34878D82A}">
                    <a16:rowId xmlns:a16="http://schemas.microsoft.com/office/drawing/2014/main" val="2165482962"/>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18</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สมุทรสาคร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113,782,864.00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38,932,833.10</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299,596.74</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28,863,950.82</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5,972,307.27</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3,796,978.27</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9.75</a:t>
                      </a:r>
                    </a:p>
                  </a:txBody>
                  <a:tcPr marL="9525" marR="9525" marT="9525" marB="0" anchor="b">
                    <a:solidFill>
                      <a:srgbClr val="FB8D90"/>
                    </a:solidFill>
                  </a:tcPr>
                </a:tc>
                <a:extLst>
                  <a:ext uri="{0D108BD9-81ED-4DB2-BD59-A6C34878D82A}">
                    <a16:rowId xmlns:a16="http://schemas.microsoft.com/office/drawing/2014/main" val="1991601676"/>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19</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อุบลราชธานี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311,706,590.00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61,173,211.87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481,815.82</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40,986,043.60</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737,037.46</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6,116,536.43</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10.00</a:t>
                      </a:r>
                    </a:p>
                  </a:txBody>
                  <a:tcPr marL="9525" marR="9525" marT="9525" marB="0" anchor="b">
                    <a:solidFill>
                      <a:srgbClr val="FB8D90"/>
                    </a:solidFill>
                  </a:tcPr>
                </a:tc>
                <a:extLst>
                  <a:ext uri="{0D108BD9-81ED-4DB2-BD59-A6C34878D82A}">
                    <a16:rowId xmlns:a16="http://schemas.microsoft.com/office/drawing/2014/main" val="1807812892"/>
                  </a:ext>
                </a:extLst>
              </a:tr>
              <a:tr h="353988">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20</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เพชรบูรณ์</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321,525,371.00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27,921,390.87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533,685.00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23,430,811.48</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1,157,777.03</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2,799,117.36</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10.02</a:t>
                      </a:r>
                    </a:p>
                  </a:txBody>
                  <a:tcPr marL="9525" marR="9525" marT="9525" marB="0" anchor="b">
                    <a:solidFill>
                      <a:srgbClr val="FB8D90"/>
                    </a:solidFill>
                  </a:tcPr>
                </a:tc>
                <a:extLst>
                  <a:ext uri="{0D108BD9-81ED-4DB2-BD59-A6C34878D82A}">
                    <a16:rowId xmlns:a16="http://schemas.microsoft.com/office/drawing/2014/main" val="3245178502"/>
                  </a:ext>
                </a:extLst>
              </a:tr>
            </a:tbl>
          </a:graphicData>
        </a:graphic>
      </p:graphicFrame>
      <p:grpSp>
        <p:nvGrpSpPr>
          <p:cNvPr id="26" name="Group 25"/>
          <p:cNvGrpSpPr/>
          <p:nvPr/>
        </p:nvGrpSpPr>
        <p:grpSpPr>
          <a:xfrm>
            <a:off x="-1104" y="88901"/>
            <a:ext cx="6868602" cy="752421"/>
            <a:chOff x="-1104" y="88901"/>
            <a:chExt cx="6868602" cy="752421"/>
          </a:xfrm>
        </p:grpSpPr>
        <p:sp>
          <p:nvSpPr>
            <p:cNvPr id="27"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8"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9" name="TextBox 29">
              <a:extLst>
                <a:ext uri="{FF2B5EF4-FFF2-40B4-BE49-F238E27FC236}">
                  <a16:creationId xmlns:a16="http://schemas.microsoft.com/office/drawing/2014/main" id="{5B442122-3C34-4ECB-95EC-33BB4C3E2DEC}"/>
                </a:ext>
              </a:extLst>
            </p:cNvPr>
            <p:cNvSpPr txBox="1"/>
            <p:nvPr/>
          </p:nvSpPr>
          <p:spPr>
            <a:xfrm>
              <a:off x="50801" y="209686"/>
              <a:ext cx="664209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4" name="ตัวแทนหมายเลขภาพนิ่ง 8">
            <a:extLst>
              <a:ext uri="{FF2B5EF4-FFF2-40B4-BE49-F238E27FC236}">
                <a16:creationId xmlns:a16="http://schemas.microsoft.com/office/drawing/2014/main" id="{01554D48-1D7F-4764-B212-775ABFCD3594}"/>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20</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44290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3" name="Table 22"/>
          <p:cNvGraphicFramePr>
            <a:graphicFrameLocks noGrp="1"/>
          </p:cNvGraphicFramePr>
          <p:nvPr>
            <p:extLst>
              <p:ext uri="{D42A27DB-BD31-4B8C-83A1-F6EECF244321}">
                <p14:modId xmlns:p14="http://schemas.microsoft.com/office/powerpoint/2010/main" val="813263753"/>
              </p:ext>
            </p:extLst>
          </p:nvPr>
        </p:nvGraphicFramePr>
        <p:xfrm>
          <a:off x="216568" y="951386"/>
          <a:ext cx="11827042" cy="5298656"/>
        </p:xfrm>
        <a:graphic>
          <a:graphicData uri="http://schemas.openxmlformats.org/drawingml/2006/table">
            <a:tbl>
              <a:tblPr>
                <a:tableStyleId>{5C22544A-7EE6-4342-B048-85BDC9FD1C3A}</a:tableStyleId>
              </a:tblPr>
              <a:tblGrid>
                <a:gridCol w="675960">
                  <a:extLst>
                    <a:ext uri="{9D8B030D-6E8A-4147-A177-3AD203B41FA5}">
                      <a16:colId xmlns:a16="http://schemas.microsoft.com/office/drawing/2014/main" val="4080737412"/>
                    </a:ext>
                  </a:extLst>
                </a:gridCol>
                <a:gridCol w="1223825">
                  <a:extLst>
                    <a:ext uri="{9D8B030D-6E8A-4147-A177-3AD203B41FA5}">
                      <a16:colId xmlns:a16="http://schemas.microsoft.com/office/drawing/2014/main" val="631765601"/>
                    </a:ext>
                  </a:extLst>
                </a:gridCol>
                <a:gridCol w="1582428">
                  <a:extLst>
                    <a:ext uri="{9D8B030D-6E8A-4147-A177-3AD203B41FA5}">
                      <a16:colId xmlns:a16="http://schemas.microsoft.com/office/drawing/2014/main" val="291297623"/>
                    </a:ext>
                  </a:extLst>
                </a:gridCol>
                <a:gridCol w="1471304">
                  <a:extLst>
                    <a:ext uri="{9D8B030D-6E8A-4147-A177-3AD203B41FA5}">
                      <a16:colId xmlns:a16="http://schemas.microsoft.com/office/drawing/2014/main" val="1130322675"/>
                    </a:ext>
                  </a:extLst>
                </a:gridCol>
                <a:gridCol w="1457292">
                  <a:extLst>
                    <a:ext uri="{9D8B030D-6E8A-4147-A177-3AD203B41FA5}">
                      <a16:colId xmlns:a16="http://schemas.microsoft.com/office/drawing/2014/main" val="1411012879"/>
                    </a:ext>
                  </a:extLst>
                </a:gridCol>
                <a:gridCol w="1429266">
                  <a:extLst>
                    <a:ext uri="{9D8B030D-6E8A-4147-A177-3AD203B41FA5}">
                      <a16:colId xmlns:a16="http://schemas.microsoft.com/office/drawing/2014/main" val="372853045"/>
                    </a:ext>
                  </a:extLst>
                </a:gridCol>
                <a:gridCol w="1382526">
                  <a:extLst>
                    <a:ext uri="{9D8B030D-6E8A-4147-A177-3AD203B41FA5}">
                      <a16:colId xmlns:a16="http://schemas.microsoft.com/office/drawing/2014/main" val="1780765635"/>
                    </a:ext>
                  </a:extLst>
                </a:gridCol>
                <a:gridCol w="1445090">
                  <a:extLst>
                    <a:ext uri="{9D8B030D-6E8A-4147-A177-3AD203B41FA5}">
                      <a16:colId xmlns:a16="http://schemas.microsoft.com/office/drawing/2014/main" val="4252495391"/>
                    </a:ext>
                  </a:extLst>
                </a:gridCol>
                <a:gridCol w="1159351">
                  <a:extLst>
                    <a:ext uri="{9D8B030D-6E8A-4147-A177-3AD203B41FA5}">
                      <a16:colId xmlns:a16="http://schemas.microsoft.com/office/drawing/2014/main" val="2888153735"/>
                    </a:ext>
                  </a:extLst>
                </a:gridCol>
              </a:tblGrid>
              <a:tr h="362179">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 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314687">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62179">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พังงา</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135,303,894.00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52,664,779.50</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545,740.60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38,092,132.04</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7,678,163.11</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5,439,118.36</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10.33</a:t>
                      </a:r>
                    </a:p>
                  </a:txBody>
                  <a:tcPr marL="9525" marR="9525" marT="9525" marB="0" anchor="b">
                    <a:solidFill>
                      <a:srgbClr val="FB8D90"/>
                    </a:solidFill>
                  </a:tcPr>
                </a:tc>
                <a:extLst>
                  <a:ext uri="{0D108BD9-81ED-4DB2-BD59-A6C34878D82A}">
                    <a16:rowId xmlns:a16="http://schemas.microsoft.com/office/drawing/2014/main" val="677471429"/>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ระยอง</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176,018,699.00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23,522,963.38</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389,019.78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17,947,843.72</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2,720,085.46</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2,466,014.42</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10.48</a:t>
                      </a:r>
                    </a:p>
                  </a:txBody>
                  <a:tcPr marL="9525" marR="9525" marT="9525" marB="0" anchor="b">
                    <a:solidFill>
                      <a:srgbClr val="FB8D90"/>
                    </a:solidFill>
                  </a:tcPr>
                </a:tc>
                <a:extLst>
                  <a:ext uri="{0D108BD9-81ED-4DB2-BD59-A6C34878D82A}">
                    <a16:rowId xmlns:a16="http://schemas.microsoft.com/office/drawing/2014/main" val="3475873769"/>
                  </a:ext>
                </a:extLst>
              </a:tr>
              <a:tr h="362179">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กาฬสินธุ์</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282,948,330.00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56,617,667.37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915,082.00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48,403,193.42</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6,062,428.95</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10.71</a:t>
                      </a:r>
                    </a:p>
                  </a:txBody>
                  <a:tcPr marL="9525" marR="9525" marT="9525" marB="0" anchor="b">
                    <a:solidFill>
                      <a:srgbClr val="FB8D90"/>
                    </a:solidFill>
                  </a:tcPr>
                </a:tc>
                <a:extLst>
                  <a:ext uri="{0D108BD9-81ED-4DB2-BD59-A6C34878D82A}">
                    <a16:rowId xmlns:a16="http://schemas.microsoft.com/office/drawing/2014/main" val="1331947552"/>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24</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สุรินทร์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346,838,065.00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61,316,575.49</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546,128.07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48,810,592.23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935,188.00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6,733,912.28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10.98</a:t>
                      </a:r>
                    </a:p>
                  </a:txBody>
                  <a:tcPr marL="9525" marR="9525" marT="9525" marB="0" anchor="b">
                    <a:solidFill>
                      <a:srgbClr val="FB8D90"/>
                    </a:solidFill>
                  </a:tcPr>
                </a:tc>
                <a:extLst>
                  <a:ext uri="{0D108BD9-81ED-4DB2-BD59-A6C34878D82A}">
                    <a16:rowId xmlns:a16="http://schemas.microsoft.com/office/drawing/2014/main" val="712059664"/>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พะเยา</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192,669,105.00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23,460,810.87</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991,617.80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18,379,602.17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1,506,435.00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2,583,155.90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11.01</a:t>
                      </a:r>
                    </a:p>
                  </a:txBody>
                  <a:tcPr marL="9525" marR="9525" marT="9525" marB="0" anchor="b">
                    <a:solidFill>
                      <a:srgbClr val="FB8D90"/>
                    </a:solidFill>
                  </a:tcPr>
                </a:tc>
                <a:extLst>
                  <a:ext uri="{0D108BD9-81ED-4DB2-BD59-A6C34878D82A}">
                    <a16:rowId xmlns:a16="http://schemas.microsoft.com/office/drawing/2014/main" val="1420425166"/>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มหาสารคาม</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266,737,948.00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47,697,725.00</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12,741.00</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39,368,853.00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1,008,402.00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5,292,250.00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11.10</a:t>
                      </a:r>
                    </a:p>
                  </a:txBody>
                  <a:tcPr marL="9525" marR="9525" marT="9525" marB="0" anchor="b">
                    <a:solidFill>
                      <a:srgbClr val="FB8D90"/>
                    </a:solidFill>
                  </a:tcPr>
                </a:tc>
                <a:extLst>
                  <a:ext uri="{0D108BD9-81ED-4DB2-BD59-A6C34878D82A}">
                    <a16:rowId xmlns:a16="http://schemas.microsoft.com/office/drawing/2014/main" val="320307835"/>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27</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ยโสธร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199,462,139.00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36,848,024.19</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482,460.57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28,592,705.27</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1,273,550.12</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4,147,606.94</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11.26</a:t>
                      </a:r>
                    </a:p>
                  </a:txBody>
                  <a:tcPr marL="9525" marR="9525" marT="9525" marB="0" anchor="b">
                    <a:solidFill>
                      <a:srgbClr val="FB8D90"/>
                    </a:solidFill>
                  </a:tcPr>
                </a:tc>
                <a:extLst>
                  <a:ext uri="{0D108BD9-81ED-4DB2-BD59-A6C34878D82A}">
                    <a16:rowId xmlns:a16="http://schemas.microsoft.com/office/drawing/2014/main" val="2165482962"/>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28</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เชียงราย</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290,401,303.00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33,109,323.18</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1,102,287.59</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27,124,523.19</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1,139,843.40</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3,742,669.00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11.30</a:t>
                      </a:r>
                    </a:p>
                  </a:txBody>
                  <a:tcPr marL="9525" marR="9525" marT="9525" marB="0" anchor="b">
                    <a:solidFill>
                      <a:srgbClr val="FB8D90"/>
                    </a:solidFill>
                  </a:tcPr>
                </a:tc>
                <a:extLst>
                  <a:ext uri="{0D108BD9-81ED-4DB2-BD59-A6C34878D82A}">
                    <a16:rowId xmlns:a16="http://schemas.microsoft.com/office/drawing/2014/main" val="1991601676"/>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29</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อุทัยธานี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148,862,865.00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29,851,354.24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300,863.00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23,880,561.17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2,045,017.72</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3,431,348.55</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11.49</a:t>
                      </a:r>
                    </a:p>
                  </a:txBody>
                  <a:tcPr marL="9525" marR="9525" marT="9525" marB="0" anchor="b">
                    <a:solidFill>
                      <a:srgbClr val="FB8D90"/>
                    </a:solidFill>
                  </a:tcPr>
                </a:tc>
                <a:extLst>
                  <a:ext uri="{0D108BD9-81ED-4DB2-BD59-A6C34878D82A}">
                    <a16:rowId xmlns:a16="http://schemas.microsoft.com/office/drawing/2014/main" val="1807812892"/>
                  </a:ext>
                </a:extLst>
              </a:tr>
              <a:tr h="36217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30</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ตราด</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173,600,044.00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36,728,828.49</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574,357.70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24,900,537.03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5,884,004.40</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4,261,373.42</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11.60</a:t>
                      </a:r>
                    </a:p>
                  </a:txBody>
                  <a:tcPr marL="9525" marR="9525" marT="9525" marB="0" anchor="b">
                    <a:solidFill>
                      <a:srgbClr val="FB8D90"/>
                    </a:solidFill>
                  </a:tcPr>
                </a:tc>
                <a:extLst>
                  <a:ext uri="{0D108BD9-81ED-4DB2-BD59-A6C34878D82A}">
                    <a16:rowId xmlns:a16="http://schemas.microsoft.com/office/drawing/2014/main" val="3245178502"/>
                  </a:ext>
                </a:extLst>
              </a:tr>
            </a:tbl>
          </a:graphicData>
        </a:graphic>
      </p:graphicFrame>
      <p:grpSp>
        <p:nvGrpSpPr>
          <p:cNvPr id="2" name="Group 1"/>
          <p:cNvGrpSpPr/>
          <p:nvPr/>
        </p:nvGrpSpPr>
        <p:grpSpPr>
          <a:xfrm>
            <a:off x="-1104" y="88901"/>
            <a:ext cx="6868602" cy="752421"/>
            <a:chOff x="-1104" y="88901"/>
            <a:chExt cx="6868602" cy="752421"/>
          </a:xfrm>
        </p:grpSpPr>
        <p:sp>
          <p:nvSpPr>
            <p:cNvPr id="25"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6"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7" name="TextBox 29">
              <a:extLst>
                <a:ext uri="{FF2B5EF4-FFF2-40B4-BE49-F238E27FC236}">
                  <a16:creationId xmlns:a16="http://schemas.microsoft.com/office/drawing/2014/main" id="{5B442122-3C34-4ECB-95EC-33BB4C3E2DEC}"/>
                </a:ext>
              </a:extLst>
            </p:cNvPr>
            <p:cNvSpPr txBox="1"/>
            <p:nvPr/>
          </p:nvSpPr>
          <p:spPr>
            <a:xfrm>
              <a:off x="50801" y="209686"/>
              <a:ext cx="664209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4" name="ตัวแทนหมายเลขภาพนิ่ง 8">
            <a:extLst>
              <a:ext uri="{FF2B5EF4-FFF2-40B4-BE49-F238E27FC236}">
                <a16:creationId xmlns:a16="http://schemas.microsoft.com/office/drawing/2014/main" id="{8BCC916A-F021-4203-9E79-9AFC7D84760D}"/>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21</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85960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3" name="Table 22"/>
          <p:cNvGraphicFramePr>
            <a:graphicFrameLocks noGrp="1"/>
          </p:cNvGraphicFramePr>
          <p:nvPr>
            <p:extLst>
              <p:ext uri="{D42A27DB-BD31-4B8C-83A1-F6EECF244321}">
                <p14:modId xmlns:p14="http://schemas.microsoft.com/office/powerpoint/2010/main" val="1998300850"/>
              </p:ext>
            </p:extLst>
          </p:nvPr>
        </p:nvGraphicFramePr>
        <p:xfrm>
          <a:off x="216568" y="951387"/>
          <a:ext cx="11766886" cy="5249255"/>
        </p:xfrm>
        <a:graphic>
          <a:graphicData uri="http://schemas.openxmlformats.org/drawingml/2006/table">
            <a:tbl>
              <a:tblPr>
                <a:tableStyleId>{5C22544A-7EE6-4342-B048-85BDC9FD1C3A}</a:tableStyleId>
              </a:tblPr>
              <a:tblGrid>
                <a:gridCol w="681582">
                  <a:extLst>
                    <a:ext uri="{9D8B030D-6E8A-4147-A177-3AD203B41FA5}">
                      <a16:colId xmlns:a16="http://schemas.microsoft.com/office/drawing/2014/main" val="4080737412"/>
                    </a:ext>
                  </a:extLst>
                </a:gridCol>
                <a:gridCol w="1059671">
                  <a:extLst>
                    <a:ext uri="{9D8B030D-6E8A-4147-A177-3AD203B41FA5}">
                      <a16:colId xmlns:a16="http://schemas.microsoft.com/office/drawing/2014/main" val="631765601"/>
                    </a:ext>
                  </a:extLst>
                </a:gridCol>
                <a:gridCol w="1511796">
                  <a:extLst>
                    <a:ext uri="{9D8B030D-6E8A-4147-A177-3AD203B41FA5}">
                      <a16:colId xmlns:a16="http://schemas.microsoft.com/office/drawing/2014/main" val="291297623"/>
                    </a:ext>
                  </a:extLst>
                </a:gridCol>
                <a:gridCol w="1483538">
                  <a:extLst>
                    <a:ext uri="{9D8B030D-6E8A-4147-A177-3AD203B41FA5}">
                      <a16:colId xmlns:a16="http://schemas.microsoft.com/office/drawing/2014/main" val="1130322675"/>
                    </a:ext>
                  </a:extLst>
                </a:gridCol>
                <a:gridCol w="1469410">
                  <a:extLst>
                    <a:ext uri="{9D8B030D-6E8A-4147-A177-3AD203B41FA5}">
                      <a16:colId xmlns:a16="http://schemas.microsoft.com/office/drawing/2014/main" val="1411012879"/>
                    </a:ext>
                  </a:extLst>
                </a:gridCol>
                <a:gridCol w="1441152">
                  <a:extLst>
                    <a:ext uri="{9D8B030D-6E8A-4147-A177-3AD203B41FA5}">
                      <a16:colId xmlns:a16="http://schemas.microsoft.com/office/drawing/2014/main" val="372853045"/>
                    </a:ext>
                  </a:extLst>
                </a:gridCol>
                <a:gridCol w="1326575">
                  <a:extLst>
                    <a:ext uri="{9D8B030D-6E8A-4147-A177-3AD203B41FA5}">
                      <a16:colId xmlns:a16="http://schemas.microsoft.com/office/drawing/2014/main" val="1780765635"/>
                    </a:ext>
                  </a:extLst>
                </a:gridCol>
                <a:gridCol w="1457707">
                  <a:extLst>
                    <a:ext uri="{9D8B030D-6E8A-4147-A177-3AD203B41FA5}">
                      <a16:colId xmlns:a16="http://schemas.microsoft.com/office/drawing/2014/main" val="4252495391"/>
                    </a:ext>
                  </a:extLst>
                </a:gridCol>
                <a:gridCol w="1335455">
                  <a:extLst>
                    <a:ext uri="{9D8B030D-6E8A-4147-A177-3AD203B41FA5}">
                      <a16:colId xmlns:a16="http://schemas.microsoft.com/office/drawing/2014/main" val="2888153735"/>
                    </a:ext>
                  </a:extLst>
                </a:gridCol>
              </a:tblGrid>
              <a:tr h="359881">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 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290564">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59881">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ขอนแก่น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327,657,319.00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52,529,770.16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1,251,468.27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38,190,774.27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798,081.00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6,194,097.08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11.79</a:t>
                      </a:r>
                    </a:p>
                  </a:txBody>
                  <a:tcPr marL="9525" marR="9525" marT="9525" marB="0" anchor="b">
                    <a:solidFill>
                      <a:srgbClr val="FB8D90"/>
                    </a:solidFill>
                  </a:tcPr>
                </a:tc>
                <a:extLst>
                  <a:ext uri="{0D108BD9-81ED-4DB2-BD59-A6C34878D82A}">
                    <a16:rowId xmlns:a16="http://schemas.microsoft.com/office/drawing/2014/main" val="677471429"/>
                  </a:ext>
                </a:extLst>
              </a:tr>
              <a:tr h="359881">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พิจิตร</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180,656,575.00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42,657,661.33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410,243.26</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34,951,025.17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2,202,100.22</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5,094,292.68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11.94</a:t>
                      </a:r>
                    </a:p>
                  </a:txBody>
                  <a:tcPr marL="9525" marR="9525" marT="9525" marB="0" anchor="b">
                    <a:solidFill>
                      <a:srgbClr val="FB8D90"/>
                    </a:solidFill>
                  </a:tcPr>
                </a:tc>
                <a:extLst>
                  <a:ext uri="{0D108BD9-81ED-4DB2-BD59-A6C34878D82A}">
                    <a16:rowId xmlns:a16="http://schemas.microsoft.com/office/drawing/2014/main" val="3475873769"/>
                  </a:ext>
                </a:extLst>
              </a:tr>
              <a:tr h="359881">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สระบุรี</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211,223,380.00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57,570,036.86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444,480.98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48,341,723.36</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213,670.00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6,928,000.18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12.03</a:t>
                      </a:r>
                    </a:p>
                  </a:txBody>
                  <a:tcPr marL="9525" marR="9525" marT="9525" marB="0" anchor="b">
                    <a:solidFill>
                      <a:srgbClr val="FB8D90"/>
                    </a:solidFill>
                  </a:tcPr>
                </a:tc>
                <a:extLst>
                  <a:ext uri="{0D108BD9-81ED-4DB2-BD59-A6C34878D82A}">
                    <a16:rowId xmlns:a16="http://schemas.microsoft.com/office/drawing/2014/main" val="1331947552"/>
                  </a:ext>
                </a:extLst>
              </a:tr>
              <a:tr h="359881">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34</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สกลนคร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385,651,521.00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87,298,749.32</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489,714.08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75,385,399.96</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662,512.74</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10,761,122.54</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12.33</a:t>
                      </a:r>
                    </a:p>
                  </a:txBody>
                  <a:tcPr marL="9525" marR="9525" marT="9525" marB="0" anchor="b">
                    <a:solidFill>
                      <a:srgbClr val="FB8D90"/>
                    </a:solidFill>
                  </a:tcPr>
                </a:tc>
                <a:extLst>
                  <a:ext uri="{0D108BD9-81ED-4DB2-BD59-A6C34878D82A}">
                    <a16:rowId xmlns:a16="http://schemas.microsoft.com/office/drawing/2014/main" val="712059664"/>
                  </a:ext>
                </a:extLst>
              </a:tr>
              <a:tr h="359881">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35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ลพบุรี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178,159,197.00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48,060,293.26</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476,114.51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36,175,931.38</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5,939,839.88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12.36</a:t>
                      </a:r>
                    </a:p>
                  </a:txBody>
                  <a:tcPr marL="9525" marR="9525" marT="9525" marB="0" anchor="b">
                    <a:solidFill>
                      <a:srgbClr val="FB8D90"/>
                    </a:solidFill>
                  </a:tcPr>
                </a:tc>
                <a:extLst>
                  <a:ext uri="{0D108BD9-81ED-4DB2-BD59-A6C34878D82A}">
                    <a16:rowId xmlns:a16="http://schemas.microsoft.com/office/drawing/2014/main" val="1420425166"/>
                  </a:ext>
                </a:extLst>
              </a:tr>
              <a:tr h="359881">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36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ระนอง</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123,764,200.00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46,046,905.73</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28,268,421.31</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11,873,788.16</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5,904,693.26</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12.82</a:t>
                      </a:r>
                    </a:p>
                  </a:txBody>
                  <a:tcPr marL="9525" marR="9525" marT="9525" marB="0" anchor="b">
                    <a:solidFill>
                      <a:srgbClr val="FB8D90"/>
                    </a:solidFill>
                  </a:tcPr>
                </a:tc>
                <a:extLst>
                  <a:ext uri="{0D108BD9-81ED-4DB2-BD59-A6C34878D82A}">
                    <a16:rowId xmlns:a16="http://schemas.microsoft.com/office/drawing/2014/main" val="320307835"/>
                  </a:ext>
                </a:extLst>
              </a:tr>
              <a:tr h="359881">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37</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ชัยนาท</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222,661,698.00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56,803,408.69</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548,133.86</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40,785,973.85</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1,361,152.49</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7,477,466.01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13.16</a:t>
                      </a:r>
                    </a:p>
                  </a:txBody>
                  <a:tcPr marL="9525" marR="9525" marT="9525" marB="0" anchor="b">
                    <a:solidFill>
                      <a:srgbClr val="FB8D90"/>
                    </a:solidFill>
                  </a:tcPr>
                </a:tc>
                <a:extLst>
                  <a:ext uri="{0D108BD9-81ED-4DB2-BD59-A6C34878D82A}">
                    <a16:rowId xmlns:a16="http://schemas.microsoft.com/office/drawing/2014/main" val="2165482962"/>
                  </a:ext>
                </a:extLst>
              </a:tr>
              <a:tr h="359881">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38</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สุโขทัย</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265,881,415.00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36,575,829.17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1,380,436.41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30,344,041.88</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4,851,350.88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13.26</a:t>
                      </a:r>
                    </a:p>
                  </a:txBody>
                  <a:tcPr marL="9525" marR="9525" marT="9525" marB="0" anchor="b">
                    <a:solidFill>
                      <a:srgbClr val="FB8D90"/>
                    </a:solidFill>
                  </a:tcPr>
                </a:tc>
                <a:extLst>
                  <a:ext uri="{0D108BD9-81ED-4DB2-BD59-A6C34878D82A}">
                    <a16:rowId xmlns:a16="http://schemas.microsoft.com/office/drawing/2014/main" val="1991601676"/>
                  </a:ext>
                </a:extLst>
              </a:tr>
              <a:tr h="359881">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39</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สงขลา</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303,256,024.00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90,477,314.96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979,296.34</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47,438,488.29</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28,472,188.24</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12,219,414.89</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13.51</a:t>
                      </a:r>
                    </a:p>
                  </a:txBody>
                  <a:tcPr marL="9525" marR="9525" marT="9525" marB="0" anchor="b">
                    <a:solidFill>
                      <a:srgbClr val="FB8D90"/>
                    </a:solidFill>
                  </a:tcPr>
                </a:tc>
                <a:extLst>
                  <a:ext uri="{0D108BD9-81ED-4DB2-BD59-A6C34878D82A}">
                    <a16:rowId xmlns:a16="http://schemas.microsoft.com/office/drawing/2014/main" val="1807812892"/>
                  </a:ext>
                </a:extLst>
              </a:tr>
              <a:tr h="359881">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40</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กำแพงเพชร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279,222,520.00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32,471,711.94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193,867.00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24,708,228.27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2,896,248.00</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4,673,368.67</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14.39</a:t>
                      </a:r>
                    </a:p>
                  </a:txBody>
                  <a:tcPr marL="9525" marR="9525" marT="9525" marB="0" anchor="b">
                    <a:solidFill>
                      <a:srgbClr val="FB8D90"/>
                    </a:solidFill>
                  </a:tcPr>
                </a:tc>
                <a:extLst>
                  <a:ext uri="{0D108BD9-81ED-4DB2-BD59-A6C34878D82A}">
                    <a16:rowId xmlns:a16="http://schemas.microsoft.com/office/drawing/2014/main" val="3245178502"/>
                  </a:ext>
                </a:extLst>
              </a:tr>
            </a:tbl>
          </a:graphicData>
        </a:graphic>
      </p:graphicFrame>
      <p:grpSp>
        <p:nvGrpSpPr>
          <p:cNvPr id="25" name="Group 24"/>
          <p:cNvGrpSpPr/>
          <p:nvPr/>
        </p:nvGrpSpPr>
        <p:grpSpPr>
          <a:xfrm>
            <a:off x="-1104" y="88901"/>
            <a:ext cx="6868602" cy="752421"/>
            <a:chOff x="-1104" y="88901"/>
            <a:chExt cx="6868602" cy="752421"/>
          </a:xfrm>
        </p:grpSpPr>
        <p:sp>
          <p:nvSpPr>
            <p:cNvPr id="26"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7"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8" name="TextBox 29">
              <a:extLst>
                <a:ext uri="{FF2B5EF4-FFF2-40B4-BE49-F238E27FC236}">
                  <a16:creationId xmlns:a16="http://schemas.microsoft.com/office/drawing/2014/main" id="{5B442122-3C34-4ECB-95EC-33BB4C3E2DEC}"/>
                </a:ext>
              </a:extLst>
            </p:cNvPr>
            <p:cNvSpPr txBox="1"/>
            <p:nvPr/>
          </p:nvSpPr>
          <p:spPr>
            <a:xfrm>
              <a:off x="50801" y="209686"/>
              <a:ext cx="664209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4" name="ตัวแทนหมายเลขภาพนิ่ง 8">
            <a:extLst>
              <a:ext uri="{FF2B5EF4-FFF2-40B4-BE49-F238E27FC236}">
                <a16:creationId xmlns:a16="http://schemas.microsoft.com/office/drawing/2014/main" id="{26FE8FBE-7D22-43AF-AD44-D8A51A89CA47}"/>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22</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77298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3" name="Table 22"/>
          <p:cNvGraphicFramePr>
            <a:graphicFrameLocks noGrp="1"/>
          </p:cNvGraphicFramePr>
          <p:nvPr>
            <p:extLst>
              <p:ext uri="{D42A27DB-BD31-4B8C-83A1-F6EECF244321}">
                <p14:modId xmlns:p14="http://schemas.microsoft.com/office/powerpoint/2010/main" val="634272546"/>
              </p:ext>
            </p:extLst>
          </p:nvPr>
        </p:nvGraphicFramePr>
        <p:xfrm>
          <a:off x="50801" y="887479"/>
          <a:ext cx="11870703" cy="5120781"/>
        </p:xfrm>
        <a:graphic>
          <a:graphicData uri="http://schemas.openxmlformats.org/drawingml/2006/table">
            <a:tbl>
              <a:tblPr>
                <a:tableStyleId>{5C22544A-7EE6-4342-B048-85BDC9FD1C3A}</a:tableStyleId>
              </a:tblPr>
              <a:tblGrid>
                <a:gridCol w="676999">
                  <a:extLst>
                    <a:ext uri="{9D8B030D-6E8A-4147-A177-3AD203B41FA5}">
                      <a16:colId xmlns:a16="http://schemas.microsoft.com/office/drawing/2014/main" val="4080737412"/>
                    </a:ext>
                  </a:extLst>
                </a:gridCol>
                <a:gridCol w="1438821">
                  <a:extLst>
                    <a:ext uri="{9D8B030D-6E8A-4147-A177-3AD203B41FA5}">
                      <a16:colId xmlns:a16="http://schemas.microsoft.com/office/drawing/2014/main" val="631765601"/>
                    </a:ext>
                  </a:extLst>
                </a:gridCol>
                <a:gridCol w="1501633">
                  <a:extLst>
                    <a:ext uri="{9D8B030D-6E8A-4147-A177-3AD203B41FA5}">
                      <a16:colId xmlns:a16="http://schemas.microsoft.com/office/drawing/2014/main" val="291297623"/>
                    </a:ext>
                  </a:extLst>
                </a:gridCol>
                <a:gridCol w="1473564">
                  <a:extLst>
                    <a:ext uri="{9D8B030D-6E8A-4147-A177-3AD203B41FA5}">
                      <a16:colId xmlns:a16="http://schemas.microsoft.com/office/drawing/2014/main" val="1130322675"/>
                    </a:ext>
                  </a:extLst>
                </a:gridCol>
                <a:gridCol w="1459531">
                  <a:extLst>
                    <a:ext uri="{9D8B030D-6E8A-4147-A177-3AD203B41FA5}">
                      <a16:colId xmlns:a16="http://schemas.microsoft.com/office/drawing/2014/main" val="1411012879"/>
                    </a:ext>
                  </a:extLst>
                </a:gridCol>
                <a:gridCol w="1431465">
                  <a:extLst>
                    <a:ext uri="{9D8B030D-6E8A-4147-A177-3AD203B41FA5}">
                      <a16:colId xmlns:a16="http://schemas.microsoft.com/office/drawing/2014/main" val="372853045"/>
                    </a:ext>
                  </a:extLst>
                </a:gridCol>
                <a:gridCol w="1285191">
                  <a:extLst>
                    <a:ext uri="{9D8B030D-6E8A-4147-A177-3AD203B41FA5}">
                      <a16:colId xmlns:a16="http://schemas.microsoft.com/office/drawing/2014/main" val="1780765635"/>
                    </a:ext>
                  </a:extLst>
                </a:gridCol>
                <a:gridCol w="1444879">
                  <a:extLst>
                    <a:ext uri="{9D8B030D-6E8A-4147-A177-3AD203B41FA5}">
                      <a16:colId xmlns:a16="http://schemas.microsoft.com/office/drawing/2014/main" val="4252495391"/>
                    </a:ext>
                  </a:extLst>
                </a:gridCol>
                <a:gridCol w="1158620">
                  <a:extLst>
                    <a:ext uri="{9D8B030D-6E8A-4147-A177-3AD203B41FA5}">
                      <a16:colId xmlns:a16="http://schemas.microsoft.com/office/drawing/2014/main" val="2888153735"/>
                    </a:ext>
                  </a:extLst>
                </a:gridCol>
              </a:tblGrid>
              <a:tr h="351073">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 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258978">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จันทบุรี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145,234,889.75</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45,001,740.86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342,349.38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31,619,772.57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6,558,385.13</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6,481,233.78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14.40</a:t>
                      </a:r>
                    </a:p>
                  </a:txBody>
                  <a:tcPr marL="9525" marR="9525" marT="9525" marB="0" anchor="b">
                    <a:solidFill>
                      <a:srgbClr val="FB8D90"/>
                    </a:solidFill>
                  </a:tcPr>
                </a:tc>
                <a:extLst>
                  <a:ext uri="{0D108BD9-81ED-4DB2-BD59-A6C34878D82A}">
                    <a16:rowId xmlns:a16="http://schemas.microsoft.com/office/drawing/2014/main" val="677471429"/>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กระบี่</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144,107,351.00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50,328,870.54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351,801.46</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26,304,610.84</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16,379,571.27</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7,292,886.97</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14.49</a:t>
                      </a:r>
                    </a:p>
                  </a:txBody>
                  <a:tcPr marL="9525" marR="9525" marT="9525" marB="0" anchor="b">
                    <a:solidFill>
                      <a:srgbClr val="FB8D90"/>
                    </a:solidFill>
                  </a:tcPr>
                </a:tc>
                <a:extLst>
                  <a:ext uri="{0D108BD9-81ED-4DB2-BD59-A6C34878D82A}">
                    <a16:rowId xmlns:a16="http://schemas.microsoft.com/office/drawing/2014/main" val="3732445097"/>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ศรีสะเกษ</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387,306,841.00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56,729,544.56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951,272.70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40,435,056.78</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6,816,217.45</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8,266,058.69</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14.57</a:t>
                      </a:r>
                    </a:p>
                  </a:txBody>
                  <a:tcPr marL="9525" marR="9525" marT="9525" marB="0" anchor="b">
                    <a:solidFill>
                      <a:srgbClr val="FB8D90"/>
                    </a:solidFill>
                  </a:tcPr>
                </a:tc>
                <a:extLst>
                  <a:ext uri="{0D108BD9-81ED-4DB2-BD59-A6C34878D82A}">
                    <a16:rowId xmlns:a16="http://schemas.microsoft.com/office/drawing/2014/main" val="3475873769"/>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44</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เชียงใหม่</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297,434,952.00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39,764,333.04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755,575.08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30,662,638.93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2,196,204.44</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6,149,914.59</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15.47</a:t>
                      </a:r>
                    </a:p>
                  </a:txBody>
                  <a:tcPr marL="9525" marR="9525" marT="9525" marB="0" anchor="b">
                    <a:solidFill>
                      <a:srgbClr val="FB8D90"/>
                    </a:solidFill>
                  </a:tcPr>
                </a:tc>
                <a:extLst>
                  <a:ext uri="{0D108BD9-81ED-4DB2-BD59-A6C34878D82A}">
                    <a16:rowId xmlns:a16="http://schemas.microsoft.com/office/drawing/2014/main" val="1331947552"/>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กาญจนบุรี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275,512,119.00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33,200,335.18</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286,633.40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25,517,936.32</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2,095,637.36</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5,300,128.10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15.96</a:t>
                      </a:r>
                    </a:p>
                  </a:txBody>
                  <a:tcPr marL="9525" marR="9525" marT="9525" marB="0" anchor="b">
                    <a:solidFill>
                      <a:srgbClr val="FB8D90"/>
                    </a:solidFill>
                  </a:tcPr>
                </a:tc>
                <a:extLst>
                  <a:ext uri="{0D108BD9-81ED-4DB2-BD59-A6C34878D82A}">
                    <a16:rowId xmlns:a16="http://schemas.microsoft.com/office/drawing/2014/main" val="712059664"/>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เพชรบุรี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123,744,085.00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35,441,246.39</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534,474.64</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28,967,200.06</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239,766.88</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5,699,804.81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16.08</a:t>
                      </a:r>
                    </a:p>
                  </a:txBody>
                  <a:tcPr marL="9525" marR="9525" marT="9525" marB="0" anchor="b">
                    <a:solidFill>
                      <a:srgbClr val="FB8D90"/>
                    </a:solidFill>
                  </a:tcPr>
                </a:tc>
                <a:extLst>
                  <a:ext uri="{0D108BD9-81ED-4DB2-BD59-A6C34878D82A}">
                    <a16:rowId xmlns:a16="http://schemas.microsoft.com/office/drawing/2014/main" val="1420425166"/>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47</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แม่ฮ่องสอน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192,502,513.00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37,266,504.22</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31,384,835.63</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6,014,290.05</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16.14</a:t>
                      </a:r>
                    </a:p>
                  </a:txBody>
                  <a:tcPr marL="9525" marR="9525" marT="9525" marB="0" anchor="b">
                    <a:solidFill>
                      <a:srgbClr val="FB8D90"/>
                    </a:solidFill>
                  </a:tcPr>
                </a:tc>
                <a:extLst>
                  <a:ext uri="{0D108BD9-81ED-4DB2-BD59-A6C34878D82A}">
                    <a16:rowId xmlns:a16="http://schemas.microsoft.com/office/drawing/2014/main" val="320307835"/>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48</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ปราจีนบุรี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189,511,725.00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42,223,355.43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333,356.51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26,247,768.00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4,819,243.85</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6,968,443.49</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16.50</a:t>
                      </a:r>
                    </a:p>
                  </a:txBody>
                  <a:tcPr marL="9525" marR="9525" marT="9525" marB="0" anchor="b">
                    <a:solidFill>
                      <a:srgbClr val="FB8D90"/>
                    </a:solidFill>
                  </a:tcPr>
                </a:tc>
                <a:extLst>
                  <a:ext uri="{0D108BD9-81ED-4DB2-BD59-A6C34878D82A}">
                    <a16:rowId xmlns:a16="http://schemas.microsoft.com/office/drawing/2014/main" val="2165482962"/>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49</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น่าน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224,865,701.00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19,264,141.16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329,775.96</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15,264,471.25</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477,079.02</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3,192,814.93</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16.57</a:t>
                      </a:r>
                    </a:p>
                  </a:txBody>
                  <a:tcPr marL="9525" marR="9525" marT="9525" marB="0" anchor="b">
                    <a:solidFill>
                      <a:srgbClr val="FB8D90"/>
                    </a:solidFill>
                  </a:tcPr>
                </a:tc>
                <a:extLst>
                  <a:ext uri="{0D108BD9-81ED-4DB2-BD59-A6C34878D82A}">
                    <a16:rowId xmlns:a16="http://schemas.microsoft.com/office/drawing/2014/main" val="1991601676"/>
                  </a:ext>
                </a:extLst>
              </a:tr>
              <a:tr h="351073">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50</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ปัตตานี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195,223,802.00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63,216,989.41</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45,956,949.17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3,043,915.33</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10,610,895.69</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16.78</a:t>
                      </a:r>
                    </a:p>
                  </a:txBody>
                  <a:tcPr marL="9525" marR="9525" marT="9525" marB="0" anchor="b">
                    <a:solidFill>
                      <a:srgbClr val="FB8D90"/>
                    </a:solidFill>
                  </a:tcPr>
                </a:tc>
                <a:extLst>
                  <a:ext uri="{0D108BD9-81ED-4DB2-BD59-A6C34878D82A}">
                    <a16:rowId xmlns:a16="http://schemas.microsoft.com/office/drawing/2014/main" val="1807812892"/>
                  </a:ext>
                </a:extLst>
              </a:tr>
            </a:tbl>
          </a:graphicData>
        </a:graphic>
      </p:graphicFrame>
      <p:grpSp>
        <p:nvGrpSpPr>
          <p:cNvPr id="25" name="Group 24"/>
          <p:cNvGrpSpPr/>
          <p:nvPr/>
        </p:nvGrpSpPr>
        <p:grpSpPr>
          <a:xfrm>
            <a:off x="-1104" y="88901"/>
            <a:ext cx="6868602" cy="752421"/>
            <a:chOff x="-1104" y="88901"/>
            <a:chExt cx="6868602" cy="752421"/>
          </a:xfrm>
        </p:grpSpPr>
        <p:sp>
          <p:nvSpPr>
            <p:cNvPr id="26"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7"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8" name="TextBox 29">
              <a:extLst>
                <a:ext uri="{FF2B5EF4-FFF2-40B4-BE49-F238E27FC236}">
                  <a16:creationId xmlns:a16="http://schemas.microsoft.com/office/drawing/2014/main" id="{5B442122-3C34-4ECB-95EC-33BB4C3E2DEC}"/>
                </a:ext>
              </a:extLst>
            </p:cNvPr>
            <p:cNvSpPr txBox="1"/>
            <p:nvPr/>
          </p:nvSpPr>
          <p:spPr>
            <a:xfrm>
              <a:off x="50801" y="209686"/>
              <a:ext cx="664209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4" name="ตัวแทนหมายเลขภาพนิ่ง 8">
            <a:extLst>
              <a:ext uri="{FF2B5EF4-FFF2-40B4-BE49-F238E27FC236}">
                <a16:creationId xmlns:a16="http://schemas.microsoft.com/office/drawing/2014/main" id="{F723BA54-9E23-4048-BB8F-C8D7CFF72FC8}"/>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23</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65742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3" name="Table 22"/>
          <p:cNvGraphicFramePr>
            <a:graphicFrameLocks noGrp="1"/>
          </p:cNvGraphicFramePr>
          <p:nvPr>
            <p:extLst>
              <p:ext uri="{D42A27DB-BD31-4B8C-83A1-F6EECF244321}">
                <p14:modId xmlns:p14="http://schemas.microsoft.com/office/powerpoint/2010/main" val="2746710388"/>
              </p:ext>
            </p:extLst>
          </p:nvPr>
        </p:nvGraphicFramePr>
        <p:xfrm>
          <a:off x="120466" y="963623"/>
          <a:ext cx="11951067" cy="5315447"/>
        </p:xfrm>
        <a:graphic>
          <a:graphicData uri="http://schemas.openxmlformats.org/drawingml/2006/table">
            <a:tbl>
              <a:tblPr>
                <a:tableStyleId>{5C22544A-7EE6-4342-B048-85BDC9FD1C3A}</a:tableStyleId>
              </a:tblPr>
              <a:tblGrid>
                <a:gridCol w="682693">
                  <a:extLst>
                    <a:ext uri="{9D8B030D-6E8A-4147-A177-3AD203B41FA5}">
                      <a16:colId xmlns:a16="http://schemas.microsoft.com/office/drawing/2014/main" val="4080737412"/>
                    </a:ext>
                  </a:extLst>
                </a:gridCol>
                <a:gridCol w="1290555">
                  <a:extLst>
                    <a:ext uri="{9D8B030D-6E8A-4147-A177-3AD203B41FA5}">
                      <a16:colId xmlns:a16="http://schemas.microsoft.com/office/drawing/2014/main" val="631765601"/>
                    </a:ext>
                  </a:extLst>
                </a:gridCol>
                <a:gridCol w="1514259">
                  <a:extLst>
                    <a:ext uri="{9D8B030D-6E8A-4147-A177-3AD203B41FA5}">
                      <a16:colId xmlns:a16="http://schemas.microsoft.com/office/drawing/2014/main" val="291297623"/>
                    </a:ext>
                  </a:extLst>
                </a:gridCol>
                <a:gridCol w="1485956">
                  <a:extLst>
                    <a:ext uri="{9D8B030D-6E8A-4147-A177-3AD203B41FA5}">
                      <a16:colId xmlns:a16="http://schemas.microsoft.com/office/drawing/2014/main" val="1130322675"/>
                    </a:ext>
                  </a:extLst>
                </a:gridCol>
                <a:gridCol w="1471804">
                  <a:extLst>
                    <a:ext uri="{9D8B030D-6E8A-4147-A177-3AD203B41FA5}">
                      <a16:colId xmlns:a16="http://schemas.microsoft.com/office/drawing/2014/main" val="1411012879"/>
                    </a:ext>
                  </a:extLst>
                </a:gridCol>
                <a:gridCol w="1443498">
                  <a:extLst>
                    <a:ext uri="{9D8B030D-6E8A-4147-A177-3AD203B41FA5}">
                      <a16:colId xmlns:a16="http://schemas.microsoft.com/office/drawing/2014/main" val="372853045"/>
                    </a:ext>
                  </a:extLst>
                </a:gridCol>
                <a:gridCol w="1295136">
                  <a:extLst>
                    <a:ext uri="{9D8B030D-6E8A-4147-A177-3AD203B41FA5}">
                      <a16:colId xmlns:a16="http://schemas.microsoft.com/office/drawing/2014/main" val="1780765635"/>
                    </a:ext>
                  </a:extLst>
                </a:gridCol>
                <a:gridCol w="1429537">
                  <a:extLst>
                    <a:ext uri="{9D8B030D-6E8A-4147-A177-3AD203B41FA5}">
                      <a16:colId xmlns:a16="http://schemas.microsoft.com/office/drawing/2014/main" val="4252495391"/>
                    </a:ext>
                  </a:extLst>
                </a:gridCol>
                <a:gridCol w="1337629">
                  <a:extLst>
                    <a:ext uri="{9D8B030D-6E8A-4147-A177-3AD203B41FA5}">
                      <a16:colId xmlns:a16="http://schemas.microsoft.com/office/drawing/2014/main" val="2888153735"/>
                    </a:ext>
                  </a:extLst>
                </a:gridCol>
              </a:tblGrid>
              <a:tr h="364419">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 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306838">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64419">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นครราชสีมา</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447,112,310.00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47,457,611.55</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912,037.70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35,549,926.15</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2,985,754.12</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8,009,893.58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16.88</a:t>
                      </a:r>
                    </a:p>
                  </a:txBody>
                  <a:tcPr marL="9525" marR="9525" marT="9525" marB="0" anchor="b">
                    <a:solidFill>
                      <a:srgbClr val="FB8D90"/>
                    </a:solidFill>
                  </a:tcPr>
                </a:tc>
                <a:extLst>
                  <a:ext uri="{0D108BD9-81ED-4DB2-BD59-A6C34878D82A}">
                    <a16:rowId xmlns:a16="http://schemas.microsoft.com/office/drawing/2014/main" val="677471429"/>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สมุทรปราการ</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171,648,806.00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69,581,317.75</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239,675.38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35,620,573.03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21,844,654.19</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11,876,415.15</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17.07</a:t>
                      </a:r>
                    </a:p>
                  </a:txBody>
                  <a:tcPr marL="9525" marR="9525" marT="9525" marB="0" anchor="b">
                    <a:solidFill>
                      <a:srgbClr val="FB8D90"/>
                    </a:solidFill>
                  </a:tcPr>
                </a:tc>
                <a:extLst>
                  <a:ext uri="{0D108BD9-81ED-4DB2-BD59-A6C34878D82A}">
                    <a16:rowId xmlns:a16="http://schemas.microsoft.com/office/drawing/2014/main" val="3475873769"/>
                  </a:ext>
                </a:extLst>
              </a:tr>
              <a:tr h="364419">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ตรัง</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192,153,330.00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62,195,240.02</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686,871.15</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48,392,549.50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1,424,004.87</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11,691,814.50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18.80</a:t>
                      </a:r>
                    </a:p>
                  </a:txBody>
                  <a:tcPr marL="9525" marR="9525" marT="9525" marB="0" anchor="b">
                    <a:solidFill>
                      <a:srgbClr val="FB8D90"/>
                    </a:solidFill>
                  </a:tcPr>
                </a:tc>
                <a:extLst>
                  <a:ext uri="{0D108BD9-81ED-4DB2-BD59-A6C34878D82A}">
                    <a16:rowId xmlns:a16="http://schemas.microsoft.com/office/drawing/2014/main" val="1331947552"/>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54</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ภูเก็ต</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105,205,517.00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31,333,465.04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103,816.79</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15,698,697.60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9,595,823.41</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5,935,127.24</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18.94</a:t>
                      </a:r>
                    </a:p>
                  </a:txBody>
                  <a:tcPr marL="9525" marR="9525" marT="9525" marB="0" anchor="b">
                    <a:solidFill>
                      <a:srgbClr val="FB8D90"/>
                    </a:solidFill>
                  </a:tcPr>
                </a:tc>
                <a:extLst>
                  <a:ext uri="{0D108BD9-81ED-4DB2-BD59-A6C34878D82A}">
                    <a16:rowId xmlns:a16="http://schemas.microsoft.com/office/drawing/2014/main" val="712059664"/>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หนองบัวลำภู</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180,308,243.00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53,840,746.86</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553,726.91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41,417,412.87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1,549,241.00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10,320,366.08</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19.17</a:t>
                      </a:r>
                    </a:p>
                  </a:txBody>
                  <a:tcPr marL="9525" marR="9525" marT="9525" marB="0" anchor="b">
                    <a:solidFill>
                      <a:srgbClr val="FB8D90"/>
                    </a:solidFill>
                  </a:tcPr>
                </a:tc>
                <a:extLst>
                  <a:ext uri="{0D108BD9-81ED-4DB2-BD59-A6C34878D82A}">
                    <a16:rowId xmlns:a16="http://schemas.microsoft.com/office/drawing/2014/main" val="1420425166"/>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ลำพูน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171,403,850.00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35,658,186.90</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327,950.07</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25,926,015.86</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963,850.00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6,909,690.31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19.38</a:t>
                      </a:r>
                    </a:p>
                  </a:txBody>
                  <a:tcPr marL="9525" marR="9525" marT="9525" marB="0" anchor="b">
                    <a:solidFill>
                      <a:srgbClr val="FB8D90"/>
                    </a:solidFill>
                  </a:tcPr>
                </a:tc>
                <a:extLst>
                  <a:ext uri="{0D108BD9-81ED-4DB2-BD59-A6C34878D82A}">
                    <a16:rowId xmlns:a16="http://schemas.microsoft.com/office/drawing/2014/main" val="320307835"/>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57</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แพร่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178,999,500.00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27,235,234.82</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793,829.17</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21,068,712.09</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64,418.02</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5,308,275.54</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19.49</a:t>
                      </a:r>
                    </a:p>
                  </a:txBody>
                  <a:tcPr marL="9525" marR="9525" marT="9525" marB="0" anchor="b">
                    <a:solidFill>
                      <a:srgbClr val="FB8D90"/>
                    </a:solidFill>
                  </a:tcPr>
                </a:tc>
                <a:extLst>
                  <a:ext uri="{0D108BD9-81ED-4DB2-BD59-A6C34878D82A}">
                    <a16:rowId xmlns:a16="http://schemas.microsoft.com/office/drawing/2014/main" val="2165482962"/>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58</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หนองคาย</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255,893,040.00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68,564,770.95</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504,035.24</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54,624,954.90</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13,435,780.81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19.60</a:t>
                      </a:r>
                    </a:p>
                  </a:txBody>
                  <a:tcPr marL="9525" marR="9525" marT="9525" marB="0" anchor="b">
                    <a:solidFill>
                      <a:srgbClr val="FB8D90"/>
                    </a:solidFill>
                  </a:tcPr>
                </a:tc>
                <a:extLst>
                  <a:ext uri="{0D108BD9-81ED-4DB2-BD59-A6C34878D82A}">
                    <a16:rowId xmlns:a16="http://schemas.microsoft.com/office/drawing/2014/main" val="1991601676"/>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59</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อุตรดิตถ์</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237,789,690.00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29,134,704.95</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146,216.00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22,964,018.82</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52,065.00</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5,908,268.13</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20.28</a:t>
                      </a:r>
                    </a:p>
                  </a:txBody>
                  <a:tcPr marL="9525" marR="9525" marT="9525" marB="0" anchor="b">
                    <a:solidFill>
                      <a:srgbClr val="FB8D90"/>
                    </a:solidFill>
                  </a:tcPr>
                </a:tc>
                <a:extLst>
                  <a:ext uri="{0D108BD9-81ED-4DB2-BD59-A6C34878D82A}">
                    <a16:rowId xmlns:a16="http://schemas.microsoft.com/office/drawing/2014/main" val="1807812892"/>
                  </a:ext>
                </a:extLst>
              </a:tr>
              <a:tr h="364419">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60</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พัทลุง</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115,236,449.00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30,190,139.63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289,259.02</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16,525,294.38</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5,720,835.11</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6,594,104.35</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21.84</a:t>
                      </a:r>
                    </a:p>
                  </a:txBody>
                  <a:tcPr marL="9525" marR="9525" marT="9525" marB="0" anchor="b">
                    <a:solidFill>
                      <a:srgbClr val="FB8D90"/>
                    </a:solidFill>
                  </a:tcPr>
                </a:tc>
                <a:extLst>
                  <a:ext uri="{0D108BD9-81ED-4DB2-BD59-A6C34878D82A}">
                    <a16:rowId xmlns:a16="http://schemas.microsoft.com/office/drawing/2014/main" val="3245178502"/>
                  </a:ext>
                </a:extLst>
              </a:tr>
            </a:tbl>
          </a:graphicData>
        </a:graphic>
      </p:graphicFrame>
      <p:grpSp>
        <p:nvGrpSpPr>
          <p:cNvPr id="25" name="Group 24"/>
          <p:cNvGrpSpPr/>
          <p:nvPr/>
        </p:nvGrpSpPr>
        <p:grpSpPr>
          <a:xfrm>
            <a:off x="-1104" y="88901"/>
            <a:ext cx="6868602" cy="752421"/>
            <a:chOff x="-1104" y="88901"/>
            <a:chExt cx="6868602" cy="752421"/>
          </a:xfrm>
        </p:grpSpPr>
        <p:sp>
          <p:nvSpPr>
            <p:cNvPr id="26"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7"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8" name="TextBox 29">
              <a:extLst>
                <a:ext uri="{FF2B5EF4-FFF2-40B4-BE49-F238E27FC236}">
                  <a16:creationId xmlns:a16="http://schemas.microsoft.com/office/drawing/2014/main" id="{5B442122-3C34-4ECB-95EC-33BB4C3E2DEC}"/>
                </a:ext>
              </a:extLst>
            </p:cNvPr>
            <p:cNvSpPr txBox="1"/>
            <p:nvPr/>
          </p:nvSpPr>
          <p:spPr>
            <a:xfrm>
              <a:off x="50801" y="209686"/>
              <a:ext cx="664209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4" name="ตัวแทนหมายเลขภาพนิ่ง 8">
            <a:extLst>
              <a:ext uri="{FF2B5EF4-FFF2-40B4-BE49-F238E27FC236}">
                <a16:creationId xmlns:a16="http://schemas.microsoft.com/office/drawing/2014/main" id="{FB4BD7A4-034E-48F0-8393-B6B42CC4BB98}"/>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24</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4776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3" name="Table 22"/>
          <p:cNvGraphicFramePr>
            <a:graphicFrameLocks noGrp="1"/>
          </p:cNvGraphicFramePr>
          <p:nvPr>
            <p:extLst>
              <p:ext uri="{D42A27DB-BD31-4B8C-83A1-F6EECF244321}">
                <p14:modId xmlns:p14="http://schemas.microsoft.com/office/powerpoint/2010/main" val="760402161"/>
              </p:ext>
            </p:extLst>
          </p:nvPr>
        </p:nvGraphicFramePr>
        <p:xfrm>
          <a:off x="88685" y="951387"/>
          <a:ext cx="11978991" cy="5283766"/>
        </p:xfrm>
        <a:graphic>
          <a:graphicData uri="http://schemas.openxmlformats.org/drawingml/2006/table">
            <a:tbl>
              <a:tblPr>
                <a:tableStyleId>{5C22544A-7EE6-4342-B048-85BDC9FD1C3A}</a:tableStyleId>
              </a:tblPr>
              <a:tblGrid>
                <a:gridCol w="679202">
                  <a:extLst>
                    <a:ext uri="{9D8B030D-6E8A-4147-A177-3AD203B41FA5}">
                      <a16:colId xmlns:a16="http://schemas.microsoft.com/office/drawing/2014/main" val="4080737412"/>
                    </a:ext>
                  </a:extLst>
                </a:gridCol>
                <a:gridCol w="1161274">
                  <a:extLst>
                    <a:ext uri="{9D8B030D-6E8A-4147-A177-3AD203B41FA5}">
                      <a16:colId xmlns:a16="http://schemas.microsoft.com/office/drawing/2014/main" val="631765601"/>
                    </a:ext>
                  </a:extLst>
                </a:gridCol>
                <a:gridCol w="1535934">
                  <a:extLst>
                    <a:ext uri="{9D8B030D-6E8A-4147-A177-3AD203B41FA5}">
                      <a16:colId xmlns:a16="http://schemas.microsoft.com/office/drawing/2014/main" val="291297623"/>
                    </a:ext>
                  </a:extLst>
                </a:gridCol>
                <a:gridCol w="1715262">
                  <a:extLst>
                    <a:ext uri="{9D8B030D-6E8A-4147-A177-3AD203B41FA5}">
                      <a16:colId xmlns:a16="http://schemas.microsoft.com/office/drawing/2014/main" val="1130322675"/>
                    </a:ext>
                  </a:extLst>
                </a:gridCol>
                <a:gridCol w="1464282">
                  <a:extLst>
                    <a:ext uri="{9D8B030D-6E8A-4147-A177-3AD203B41FA5}">
                      <a16:colId xmlns:a16="http://schemas.microsoft.com/office/drawing/2014/main" val="1411012879"/>
                    </a:ext>
                  </a:extLst>
                </a:gridCol>
                <a:gridCol w="1436121">
                  <a:extLst>
                    <a:ext uri="{9D8B030D-6E8A-4147-A177-3AD203B41FA5}">
                      <a16:colId xmlns:a16="http://schemas.microsoft.com/office/drawing/2014/main" val="372853045"/>
                    </a:ext>
                  </a:extLst>
                </a:gridCol>
                <a:gridCol w="1350815">
                  <a:extLst>
                    <a:ext uri="{9D8B030D-6E8A-4147-A177-3AD203B41FA5}">
                      <a16:colId xmlns:a16="http://schemas.microsoft.com/office/drawing/2014/main" val="1780765635"/>
                    </a:ext>
                  </a:extLst>
                </a:gridCol>
                <a:gridCol w="1452620">
                  <a:extLst>
                    <a:ext uri="{9D8B030D-6E8A-4147-A177-3AD203B41FA5}">
                      <a16:colId xmlns:a16="http://schemas.microsoft.com/office/drawing/2014/main" val="4252495391"/>
                    </a:ext>
                  </a:extLst>
                </a:gridCol>
                <a:gridCol w="1183481">
                  <a:extLst>
                    <a:ext uri="{9D8B030D-6E8A-4147-A177-3AD203B41FA5}">
                      <a16:colId xmlns:a16="http://schemas.microsoft.com/office/drawing/2014/main" val="2888153735"/>
                    </a:ext>
                  </a:extLst>
                </a:gridCol>
              </a:tblGrid>
              <a:tr h="362247">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299049">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62247">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สุพรรณบุรี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209,736,399.00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26,487,496.54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20,161,107.93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143,188.00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6,183,200.61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23.34</a:t>
                      </a:r>
                    </a:p>
                  </a:txBody>
                  <a:tcPr marL="9525" marR="9525" marT="9525" marB="0" anchor="b">
                    <a:solidFill>
                      <a:srgbClr val="FB8D90"/>
                    </a:solidFill>
                  </a:tcPr>
                </a:tc>
                <a:extLst>
                  <a:ext uri="{0D108BD9-81ED-4DB2-BD59-A6C34878D82A}">
                    <a16:rowId xmlns:a16="http://schemas.microsoft.com/office/drawing/2014/main" val="677471429"/>
                  </a:ext>
                </a:extLst>
              </a:tr>
              <a:tr h="362247">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ยะลา</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135,592,990.00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52,442,359.33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350,056.45</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22,898,284.66</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3,387,847.37</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12,530,774.29</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23.89</a:t>
                      </a:r>
                    </a:p>
                  </a:txBody>
                  <a:tcPr marL="9525" marR="9525" marT="9525" marB="0" anchor="b">
                    <a:solidFill>
                      <a:srgbClr val="FB8D90"/>
                    </a:solidFill>
                  </a:tcPr>
                </a:tc>
                <a:extLst>
                  <a:ext uri="{0D108BD9-81ED-4DB2-BD59-A6C34878D82A}">
                    <a16:rowId xmlns:a16="http://schemas.microsoft.com/office/drawing/2014/main" val="3475873769"/>
                  </a:ext>
                </a:extLst>
              </a:tr>
              <a:tr h="362247">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นครสวรรค์</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288,468,348.00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51,212,591.24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507,535.60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36,028,147.94</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2,301,514.00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12,375,393.70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24.16</a:t>
                      </a:r>
                    </a:p>
                  </a:txBody>
                  <a:tcPr marL="9525" marR="9525" marT="9525" marB="0" anchor="b">
                    <a:solidFill>
                      <a:srgbClr val="FB8D90"/>
                    </a:solidFill>
                  </a:tcPr>
                </a:tc>
                <a:extLst>
                  <a:ext uri="{0D108BD9-81ED-4DB2-BD59-A6C34878D82A}">
                    <a16:rowId xmlns:a16="http://schemas.microsoft.com/office/drawing/2014/main" val="1331947552"/>
                  </a:ext>
                </a:extLst>
              </a:tr>
              <a:tr h="362247">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64</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บึงกาฬ</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173,986,580.00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48,152,661.82</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449,817.27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35,589,473.05</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421,525.15</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11,691,846.35</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24.28</a:t>
                      </a:r>
                    </a:p>
                  </a:txBody>
                  <a:tcPr marL="9525" marR="9525" marT="9525" marB="0" anchor="b">
                    <a:solidFill>
                      <a:srgbClr val="FB8D90"/>
                    </a:solidFill>
                  </a:tcPr>
                </a:tc>
                <a:extLst>
                  <a:ext uri="{0D108BD9-81ED-4DB2-BD59-A6C34878D82A}">
                    <a16:rowId xmlns:a16="http://schemas.microsoft.com/office/drawing/2014/main" val="712059664"/>
                  </a:ext>
                </a:extLst>
              </a:tr>
              <a:tr h="362247">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นครปฐม</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215,101,300.00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38,024,133.95</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745,563.41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24,668,830.90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3,332,805.74</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9,240,039.10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24.30</a:t>
                      </a:r>
                    </a:p>
                  </a:txBody>
                  <a:tcPr marL="9525" marR="9525" marT="9525" marB="0" anchor="b">
                    <a:solidFill>
                      <a:srgbClr val="FB8D90"/>
                    </a:solidFill>
                  </a:tcPr>
                </a:tc>
                <a:extLst>
                  <a:ext uri="{0D108BD9-81ED-4DB2-BD59-A6C34878D82A}">
                    <a16:rowId xmlns:a16="http://schemas.microsoft.com/office/drawing/2014/main" val="1420425166"/>
                  </a:ext>
                </a:extLst>
              </a:tr>
              <a:tr h="362247">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ชุมพร</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170,603,670.00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31,029,351.57</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261,377.31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23,035,838.00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164,746.06</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7,567,390.20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24.39</a:t>
                      </a:r>
                    </a:p>
                  </a:txBody>
                  <a:tcPr marL="9525" marR="9525" marT="9525" marB="0" anchor="b">
                    <a:solidFill>
                      <a:srgbClr val="FB8D90"/>
                    </a:solidFill>
                  </a:tcPr>
                </a:tc>
                <a:extLst>
                  <a:ext uri="{0D108BD9-81ED-4DB2-BD59-A6C34878D82A}">
                    <a16:rowId xmlns:a16="http://schemas.microsoft.com/office/drawing/2014/main" val="320307835"/>
                  </a:ext>
                </a:extLst>
              </a:tr>
              <a:tr h="362247">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67</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เลย</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284,345,526.00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75,735,000.35</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919,768.04</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51,851,293.40</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3,321,516.00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18,655,332.91</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24.63</a:t>
                      </a:r>
                    </a:p>
                  </a:txBody>
                  <a:tcPr marL="9525" marR="9525" marT="9525" marB="0" anchor="b">
                    <a:solidFill>
                      <a:srgbClr val="FB8D90"/>
                    </a:solidFill>
                  </a:tcPr>
                </a:tc>
                <a:extLst>
                  <a:ext uri="{0D108BD9-81ED-4DB2-BD59-A6C34878D82A}">
                    <a16:rowId xmlns:a16="http://schemas.microsoft.com/office/drawing/2014/main" val="2165482962"/>
                  </a:ext>
                </a:extLst>
              </a:tr>
              <a:tr h="362247">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68</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ร้อยเอ็ด</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357,092,600.00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24,785,831.94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446,281.04</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16,279,153.45</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1,589,945.00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6,470,452.45</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26.11</a:t>
                      </a:r>
                    </a:p>
                  </a:txBody>
                  <a:tcPr marL="9525" marR="9525" marT="9525" marB="0" anchor="b">
                    <a:solidFill>
                      <a:srgbClr val="FB8D90"/>
                    </a:solidFill>
                  </a:tcPr>
                </a:tc>
                <a:extLst>
                  <a:ext uri="{0D108BD9-81ED-4DB2-BD59-A6C34878D82A}">
                    <a16:rowId xmlns:a16="http://schemas.microsoft.com/office/drawing/2014/main" val="1991601676"/>
                  </a:ext>
                </a:extLst>
              </a:tr>
              <a:tr h="362247">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69</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ลำปาง</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209,316,150.00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47,161,497.89</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31,326.60</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32,918,476.85</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1,687,341.00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12,524,353.44</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26.56</a:t>
                      </a:r>
                    </a:p>
                  </a:txBody>
                  <a:tcPr marL="9525" marR="9525" marT="9525" marB="0" anchor="b">
                    <a:solidFill>
                      <a:srgbClr val="FB8D90"/>
                    </a:solidFill>
                  </a:tcPr>
                </a:tc>
                <a:extLst>
                  <a:ext uri="{0D108BD9-81ED-4DB2-BD59-A6C34878D82A}">
                    <a16:rowId xmlns:a16="http://schemas.microsoft.com/office/drawing/2014/main" val="1807812892"/>
                  </a:ext>
                </a:extLst>
              </a:tr>
              <a:tr h="362247">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70</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นครพนม</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363,760,366.00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49,710,399.72</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679,197.61</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35,392,298.34</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13,638,903.77</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27.44</a:t>
                      </a:r>
                    </a:p>
                  </a:txBody>
                  <a:tcPr marL="9525" marR="9525" marT="9525" marB="0" anchor="b">
                    <a:solidFill>
                      <a:srgbClr val="FB8D90"/>
                    </a:solidFill>
                  </a:tcPr>
                </a:tc>
                <a:extLst>
                  <a:ext uri="{0D108BD9-81ED-4DB2-BD59-A6C34878D82A}">
                    <a16:rowId xmlns:a16="http://schemas.microsoft.com/office/drawing/2014/main" val="3245178502"/>
                  </a:ext>
                </a:extLst>
              </a:tr>
            </a:tbl>
          </a:graphicData>
        </a:graphic>
      </p:graphicFrame>
      <p:grpSp>
        <p:nvGrpSpPr>
          <p:cNvPr id="25" name="Group 24"/>
          <p:cNvGrpSpPr/>
          <p:nvPr/>
        </p:nvGrpSpPr>
        <p:grpSpPr>
          <a:xfrm>
            <a:off x="-1104" y="88901"/>
            <a:ext cx="6868602" cy="752421"/>
            <a:chOff x="-1104" y="88901"/>
            <a:chExt cx="6868602" cy="752421"/>
          </a:xfrm>
        </p:grpSpPr>
        <p:sp>
          <p:nvSpPr>
            <p:cNvPr id="26"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7"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8" name="TextBox 29">
              <a:extLst>
                <a:ext uri="{FF2B5EF4-FFF2-40B4-BE49-F238E27FC236}">
                  <a16:creationId xmlns:a16="http://schemas.microsoft.com/office/drawing/2014/main" id="{5B442122-3C34-4ECB-95EC-33BB4C3E2DEC}"/>
                </a:ext>
              </a:extLst>
            </p:cNvPr>
            <p:cNvSpPr txBox="1"/>
            <p:nvPr/>
          </p:nvSpPr>
          <p:spPr>
            <a:xfrm>
              <a:off x="50801" y="209686"/>
              <a:ext cx="664209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4" name="ตัวแทนหมายเลขภาพนิ่ง 8">
            <a:extLst>
              <a:ext uri="{FF2B5EF4-FFF2-40B4-BE49-F238E27FC236}">
                <a16:creationId xmlns:a16="http://schemas.microsoft.com/office/drawing/2014/main" id="{0F8987A0-54C8-4CC9-A6C7-38075F00BF50}"/>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25</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89853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23" name="Table 22"/>
          <p:cNvGraphicFramePr>
            <a:graphicFrameLocks noGrp="1"/>
          </p:cNvGraphicFramePr>
          <p:nvPr>
            <p:extLst>
              <p:ext uri="{D42A27DB-BD31-4B8C-83A1-F6EECF244321}">
                <p14:modId xmlns:p14="http://schemas.microsoft.com/office/powerpoint/2010/main" val="1435156248"/>
              </p:ext>
            </p:extLst>
          </p:nvPr>
        </p:nvGraphicFramePr>
        <p:xfrm>
          <a:off x="88684" y="1048670"/>
          <a:ext cx="12070079" cy="4538091"/>
        </p:xfrm>
        <a:graphic>
          <a:graphicData uri="http://schemas.openxmlformats.org/drawingml/2006/table">
            <a:tbl>
              <a:tblPr>
                <a:tableStyleId>{5C22544A-7EE6-4342-B048-85BDC9FD1C3A}</a:tableStyleId>
              </a:tblPr>
              <a:tblGrid>
                <a:gridCol w="460449">
                  <a:extLst>
                    <a:ext uri="{9D8B030D-6E8A-4147-A177-3AD203B41FA5}">
                      <a16:colId xmlns:a16="http://schemas.microsoft.com/office/drawing/2014/main" val="4080737412"/>
                    </a:ext>
                  </a:extLst>
                </a:gridCol>
                <a:gridCol w="1212760">
                  <a:extLst>
                    <a:ext uri="{9D8B030D-6E8A-4147-A177-3AD203B41FA5}">
                      <a16:colId xmlns:a16="http://schemas.microsoft.com/office/drawing/2014/main" val="631765601"/>
                    </a:ext>
                  </a:extLst>
                </a:gridCol>
                <a:gridCol w="1688521">
                  <a:extLst>
                    <a:ext uri="{9D8B030D-6E8A-4147-A177-3AD203B41FA5}">
                      <a16:colId xmlns:a16="http://schemas.microsoft.com/office/drawing/2014/main" val="291297623"/>
                    </a:ext>
                  </a:extLst>
                </a:gridCol>
                <a:gridCol w="1536768">
                  <a:extLst>
                    <a:ext uri="{9D8B030D-6E8A-4147-A177-3AD203B41FA5}">
                      <a16:colId xmlns:a16="http://schemas.microsoft.com/office/drawing/2014/main" val="1130322675"/>
                    </a:ext>
                  </a:extLst>
                </a:gridCol>
                <a:gridCol w="1646537">
                  <a:extLst>
                    <a:ext uri="{9D8B030D-6E8A-4147-A177-3AD203B41FA5}">
                      <a16:colId xmlns:a16="http://schemas.microsoft.com/office/drawing/2014/main" val="1411012879"/>
                    </a:ext>
                  </a:extLst>
                </a:gridCol>
                <a:gridCol w="1658734">
                  <a:extLst>
                    <a:ext uri="{9D8B030D-6E8A-4147-A177-3AD203B41FA5}">
                      <a16:colId xmlns:a16="http://schemas.microsoft.com/office/drawing/2014/main" val="372853045"/>
                    </a:ext>
                  </a:extLst>
                </a:gridCol>
                <a:gridCol w="1426996">
                  <a:extLst>
                    <a:ext uri="{9D8B030D-6E8A-4147-A177-3AD203B41FA5}">
                      <a16:colId xmlns:a16="http://schemas.microsoft.com/office/drawing/2014/main" val="1780765635"/>
                    </a:ext>
                  </a:extLst>
                </a:gridCol>
                <a:gridCol w="1658709">
                  <a:extLst>
                    <a:ext uri="{9D8B030D-6E8A-4147-A177-3AD203B41FA5}">
                      <a16:colId xmlns:a16="http://schemas.microsoft.com/office/drawing/2014/main" val="4252495391"/>
                    </a:ext>
                  </a:extLst>
                </a:gridCol>
                <a:gridCol w="780605">
                  <a:extLst>
                    <a:ext uri="{9D8B030D-6E8A-4147-A177-3AD203B41FA5}">
                      <a16:colId xmlns:a16="http://schemas.microsoft.com/office/drawing/2014/main" val="2888153735"/>
                    </a:ext>
                  </a:extLst>
                </a:gridCol>
              </a:tblGrid>
              <a:tr h="371052">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tx2">
                        <a:lumMod val="60000"/>
                        <a:lumOff val="40000"/>
                      </a:schemeClr>
                    </a:solidFill>
                  </a:tcPr>
                </a:tc>
                <a:tc rowSpan="2">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bg1">
                        <a:lumMod val="75000"/>
                      </a:schemeClr>
                    </a:solidFill>
                  </a:tcPr>
                </a:tc>
                <a:tc gridSpan="7">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 รวมทั้งหมด 2556 – 2565 </a:t>
                      </a:r>
                      <a:r>
                        <a:rPr lang="th-TH" sz="1500" b="1" dirty="0">
                          <a:solidFill>
                            <a:srgbClr val="002060"/>
                          </a:solidFill>
                          <a:latin typeface="Chulabhorn Likit Text Light๙" panose="00000400000000000000" pitchFamily="2" charset="-34"/>
                          <a:cs typeface="Chulabhorn Likit Text Light๙" panose="00000400000000000000" pitchFamily="2" charset="-34"/>
                        </a:rPr>
                        <a:t>(</a:t>
                      </a:r>
                      <a:r>
                        <a:rPr lang="th-TH" sz="15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ข้อมูล ณ 17 ตุลาคม 2566</a:t>
                      </a:r>
                      <a:r>
                        <a:rPr lang="th-TH" sz="1500" b="1" baseline="0" dirty="0">
                          <a:solidFill>
                            <a:srgbClr val="002060"/>
                          </a:solidFill>
                          <a:latin typeface="Chulabhorn Likit Text Light๙" panose="00000400000000000000" pitchFamily="2" charset="-34"/>
                          <a:cs typeface="Chulabhorn Likit Text Light๙" panose="00000400000000000000" pitchFamily="2" charset="-34"/>
                        </a:rPr>
                        <a:t>) </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9FFFF"/>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3310472178"/>
                  </a:ext>
                </a:extLst>
              </a:tr>
              <a:tr h="1455237">
                <a:tc vMerge="1">
                  <a:txBody>
                    <a:bodyPr/>
                    <a:lstStyle/>
                    <a:p>
                      <a:endParaRPr lang="th-TH"/>
                    </a:p>
                  </a:txBody>
                  <a:tcPr/>
                </a:tc>
                <a:tc vMerge="1">
                  <a:txBody>
                    <a:bodyPr/>
                    <a:lstStyle/>
                    <a:p>
                      <a:endParaRPr lang="th-TH"/>
                    </a:p>
                  </a:txBody>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เงินที่อนุมัติ </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2556 - 2566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577590"/>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ลูกหนี้คงเหลือ</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ณ 1 ต.ค. 66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43AA8B"/>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ชำระคืนเงินต้น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ปีบัญชี 2567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90BE6D"/>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หนี้ยังไม่ถึง</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C74F"/>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ดำเนินคดี</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8961E"/>
                    </a:solidFill>
                  </a:tcPr>
                </a:tc>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3722C"/>
                    </a:solidFill>
                  </a:tcPr>
                </a:tc>
                <a:tc>
                  <a:txBody>
                    <a:bodyPr/>
                    <a:lstStyle/>
                    <a:p>
                      <a:pPr algn="ctr" fontAlgn="ctr"/>
                      <a:r>
                        <a:rPr lang="th-TH" sz="1500" b="1" u="none" strike="noStrike" spc="-100" baseline="0" dirty="0">
                          <a:solidFill>
                            <a:srgbClr val="002060"/>
                          </a:solidFill>
                          <a:effectLst/>
                          <a:latin typeface="Chulabhorn Likit Text Light๙" panose="00000400000000000000" pitchFamily="2" charset="-34"/>
                          <a:cs typeface="Chulabhorn Likit Text Light๙" panose="00000400000000000000" pitchFamily="2" charset="-34"/>
                        </a:rPr>
                        <a:t>ร้อยละของหนี้เกิน</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กำหนดชำระ</a:t>
                      </a:r>
                      <a:b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(ฐานจากลูกหนี้คงเหลือ)</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94144"/>
                    </a:solidFill>
                  </a:tcPr>
                </a:tc>
                <a:extLst>
                  <a:ext uri="{0D108BD9-81ED-4DB2-BD59-A6C34878D82A}">
                    <a16:rowId xmlns:a16="http://schemas.microsoft.com/office/drawing/2014/main" val="474764123"/>
                  </a:ext>
                </a:extLst>
              </a:tr>
              <a:tr h="371052">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71</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อุดรธานี</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287,797,510.00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63,788,701.13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682,505.88</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44,951,432.63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332,631.60</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17,674,678.02</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27.71</a:t>
                      </a:r>
                    </a:p>
                  </a:txBody>
                  <a:tcPr marL="9525" marR="9525" marT="9525" marB="0" anchor="b">
                    <a:solidFill>
                      <a:srgbClr val="FB8D90"/>
                    </a:solidFill>
                  </a:tcPr>
                </a:tc>
                <a:extLst>
                  <a:ext uri="{0D108BD9-81ED-4DB2-BD59-A6C34878D82A}">
                    <a16:rowId xmlns:a16="http://schemas.microsoft.com/office/drawing/2014/main" val="677471429"/>
                  </a:ext>
                </a:extLst>
              </a:tr>
              <a:tr h="371052">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72</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สุราษฎร์ธานี</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229,679,653.00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69,140,330.63</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848,884.73</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41,900,319.49</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6,623,615.49</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19,767,510.92</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28.59</a:t>
                      </a:r>
                    </a:p>
                  </a:txBody>
                  <a:tcPr marL="9525" marR="9525" marT="9525" marB="0" anchor="b">
                    <a:solidFill>
                      <a:srgbClr val="FB8D90"/>
                    </a:solidFill>
                  </a:tcPr>
                </a:tc>
                <a:extLst>
                  <a:ext uri="{0D108BD9-81ED-4DB2-BD59-A6C34878D82A}">
                    <a16:rowId xmlns:a16="http://schemas.microsoft.com/office/drawing/2014/main" val="3475873769"/>
                  </a:ext>
                </a:extLst>
              </a:tr>
              <a:tr h="371052">
                <a:tc>
                  <a:txBody>
                    <a:bodyPr/>
                    <a:lstStyle/>
                    <a:p>
                      <a:pPr algn="ctr" fontAlgn="ctr"/>
                      <a:r>
                        <a:rPr lang="en-GB" sz="1400" b="1" i="0" u="none" strike="noStrike">
                          <a:solidFill>
                            <a:srgbClr val="002060"/>
                          </a:solidFill>
                          <a:effectLst/>
                          <a:latin typeface="Chulabhorn Likit Text Light๙" panose="00000400000000000000" pitchFamily="2" charset="-34"/>
                          <a:cs typeface="Chulabhorn Likit Text Light๙" panose="00000400000000000000" pitchFamily="2" charset="-34"/>
                        </a:rPr>
                        <a:t>73</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นครศรีธรรมราช</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318,631,400.00</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72,431,955.62</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899,166.47</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45,685,337.17</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4,739,431.64</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21,108,020.34</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29.14</a:t>
                      </a:r>
                    </a:p>
                  </a:txBody>
                  <a:tcPr marL="9525" marR="9525" marT="9525" marB="0" anchor="b">
                    <a:solidFill>
                      <a:srgbClr val="FB8D90"/>
                    </a:solidFill>
                  </a:tcPr>
                </a:tc>
                <a:extLst>
                  <a:ext uri="{0D108BD9-81ED-4DB2-BD59-A6C34878D82A}">
                    <a16:rowId xmlns:a16="http://schemas.microsoft.com/office/drawing/2014/main" val="1331947552"/>
                  </a:ext>
                </a:extLst>
              </a:tr>
              <a:tr h="371052">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74</a:t>
                      </a:r>
                    </a:p>
                  </a:txBody>
                  <a:tcPr marL="9525" marR="9525" marT="9525" marB="0" anchor="ctr">
                    <a:solidFill>
                      <a:schemeClr val="tx2">
                        <a:lumMod val="40000"/>
                        <a:lumOff val="60000"/>
                      </a:schemeClr>
                    </a:solidFill>
                  </a:tcPr>
                </a:tc>
                <a:tc>
                  <a:txBody>
                    <a:bodyPr/>
                    <a:lstStyle/>
                    <a:p>
                      <a:pPr algn="l"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ปทุมธานี</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144,479,218.00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32,201,014.57</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249,192.18</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20,665,023.91</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1,003,555.49</a:t>
                      </a:r>
                    </a:p>
                  </a:txBody>
                  <a:tcPr marL="9525" marR="9525" marT="9525" marB="0" anchor="b">
                    <a:solidFill>
                      <a:srgbClr val="FBC27D"/>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9,904,620.99</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30.76</a:t>
                      </a:r>
                    </a:p>
                  </a:txBody>
                  <a:tcPr marL="9525" marR="9525" marT="9525" marB="0" anchor="b">
                    <a:solidFill>
                      <a:srgbClr val="FB8D90"/>
                    </a:solidFill>
                  </a:tcPr>
                </a:tc>
                <a:extLst>
                  <a:ext uri="{0D108BD9-81ED-4DB2-BD59-A6C34878D82A}">
                    <a16:rowId xmlns:a16="http://schemas.microsoft.com/office/drawing/2014/main" val="712059664"/>
                  </a:ext>
                </a:extLst>
              </a:tr>
              <a:tr h="371052">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75</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ฉะเชิงเทรา</a:t>
                      </a:r>
                    </a:p>
                  </a:txBody>
                  <a:tcPr marL="9525" marR="9525" marT="9525" marB="0" anchor="b">
                    <a:solidFill>
                      <a:schemeClr val="bg1">
                        <a:lumMod val="85000"/>
                      </a:schemeClr>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234,995,635.00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41,012,022.44</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821,701.12</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25,583,832.71</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1,384,868.81</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13,221,619.80</a:t>
                      </a:r>
                    </a:p>
                  </a:txBody>
                  <a:tcPr marL="9525" marR="9525" marT="9525" marB="0" anchor="b">
                    <a:solidFill>
                      <a:srgbClr val="F8AB80"/>
                    </a:solidFill>
                  </a:tcPr>
                </a:tc>
                <a:tc>
                  <a:txBody>
                    <a:bodyPr/>
                    <a:lstStyle/>
                    <a:p>
                      <a:pPr algn="ct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32.24</a:t>
                      </a:r>
                    </a:p>
                  </a:txBody>
                  <a:tcPr marL="9525" marR="9525" marT="9525" marB="0" anchor="b">
                    <a:solidFill>
                      <a:srgbClr val="FB8D90"/>
                    </a:solidFill>
                  </a:tcPr>
                </a:tc>
                <a:extLst>
                  <a:ext uri="{0D108BD9-81ED-4DB2-BD59-A6C34878D82A}">
                    <a16:rowId xmlns:a16="http://schemas.microsoft.com/office/drawing/2014/main" val="1420425166"/>
                  </a:ext>
                </a:extLst>
              </a:tr>
              <a:tr h="371052">
                <a:tc>
                  <a:txBody>
                    <a:bodyPr/>
                    <a:lstStyle/>
                    <a:p>
                      <a:pPr algn="ctr" fontAlgn="ctr"/>
                      <a:r>
                        <a:rPr lang="en-GB" sz="14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76</a:t>
                      </a:r>
                    </a:p>
                  </a:txBody>
                  <a:tcPr marL="9525" marR="9525" marT="9525" marB="0" anchor="ctr">
                    <a:solidFill>
                      <a:schemeClr val="tx2">
                        <a:lumMod val="40000"/>
                        <a:lumOff val="60000"/>
                      </a:schemeClr>
                    </a:solidFill>
                  </a:tcPr>
                </a:tc>
                <a:tc>
                  <a:txBody>
                    <a:bodyPr/>
                    <a:lstStyle/>
                    <a:p>
                      <a:pPr algn="l"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นนทบุรี</a:t>
                      </a:r>
                    </a:p>
                  </a:txBody>
                  <a:tcPr marL="9525" marR="9525" marT="9525" marB="0" anchor="b">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207,781,411.00</a:t>
                      </a:r>
                    </a:p>
                  </a:txBody>
                  <a:tcPr marL="9525" marR="9525" marT="9525" marB="0" anchor="b">
                    <a:solidFill>
                      <a:srgbClr val="B2C3D2"/>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67,441,186.16</a:t>
                      </a:r>
                    </a:p>
                  </a:txBody>
                  <a:tcPr marL="9525" marR="9525" marT="9525" marB="0" anchor="b">
                    <a:solidFill>
                      <a:srgbClr val="A2DAC9"/>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752,515.34</a:t>
                      </a:r>
                    </a:p>
                  </a:txBody>
                  <a:tcPr marL="9525" marR="9525" marT="9525" marB="0" anchor="b">
                    <a:solidFill>
                      <a:srgbClr val="BAD7A5"/>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39,983,054.13</a:t>
                      </a:r>
                    </a:p>
                  </a:txBody>
                  <a:tcPr marL="9525" marR="9525" marT="9525" marB="0" anchor="b">
                    <a:solidFill>
                      <a:srgbClr val="FCE09A"/>
                    </a:solidFill>
                  </a:tcPr>
                </a:tc>
                <a:tc>
                  <a:txBody>
                    <a:bodyPr/>
                    <a:lstStyle/>
                    <a:p>
                      <a:pPr algn="r" fontAlgn="b"/>
                      <a:r>
                        <a:rPr lang="th-TH" sz="14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2,746,405.31</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22,538,394.26</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33.42</a:t>
                      </a:r>
                    </a:p>
                  </a:txBody>
                  <a:tcPr marL="9525" marR="9525" marT="9525" marB="0" anchor="b">
                    <a:solidFill>
                      <a:srgbClr val="FB8D90"/>
                    </a:solidFill>
                  </a:tcPr>
                </a:tc>
                <a:extLst>
                  <a:ext uri="{0D108BD9-81ED-4DB2-BD59-A6C34878D82A}">
                    <a16:rowId xmlns:a16="http://schemas.microsoft.com/office/drawing/2014/main" val="320307835"/>
                  </a:ext>
                </a:extLst>
              </a:tr>
              <a:tr h="331002">
                <a:tc gridSpan="2">
                  <a:txBody>
                    <a:bodyPr/>
                    <a:lstStyle/>
                    <a:p>
                      <a:pPr algn="ctr" fontAlgn="ctr"/>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รวม</a:t>
                      </a:r>
                    </a:p>
                  </a:txBody>
                  <a:tcPr marL="9525" marR="9525" marT="9525" marB="0" anchor="b">
                    <a:solidFill>
                      <a:schemeClr val="tx2">
                        <a:lumMod val="40000"/>
                        <a:lumOff val="60000"/>
                      </a:schemeClr>
                    </a:solidFill>
                  </a:tcPr>
                </a:tc>
                <a:tc hMerge="1">
                  <a:txBody>
                    <a:bodyPr/>
                    <a:lstStyle/>
                    <a:p>
                      <a:pPr algn="l" fontAlgn="b"/>
                      <a:endParaRPr lang="th-TH" sz="1500" b="1" i="0" u="none" strike="noStrike" dirty="0">
                        <a:solidFill>
                          <a:srgbClr val="00000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chemeClr val="bg1">
                        <a:lumMod val="85000"/>
                      </a:schemeClr>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16,792,786,033.75</a:t>
                      </a:r>
                    </a:p>
                  </a:txBody>
                  <a:tcPr marL="9525" marR="9525" marT="9525" marB="0" anchor="b">
                    <a:solidFill>
                      <a:srgbClr val="B2C3D2"/>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3,443,210,008.14</a:t>
                      </a:r>
                    </a:p>
                  </a:txBody>
                  <a:tcPr marL="9525" marR="9525" marT="9525" marB="0" anchor="b">
                    <a:solidFill>
                      <a:srgbClr val="A2DAC9"/>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37,263,483.39</a:t>
                      </a:r>
                    </a:p>
                  </a:txBody>
                  <a:tcPr marL="9525" marR="9525" marT="9525" marB="0" anchor="b">
                    <a:solidFill>
                      <a:srgbClr val="BAD7A5"/>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2,465,495,979.84</a:t>
                      </a:r>
                    </a:p>
                  </a:txBody>
                  <a:tcPr marL="9525" marR="9525" marT="9525" marB="0" anchor="b">
                    <a:solidFill>
                      <a:srgbClr val="FCE09A"/>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283,419,120.01</a:t>
                      </a:r>
                    </a:p>
                  </a:txBody>
                  <a:tcPr marL="9525" marR="9525" marT="9525" marB="0" anchor="b">
                    <a:solidFill>
                      <a:srgbClr val="FBC27D"/>
                    </a:solidFill>
                  </a:tcPr>
                </a:tc>
                <a:tc>
                  <a:txBody>
                    <a:bodyPr/>
                    <a:lstStyle/>
                    <a:p>
                      <a:pPr algn="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547,998,385.48</a:t>
                      </a:r>
                    </a:p>
                  </a:txBody>
                  <a:tcPr marL="9525" marR="9525" marT="9525" marB="0" anchor="b">
                    <a:solidFill>
                      <a:srgbClr val="F8AB80"/>
                    </a:solidFill>
                  </a:tcPr>
                </a:tc>
                <a:tc>
                  <a:txBody>
                    <a:bodyPr/>
                    <a:lstStyle/>
                    <a:p>
                      <a:pPr algn="ctr" fontAlgn="b"/>
                      <a:r>
                        <a:rPr lang="th-TH" sz="14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15.92</a:t>
                      </a:r>
                    </a:p>
                  </a:txBody>
                  <a:tcPr marL="9525" marR="9525" marT="9525" marB="0" anchor="b">
                    <a:solidFill>
                      <a:srgbClr val="FB8D90"/>
                    </a:solidFill>
                  </a:tcPr>
                </a:tc>
                <a:extLst>
                  <a:ext uri="{0D108BD9-81ED-4DB2-BD59-A6C34878D82A}">
                    <a16:rowId xmlns:a16="http://schemas.microsoft.com/office/drawing/2014/main" val="1991601676"/>
                  </a:ext>
                </a:extLst>
              </a:tr>
            </a:tbl>
          </a:graphicData>
        </a:graphic>
      </p:graphicFrame>
      <p:grpSp>
        <p:nvGrpSpPr>
          <p:cNvPr id="25" name="Group 24"/>
          <p:cNvGrpSpPr/>
          <p:nvPr/>
        </p:nvGrpSpPr>
        <p:grpSpPr>
          <a:xfrm>
            <a:off x="-1104" y="88901"/>
            <a:ext cx="6868602" cy="752421"/>
            <a:chOff x="-1104" y="88901"/>
            <a:chExt cx="6868602" cy="752421"/>
          </a:xfrm>
        </p:grpSpPr>
        <p:sp>
          <p:nvSpPr>
            <p:cNvPr id="26"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7"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8" name="TextBox 29">
              <a:extLst>
                <a:ext uri="{FF2B5EF4-FFF2-40B4-BE49-F238E27FC236}">
                  <a16:creationId xmlns:a16="http://schemas.microsoft.com/office/drawing/2014/main" id="{5B442122-3C34-4ECB-95EC-33BB4C3E2DEC}"/>
                </a:ext>
              </a:extLst>
            </p:cNvPr>
            <p:cNvSpPr txBox="1"/>
            <p:nvPr/>
          </p:nvSpPr>
          <p:spPr>
            <a:xfrm>
              <a:off x="50801" y="209686"/>
              <a:ext cx="664209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4" name="ตัวแทนหมายเลขภาพนิ่ง 8">
            <a:extLst>
              <a:ext uri="{FF2B5EF4-FFF2-40B4-BE49-F238E27FC236}">
                <a16:creationId xmlns:a16="http://schemas.microsoft.com/office/drawing/2014/main" id="{AE32247C-44AF-4509-BA67-B1654CABAD8A}"/>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26</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53044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กลุ่ม 5"/>
          <p:cNvGrpSpPr/>
          <p:nvPr/>
        </p:nvGrpSpPr>
        <p:grpSpPr>
          <a:xfrm>
            <a:off x="0" y="6280821"/>
            <a:ext cx="6867498" cy="633958"/>
            <a:chOff x="-425532" y="4710612"/>
            <a:chExt cx="5576155" cy="475468"/>
          </a:xfrm>
        </p:grpSpPr>
        <p:grpSp>
          <p:nvGrpSpPr>
            <p:cNvPr id="7" name="กลุ่ม 6"/>
            <p:cNvGrpSpPr/>
            <p:nvPr/>
          </p:nvGrpSpPr>
          <p:grpSpPr>
            <a:xfrm>
              <a:off x="-425532" y="4710612"/>
              <a:ext cx="5576155" cy="475468"/>
              <a:chOff x="-425532" y="4710612"/>
              <a:chExt cx="5576155" cy="475468"/>
            </a:xfrm>
          </p:grpSpPr>
          <p:grpSp>
            <p:nvGrpSpPr>
              <p:cNvPr id="12" name="กลุ่ม 11"/>
              <p:cNvGrpSpPr/>
              <p:nvPr/>
            </p:nvGrpSpPr>
            <p:grpSpPr>
              <a:xfrm>
                <a:off x="-425532" y="4744286"/>
                <a:ext cx="3197332" cy="419753"/>
                <a:chOff x="-468560" y="4744285"/>
                <a:chExt cx="3197332" cy="419753"/>
              </a:xfrm>
            </p:grpSpPr>
            <p:sp>
              <p:nvSpPr>
                <p:cNvPr id="21" name="รูปห้าเหลี่ยม 20">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21">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p:cNvGrpSpPr/>
              <p:nvPr/>
            </p:nvGrpSpPr>
            <p:grpSpPr>
              <a:xfrm>
                <a:off x="2771800" y="4710612"/>
                <a:ext cx="2378823" cy="475468"/>
                <a:chOff x="3507388" y="4717424"/>
                <a:chExt cx="2378823" cy="475468"/>
              </a:xfrm>
            </p:grpSpPr>
            <p:grpSp>
              <p:nvGrpSpPr>
                <p:cNvPr id="14" name="กลุ่ม 13"/>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25" name="Group 24"/>
          <p:cNvGrpSpPr/>
          <p:nvPr/>
        </p:nvGrpSpPr>
        <p:grpSpPr>
          <a:xfrm>
            <a:off x="-1104" y="88901"/>
            <a:ext cx="6868602" cy="752421"/>
            <a:chOff x="-1104" y="88901"/>
            <a:chExt cx="6868602" cy="752421"/>
          </a:xfrm>
        </p:grpSpPr>
        <p:sp>
          <p:nvSpPr>
            <p:cNvPr id="26" name="สี่เหลี่ยมผืนผ้า 8">
              <a:extLst>
                <a:ext uri="{FF2B5EF4-FFF2-40B4-BE49-F238E27FC236}">
                  <a16:creationId xmlns:a16="http://schemas.microsoft.com/office/drawing/2014/main" id="{28191E7A-1A19-4ECF-B3AF-EE227C74ADD3}"/>
                </a:ext>
              </a:extLst>
            </p:cNvPr>
            <p:cNvSpPr/>
            <p:nvPr/>
          </p:nvSpPr>
          <p:spPr>
            <a:xfrm>
              <a:off x="-1104" y="198966"/>
              <a:ext cx="6868602"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7" name="สี่เหลี่ยมผืนผ้า 9">
              <a:extLst>
                <a:ext uri="{FF2B5EF4-FFF2-40B4-BE49-F238E27FC236}">
                  <a16:creationId xmlns:a16="http://schemas.microsoft.com/office/drawing/2014/main" id="{C4A287DD-056E-4ABF-A54E-9ADC687B60D1}"/>
                </a:ext>
              </a:extLst>
            </p:cNvPr>
            <p:cNvSpPr/>
            <p:nvPr/>
          </p:nvSpPr>
          <p:spPr>
            <a:xfrm>
              <a:off x="532" y="88901"/>
              <a:ext cx="6641567"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28" name="TextBox 29">
              <a:extLst>
                <a:ext uri="{FF2B5EF4-FFF2-40B4-BE49-F238E27FC236}">
                  <a16:creationId xmlns:a16="http://schemas.microsoft.com/office/drawing/2014/main" id="{5B442122-3C34-4ECB-95EC-33BB4C3E2DEC}"/>
                </a:ext>
              </a:extLst>
            </p:cNvPr>
            <p:cNvSpPr txBox="1"/>
            <p:nvPr/>
          </p:nvSpPr>
          <p:spPr>
            <a:xfrm>
              <a:off x="489097" y="209686"/>
              <a:ext cx="6203801"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ประเด็นเน้นย้ำ</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2" name="กล่องข้อความ 1">
            <a:extLst>
              <a:ext uri="{FF2B5EF4-FFF2-40B4-BE49-F238E27FC236}">
                <a16:creationId xmlns:a16="http://schemas.microsoft.com/office/drawing/2014/main" id="{1A283737-8C02-492E-B8B1-3229B04B67D4}"/>
              </a:ext>
            </a:extLst>
          </p:cNvPr>
          <p:cNvSpPr txBox="1"/>
          <p:nvPr/>
        </p:nvSpPr>
        <p:spPr>
          <a:xfrm>
            <a:off x="643018" y="1435395"/>
            <a:ext cx="11095325" cy="3139321"/>
          </a:xfrm>
          <a:prstGeom prst="rect">
            <a:avLst/>
          </a:prstGeom>
          <a:noFill/>
        </p:spPr>
        <p:txBody>
          <a:bodyPr wrap="square" rtlCol="0">
            <a:spAutoFit/>
          </a:bodyPr>
          <a:lstStyle/>
          <a:p>
            <a:pPr algn="thaiDist"/>
            <a:r>
              <a:rPr lang="th-TH" dirty="0"/>
              <a:t>                           </a:t>
            </a:r>
            <a:r>
              <a:rPr lang="th-TH" dirty="0">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ตามหนังสือ ด่วนที่สุด ที่ มท 0416.2/ว2588 ลงวันที่ 28 มิถุนายน 2566 เรื่อง การตรวจสอบเอกสารลูกหนี้รายโครงการ กองทุนพัฒนาบทบาทสตรี สำนักงานกองทุนพัฒนาบทบาทสตรี ขอความร่วมมือสำนักงานพัฒนาชุมชนจังหวัดในฐานะสำนักงานเลขานุการคณะอนุกรรมการบริหารกองทุนพัฒนาบทบาทสตรีระดับจังหวัดดำเนินการตรวจสอบเอกสารลูกหนี้รายโครงการให้แล้วเสร็จภายในวันที่ 29 กันยายน 2566 ปัจจุบันยังมีจังหวัดที่ยังไม่ได้ดำเนินการ</a:t>
            </a:r>
            <a:r>
              <a:rPr lang="th-TH" dirty="0" err="1">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อัพ</a:t>
            </a:r>
            <a:r>
              <a:rPr lang="th-TH" dirty="0">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โหลดเอกสารเข้าระบบ จำนวน 44 จังหวัด ประกอบด้วย จังหวัด สมุทรปราการ พระนครศรีอยุธยา อ่างทอง ปราจีนบุรี นครนายก สระแก้ว สุรินทร์ ศรีสะเกษ อุบลราชธานี ยโสธร หนองบัวลำภู ขอนแก่น อุดรธานี เลย หนองคาย มหาสารคาม ร้อยเอ็ด กาฬสินธุ์ นครพนม มุกดาหาร ลำพูน ลำปาง อุตรดิตถ์ พะเยา เชียงราย นครสวรรค์ อุทัยธานี ตาก สุโขทัย พิษณุโลก เพชรบูรณ์ กาญจนบุรี สุพรรณบุรี สมุทรสาคร สมุทรสงคราม เพชรบุรี นครศรีธรรมราช พังงา ภูเก็ต ระนอง ชุมพร สตูล ตรัง และจังหวัดพัทลุง</a:t>
            </a:r>
          </a:p>
          <a:p>
            <a:pPr algn="thaiDist"/>
            <a:r>
              <a:rPr lang="th-TH" dirty="0">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                 เพื่อให้การจัดทำรายงานการเงินประจำปีบัญชี 2566 และตรวจสอบเอกสารลูกหนี้รายโครงการเป็นไปด้วยความถูกต้องเรียบร้อย และนำไปใช้เป็นหลักฐานประกอบงบการเงินและใช้เป็นฐานข้อมูลในระบบโปรแกรมทะเบียนลูกหนี้ใหม่ (</a:t>
            </a:r>
            <a:r>
              <a:rPr lang="en-US" dirty="0">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LM</a:t>
            </a:r>
            <a:r>
              <a:rPr lang="th-TH" dirty="0">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 ขอให้จังหวัดดำเนินการ</a:t>
            </a:r>
            <a:r>
              <a:rPr lang="th-TH" dirty="0" err="1">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อัพ</a:t>
            </a:r>
            <a:r>
              <a:rPr lang="th-TH" dirty="0">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โหลดเอกสารเข้าระบบให้แล้วเสร็จ </a:t>
            </a:r>
            <a:r>
              <a:rPr lang="th-TH" b="1" u="sng" dirty="0">
                <a:ln w="3175">
                  <a:noFill/>
                </a:ln>
                <a:solidFill>
                  <a:srgbClr val="002060"/>
                </a:solidFill>
                <a:effectLst>
                  <a:outerShdw blurRad="50800" dist="63500" dir="5400000" algn="t" rotWithShape="0">
                    <a:schemeClr val="bg1">
                      <a:alpha val="25000"/>
                    </a:schemeClr>
                  </a:outerShdw>
                </a:effectLst>
                <a:latin typeface="Chulabhorn Likit Text Light๙" panose="00000400000000000000" pitchFamily="2" charset="-34"/>
                <a:cs typeface="Chulabhorn Likit Text Light๙" panose="00000400000000000000" pitchFamily="2" charset="-34"/>
              </a:rPr>
              <a:t>ภายในไตรมาส 1 (เดือนธันวาคม 2566) </a:t>
            </a:r>
          </a:p>
        </p:txBody>
      </p:sp>
      <p:sp>
        <p:nvSpPr>
          <p:cNvPr id="24" name="ตัวแทนหมายเลขภาพนิ่ง 8">
            <a:extLst>
              <a:ext uri="{FF2B5EF4-FFF2-40B4-BE49-F238E27FC236}">
                <a16:creationId xmlns:a16="http://schemas.microsoft.com/office/drawing/2014/main" id="{3FD0CF9D-77E5-4D4A-93EC-E4F4959BE19E}"/>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27</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85939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สี่เหลี่ยมผืนผ้า 8">
            <a:extLst>
              <a:ext uri="{FF2B5EF4-FFF2-40B4-BE49-F238E27FC236}">
                <a16:creationId xmlns:a16="http://schemas.microsoft.com/office/drawing/2014/main" id="{28191E7A-1A19-4ECF-B3AF-EE227C74ADD3}"/>
              </a:ext>
            </a:extLst>
          </p:cNvPr>
          <p:cNvSpPr/>
          <p:nvPr/>
        </p:nvSpPr>
        <p:spPr>
          <a:xfrm>
            <a:off x="0" y="122215"/>
            <a:ext cx="6605104"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39" name="สี่เหลี่ยมผืนผ้า 9">
            <a:extLst>
              <a:ext uri="{FF2B5EF4-FFF2-40B4-BE49-F238E27FC236}">
                <a16:creationId xmlns:a16="http://schemas.microsoft.com/office/drawing/2014/main" id="{C4A287DD-056E-4ABF-A54E-9ADC687B60D1}"/>
              </a:ext>
            </a:extLst>
          </p:cNvPr>
          <p:cNvSpPr/>
          <p:nvPr/>
        </p:nvSpPr>
        <p:spPr>
          <a:xfrm>
            <a:off x="0" y="31355"/>
            <a:ext cx="6443810"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4" name="Picture 6" descr="โลโก้กรมการพัฒนาชุมชน (Version2560) - สำนักงานพัฒนาชุมชนจังหวัดหนองคา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704" y="-420384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3011216666"/>
              </p:ext>
            </p:extLst>
          </p:nvPr>
        </p:nvGraphicFramePr>
        <p:xfrm>
          <a:off x="196320" y="844696"/>
          <a:ext cx="11795762" cy="5292342"/>
        </p:xfrm>
        <a:graphic>
          <a:graphicData uri="http://schemas.openxmlformats.org/drawingml/2006/table">
            <a:tbl>
              <a:tblPr>
                <a:tableStyleId>{5C22544A-7EE6-4342-B048-85BDC9FD1C3A}</a:tableStyleId>
              </a:tblPr>
              <a:tblGrid>
                <a:gridCol w="805564">
                  <a:extLst>
                    <a:ext uri="{9D8B030D-6E8A-4147-A177-3AD203B41FA5}">
                      <a16:colId xmlns:a16="http://schemas.microsoft.com/office/drawing/2014/main" val="544645889"/>
                    </a:ext>
                  </a:extLst>
                </a:gridCol>
                <a:gridCol w="1572767">
                  <a:extLst>
                    <a:ext uri="{9D8B030D-6E8A-4147-A177-3AD203B41FA5}">
                      <a16:colId xmlns:a16="http://schemas.microsoft.com/office/drawing/2014/main" val="3208179235"/>
                    </a:ext>
                  </a:extLst>
                </a:gridCol>
                <a:gridCol w="1879650">
                  <a:extLst>
                    <a:ext uri="{9D8B030D-6E8A-4147-A177-3AD203B41FA5}">
                      <a16:colId xmlns:a16="http://schemas.microsoft.com/office/drawing/2014/main" val="2137540439"/>
                    </a:ext>
                  </a:extLst>
                </a:gridCol>
                <a:gridCol w="1591949">
                  <a:extLst>
                    <a:ext uri="{9D8B030D-6E8A-4147-A177-3AD203B41FA5}">
                      <a16:colId xmlns:a16="http://schemas.microsoft.com/office/drawing/2014/main" val="1123432420"/>
                    </a:ext>
                  </a:extLst>
                </a:gridCol>
                <a:gridCol w="1879650">
                  <a:extLst>
                    <a:ext uri="{9D8B030D-6E8A-4147-A177-3AD203B41FA5}">
                      <a16:colId xmlns:a16="http://schemas.microsoft.com/office/drawing/2014/main" val="10237957"/>
                    </a:ext>
                  </a:extLst>
                </a:gridCol>
                <a:gridCol w="1457688">
                  <a:extLst>
                    <a:ext uri="{9D8B030D-6E8A-4147-A177-3AD203B41FA5}">
                      <a16:colId xmlns:a16="http://schemas.microsoft.com/office/drawing/2014/main" val="3460024310"/>
                    </a:ext>
                  </a:extLst>
                </a:gridCol>
                <a:gridCol w="1879650">
                  <a:extLst>
                    <a:ext uri="{9D8B030D-6E8A-4147-A177-3AD203B41FA5}">
                      <a16:colId xmlns:a16="http://schemas.microsoft.com/office/drawing/2014/main" val="3584008832"/>
                    </a:ext>
                  </a:extLst>
                </a:gridCol>
                <a:gridCol w="728844">
                  <a:extLst>
                    <a:ext uri="{9D8B030D-6E8A-4147-A177-3AD203B41FA5}">
                      <a16:colId xmlns:a16="http://schemas.microsoft.com/office/drawing/2014/main" val="2411690490"/>
                    </a:ext>
                  </a:extLst>
                </a:gridCol>
              </a:tblGrid>
              <a:tr h="287418">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834154">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ลำดับที่</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รวมเงินรับชำระ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คิดเป็น</a:t>
                      </a:r>
                      <a:b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ร้อยละ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1</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พะเยา</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10,611,755.10 </a:t>
                      </a:r>
                    </a:p>
                  </a:txBody>
                  <a:tcPr marL="9525" marR="9525" marT="9525" marB="0" anchor="ctr">
                    <a:solidFill>
                      <a:srgbClr val="F7B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49,022.58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991,617.80 </a:t>
                      </a:r>
                    </a:p>
                  </a:txBody>
                  <a:tcPr marL="9525" marR="9525" marT="9525" marB="0" anchor="ctr">
                    <a:solidFill>
                      <a:srgbClr val="ACB8F6"/>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2,638.96 </a:t>
                      </a:r>
                    </a:p>
                  </a:txBody>
                  <a:tcPr marL="9525" marR="9525" marT="9525" marB="0" anchor="ctr">
                    <a:solidFill>
                      <a:srgbClr val="8FE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994,256.76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9.34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2</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สุโขทัย</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19,764,919.64 </a:t>
                      </a:r>
                    </a:p>
                  </a:txBody>
                  <a:tcPr marL="9525" marR="9525" marT="9525" marB="0" anchor="ctr">
                    <a:solidFill>
                      <a:srgbClr val="F7B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114,752.00 </a:t>
                      </a:r>
                    </a:p>
                  </a:txBody>
                  <a:tcPr marL="9525" marR="9525" marT="9525" marB="0" anchor="ctr">
                    <a:solidFill>
                      <a:srgbClr val="C8A9F1"/>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1,380,436.41 </a:t>
                      </a:r>
                    </a:p>
                  </a:txBody>
                  <a:tcPr marL="9525" marR="9525" marT="9525" marB="0" anchor="ctr">
                    <a:solidFill>
                      <a:srgbClr val="ACB8F6"/>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3,331.95 </a:t>
                      </a:r>
                    </a:p>
                  </a:txBody>
                  <a:tcPr marL="9525" marR="9525" marT="9525" marB="0" anchor="ctr">
                    <a:solidFill>
                      <a:srgbClr val="8FE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1,383,768.36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6.98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3</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พิษณุโลก</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16,777,635.74 </a:t>
                      </a:r>
                    </a:p>
                  </a:txBody>
                  <a:tcPr marL="9525" marR="9525" marT="9525" marB="0" anchor="ctr">
                    <a:solidFill>
                      <a:srgbClr val="F7B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24,175.87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1,130,018.07 </a:t>
                      </a:r>
                    </a:p>
                  </a:txBody>
                  <a:tcPr marL="9525" marR="9525" marT="9525" marB="0" anchor="ctr">
                    <a:solidFill>
                      <a:srgbClr val="ACB8F6"/>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649.46 </a:t>
                      </a:r>
                    </a:p>
                  </a:txBody>
                  <a:tcPr marL="9525" marR="9525" marT="9525" marB="0" anchor="ctr">
                    <a:solidFill>
                      <a:srgbClr val="8FE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1,130,667.53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6.74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4</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แพร่</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14,379,281.13 </a:t>
                      </a:r>
                    </a:p>
                  </a:txBody>
                  <a:tcPr marL="9525" marR="9525" marT="9525" marB="0" anchor="ctr">
                    <a:solidFill>
                      <a:srgbClr val="F7B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40,610.01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793,829.17 </a:t>
                      </a:r>
                    </a:p>
                  </a:txBody>
                  <a:tcPr marL="9525" marR="9525" marT="9525" marB="0" anchor="ctr">
                    <a:solidFill>
                      <a:srgbClr val="ACB8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1,773.00 </a:t>
                      </a:r>
                    </a:p>
                  </a:txBody>
                  <a:tcPr marL="9525" marR="9525" marT="9525" marB="0" anchor="ctr">
                    <a:solidFill>
                      <a:srgbClr val="8FE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795,602.17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5.52</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5</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เชียงราย</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20,935,158.40 </a:t>
                      </a:r>
                    </a:p>
                  </a:txBody>
                  <a:tcPr marL="9525" marR="9525" marT="9525" marB="0" anchor="ctr">
                    <a:solidFill>
                      <a:srgbClr val="F7B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26,525.00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1,102,287.59 </a:t>
                      </a:r>
                    </a:p>
                  </a:txBody>
                  <a:tcPr marL="9525" marR="9525" marT="9525" marB="0" anchor="ctr">
                    <a:solidFill>
                      <a:srgbClr val="ACB8F6"/>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2,352.40 </a:t>
                      </a:r>
                    </a:p>
                  </a:txBody>
                  <a:tcPr marL="9525" marR="9525" marT="9525" marB="0" anchor="ctr">
                    <a:solidFill>
                      <a:srgbClr val="8FE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1,104,639.99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5.27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6</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ฉะเชิงเทรา</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15,751,327.87 </a:t>
                      </a:r>
                    </a:p>
                  </a:txBody>
                  <a:tcPr marL="9525" marR="9525" marT="9525" marB="0" anchor="ctr">
                    <a:solidFill>
                      <a:srgbClr val="F7B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72,724.85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821,701.12 </a:t>
                      </a:r>
                    </a:p>
                  </a:txBody>
                  <a:tcPr marL="9525" marR="9525" marT="9525" marB="0" anchor="ctr">
                    <a:solidFill>
                      <a:srgbClr val="ACB8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1,291.51 </a:t>
                      </a:r>
                    </a:p>
                  </a:txBody>
                  <a:tcPr marL="9525" marR="9525" marT="9525" marB="0" anchor="ctr">
                    <a:solidFill>
                      <a:srgbClr val="8FE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822,992.63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5.22</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7</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ขอนแก่น</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25,556,672.26 </a:t>
                      </a:r>
                    </a:p>
                  </a:txBody>
                  <a:tcPr marL="9525" marR="9525" marT="9525" marB="0" anchor="ctr">
                    <a:solidFill>
                      <a:srgbClr val="F7B5F9"/>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56,634.00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1,251,468.27 </a:t>
                      </a:r>
                    </a:p>
                  </a:txBody>
                  <a:tcPr marL="9525" marR="9525" marT="9525" marB="0" anchor="ctr">
                    <a:solidFill>
                      <a:srgbClr val="ACB8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2,017.00 </a:t>
                      </a:r>
                    </a:p>
                  </a:txBody>
                  <a:tcPr marL="9525" marR="9525" marT="9525" marB="0" anchor="ctr">
                    <a:solidFill>
                      <a:srgbClr val="8FE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1,253,485.27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4.90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30713848"/>
                  </a:ext>
                </a:extLst>
              </a:tr>
              <a:tr h="417077">
                <a:tc>
                  <a:txBody>
                    <a:bodyPr/>
                    <a:lstStyle/>
                    <a:p>
                      <a:pPr algn="ctr" fontAlgn="ctr"/>
                      <a:r>
                        <a:rPr lang="th-TH" sz="1500" b="1" u="none" strike="noStrike">
                          <a:solidFill>
                            <a:srgbClr val="002060"/>
                          </a:solidFill>
                          <a:effectLst/>
                          <a:latin typeface="Chulabhorn Likit Text Light๙" panose="00000400000000000000" pitchFamily="2" charset="-34"/>
                          <a:cs typeface="Chulabhorn Likit Text Light๙" panose="00000400000000000000" pitchFamily="2" charset="-34"/>
                        </a:rPr>
                        <a:t>8</a:t>
                      </a:r>
                      <a:endParaRPr lang="th-TH" sz="1500" b="1" i="0" u="none" strike="noStrike">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นครปฐม</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16,288,865.61 </a:t>
                      </a:r>
                    </a:p>
                  </a:txBody>
                  <a:tcPr marL="9525" marR="9525" marT="9525" marB="0" anchor="ctr">
                    <a:solidFill>
                      <a:srgbClr val="F7B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79,356.55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745,563.41 </a:t>
                      </a:r>
                    </a:p>
                  </a:txBody>
                  <a:tcPr marL="9525" marR="9525" marT="9525" marB="0" anchor="ctr">
                    <a:solidFill>
                      <a:srgbClr val="ACB8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1,751.94 </a:t>
                      </a:r>
                    </a:p>
                  </a:txBody>
                  <a:tcPr marL="9525" marR="9525" marT="9525" marB="0" anchor="ctr">
                    <a:solidFill>
                      <a:srgbClr val="8FE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747,315.35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4.58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660522065"/>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9</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ตราด</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13,010,913.05 </a:t>
                      </a:r>
                    </a:p>
                  </a:txBody>
                  <a:tcPr marL="9525" marR="9525" marT="9525" marB="0" anchor="ctr">
                    <a:solidFill>
                      <a:srgbClr val="F7B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127,823.93 </a:t>
                      </a:r>
                    </a:p>
                  </a:txBody>
                  <a:tcPr marL="9525" marR="9525" marT="9525" marB="0" anchor="ctr">
                    <a:solidFill>
                      <a:srgbClr val="C8A9F1"/>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574,357.70 </a:t>
                      </a:r>
                    </a:p>
                  </a:txBody>
                  <a:tcPr marL="9525" marR="9525" marT="9525" marB="0" anchor="ctr">
                    <a:solidFill>
                      <a:srgbClr val="ACB8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3,184.00 </a:t>
                      </a:r>
                    </a:p>
                  </a:txBody>
                  <a:tcPr marL="9525" marR="9525" marT="9525" marB="0" anchor="ctr">
                    <a:solidFill>
                      <a:srgbClr val="8FE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577,541.70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4.41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213546954"/>
                  </a:ext>
                </a:extLst>
              </a:tr>
              <a:tr h="417077">
                <a:tc>
                  <a:txBody>
                    <a:bodyPr/>
                    <a:lstStyle/>
                    <a:p>
                      <a:pPr algn="ctr" fontAlgn="ctr"/>
                      <a:r>
                        <a:rPr lang="th-TH" sz="15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10</a:t>
                      </a:r>
                      <a:endPar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40000"/>
                        <a:lumOff val="60000"/>
                      </a:schemeClr>
                    </a:solidFill>
                  </a:tcPr>
                </a:tc>
                <a:tc>
                  <a:txBody>
                    <a:bodyPr/>
                    <a:lstStyle/>
                    <a:p>
                      <a:pPr algn="l"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นครราชสีมา</a:t>
                      </a:r>
                    </a:p>
                  </a:txBody>
                  <a:tcPr marL="9525" marR="9525" marT="9525" marB="0" anchor="ctr">
                    <a:solidFill>
                      <a:srgbClr val="FDCFF6"/>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22,486,489.21 </a:t>
                      </a:r>
                    </a:p>
                  </a:txBody>
                  <a:tcPr marL="9525" marR="9525" marT="9525" marB="0" anchor="ctr">
                    <a:solidFill>
                      <a:srgbClr val="F7B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32,673.14 </a:t>
                      </a:r>
                    </a:p>
                  </a:txBody>
                  <a:tcPr marL="9525" marR="9525" marT="9525" marB="0" anchor="ctr">
                    <a:solidFill>
                      <a:srgbClr val="C8A9F1"/>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912,037.70 </a:t>
                      </a:r>
                    </a:p>
                  </a:txBody>
                  <a:tcPr marL="9525" marR="9525" marT="9525" marB="0" anchor="ctr">
                    <a:solidFill>
                      <a:srgbClr val="ACB8F6"/>
                    </a:solidFill>
                  </a:tcPr>
                </a:tc>
                <a:tc>
                  <a:txBody>
                    <a:bodyPr/>
                    <a:lstStyle/>
                    <a:p>
                      <a:pPr algn="r" fontAlgn="ctr"/>
                      <a:r>
                        <a:rPr lang="th-TH" sz="1600" b="1"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1,460.00 </a:t>
                      </a:r>
                    </a:p>
                  </a:txBody>
                  <a:tcPr marL="9525" marR="9525" marT="9525" marB="0" anchor="ctr">
                    <a:solidFill>
                      <a:srgbClr val="8FE5F9"/>
                    </a:solidFill>
                  </a:tcPr>
                </a:tc>
                <a:tc>
                  <a:txBody>
                    <a:bodyPr/>
                    <a:lstStyle/>
                    <a:p>
                      <a:pPr algn="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913,497.70 </a:t>
                      </a:r>
                    </a:p>
                  </a:txBody>
                  <a:tcPr marL="9525" marR="9525" marT="9525" marB="0" anchor="ctr">
                    <a:solidFill>
                      <a:schemeClr val="accent5">
                        <a:lumMod val="40000"/>
                        <a:lumOff val="60000"/>
                      </a:schemeClr>
                    </a:solidFill>
                  </a:tcPr>
                </a:tc>
                <a:tc>
                  <a:txBody>
                    <a:bodyPr/>
                    <a:lstStyle/>
                    <a:p>
                      <a:pPr algn="ct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4.06</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799858501"/>
                  </a:ext>
                </a:extLst>
              </a:tr>
            </a:tbl>
          </a:graphicData>
        </a:graphic>
      </p:graphicFrame>
      <p:sp>
        <p:nvSpPr>
          <p:cNvPr id="38" name="TextBox 29">
            <a:extLst>
              <a:ext uri="{FF2B5EF4-FFF2-40B4-BE49-F238E27FC236}">
                <a16:creationId xmlns:a16="http://schemas.microsoft.com/office/drawing/2014/main" id="{5B442122-3C34-4ECB-95EC-33BB4C3E2DEC}"/>
              </a:ext>
            </a:extLst>
          </p:cNvPr>
          <p:cNvSpPr txBox="1"/>
          <p:nvPr/>
        </p:nvSpPr>
        <p:spPr>
          <a:xfrm>
            <a:off x="-31038" y="159301"/>
            <a:ext cx="6505886" cy="430887"/>
          </a:xfrm>
          <a:prstGeom prst="rect">
            <a:avLst/>
          </a:prstGeom>
          <a:noFill/>
          <a:ln>
            <a:noFill/>
          </a:ln>
        </p:spPr>
        <p:txBody>
          <a:bodyPr wrap="square" rtlCol="0">
            <a:spAutoFit/>
          </a:bodyPr>
          <a:lstStyle/>
          <a:p>
            <a:pPr algn="ctr"/>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sp>
        <p:nvSpPr>
          <p:cNvPr id="40" name="สี่เหลี่ยมผืนผ้า 1"/>
          <p:cNvSpPr/>
          <p:nvPr/>
        </p:nvSpPr>
        <p:spPr>
          <a:xfrm>
            <a:off x="7698192" y="6392946"/>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41" name="ตัวแทนหมายเลขภาพนิ่ง 8">
            <a:extLst>
              <a:ext uri="{FF2B5EF4-FFF2-40B4-BE49-F238E27FC236}">
                <a16:creationId xmlns:a16="http://schemas.microsoft.com/office/drawing/2014/main" id="{461B2E35-A659-44D8-9F4C-4000EE6432FB}"/>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28</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170259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4051574696"/>
              </p:ext>
            </p:extLst>
          </p:nvPr>
        </p:nvGraphicFramePr>
        <p:xfrm>
          <a:off x="196320" y="844696"/>
          <a:ext cx="11644579" cy="5292342"/>
        </p:xfrm>
        <a:graphic>
          <a:graphicData uri="http://schemas.openxmlformats.org/drawingml/2006/table">
            <a:tbl>
              <a:tblPr>
                <a:tableStyleId>{5C22544A-7EE6-4342-B048-85BDC9FD1C3A}</a:tableStyleId>
              </a:tblPr>
              <a:tblGrid>
                <a:gridCol w="795239">
                  <a:extLst>
                    <a:ext uri="{9D8B030D-6E8A-4147-A177-3AD203B41FA5}">
                      <a16:colId xmlns:a16="http://schemas.microsoft.com/office/drawing/2014/main" val="544645889"/>
                    </a:ext>
                  </a:extLst>
                </a:gridCol>
                <a:gridCol w="1552610">
                  <a:extLst>
                    <a:ext uri="{9D8B030D-6E8A-4147-A177-3AD203B41FA5}">
                      <a16:colId xmlns:a16="http://schemas.microsoft.com/office/drawing/2014/main" val="3208179235"/>
                    </a:ext>
                  </a:extLst>
                </a:gridCol>
                <a:gridCol w="1855559">
                  <a:extLst>
                    <a:ext uri="{9D8B030D-6E8A-4147-A177-3AD203B41FA5}">
                      <a16:colId xmlns:a16="http://schemas.microsoft.com/office/drawing/2014/main" val="2137540439"/>
                    </a:ext>
                  </a:extLst>
                </a:gridCol>
                <a:gridCol w="1571545">
                  <a:extLst>
                    <a:ext uri="{9D8B030D-6E8A-4147-A177-3AD203B41FA5}">
                      <a16:colId xmlns:a16="http://schemas.microsoft.com/office/drawing/2014/main" val="1123432420"/>
                    </a:ext>
                  </a:extLst>
                </a:gridCol>
                <a:gridCol w="1855559">
                  <a:extLst>
                    <a:ext uri="{9D8B030D-6E8A-4147-A177-3AD203B41FA5}">
                      <a16:colId xmlns:a16="http://schemas.microsoft.com/office/drawing/2014/main" val="10237957"/>
                    </a:ext>
                  </a:extLst>
                </a:gridCol>
                <a:gridCol w="1439005">
                  <a:extLst>
                    <a:ext uri="{9D8B030D-6E8A-4147-A177-3AD203B41FA5}">
                      <a16:colId xmlns:a16="http://schemas.microsoft.com/office/drawing/2014/main" val="3460024310"/>
                    </a:ext>
                  </a:extLst>
                </a:gridCol>
                <a:gridCol w="1855559">
                  <a:extLst>
                    <a:ext uri="{9D8B030D-6E8A-4147-A177-3AD203B41FA5}">
                      <a16:colId xmlns:a16="http://schemas.microsoft.com/office/drawing/2014/main" val="3584008832"/>
                    </a:ext>
                  </a:extLst>
                </a:gridCol>
                <a:gridCol w="719503">
                  <a:extLst>
                    <a:ext uri="{9D8B030D-6E8A-4147-A177-3AD203B41FA5}">
                      <a16:colId xmlns:a16="http://schemas.microsoft.com/office/drawing/2014/main" val="2411690490"/>
                    </a:ext>
                  </a:extLst>
                </a:gridCol>
              </a:tblGrid>
              <a:tr h="287418">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834154">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ลำดับที่</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รวมเงินรับชำระ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คิดเป็น</a:t>
                      </a:r>
                      <a:b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ร้อยละ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11</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ร้อยเอ็ด</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11,439,653.96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33,039.00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446,281.04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957.75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447,238.79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3.90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12</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ชลบุรี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11,539,944.27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26,987.18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443,384.47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1,616.68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445,001.15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3.84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13</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กาฬสินธุ์</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25,354,345.00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176,080.00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915,082.00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4,252.00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919,334.00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3.61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14</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สมุทรสงคราม</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7,395,136.16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35,816.00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264,938.00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559.00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265,497.00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15</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สงขลา</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27,765,791.55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166,337.84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979,296.34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3,284.78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982,581.12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16</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เพชรบุรี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15,209,988.80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73,406.00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534,474.64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505.00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534,979.64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3.51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17</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เลย</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26,338,450.82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195,008.50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919,768.04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4,528.00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924,296.04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3.49</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30713848"/>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18</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ศรีสะเกษ</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27,456,816.25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84,825.46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951,272.70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2,107.00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953,379.70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3.46</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66052206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19</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เพชรบูรณ์</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15,688,056.54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34,876.00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533,685.00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906.00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534,591.00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3.40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213546954"/>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20</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อ่างทอง</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16,584,315.28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46,518.97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558,516.12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925.00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559,441.12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3.37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799858501"/>
                  </a:ext>
                </a:extLst>
              </a:tr>
            </a:tbl>
          </a:graphicData>
        </a:graphic>
      </p:graphicFrame>
      <p:grpSp>
        <p:nvGrpSpPr>
          <p:cNvPr id="9" name="Group 8"/>
          <p:cNvGrpSpPr/>
          <p:nvPr/>
        </p:nvGrpSpPr>
        <p:grpSpPr>
          <a:xfrm>
            <a:off x="-2738" y="31355"/>
            <a:ext cx="6746438" cy="733216"/>
            <a:chOff x="-2738" y="31355"/>
            <a:chExt cx="6746438" cy="733216"/>
          </a:xfrm>
        </p:grpSpPr>
        <p:sp>
          <p:nvSpPr>
            <p:cNvPr id="37" name="สี่เหลี่ยมผืนผ้า 8">
              <a:extLst>
                <a:ext uri="{FF2B5EF4-FFF2-40B4-BE49-F238E27FC236}">
                  <a16:creationId xmlns:a16="http://schemas.microsoft.com/office/drawing/2014/main" id="{28191E7A-1A19-4ECF-B3AF-EE227C74ADD3}"/>
                </a:ext>
              </a:extLst>
            </p:cNvPr>
            <p:cNvSpPr/>
            <p:nvPr/>
          </p:nvSpPr>
          <p:spPr>
            <a:xfrm>
              <a:off x="0" y="122215"/>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39" name="สี่เหลี่ยมผืนผ้า 9">
              <a:extLst>
                <a:ext uri="{FF2B5EF4-FFF2-40B4-BE49-F238E27FC236}">
                  <a16:creationId xmlns:a16="http://schemas.microsoft.com/office/drawing/2014/main" id="{C4A287DD-056E-4ABF-A54E-9ADC687B60D1}"/>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38" name="TextBox 29">
              <a:extLst>
                <a:ext uri="{FF2B5EF4-FFF2-40B4-BE49-F238E27FC236}">
                  <a16:creationId xmlns:a16="http://schemas.microsoft.com/office/drawing/2014/main" id="{5B442122-3C34-4ECB-95EC-33BB4C3E2DEC}"/>
                </a:ext>
              </a:extLst>
            </p:cNvPr>
            <p:cNvSpPr txBox="1"/>
            <p:nvPr/>
          </p:nvSpPr>
          <p:spPr>
            <a:xfrm>
              <a:off x="-2738" y="172468"/>
              <a:ext cx="660673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41" name="สี่เหลี่ยมผืนผ้า 1">
            <a:extLst>
              <a:ext uri="{FF2B5EF4-FFF2-40B4-BE49-F238E27FC236}">
                <a16:creationId xmlns:a16="http://schemas.microsoft.com/office/drawing/2014/main" id="{51C9DA6C-41B0-446A-9C71-613DD63DFDBE}"/>
              </a:ext>
            </a:extLst>
          </p:cNvPr>
          <p:cNvSpPr/>
          <p:nvPr/>
        </p:nvSpPr>
        <p:spPr>
          <a:xfrm>
            <a:off x="8357911" y="6274519"/>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40" name="ตัวแทนหมายเลขภาพนิ่ง 8">
            <a:extLst>
              <a:ext uri="{FF2B5EF4-FFF2-40B4-BE49-F238E27FC236}">
                <a16:creationId xmlns:a16="http://schemas.microsoft.com/office/drawing/2014/main" id="{FE4B2840-53F0-42D1-8B25-80520A69EFAF}"/>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29</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985679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txBox="1">
            <a:spLocks noGrp="1"/>
          </p:cNvSpPr>
          <p:nvPr>
            <p:ph idx="1"/>
          </p:nvPr>
        </p:nvSpPr>
        <p:spPr>
          <a:xfrm>
            <a:off x="841483" y="2604451"/>
            <a:ext cx="10515600" cy="1486287"/>
          </a:xfrm>
          <a:prstGeom prst="snip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40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ระเบียบวาระที่ </a:t>
            </a:r>
            <a:r>
              <a:rPr lang="th-TH" sz="4000" b="1" dirty="0">
                <a:solidFill>
                  <a:srgbClr val="002060"/>
                </a:solidFill>
                <a:latin typeface="Chulabhorn Likit Text Light๙" panose="00000400000000000000" pitchFamily="2" charset="-34"/>
                <a:cs typeface="Chulabhorn Likit Text Light๙" panose="00000400000000000000" pitchFamily="2" charset="-34"/>
              </a:rPr>
              <a:t>1 เรื่องประธานแจ้งที่ประชุมทราบ </a:t>
            </a:r>
          </a:p>
        </p:txBody>
      </p:sp>
      <p:grpSp>
        <p:nvGrpSpPr>
          <p:cNvPr id="32" name="กลุ่ม 31"/>
          <p:cNvGrpSpPr/>
          <p:nvPr/>
        </p:nvGrpSpPr>
        <p:grpSpPr>
          <a:xfrm>
            <a:off x="0" y="6280821"/>
            <a:ext cx="6867498" cy="63395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35186" y="4804874"/>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14" name="กลุ่ม 52">
            <a:extLst>
              <a:ext uri="{FF2B5EF4-FFF2-40B4-BE49-F238E27FC236}">
                <a16:creationId xmlns:a16="http://schemas.microsoft.com/office/drawing/2014/main" id="{B77A1490-9CBF-F695-91DA-5BB05BB62B35}"/>
              </a:ext>
            </a:extLst>
          </p:cNvPr>
          <p:cNvGrpSpPr/>
          <p:nvPr/>
        </p:nvGrpSpPr>
        <p:grpSpPr>
          <a:xfrm>
            <a:off x="0" y="-19737"/>
            <a:ext cx="12192000" cy="575427"/>
            <a:chOff x="-29746" y="-164554"/>
            <a:chExt cx="9173747" cy="517884"/>
          </a:xfrm>
        </p:grpSpPr>
        <p:sp>
          <p:nvSpPr>
            <p:cNvPr id="15" name="สี่เหลี่ยมผืนผ้า 47">
              <a:extLst>
                <a:ext uri="{FF2B5EF4-FFF2-40B4-BE49-F238E27FC236}">
                  <a16:creationId xmlns:a16="http://schemas.microsoft.com/office/drawing/2014/main" id="{151CD442-53C5-7BA7-EEDC-335BADA8F266}"/>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6" name="สี่เหลี่ยมผืนผ้า 15">
              <a:extLst>
                <a:ext uri="{FF2B5EF4-FFF2-40B4-BE49-F238E27FC236}">
                  <a16:creationId xmlns:a16="http://schemas.microsoft.com/office/drawing/2014/main" id="{D2A72711-3704-5EFE-87F9-C62B03D9A98F}"/>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
        <p:nvSpPr>
          <p:cNvPr id="20" name="ตัวแทนหมายเลขภาพนิ่ง 8">
            <a:extLst>
              <a:ext uri="{FF2B5EF4-FFF2-40B4-BE49-F238E27FC236}">
                <a16:creationId xmlns:a16="http://schemas.microsoft.com/office/drawing/2014/main" id="{6FFEFCEB-0034-483E-8D46-9E3A75BE2E4B}"/>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136788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1228554901"/>
              </p:ext>
            </p:extLst>
          </p:nvPr>
        </p:nvGraphicFramePr>
        <p:xfrm>
          <a:off x="196320" y="844696"/>
          <a:ext cx="11644579" cy="5292342"/>
        </p:xfrm>
        <a:graphic>
          <a:graphicData uri="http://schemas.openxmlformats.org/drawingml/2006/table">
            <a:tbl>
              <a:tblPr>
                <a:tableStyleId>{5C22544A-7EE6-4342-B048-85BDC9FD1C3A}</a:tableStyleId>
              </a:tblPr>
              <a:tblGrid>
                <a:gridCol w="795239">
                  <a:extLst>
                    <a:ext uri="{9D8B030D-6E8A-4147-A177-3AD203B41FA5}">
                      <a16:colId xmlns:a16="http://schemas.microsoft.com/office/drawing/2014/main" val="544645889"/>
                    </a:ext>
                  </a:extLst>
                </a:gridCol>
                <a:gridCol w="1552610">
                  <a:extLst>
                    <a:ext uri="{9D8B030D-6E8A-4147-A177-3AD203B41FA5}">
                      <a16:colId xmlns:a16="http://schemas.microsoft.com/office/drawing/2014/main" val="3208179235"/>
                    </a:ext>
                  </a:extLst>
                </a:gridCol>
                <a:gridCol w="1855559">
                  <a:extLst>
                    <a:ext uri="{9D8B030D-6E8A-4147-A177-3AD203B41FA5}">
                      <a16:colId xmlns:a16="http://schemas.microsoft.com/office/drawing/2014/main" val="2137540439"/>
                    </a:ext>
                  </a:extLst>
                </a:gridCol>
                <a:gridCol w="1571545">
                  <a:extLst>
                    <a:ext uri="{9D8B030D-6E8A-4147-A177-3AD203B41FA5}">
                      <a16:colId xmlns:a16="http://schemas.microsoft.com/office/drawing/2014/main" val="1123432420"/>
                    </a:ext>
                  </a:extLst>
                </a:gridCol>
                <a:gridCol w="1855559">
                  <a:extLst>
                    <a:ext uri="{9D8B030D-6E8A-4147-A177-3AD203B41FA5}">
                      <a16:colId xmlns:a16="http://schemas.microsoft.com/office/drawing/2014/main" val="10237957"/>
                    </a:ext>
                  </a:extLst>
                </a:gridCol>
                <a:gridCol w="1439005">
                  <a:extLst>
                    <a:ext uri="{9D8B030D-6E8A-4147-A177-3AD203B41FA5}">
                      <a16:colId xmlns:a16="http://schemas.microsoft.com/office/drawing/2014/main" val="3460024310"/>
                    </a:ext>
                  </a:extLst>
                </a:gridCol>
                <a:gridCol w="1855559">
                  <a:extLst>
                    <a:ext uri="{9D8B030D-6E8A-4147-A177-3AD203B41FA5}">
                      <a16:colId xmlns:a16="http://schemas.microsoft.com/office/drawing/2014/main" val="3584008832"/>
                    </a:ext>
                  </a:extLst>
                </a:gridCol>
                <a:gridCol w="719503">
                  <a:extLst>
                    <a:ext uri="{9D8B030D-6E8A-4147-A177-3AD203B41FA5}">
                      <a16:colId xmlns:a16="http://schemas.microsoft.com/office/drawing/2014/main" val="2411690490"/>
                    </a:ext>
                  </a:extLst>
                </a:gridCol>
              </a:tblGrid>
              <a:tr h="287418">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834154">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ลำดับที่</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รวมเงินรับชำระ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คิดเป็น</a:t>
                      </a:r>
                      <a:b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ร้อยละ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21</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นนทบุรี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22,356,708.16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185,083.45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752,515.34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1,764.25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754,279.59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17077">
                <a:tc>
                  <a:txBody>
                    <a:bodyPr/>
                    <a:lstStyle/>
                    <a:p>
                      <a:pPr algn="ctr" fontAlgn="ctr"/>
                      <a:r>
                        <a:rPr lang="th-TH" sz="1500" b="1" i="0" u="none" strike="noStrike">
                          <a:solidFill>
                            <a:srgbClr val="002060"/>
                          </a:solidFill>
                          <a:effectLst/>
                          <a:latin typeface="Chulabhorn Likit Text Light๙" panose="00000400000000000000" pitchFamily="2" charset="-34"/>
                          <a:cs typeface="Chulabhorn Likit Text Light๙" panose="00000400000000000000" pitchFamily="2" charset="-34"/>
                        </a:rPr>
                        <a:t>22</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เชียงใหม่</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22,602,263.00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58,474.00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755,575.08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2,335.00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757,910.08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3.34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23</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ระยอง</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11,881,735.77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41,626.00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389,019.78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442.00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389,461.78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24</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ประจวบคีรีขันธ์</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16,715,349.14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51,693.83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545,857.30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1,175.70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547,033.00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3.27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25</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ปทุมธานี</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7,920,953.68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47,754.25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249,192.18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1,966.09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251,158.27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3.15</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26</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บุรีรัมย์</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30,081,854.42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91,070.67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926,638.31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16,275.52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942,913.83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27</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สุราษฎร์ธานี</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27,566,336.76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94,062.77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848,884.73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1,100.00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849,984.73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30713848"/>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28</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พังงา</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17,738,863.49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61,831.65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545,740.60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720.00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546,460.60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66052206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29</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นครพนม</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22,349,473.53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66,801.01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679,197.61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2,375.00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681,572.61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3.04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213546954"/>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30</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น่าน</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11,026,255.47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27,009.76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329,775.96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1,517.00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331,292.96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2.99</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799858501"/>
                  </a:ext>
                </a:extLst>
              </a:tr>
            </a:tbl>
          </a:graphicData>
        </a:graphic>
      </p:graphicFrame>
      <p:grpSp>
        <p:nvGrpSpPr>
          <p:cNvPr id="40" name="Group 39"/>
          <p:cNvGrpSpPr/>
          <p:nvPr/>
        </p:nvGrpSpPr>
        <p:grpSpPr>
          <a:xfrm>
            <a:off x="-2738" y="31355"/>
            <a:ext cx="6746438" cy="733216"/>
            <a:chOff x="-2738" y="31355"/>
            <a:chExt cx="6746438" cy="733216"/>
          </a:xfrm>
        </p:grpSpPr>
        <p:sp>
          <p:nvSpPr>
            <p:cNvPr id="41" name="สี่เหลี่ยมผืนผ้า 8">
              <a:extLst>
                <a:ext uri="{FF2B5EF4-FFF2-40B4-BE49-F238E27FC236}">
                  <a16:creationId xmlns:a16="http://schemas.microsoft.com/office/drawing/2014/main" id="{28191E7A-1A19-4ECF-B3AF-EE227C74ADD3}"/>
                </a:ext>
              </a:extLst>
            </p:cNvPr>
            <p:cNvSpPr/>
            <p:nvPr/>
          </p:nvSpPr>
          <p:spPr>
            <a:xfrm>
              <a:off x="0" y="122215"/>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2" name="สี่เหลี่ยมผืนผ้า 9">
              <a:extLst>
                <a:ext uri="{FF2B5EF4-FFF2-40B4-BE49-F238E27FC236}">
                  <a16:creationId xmlns:a16="http://schemas.microsoft.com/office/drawing/2014/main" id="{C4A287DD-056E-4ABF-A54E-9ADC687B60D1}"/>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3" name="TextBox 29">
              <a:extLst>
                <a:ext uri="{FF2B5EF4-FFF2-40B4-BE49-F238E27FC236}">
                  <a16:creationId xmlns:a16="http://schemas.microsoft.com/office/drawing/2014/main" id="{5B442122-3C34-4ECB-95EC-33BB4C3E2DEC}"/>
                </a:ext>
              </a:extLst>
            </p:cNvPr>
            <p:cNvSpPr txBox="1"/>
            <p:nvPr/>
          </p:nvSpPr>
          <p:spPr>
            <a:xfrm>
              <a:off x="-2738" y="172468"/>
              <a:ext cx="660673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38" name="สี่เหลี่ยมผืนผ้า 1">
            <a:extLst>
              <a:ext uri="{FF2B5EF4-FFF2-40B4-BE49-F238E27FC236}">
                <a16:creationId xmlns:a16="http://schemas.microsoft.com/office/drawing/2014/main" id="{7C746877-0F21-4646-BE9C-2C17D5F8B16F}"/>
              </a:ext>
            </a:extLst>
          </p:cNvPr>
          <p:cNvSpPr/>
          <p:nvPr/>
        </p:nvSpPr>
        <p:spPr>
          <a:xfrm>
            <a:off x="7698192" y="6392946"/>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37" name="ตัวแทนหมายเลขภาพนิ่ง 8">
            <a:extLst>
              <a:ext uri="{FF2B5EF4-FFF2-40B4-BE49-F238E27FC236}">
                <a16:creationId xmlns:a16="http://schemas.microsoft.com/office/drawing/2014/main" id="{A0DFF101-8347-4E31-90E1-721BCBDA4AA3}"/>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30</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388066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4214379403"/>
              </p:ext>
            </p:extLst>
          </p:nvPr>
        </p:nvGraphicFramePr>
        <p:xfrm>
          <a:off x="196320" y="844696"/>
          <a:ext cx="11644579" cy="5292342"/>
        </p:xfrm>
        <a:graphic>
          <a:graphicData uri="http://schemas.openxmlformats.org/drawingml/2006/table">
            <a:tbl>
              <a:tblPr>
                <a:tableStyleId>{5C22544A-7EE6-4342-B048-85BDC9FD1C3A}</a:tableStyleId>
              </a:tblPr>
              <a:tblGrid>
                <a:gridCol w="795239">
                  <a:extLst>
                    <a:ext uri="{9D8B030D-6E8A-4147-A177-3AD203B41FA5}">
                      <a16:colId xmlns:a16="http://schemas.microsoft.com/office/drawing/2014/main" val="544645889"/>
                    </a:ext>
                  </a:extLst>
                </a:gridCol>
                <a:gridCol w="1552610">
                  <a:extLst>
                    <a:ext uri="{9D8B030D-6E8A-4147-A177-3AD203B41FA5}">
                      <a16:colId xmlns:a16="http://schemas.microsoft.com/office/drawing/2014/main" val="3208179235"/>
                    </a:ext>
                  </a:extLst>
                </a:gridCol>
                <a:gridCol w="1855559">
                  <a:extLst>
                    <a:ext uri="{9D8B030D-6E8A-4147-A177-3AD203B41FA5}">
                      <a16:colId xmlns:a16="http://schemas.microsoft.com/office/drawing/2014/main" val="2137540439"/>
                    </a:ext>
                  </a:extLst>
                </a:gridCol>
                <a:gridCol w="1571545">
                  <a:extLst>
                    <a:ext uri="{9D8B030D-6E8A-4147-A177-3AD203B41FA5}">
                      <a16:colId xmlns:a16="http://schemas.microsoft.com/office/drawing/2014/main" val="1123432420"/>
                    </a:ext>
                  </a:extLst>
                </a:gridCol>
                <a:gridCol w="1855559">
                  <a:extLst>
                    <a:ext uri="{9D8B030D-6E8A-4147-A177-3AD203B41FA5}">
                      <a16:colId xmlns:a16="http://schemas.microsoft.com/office/drawing/2014/main" val="10237957"/>
                    </a:ext>
                  </a:extLst>
                </a:gridCol>
                <a:gridCol w="1439005">
                  <a:extLst>
                    <a:ext uri="{9D8B030D-6E8A-4147-A177-3AD203B41FA5}">
                      <a16:colId xmlns:a16="http://schemas.microsoft.com/office/drawing/2014/main" val="3460024310"/>
                    </a:ext>
                  </a:extLst>
                </a:gridCol>
                <a:gridCol w="1855559">
                  <a:extLst>
                    <a:ext uri="{9D8B030D-6E8A-4147-A177-3AD203B41FA5}">
                      <a16:colId xmlns:a16="http://schemas.microsoft.com/office/drawing/2014/main" val="3584008832"/>
                    </a:ext>
                  </a:extLst>
                </a:gridCol>
                <a:gridCol w="719503">
                  <a:extLst>
                    <a:ext uri="{9D8B030D-6E8A-4147-A177-3AD203B41FA5}">
                      <a16:colId xmlns:a16="http://schemas.microsoft.com/office/drawing/2014/main" val="2411690490"/>
                    </a:ext>
                  </a:extLst>
                </a:gridCol>
              </a:tblGrid>
              <a:tr h="287418">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834154">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ลำดับที่</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รวมเงินรับชำระ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คิดเป็น</a:t>
                      </a:r>
                      <a:b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ร้อยละ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31</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ยะลา</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12,012,646.55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53,535.90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350,056.45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340.00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350,396.45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32</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ยโสธร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16,628,383.00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36,802.00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482,460.57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885.00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483,345.57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2.90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33</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อำนาจเจริญ</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14,815,418.00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48,208.00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422,513.93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1,110.00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423,623.93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2.85</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34</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นครศรีธรรมราช</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32,825,233.46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238,865.30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899,166.47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5,945.15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905,111.62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17077">
                <a:tc>
                  <a:txBody>
                    <a:bodyPr/>
                    <a:lstStyle/>
                    <a:p>
                      <a:pPr algn="ctr" fontAlgn="ctr"/>
                      <a:r>
                        <a:rPr lang="th-TH" sz="1500" b="1" i="0" u="none" strike="noStrike">
                          <a:solidFill>
                            <a:srgbClr val="002060"/>
                          </a:solidFill>
                          <a:effectLst/>
                          <a:latin typeface="Chulabhorn Likit Text Light๙" panose="00000400000000000000" pitchFamily="2" charset="-34"/>
                          <a:cs typeface="Chulabhorn Likit Text Light๙" panose="00000400000000000000" pitchFamily="2" charset="-34"/>
                        </a:rPr>
                        <a:t>35</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จันทบุรี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12,507,779.22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23,815.83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342,349.38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514.24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342,863.62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2.74</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36</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ตรัง</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25,264,210.16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333,209.71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686,871.15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4,814.34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691,685.49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2.72</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17077">
                <a:tc>
                  <a:txBody>
                    <a:bodyPr/>
                    <a:lstStyle/>
                    <a:p>
                      <a:pPr algn="ctr" fontAlgn="ctr"/>
                      <a:r>
                        <a:rPr lang="th-TH" sz="1500" b="1" i="0" u="none" strike="noStrike">
                          <a:solidFill>
                            <a:srgbClr val="002060"/>
                          </a:solidFill>
                          <a:effectLst/>
                          <a:latin typeface="Chulabhorn Likit Text Light๙" panose="00000400000000000000" pitchFamily="2" charset="-34"/>
                          <a:cs typeface="Chulabhorn Likit Text Light๙" panose="00000400000000000000" pitchFamily="2" charset="-34"/>
                        </a:rPr>
                        <a:t>37</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ตาก</a:t>
                      </a:r>
                    </a:p>
                  </a:txBody>
                  <a:tcPr marL="9525" marR="9525" marT="9525" marB="0" anchor="ctr">
                    <a:solidFill>
                      <a:srgbClr val="FDCF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20,939,349.00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46,311.00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535,897.00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963.00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536,860.00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2.56</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30713848"/>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38</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พัทลุง</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11,443,930.59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110,544.48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289,259.02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1,165.00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290,424.02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2.53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66052206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39</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อุดรธานี</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28,998,301.95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194,597.00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682,505.88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2,211.06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684,716.94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2.35</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213546954"/>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40</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นครสวรรค์</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21,969,479.62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135,569.52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507,535.60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1,374.00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508,909.60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2.31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799858501"/>
                  </a:ext>
                </a:extLst>
              </a:tr>
            </a:tbl>
          </a:graphicData>
        </a:graphic>
      </p:graphicFrame>
      <p:grpSp>
        <p:nvGrpSpPr>
          <p:cNvPr id="40" name="Group 39"/>
          <p:cNvGrpSpPr/>
          <p:nvPr/>
        </p:nvGrpSpPr>
        <p:grpSpPr>
          <a:xfrm>
            <a:off x="-2738" y="31355"/>
            <a:ext cx="6746438" cy="733216"/>
            <a:chOff x="-2738" y="31355"/>
            <a:chExt cx="6746438" cy="733216"/>
          </a:xfrm>
        </p:grpSpPr>
        <p:sp>
          <p:nvSpPr>
            <p:cNvPr id="41" name="สี่เหลี่ยมผืนผ้า 8">
              <a:extLst>
                <a:ext uri="{FF2B5EF4-FFF2-40B4-BE49-F238E27FC236}">
                  <a16:creationId xmlns:a16="http://schemas.microsoft.com/office/drawing/2014/main" id="{28191E7A-1A19-4ECF-B3AF-EE227C74ADD3}"/>
                </a:ext>
              </a:extLst>
            </p:cNvPr>
            <p:cNvSpPr/>
            <p:nvPr/>
          </p:nvSpPr>
          <p:spPr>
            <a:xfrm>
              <a:off x="0" y="122215"/>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2" name="สี่เหลี่ยมผืนผ้า 9">
              <a:extLst>
                <a:ext uri="{FF2B5EF4-FFF2-40B4-BE49-F238E27FC236}">
                  <a16:creationId xmlns:a16="http://schemas.microsoft.com/office/drawing/2014/main" id="{C4A287DD-056E-4ABF-A54E-9ADC687B60D1}"/>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3" name="TextBox 29">
              <a:extLst>
                <a:ext uri="{FF2B5EF4-FFF2-40B4-BE49-F238E27FC236}">
                  <a16:creationId xmlns:a16="http://schemas.microsoft.com/office/drawing/2014/main" id="{5B442122-3C34-4ECB-95EC-33BB4C3E2DEC}"/>
                </a:ext>
              </a:extLst>
            </p:cNvPr>
            <p:cNvSpPr txBox="1"/>
            <p:nvPr/>
          </p:nvSpPr>
          <p:spPr>
            <a:xfrm>
              <a:off x="-2738" y="172468"/>
              <a:ext cx="660673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38" name="สี่เหลี่ยมผืนผ้า 1">
            <a:extLst>
              <a:ext uri="{FF2B5EF4-FFF2-40B4-BE49-F238E27FC236}">
                <a16:creationId xmlns:a16="http://schemas.microsoft.com/office/drawing/2014/main" id="{84DE3F00-7FC6-41D0-A5EE-F8B5534E758F}"/>
              </a:ext>
            </a:extLst>
          </p:cNvPr>
          <p:cNvSpPr/>
          <p:nvPr/>
        </p:nvSpPr>
        <p:spPr>
          <a:xfrm>
            <a:off x="8065993" y="6356601"/>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37" name="ตัวแทนหมายเลขภาพนิ่ง 8">
            <a:extLst>
              <a:ext uri="{FF2B5EF4-FFF2-40B4-BE49-F238E27FC236}">
                <a16:creationId xmlns:a16="http://schemas.microsoft.com/office/drawing/2014/main" id="{4C3F9497-4AA6-44C5-9108-72AAC85BCE65}"/>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31</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753109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3848163000"/>
              </p:ext>
            </p:extLst>
          </p:nvPr>
        </p:nvGraphicFramePr>
        <p:xfrm>
          <a:off x="196320" y="844696"/>
          <a:ext cx="11644579" cy="5292342"/>
        </p:xfrm>
        <a:graphic>
          <a:graphicData uri="http://schemas.openxmlformats.org/drawingml/2006/table">
            <a:tbl>
              <a:tblPr>
                <a:tableStyleId>{5C22544A-7EE6-4342-B048-85BDC9FD1C3A}</a:tableStyleId>
              </a:tblPr>
              <a:tblGrid>
                <a:gridCol w="795239">
                  <a:extLst>
                    <a:ext uri="{9D8B030D-6E8A-4147-A177-3AD203B41FA5}">
                      <a16:colId xmlns:a16="http://schemas.microsoft.com/office/drawing/2014/main" val="544645889"/>
                    </a:ext>
                  </a:extLst>
                </a:gridCol>
                <a:gridCol w="1552610">
                  <a:extLst>
                    <a:ext uri="{9D8B030D-6E8A-4147-A177-3AD203B41FA5}">
                      <a16:colId xmlns:a16="http://schemas.microsoft.com/office/drawing/2014/main" val="3208179235"/>
                    </a:ext>
                  </a:extLst>
                </a:gridCol>
                <a:gridCol w="1855559">
                  <a:extLst>
                    <a:ext uri="{9D8B030D-6E8A-4147-A177-3AD203B41FA5}">
                      <a16:colId xmlns:a16="http://schemas.microsoft.com/office/drawing/2014/main" val="2137540439"/>
                    </a:ext>
                  </a:extLst>
                </a:gridCol>
                <a:gridCol w="1571545">
                  <a:extLst>
                    <a:ext uri="{9D8B030D-6E8A-4147-A177-3AD203B41FA5}">
                      <a16:colId xmlns:a16="http://schemas.microsoft.com/office/drawing/2014/main" val="1123432420"/>
                    </a:ext>
                  </a:extLst>
                </a:gridCol>
                <a:gridCol w="1855559">
                  <a:extLst>
                    <a:ext uri="{9D8B030D-6E8A-4147-A177-3AD203B41FA5}">
                      <a16:colId xmlns:a16="http://schemas.microsoft.com/office/drawing/2014/main" val="10237957"/>
                    </a:ext>
                  </a:extLst>
                </a:gridCol>
                <a:gridCol w="1439005">
                  <a:extLst>
                    <a:ext uri="{9D8B030D-6E8A-4147-A177-3AD203B41FA5}">
                      <a16:colId xmlns:a16="http://schemas.microsoft.com/office/drawing/2014/main" val="3460024310"/>
                    </a:ext>
                  </a:extLst>
                </a:gridCol>
                <a:gridCol w="1855559">
                  <a:extLst>
                    <a:ext uri="{9D8B030D-6E8A-4147-A177-3AD203B41FA5}">
                      <a16:colId xmlns:a16="http://schemas.microsoft.com/office/drawing/2014/main" val="3584008832"/>
                    </a:ext>
                  </a:extLst>
                </a:gridCol>
                <a:gridCol w="719503">
                  <a:extLst>
                    <a:ext uri="{9D8B030D-6E8A-4147-A177-3AD203B41FA5}">
                      <a16:colId xmlns:a16="http://schemas.microsoft.com/office/drawing/2014/main" val="2411690490"/>
                    </a:ext>
                  </a:extLst>
                </a:gridCol>
              </a:tblGrid>
              <a:tr h="287418">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834154">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ลำดับที่</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รวมเงินรับชำระ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คิดเป็น</a:t>
                      </a:r>
                      <a:b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ร้อยละ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41</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ลพบุรี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21,008,405.73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114,876.86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476,114.51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1,706.78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477,821.29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42</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สตูล</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10,479,211.30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38,742.67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232,725.31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591.40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233,316.71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2.22</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43</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ปราจีนบุรี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15,072,416.27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91,277.25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333,356.51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406.00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333,762.51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2.21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44</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หนองบัวลำภู</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25,515,621.46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155,788.00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553,726.91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4,063.00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557,789.91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45</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กระบี่</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16,480,664.17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135,467.60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351,801.46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3,039.62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354,841.08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46</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ลำพูน</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15,443,852.49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56,750.00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327,950.07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600.00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328,550.07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2.12</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47</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ชัยนาท</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25,959,575.45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224,821.83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548,133.86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3,615.43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551,749.29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2.11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30713848"/>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48</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บึงกาฬ</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22,147,766.62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98,609.75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449,817.27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1,280.17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451,097.44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2.03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66052206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49</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พิจิตร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20,480,755.17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234,489.60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410,243.26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5,723.00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415,966.26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2.00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213546954"/>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50</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สระบุรี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22,442,159.80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135,056.31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444,480.98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1,737.60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446,218.58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1.98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799858501"/>
                  </a:ext>
                </a:extLst>
              </a:tr>
            </a:tbl>
          </a:graphicData>
        </a:graphic>
      </p:graphicFrame>
      <p:grpSp>
        <p:nvGrpSpPr>
          <p:cNvPr id="40" name="Group 39"/>
          <p:cNvGrpSpPr/>
          <p:nvPr/>
        </p:nvGrpSpPr>
        <p:grpSpPr>
          <a:xfrm>
            <a:off x="-2738" y="31355"/>
            <a:ext cx="6746438" cy="733216"/>
            <a:chOff x="-2738" y="31355"/>
            <a:chExt cx="6746438" cy="733216"/>
          </a:xfrm>
        </p:grpSpPr>
        <p:sp>
          <p:nvSpPr>
            <p:cNvPr id="41" name="สี่เหลี่ยมผืนผ้า 8">
              <a:extLst>
                <a:ext uri="{FF2B5EF4-FFF2-40B4-BE49-F238E27FC236}">
                  <a16:creationId xmlns:a16="http://schemas.microsoft.com/office/drawing/2014/main" id="{28191E7A-1A19-4ECF-B3AF-EE227C74ADD3}"/>
                </a:ext>
              </a:extLst>
            </p:cNvPr>
            <p:cNvSpPr/>
            <p:nvPr/>
          </p:nvSpPr>
          <p:spPr>
            <a:xfrm>
              <a:off x="0" y="122215"/>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2" name="สี่เหลี่ยมผืนผ้า 9">
              <a:extLst>
                <a:ext uri="{FF2B5EF4-FFF2-40B4-BE49-F238E27FC236}">
                  <a16:creationId xmlns:a16="http://schemas.microsoft.com/office/drawing/2014/main" id="{C4A287DD-056E-4ABF-A54E-9ADC687B60D1}"/>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3" name="TextBox 29">
              <a:extLst>
                <a:ext uri="{FF2B5EF4-FFF2-40B4-BE49-F238E27FC236}">
                  <a16:creationId xmlns:a16="http://schemas.microsoft.com/office/drawing/2014/main" id="{5B442122-3C34-4ECB-95EC-33BB4C3E2DEC}"/>
                </a:ext>
              </a:extLst>
            </p:cNvPr>
            <p:cNvSpPr txBox="1"/>
            <p:nvPr/>
          </p:nvSpPr>
          <p:spPr>
            <a:xfrm>
              <a:off x="-2738" y="172468"/>
              <a:ext cx="660673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38" name="สี่เหลี่ยมผืนผ้า 1">
            <a:extLst>
              <a:ext uri="{FF2B5EF4-FFF2-40B4-BE49-F238E27FC236}">
                <a16:creationId xmlns:a16="http://schemas.microsoft.com/office/drawing/2014/main" id="{5E1A58F6-A1EF-4F23-9A6A-549ABC095FDD}"/>
              </a:ext>
            </a:extLst>
          </p:cNvPr>
          <p:cNvSpPr/>
          <p:nvPr/>
        </p:nvSpPr>
        <p:spPr>
          <a:xfrm>
            <a:off x="7698192" y="6392946"/>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37" name="ตัวแทนหมายเลขภาพนิ่ง 8">
            <a:extLst>
              <a:ext uri="{FF2B5EF4-FFF2-40B4-BE49-F238E27FC236}">
                <a16:creationId xmlns:a16="http://schemas.microsoft.com/office/drawing/2014/main" id="{4CDFF073-C1BB-4350-ADE1-148FBF4930B1}"/>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32</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674398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4" name="Picture 6" descr="โลโก้กรมการพัฒนาชุมชน (Version2560) - สำนักงานพัฒนาชุมชนจังหวัดหนองคา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704" y="-420384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3522555611"/>
              </p:ext>
            </p:extLst>
          </p:nvPr>
        </p:nvGraphicFramePr>
        <p:xfrm>
          <a:off x="196320" y="844696"/>
          <a:ext cx="11644579" cy="5292342"/>
        </p:xfrm>
        <a:graphic>
          <a:graphicData uri="http://schemas.openxmlformats.org/drawingml/2006/table">
            <a:tbl>
              <a:tblPr>
                <a:tableStyleId>{5C22544A-7EE6-4342-B048-85BDC9FD1C3A}</a:tableStyleId>
              </a:tblPr>
              <a:tblGrid>
                <a:gridCol w="795239">
                  <a:extLst>
                    <a:ext uri="{9D8B030D-6E8A-4147-A177-3AD203B41FA5}">
                      <a16:colId xmlns:a16="http://schemas.microsoft.com/office/drawing/2014/main" val="544645889"/>
                    </a:ext>
                  </a:extLst>
                </a:gridCol>
                <a:gridCol w="1552610">
                  <a:extLst>
                    <a:ext uri="{9D8B030D-6E8A-4147-A177-3AD203B41FA5}">
                      <a16:colId xmlns:a16="http://schemas.microsoft.com/office/drawing/2014/main" val="3208179235"/>
                    </a:ext>
                  </a:extLst>
                </a:gridCol>
                <a:gridCol w="1855559">
                  <a:extLst>
                    <a:ext uri="{9D8B030D-6E8A-4147-A177-3AD203B41FA5}">
                      <a16:colId xmlns:a16="http://schemas.microsoft.com/office/drawing/2014/main" val="2137540439"/>
                    </a:ext>
                  </a:extLst>
                </a:gridCol>
                <a:gridCol w="1571545">
                  <a:extLst>
                    <a:ext uri="{9D8B030D-6E8A-4147-A177-3AD203B41FA5}">
                      <a16:colId xmlns:a16="http://schemas.microsoft.com/office/drawing/2014/main" val="1123432420"/>
                    </a:ext>
                  </a:extLst>
                </a:gridCol>
                <a:gridCol w="1855559">
                  <a:extLst>
                    <a:ext uri="{9D8B030D-6E8A-4147-A177-3AD203B41FA5}">
                      <a16:colId xmlns:a16="http://schemas.microsoft.com/office/drawing/2014/main" val="10237957"/>
                    </a:ext>
                  </a:extLst>
                </a:gridCol>
                <a:gridCol w="1439005">
                  <a:extLst>
                    <a:ext uri="{9D8B030D-6E8A-4147-A177-3AD203B41FA5}">
                      <a16:colId xmlns:a16="http://schemas.microsoft.com/office/drawing/2014/main" val="3460024310"/>
                    </a:ext>
                  </a:extLst>
                </a:gridCol>
                <a:gridCol w="1855559">
                  <a:extLst>
                    <a:ext uri="{9D8B030D-6E8A-4147-A177-3AD203B41FA5}">
                      <a16:colId xmlns:a16="http://schemas.microsoft.com/office/drawing/2014/main" val="3584008832"/>
                    </a:ext>
                  </a:extLst>
                </a:gridCol>
                <a:gridCol w="719503">
                  <a:extLst>
                    <a:ext uri="{9D8B030D-6E8A-4147-A177-3AD203B41FA5}">
                      <a16:colId xmlns:a16="http://schemas.microsoft.com/office/drawing/2014/main" val="2411690490"/>
                    </a:ext>
                  </a:extLst>
                </a:gridCol>
              </a:tblGrid>
              <a:tr h="287418">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834154">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ลำดับที่</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จังหวัด</a:t>
                      </a: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รวมเงินรับชำระ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คิดเป็น</a:t>
                      </a:r>
                      <a:b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ร้อยละ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51</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สมุทรสาคร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15,296,477.19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99,473.87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299,596.74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490.89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300,087.63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1.96</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17077">
                <a:tc>
                  <a:txBody>
                    <a:bodyPr/>
                    <a:lstStyle/>
                    <a:p>
                      <a:pPr algn="ctr" fontAlgn="ctr"/>
                      <a:r>
                        <a:rPr lang="th-TH" sz="1500" b="1" i="0" u="none" strike="noStrike">
                          <a:solidFill>
                            <a:srgbClr val="002060"/>
                          </a:solidFill>
                          <a:effectLst/>
                          <a:latin typeface="Chulabhorn Likit Text Light๙" panose="00000400000000000000" pitchFamily="2" charset="-34"/>
                          <a:cs typeface="Chulabhorn Likit Text Light๙" panose="00000400000000000000" pitchFamily="2" charset="-34"/>
                        </a:rPr>
                        <a:t>52</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ชุมพร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13,550,292.34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43,248.60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261,377.31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806.00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262,183.31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1.93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53</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อุทัยธานี</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16,028,118.99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63,125.33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300,863.00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449.00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301,312.00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54</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มุกดาหาร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21,352,496.50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59,618.02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390,617.18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442.75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391,059.93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55</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อุบลราชธานี</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26,467,386.66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63,015.70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481,815.82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702.00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482,517.82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1.82</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56</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ชัยภูมิ</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21,948,670.42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94,314.50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394,888.69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2,558.00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397,446.69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1.80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57</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หนองคาย</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28,588,419.34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227,367.51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504,035.24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1,772.00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505,807.24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1.76</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30713848"/>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58</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สิงห์บุรี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12,402,243.76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170,099.96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217,225.77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664.02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217,889.79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1.75</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66052206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59</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พระนครศรีอยุธยา</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21,729,627.15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248,859.20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342,906.98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4,807.38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347,714.36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1.58</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213546954"/>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60</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กาญจนบุรี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18,267,701.57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45,572.16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286,633.40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750.38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287,383.78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1.57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799858501"/>
                  </a:ext>
                </a:extLst>
              </a:tr>
            </a:tbl>
          </a:graphicData>
        </a:graphic>
      </p:graphicFrame>
      <p:grpSp>
        <p:nvGrpSpPr>
          <p:cNvPr id="40" name="Group 39"/>
          <p:cNvGrpSpPr/>
          <p:nvPr/>
        </p:nvGrpSpPr>
        <p:grpSpPr>
          <a:xfrm>
            <a:off x="-2738" y="31355"/>
            <a:ext cx="6746438" cy="733216"/>
            <a:chOff x="-2738" y="31355"/>
            <a:chExt cx="6746438" cy="733216"/>
          </a:xfrm>
        </p:grpSpPr>
        <p:sp>
          <p:nvSpPr>
            <p:cNvPr id="41" name="สี่เหลี่ยมผืนผ้า 8">
              <a:extLst>
                <a:ext uri="{FF2B5EF4-FFF2-40B4-BE49-F238E27FC236}">
                  <a16:creationId xmlns:a16="http://schemas.microsoft.com/office/drawing/2014/main" id="{28191E7A-1A19-4ECF-B3AF-EE227C74ADD3}"/>
                </a:ext>
              </a:extLst>
            </p:cNvPr>
            <p:cNvSpPr/>
            <p:nvPr/>
          </p:nvSpPr>
          <p:spPr>
            <a:xfrm>
              <a:off x="0" y="122215"/>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2" name="สี่เหลี่ยมผืนผ้า 9">
              <a:extLst>
                <a:ext uri="{FF2B5EF4-FFF2-40B4-BE49-F238E27FC236}">
                  <a16:creationId xmlns:a16="http://schemas.microsoft.com/office/drawing/2014/main" id="{C4A287DD-056E-4ABF-A54E-9ADC687B60D1}"/>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3" name="TextBox 29">
              <a:extLst>
                <a:ext uri="{FF2B5EF4-FFF2-40B4-BE49-F238E27FC236}">
                  <a16:creationId xmlns:a16="http://schemas.microsoft.com/office/drawing/2014/main" id="{5B442122-3C34-4ECB-95EC-33BB4C3E2DEC}"/>
                </a:ext>
              </a:extLst>
            </p:cNvPr>
            <p:cNvSpPr txBox="1"/>
            <p:nvPr/>
          </p:nvSpPr>
          <p:spPr>
            <a:xfrm>
              <a:off x="-2738" y="172468"/>
              <a:ext cx="660673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38" name="สี่เหลี่ยมผืนผ้า 1">
            <a:extLst>
              <a:ext uri="{FF2B5EF4-FFF2-40B4-BE49-F238E27FC236}">
                <a16:creationId xmlns:a16="http://schemas.microsoft.com/office/drawing/2014/main" id="{E538E166-D44B-4CB7-8205-EBFE6757A097}"/>
              </a:ext>
            </a:extLst>
          </p:cNvPr>
          <p:cNvSpPr/>
          <p:nvPr/>
        </p:nvSpPr>
        <p:spPr>
          <a:xfrm>
            <a:off x="7698192" y="6392946"/>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37" name="ตัวแทนหมายเลขภาพนิ่ง 8">
            <a:extLst>
              <a:ext uri="{FF2B5EF4-FFF2-40B4-BE49-F238E27FC236}">
                <a16:creationId xmlns:a16="http://schemas.microsoft.com/office/drawing/2014/main" id="{3DFDBB14-D0E2-41E3-A282-EB9C98848A03}"/>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33</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362825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4" name="Picture 6" descr="โลโก้กรมการพัฒนาชุมชน (Version2560) - สำนักงานพัฒนาชุมชนจังหวัดหนองคา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704" y="-420384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2437499597"/>
              </p:ext>
            </p:extLst>
          </p:nvPr>
        </p:nvGraphicFramePr>
        <p:xfrm>
          <a:off x="196320" y="844696"/>
          <a:ext cx="11644579" cy="5292342"/>
        </p:xfrm>
        <a:graphic>
          <a:graphicData uri="http://schemas.openxmlformats.org/drawingml/2006/table">
            <a:tbl>
              <a:tblPr>
                <a:tableStyleId>{5C22544A-7EE6-4342-B048-85BDC9FD1C3A}</a:tableStyleId>
              </a:tblPr>
              <a:tblGrid>
                <a:gridCol w="795239">
                  <a:extLst>
                    <a:ext uri="{9D8B030D-6E8A-4147-A177-3AD203B41FA5}">
                      <a16:colId xmlns:a16="http://schemas.microsoft.com/office/drawing/2014/main" val="544645889"/>
                    </a:ext>
                  </a:extLst>
                </a:gridCol>
                <a:gridCol w="1552610">
                  <a:extLst>
                    <a:ext uri="{9D8B030D-6E8A-4147-A177-3AD203B41FA5}">
                      <a16:colId xmlns:a16="http://schemas.microsoft.com/office/drawing/2014/main" val="3208179235"/>
                    </a:ext>
                  </a:extLst>
                </a:gridCol>
                <a:gridCol w="1855559">
                  <a:extLst>
                    <a:ext uri="{9D8B030D-6E8A-4147-A177-3AD203B41FA5}">
                      <a16:colId xmlns:a16="http://schemas.microsoft.com/office/drawing/2014/main" val="2137540439"/>
                    </a:ext>
                  </a:extLst>
                </a:gridCol>
                <a:gridCol w="1571545">
                  <a:extLst>
                    <a:ext uri="{9D8B030D-6E8A-4147-A177-3AD203B41FA5}">
                      <a16:colId xmlns:a16="http://schemas.microsoft.com/office/drawing/2014/main" val="1123432420"/>
                    </a:ext>
                  </a:extLst>
                </a:gridCol>
                <a:gridCol w="1855559">
                  <a:extLst>
                    <a:ext uri="{9D8B030D-6E8A-4147-A177-3AD203B41FA5}">
                      <a16:colId xmlns:a16="http://schemas.microsoft.com/office/drawing/2014/main" val="10237957"/>
                    </a:ext>
                  </a:extLst>
                </a:gridCol>
                <a:gridCol w="1439005">
                  <a:extLst>
                    <a:ext uri="{9D8B030D-6E8A-4147-A177-3AD203B41FA5}">
                      <a16:colId xmlns:a16="http://schemas.microsoft.com/office/drawing/2014/main" val="3460024310"/>
                    </a:ext>
                  </a:extLst>
                </a:gridCol>
                <a:gridCol w="1855559">
                  <a:extLst>
                    <a:ext uri="{9D8B030D-6E8A-4147-A177-3AD203B41FA5}">
                      <a16:colId xmlns:a16="http://schemas.microsoft.com/office/drawing/2014/main" val="3584008832"/>
                    </a:ext>
                  </a:extLst>
                </a:gridCol>
                <a:gridCol w="719503">
                  <a:extLst>
                    <a:ext uri="{9D8B030D-6E8A-4147-A177-3AD203B41FA5}">
                      <a16:colId xmlns:a16="http://schemas.microsoft.com/office/drawing/2014/main" val="2411690490"/>
                    </a:ext>
                  </a:extLst>
                </a:gridCol>
              </a:tblGrid>
              <a:tr h="287418">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834154">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ลำดับที่</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จังหวัด</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เงินต้น</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ดอกเบี้ย</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เงินต้นรับคืน</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ดอกเบี้ยรับคืน</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รวมเงินรับชำระ</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คิดเป็น</a:t>
                      </a:r>
                      <a:b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br>
                      <a:r>
                        <a:rPr lang="th-TH" sz="1600" b="1" u="none" strike="noStrike" dirty="0">
                          <a:solidFill>
                            <a:srgbClr val="002060"/>
                          </a:solidFill>
                          <a:effectLst/>
                          <a:latin typeface="Chulabhorn Likit Text Light" panose="00000400000000000000" pitchFamily="50" charset="-34"/>
                          <a:cs typeface="Chulabhorn Likit Text Light" panose="00000400000000000000" pitchFamily="50" charset="-34"/>
                        </a:rPr>
                        <a:t>ร้อยละ</a:t>
                      </a:r>
                      <a:endParaRPr lang="th-TH" sz="1600" b="1" i="0" u="none" strike="noStrike" dirty="0">
                        <a:solidFill>
                          <a:srgbClr val="002060"/>
                        </a:solidFill>
                        <a:effectLst/>
                        <a:latin typeface="Chulabhorn Likit Text Light" panose="00000400000000000000" pitchFamily="50" charset="-34"/>
                        <a:cs typeface="Chulabhorn Likit Text Light" panose="00000400000000000000" pitchFamily="50"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61</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สุรินทร์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35,726,022.84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174,573.00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546,128.07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5,315.00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551,443.07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17077">
                <a:tc>
                  <a:txBody>
                    <a:bodyPr/>
                    <a:lstStyle/>
                    <a:p>
                      <a:pPr algn="ctr" fontAlgn="ctr"/>
                      <a:r>
                        <a:rPr lang="th-TH" sz="1500" b="1" i="0" u="none" strike="noStrike">
                          <a:solidFill>
                            <a:srgbClr val="002060"/>
                          </a:solidFill>
                          <a:effectLst/>
                          <a:latin typeface="Chulabhorn Likit Text Light๙" panose="00000400000000000000" pitchFamily="2" charset="-34"/>
                          <a:cs typeface="Chulabhorn Likit Text Light๙" panose="00000400000000000000" pitchFamily="2" charset="-34"/>
                        </a:rPr>
                        <a:t>62</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สมุทรปราการ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15,890,795.48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210,135.98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239,675.38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658.00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240,333.38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1.51</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63</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สกลนคร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33,449,544.39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273,625.81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489,714.08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3,043.00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492,757.08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1.46</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64</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สระแก้ว</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15,157,708.80 </a:t>
                      </a:r>
                    </a:p>
                  </a:txBody>
                  <a:tcPr marL="9525" marR="9525" marT="9525" marB="0" anchor="ctr">
                    <a:solidFill>
                      <a:srgbClr val="F7B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36,513.16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216,373.27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983.48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217,356.75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1.43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65</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ภูเก็ต</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8,440,742.04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36,875.08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103,816.79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164.00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103,980.79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1.23</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66</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กำแพงเพชร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16,631,637.00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60,058.00 </a:t>
                      </a:r>
                    </a:p>
                  </a:txBody>
                  <a:tcPr marL="9525" marR="9525" marT="9525" marB="0" anchor="ctr">
                    <a:solidFill>
                      <a:srgbClr val="C8A9F1"/>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193,867.00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300.00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194,167.00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67</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ราชบุรี</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18,632,777.00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52,715.50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204,284.00 </a:t>
                      </a:r>
                    </a:p>
                  </a:txBody>
                  <a:tcPr marL="9525" marR="9525" marT="9525" marB="0" anchor="ctr">
                    <a:solidFill>
                      <a:srgbClr val="ACB8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313.00 </a:t>
                      </a:r>
                    </a:p>
                  </a:txBody>
                  <a:tcPr marL="9525" marR="9525" marT="9525" marB="0" anchor="ctr">
                    <a:solidFill>
                      <a:srgbClr val="8FE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204,597.00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1.10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30713848"/>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68</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อุตรดิตถ์</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15,426,326.53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44,202.00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146,216.00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607.00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146,823.00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0.95</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660522065"/>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69</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ลำปาง</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18,231,754.58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78,224.00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31,326.60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31,326.60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0.17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1213546954"/>
                  </a:ext>
                </a:extLst>
              </a:tr>
              <a:tr h="417077">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70</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มหาสารคาม</a:t>
                      </a:r>
                    </a:p>
                  </a:txBody>
                  <a:tcPr marL="9525" marR="9525" marT="9525" marB="0" anchor="ctr">
                    <a:solidFill>
                      <a:srgbClr val="FDCFF6"/>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27,024,684.00 </a:t>
                      </a:r>
                    </a:p>
                  </a:txBody>
                  <a:tcPr marL="9525" marR="9525" marT="9525" marB="0" anchor="ctr">
                    <a:solidFill>
                      <a:srgbClr val="F7B5F9"/>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78,676.86 </a:t>
                      </a:r>
                    </a:p>
                  </a:txBody>
                  <a:tcPr marL="9525" marR="9525" marT="9525" marB="0" anchor="ctr">
                    <a:solidFill>
                      <a:srgbClr val="C8A9F1"/>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12,741.00 </a:t>
                      </a:r>
                    </a:p>
                  </a:txBody>
                  <a:tcPr marL="9525" marR="9525" marT="9525" marB="0" anchor="ctr">
                    <a:solidFill>
                      <a:srgbClr val="ACB8F6"/>
                    </a:solidFill>
                  </a:tcPr>
                </a:tc>
                <a:tc>
                  <a:txBody>
                    <a:bodyPr/>
                    <a:lstStyle/>
                    <a:p>
                      <a:pPr algn="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5.00 </a:t>
                      </a:r>
                    </a:p>
                  </a:txBody>
                  <a:tcPr marL="9525" marR="9525" marT="9525" marB="0" anchor="ctr">
                    <a:solidFill>
                      <a:srgbClr val="8FE5F9"/>
                    </a:solidFill>
                  </a:tcPr>
                </a:tc>
                <a:tc>
                  <a:txBody>
                    <a:bodyPr/>
                    <a:lstStyle/>
                    <a:p>
                      <a:pPr algn="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12,746.00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0.05</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799858501"/>
                  </a:ext>
                </a:extLst>
              </a:tr>
            </a:tbl>
          </a:graphicData>
        </a:graphic>
      </p:graphicFrame>
      <p:grpSp>
        <p:nvGrpSpPr>
          <p:cNvPr id="40" name="Group 39"/>
          <p:cNvGrpSpPr/>
          <p:nvPr/>
        </p:nvGrpSpPr>
        <p:grpSpPr>
          <a:xfrm>
            <a:off x="-2738" y="31355"/>
            <a:ext cx="6746438" cy="733216"/>
            <a:chOff x="-2738" y="31355"/>
            <a:chExt cx="6746438" cy="733216"/>
          </a:xfrm>
        </p:grpSpPr>
        <p:sp>
          <p:nvSpPr>
            <p:cNvPr id="41" name="สี่เหลี่ยมผืนผ้า 8">
              <a:extLst>
                <a:ext uri="{FF2B5EF4-FFF2-40B4-BE49-F238E27FC236}">
                  <a16:creationId xmlns:a16="http://schemas.microsoft.com/office/drawing/2014/main" id="{28191E7A-1A19-4ECF-B3AF-EE227C74ADD3}"/>
                </a:ext>
              </a:extLst>
            </p:cNvPr>
            <p:cNvSpPr/>
            <p:nvPr/>
          </p:nvSpPr>
          <p:spPr>
            <a:xfrm>
              <a:off x="0" y="122215"/>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2" name="สี่เหลี่ยมผืนผ้า 9">
              <a:extLst>
                <a:ext uri="{FF2B5EF4-FFF2-40B4-BE49-F238E27FC236}">
                  <a16:creationId xmlns:a16="http://schemas.microsoft.com/office/drawing/2014/main" id="{C4A287DD-056E-4ABF-A54E-9ADC687B60D1}"/>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3" name="TextBox 29">
              <a:extLst>
                <a:ext uri="{FF2B5EF4-FFF2-40B4-BE49-F238E27FC236}">
                  <a16:creationId xmlns:a16="http://schemas.microsoft.com/office/drawing/2014/main" id="{5B442122-3C34-4ECB-95EC-33BB4C3E2DEC}"/>
                </a:ext>
              </a:extLst>
            </p:cNvPr>
            <p:cNvSpPr txBox="1"/>
            <p:nvPr/>
          </p:nvSpPr>
          <p:spPr>
            <a:xfrm>
              <a:off x="-2738" y="172468"/>
              <a:ext cx="660673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38" name="สี่เหลี่ยมผืนผ้า 1">
            <a:extLst>
              <a:ext uri="{FF2B5EF4-FFF2-40B4-BE49-F238E27FC236}">
                <a16:creationId xmlns:a16="http://schemas.microsoft.com/office/drawing/2014/main" id="{3F00ABBD-8A33-4326-A8E8-B5715DFA6C67}"/>
              </a:ext>
            </a:extLst>
          </p:cNvPr>
          <p:cNvSpPr/>
          <p:nvPr/>
        </p:nvSpPr>
        <p:spPr>
          <a:xfrm>
            <a:off x="7698192" y="6392946"/>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37" name="ตัวแทนหมายเลขภาพนิ่ง 8">
            <a:extLst>
              <a:ext uri="{FF2B5EF4-FFF2-40B4-BE49-F238E27FC236}">
                <a16:creationId xmlns:a16="http://schemas.microsoft.com/office/drawing/2014/main" id="{4A2EB8E7-49AB-48AB-A5FB-5C0DD207E340}"/>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34</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02035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5934076" y="3408680"/>
            <a:ext cx="2333625"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p>
        </p:txBody>
      </p:sp>
      <p:sp>
        <p:nvSpPr>
          <p:cNvPr id="12" name="Rectangle 9"/>
          <p:cNvSpPr>
            <a:spLocks noChangeArrowheads="1"/>
          </p:cNvSpPr>
          <p:nvPr/>
        </p:nvSpPr>
        <p:spPr bwMode="auto">
          <a:xfrm>
            <a:off x="1524001" y="642494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th-TH">
              <a:latin typeface="Arial" pitchFamily="34" charset="0"/>
              <a:cs typeface="Angsana New" pitchFamily="18" charset="-34"/>
            </a:endParaRPr>
          </a:p>
        </p:txBody>
      </p:sp>
      <p:sp>
        <p:nvSpPr>
          <p:cNvPr id="3" name="AutoShape 4" descr="กองทุนพัฒนาบทบาทสตรีนครพนม - Posts | Facebook"/>
          <p:cNvSpPr>
            <a:spLocks noChangeAspect="1" noChangeArrowheads="1"/>
          </p:cNvSpPr>
          <p:nvPr/>
        </p:nvSpPr>
        <p:spPr bwMode="auto">
          <a:xfrm>
            <a:off x="1714500" y="-2127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4" name="AutoShape 6" descr="กองทุนพัฒนาบทบาทสตรีนครพนม - Posts | Facebook"/>
          <p:cNvSpPr>
            <a:spLocks noChangeAspect="1" noChangeArrowheads="1"/>
          </p:cNvSpPr>
          <p:nvPr/>
        </p:nvSpPr>
        <p:spPr bwMode="auto">
          <a:xfrm>
            <a:off x="1866900" y="-603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5" name="AutoShape 8" descr="กองทุนพัฒนาบทบาทสตรีนครพนม - Posts | Facebook"/>
          <p:cNvSpPr>
            <a:spLocks noChangeAspect="1" noChangeArrowheads="1"/>
          </p:cNvSpPr>
          <p:nvPr/>
        </p:nvSpPr>
        <p:spPr bwMode="auto">
          <a:xfrm>
            <a:off x="2019300" y="92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6" name="AutoShape 10" descr="กองทุนพัฒนาบทบาทสตรีนครพนม - Posts | Facebook"/>
          <p:cNvSpPr>
            <a:spLocks noChangeAspect="1" noChangeArrowheads="1"/>
          </p:cNvSpPr>
          <p:nvPr/>
        </p:nvSpPr>
        <p:spPr bwMode="auto">
          <a:xfrm>
            <a:off x="2171700" y="244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sp>
        <p:nvSpPr>
          <p:cNvPr id="8" name="AutoShape 2" descr="ดาวน์โหลดโลโก้กรมการพัฒนาชุมชน ปี 2562 - สำนักงานพัฒนาชุมชนจังหวัดร้อยเอ็ด"/>
          <p:cNvSpPr>
            <a:spLocks noChangeAspect="1" noChangeArrowheads="1"/>
          </p:cNvSpPr>
          <p:nvPr/>
        </p:nvSpPr>
        <p:spPr bwMode="auto">
          <a:xfrm>
            <a:off x="2324100" y="396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h-TH"/>
          </a:p>
        </p:txBody>
      </p:sp>
      <p:pic>
        <p:nvPicPr>
          <p:cNvPr id="2054" name="Picture 6" descr="โลโก้กรมการพัฒนาชุมชน (Version2560) - สำนักงานพัฒนาชุมชนจังหวัดหนองคา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1704" y="-4203848"/>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19300" y="2452149"/>
            <a:ext cx="9821600" cy="461665"/>
          </a:xfrm>
          <a:prstGeom prst="rect">
            <a:avLst/>
          </a:prstGeom>
        </p:spPr>
        <p:txBody>
          <a:bodyPr wrap="square">
            <a:spAutoFit/>
          </a:bodyPr>
          <a:lstStyle/>
          <a:p>
            <a:endParaRPr lang="th-TH" sz="2400" dirty="0"/>
          </a:p>
        </p:txBody>
      </p:sp>
      <p:grpSp>
        <p:nvGrpSpPr>
          <p:cNvPr id="20" name="กลุ่ม 19"/>
          <p:cNvGrpSpPr/>
          <p:nvPr/>
        </p:nvGrpSpPr>
        <p:grpSpPr>
          <a:xfrm>
            <a:off x="0" y="6280821"/>
            <a:ext cx="6867498" cy="633958"/>
            <a:chOff x="-425532" y="4710612"/>
            <a:chExt cx="5576155" cy="475468"/>
          </a:xfrm>
        </p:grpSpPr>
        <p:grpSp>
          <p:nvGrpSpPr>
            <p:cNvPr id="23" name="กลุ่ม 22"/>
            <p:cNvGrpSpPr/>
            <p:nvPr/>
          </p:nvGrpSpPr>
          <p:grpSpPr>
            <a:xfrm>
              <a:off x="-425532" y="4710612"/>
              <a:ext cx="5576155" cy="475468"/>
              <a:chOff x="-425532" y="4710612"/>
              <a:chExt cx="5576155" cy="475468"/>
            </a:xfrm>
          </p:grpSpPr>
          <p:grpSp>
            <p:nvGrpSpPr>
              <p:cNvPr id="25" name="กลุ่ม 24"/>
              <p:cNvGrpSpPr/>
              <p:nvPr/>
            </p:nvGrpSpPr>
            <p:grpSpPr>
              <a:xfrm>
                <a:off x="-425532" y="4744286"/>
                <a:ext cx="3197332" cy="419753"/>
                <a:chOff x="-468560" y="4744285"/>
                <a:chExt cx="3197332" cy="419753"/>
              </a:xfrm>
            </p:grpSpPr>
            <p:sp>
              <p:nvSpPr>
                <p:cNvPr id="35" name="รูปห้าเหลี่ยม 34">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6" name="รูปห้าเหลี่ยม 35">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7" name="กลุ่ม 26"/>
              <p:cNvGrpSpPr/>
              <p:nvPr/>
            </p:nvGrpSpPr>
            <p:grpSpPr>
              <a:xfrm>
                <a:off x="2771800" y="4710612"/>
                <a:ext cx="2378823" cy="475468"/>
                <a:chOff x="3507388" y="4717424"/>
                <a:chExt cx="2378823" cy="475468"/>
              </a:xfrm>
            </p:grpSpPr>
            <p:grpSp>
              <p:nvGrpSpPr>
                <p:cNvPr id="28" name="กลุ่ม 27"/>
                <p:cNvGrpSpPr/>
                <p:nvPr/>
              </p:nvGrpSpPr>
              <p:grpSpPr>
                <a:xfrm>
                  <a:off x="4284268" y="4717424"/>
                  <a:ext cx="1601943" cy="405692"/>
                  <a:chOff x="6239008" y="4519859"/>
                  <a:chExt cx="1601943" cy="405692"/>
                </a:xfrm>
              </p:grpSpPr>
              <p:pic>
                <p:nvPicPr>
                  <p:cNvPr id="30" name="Picture 23">
                    <a:extLst>
                      <a:ext uri="{FF2B5EF4-FFF2-40B4-BE49-F238E27FC236}">
                        <a16:creationId xmlns:a16="http://schemas.microsoft.com/office/drawing/2014/main" id="{A9FCDA38-8F0B-49DF-8F2E-B899B1F362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1" name="Picture 24">
                    <a:extLst>
                      <a:ext uri="{FF2B5EF4-FFF2-40B4-BE49-F238E27FC236}">
                        <a16:creationId xmlns:a16="http://schemas.microsoft.com/office/drawing/2014/main" id="{199745AA-CFB3-443D-A566-E11575BA52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2" name="กลุ่ม 31"/>
                  <p:cNvGrpSpPr/>
                  <p:nvPr/>
                </p:nvGrpSpPr>
                <p:grpSpPr>
                  <a:xfrm>
                    <a:off x="6619048" y="4614121"/>
                    <a:ext cx="626890" cy="294323"/>
                    <a:chOff x="6589062" y="4638694"/>
                    <a:chExt cx="413122" cy="193959"/>
                  </a:xfrm>
                </p:grpSpPr>
                <p:pic>
                  <p:nvPicPr>
                    <p:cNvPr id="33" name="Picture 35">
                      <a:extLst>
                        <a:ext uri="{FF2B5EF4-FFF2-40B4-BE49-F238E27FC236}">
                          <a16:creationId xmlns:a16="http://schemas.microsoft.com/office/drawing/2014/main" id="{9584FECB-F937-4F01-8CDD-C92F98A2F1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4" name="Picture 36">
                      <a:extLst>
                        <a:ext uri="{FF2B5EF4-FFF2-40B4-BE49-F238E27FC236}">
                          <a16:creationId xmlns:a16="http://schemas.microsoft.com/office/drawing/2014/main" id="{62FFD426-AD6C-47DA-99D3-A7217E240C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9" name="Picture 2" descr="C:\Users\Administrator\Desktop\change for goo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aphicFrame>
        <p:nvGraphicFramePr>
          <p:cNvPr id="13" name="Table 12"/>
          <p:cNvGraphicFramePr>
            <a:graphicFrameLocks noGrp="1"/>
          </p:cNvGraphicFramePr>
          <p:nvPr>
            <p:extLst>
              <p:ext uri="{D42A27DB-BD31-4B8C-83A1-F6EECF244321}">
                <p14:modId xmlns:p14="http://schemas.microsoft.com/office/powerpoint/2010/main" val="2142216602"/>
              </p:ext>
            </p:extLst>
          </p:nvPr>
        </p:nvGraphicFramePr>
        <p:xfrm>
          <a:off x="196320" y="844696"/>
          <a:ext cx="11644578" cy="4496819"/>
        </p:xfrm>
        <a:graphic>
          <a:graphicData uri="http://schemas.openxmlformats.org/drawingml/2006/table">
            <a:tbl>
              <a:tblPr>
                <a:tableStyleId>{5C22544A-7EE6-4342-B048-85BDC9FD1C3A}</a:tableStyleId>
              </a:tblPr>
              <a:tblGrid>
                <a:gridCol w="795239">
                  <a:extLst>
                    <a:ext uri="{9D8B030D-6E8A-4147-A177-3AD203B41FA5}">
                      <a16:colId xmlns:a16="http://schemas.microsoft.com/office/drawing/2014/main" val="544645889"/>
                    </a:ext>
                  </a:extLst>
                </a:gridCol>
                <a:gridCol w="1552610">
                  <a:extLst>
                    <a:ext uri="{9D8B030D-6E8A-4147-A177-3AD203B41FA5}">
                      <a16:colId xmlns:a16="http://schemas.microsoft.com/office/drawing/2014/main" val="3208179235"/>
                    </a:ext>
                  </a:extLst>
                </a:gridCol>
                <a:gridCol w="1855559">
                  <a:extLst>
                    <a:ext uri="{9D8B030D-6E8A-4147-A177-3AD203B41FA5}">
                      <a16:colId xmlns:a16="http://schemas.microsoft.com/office/drawing/2014/main" val="2137540439"/>
                    </a:ext>
                  </a:extLst>
                </a:gridCol>
                <a:gridCol w="1571544">
                  <a:extLst>
                    <a:ext uri="{9D8B030D-6E8A-4147-A177-3AD203B41FA5}">
                      <a16:colId xmlns:a16="http://schemas.microsoft.com/office/drawing/2014/main" val="1123432420"/>
                    </a:ext>
                  </a:extLst>
                </a:gridCol>
                <a:gridCol w="1855559">
                  <a:extLst>
                    <a:ext uri="{9D8B030D-6E8A-4147-A177-3AD203B41FA5}">
                      <a16:colId xmlns:a16="http://schemas.microsoft.com/office/drawing/2014/main" val="10237957"/>
                    </a:ext>
                  </a:extLst>
                </a:gridCol>
                <a:gridCol w="1439005">
                  <a:extLst>
                    <a:ext uri="{9D8B030D-6E8A-4147-A177-3AD203B41FA5}">
                      <a16:colId xmlns:a16="http://schemas.microsoft.com/office/drawing/2014/main" val="3460024310"/>
                    </a:ext>
                  </a:extLst>
                </a:gridCol>
                <a:gridCol w="1855559">
                  <a:extLst>
                    <a:ext uri="{9D8B030D-6E8A-4147-A177-3AD203B41FA5}">
                      <a16:colId xmlns:a16="http://schemas.microsoft.com/office/drawing/2014/main" val="3584008832"/>
                    </a:ext>
                  </a:extLst>
                </a:gridCol>
                <a:gridCol w="719503">
                  <a:extLst>
                    <a:ext uri="{9D8B030D-6E8A-4147-A177-3AD203B41FA5}">
                      <a16:colId xmlns:a16="http://schemas.microsoft.com/office/drawing/2014/main" val="2411690490"/>
                    </a:ext>
                  </a:extLst>
                </a:gridCol>
              </a:tblGrid>
              <a:tr h="319829">
                <a:tc grid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จังหวัดที่ได้รับเงินคืน</a:t>
                      </a:r>
                      <a:r>
                        <a:rPr lang="th-TH" sz="1600" b="1" i="0" u="none" strike="noStrike" baseline="0" dirty="0">
                          <a:solidFill>
                            <a:srgbClr val="002060"/>
                          </a:solidFill>
                          <a:effectLst/>
                          <a:latin typeface="Chulabhorn Likit Text Light๙" panose="00000400000000000000" pitchFamily="2" charset="-34"/>
                          <a:cs typeface="Chulabhorn Likit Text Light๙" panose="00000400000000000000" pitchFamily="2" charset="-34"/>
                        </a:rPr>
                        <a:t> (</a:t>
                      </a:r>
                      <a:r>
                        <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หนี้ครบกำหนดชำระ ปีงบประมาณ พ.ศ. 2567) เรียงจากมากไปหาน้อย</a:t>
                      </a:r>
                    </a:p>
                  </a:txBody>
                  <a:tcPr marL="9525" marR="9525" marT="9525" marB="0" anchor="ctr">
                    <a:solidFill>
                      <a:srgbClr val="FFFFCC"/>
                    </a:solidFill>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tc hMerge="1">
                  <a:txBody>
                    <a:bodyPr/>
                    <a:lstStyle/>
                    <a:p>
                      <a:endParaRPr lang="th-TH"/>
                    </a:p>
                  </a:txBody>
                  <a:tcPr/>
                </a:tc>
                <a:extLst>
                  <a:ext uri="{0D108BD9-81ED-4DB2-BD59-A6C34878D82A}">
                    <a16:rowId xmlns:a16="http://schemas.microsoft.com/office/drawing/2014/main" val="1790590083"/>
                  </a:ext>
                </a:extLst>
              </a:tr>
              <a:tr h="928220">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ลำดับที่</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2">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จังหวัด</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DC5F5"/>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F7AEF8"/>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B388EB"/>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เงินต้นรับคืน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8093F1"/>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ดอกเบี้ยรับคืน</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rgbClr val="72DDF7"/>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รวมเงินรับชำระ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5">
                        <a:lumMod val="60000"/>
                        <a:lumOff val="40000"/>
                      </a:schemeClr>
                    </a:solidFill>
                  </a:tcPr>
                </a:tc>
                <a:tc>
                  <a:txBody>
                    <a:bodyPr/>
                    <a:lstStyle/>
                    <a:p>
                      <a:pPr algn="ctr" fontAlgn="ct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คิดเป็น</a:t>
                      </a:r>
                      <a:b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br>
                      <a:r>
                        <a:rPr lang="th-TH" sz="1600" b="1" u="none" strike="noStrike" dirty="0">
                          <a:solidFill>
                            <a:srgbClr val="002060"/>
                          </a:solidFill>
                          <a:effectLst/>
                          <a:latin typeface="Chulabhorn Likit Text Light๙" panose="00000400000000000000" pitchFamily="2" charset="-34"/>
                          <a:cs typeface="Chulabhorn Likit Text Light๙" panose="00000400000000000000" pitchFamily="2" charset="-34"/>
                        </a:rPr>
                        <a:t>ร้อยละ</a:t>
                      </a:r>
                      <a:endParaRPr lang="th-TH" sz="1600" b="1" i="0" u="none" strike="noStrike" dirty="0">
                        <a:solidFill>
                          <a:srgbClr val="002060"/>
                        </a:solidFill>
                        <a:effectLst/>
                        <a:latin typeface="Chulabhorn Likit Text Light๙" panose="00000400000000000000" pitchFamily="2" charset="-34"/>
                        <a:cs typeface="Chulabhorn Likit Text Light๙" panose="00000400000000000000" pitchFamily="2" charset="-34"/>
                      </a:endParaRPr>
                    </a:p>
                  </a:txBody>
                  <a:tcPr marL="9525" marR="9525" marT="9525" marB="0" anchor="ctr">
                    <a:solidFill>
                      <a:schemeClr val="accent6">
                        <a:lumMod val="60000"/>
                        <a:lumOff val="40000"/>
                      </a:schemeClr>
                    </a:solidFill>
                  </a:tcPr>
                </a:tc>
                <a:extLst>
                  <a:ext uri="{0D108BD9-81ED-4DB2-BD59-A6C34878D82A}">
                    <a16:rowId xmlns:a16="http://schemas.microsoft.com/office/drawing/2014/main" val="237004521"/>
                  </a:ext>
                </a:extLst>
              </a:tr>
              <a:tr h="464110">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71</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ระนอง</a:t>
                      </a:r>
                    </a:p>
                  </a:txBody>
                  <a:tcPr marL="9525" marR="9525" marT="9525" marB="0" anchor="ctr">
                    <a:solidFill>
                      <a:srgbClr val="FDCF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16,544,664.92 </a:t>
                      </a:r>
                    </a:p>
                  </a:txBody>
                  <a:tcPr marL="9525" marR="9525" marT="9525" marB="0" anchor="ctr">
                    <a:solidFill>
                      <a:srgbClr val="F7B5F9"/>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61,519.75 </a:t>
                      </a:r>
                    </a:p>
                  </a:txBody>
                  <a:tcPr marL="9525" marR="9525" marT="9525" marB="0" anchor="ctr">
                    <a:solidFill>
                      <a:srgbClr val="C8A9F1"/>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3.00 </a:t>
                      </a:r>
                    </a:p>
                  </a:txBody>
                  <a:tcPr marL="9525" marR="9525" marT="9525" marB="0" anchor="ctr">
                    <a:solidFill>
                      <a:srgbClr val="ACB8F6"/>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8FE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027584755"/>
                  </a:ext>
                </a:extLst>
              </a:tr>
              <a:tr h="464110">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72</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นครนายก</a:t>
                      </a:r>
                    </a:p>
                  </a:txBody>
                  <a:tcPr marL="9525" marR="9525" marT="9525" marB="0" anchor="ctr">
                    <a:solidFill>
                      <a:srgbClr val="FDCF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10,021,360.95 </a:t>
                      </a:r>
                    </a:p>
                  </a:txBody>
                  <a:tcPr marL="9525" marR="9525" marT="9525" marB="0" anchor="ctr">
                    <a:solidFill>
                      <a:srgbClr val="F7B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95,270.00 </a:t>
                      </a:r>
                    </a:p>
                  </a:txBody>
                  <a:tcPr marL="9525" marR="9525" marT="9525" marB="0" anchor="ctr">
                    <a:solidFill>
                      <a:srgbClr val="C8A9F1"/>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ACB8F6"/>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45.00 </a:t>
                      </a:r>
                    </a:p>
                  </a:txBody>
                  <a:tcPr marL="9525" marR="9525" marT="9525" marB="0" anchor="ctr">
                    <a:solidFill>
                      <a:srgbClr val="8FE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45.00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148419895"/>
                  </a:ext>
                </a:extLst>
              </a:tr>
              <a:tr h="464110">
                <a:tc>
                  <a:txBody>
                    <a:bodyPr/>
                    <a:lstStyle/>
                    <a:p>
                      <a:pPr algn="ctr" fontAlgn="ctr"/>
                      <a:r>
                        <a:rPr lang="th-TH" sz="1500" b="1" i="0" u="none" strike="noStrike">
                          <a:solidFill>
                            <a:srgbClr val="002060"/>
                          </a:solidFill>
                          <a:effectLst/>
                          <a:latin typeface="Chulabhorn Likit Text Light๙" panose="00000400000000000000" pitchFamily="2" charset="-34"/>
                          <a:cs typeface="Chulabhorn Likit Text Light๙" panose="00000400000000000000" pitchFamily="2" charset="-34"/>
                        </a:rPr>
                        <a:t>73</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นราธิวาส</a:t>
                      </a:r>
                    </a:p>
                  </a:txBody>
                  <a:tcPr marL="9525" marR="9525" marT="9525" marB="0" anchor="ctr">
                    <a:solidFill>
                      <a:srgbClr val="FDCF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24,899,294.67 </a:t>
                      </a:r>
                    </a:p>
                  </a:txBody>
                  <a:tcPr marL="9525" marR="9525" marT="9525" marB="0" anchor="ctr">
                    <a:solidFill>
                      <a:srgbClr val="F7B5F9"/>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44,420.97 </a:t>
                      </a:r>
                    </a:p>
                  </a:txBody>
                  <a:tcPr marL="9525" marR="9525" marT="9525" marB="0" anchor="ctr">
                    <a:solidFill>
                      <a:srgbClr val="C8A9F1"/>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ACB8F6"/>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8FE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1682611"/>
                  </a:ext>
                </a:extLst>
              </a:tr>
              <a:tr h="464110">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74</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ปัตตานี</a:t>
                      </a:r>
                    </a:p>
                  </a:txBody>
                  <a:tcPr marL="9525" marR="9525" marT="9525" marB="0" anchor="ctr">
                    <a:solidFill>
                      <a:srgbClr val="FDCF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22,276,461.50 </a:t>
                      </a:r>
                    </a:p>
                  </a:txBody>
                  <a:tcPr marL="9525" marR="9525" marT="9525" marB="0" anchor="ctr">
                    <a:solidFill>
                      <a:srgbClr val="F7B5F9"/>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120,778.00 </a:t>
                      </a:r>
                    </a:p>
                  </a:txBody>
                  <a:tcPr marL="9525" marR="9525" marT="9525" marB="0" anchor="ctr">
                    <a:solidFill>
                      <a:srgbClr val="C8A9F1"/>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ACB8F6"/>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36.00 </a:t>
                      </a:r>
                    </a:p>
                  </a:txBody>
                  <a:tcPr marL="9525" marR="9525" marT="9525" marB="0" anchor="ctr">
                    <a:solidFill>
                      <a:srgbClr val="8FE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36.00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617316936"/>
                  </a:ext>
                </a:extLst>
              </a:tr>
              <a:tr h="464110">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75</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สุพรรณบุรี</a:t>
                      </a:r>
                    </a:p>
                  </a:txBody>
                  <a:tcPr marL="9525" marR="9525" marT="9525" marB="0" anchor="ctr">
                    <a:solidFill>
                      <a:srgbClr val="FDCF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14,348,642.15 </a:t>
                      </a:r>
                    </a:p>
                  </a:txBody>
                  <a:tcPr marL="9525" marR="9525" marT="9525" marB="0" anchor="ctr">
                    <a:solidFill>
                      <a:srgbClr val="F7B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51,269.49 </a:t>
                      </a:r>
                    </a:p>
                  </a:txBody>
                  <a:tcPr marL="9525" marR="9525" marT="9525" marB="0" anchor="ctr">
                    <a:solidFill>
                      <a:srgbClr val="C8A9F1"/>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ACB8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8FE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2202115452"/>
                  </a:ext>
                </a:extLst>
              </a:tr>
              <a:tr h="464110">
                <a:tc>
                  <a:txBody>
                    <a:bodyPr/>
                    <a:lstStyle/>
                    <a:p>
                      <a:pPr algn="ctr" fontAlgn="ctr"/>
                      <a:r>
                        <a:rPr lang="th-TH" sz="1500" b="1" i="0" u="none" strike="noStrike" dirty="0">
                          <a:solidFill>
                            <a:srgbClr val="002060"/>
                          </a:solidFill>
                          <a:effectLst/>
                          <a:latin typeface="Chulabhorn Likit Text Light๙" panose="00000400000000000000" pitchFamily="2" charset="-34"/>
                          <a:cs typeface="Chulabhorn Likit Text Light๙" panose="00000400000000000000" pitchFamily="2" charset="-34"/>
                        </a:rPr>
                        <a:t>76</a:t>
                      </a:r>
                    </a:p>
                  </a:txBody>
                  <a:tcPr marL="9525" marR="9525" marT="9525" marB="0" anchor="ctr">
                    <a:solidFill>
                      <a:schemeClr val="accent2">
                        <a:lumMod val="40000"/>
                        <a:lumOff val="60000"/>
                      </a:schemeClr>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แม่ฮ่องสอน</a:t>
                      </a:r>
                    </a:p>
                  </a:txBody>
                  <a:tcPr marL="9525" marR="9525" marT="9525" marB="0" anchor="ctr">
                    <a:solidFill>
                      <a:srgbClr val="FDCF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18,598,646.34 </a:t>
                      </a:r>
                    </a:p>
                  </a:txBody>
                  <a:tcPr marL="9525" marR="9525" marT="9525" marB="0" anchor="ctr">
                    <a:solidFill>
                      <a:srgbClr val="F7B5F9"/>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142,663.04 </a:t>
                      </a:r>
                    </a:p>
                  </a:txBody>
                  <a:tcPr marL="9525" marR="9525" marT="9525" marB="0" anchor="ctr">
                    <a:solidFill>
                      <a:srgbClr val="C8A9F1"/>
                    </a:solidFill>
                  </a:tcPr>
                </a:tc>
                <a:tc>
                  <a:txBody>
                    <a:bodyPr/>
                    <a:lstStyle/>
                    <a:p>
                      <a:pPr algn="l" fontAlgn="ctr"/>
                      <a:r>
                        <a:rPr lang="th-TH" sz="1500" b="1" i="0" u="none" strike="noStrike" kern="1200">
                          <a:solidFill>
                            <a:srgbClr val="002060"/>
                          </a:solidFill>
                          <a:effectLst/>
                          <a:latin typeface="Chulabhorn Likit Text Light๙" panose="00000400000000000000" pitchFamily="2" charset="-34"/>
                          <a:ea typeface="+mn-ea"/>
                          <a:cs typeface="Chulabhorn Likit Text Light๙" panose="00000400000000000000" pitchFamily="2" charset="-34"/>
                        </a:rPr>
                        <a:t>                             -   </a:t>
                      </a:r>
                    </a:p>
                  </a:txBody>
                  <a:tcPr marL="9525" marR="9525" marT="9525" marB="0" anchor="ctr">
                    <a:solidFill>
                      <a:srgbClr val="ACB8F6"/>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125.00 </a:t>
                      </a:r>
                    </a:p>
                  </a:txBody>
                  <a:tcPr marL="9525" marR="9525" marT="9525" marB="0" anchor="ctr">
                    <a:solidFill>
                      <a:srgbClr val="8FE5F9"/>
                    </a:solidFill>
                  </a:tcPr>
                </a:tc>
                <a:tc>
                  <a:txBody>
                    <a:bodyPr/>
                    <a:lstStyle/>
                    <a:p>
                      <a:pPr algn="l"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125.00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0.00</a:t>
                      </a:r>
                    </a:p>
                  </a:txBody>
                  <a:tcPr marL="9525" marR="9525" marT="9525" marB="0" anchor="ctr">
                    <a:solidFill>
                      <a:schemeClr val="accent6">
                        <a:lumMod val="40000"/>
                        <a:lumOff val="60000"/>
                      </a:schemeClr>
                    </a:solidFill>
                  </a:tcPr>
                </a:tc>
                <a:extLst>
                  <a:ext uri="{0D108BD9-81ED-4DB2-BD59-A6C34878D82A}">
                    <a16:rowId xmlns:a16="http://schemas.microsoft.com/office/drawing/2014/main" val="3301347413"/>
                  </a:ext>
                </a:extLst>
              </a:tr>
              <a:tr h="464110">
                <a:tc gridSpan="2">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รวมหนี้ครบกำหนดชำระ</a:t>
                      </a:r>
                    </a:p>
                  </a:txBody>
                  <a:tcPr marL="9525" marR="9525" marT="9525" marB="0" anchor="ctr">
                    <a:solidFill>
                      <a:schemeClr val="accent2">
                        <a:lumMod val="40000"/>
                        <a:lumOff val="60000"/>
                      </a:schemeClr>
                    </a:solidFill>
                  </a:tcPr>
                </a:tc>
                <a:tc hMerge="1">
                  <a:txBody>
                    <a:bodyPr/>
                    <a:lstStyle/>
                    <a:p>
                      <a:pPr algn="ctr" fontAlgn="ctr"/>
                      <a:r>
                        <a:rPr lang="th-TH" sz="1100" b="1" i="0" u="none" strike="noStrike" dirty="0">
                          <a:solidFill>
                            <a:srgbClr val="000000"/>
                          </a:solidFill>
                          <a:effectLst/>
                          <a:latin typeface="Chulabhorn Likit Text Light" panose="00000400000000000000" pitchFamily="50" charset="-34"/>
                          <a:cs typeface="Chulabhorn Likit Text Light" panose="00000400000000000000" pitchFamily="50" charset="-34"/>
                        </a:rPr>
                        <a:t>รวมหนี้ครบกำหนดชำระ</a:t>
                      </a:r>
                    </a:p>
                  </a:txBody>
                  <a:tcPr marL="9525" marR="9525" marT="9525" marB="0" anchor="ctr">
                    <a:solidFill>
                      <a:srgbClr val="FDCFF6"/>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1,449,942,967.18 </a:t>
                      </a:r>
                    </a:p>
                  </a:txBody>
                  <a:tcPr marL="9525" marR="9525" marT="9525" marB="0" anchor="ctr">
                    <a:solidFill>
                      <a:srgbClr val="F7B5F9"/>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7,406,154.37 </a:t>
                      </a:r>
                    </a:p>
                  </a:txBody>
                  <a:tcPr marL="9525" marR="9525" marT="9525" marB="0" anchor="ctr">
                    <a:solidFill>
                      <a:srgbClr val="C8A9F1"/>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37,263,483.39 </a:t>
                      </a:r>
                    </a:p>
                  </a:txBody>
                  <a:tcPr marL="9525" marR="9525" marT="9525" marB="0" anchor="ctr">
                    <a:solidFill>
                      <a:srgbClr val="ACB8F6"/>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136,883.68 </a:t>
                      </a:r>
                    </a:p>
                  </a:txBody>
                  <a:tcPr marL="9525" marR="9525" marT="9525" marB="0" anchor="ctr">
                    <a:solidFill>
                      <a:srgbClr val="8FE5F9"/>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      37,400,367.07 </a:t>
                      </a:r>
                    </a:p>
                  </a:txBody>
                  <a:tcPr marL="9525" marR="9525" marT="9525" marB="0" anchor="ctr">
                    <a:solidFill>
                      <a:schemeClr val="accent5">
                        <a:lumMod val="40000"/>
                        <a:lumOff val="60000"/>
                      </a:schemeClr>
                    </a:solidFill>
                  </a:tcPr>
                </a:tc>
                <a:tc>
                  <a:txBody>
                    <a:bodyPr/>
                    <a:lstStyle/>
                    <a:p>
                      <a:pPr algn="ctr" fontAlgn="ctr"/>
                      <a:r>
                        <a:rPr lang="th-TH" sz="1500" b="1" i="0" u="none" strike="noStrike" kern="1200" dirty="0">
                          <a:solidFill>
                            <a:srgbClr val="002060"/>
                          </a:solidFill>
                          <a:effectLst/>
                          <a:latin typeface="Chulabhorn Likit Text Light๙" panose="00000400000000000000" pitchFamily="2" charset="-34"/>
                          <a:ea typeface="+mn-ea"/>
                          <a:cs typeface="Chulabhorn Likit Text Light๙" panose="00000400000000000000" pitchFamily="2" charset="-34"/>
                        </a:rPr>
                        <a:t>2.57</a:t>
                      </a:r>
                    </a:p>
                  </a:txBody>
                  <a:tcPr marL="9525" marR="9525" marT="9525" marB="0" anchor="ctr">
                    <a:solidFill>
                      <a:schemeClr val="accent6">
                        <a:lumMod val="40000"/>
                        <a:lumOff val="60000"/>
                      </a:schemeClr>
                    </a:solidFill>
                  </a:tcPr>
                </a:tc>
                <a:extLst>
                  <a:ext uri="{0D108BD9-81ED-4DB2-BD59-A6C34878D82A}">
                    <a16:rowId xmlns:a16="http://schemas.microsoft.com/office/drawing/2014/main" val="936203835"/>
                  </a:ext>
                </a:extLst>
              </a:tr>
            </a:tbl>
          </a:graphicData>
        </a:graphic>
      </p:graphicFrame>
      <p:grpSp>
        <p:nvGrpSpPr>
          <p:cNvPr id="40" name="Group 39"/>
          <p:cNvGrpSpPr/>
          <p:nvPr/>
        </p:nvGrpSpPr>
        <p:grpSpPr>
          <a:xfrm>
            <a:off x="-2738" y="31355"/>
            <a:ext cx="6746438" cy="733216"/>
            <a:chOff x="-2738" y="31355"/>
            <a:chExt cx="6746438" cy="733216"/>
          </a:xfrm>
        </p:grpSpPr>
        <p:sp>
          <p:nvSpPr>
            <p:cNvPr id="41" name="สี่เหลี่ยมผืนผ้า 8">
              <a:extLst>
                <a:ext uri="{FF2B5EF4-FFF2-40B4-BE49-F238E27FC236}">
                  <a16:creationId xmlns:a16="http://schemas.microsoft.com/office/drawing/2014/main" id="{28191E7A-1A19-4ECF-B3AF-EE227C74ADD3}"/>
                </a:ext>
              </a:extLst>
            </p:cNvPr>
            <p:cNvSpPr/>
            <p:nvPr/>
          </p:nvSpPr>
          <p:spPr>
            <a:xfrm>
              <a:off x="0" y="122215"/>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2" name="สี่เหลี่ยมผืนผ้า 9">
              <a:extLst>
                <a:ext uri="{FF2B5EF4-FFF2-40B4-BE49-F238E27FC236}">
                  <a16:creationId xmlns:a16="http://schemas.microsoft.com/office/drawing/2014/main" id="{C4A287DD-056E-4ABF-A54E-9ADC687B60D1}"/>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43" name="TextBox 29">
              <a:extLst>
                <a:ext uri="{FF2B5EF4-FFF2-40B4-BE49-F238E27FC236}">
                  <a16:creationId xmlns:a16="http://schemas.microsoft.com/office/drawing/2014/main" id="{5B442122-3C34-4ECB-95EC-33BB4C3E2DEC}"/>
                </a:ext>
              </a:extLst>
            </p:cNvPr>
            <p:cNvSpPr txBox="1"/>
            <p:nvPr/>
          </p:nvSpPr>
          <p:spPr>
            <a:xfrm>
              <a:off x="-2738" y="172468"/>
              <a:ext cx="6606738" cy="430887"/>
            </a:xfrm>
            <a:prstGeom prst="rect">
              <a:avLst/>
            </a:prstGeom>
            <a:noFill/>
            <a:ln>
              <a:noFill/>
            </a:ln>
          </p:spPr>
          <p:txBody>
            <a:bodyPr wrap="square" rtlCol="0">
              <a:spAutoFit/>
            </a:bodyPr>
            <a:lstStyle/>
            <a:p>
              <a:r>
                <a:rPr lang="th-TH"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rPr>
                <a:t>การบริหารจัดการหนี้ของกองทุนพัฒนาบทบาทสตรี (ต่อ)</a:t>
              </a:r>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sp>
        <p:nvSpPr>
          <p:cNvPr id="38" name="สี่เหลี่ยมผืนผ้า 1">
            <a:extLst>
              <a:ext uri="{FF2B5EF4-FFF2-40B4-BE49-F238E27FC236}">
                <a16:creationId xmlns:a16="http://schemas.microsoft.com/office/drawing/2014/main" id="{F03138FE-CF83-4C46-834A-2A202A570062}"/>
              </a:ext>
            </a:extLst>
          </p:cNvPr>
          <p:cNvSpPr/>
          <p:nvPr/>
        </p:nvSpPr>
        <p:spPr>
          <a:xfrm>
            <a:off x="7698192" y="6090564"/>
            <a:ext cx="3482988" cy="338554"/>
          </a:xfrm>
          <a:prstGeom prst="rect">
            <a:avLst/>
          </a:prstGeom>
        </p:spPr>
        <p:txBody>
          <a:bodyPr wrap="square">
            <a:spAutoFit/>
          </a:bodyPr>
          <a:lstStyle/>
          <a:p>
            <a:r>
              <a:rPr lang="th-TH" sz="1600" b="1" dirty="0">
                <a:solidFill>
                  <a:srgbClr val="002060"/>
                </a:solidFill>
                <a:latin typeface="Chulabhorn Likit Text Light๙" panose="00000400000000000000" pitchFamily="2" charset="-34"/>
                <a:cs typeface="Chulabhorn Likit Text Light๙" panose="00000400000000000000" pitchFamily="2" charset="-34"/>
              </a:rPr>
              <a:t>ข้อมูล ณ วันที่ 17 ตุลาคม 2566</a:t>
            </a:r>
            <a:endParaRPr lang="th-TH" sz="1600" dirty="0">
              <a:latin typeface="Chulabhorn Likit Text Light๙" panose="00000400000000000000" pitchFamily="2" charset="-34"/>
              <a:cs typeface="Chulabhorn Likit Text Light๙" panose="00000400000000000000" pitchFamily="2" charset="-34"/>
            </a:endParaRPr>
          </a:p>
        </p:txBody>
      </p:sp>
      <p:sp>
        <p:nvSpPr>
          <p:cNvPr id="37" name="ตัวแทนหมายเลขภาพนิ่ง 8">
            <a:extLst>
              <a:ext uri="{FF2B5EF4-FFF2-40B4-BE49-F238E27FC236}">
                <a16:creationId xmlns:a16="http://schemas.microsoft.com/office/drawing/2014/main" id="{77315708-0366-4541-AB40-6E139011AAA4}"/>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35</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06213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ชื่อเรื่อง 1"/>
          <p:cNvSpPr txBox="1">
            <a:spLocks noGrp="1"/>
          </p:cNvSpPr>
          <p:nvPr>
            <p:ph idx="1"/>
          </p:nvPr>
        </p:nvSpPr>
        <p:spPr>
          <a:xfrm>
            <a:off x="999565" y="2471085"/>
            <a:ext cx="10515600" cy="1486287"/>
          </a:xfrm>
          <a:prstGeom prst="snip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40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ระเบียบวาระที่ 4</a:t>
            </a:r>
            <a:r>
              <a:rPr lang="th-TH" sz="4000" b="1" dirty="0">
                <a:solidFill>
                  <a:srgbClr val="002060"/>
                </a:solidFill>
                <a:latin typeface="Chulabhorn Likit Text Light๙" panose="00000400000000000000" pitchFamily="2" charset="-34"/>
                <a:cs typeface="Chulabhorn Likit Text Light๙" panose="00000400000000000000" pitchFamily="2" charset="-34"/>
              </a:rPr>
              <a:t> เรื่อง เพื่อทราบ</a:t>
            </a:r>
          </a:p>
        </p:txBody>
      </p:sp>
      <p:grpSp>
        <p:nvGrpSpPr>
          <p:cNvPr id="32" name="กลุ่ม 31"/>
          <p:cNvGrpSpPr/>
          <p:nvPr/>
        </p:nvGrpSpPr>
        <p:grpSpPr>
          <a:xfrm>
            <a:off x="0" y="6280821"/>
            <a:ext cx="6867498" cy="63395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50" name="กลุ่ม 52">
            <a:extLst>
              <a:ext uri="{FF2B5EF4-FFF2-40B4-BE49-F238E27FC236}">
                <a16:creationId xmlns:a16="http://schemas.microsoft.com/office/drawing/2014/main" id="{84E5CB32-C22A-40FB-BE79-3F261B775F5E}"/>
              </a:ext>
            </a:extLst>
          </p:cNvPr>
          <p:cNvGrpSpPr/>
          <p:nvPr/>
        </p:nvGrpSpPr>
        <p:grpSpPr>
          <a:xfrm>
            <a:off x="4831" y="-5867"/>
            <a:ext cx="12245731" cy="773250"/>
            <a:chOff x="-29746" y="-164554"/>
            <a:chExt cx="9173747" cy="635067"/>
          </a:xfrm>
        </p:grpSpPr>
        <p:sp>
          <p:nvSpPr>
            <p:cNvPr id="54"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5"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635067"/>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6"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57" name="สี่เหลี่ยมผืนผ้า 3">
              <a:extLst>
                <a:ext uri="{FF2B5EF4-FFF2-40B4-BE49-F238E27FC236}">
                  <a16:creationId xmlns:a16="http://schemas.microsoft.com/office/drawing/2014/main" id="{8493D4F4-6FD8-4552-904E-DB7274115DA0}"/>
                </a:ext>
              </a:extLst>
            </p:cNvPr>
            <p:cNvSpPr/>
            <p:nvPr/>
          </p:nvSpPr>
          <p:spPr>
            <a:xfrm>
              <a:off x="-29746" y="-164553"/>
              <a:ext cx="9173747" cy="5392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22" name="ตัวแทนหมายเลขภาพนิ่ง 8">
            <a:extLst>
              <a:ext uri="{FF2B5EF4-FFF2-40B4-BE49-F238E27FC236}">
                <a16:creationId xmlns:a16="http://schemas.microsoft.com/office/drawing/2014/main" id="{F6C6D2A7-832A-4F29-8DBF-BCD6FB15506B}"/>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36</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145574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รูปภาพ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6406">
            <a:off x="6104664" y="404456"/>
            <a:ext cx="1511383" cy="1657985"/>
          </a:xfrm>
          <a:prstGeom prst="rect">
            <a:avLst/>
          </a:prstGeom>
        </p:spPr>
      </p:pic>
      <p:grpSp>
        <p:nvGrpSpPr>
          <p:cNvPr id="39" name="กลุ่ม 38">
            <a:extLst>
              <a:ext uri="{FF2B5EF4-FFF2-40B4-BE49-F238E27FC236}">
                <a16:creationId xmlns:a16="http://schemas.microsoft.com/office/drawing/2014/main" id="{84E5CB32-C22A-40FB-BE79-3F261B775F5E}"/>
              </a:ext>
            </a:extLst>
          </p:cNvPr>
          <p:cNvGrpSpPr/>
          <p:nvPr/>
        </p:nvGrpSpPr>
        <p:grpSpPr>
          <a:xfrm>
            <a:off x="0" y="2364503"/>
            <a:ext cx="12192000" cy="2743086"/>
            <a:chOff x="-108520" y="-239947"/>
            <a:chExt cx="9367538" cy="593277"/>
          </a:xfrm>
        </p:grpSpPr>
        <p:sp>
          <p:nvSpPr>
            <p:cNvPr id="40" name="สี่เหลี่ยมผืนผ้า 39">
              <a:extLst>
                <a:ext uri="{FF2B5EF4-FFF2-40B4-BE49-F238E27FC236}">
                  <a16:creationId xmlns:a16="http://schemas.microsoft.com/office/drawing/2014/main" id="{667204FE-3C1C-4980-AD32-890094B05AFC}"/>
                </a:ext>
              </a:extLst>
            </p:cNvPr>
            <p:cNvSpPr/>
            <p:nvPr/>
          </p:nvSpPr>
          <p:spPr>
            <a:xfrm>
              <a:off x="-108520" y="-239947"/>
              <a:ext cx="9367538" cy="593277"/>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1" name="สี่เหลี่ยมผืนผ้า 40">
              <a:extLst>
                <a:ext uri="{FF2B5EF4-FFF2-40B4-BE49-F238E27FC236}">
                  <a16:creationId xmlns:a16="http://schemas.microsoft.com/office/drawing/2014/main" id="{8493D4F4-6FD8-4552-904E-DB7274115DA0}"/>
                </a:ext>
              </a:extLst>
            </p:cNvPr>
            <p:cNvSpPr/>
            <p:nvPr/>
          </p:nvSpPr>
          <p:spPr>
            <a:xfrm>
              <a:off x="-108520" y="-182690"/>
              <a:ext cx="9361040" cy="45018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42" name="สี่เหลี่ยมผืนผ้า 41">
            <a:extLst>
              <a:ext uri="{FF2B5EF4-FFF2-40B4-BE49-F238E27FC236}">
                <a16:creationId xmlns:a16="http://schemas.microsoft.com/office/drawing/2014/main" id="{D8CDE022-A3A6-40DD-816D-2E933C76D853}"/>
              </a:ext>
            </a:extLst>
          </p:cNvPr>
          <p:cNvSpPr/>
          <p:nvPr/>
        </p:nvSpPr>
        <p:spPr>
          <a:xfrm>
            <a:off x="496723" y="3156966"/>
            <a:ext cx="11557056" cy="678824"/>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th-TH" sz="3200" spc="-30" dirty="0">
              <a:solidFill>
                <a:schemeClr val="bg1"/>
              </a:solidFill>
              <a:latin typeface="Chulabhorn Likit Text Light๙" panose="00000400000000000000" pitchFamily="2" charset="-34"/>
              <a:cs typeface="Chulabhorn Likit Text Light๙" panose="00000400000000000000" pitchFamily="2" charset="-34"/>
            </a:endParaRPr>
          </a:p>
          <a:p>
            <a:pPr algn="ctr">
              <a:lnSpc>
                <a:spcPct val="130000"/>
              </a:lnSpc>
            </a:pPr>
            <a:endParaRPr lang="th-TH" sz="3200" spc="-30" dirty="0">
              <a:solidFill>
                <a:schemeClr val="bg1"/>
              </a:solidFill>
              <a:latin typeface="Chulabhorn Likit Text Light๙" panose="00000400000000000000" pitchFamily="2" charset="-34"/>
              <a:cs typeface="Chulabhorn Likit Text Light๙" panose="00000400000000000000" pitchFamily="2" charset="-34"/>
            </a:endParaRPr>
          </a:p>
          <a:p>
            <a:pPr algn="ctr"/>
            <a:r>
              <a:rPr lang="th-TH" sz="3200" b="1" spc="-30" dirty="0">
                <a:solidFill>
                  <a:schemeClr val="bg1"/>
                </a:solidFill>
                <a:latin typeface="Chulabhorn Likit Text Light๙" panose="00000400000000000000" pitchFamily="2" charset="-34"/>
                <a:cs typeface="Chulabhorn Likit Text Light๙" panose="00000400000000000000" pitchFamily="2" charset="-34"/>
              </a:rPr>
              <a:t>4.1</a:t>
            </a:r>
            <a:r>
              <a:rPr lang="th-TH" sz="3200" spc="-30" dirty="0">
                <a:solidFill>
                  <a:schemeClr val="bg1"/>
                </a:solidFill>
                <a:latin typeface="Chulabhorn Likit Text Light๙" panose="00000400000000000000" pitchFamily="2" charset="-34"/>
                <a:cs typeface="Chulabhorn Likit Text Light๙" panose="00000400000000000000" pitchFamily="2" charset="-34"/>
              </a:rPr>
              <a:t> </a:t>
            </a:r>
            <a:r>
              <a:rPr lang="th-TH" sz="3200" b="1" spc="-20" dirty="0">
                <a:solidFill>
                  <a:schemeClr val="bg1"/>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แผนการดำเนินงานและแผนการใช้จ่ายงบประมาณกองทุนพัฒนาบทบาทสตรี ประจำปีงบประมาณ พ.ศ. 2567 </a:t>
            </a:r>
          </a:p>
          <a:p>
            <a:pPr algn="ctr">
              <a:lnSpc>
                <a:spcPct val="130000"/>
              </a:lnSpc>
            </a:pPr>
            <a:endParaRPr lang="en-US" sz="3200" b="1" dirty="0">
              <a:solidFill>
                <a:srgbClr val="FF0000"/>
              </a:solidFill>
              <a:latin typeface="Chulabhorn Likit Text Light๙" panose="00000400000000000000" pitchFamily="2" charset="-34"/>
              <a:cs typeface="Chulabhorn Likit Text Light๙" panose="00000400000000000000" pitchFamily="2" charset="-34"/>
            </a:endParaRPr>
          </a:p>
          <a:p>
            <a:pPr algn="ctr">
              <a:lnSpc>
                <a:spcPct val="130000"/>
              </a:lnSpc>
            </a:pPr>
            <a:endParaRPr lang="th-TH" sz="3200" b="1" dirty="0">
              <a:solidFill>
                <a:schemeClr val="bg1">
                  <a:lumMod val="95000"/>
                </a:schemeClr>
              </a:solidFill>
              <a:latin typeface="Chulabhorn Likit Text Light" panose="00000400000000000000" pitchFamily="50" charset="-34"/>
              <a:cs typeface="Chulabhorn Likit Text Light" panose="00000400000000000000" pitchFamily="50" charset="-34"/>
            </a:endParaRPr>
          </a:p>
        </p:txBody>
      </p:sp>
      <p:pic>
        <p:nvPicPr>
          <p:cNvPr id="2" name="รูปภาพ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593" y="676330"/>
            <a:ext cx="1281058" cy="1281058"/>
          </a:xfrm>
          <a:prstGeom prst="rect">
            <a:avLst/>
          </a:prstGeom>
        </p:spPr>
      </p:pic>
      <p:grpSp>
        <p:nvGrpSpPr>
          <p:cNvPr id="35" name="กลุ่ม 34">
            <a:extLst>
              <a:ext uri="{FF2B5EF4-FFF2-40B4-BE49-F238E27FC236}">
                <a16:creationId xmlns:a16="http://schemas.microsoft.com/office/drawing/2014/main" id="{812347D3-D799-4845-9031-B21067118040}"/>
              </a:ext>
            </a:extLst>
          </p:cNvPr>
          <p:cNvGrpSpPr/>
          <p:nvPr/>
        </p:nvGrpSpPr>
        <p:grpSpPr>
          <a:xfrm>
            <a:off x="0" y="6280821"/>
            <a:ext cx="6867498" cy="633958"/>
            <a:chOff x="-425532" y="4710612"/>
            <a:chExt cx="5576155" cy="475468"/>
          </a:xfrm>
        </p:grpSpPr>
        <p:grpSp>
          <p:nvGrpSpPr>
            <p:cNvPr id="37" name="กลุ่ม 36">
              <a:extLst>
                <a:ext uri="{FF2B5EF4-FFF2-40B4-BE49-F238E27FC236}">
                  <a16:creationId xmlns:a16="http://schemas.microsoft.com/office/drawing/2014/main" id="{18E0641F-3C4E-46E9-8215-6BD8665D4EA7}"/>
                </a:ext>
              </a:extLst>
            </p:cNvPr>
            <p:cNvGrpSpPr/>
            <p:nvPr/>
          </p:nvGrpSpPr>
          <p:grpSpPr>
            <a:xfrm>
              <a:off x="-425532" y="4710612"/>
              <a:ext cx="5576155" cy="475468"/>
              <a:chOff x="-425532" y="4710612"/>
              <a:chExt cx="5576155" cy="475468"/>
            </a:xfrm>
          </p:grpSpPr>
          <p:grpSp>
            <p:nvGrpSpPr>
              <p:cNvPr id="43" name="กลุ่ม 42">
                <a:extLst>
                  <a:ext uri="{FF2B5EF4-FFF2-40B4-BE49-F238E27FC236}">
                    <a16:creationId xmlns:a16="http://schemas.microsoft.com/office/drawing/2014/main" id="{AFB8667D-A584-4CA6-BA5C-55B0ECF87429}"/>
                  </a:ext>
                </a:extLst>
              </p:cNvPr>
              <p:cNvGrpSpPr/>
              <p:nvPr/>
            </p:nvGrpSpPr>
            <p:grpSpPr>
              <a:xfrm>
                <a:off x="-425532" y="4744286"/>
                <a:ext cx="3197332" cy="419753"/>
                <a:chOff x="-468560" y="4744285"/>
                <a:chExt cx="3197332" cy="419753"/>
              </a:xfrm>
            </p:grpSpPr>
            <p:sp>
              <p:nvSpPr>
                <p:cNvPr id="52" name="รูปห้าเหลี่ยม 35">
                  <a:extLst>
                    <a:ext uri="{FF2B5EF4-FFF2-40B4-BE49-F238E27FC236}">
                      <a16:creationId xmlns:a16="http://schemas.microsoft.com/office/drawing/2014/main" id="{435B5D8B-D5FF-42D5-A947-F43BACCE01B1}"/>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53" name="รูปห้าเหลี่ยม 36">
                  <a:extLst>
                    <a:ext uri="{FF2B5EF4-FFF2-40B4-BE49-F238E27FC236}">
                      <a16:creationId xmlns:a16="http://schemas.microsoft.com/office/drawing/2014/main" id="{6B50FA41-1399-4B38-B15E-4D6AD4FE7BB6}"/>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4" name="กลุ่ม 43">
                <a:extLst>
                  <a:ext uri="{FF2B5EF4-FFF2-40B4-BE49-F238E27FC236}">
                    <a16:creationId xmlns:a16="http://schemas.microsoft.com/office/drawing/2014/main" id="{665A0AFF-5A3B-4678-A02A-E8853352E857}"/>
                  </a:ext>
                </a:extLst>
              </p:cNvPr>
              <p:cNvGrpSpPr/>
              <p:nvPr/>
            </p:nvGrpSpPr>
            <p:grpSpPr>
              <a:xfrm>
                <a:off x="2771800" y="4710612"/>
                <a:ext cx="2378823" cy="475468"/>
                <a:chOff x="3507388" y="4717424"/>
                <a:chExt cx="2378823" cy="475468"/>
              </a:xfrm>
            </p:grpSpPr>
            <p:grpSp>
              <p:nvGrpSpPr>
                <p:cNvPr id="45" name="กลุ่ม 44">
                  <a:extLst>
                    <a:ext uri="{FF2B5EF4-FFF2-40B4-BE49-F238E27FC236}">
                      <a16:creationId xmlns:a16="http://schemas.microsoft.com/office/drawing/2014/main" id="{4490486C-53D0-46A2-A61D-20D37ECEE1E8}"/>
                    </a:ext>
                  </a:extLst>
                </p:cNvPr>
                <p:cNvGrpSpPr/>
                <p:nvPr/>
              </p:nvGrpSpPr>
              <p:grpSpPr>
                <a:xfrm>
                  <a:off x="4284268" y="4717424"/>
                  <a:ext cx="1601943" cy="405692"/>
                  <a:chOff x="6239008" y="4519859"/>
                  <a:chExt cx="1601943" cy="405692"/>
                </a:xfrm>
              </p:grpSpPr>
              <p:pic>
                <p:nvPicPr>
                  <p:cNvPr id="47" name="Picture 23">
                    <a:extLst>
                      <a:ext uri="{FF2B5EF4-FFF2-40B4-BE49-F238E27FC236}">
                        <a16:creationId xmlns:a16="http://schemas.microsoft.com/office/drawing/2014/main" id="{AC28C69F-408A-470D-8E7E-7126185580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8" name="Picture 24">
                    <a:extLst>
                      <a:ext uri="{FF2B5EF4-FFF2-40B4-BE49-F238E27FC236}">
                        <a16:creationId xmlns:a16="http://schemas.microsoft.com/office/drawing/2014/main" id="{05E91954-349F-40E5-90D0-F0D48BDB24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9" name="กลุ่ม 48">
                    <a:extLst>
                      <a:ext uri="{FF2B5EF4-FFF2-40B4-BE49-F238E27FC236}">
                        <a16:creationId xmlns:a16="http://schemas.microsoft.com/office/drawing/2014/main" id="{C38EEE19-E187-4B99-8922-F3E34FAC3E78}"/>
                      </a:ext>
                    </a:extLst>
                  </p:cNvPr>
                  <p:cNvGrpSpPr/>
                  <p:nvPr/>
                </p:nvGrpSpPr>
                <p:grpSpPr>
                  <a:xfrm>
                    <a:off x="6619048" y="4614121"/>
                    <a:ext cx="626890" cy="294323"/>
                    <a:chOff x="6589062" y="4638694"/>
                    <a:chExt cx="413122" cy="193959"/>
                  </a:xfrm>
                </p:grpSpPr>
                <p:pic>
                  <p:nvPicPr>
                    <p:cNvPr id="50" name="Picture 35">
                      <a:extLst>
                        <a:ext uri="{FF2B5EF4-FFF2-40B4-BE49-F238E27FC236}">
                          <a16:creationId xmlns:a16="http://schemas.microsoft.com/office/drawing/2014/main" id="{8832356D-6083-4A34-BB74-27300A3CFB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51" name="Picture 36">
                      <a:extLst>
                        <a:ext uri="{FF2B5EF4-FFF2-40B4-BE49-F238E27FC236}">
                          <a16:creationId xmlns:a16="http://schemas.microsoft.com/office/drawing/2014/main" id="{A74234F5-6421-4491-BA43-ABFEE8B134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6" name="Picture 2" descr="C:\Users\Administrator\Desktop\change for good.png">
                  <a:extLst>
                    <a:ext uri="{FF2B5EF4-FFF2-40B4-BE49-F238E27FC236}">
                      <a16:creationId xmlns:a16="http://schemas.microsoft.com/office/drawing/2014/main" id="{58B59517-78AE-4EB9-8F79-8B4D189C92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8" name="TextBox 7">
              <a:extLst>
                <a:ext uri="{FF2B5EF4-FFF2-40B4-BE49-F238E27FC236}">
                  <a16:creationId xmlns:a16="http://schemas.microsoft.com/office/drawing/2014/main" id="{3C756EC2-AF48-45F1-8460-1DE84745B769}"/>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2" name="ตัวแทนหมายเลขภาพนิ่ง 8">
            <a:extLst>
              <a:ext uri="{FF2B5EF4-FFF2-40B4-BE49-F238E27FC236}">
                <a16:creationId xmlns:a16="http://schemas.microsoft.com/office/drawing/2014/main" id="{D11B7E5A-9C39-4F4D-B4F3-49DEAC333112}"/>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37</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848394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p:nvPr/>
        </p:nvPicPr>
        <p:blipFill rotWithShape="1">
          <a:blip r:embed="rId2">
            <a:extLst>
              <a:ext uri="{28A0092B-C50C-407E-A947-70E740481C1C}">
                <a14:useLocalDpi xmlns:a14="http://schemas.microsoft.com/office/drawing/2010/main" val="0"/>
              </a:ext>
            </a:extLst>
          </a:blip>
          <a:srcRect l="17006" t="12054" r="13883"/>
          <a:stretch/>
        </p:blipFill>
        <p:spPr bwMode="auto">
          <a:xfrm>
            <a:off x="7314946" y="1577886"/>
            <a:ext cx="4766218" cy="3385203"/>
          </a:xfrm>
          <a:prstGeom prst="rect">
            <a:avLst/>
          </a:prstGeom>
          <a:ln>
            <a:noFill/>
          </a:ln>
          <a:extLst>
            <a:ext uri="{53640926-AAD7-44D8-BBD7-CCE9431645EC}">
              <a14:shadowObscured xmlns:a14="http://schemas.microsoft.com/office/drawing/2010/main"/>
            </a:ext>
          </a:extLst>
        </p:spPr>
      </p:pic>
      <p:sp>
        <p:nvSpPr>
          <p:cNvPr id="4" name="สี่เหลี่ยมผืนผ้า 3"/>
          <p:cNvSpPr/>
          <p:nvPr/>
        </p:nvSpPr>
        <p:spPr>
          <a:xfrm>
            <a:off x="322730" y="1161789"/>
            <a:ext cx="6873556" cy="4043030"/>
          </a:xfrm>
          <a:prstGeom prst="rect">
            <a:avLst/>
          </a:prstGeom>
        </p:spPr>
        <p:txBody>
          <a:bodyPr wrap="square">
            <a:spAutoFit/>
          </a:bodyPr>
          <a:lstStyle/>
          <a:p>
            <a:pPr marL="457200" indent="540385">
              <a:lnSpc>
                <a:spcPct val="95000"/>
              </a:lnSpc>
              <a:spcAft>
                <a:spcPts val="0"/>
              </a:spcAft>
            </a:pPr>
            <a:r>
              <a:rPr lang="th-TH" sz="1800" b="1" spc="-2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แผนการดำเนินงานและแผนการใช้จ่ายงบประมาณกองทุนพัฒนาบทบาทสตรี</a:t>
            </a:r>
            <a:r>
              <a:rPr lang="th-TH" sz="1800" spc="-2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ประจำปีงบประมาณ พ.ศ. 2567 </a:t>
            </a:r>
            <a:r>
              <a:rPr lang="th-TH" sz="1800" spc="-2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จำนวน 1,338,401,686 บาท </a:t>
            </a:r>
            <a:r>
              <a:rPr lang="th-TH" sz="180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ตามรายละเอียดงบประมาณ ดังนี้</a:t>
            </a:r>
            <a:endParaRPr lang="en-US"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marL="457200" indent="540385">
              <a:lnSpc>
                <a:spcPct val="95000"/>
              </a:lnSpc>
              <a:spcAft>
                <a:spcPts val="0"/>
              </a:spcAft>
            </a:pPr>
            <a:r>
              <a:rPr lang="en-US" sz="1800" spc="-2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1.1 </a:t>
            </a:r>
            <a:r>
              <a:rPr lang="th-TH" sz="1800" spc="-2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งบบริหาร 268,401,686 บาท ดังนี้</a:t>
            </a:r>
            <a:endParaRPr lang="en-US"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95000"/>
              </a:lnSpc>
              <a:spcAft>
                <a:spcPts val="0"/>
              </a:spcAft>
              <a:tabLst>
                <a:tab pos="900430" algn="l"/>
                <a:tab pos="1350645" algn="l"/>
                <a:tab pos="2700655" algn="l"/>
              </a:tabLst>
            </a:pPr>
            <a:r>
              <a:rPr lang="th-TH" sz="180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1.1.1 งบบุคลากร ประกอบด้วยค่าจ้างลูกจ้างชั่วคราว จำนวน 21 อัตรา และค่าตอบแทนพนักงานกองทุนฯ จำนวน 288 อัตรา รวม 309 อัตรา เป็นเงิน 72,649,096 บาท </a:t>
            </a:r>
            <a:endParaRPr lang="en-US"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95000"/>
              </a:lnSpc>
              <a:spcAft>
                <a:spcPts val="0"/>
              </a:spcAft>
              <a:tabLst>
                <a:tab pos="900430" algn="l"/>
                <a:tab pos="1350645" algn="l"/>
                <a:tab pos="2700655" algn="l"/>
              </a:tabLst>
            </a:pPr>
            <a:r>
              <a:rPr lang="th-TH" sz="1800" dirty="0">
                <a:solidFill>
                  <a:srgbClr val="FF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a:t>
            </a:r>
            <a:r>
              <a:rPr lang="th-TH" sz="1800" spc="-3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1.1.2 งบดำเนินงาน </a:t>
            </a:r>
            <a:r>
              <a:rPr lang="th-TH" sz="1800" spc="-3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ประกอบด้วย ค่าตอบแทน ค่าใช้สอย ค่าวัสดุ และค่าสาธารณูปโภค</a:t>
            </a:r>
            <a:r>
              <a:rPr lang="th-TH" sz="180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เป็นเงิน191,890,790 บาท </a:t>
            </a:r>
            <a:endParaRPr lang="en-US"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95000"/>
              </a:lnSpc>
              <a:spcAft>
                <a:spcPts val="0"/>
              </a:spcAft>
              <a:tabLst>
                <a:tab pos="900430" algn="l"/>
                <a:tab pos="1350645" algn="l"/>
                <a:tab pos="2700655" algn="l"/>
              </a:tabLst>
            </a:pPr>
            <a:r>
              <a:rPr lang="th-TH" sz="1800" dirty="0">
                <a:solidFill>
                  <a:srgbClr val="FF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a:t>
            </a:r>
            <a:r>
              <a:rPr lang="th-TH"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1.1.3 งบ</a:t>
            </a:r>
            <a:r>
              <a:rPr lang="th-TH" sz="180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ลงทุน ประกอบด้วย ค่าครุภัณฑ์ ราคาต่อหน่วยต่ำกว่า 1 ล้านบาท จำนวน 17 รายการ เป็นเงิน 3,861,800 บาท </a:t>
            </a:r>
            <a:endParaRPr lang="en-US"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95000"/>
              </a:lnSpc>
              <a:spcAft>
                <a:spcPts val="0"/>
              </a:spcAft>
              <a:tabLst>
                <a:tab pos="900430" algn="l"/>
                <a:tab pos="1350645" algn="l"/>
                <a:tab pos="2700655" algn="l"/>
              </a:tabLst>
            </a:pPr>
            <a:r>
              <a:rPr lang="th-TH"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1.2 งบเงินอุดหนุน</a:t>
            </a:r>
            <a:r>
              <a:rPr lang="th-TH" sz="180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กองทุนพัฒนาบทบาทสตรี </a:t>
            </a:r>
            <a:r>
              <a:rPr lang="th-TH" sz="1800" spc="-3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จำนวน 70,000,000 บาท</a:t>
            </a:r>
            <a:endParaRPr lang="en-US"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95000"/>
              </a:lnSpc>
              <a:spcAft>
                <a:spcPts val="0"/>
              </a:spcAft>
              <a:tabLst>
                <a:tab pos="900430" algn="l"/>
                <a:tab pos="1350645" algn="l"/>
                <a:tab pos="2700655" algn="l"/>
              </a:tabLst>
            </a:pPr>
            <a:r>
              <a:rPr lang="th-TH" sz="1800" dirty="0">
                <a:solidFill>
                  <a:srgbClr val="FF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a:t>
            </a:r>
            <a:r>
              <a:rPr lang="th-TH"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1.3 งบเงินทุนหมุนเวียน</a:t>
            </a:r>
            <a:r>
              <a:rPr lang="th-TH" sz="180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กองทุนพัฒนาบทบาทสตรี </a:t>
            </a:r>
            <a:r>
              <a:rPr lang="th-TH" sz="1800" spc="-30" dirty="0">
                <a:solidFill>
                  <a:srgbClr val="00000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จำนวน 1,000,000,000 บาท </a:t>
            </a:r>
            <a:endParaRPr lang="en-US" sz="18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p:txBody>
      </p:sp>
      <p:grpSp>
        <p:nvGrpSpPr>
          <p:cNvPr id="2" name="Group 39">
            <a:extLst>
              <a:ext uri="{FF2B5EF4-FFF2-40B4-BE49-F238E27FC236}">
                <a16:creationId xmlns:a16="http://schemas.microsoft.com/office/drawing/2014/main" id="{6D16B9B0-19F8-F3F0-945D-98708B4DE630}"/>
              </a:ext>
            </a:extLst>
          </p:cNvPr>
          <p:cNvGrpSpPr/>
          <p:nvPr/>
        </p:nvGrpSpPr>
        <p:grpSpPr>
          <a:xfrm>
            <a:off x="0" y="41311"/>
            <a:ext cx="11869930" cy="1110767"/>
            <a:chOff x="-2739" y="31355"/>
            <a:chExt cx="6745257" cy="1110767"/>
          </a:xfrm>
        </p:grpSpPr>
        <p:sp>
          <p:nvSpPr>
            <p:cNvPr id="3" name="สี่เหลี่ยมผืนผ้า 8">
              <a:extLst>
                <a:ext uri="{FF2B5EF4-FFF2-40B4-BE49-F238E27FC236}">
                  <a16:creationId xmlns:a16="http://schemas.microsoft.com/office/drawing/2014/main" id="{EA40B860-5174-B3C5-E49A-C41F9B2870AC}"/>
                </a:ext>
              </a:extLst>
            </p:cNvPr>
            <p:cNvSpPr/>
            <p:nvPr/>
          </p:nvSpPr>
          <p:spPr>
            <a:xfrm>
              <a:off x="-1182" y="247299"/>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7" name="สี่เหลี่ยมผืนผ้า 9">
              <a:extLst>
                <a:ext uri="{FF2B5EF4-FFF2-40B4-BE49-F238E27FC236}">
                  <a16:creationId xmlns:a16="http://schemas.microsoft.com/office/drawing/2014/main" id="{C4BDE692-5B8F-6118-7376-2BD913375165}"/>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8" name="TextBox 29">
              <a:extLst>
                <a:ext uri="{FF2B5EF4-FFF2-40B4-BE49-F238E27FC236}">
                  <a16:creationId xmlns:a16="http://schemas.microsoft.com/office/drawing/2014/main" id="{7B4C71F0-F3B7-9CBD-862A-F6E9289247FE}"/>
                </a:ext>
              </a:extLst>
            </p:cNvPr>
            <p:cNvSpPr txBox="1"/>
            <p:nvPr/>
          </p:nvSpPr>
          <p:spPr>
            <a:xfrm>
              <a:off x="-2739" y="95682"/>
              <a:ext cx="6606738" cy="1046440"/>
            </a:xfrm>
            <a:prstGeom prst="rect">
              <a:avLst/>
            </a:prstGeom>
            <a:noFill/>
            <a:ln>
              <a:noFill/>
            </a:ln>
          </p:spPr>
          <p:txBody>
            <a:bodyPr wrap="square" rtlCol="0">
              <a:spAutoFit/>
            </a:bodyPr>
            <a:lstStyle/>
            <a:p>
              <a:r>
                <a:rPr lang="th-TH" sz="2000" b="1" spc="-20" dirty="0">
                  <a:solidFill>
                    <a:schemeClr val="bg1"/>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แผนการดำเนินงานและแผนการใช้จ่ายงบประมาณกองทุนพัฒนาบทบาทสตรี ประจำปีงบประมาณ พ.ศ. 2567 </a:t>
              </a:r>
            </a:p>
            <a:p>
              <a:pPr algn="ctr"/>
              <a:r>
                <a:rPr lang="th-TH" sz="2000" b="1" spc="-20" dirty="0">
                  <a:solidFill>
                    <a:schemeClr val="bg1"/>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จำนวน 1,338,401,686 บาท </a:t>
              </a:r>
              <a:endParaRPr lang="th-TH" sz="2000" b="1" dirty="0">
                <a:solidFill>
                  <a:schemeClr val="bg1"/>
                </a:solidFill>
                <a:latin typeface="Chulabhorn Likit Text Light๙" panose="00000400000000000000" pitchFamily="2" charset="-34"/>
                <a:cs typeface="Chulabhorn Likit Text Light๙" panose="00000400000000000000" pitchFamily="2" charset="-34"/>
              </a:endParaRPr>
            </a:p>
            <a:p>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grpSp>
        <p:nvGrpSpPr>
          <p:cNvPr id="9" name="กลุ่ม 8">
            <a:extLst>
              <a:ext uri="{FF2B5EF4-FFF2-40B4-BE49-F238E27FC236}">
                <a16:creationId xmlns:a16="http://schemas.microsoft.com/office/drawing/2014/main" id="{1301F098-31F0-0A74-B273-DF8B6413F1FB}"/>
              </a:ext>
            </a:extLst>
          </p:cNvPr>
          <p:cNvGrpSpPr/>
          <p:nvPr/>
        </p:nvGrpSpPr>
        <p:grpSpPr>
          <a:xfrm>
            <a:off x="0" y="6280821"/>
            <a:ext cx="6867498" cy="633958"/>
            <a:chOff x="-425532" y="4710612"/>
            <a:chExt cx="5576155" cy="475468"/>
          </a:xfrm>
        </p:grpSpPr>
        <p:grpSp>
          <p:nvGrpSpPr>
            <p:cNvPr id="10" name="กลุ่ม 9">
              <a:extLst>
                <a:ext uri="{FF2B5EF4-FFF2-40B4-BE49-F238E27FC236}">
                  <a16:creationId xmlns:a16="http://schemas.microsoft.com/office/drawing/2014/main" id="{04206057-5241-1072-BEB8-2B7EC147915A}"/>
                </a:ext>
              </a:extLst>
            </p:cNvPr>
            <p:cNvGrpSpPr/>
            <p:nvPr/>
          </p:nvGrpSpPr>
          <p:grpSpPr>
            <a:xfrm>
              <a:off x="-425532" y="4710612"/>
              <a:ext cx="5576155" cy="475468"/>
              <a:chOff x="-425532" y="4710612"/>
              <a:chExt cx="5576155" cy="475468"/>
            </a:xfrm>
          </p:grpSpPr>
          <p:grpSp>
            <p:nvGrpSpPr>
              <p:cNvPr id="12" name="กลุ่ม 11">
                <a:extLst>
                  <a:ext uri="{FF2B5EF4-FFF2-40B4-BE49-F238E27FC236}">
                    <a16:creationId xmlns:a16="http://schemas.microsoft.com/office/drawing/2014/main" id="{3BBE39BF-9F0D-3B87-2292-64E858F7848C}"/>
                  </a:ext>
                </a:extLst>
              </p:cNvPr>
              <p:cNvGrpSpPr/>
              <p:nvPr/>
            </p:nvGrpSpPr>
            <p:grpSpPr>
              <a:xfrm>
                <a:off x="-425532" y="4744286"/>
                <a:ext cx="3197332" cy="419753"/>
                <a:chOff x="-468560" y="4744285"/>
                <a:chExt cx="3197332" cy="419753"/>
              </a:xfrm>
            </p:grpSpPr>
            <p:sp>
              <p:nvSpPr>
                <p:cNvPr id="21" name="รูปห้าเหลี่ยม 34">
                  <a:extLst>
                    <a:ext uri="{FF2B5EF4-FFF2-40B4-BE49-F238E27FC236}">
                      <a16:creationId xmlns:a16="http://schemas.microsoft.com/office/drawing/2014/main" id="{27A548C1-6ABF-6EAE-FF39-F967A62CF488}"/>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2" name="รูปห้าเหลี่ยม 35">
                  <a:extLst>
                    <a:ext uri="{FF2B5EF4-FFF2-40B4-BE49-F238E27FC236}">
                      <a16:creationId xmlns:a16="http://schemas.microsoft.com/office/drawing/2014/main" id="{F13D4986-8AA2-B78F-9A3F-D875F3AF9622}"/>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3" name="กลุ่ม 12">
                <a:extLst>
                  <a:ext uri="{FF2B5EF4-FFF2-40B4-BE49-F238E27FC236}">
                    <a16:creationId xmlns:a16="http://schemas.microsoft.com/office/drawing/2014/main" id="{E1DD7F7D-D33C-21B3-9124-C5A14BBCADA3}"/>
                  </a:ext>
                </a:extLst>
              </p:cNvPr>
              <p:cNvGrpSpPr/>
              <p:nvPr/>
            </p:nvGrpSpPr>
            <p:grpSpPr>
              <a:xfrm>
                <a:off x="2771800" y="4710612"/>
                <a:ext cx="2378823" cy="475468"/>
                <a:chOff x="3507388" y="4717424"/>
                <a:chExt cx="2378823" cy="475468"/>
              </a:xfrm>
            </p:grpSpPr>
            <p:grpSp>
              <p:nvGrpSpPr>
                <p:cNvPr id="14" name="กลุ่ม 13">
                  <a:extLst>
                    <a:ext uri="{FF2B5EF4-FFF2-40B4-BE49-F238E27FC236}">
                      <a16:creationId xmlns:a16="http://schemas.microsoft.com/office/drawing/2014/main" id="{2FEB18F6-CB0F-FE91-476D-75F71A54667A}"/>
                    </a:ext>
                  </a:extLst>
                </p:cNvPr>
                <p:cNvGrpSpPr/>
                <p:nvPr/>
              </p:nvGrpSpPr>
              <p:grpSpPr>
                <a:xfrm>
                  <a:off x="4284268" y="4717424"/>
                  <a:ext cx="1601943" cy="405692"/>
                  <a:chOff x="6239008" y="4519859"/>
                  <a:chExt cx="1601943" cy="405692"/>
                </a:xfrm>
              </p:grpSpPr>
              <p:pic>
                <p:nvPicPr>
                  <p:cNvPr id="16" name="Picture 23">
                    <a:extLst>
                      <a:ext uri="{FF2B5EF4-FFF2-40B4-BE49-F238E27FC236}">
                        <a16:creationId xmlns:a16="http://schemas.microsoft.com/office/drawing/2014/main" id="{38808187-442E-FD1A-98F0-3D1BE7BCD1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7" name="Picture 24">
                    <a:extLst>
                      <a:ext uri="{FF2B5EF4-FFF2-40B4-BE49-F238E27FC236}">
                        <a16:creationId xmlns:a16="http://schemas.microsoft.com/office/drawing/2014/main" id="{0C6F9C04-7D30-3546-8179-76284A60FC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8" name="กลุ่ม 17">
                    <a:extLst>
                      <a:ext uri="{FF2B5EF4-FFF2-40B4-BE49-F238E27FC236}">
                        <a16:creationId xmlns:a16="http://schemas.microsoft.com/office/drawing/2014/main" id="{4ADB1C89-07DD-5F22-93FC-6A306B96C74D}"/>
                      </a:ext>
                    </a:extLst>
                  </p:cNvPr>
                  <p:cNvGrpSpPr/>
                  <p:nvPr/>
                </p:nvGrpSpPr>
                <p:grpSpPr>
                  <a:xfrm>
                    <a:off x="6619048" y="4614121"/>
                    <a:ext cx="626890" cy="294323"/>
                    <a:chOff x="6589062" y="4638694"/>
                    <a:chExt cx="413122" cy="193959"/>
                  </a:xfrm>
                </p:grpSpPr>
                <p:pic>
                  <p:nvPicPr>
                    <p:cNvPr id="19" name="Picture 35">
                      <a:extLst>
                        <a:ext uri="{FF2B5EF4-FFF2-40B4-BE49-F238E27FC236}">
                          <a16:creationId xmlns:a16="http://schemas.microsoft.com/office/drawing/2014/main" id="{36E2F3E3-B616-B50E-6B88-493BDDDDCE7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0" name="Picture 36">
                      <a:extLst>
                        <a:ext uri="{FF2B5EF4-FFF2-40B4-BE49-F238E27FC236}">
                          <a16:creationId xmlns:a16="http://schemas.microsoft.com/office/drawing/2014/main" id="{22B4D241-66BF-8530-DEF3-EB606DB339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5" name="Picture 2" descr="C:\Users\Administrator\Desktop\change for good.png">
                  <a:extLst>
                    <a:ext uri="{FF2B5EF4-FFF2-40B4-BE49-F238E27FC236}">
                      <a16:creationId xmlns:a16="http://schemas.microsoft.com/office/drawing/2014/main" id="{A38E02A9-F64B-8224-5CF2-B3E67035FF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7">
              <a:extLst>
                <a:ext uri="{FF2B5EF4-FFF2-40B4-BE49-F238E27FC236}">
                  <a16:creationId xmlns:a16="http://schemas.microsoft.com/office/drawing/2014/main" id="{BFC9E5C8-6E5A-CF3F-9207-4060468FE60F}"/>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3" name="ตัวแทนหมายเลขภาพนิ่ง 8">
            <a:extLst>
              <a:ext uri="{FF2B5EF4-FFF2-40B4-BE49-F238E27FC236}">
                <a16:creationId xmlns:a16="http://schemas.microsoft.com/office/drawing/2014/main" id="{B4442D2A-3365-49CE-B63B-1634FF1F2A38}"/>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38</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166724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701040" y="1115555"/>
            <a:ext cx="10789920" cy="1281120"/>
          </a:xfrm>
          <a:prstGeom prst="rect">
            <a:avLst/>
          </a:prstGeom>
        </p:spPr>
        <p:txBody>
          <a:bodyPr wrap="square">
            <a:spAutoFit/>
          </a:bodyPr>
          <a:lstStyle/>
          <a:p>
            <a:pPr algn="thaiDist">
              <a:lnSpc>
                <a:spcPct val="95000"/>
              </a:lnSpc>
              <a:spcAft>
                <a:spcPts val="0"/>
              </a:spcAft>
              <a:tabLst>
                <a:tab pos="900430" algn="l"/>
                <a:tab pos="1350645" algn="l"/>
                <a:tab pos="2700655" algn="l"/>
              </a:tabLst>
            </a:pPr>
            <a:r>
              <a:rPr lang="th-TH" dirty="0">
                <a:effectLst/>
                <a:latin typeface="Times New Roman" panose="02020603050405020304" pitchFamily="18" charset="0"/>
                <a:ea typeface="Times New Roman" panose="02020603050405020304" pitchFamily="18" charset="0"/>
                <a:cs typeface="TH SarabunPSK" panose="020B0500040200020003" pitchFamily="34" charset="-34"/>
              </a:rPr>
              <a:t>	</a:t>
            </a:r>
            <a:r>
              <a:rPr lang="th-TH" sz="24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a:t>
            </a:r>
            <a:r>
              <a:rPr lang="th-TH" sz="20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2.1 เงินทุนหมุนเวียน จัดสรรตามสัดส่วน การบริหารจัดการหนี้ ร้อยละ 40  การรับชำระคืน ร้อยละ30 จำนวนสมาชิกประเภทบุคคล ร้อยละ20 และประสิทธิภาพการเบิกจ่าย ร้อยละ 10	      </a:t>
            </a:r>
            <a:endParaRPr lang="en-US" sz="20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87000"/>
              </a:lnSpc>
              <a:spcAft>
                <a:spcPts val="0"/>
              </a:spcAft>
              <a:tabLst>
                <a:tab pos="914400" algn="l"/>
                <a:tab pos="2700655" algn="l"/>
              </a:tabLst>
            </a:pPr>
            <a:r>
              <a:rPr lang="th-TH" sz="2000" dirty="0">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	         2.2 เงินอุดหนุน จัดสรรตามสัดส่วน ขนาดจังหวัด ร้อยละ70 และจำนวนสมาชิกประเภทองค์กร ร้อยละ 30</a:t>
            </a:r>
            <a:endParaRPr lang="th-TH" sz="2000" dirty="0">
              <a:latin typeface="Chulabhorn Likit Text Light๙" panose="00000400000000000000" pitchFamily="2" charset="-34"/>
              <a:cs typeface="Chulabhorn Likit Text Light๙" panose="00000400000000000000" pitchFamily="2" charset="-34"/>
            </a:endParaRPr>
          </a:p>
        </p:txBody>
      </p:sp>
      <p:grpSp>
        <p:nvGrpSpPr>
          <p:cNvPr id="2" name="Group 39">
            <a:extLst>
              <a:ext uri="{FF2B5EF4-FFF2-40B4-BE49-F238E27FC236}">
                <a16:creationId xmlns:a16="http://schemas.microsoft.com/office/drawing/2014/main" id="{18311B28-7727-EEA7-51DD-47DB4D352095}"/>
              </a:ext>
            </a:extLst>
          </p:cNvPr>
          <p:cNvGrpSpPr/>
          <p:nvPr/>
        </p:nvGrpSpPr>
        <p:grpSpPr>
          <a:xfrm>
            <a:off x="43919" y="36256"/>
            <a:ext cx="11869930" cy="963035"/>
            <a:chOff x="-2739" y="31355"/>
            <a:chExt cx="6745257" cy="963035"/>
          </a:xfrm>
        </p:grpSpPr>
        <p:sp>
          <p:nvSpPr>
            <p:cNvPr id="3" name="สี่เหลี่ยมผืนผ้า 8">
              <a:extLst>
                <a:ext uri="{FF2B5EF4-FFF2-40B4-BE49-F238E27FC236}">
                  <a16:creationId xmlns:a16="http://schemas.microsoft.com/office/drawing/2014/main" id="{954C96B3-2A3A-B824-2DA4-07DE628418C4}"/>
                </a:ext>
              </a:extLst>
            </p:cNvPr>
            <p:cNvSpPr/>
            <p:nvPr/>
          </p:nvSpPr>
          <p:spPr>
            <a:xfrm>
              <a:off x="-1182" y="247299"/>
              <a:ext cx="6743700" cy="642356"/>
            </a:xfrm>
            <a:prstGeom prst="rect">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6" name="สี่เหลี่ยมผืนผ้า 9">
              <a:extLst>
                <a:ext uri="{FF2B5EF4-FFF2-40B4-BE49-F238E27FC236}">
                  <a16:creationId xmlns:a16="http://schemas.microsoft.com/office/drawing/2014/main" id="{F3CC8C28-3901-461B-D68E-9EC4EB3065B3}"/>
                </a:ext>
              </a:extLst>
            </p:cNvPr>
            <p:cNvSpPr/>
            <p:nvPr/>
          </p:nvSpPr>
          <p:spPr>
            <a:xfrm>
              <a:off x="-1" y="31355"/>
              <a:ext cx="6604001" cy="6423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th-TH">
                <a:effectLst>
                  <a:outerShdw blurRad="50800" dist="50800" dir="5400000" algn="ctr" rotWithShape="0">
                    <a:schemeClr val="bg1">
                      <a:alpha val="40000"/>
                    </a:schemeClr>
                  </a:outerShdw>
                </a:effectLst>
              </a:endParaRPr>
            </a:p>
          </p:txBody>
        </p:sp>
        <p:sp>
          <p:nvSpPr>
            <p:cNvPr id="7" name="TextBox 29">
              <a:extLst>
                <a:ext uri="{FF2B5EF4-FFF2-40B4-BE49-F238E27FC236}">
                  <a16:creationId xmlns:a16="http://schemas.microsoft.com/office/drawing/2014/main" id="{5F941D57-B7F7-14FF-C221-929335764719}"/>
                </a:ext>
              </a:extLst>
            </p:cNvPr>
            <p:cNvSpPr txBox="1"/>
            <p:nvPr/>
          </p:nvSpPr>
          <p:spPr>
            <a:xfrm>
              <a:off x="-2739" y="95682"/>
              <a:ext cx="6606738" cy="898708"/>
            </a:xfrm>
            <a:prstGeom prst="rect">
              <a:avLst/>
            </a:prstGeom>
            <a:noFill/>
            <a:ln>
              <a:noFill/>
            </a:ln>
          </p:spPr>
          <p:txBody>
            <a:bodyPr wrap="square" rtlCol="0">
              <a:spAutoFit/>
            </a:bodyPr>
            <a:lstStyle/>
            <a:p>
              <a:pPr>
                <a:lnSpc>
                  <a:spcPct val="95000"/>
                </a:lnSpc>
                <a:spcAft>
                  <a:spcPts val="0"/>
                </a:spcAft>
                <a:tabLst>
                  <a:tab pos="900430" algn="l"/>
                  <a:tab pos="1350645" algn="l"/>
                  <a:tab pos="2700655" algn="l"/>
                </a:tabLst>
              </a:pPr>
              <a:r>
                <a:rPr lang="th-TH" sz="3200" b="1" dirty="0">
                  <a:solidFill>
                    <a:schemeClr val="bg1"/>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rPr>
                <a:t>หลักเกณฑ์การจัดสรรงบประมาณ</a:t>
              </a:r>
              <a:endParaRPr lang="en-US" sz="3600" dirty="0">
                <a:solidFill>
                  <a:schemeClr val="bg1"/>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endParaRPr lang="en-US" sz="2200" b="1" dirty="0">
                <a:ln w="3175">
                  <a:noFill/>
                </a:ln>
                <a:solidFill>
                  <a:schemeClr val="bg1"/>
                </a:solidFill>
                <a:effectLst>
                  <a:outerShdw blurRad="50800" dist="63500" dir="5400000" algn="t" rotWithShape="0">
                    <a:schemeClr val="bg1">
                      <a:alpha val="25000"/>
                    </a:schemeClr>
                  </a:outerShdw>
                </a:effectLst>
                <a:latin typeface="Chulabhorn Likit Text Light" panose="00000400000000000000" pitchFamily="50" charset="-34"/>
                <a:ea typeface="Roboto Slab" pitchFamily="2" charset="0"/>
                <a:cs typeface="Chulabhorn Likit Text Light" panose="00000400000000000000" pitchFamily="50" charset="-34"/>
              </a:endParaRPr>
            </a:p>
          </p:txBody>
        </p:sp>
      </p:grpSp>
      <p:grpSp>
        <p:nvGrpSpPr>
          <p:cNvPr id="8" name="กลุ่ม 7">
            <a:extLst>
              <a:ext uri="{FF2B5EF4-FFF2-40B4-BE49-F238E27FC236}">
                <a16:creationId xmlns:a16="http://schemas.microsoft.com/office/drawing/2014/main" id="{1C95C69B-8579-DAF1-CD5D-3FB5125E43B3}"/>
              </a:ext>
            </a:extLst>
          </p:cNvPr>
          <p:cNvGrpSpPr/>
          <p:nvPr/>
        </p:nvGrpSpPr>
        <p:grpSpPr>
          <a:xfrm>
            <a:off x="0" y="6280821"/>
            <a:ext cx="6867498" cy="633958"/>
            <a:chOff x="-425532" y="4710612"/>
            <a:chExt cx="5576155" cy="475468"/>
          </a:xfrm>
        </p:grpSpPr>
        <p:grpSp>
          <p:nvGrpSpPr>
            <p:cNvPr id="9" name="กลุ่ม 8">
              <a:extLst>
                <a:ext uri="{FF2B5EF4-FFF2-40B4-BE49-F238E27FC236}">
                  <a16:creationId xmlns:a16="http://schemas.microsoft.com/office/drawing/2014/main" id="{CFF31B42-DFD1-42BE-C60C-24DDCDE9D0BE}"/>
                </a:ext>
              </a:extLst>
            </p:cNvPr>
            <p:cNvGrpSpPr/>
            <p:nvPr/>
          </p:nvGrpSpPr>
          <p:grpSpPr>
            <a:xfrm>
              <a:off x="-425532" y="4710612"/>
              <a:ext cx="5576155" cy="475468"/>
              <a:chOff x="-425532" y="4710612"/>
              <a:chExt cx="5576155" cy="475468"/>
            </a:xfrm>
          </p:grpSpPr>
          <p:grpSp>
            <p:nvGrpSpPr>
              <p:cNvPr id="11" name="กลุ่ม 10">
                <a:extLst>
                  <a:ext uri="{FF2B5EF4-FFF2-40B4-BE49-F238E27FC236}">
                    <a16:creationId xmlns:a16="http://schemas.microsoft.com/office/drawing/2014/main" id="{5E11F90C-6956-071C-9BAA-5A8DE5EA6F68}"/>
                  </a:ext>
                </a:extLst>
              </p:cNvPr>
              <p:cNvGrpSpPr/>
              <p:nvPr/>
            </p:nvGrpSpPr>
            <p:grpSpPr>
              <a:xfrm>
                <a:off x="-425532" y="4744286"/>
                <a:ext cx="3197332" cy="419753"/>
                <a:chOff x="-468560" y="4744285"/>
                <a:chExt cx="3197332" cy="419753"/>
              </a:xfrm>
            </p:grpSpPr>
            <p:sp>
              <p:nvSpPr>
                <p:cNvPr id="20" name="รูปห้าเหลี่ยม 34">
                  <a:extLst>
                    <a:ext uri="{FF2B5EF4-FFF2-40B4-BE49-F238E27FC236}">
                      <a16:creationId xmlns:a16="http://schemas.microsoft.com/office/drawing/2014/main" id="{53423CF8-B4A4-D538-064D-F265C5153F20}"/>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1" name="รูปห้าเหลี่ยม 35">
                  <a:extLst>
                    <a:ext uri="{FF2B5EF4-FFF2-40B4-BE49-F238E27FC236}">
                      <a16:creationId xmlns:a16="http://schemas.microsoft.com/office/drawing/2014/main" id="{66792B58-FFE4-9126-E861-F91F01A05F84}"/>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2" name="กลุ่ม 11">
                <a:extLst>
                  <a:ext uri="{FF2B5EF4-FFF2-40B4-BE49-F238E27FC236}">
                    <a16:creationId xmlns:a16="http://schemas.microsoft.com/office/drawing/2014/main" id="{3D83C04A-3C03-5DC8-8D17-3C20879599E7}"/>
                  </a:ext>
                </a:extLst>
              </p:cNvPr>
              <p:cNvGrpSpPr/>
              <p:nvPr/>
            </p:nvGrpSpPr>
            <p:grpSpPr>
              <a:xfrm>
                <a:off x="2771800" y="4710612"/>
                <a:ext cx="2378823" cy="475468"/>
                <a:chOff x="3507388" y="4717424"/>
                <a:chExt cx="2378823" cy="475468"/>
              </a:xfrm>
            </p:grpSpPr>
            <p:grpSp>
              <p:nvGrpSpPr>
                <p:cNvPr id="13" name="กลุ่ม 12">
                  <a:extLst>
                    <a:ext uri="{FF2B5EF4-FFF2-40B4-BE49-F238E27FC236}">
                      <a16:creationId xmlns:a16="http://schemas.microsoft.com/office/drawing/2014/main" id="{46EB3707-568D-BFF2-D6E4-F82CA385892A}"/>
                    </a:ext>
                  </a:extLst>
                </p:cNvPr>
                <p:cNvGrpSpPr/>
                <p:nvPr/>
              </p:nvGrpSpPr>
              <p:grpSpPr>
                <a:xfrm>
                  <a:off x="4284268" y="4717424"/>
                  <a:ext cx="1601943" cy="405692"/>
                  <a:chOff x="6239008" y="4519859"/>
                  <a:chExt cx="1601943" cy="405692"/>
                </a:xfrm>
              </p:grpSpPr>
              <p:pic>
                <p:nvPicPr>
                  <p:cNvPr id="15" name="Picture 23">
                    <a:extLst>
                      <a:ext uri="{FF2B5EF4-FFF2-40B4-BE49-F238E27FC236}">
                        <a16:creationId xmlns:a16="http://schemas.microsoft.com/office/drawing/2014/main" id="{46B23762-C7C8-EBBB-DB34-8D43D46A90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6" name="Picture 24">
                    <a:extLst>
                      <a:ext uri="{FF2B5EF4-FFF2-40B4-BE49-F238E27FC236}">
                        <a16:creationId xmlns:a16="http://schemas.microsoft.com/office/drawing/2014/main" id="{EF2FF2E9-E42D-B9CC-8E51-181842173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7" name="กลุ่ม 16">
                    <a:extLst>
                      <a:ext uri="{FF2B5EF4-FFF2-40B4-BE49-F238E27FC236}">
                        <a16:creationId xmlns:a16="http://schemas.microsoft.com/office/drawing/2014/main" id="{FAB9BB33-8AB4-3FC8-E83D-76CD3F34517C}"/>
                      </a:ext>
                    </a:extLst>
                  </p:cNvPr>
                  <p:cNvGrpSpPr/>
                  <p:nvPr/>
                </p:nvGrpSpPr>
                <p:grpSpPr>
                  <a:xfrm>
                    <a:off x="6619048" y="4614121"/>
                    <a:ext cx="626890" cy="294323"/>
                    <a:chOff x="6589062" y="4638694"/>
                    <a:chExt cx="413122" cy="193959"/>
                  </a:xfrm>
                </p:grpSpPr>
                <p:pic>
                  <p:nvPicPr>
                    <p:cNvPr id="18" name="Picture 35">
                      <a:extLst>
                        <a:ext uri="{FF2B5EF4-FFF2-40B4-BE49-F238E27FC236}">
                          <a16:creationId xmlns:a16="http://schemas.microsoft.com/office/drawing/2014/main" id="{41C3EF1C-5267-6D1A-467F-7B1E75536A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9" name="Picture 36">
                      <a:extLst>
                        <a:ext uri="{FF2B5EF4-FFF2-40B4-BE49-F238E27FC236}">
                          <a16:creationId xmlns:a16="http://schemas.microsoft.com/office/drawing/2014/main" id="{1F50DF49-3041-6337-52A6-3A369C092B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4" name="Picture 2" descr="C:\Users\Administrator\Desktop\change for good.png">
                  <a:extLst>
                    <a:ext uri="{FF2B5EF4-FFF2-40B4-BE49-F238E27FC236}">
                      <a16:creationId xmlns:a16="http://schemas.microsoft.com/office/drawing/2014/main" id="{AB709B94-9AAE-B7EB-6D19-5BEE3CC418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TextBox 7">
              <a:extLst>
                <a:ext uri="{FF2B5EF4-FFF2-40B4-BE49-F238E27FC236}">
                  <a16:creationId xmlns:a16="http://schemas.microsoft.com/office/drawing/2014/main" id="{C0923455-3592-4541-A7D6-EBA2F098A640}"/>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2" name="ตัวแทนหมายเลขภาพนิ่ง 8">
            <a:extLst>
              <a:ext uri="{FF2B5EF4-FFF2-40B4-BE49-F238E27FC236}">
                <a16:creationId xmlns:a16="http://schemas.microsoft.com/office/drawing/2014/main" id="{99D9F62F-4FFE-4D4E-ABDE-9C05ADCFDF93}"/>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39</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53728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กลุ่ม 31"/>
          <p:cNvGrpSpPr/>
          <p:nvPr/>
        </p:nvGrpSpPr>
        <p:grpSpPr>
          <a:xfrm>
            <a:off x="-23582" y="6280821"/>
            <a:ext cx="6891080" cy="63395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48" name="ชื่อเรื่อง 1"/>
          <p:cNvSpPr txBox="1">
            <a:spLocks noGrp="1"/>
          </p:cNvSpPr>
          <p:nvPr>
            <p:ph idx="1"/>
          </p:nvPr>
        </p:nvSpPr>
        <p:spPr>
          <a:xfrm>
            <a:off x="621645" y="2475016"/>
            <a:ext cx="10859155" cy="1754302"/>
          </a:xfrm>
          <a:prstGeom prst="snip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th-TH" sz="34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ระเบียบวาระที่ 2  </a:t>
            </a:r>
            <a:r>
              <a:rPr lang="th-TH" sz="3400" b="1" dirty="0">
                <a:solidFill>
                  <a:srgbClr val="002060"/>
                </a:solidFill>
                <a:latin typeface="Chulabhorn Likit Text Light๙" panose="00000400000000000000" pitchFamily="2" charset="-34"/>
                <a:cs typeface="Chulabhorn Likit Text Light๙" panose="00000400000000000000" pitchFamily="2" charset="-34"/>
              </a:rPr>
              <a:t>รับรองรายงานการประชุม ครั้งที่ 8/2566</a:t>
            </a:r>
            <a:r>
              <a:rPr lang="th-TH" sz="3400" b="1" dirty="0">
                <a:solidFill>
                  <a:srgbClr val="FF0000"/>
                </a:solidFill>
                <a:latin typeface="Chulabhorn Likit Text Light๙" panose="00000400000000000000" pitchFamily="2" charset="-34"/>
                <a:cs typeface="Chulabhorn Likit Text Light๙" panose="00000400000000000000" pitchFamily="2" charset="-34"/>
              </a:rPr>
              <a:t>    </a:t>
            </a:r>
          </a:p>
          <a:p>
            <a:pPr>
              <a:lnSpc>
                <a:spcPct val="120000"/>
              </a:lnSpc>
            </a:pPr>
            <a:r>
              <a:rPr lang="th-TH" sz="3400" b="1" dirty="0">
                <a:solidFill>
                  <a:srgbClr val="002060"/>
                </a:solidFill>
                <a:latin typeface="Chulabhorn Likit Text Light๙" panose="00000400000000000000" pitchFamily="2" charset="-34"/>
                <a:cs typeface="Chulabhorn Likit Text Light๙" panose="00000400000000000000" pitchFamily="2" charset="-34"/>
              </a:rPr>
              <a:t>            เมื่อวันที่ 13  กันยายน 2566</a:t>
            </a:r>
          </a:p>
        </p:txBody>
      </p:sp>
      <p:grpSp>
        <p:nvGrpSpPr>
          <p:cNvPr id="2" name="กลุ่ม 52">
            <a:extLst>
              <a:ext uri="{FF2B5EF4-FFF2-40B4-BE49-F238E27FC236}">
                <a16:creationId xmlns:a16="http://schemas.microsoft.com/office/drawing/2014/main" id="{B7634C7A-7C5D-7E22-7987-50D201E11688}"/>
              </a:ext>
            </a:extLst>
          </p:cNvPr>
          <p:cNvGrpSpPr/>
          <p:nvPr/>
        </p:nvGrpSpPr>
        <p:grpSpPr>
          <a:xfrm>
            <a:off x="0" y="-19737"/>
            <a:ext cx="12192000" cy="575427"/>
            <a:chOff x="-29746" y="-164554"/>
            <a:chExt cx="9173747" cy="517884"/>
          </a:xfrm>
        </p:grpSpPr>
        <p:sp>
          <p:nvSpPr>
            <p:cNvPr id="3" name="สี่เหลี่ยมผืนผ้า 47">
              <a:extLst>
                <a:ext uri="{FF2B5EF4-FFF2-40B4-BE49-F238E27FC236}">
                  <a16:creationId xmlns:a16="http://schemas.microsoft.com/office/drawing/2014/main" id="{5CC7CED2-44FD-9897-3541-FDDFE2AA9168}"/>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 name="สี่เหลี่ยมผืนผ้า 3">
              <a:extLst>
                <a:ext uri="{FF2B5EF4-FFF2-40B4-BE49-F238E27FC236}">
                  <a16:creationId xmlns:a16="http://schemas.microsoft.com/office/drawing/2014/main" id="{C5FFDF44-327E-A816-3AE5-90F330D9880F}"/>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
        <p:nvSpPr>
          <p:cNvPr id="20" name="ตัวแทนหมายเลขภาพนิ่ง 8">
            <a:extLst>
              <a:ext uri="{FF2B5EF4-FFF2-40B4-BE49-F238E27FC236}">
                <a16:creationId xmlns:a16="http://schemas.microsoft.com/office/drawing/2014/main" id="{2509B5C9-40BF-4FEA-8FD4-C8048619853F}"/>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4</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72449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441064" y="473762"/>
            <a:ext cx="11187953" cy="4597541"/>
          </a:xfrm>
          <a:prstGeom prst="rect">
            <a:avLst/>
          </a:prstGeom>
        </p:spPr>
        <p:txBody>
          <a:bodyPr wrap="square">
            <a:spAutoFit/>
          </a:bodyPr>
          <a:lstStyle/>
          <a:p>
            <a:pPr algn="thaiDist">
              <a:lnSpc>
                <a:spcPct val="87000"/>
              </a:lnSpc>
              <a:spcAft>
                <a:spcPts val="0"/>
              </a:spcAft>
              <a:tabLst>
                <a:tab pos="914400" algn="l"/>
                <a:tab pos="2700655" algn="l"/>
              </a:tabLst>
            </a:pPr>
            <a:r>
              <a:rPr lang="th-TH" sz="2400" b="1" dirty="0">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a:t>
            </a:r>
            <a:r>
              <a:rPr lang="th-TH" sz="2400" b="1"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ขอ</a:t>
            </a:r>
            <a:r>
              <a:rPr lang="th-TH" sz="2400" b="1" spc="-3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ให้จังหวัดดำเนินการ</a:t>
            </a:r>
            <a:r>
              <a:rPr lang="th-TH" sz="2400" spc="-3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ดังนี้ </a:t>
            </a:r>
            <a:endParaRPr lang="en-US" sz="1800" dirty="0">
              <a:solidFill>
                <a:srgbClr val="00206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87000"/>
              </a:lnSpc>
              <a:spcAft>
                <a:spcPts val="0"/>
              </a:spcAft>
              <a:tabLst>
                <a:tab pos="914400" algn="l"/>
                <a:tab pos="2700655" algn="l"/>
              </a:tabLst>
            </a:pPr>
            <a:r>
              <a:rPr lang="th-TH" sz="2400" spc="-3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a:t>
            </a:r>
            <a:r>
              <a:rPr lang="th-TH" sz="2000" spc="-3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3.1 ดำเนินการตามแผนการดำเนินงานและแผนการใช้จ่ายงบประมาณฯ</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ที่ได้รับอนุมัติ และเบิกจ่ายงบประมาณในภาพรวม ดังนี้ </a:t>
            </a:r>
            <a:r>
              <a:rPr lang="th-TH" sz="2000" dirty="0" err="1">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ไตรมาส</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1 ให้ได้ร้อยละ 32 </a:t>
            </a:r>
            <a:r>
              <a:rPr lang="th-TH" sz="2000" dirty="0" err="1">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ไตรมาส</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2 ให้ได้ร้อยละ 54 </a:t>
            </a:r>
            <a:r>
              <a:rPr lang="th-TH" sz="2000" dirty="0" err="1">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ไตรมาส</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3 ให้ได้ร้อยละ77 </a:t>
            </a:r>
            <a:r>
              <a:rPr lang="th-TH" sz="2000" dirty="0" err="1">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ไตรมาส</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4 ให้ได้ร้อยละ 100</a:t>
            </a:r>
            <a:endParaRPr lang="en-US" sz="2000" dirty="0">
              <a:solidFill>
                <a:srgbClr val="00206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87000"/>
              </a:lnSpc>
              <a:spcAft>
                <a:spcPts val="0"/>
              </a:spcAft>
              <a:tabLst>
                <a:tab pos="1350645" algn="l"/>
                <a:tab pos="2700655" algn="l"/>
              </a:tabLst>
            </a:pP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3.2 งบดำเนินงาน ประกอบด้วย หมวดค่าตอบแทน หมวดค่าใช้สอย หมวดค่าวัสดุ และหมวดค่าสาธารณูปโภค หากมีเงินเหลือจ่ายให้ส่งคืนสำนักงานกองทุนพัฒนาบทบาทสตรี ภายใน 15 วัน </a:t>
            </a:r>
            <a:endParaRPr lang="en-US" sz="2000" dirty="0">
              <a:solidFill>
                <a:srgbClr val="00206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lnSpc>
                <a:spcPct val="87000"/>
              </a:lnSpc>
              <a:spcAft>
                <a:spcPts val="0"/>
              </a:spcAft>
              <a:tabLst>
                <a:tab pos="1350645" algn="l"/>
                <a:tab pos="2700655" algn="l"/>
              </a:tabLst>
            </a:pP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3.3 งบลงทุน ให้ดำเนินการให้แล้วเสร็จภายในไตรมาส 1</a:t>
            </a:r>
            <a:endParaRPr lang="en-US" sz="2000" dirty="0">
              <a:solidFill>
                <a:srgbClr val="00206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spcAft>
                <a:spcPts val="0"/>
              </a:spcAft>
              <a:tabLst>
                <a:tab pos="914400" algn="l"/>
                <a:tab pos="1350645" algn="l"/>
                <a:tab pos="2700655" algn="l"/>
              </a:tabLst>
            </a:pPr>
            <a:r>
              <a:rPr lang="en-US"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a:t>
            </a:r>
            <a:r>
              <a:rPr lang="en-US" sz="2000" dirty="0">
                <a:solidFill>
                  <a:srgbClr val="002060"/>
                </a:solidFill>
                <a:latin typeface="Chulabhorn Likit Text Light๙" panose="00000400000000000000" pitchFamily="2" charset="-34"/>
                <a:ea typeface="Cordia New" panose="020B0304020202020204" pitchFamily="34" charset="-34"/>
                <a:cs typeface="Chulabhorn Likit Text Light๙" panose="00000400000000000000" pitchFamily="2" charset="-34"/>
              </a:rPr>
              <a:t>       </a:t>
            </a:r>
            <a:r>
              <a:rPr lang="th-TH" sz="2000" dirty="0">
                <a:solidFill>
                  <a:srgbClr val="002060"/>
                </a:solidFill>
                <a:latin typeface="Chulabhorn Likit Text Light๙" panose="00000400000000000000" pitchFamily="2" charset="-34"/>
                <a:ea typeface="Cordia New" panose="020B0304020202020204" pitchFamily="34" charset="-34"/>
                <a:cs typeface="Chulabhorn Likit Text Light๙" panose="00000400000000000000" pitchFamily="2" charset="-34"/>
              </a:rPr>
              <a:t>  3.4 เงินอุดหนุน เบิกจ่ายให้ได้ไม่น้อยกว่าร้อยละ 80 ภายในไตรมาส 2 และหากมีความจำเป็นจะต้องดำเนินการในไตรมาส 3 - 4 ให้จังหวัดจัดทำแผนการใช้จ่ายเงินอุดหนุน ส่งสำนักงานกองทุนพัฒนาบทบาทสตรี ภายในวันที่ 11 เมษายน 2567</a:t>
            </a:r>
            <a:endParaRPr lang="en-US" sz="2000" dirty="0">
              <a:solidFill>
                <a:srgbClr val="002060"/>
              </a:solidFill>
              <a:latin typeface="Chulabhorn Likit Text Light๙" panose="00000400000000000000" pitchFamily="2" charset="-34"/>
              <a:ea typeface="Cordia New" panose="020B0304020202020204" pitchFamily="34" charset="-34"/>
              <a:cs typeface="Chulabhorn Likit Text Light๙" panose="00000400000000000000" pitchFamily="2" charset="-34"/>
            </a:endParaRPr>
          </a:p>
          <a:p>
            <a:pPr algn="thaiDist">
              <a:spcAft>
                <a:spcPts val="0"/>
              </a:spcAft>
              <a:tabLst>
                <a:tab pos="914400" algn="l"/>
                <a:tab pos="1350645" algn="l"/>
                <a:tab pos="2700655" algn="l"/>
              </a:tabLst>
            </a:pP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3.5 เงินทุนหมุนเวียน เบิกจ่ายเงินให้ครบร้อยละ 100 ภายใน</a:t>
            </a:r>
            <a:r>
              <a:rPr lang="th-TH" sz="2000" dirty="0" err="1">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ไตรมาส</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2 </a:t>
            </a:r>
            <a:endParaRPr lang="en-US" sz="2000" dirty="0">
              <a:solidFill>
                <a:srgbClr val="00206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thaiDist">
              <a:spcAft>
                <a:spcPts val="0"/>
              </a:spcAft>
              <a:tabLst>
                <a:tab pos="914400" algn="l"/>
                <a:tab pos="1350645" algn="l"/>
                <a:tab pos="2700655" algn="l"/>
              </a:tabLst>
            </a:pPr>
            <a:r>
              <a:rPr lang="en-US"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3.6</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เงินอุดหนุน และเงินทุนหมุนเวียน ที่ไม่สามารถเบิกจ่ายได้ภายในไตรมาส 2 ให้โอนคืนสำนักงานกองทุนพัฒนาบทบาทสตรี ภายในวันที่ 11 เมษายน 2567 </a:t>
            </a:r>
            <a:endParaRPr lang="en-US" sz="2000" dirty="0">
              <a:solidFill>
                <a:srgbClr val="002060"/>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r>
              <a:rPr lang="th-TH" sz="2000" dirty="0">
                <a:solidFill>
                  <a:srgbClr val="002060"/>
                </a:solidFill>
                <a:latin typeface="Chulabhorn Likit Text Light๙" panose="00000400000000000000" pitchFamily="2" charset="-34"/>
                <a:ea typeface="Cordia New" panose="020B0304020202020204" pitchFamily="34" charset="-34"/>
                <a:cs typeface="Chulabhorn Likit Text Light๙" panose="00000400000000000000" pitchFamily="2" charset="-34"/>
              </a:rPr>
              <a:t>                       </a:t>
            </a:r>
            <a:r>
              <a:rPr lang="th-TH" sz="2000"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หากมีความต้องการขอรับการสนับสนุนเงินอุดหนุนและเงินทุนหมุนเวียนเพิ่มเติม ให้แจ้งกรมการพัฒนาชุมชน </a:t>
            </a:r>
            <a:r>
              <a:rPr lang="th-TH" sz="2000" b="1" u="sng"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ภายในวันที่ 30 เมษายน 2567</a:t>
            </a:r>
            <a:r>
              <a:rPr lang="th-TH" sz="2000" b="1" dirty="0">
                <a:solidFill>
                  <a:srgbClr val="002060"/>
                </a:solidFill>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a:t>
            </a:r>
            <a:r>
              <a:rPr lang="th-TH" sz="2400" dirty="0">
                <a:effectLst/>
                <a:latin typeface="Chulabhorn Likit Text Light๙" panose="00000400000000000000" pitchFamily="2" charset="-34"/>
                <a:ea typeface="Cordia New" panose="020B0304020202020204" pitchFamily="34" charset="-34"/>
                <a:cs typeface="Chulabhorn Likit Text Light๙" panose="00000400000000000000" pitchFamily="2" charset="-34"/>
              </a:rPr>
              <a:t>	</a:t>
            </a:r>
            <a:endParaRPr lang="th-TH" sz="2400" dirty="0">
              <a:latin typeface="Chulabhorn Likit Text Light๙" panose="00000400000000000000" pitchFamily="2" charset="-34"/>
              <a:cs typeface="Chulabhorn Likit Text Light๙" panose="00000400000000000000" pitchFamily="2" charset="-34"/>
            </a:endParaRPr>
          </a:p>
        </p:txBody>
      </p:sp>
      <p:grpSp>
        <p:nvGrpSpPr>
          <p:cNvPr id="2" name="กลุ่ม 1">
            <a:extLst>
              <a:ext uri="{FF2B5EF4-FFF2-40B4-BE49-F238E27FC236}">
                <a16:creationId xmlns:a16="http://schemas.microsoft.com/office/drawing/2014/main" id="{5A875DE0-6459-7F25-E2EE-694D7789410C}"/>
              </a:ext>
            </a:extLst>
          </p:cNvPr>
          <p:cNvGrpSpPr/>
          <p:nvPr/>
        </p:nvGrpSpPr>
        <p:grpSpPr>
          <a:xfrm>
            <a:off x="0" y="6280821"/>
            <a:ext cx="6867498" cy="633958"/>
            <a:chOff x="-425532" y="4710612"/>
            <a:chExt cx="5576155" cy="475468"/>
          </a:xfrm>
        </p:grpSpPr>
        <p:grpSp>
          <p:nvGrpSpPr>
            <p:cNvPr id="3" name="กลุ่ม 2">
              <a:extLst>
                <a:ext uri="{FF2B5EF4-FFF2-40B4-BE49-F238E27FC236}">
                  <a16:creationId xmlns:a16="http://schemas.microsoft.com/office/drawing/2014/main" id="{7948CDB9-7D3D-14A3-7254-2B03CF9D31E3}"/>
                </a:ext>
              </a:extLst>
            </p:cNvPr>
            <p:cNvGrpSpPr/>
            <p:nvPr/>
          </p:nvGrpSpPr>
          <p:grpSpPr>
            <a:xfrm>
              <a:off x="-425532" y="4710612"/>
              <a:ext cx="5576155" cy="475468"/>
              <a:chOff x="-425532" y="4710612"/>
              <a:chExt cx="5576155" cy="475468"/>
            </a:xfrm>
          </p:grpSpPr>
          <p:grpSp>
            <p:nvGrpSpPr>
              <p:cNvPr id="6" name="กลุ่ม 5">
                <a:extLst>
                  <a:ext uri="{FF2B5EF4-FFF2-40B4-BE49-F238E27FC236}">
                    <a16:creationId xmlns:a16="http://schemas.microsoft.com/office/drawing/2014/main" id="{E10C8E5D-F503-A2C0-C953-BBC37B469D2D}"/>
                  </a:ext>
                </a:extLst>
              </p:cNvPr>
              <p:cNvGrpSpPr/>
              <p:nvPr/>
            </p:nvGrpSpPr>
            <p:grpSpPr>
              <a:xfrm>
                <a:off x="-425532" y="4744286"/>
                <a:ext cx="3197332" cy="419753"/>
                <a:chOff x="-468560" y="4744285"/>
                <a:chExt cx="3197332" cy="419753"/>
              </a:xfrm>
            </p:grpSpPr>
            <p:sp>
              <p:nvSpPr>
                <p:cNvPr id="15" name="รูปห้าเหลี่ยม 34">
                  <a:extLst>
                    <a:ext uri="{FF2B5EF4-FFF2-40B4-BE49-F238E27FC236}">
                      <a16:creationId xmlns:a16="http://schemas.microsoft.com/office/drawing/2014/main" id="{DAC6D2D5-3D35-4C49-669A-5E23367EB14F}"/>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16" name="รูปห้าเหลี่ยม 35">
                  <a:extLst>
                    <a:ext uri="{FF2B5EF4-FFF2-40B4-BE49-F238E27FC236}">
                      <a16:creationId xmlns:a16="http://schemas.microsoft.com/office/drawing/2014/main" id="{DA8B651C-7966-3711-73F6-7DA18E2F0432}"/>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7" name="กลุ่ม 6">
                <a:extLst>
                  <a:ext uri="{FF2B5EF4-FFF2-40B4-BE49-F238E27FC236}">
                    <a16:creationId xmlns:a16="http://schemas.microsoft.com/office/drawing/2014/main" id="{69E1CB15-1D49-18EF-2D99-A7F71AF0876E}"/>
                  </a:ext>
                </a:extLst>
              </p:cNvPr>
              <p:cNvGrpSpPr/>
              <p:nvPr/>
            </p:nvGrpSpPr>
            <p:grpSpPr>
              <a:xfrm>
                <a:off x="2771800" y="4710612"/>
                <a:ext cx="2378823" cy="475468"/>
                <a:chOff x="3507388" y="4717424"/>
                <a:chExt cx="2378823" cy="475468"/>
              </a:xfrm>
            </p:grpSpPr>
            <p:grpSp>
              <p:nvGrpSpPr>
                <p:cNvPr id="8" name="กลุ่ม 7">
                  <a:extLst>
                    <a:ext uri="{FF2B5EF4-FFF2-40B4-BE49-F238E27FC236}">
                      <a16:creationId xmlns:a16="http://schemas.microsoft.com/office/drawing/2014/main" id="{D6EA2ED8-A501-F213-ED4D-8ED9AC822105}"/>
                    </a:ext>
                  </a:extLst>
                </p:cNvPr>
                <p:cNvGrpSpPr/>
                <p:nvPr/>
              </p:nvGrpSpPr>
              <p:grpSpPr>
                <a:xfrm>
                  <a:off x="4284268" y="4717424"/>
                  <a:ext cx="1601943" cy="405692"/>
                  <a:chOff x="6239008" y="4519859"/>
                  <a:chExt cx="1601943" cy="405692"/>
                </a:xfrm>
              </p:grpSpPr>
              <p:pic>
                <p:nvPicPr>
                  <p:cNvPr id="10" name="Picture 23">
                    <a:extLst>
                      <a:ext uri="{FF2B5EF4-FFF2-40B4-BE49-F238E27FC236}">
                        <a16:creationId xmlns:a16="http://schemas.microsoft.com/office/drawing/2014/main" id="{3834A2E0-2ACD-D67A-F8E8-6266646C4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1" name="Picture 24">
                    <a:extLst>
                      <a:ext uri="{FF2B5EF4-FFF2-40B4-BE49-F238E27FC236}">
                        <a16:creationId xmlns:a16="http://schemas.microsoft.com/office/drawing/2014/main" id="{403AEA60-E00A-CCD1-5519-6475A14EB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12" name="กลุ่ม 11">
                    <a:extLst>
                      <a:ext uri="{FF2B5EF4-FFF2-40B4-BE49-F238E27FC236}">
                        <a16:creationId xmlns:a16="http://schemas.microsoft.com/office/drawing/2014/main" id="{6BCA6DF1-5BB5-06E2-4042-3BF9915786B1}"/>
                      </a:ext>
                    </a:extLst>
                  </p:cNvPr>
                  <p:cNvGrpSpPr/>
                  <p:nvPr/>
                </p:nvGrpSpPr>
                <p:grpSpPr>
                  <a:xfrm>
                    <a:off x="6619048" y="4614121"/>
                    <a:ext cx="626890" cy="294323"/>
                    <a:chOff x="6589062" y="4638694"/>
                    <a:chExt cx="413122" cy="193959"/>
                  </a:xfrm>
                </p:grpSpPr>
                <p:pic>
                  <p:nvPicPr>
                    <p:cNvPr id="13" name="Picture 35">
                      <a:extLst>
                        <a:ext uri="{FF2B5EF4-FFF2-40B4-BE49-F238E27FC236}">
                          <a16:creationId xmlns:a16="http://schemas.microsoft.com/office/drawing/2014/main" id="{382D261B-F825-6AFA-6B27-EBC180E6368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14" name="Picture 36">
                      <a:extLst>
                        <a:ext uri="{FF2B5EF4-FFF2-40B4-BE49-F238E27FC236}">
                          <a16:creationId xmlns:a16="http://schemas.microsoft.com/office/drawing/2014/main" id="{136AABE9-166A-9F39-390F-5BBB237313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9" name="Picture 2" descr="C:\Users\Administrator\Desktop\change for good.png">
                  <a:extLst>
                    <a:ext uri="{FF2B5EF4-FFF2-40B4-BE49-F238E27FC236}">
                      <a16:creationId xmlns:a16="http://schemas.microsoft.com/office/drawing/2014/main" id="{57D24DB3-147C-EF95-4F41-781A4F8F91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 name="TextBox 7">
              <a:extLst>
                <a:ext uri="{FF2B5EF4-FFF2-40B4-BE49-F238E27FC236}">
                  <a16:creationId xmlns:a16="http://schemas.microsoft.com/office/drawing/2014/main" id="{355132E3-49F0-6799-9B18-0D2F3CD7F3D4}"/>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17" name="ตัวแทนหมายเลขภาพนิ่ง 8">
            <a:extLst>
              <a:ext uri="{FF2B5EF4-FFF2-40B4-BE49-F238E27FC236}">
                <a16:creationId xmlns:a16="http://schemas.microsoft.com/office/drawing/2014/main" id="{B7DEF183-2684-4E9B-936F-4D97D27256E8}"/>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40</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574419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รูปภาพ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16406">
            <a:off x="6104664" y="404456"/>
            <a:ext cx="1511383" cy="1657985"/>
          </a:xfrm>
          <a:prstGeom prst="rect">
            <a:avLst/>
          </a:prstGeom>
        </p:spPr>
      </p:pic>
      <p:grpSp>
        <p:nvGrpSpPr>
          <p:cNvPr id="39" name="กลุ่ม 38">
            <a:extLst>
              <a:ext uri="{FF2B5EF4-FFF2-40B4-BE49-F238E27FC236}">
                <a16:creationId xmlns:a16="http://schemas.microsoft.com/office/drawing/2014/main" id="{84E5CB32-C22A-40FB-BE79-3F261B775F5E}"/>
              </a:ext>
            </a:extLst>
          </p:cNvPr>
          <p:cNvGrpSpPr/>
          <p:nvPr/>
        </p:nvGrpSpPr>
        <p:grpSpPr>
          <a:xfrm>
            <a:off x="0" y="2364503"/>
            <a:ext cx="12192000" cy="2743086"/>
            <a:chOff x="-108520" y="-239947"/>
            <a:chExt cx="9367538" cy="593277"/>
          </a:xfrm>
        </p:grpSpPr>
        <p:sp>
          <p:nvSpPr>
            <p:cNvPr id="40" name="สี่เหลี่ยมผืนผ้า 39">
              <a:extLst>
                <a:ext uri="{FF2B5EF4-FFF2-40B4-BE49-F238E27FC236}">
                  <a16:creationId xmlns:a16="http://schemas.microsoft.com/office/drawing/2014/main" id="{667204FE-3C1C-4980-AD32-890094B05AFC}"/>
                </a:ext>
              </a:extLst>
            </p:cNvPr>
            <p:cNvSpPr/>
            <p:nvPr/>
          </p:nvSpPr>
          <p:spPr>
            <a:xfrm>
              <a:off x="-108520" y="-239947"/>
              <a:ext cx="9367538" cy="593277"/>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1" name="สี่เหลี่ยมผืนผ้า 40">
              <a:extLst>
                <a:ext uri="{FF2B5EF4-FFF2-40B4-BE49-F238E27FC236}">
                  <a16:creationId xmlns:a16="http://schemas.microsoft.com/office/drawing/2014/main" id="{8493D4F4-6FD8-4552-904E-DB7274115DA0}"/>
                </a:ext>
              </a:extLst>
            </p:cNvPr>
            <p:cNvSpPr/>
            <p:nvPr/>
          </p:nvSpPr>
          <p:spPr>
            <a:xfrm>
              <a:off x="-108520" y="-182690"/>
              <a:ext cx="9361040" cy="45018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42" name="สี่เหลี่ยมผืนผ้า 41">
            <a:extLst>
              <a:ext uri="{FF2B5EF4-FFF2-40B4-BE49-F238E27FC236}">
                <a16:creationId xmlns:a16="http://schemas.microsoft.com/office/drawing/2014/main" id="{D8CDE022-A3A6-40DD-816D-2E933C76D853}"/>
              </a:ext>
            </a:extLst>
          </p:cNvPr>
          <p:cNvSpPr/>
          <p:nvPr/>
        </p:nvSpPr>
        <p:spPr>
          <a:xfrm>
            <a:off x="496723" y="3156966"/>
            <a:ext cx="11557056" cy="678824"/>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th-TH" sz="3200" spc="-30" dirty="0">
              <a:solidFill>
                <a:schemeClr val="bg1"/>
              </a:solidFill>
              <a:latin typeface="Chulabhorn Likit Text Light๙" panose="00000400000000000000" pitchFamily="2" charset="-34"/>
              <a:cs typeface="Chulabhorn Likit Text Light๙" panose="00000400000000000000" pitchFamily="2" charset="-34"/>
            </a:endParaRPr>
          </a:p>
          <a:p>
            <a:pPr algn="ctr">
              <a:lnSpc>
                <a:spcPct val="130000"/>
              </a:lnSpc>
            </a:pPr>
            <a:endParaRPr lang="th-TH" sz="3200" spc="-30" dirty="0">
              <a:solidFill>
                <a:schemeClr val="bg1"/>
              </a:solidFill>
              <a:latin typeface="Chulabhorn Likit Text Light๙" panose="00000400000000000000" pitchFamily="2" charset="-34"/>
              <a:cs typeface="Chulabhorn Likit Text Light๙" panose="00000400000000000000" pitchFamily="2" charset="-34"/>
            </a:endParaRPr>
          </a:p>
          <a:p>
            <a:pPr algn="ctr"/>
            <a:r>
              <a:rPr lang="th-TH" sz="3200" b="1" spc="-30" dirty="0">
                <a:solidFill>
                  <a:schemeClr val="bg1"/>
                </a:solidFill>
                <a:latin typeface="Chulabhorn Likit Text Light๙" panose="00000400000000000000" pitchFamily="2" charset="-34"/>
                <a:cs typeface="Chulabhorn Likit Text Light๙" panose="00000400000000000000" pitchFamily="2" charset="-34"/>
              </a:rPr>
              <a:t>4.2</a:t>
            </a:r>
            <a:r>
              <a:rPr lang="th-TH" sz="3200" spc="-30" dirty="0">
                <a:solidFill>
                  <a:schemeClr val="bg1"/>
                </a:solidFill>
                <a:latin typeface="Chulabhorn Likit Text Light๙" panose="00000400000000000000" pitchFamily="2" charset="-34"/>
                <a:cs typeface="Chulabhorn Likit Text Light๙" panose="00000400000000000000" pitchFamily="2" charset="-34"/>
              </a:rPr>
              <a:t> </a:t>
            </a:r>
            <a:r>
              <a:rPr lang="th-TH" sz="3200" dirty="0">
                <a:solidFill>
                  <a:schemeClr val="bg1"/>
                </a:solidFill>
                <a:latin typeface="Chulabhorn Likit Display Medium" panose="00000600000000000000" pitchFamily="2" charset="-34"/>
                <a:cs typeface="Chulabhorn Likit Display Medium" panose="00000600000000000000" pitchFamily="2" charset="-34"/>
              </a:rPr>
              <a:t>กำชับข้อกฎหมายสำคัญ </a:t>
            </a:r>
          </a:p>
          <a:p>
            <a:pPr algn="ctr"/>
            <a:endParaRPr lang="th-TH" sz="3200" b="1" spc="-20" dirty="0">
              <a:solidFill>
                <a:schemeClr val="bg1"/>
              </a:solidFill>
              <a:effectLst/>
              <a:latin typeface="Chulabhorn Likit Text Light๙" panose="00000400000000000000" pitchFamily="2" charset="-34"/>
              <a:ea typeface="Times New Roman" panose="02020603050405020304" pitchFamily="18" charset="0"/>
              <a:cs typeface="Chulabhorn Likit Text Light๙" panose="00000400000000000000" pitchFamily="2" charset="-34"/>
            </a:endParaRPr>
          </a:p>
          <a:p>
            <a:pPr algn="ctr">
              <a:lnSpc>
                <a:spcPct val="130000"/>
              </a:lnSpc>
            </a:pPr>
            <a:endParaRPr lang="en-US" sz="3200" b="1" dirty="0">
              <a:solidFill>
                <a:srgbClr val="FF0000"/>
              </a:solidFill>
              <a:latin typeface="Chulabhorn Likit Text Light๙" panose="00000400000000000000" pitchFamily="2" charset="-34"/>
              <a:cs typeface="Chulabhorn Likit Text Light๙" panose="00000400000000000000" pitchFamily="2" charset="-34"/>
            </a:endParaRPr>
          </a:p>
          <a:p>
            <a:pPr algn="ctr">
              <a:lnSpc>
                <a:spcPct val="130000"/>
              </a:lnSpc>
            </a:pPr>
            <a:endParaRPr lang="th-TH" sz="3200" b="1" dirty="0">
              <a:solidFill>
                <a:schemeClr val="bg1">
                  <a:lumMod val="95000"/>
                </a:schemeClr>
              </a:solidFill>
              <a:latin typeface="Chulabhorn Likit Text Light" panose="00000400000000000000" pitchFamily="50" charset="-34"/>
              <a:cs typeface="Chulabhorn Likit Text Light" panose="00000400000000000000" pitchFamily="50" charset="-34"/>
            </a:endParaRPr>
          </a:p>
        </p:txBody>
      </p:sp>
      <p:pic>
        <p:nvPicPr>
          <p:cNvPr id="2" name="รูปภาพ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2593" y="676330"/>
            <a:ext cx="1281058" cy="1281058"/>
          </a:xfrm>
          <a:prstGeom prst="rect">
            <a:avLst/>
          </a:prstGeom>
        </p:spPr>
      </p:pic>
      <p:grpSp>
        <p:nvGrpSpPr>
          <p:cNvPr id="35" name="กลุ่ม 34">
            <a:extLst>
              <a:ext uri="{FF2B5EF4-FFF2-40B4-BE49-F238E27FC236}">
                <a16:creationId xmlns:a16="http://schemas.microsoft.com/office/drawing/2014/main" id="{812347D3-D799-4845-9031-B21067118040}"/>
              </a:ext>
            </a:extLst>
          </p:cNvPr>
          <p:cNvGrpSpPr/>
          <p:nvPr/>
        </p:nvGrpSpPr>
        <p:grpSpPr>
          <a:xfrm>
            <a:off x="0" y="6280821"/>
            <a:ext cx="6867498" cy="633958"/>
            <a:chOff x="-425532" y="4710612"/>
            <a:chExt cx="5576155" cy="475468"/>
          </a:xfrm>
        </p:grpSpPr>
        <p:grpSp>
          <p:nvGrpSpPr>
            <p:cNvPr id="37" name="กลุ่ม 36">
              <a:extLst>
                <a:ext uri="{FF2B5EF4-FFF2-40B4-BE49-F238E27FC236}">
                  <a16:creationId xmlns:a16="http://schemas.microsoft.com/office/drawing/2014/main" id="{18E0641F-3C4E-46E9-8215-6BD8665D4EA7}"/>
                </a:ext>
              </a:extLst>
            </p:cNvPr>
            <p:cNvGrpSpPr/>
            <p:nvPr/>
          </p:nvGrpSpPr>
          <p:grpSpPr>
            <a:xfrm>
              <a:off x="-425532" y="4710612"/>
              <a:ext cx="5576155" cy="475468"/>
              <a:chOff x="-425532" y="4710612"/>
              <a:chExt cx="5576155" cy="475468"/>
            </a:xfrm>
          </p:grpSpPr>
          <p:grpSp>
            <p:nvGrpSpPr>
              <p:cNvPr id="43" name="กลุ่ม 42">
                <a:extLst>
                  <a:ext uri="{FF2B5EF4-FFF2-40B4-BE49-F238E27FC236}">
                    <a16:creationId xmlns:a16="http://schemas.microsoft.com/office/drawing/2014/main" id="{AFB8667D-A584-4CA6-BA5C-55B0ECF87429}"/>
                  </a:ext>
                </a:extLst>
              </p:cNvPr>
              <p:cNvGrpSpPr/>
              <p:nvPr/>
            </p:nvGrpSpPr>
            <p:grpSpPr>
              <a:xfrm>
                <a:off x="-425532" y="4744286"/>
                <a:ext cx="3197332" cy="419753"/>
                <a:chOff x="-468560" y="4744285"/>
                <a:chExt cx="3197332" cy="419753"/>
              </a:xfrm>
            </p:grpSpPr>
            <p:sp>
              <p:nvSpPr>
                <p:cNvPr id="52" name="รูปห้าเหลี่ยม 35">
                  <a:extLst>
                    <a:ext uri="{FF2B5EF4-FFF2-40B4-BE49-F238E27FC236}">
                      <a16:creationId xmlns:a16="http://schemas.microsoft.com/office/drawing/2014/main" id="{435B5D8B-D5FF-42D5-A947-F43BACCE01B1}"/>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53" name="รูปห้าเหลี่ยม 36">
                  <a:extLst>
                    <a:ext uri="{FF2B5EF4-FFF2-40B4-BE49-F238E27FC236}">
                      <a16:creationId xmlns:a16="http://schemas.microsoft.com/office/drawing/2014/main" id="{6B50FA41-1399-4B38-B15E-4D6AD4FE7BB6}"/>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44" name="กลุ่ม 43">
                <a:extLst>
                  <a:ext uri="{FF2B5EF4-FFF2-40B4-BE49-F238E27FC236}">
                    <a16:creationId xmlns:a16="http://schemas.microsoft.com/office/drawing/2014/main" id="{665A0AFF-5A3B-4678-A02A-E8853352E857}"/>
                  </a:ext>
                </a:extLst>
              </p:cNvPr>
              <p:cNvGrpSpPr/>
              <p:nvPr/>
            </p:nvGrpSpPr>
            <p:grpSpPr>
              <a:xfrm>
                <a:off x="2771800" y="4710612"/>
                <a:ext cx="2378823" cy="475468"/>
                <a:chOff x="3507388" y="4717424"/>
                <a:chExt cx="2378823" cy="475468"/>
              </a:xfrm>
            </p:grpSpPr>
            <p:grpSp>
              <p:nvGrpSpPr>
                <p:cNvPr id="45" name="กลุ่ม 44">
                  <a:extLst>
                    <a:ext uri="{FF2B5EF4-FFF2-40B4-BE49-F238E27FC236}">
                      <a16:creationId xmlns:a16="http://schemas.microsoft.com/office/drawing/2014/main" id="{4490486C-53D0-46A2-A61D-20D37ECEE1E8}"/>
                    </a:ext>
                  </a:extLst>
                </p:cNvPr>
                <p:cNvGrpSpPr/>
                <p:nvPr/>
              </p:nvGrpSpPr>
              <p:grpSpPr>
                <a:xfrm>
                  <a:off x="4284268" y="4717424"/>
                  <a:ext cx="1601943" cy="405692"/>
                  <a:chOff x="6239008" y="4519859"/>
                  <a:chExt cx="1601943" cy="405692"/>
                </a:xfrm>
              </p:grpSpPr>
              <p:pic>
                <p:nvPicPr>
                  <p:cNvPr id="47" name="Picture 23">
                    <a:extLst>
                      <a:ext uri="{FF2B5EF4-FFF2-40B4-BE49-F238E27FC236}">
                        <a16:creationId xmlns:a16="http://schemas.microsoft.com/office/drawing/2014/main" id="{AC28C69F-408A-470D-8E7E-7126185580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8" name="Picture 24">
                    <a:extLst>
                      <a:ext uri="{FF2B5EF4-FFF2-40B4-BE49-F238E27FC236}">
                        <a16:creationId xmlns:a16="http://schemas.microsoft.com/office/drawing/2014/main" id="{05E91954-349F-40E5-90D0-F0D48BDB24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9" name="กลุ่ม 48">
                    <a:extLst>
                      <a:ext uri="{FF2B5EF4-FFF2-40B4-BE49-F238E27FC236}">
                        <a16:creationId xmlns:a16="http://schemas.microsoft.com/office/drawing/2014/main" id="{C38EEE19-E187-4B99-8922-F3E34FAC3E78}"/>
                      </a:ext>
                    </a:extLst>
                  </p:cNvPr>
                  <p:cNvGrpSpPr/>
                  <p:nvPr/>
                </p:nvGrpSpPr>
                <p:grpSpPr>
                  <a:xfrm>
                    <a:off x="6619048" y="4614121"/>
                    <a:ext cx="626890" cy="294323"/>
                    <a:chOff x="6589062" y="4638694"/>
                    <a:chExt cx="413122" cy="193959"/>
                  </a:xfrm>
                </p:grpSpPr>
                <p:pic>
                  <p:nvPicPr>
                    <p:cNvPr id="50" name="Picture 35">
                      <a:extLst>
                        <a:ext uri="{FF2B5EF4-FFF2-40B4-BE49-F238E27FC236}">
                          <a16:creationId xmlns:a16="http://schemas.microsoft.com/office/drawing/2014/main" id="{8832356D-6083-4A34-BB74-27300A3CFB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51" name="Picture 36">
                      <a:extLst>
                        <a:ext uri="{FF2B5EF4-FFF2-40B4-BE49-F238E27FC236}">
                          <a16:creationId xmlns:a16="http://schemas.microsoft.com/office/drawing/2014/main" id="{A74234F5-6421-4491-BA43-ABFEE8B134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6" name="Picture 2" descr="C:\Users\Administrator\Desktop\change for good.png">
                  <a:extLst>
                    <a:ext uri="{FF2B5EF4-FFF2-40B4-BE49-F238E27FC236}">
                      <a16:creationId xmlns:a16="http://schemas.microsoft.com/office/drawing/2014/main" id="{58B59517-78AE-4EB9-8F79-8B4D189C924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8" name="TextBox 7">
              <a:extLst>
                <a:ext uri="{FF2B5EF4-FFF2-40B4-BE49-F238E27FC236}">
                  <a16:creationId xmlns:a16="http://schemas.microsoft.com/office/drawing/2014/main" id="{3C756EC2-AF48-45F1-8460-1DE84745B769}"/>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2" name="ตัวแทนหมายเลขภาพนิ่ง 8">
            <a:extLst>
              <a:ext uri="{FF2B5EF4-FFF2-40B4-BE49-F238E27FC236}">
                <a16:creationId xmlns:a16="http://schemas.microsoft.com/office/drawing/2014/main" id="{FD256F9D-0AD1-4E53-AEA5-60DC47B152A3}"/>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41</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328717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141547" y="60725"/>
            <a:ext cx="59924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h-TH" sz="3200" b="1" i="0" u="none" strike="noStrike" cap="none">
                <a:solidFill>
                  <a:schemeClr val="lt1"/>
                </a:solidFill>
                <a:latin typeface="Arial"/>
                <a:ea typeface="Arial"/>
                <a:cs typeface="Arial"/>
                <a:sym typeface="Arial"/>
              </a:rPr>
              <a:t>Theme การใช้เงินทุนหมุนเวียน</a:t>
            </a:r>
            <a:endParaRPr/>
          </a:p>
        </p:txBody>
      </p:sp>
      <p:grpSp>
        <p:nvGrpSpPr>
          <p:cNvPr id="90" name="Google Shape;90;p13"/>
          <p:cNvGrpSpPr/>
          <p:nvPr/>
        </p:nvGrpSpPr>
        <p:grpSpPr>
          <a:xfrm>
            <a:off x="141547" y="6166023"/>
            <a:ext cx="11965572" cy="691978"/>
            <a:chOff x="-453178" y="4629341"/>
            <a:chExt cx="10029251" cy="667977"/>
          </a:xfrm>
        </p:grpSpPr>
        <p:sp>
          <p:nvSpPr>
            <p:cNvPr id="91" name="Google Shape;91;p13"/>
            <p:cNvSpPr/>
            <p:nvPr/>
          </p:nvSpPr>
          <p:spPr>
            <a:xfrm>
              <a:off x="7968738" y="4657710"/>
              <a:ext cx="1607335" cy="517884"/>
            </a:xfrm>
            <a:prstGeom prst="parallelogram">
              <a:avLst>
                <a:gd name="adj" fmla="val 67645"/>
              </a:avLst>
            </a:pr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92" name="Google Shape;92;p13"/>
            <p:cNvSpPr/>
            <p:nvPr/>
          </p:nvSpPr>
          <p:spPr>
            <a:xfrm>
              <a:off x="-453178" y="4659982"/>
              <a:ext cx="4577747" cy="517884"/>
            </a:xfrm>
            <a:prstGeom prst="parallelogram">
              <a:avLst>
                <a:gd name="adj" fmla="val 67645"/>
              </a:avLst>
            </a:pr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grpSp>
          <p:nvGrpSpPr>
            <p:cNvPr id="93" name="Google Shape;93;p13"/>
            <p:cNvGrpSpPr/>
            <p:nvPr/>
          </p:nvGrpSpPr>
          <p:grpSpPr>
            <a:xfrm>
              <a:off x="4139952" y="4694821"/>
              <a:ext cx="3707929" cy="469217"/>
              <a:chOff x="4464471" y="4653215"/>
              <a:chExt cx="3707929" cy="469217"/>
            </a:xfrm>
          </p:grpSpPr>
          <p:pic>
            <p:nvPicPr>
              <p:cNvPr id="94" name="Google Shape;94;p13"/>
              <p:cNvPicPr preferRelativeResize="0"/>
              <p:nvPr/>
            </p:nvPicPr>
            <p:blipFill rotWithShape="1">
              <a:blip r:embed="rId3">
                <a:alphaModFix/>
              </a:blip>
              <a:srcRect r="23006"/>
              <a:stretch/>
            </p:blipFill>
            <p:spPr>
              <a:xfrm>
                <a:off x="4464471" y="4659983"/>
                <a:ext cx="1080120" cy="462449"/>
              </a:xfrm>
              <a:prstGeom prst="rect">
                <a:avLst/>
              </a:prstGeom>
              <a:noFill/>
              <a:ln>
                <a:noFill/>
              </a:ln>
            </p:spPr>
          </p:pic>
          <p:pic>
            <p:nvPicPr>
              <p:cNvPr id="95" name="Google Shape;95;p13"/>
              <p:cNvPicPr preferRelativeResize="0"/>
              <p:nvPr/>
            </p:nvPicPr>
            <p:blipFill rotWithShape="1">
              <a:blip r:embed="rId4">
                <a:alphaModFix/>
              </a:blip>
              <a:srcRect/>
              <a:stretch/>
            </p:blipFill>
            <p:spPr>
              <a:xfrm>
                <a:off x="5976639" y="4769256"/>
                <a:ext cx="753302" cy="250767"/>
              </a:xfrm>
              <a:prstGeom prst="rect">
                <a:avLst/>
              </a:prstGeom>
              <a:noFill/>
              <a:ln>
                <a:noFill/>
              </a:ln>
            </p:spPr>
          </p:pic>
          <p:pic>
            <p:nvPicPr>
              <p:cNvPr id="96" name="Google Shape;96;p13"/>
              <p:cNvPicPr preferRelativeResize="0"/>
              <p:nvPr/>
            </p:nvPicPr>
            <p:blipFill rotWithShape="1">
              <a:blip r:embed="rId5">
                <a:alphaModFix/>
              </a:blip>
              <a:srcRect/>
              <a:stretch/>
            </p:blipFill>
            <p:spPr>
              <a:xfrm>
                <a:off x="7149597" y="4757432"/>
                <a:ext cx="246378" cy="204410"/>
              </a:xfrm>
              <a:prstGeom prst="rect">
                <a:avLst/>
              </a:prstGeom>
              <a:noFill/>
              <a:ln>
                <a:noFill/>
              </a:ln>
            </p:spPr>
          </p:pic>
          <p:pic>
            <p:nvPicPr>
              <p:cNvPr id="97" name="Google Shape;97;p13"/>
              <p:cNvPicPr preferRelativeResize="0"/>
              <p:nvPr/>
            </p:nvPicPr>
            <p:blipFill rotWithShape="1">
              <a:blip r:embed="rId6">
                <a:alphaModFix/>
              </a:blip>
              <a:srcRect/>
              <a:stretch/>
            </p:blipFill>
            <p:spPr>
              <a:xfrm>
                <a:off x="7704831" y="4653215"/>
                <a:ext cx="467569" cy="344415"/>
              </a:xfrm>
              <a:prstGeom prst="rect">
                <a:avLst/>
              </a:prstGeom>
              <a:noFill/>
              <a:ln>
                <a:noFill/>
              </a:ln>
            </p:spPr>
          </p:pic>
          <p:pic>
            <p:nvPicPr>
              <p:cNvPr id="98" name="Google Shape;98;p13"/>
              <p:cNvPicPr preferRelativeResize="0"/>
              <p:nvPr/>
            </p:nvPicPr>
            <p:blipFill rotWithShape="1">
              <a:blip r:embed="rId7">
                <a:alphaModFix/>
              </a:blip>
              <a:srcRect/>
              <a:stretch/>
            </p:blipFill>
            <p:spPr>
              <a:xfrm>
                <a:off x="6768727" y="4689436"/>
                <a:ext cx="293479" cy="330586"/>
              </a:xfrm>
              <a:prstGeom prst="rect">
                <a:avLst/>
              </a:prstGeom>
              <a:noFill/>
              <a:ln>
                <a:noFill/>
              </a:ln>
            </p:spPr>
          </p:pic>
          <p:pic>
            <p:nvPicPr>
              <p:cNvPr id="99" name="Google Shape;99;p13"/>
              <p:cNvPicPr preferRelativeResize="0"/>
              <p:nvPr/>
            </p:nvPicPr>
            <p:blipFill rotWithShape="1">
              <a:blip r:embed="rId3">
                <a:alphaModFix/>
              </a:blip>
              <a:srcRect l="76264"/>
              <a:stretch/>
            </p:blipFill>
            <p:spPr>
              <a:xfrm>
                <a:off x="5544591" y="4659983"/>
                <a:ext cx="432048" cy="430126"/>
              </a:xfrm>
              <a:prstGeom prst="rect">
                <a:avLst/>
              </a:prstGeom>
              <a:noFill/>
              <a:ln>
                <a:noFill/>
              </a:ln>
            </p:spPr>
          </p:pic>
          <p:pic>
            <p:nvPicPr>
              <p:cNvPr id="100" name="Google Shape;100;p13"/>
              <p:cNvPicPr preferRelativeResize="0"/>
              <p:nvPr/>
            </p:nvPicPr>
            <p:blipFill rotWithShape="1">
              <a:blip r:embed="rId8">
                <a:alphaModFix/>
              </a:blip>
              <a:srcRect/>
              <a:stretch/>
            </p:blipFill>
            <p:spPr>
              <a:xfrm>
                <a:off x="7395976" y="4747204"/>
                <a:ext cx="185513" cy="200400"/>
              </a:xfrm>
              <a:prstGeom prst="rect">
                <a:avLst/>
              </a:prstGeom>
              <a:noFill/>
              <a:ln>
                <a:noFill/>
              </a:ln>
            </p:spPr>
          </p:pic>
        </p:grpSp>
        <p:sp>
          <p:nvSpPr>
            <p:cNvPr id="101" name="Google Shape;101;p13"/>
            <p:cNvSpPr/>
            <p:nvPr/>
          </p:nvSpPr>
          <p:spPr>
            <a:xfrm>
              <a:off x="-396552" y="4745818"/>
              <a:ext cx="4457772" cy="432048"/>
            </a:xfrm>
            <a:prstGeom prst="parallelogram">
              <a:avLst>
                <a:gd name="adj" fmla="val 67645"/>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2" name="Google Shape;102;p13"/>
            <p:cNvSpPr/>
            <p:nvPr/>
          </p:nvSpPr>
          <p:spPr>
            <a:xfrm>
              <a:off x="7971602" y="4745818"/>
              <a:ext cx="1568949" cy="432048"/>
            </a:xfrm>
            <a:prstGeom prst="parallelogram">
              <a:avLst>
                <a:gd name="adj" fmla="val 67645"/>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3" name="Google Shape;103;p13"/>
            <p:cNvSpPr/>
            <p:nvPr/>
          </p:nvSpPr>
          <p:spPr>
            <a:xfrm rot="7468820">
              <a:off x="3594774" y="4937456"/>
              <a:ext cx="769142" cy="54724"/>
            </a:xfrm>
            <a:custGeom>
              <a:avLst/>
              <a:gdLst/>
              <a:ahLst/>
              <a:cxnLst/>
              <a:rect l="l" t="t" r="r" b="b"/>
              <a:pathLst>
                <a:path w="4627240" h="296775" extrusionOk="0">
                  <a:moveTo>
                    <a:pt x="228280" y="296775"/>
                  </a:moveTo>
                  <a:lnTo>
                    <a:pt x="-2" y="0"/>
                  </a:lnTo>
                  <a:lnTo>
                    <a:pt x="4627238" y="1807"/>
                  </a:lnTo>
                  <a:lnTo>
                    <a:pt x="4455704" y="296775"/>
                  </a:lnTo>
                  <a:lnTo>
                    <a:pt x="228280" y="296775"/>
                  </a:lnTo>
                  <a:close/>
                </a:path>
              </a:pathLst>
            </a:cu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4" name="Google Shape;104;p13"/>
            <p:cNvSpPr/>
            <p:nvPr/>
          </p:nvSpPr>
          <p:spPr>
            <a:xfrm rot="7468820">
              <a:off x="7664836" y="4934479"/>
              <a:ext cx="769142" cy="54724"/>
            </a:xfrm>
            <a:custGeom>
              <a:avLst/>
              <a:gdLst/>
              <a:ahLst/>
              <a:cxnLst/>
              <a:rect l="l" t="t" r="r" b="b"/>
              <a:pathLst>
                <a:path w="4627240" h="296775" extrusionOk="0">
                  <a:moveTo>
                    <a:pt x="228280" y="296775"/>
                  </a:moveTo>
                  <a:lnTo>
                    <a:pt x="-2" y="0"/>
                  </a:lnTo>
                  <a:lnTo>
                    <a:pt x="4627238" y="1807"/>
                  </a:lnTo>
                  <a:lnTo>
                    <a:pt x="4455704" y="296775"/>
                  </a:lnTo>
                  <a:lnTo>
                    <a:pt x="228280" y="296775"/>
                  </a:lnTo>
                  <a:close/>
                </a:path>
              </a:pathLst>
            </a:cu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grpSp>
      <p:grpSp>
        <p:nvGrpSpPr>
          <p:cNvPr id="106" name="Google Shape;106;p13"/>
          <p:cNvGrpSpPr/>
          <p:nvPr/>
        </p:nvGrpSpPr>
        <p:grpSpPr>
          <a:xfrm>
            <a:off x="-14677" y="29170"/>
            <a:ext cx="12221353" cy="637822"/>
            <a:chOff x="-108520" y="-194923"/>
            <a:chExt cx="9367538" cy="548253"/>
          </a:xfrm>
        </p:grpSpPr>
        <p:sp>
          <p:nvSpPr>
            <p:cNvPr id="107" name="Google Shape;107;p13"/>
            <p:cNvSpPr/>
            <p:nvPr/>
          </p:nvSpPr>
          <p:spPr>
            <a:xfrm>
              <a:off x="-108520" y="-164554"/>
              <a:ext cx="9367538" cy="517884"/>
            </a:xfrm>
            <a:prstGeom prst="rect">
              <a:avLst/>
            </a:pr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8" name="Google Shape;108;p13"/>
            <p:cNvSpPr/>
            <p:nvPr/>
          </p:nvSpPr>
          <p:spPr>
            <a:xfrm>
              <a:off x="-108520" y="-194923"/>
              <a:ext cx="9361040" cy="450184"/>
            </a:xfrm>
            <a:prstGeom prst="rect">
              <a:avLst/>
            </a:prstGeom>
            <a:solidFill>
              <a:srgbClr val="002060"/>
            </a:solidFill>
            <a:ln>
              <a:noFill/>
            </a:ln>
          </p:spPr>
          <p:txBody>
            <a:bodyPr spcFirstLastPara="1" wrap="square" lIns="91425" tIns="45700" rIns="91425" bIns="45700" anchor="ctr" anchorCtr="0">
              <a:noAutofit/>
            </a:bodyPr>
            <a:lstStyle/>
            <a:p>
              <a:pPr algn="ctr"/>
              <a:endParaRPr lang="th-TH" sz="2800" dirty="0">
                <a:solidFill>
                  <a:schemeClr val="bg1"/>
                </a:solidFill>
                <a:latin typeface="Chulabhorn Likit Display Medium" panose="00000600000000000000" pitchFamily="2" charset="-34"/>
                <a:cs typeface="Chulabhorn Likit Display Medium" panose="00000600000000000000" pitchFamily="2" charset="-34"/>
              </a:endParaRPr>
            </a:p>
            <a:p>
              <a:r>
                <a:rPr lang="th-TH" sz="2800" dirty="0">
                  <a:solidFill>
                    <a:schemeClr val="bg1"/>
                  </a:solidFill>
                  <a:latin typeface="Chulabhorn Likit Display Medium" panose="00000600000000000000" pitchFamily="2" charset="-34"/>
                  <a:cs typeface="Chulabhorn Likit Display Medium" panose="00000600000000000000" pitchFamily="2" charset="-34"/>
                </a:rPr>
                <a:t>กำชับข้อกฎหมายสำคัญ </a:t>
              </a:r>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p:txBody>
        </p:sp>
      </p:grpSp>
      <p:sp>
        <p:nvSpPr>
          <p:cNvPr id="113" name="Google Shape;1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h-TH"/>
              <a:t>1</a:t>
            </a:r>
            <a:endParaRPr/>
          </a:p>
        </p:txBody>
      </p:sp>
      <p:sp>
        <p:nvSpPr>
          <p:cNvPr id="5" name="Google Shape;114;p13">
            <a:extLst>
              <a:ext uri="{FF2B5EF4-FFF2-40B4-BE49-F238E27FC236}">
                <a16:creationId xmlns:a16="http://schemas.microsoft.com/office/drawing/2014/main" id="{997C5B3E-FA01-D7DE-A28A-03DEBA929713}"/>
              </a:ext>
            </a:extLst>
          </p:cNvPr>
          <p:cNvSpPr txBox="1"/>
          <p:nvPr/>
        </p:nvSpPr>
        <p:spPr>
          <a:xfrm>
            <a:off x="1647086" y="614786"/>
            <a:ext cx="9767972" cy="22005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lang="th-TH" sz="3300" b="1" dirty="0">
              <a:solidFill>
                <a:schemeClr val="dk1"/>
              </a:solidFill>
            </a:endParaRPr>
          </a:p>
          <a:p>
            <a:pPr>
              <a:buClr>
                <a:schemeClr val="dk1"/>
              </a:buClr>
              <a:buSzPts val="1100"/>
            </a:pPr>
            <a:r>
              <a:rPr lang="th-TH" sz="2800" dirty="0">
                <a:solidFill>
                  <a:schemeClr val="dk1"/>
                </a:solidFill>
                <a:latin typeface="Chulabhorn Likit Display Medium" panose="00000600000000000000" pitchFamily="2" charset="-34"/>
                <a:cs typeface="Chulabhorn Likit Display Medium" panose="00000600000000000000" pitchFamily="2" charset="-34"/>
              </a:rPr>
              <a:t>การดำเนินงานตามประกาศคณะกรรมการบริหาร</a:t>
            </a:r>
            <a:br>
              <a:rPr lang="th-TH" sz="2800" dirty="0">
                <a:solidFill>
                  <a:schemeClr val="dk1"/>
                </a:solidFill>
                <a:latin typeface="Chulabhorn Likit Display Medium" panose="00000600000000000000" pitchFamily="2" charset="-34"/>
                <a:cs typeface="Chulabhorn Likit Display Medium" panose="00000600000000000000" pitchFamily="2" charset="-34"/>
              </a:rPr>
            </a:br>
            <a:r>
              <a:rPr lang="th-TH" sz="2800" dirty="0">
                <a:solidFill>
                  <a:schemeClr val="dk1"/>
                </a:solidFill>
                <a:latin typeface="Chulabhorn Likit Display Medium" panose="00000600000000000000" pitchFamily="2" charset="-34"/>
                <a:cs typeface="Chulabhorn Likit Display Medium" panose="00000600000000000000" pitchFamily="2" charset="-34"/>
              </a:rPr>
              <a:t>กองทุนพัฒนาบทบาทสตรี </a:t>
            </a:r>
            <a:r>
              <a:rPr lang="th-TH" sz="2800" spc="-50" dirty="0">
                <a:solidFill>
                  <a:srgbClr val="000000"/>
                </a:solidFill>
                <a:effectLst/>
                <a:latin typeface="Chulabhorn Likit Display Medium" panose="00000600000000000000" pitchFamily="2" charset="-34"/>
                <a:ea typeface="Calibri" panose="020F0502020204030204" pitchFamily="34" charset="0"/>
                <a:cs typeface="Chulabhorn Likit Display Medium" panose="00000600000000000000" pitchFamily="2" charset="-34"/>
              </a:rPr>
              <a:t>เรื่อง มาตรการลดความเดือดร้อน</a:t>
            </a:r>
            <a:br>
              <a:rPr lang="th-TH" sz="2800" spc="-50" dirty="0">
                <a:solidFill>
                  <a:srgbClr val="000000"/>
                </a:solidFill>
                <a:effectLst/>
                <a:latin typeface="Chulabhorn Likit Display Medium" panose="00000600000000000000" pitchFamily="2" charset="-34"/>
                <a:ea typeface="Calibri" panose="020F0502020204030204" pitchFamily="34" charset="0"/>
                <a:cs typeface="Chulabhorn Likit Display Medium" panose="00000600000000000000" pitchFamily="2" charset="-34"/>
              </a:rPr>
            </a:br>
            <a:r>
              <a:rPr lang="th-TH" sz="2800" spc="-50" dirty="0">
                <a:solidFill>
                  <a:srgbClr val="000000"/>
                </a:solidFill>
                <a:effectLst/>
                <a:latin typeface="Chulabhorn Likit Display Medium" panose="00000600000000000000" pitchFamily="2" charset="-34"/>
                <a:ea typeface="Calibri" panose="020F0502020204030204" pitchFamily="34" charset="0"/>
                <a:cs typeface="Chulabhorn Likit Display Medium" panose="00000600000000000000" pitchFamily="2" charset="-34"/>
              </a:rPr>
              <a:t>ให้แก่ลูกหนี้กองทุนพัฒนาบทบาทสตรี</a:t>
            </a:r>
            <a:endParaRPr sz="3300" b="1" dirty="0">
              <a:solidFill>
                <a:schemeClr val="dk1"/>
              </a:solidFill>
            </a:endParaRPr>
          </a:p>
          <a:p>
            <a:pPr marL="0" lvl="0" indent="0" algn="l" rtl="0">
              <a:spcBef>
                <a:spcPts val="0"/>
              </a:spcBef>
              <a:spcAft>
                <a:spcPts val="0"/>
              </a:spcAft>
              <a:buNone/>
            </a:pPr>
            <a:endParaRPr dirty="0">
              <a:latin typeface="Calibri"/>
              <a:ea typeface="Calibri"/>
              <a:cs typeface="Calibri"/>
              <a:sym typeface="Calibri"/>
            </a:endParaRPr>
          </a:p>
        </p:txBody>
      </p:sp>
      <p:sp>
        <p:nvSpPr>
          <p:cNvPr id="3" name="Google Shape;114;p13">
            <a:extLst>
              <a:ext uri="{FF2B5EF4-FFF2-40B4-BE49-F238E27FC236}">
                <a16:creationId xmlns:a16="http://schemas.microsoft.com/office/drawing/2014/main" id="{E463CB6C-F7FE-BD37-77BA-4325221B7813}"/>
              </a:ext>
            </a:extLst>
          </p:cNvPr>
          <p:cNvSpPr txBox="1"/>
          <p:nvPr/>
        </p:nvSpPr>
        <p:spPr>
          <a:xfrm>
            <a:off x="1726347" y="2209523"/>
            <a:ext cx="10883000" cy="183124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endParaRPr lang="th-TH" sz="3300" dirty="0">
              <a:solidFill>
                <a:schemeClr val="dk1"/>
              </a:solidFill>
              <a:latin typeface="Chulabhorn Likit Display Medium" panose="00000600000000000000" pitchFamily="2" charset="-34"/>
              <a:cs typeface="Chulabhorn Likit Display Medium" panose="00000600000000000000" pitchFamily="2" charset="-34"/>
            </a:endParaRPr>
          </a:p>
          <a:p>
            <a:pPr>
              <a:buClr>
                <a:schemeClr val="dk1"/>
              </a:buClr>
              <a:buSzPts val="1100"/>
            </a:pPr>
            <a:r>
              <a:rPr lang="th-TH" sz="2800" dirty="0">
                <a:solidFill>
                  <a:schemeClr val="dk1"/>
                </a:solidFill>
                <a:latin typeface="Chulabhorn Likit Display Medium" panose="00000600000000000000" pitchFamily="2" charset="-34"/>
                <a:cs typeface="Chulabhorn Likit Display Medium" panose="00000600000000000000" pitchFamily="2" charset="-34"/>
              </a:rPr>
              <a:t>การตรวจสอบเอกสารหลักฐานการกู้ยืมเงิน</a:t>
            </a:r>
            <a:br>
              <a:rPr lang="th-TH" sz="2800" spc="-50" dirty="0">
                <a:solidFill>
                  <a:srgbClr val="000000"/>
                </a:solidFill>
                <a:effectLst/>
                <a:latin typeface="Chulabhorn Likit Display Medium" panose="00000600000000000000" pitchFamily="2" charset="-34"/>
                <a:ea typeface="Calibri" panose="020F0502020204030204" pitchFamily="34" charset="0"/>
                <a:cs typeface="Chulabhorn Likit Display Medium" panose="00000600000000000000" pitchFamily="2" charset="-34"/>
              </a:rPr>
            </a:br>
            <a:endParaRPr lang="en-US" sz="2800" dirty="0">
              <a:effectLst/>
              <a:latin typeface="Chulabhorn Likit Display Medium" panose="00000600000000000000" pitchFamily="2" charset="-34"/>
              <a:ea typeface="Calibri" panose="020F0502020204030204" pitchFamily="34" charset="0"/>
              <a:cs typeface="Chulabhorn Likit Display Medium" panose="00000600000000000000" pitchFamily="2" charset="-34"/>
            </a:endParaRPr>
          </a:p>
          <a:p>
            <a:pPr marL="0" lvl="0" indent="0" algn="l" rtl="0">
              <a:spcBef>
                <a:spcPts val="0"/>
              </a:spcBef>
              <a:spcAft>
                <a:spcPts val="0"/>
              </a:spcAft>
              <a:buNone/>
            </a:pPr>
            <a:endParaRPr dirty="0">
              <a:latin typeface="Calibri"/>
              <a:ea typeface="Calibri"/>
              <a:cs typeface="Calibri"/>
              <a:sym typeface="Calibri"/>
            </a:endParaRPr>
          </a:p>
        </p:txBody>
      </p:sp>
      <p:sp>
        <p:nvSpPr>
          <p:cNvPr id="6" name="ลูกศร: ขวา 5">
            <a:extLst>
              <a:ext uri="{FF2B5EF4-FFF2-40B4-BE49-F238E27FC236}">
                <a16:creationId xmlns:a16="http://schemas.microsoft.com/office/drawing/2014/main" id="{2B363418-020D-3EC4-0799-EF876256A90A}"/>
              </a:ext>
            </a:extLst>
          </p:cNvPr>
          <p:cNvSpPr/>
          <p:nvPr/>
        </p:nvSpPr>
        <p:spPr>
          <a:xfrm>
            <a:off x="901558" y="1236145"/>
            <a:ext cx="405114" cy="410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ลูกศร: ขวา 6">
            <a:extLst>
              <a:ext uri="{FF2B5EF4-FFF2-40B4-BE49-F238E27FC236}">
                <a16:creationId xmlns:a16="http://schemas.microsoft.com/office/drawing/2014/main" id="{663F723B-C187-55C1-D4B3-9783C23254D4}"/>
              </a:ext>
            </a:extLst>
          </p:cNvPr>
          <p:cNvSpPr/>
          <p:nvPr/>
        </p:nvSpPr>
        <p:spPr>
          <a:xfrm>
            <a:off x="901558" y="2850404"/>
            <a:ext cx="429795" cy="450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6" name="ตัวแทนหมายเลขภาพนิ่ง 8">
            <a:extLst>
              <a:ext uri="{FF2B5EF4-FFF2-40B4-BE49-F238E27FC236}">
                <a16:creationId xmlns:a16="http://schemas.microsoft.com/office/drawing/2014/main" id="{F521064D-64A1-4400-84D6-CE0618FDAB0D}"/>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42</a:t>
            </a:fld>
            <a:endParaRPr lang="th-TH" sz="1467" b="1" dirty="0">
              <a:solidFill>
                <a:prstClr val="white"/>
              </a:solidFill>
              <a:latin typeface="Chulabhorn Likit Text" pitchFamily="50" charset="-34"/>
              <a:cs typeface="Chulabhorn Likit Text" pitchFamily="50" charset="-34"/>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txBox="1">
            <a:spLocks/>
          </p:cNvSpPr>
          <p:nvPr/>
        </p:nvSpPr>
        <p:spPr>
          <a:xfrm>
            <a:off x="999565" y="2471085"/>
            <a:ext cx="10515600" cy="1486287"/>
          </a:xfrm>
          <a:prstGeom prst="snip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marL="228600" indent="-228600" algn="ctr" defTabSz="914400" rtl="0" eaLnBrk="1" latinLnBrk="0" hangingPunct="1">
              <a:lnSpc>
                <a:spcPct val="90000"/>
              </a:lnSpc>
              <a:spcBef>
                <a:spcPct val="0"/>
              </a:spcBef>
              <a:buFont typeface="Arial" panose="020B0604020202020204" pitchFamily="34" charset="0"/>
              <a:buNone/>
              <a:defRPr sz="60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h-TH" sz="40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ระเบียบวาระที่ 5</a:t>
            </a:r>
            <a:r>
              <a:rPr lang="th-TH" sz="4000" b="1" dirty="0">
                <a:solidFill>
                  <a:srgbClr val="002060"/>
                </a:solidFill>
                <a:latin typeface="Chulabhorn Likit Text Light๙" panose="00000400000000000000" pitchFamily="2" charset="-34"/>
                <a:cs typeface="Chulabhorn Likit Text Light๙" panose="00000400000000000000" pitchFamily="2" charset="-34"/>
              </a:rPr>
              <a:t> เรื่อง อื่นๆ</a:t>
            </a:r>
          </a:p>
        </p:txBody>
      </p:sp>
      <p:grpSp>
        <p:nvGrpSpPr>
          <p:cNvPr id="15" name="กลุ่ม 14"/>
          <p:cNvGrpSpPr/>
          <p:nvPr/>
        </p:nvGrpSpPr>
        <p:grpSpPr>
          <a:xfrm>
            <a:off x="0" y="6280821"/>
            <a:ext cx="6867498" cy="633958"/>
            <a:chOff x="-425532" y="4710612"/>
            <a:chExt cx="5576155" cy="475468"/>
          </a:xfrm>
        </p:grpSpPr>
        <p:grpSp>
          <p:nvGrpSpPr>
            <p:cNvPr id="17" name="กลุ่ม 16"/>
            <p:cNvGrpSpPr/>
            <p:nvPr/>
          </p:nvGrpSpPr>
          <p:grpSpPr>
            <a:xfrm>
              <a:off x="-425532" y="4710612"/>
              <a:ext cx="5576155" cy="475468"/>
              <a:chOff x="-425532" y="4710612"/>
              <a:chExt cx="5576155" cy="475468"/>
            </a:xfrm>
          </p:grpSpPr>
          <p:grpSp>
            <p:nvGrpSpPr>
              <p:cNvPr id="19" name="กลุ่ม 18"/>
              <p:cNvGrpSpPr/>
              <p:nvPr/>
            </p:nvGrpSpPr>
            <p:grpSpPr>
              <a:xfrm>
                <a:off x="-425532" y="4744286"/>
                <a:ext cx="3197332" cy="419753"/>
                <a:chOff x="-468560" y="4744285"/>
                <a:chExt cx="3197332" cy="419753"/>
              </a:xfrm>
            </p:grpSpPr>
            <p:sp>
              <p:nvSpPr>
                <p:cNvPr id="38" name="รูปห้าเหลี่ยม 37">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9" name="รูปห้าเหลี่ยม 38">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0" name="กลุ่ม 19"/>
              <p:cNvGrpSpPr/>
              <p:nvPr/>
            </p:nvGrpSpPr>
            <p:grpSpPr>
              <a:xfrm>
                <a:off x="2771800" y="4710612"/>
                <a:ext cx="2378823" cy="475468"/>
                <a:chOff x="3507388" y="4717424"/>
                <a:chExt cx="2378823" cy="475468"/>
              </a:xfrm>
            </p:grpSpPr>
            <p:grpSp>
              <p:nvGrpSpPr>
                <p:cNvPr id="21" name="กลุ่ม 20"/>
                <p:cNvGrpSpPr/>
                <p:nvPr/>
              </p:nvGrpSpPr>
              <p:grpSpPr>
                <a:xfrm>
                  <a:off x="4284268" y="4717424"/>
                  <a:ext cx="1601943" cy="405692"/>
                  <a:chOff x="6239008" y="4519859"/>
                  <a:chExt cx="1601943" cy="405692"/>
                </a:xfrm>
              </p:grpSpPr>
              <p:pic>
                <p:nvPicPr>
                  <p:cNvPr id="33"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34"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35" name="กลุ่ม 34"/>
                  <p:cNvGrpSpPr/>
                  <p:nvPr/>
                </p:nvGrpSpPr>
                <p:grpSpPr>
                  <a:xfrm>
                    <a:off x="6619048" y="4614121"/>
                    <a:ext cx="626890" cy="294323"/>
                    <a:chOff x="6589062" y="4638694"/>
                    <a:chExt cx="413122" cy="193959"/>
                  </a:xfrm>
                </p:grpSpPr>
                <p:pic>
                  <p:nvPicPr>
                    <p:cNvPr id="36"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37"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2"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8"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grpSp>
        <p:nvGrpSpPr>
          <p:cNvPr id="44" name="กลุ่ม 52">
            <a:extLst>
              <a:ext uri="{FF2B5EF4-FFF2-40B4-BE49-F238E27FC236}">
                <a16:creationId xmlns:a16="http://schemas.microsoft.com/office/drawing/2014/main" id="{84E5CB32-C22A-40FB-BE79-3F261B775F5E}"/>
              </a:ext>
            </a:extLst>
          </p:cNvPr>
          <p:cNvGrpSpPr/>
          <p:nvPr/>
        </p:nvGrpSpPr>
        <p:grpSpPr>
          <a:xfrm>
            <a:off x="4831" y="-5867"/>
            <a:ext cx="12245731" cy="773250"/>
            <a:chOff x="-29746" y="-164554"/>
            <a:chExt cx="9173747" cy="635067"/>
          </a:xfrm>
        </p:grpSpPr>
        <p:sp>
          <p:nvSpPr>
            <p:cNvPr id="48"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9"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635067"/>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0"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51" name="สี่เหลี่ยมผืนผ้า 3">
              <a:extLst>
                <a:ext uri="{FF2B5EF4-FFF2-40B4-BE49-F238E27FC236}">
                  <a16:creationId xmlns:a16="http://schemas.microsoft.com/office/drawing/2014/main" id="{8493D4F4-6FD8-4552-904E-DB7274115DA0}"/>
                </a:ext>
              </a:extLst>
            </p:cNvPr>
            <p:cNvSpPr/>
            <p:nvPr/>
          </p:nvSpPr>
          <p:spPr>
            <a:xfrm>
              <a:off x="-29746" y="-164553"/>
              <a:ext cx="9173747" cy="5392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23" name="ตัวแทนหมายเลขภาพนิ่ง 8">
            <a:extLst>
              <a:ext uri="{FF2B5EF4-FFF2-40B4-BE49-F238E27FC236}">
                <a16:creationId xmlns:a16="http://schemas.microsoft.com/office/drawing/2014/main" id="{5DC96024-352A-4A0F-9D00-58716DB6DAD1}"/>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43</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0901229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141547" y="60725"/>
            <a:ext cx="59924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h-TH" sz="3200" b="1" i="0" u="none" strike="noStrike" cap="none">
                <a:solidFill>
                  <a:schemeClr val="lt1"/>
                </a:solidFill>
                <a:latin typeface="Arial"/>
                <a:ea typeface="Arial"/>
                <a:cs typeface="Arial"/>
                <a:sym typeface="Arial"/>
              </a:rPr>
              <a:t>Theme การใช้เงินทุนหมุนเวียน</a:t>
            </a:r>
            <a:endParaRPr/>
          </a:p>
        </p:txBody>
      </p:sp>
      <p:grpSp>
        <p:nvGrpSpPr>
          <p:cNvPr id="90" name="Google Shape;90;p13"/>
          <p:cNvGrpSpPr/>
          <p:nvPr/>
        </p:nvGrpSpPr>
        <p:grpSpPr>
          <a:xfrm>
            <a:off x="141547" y="6166023"/>
            <a:ext cx="11965572" cy="691978"/>
            <a:chOff x="-453178" y="4629341"/>
            <a:chExt cx="10029251" cy="667977"/>
          </a:xfrm>
        </p:grpSpPr>
        <p:sp>
          <p:nvSpPr>
            <p:cNvPr id="91" name="Google Shape;91;p13"/>
            <p:cNvSpPr/>
            <p:nvPr/>
          </p:nvSpPr>
          <p:spPr>
            <a:xfrm>
              <a:off x="7968738" y="4657710"/>
              <a:ext cx="1607335" cy="517884"/>
            </a:xfrm>
            <a:prstGeom prst="parallelogram">
              <a:avLst>
                <a:gd name="adj" fmla="val 67645"/>
              </a:avLst>
            </a:pr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92" name="Google Shape;92;p13"/>
            <p:cNvSpPr/>
            <p:nvPr/>
          </p:nvSpPr>
          <p:spPr>
            <a:xfrm>
              <a:off x="-453178" y="4659982"/>
              <a:ext cx="4577747" cy="517884"/>
            </a:xfrm>
            <a:prstGeom prst="parallelogram">
              <a:avLst>
                <a:gd name="adj" fmla="val 67645"/>
              </a:avLst>
            </a:pr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grpSp>
          <p:nvGrpSpPr>
            <p:cNvPr id="93" name="Google Shape;93;p13"/>
            <p:cNvGrpSpPr/>
            <p:nvPr/>
          </p:nvGrpSpPr>
          <p:grpSpPr>
            <a:xfrm>
              <a:off x="4139952" y="4694821"/>
              <a:ext cx="3707929" cy="469217"/>
              <a:chOff x="4464471" y="4653215"/>
              <a:chExt cx="3707929" cy="469217"/>
            </a:xfrm>
          </p:grpSpPr>
          <p:pic>
            <p:nvPicPr>
              <p:cNvPr id="94" name="Google Shape;94;p13"/>
              <p:cNvPicPr preferRelativeResize="0"/>
              <p:nvPr/>
            </p:nvPicPr>
            <p:blipFill rotWithShape="1">
              <a:blip r:embed="rId3">
                <a:alphaModFix/>
              </a:blip>
              <a:srcRect r="23006"/>
              <a:stretch/>
            </p:blipFill>
            <p:spPr>
              <a:xfrm>
                <a:off x="4464471" y="4659983"/>
                <a:ext cx="1080120" cy="462449"/>
              </a:xfrm>
              <a:prstGeom prst="rect">
                <a:avLst/>
              </a:prstGeom>
              <a:noFill/>
              <a:ln>
                <a:noFill/>
              </a:ln>
            </p:spPr>
          </p:pic>
          <p:pic>
            <p:nvPicPr>
              <p:cNvPr id="95" name="Google Shape;95;p13"/>
              <p:cNvPicPr preferRelativeResize="0"/>
              <p:nvPr/>
            </p:nvPicPr>
            <p:blipFill rotWithShape="1">
              <a:blip r:embed="rId4">
                <a:alphaModFix/>
              </a:blip>
              <a:srcRect/>
              <a:stretch/>
            </p:blipFill>
            <p:spPr>
              <a:xfrm>
                <a:off x="5976639" y="4769256"/>
                <a:ext cx="753302" cy="250767"/>
              </a:xfrm>
              <a:prstGeom prst="rect">
                <a:avLst/>
              </a:prstGeom>
              <a:noFill/>
              <a:ln>
                <a:noFill/>
              </a:ln>
            </p:spPr>
          </p:pic>
          <p:pic>
            <p:nvPicPr>
              <p:cNvPr id="96" name="Google Shape;96;p13"/>
              <p:cNvPicPr preferRelativeResize="0"/>
              <p:nvPr/>
            </p:nvPicPr>
            <p:blipFill rotWithShape="1">
              <a:blip r:embed="rId5">
                <a:alphaModFix/>
              </a:blip>
              <a:srcRect/>
              <a:stretch/>
            </p:blipFill>
            <p:spPr>
              <a:xfrm>
                <a:off x="7149597" y="4757432"/>
                <a:ext cx="246378" cy="204410"/>
              </a:xfrm>
              <a:prstGeom prst="rect">
                <a:avLst/>
              </a:prstGeom>
              <a:noFill/>
              <a:ln>
                <a:noFill/>
              </a:ln>
            </p:spPr>
          </p:pic>
          <p:pic>
            <p:nvPicPr>
              <p:cNvPr id="97" name="Google Shape;97;p13"/>
              <p:cNvPicPr preferRelativeResize="0"/>
              <p:nvPr/>
            </p:nvPicPr>
            <p:blipFill rotWithShape="1">
              <a:blip r:embed="rId6">
                <a:alphaModFix/>
              </a:blip>
              <a:srcRect/>
              <a:stretch/>
            </p:blipFill>
            <p:spPr>
              <a:xfrm>
                <a:off x="7704831" y="4653215"/>
                <a:ext cx="467569" cy="344415"/>
              </a:xfrm>
              <a:prstGeom prst="rect">
                <a:avLst/>
              </a:prstGeom>
              <a:noFill/>
              <a:ln>
                <a:noFill/>
              </a:ln>
            </p:spPr>
          </p:pic>
          <p:pic>
            <p:nvPicPr>
              <p:cNvPr id="98" name="Google Shape;98;p13"/>
              <p:cNvPicPr preferRelativeResize="0"/>
              <p:nvPr/>
            </p:nvPicPr>
            <p:blipFill rotWithShape="1">
              <a:blip r:embed="rId7">
                <a:alphaModFix/>
              </a:blip>
              <a:srcRect/>
              <a:stretch/>
            </p:blipFill>
            <p:spPr>
              <a:xfrm>
                <a:off x="6768727" y="4689436"/>
                <a:ext cx="293479" cy="330586"/>
              </a:xfrm>
              <a:prstGeom prst="rect">
                <a:avLst/>
              </a:prstGeom>
              <a:noFill/>
              <a:ln>
                <a:noFill/>
              </a:ln>
            </p:spPr>
          </p:pic>
          <p:pic>
            <p:nvPicPr>
              <p:cNvPr id="99" name="Google Shape;99;p13"/>
              <p:cNvPicPr preferRelativeResize="0"/>
              <p:nvPr/>
            </p:nvPicPr>
            <p:blipFill rotWithShape="1">
              <a:blip r:embed="rId3">
                <a:alphaModFix/>
              </a:blip>
              <a:srcRect l="76264"/>
              <a:stretch/>
            </p:blipFill>
            <p:spPr>
              <a:xfrm>
                <a:off x="5544591" y="4659983"/>
                <a:ext cx="432048" cy="430126"/>
              </a:xfrm>
              <a:prstGeom prst="rect">
                <a:avLst/>
              </a:prstGeom>
              <a:noFill/>
              <a:ln>
                <a:noFill/>
              </a:ln>
            </p:spPr>
          </p:pic>
          <p:pic>
            <p:nvPicPr>
              <p:cNvPr id="100" name="Google Shape;100;p13"/>
              <p:cNvPicPr preferRelativeResize="0"/>
              <p:nvPr/>
            </p:nvPicPr>
            <p:blipFill rotWithShape="1">
              <a:blip r:embed="rId8">
                <a:alphaModFix/>
              </a:blip>
              <a:srcRect/>
              <a:stretch/>
            </p:blipFill>
            <p:spPr>
              <a:xfrm>
                <a:off x="7395976" y="4747204"/>
                <a:ext cx="185513" cy="200400"/>
              </a:xfrm>
              <a:prstGeom prst="rect">
                <a:avLst/>
              </a:prstGeom>
              <a:noFill/>
              <a:ln>
                <a:noFill/>
              </a:ln>
            </p:spPr>
          </p:pic>
        </p:grpSp>
        <p:sp>
          <p:nvSpPr>
            <p:cNvPr id="101" name="Google Shape;101;p13"/>
            <p:cNvSpPr/>
            <p:nvPr/>
          </p:nvSpPr>
          <p:spPr>
            <a:xfrm>
              <a:off x="-396552" y="4745818"/>
              <a:ext cx="4457772" cy="432048"/>
            </a:xfrm>
            <a:prstGeom prst="parallelogram">
              <a:avLst>
                <a:gd name="adj" fmla="val 67645"/>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2" name="Google Shape;102;p13"/>
            <p:cNvSpPr/>
            <p:nvPr/>
          </p:nvSpPr>
          <p:spPr>
            <a:xfrm>
              <a:off x="7971602" y="4745818"/>
              <a:ext cx="1568949" cy="432048"/>
            </a:xfrm>
            <a:prstGeom prst="parallelogram">
              <a:avLst>
                <a:gd name="adj" fmla="val 67645"/>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3" name="Google Shape;103;p13"/>
            <p:cNvSpPr/>
            <p:nvPr/>
          </p:nvSpPr>
          <p:spPr>
            <a:xfrm rot="7468820">
              <a:off x="3594774" y="4937456"/>
              <a:ext cx="769142" cy="54724"/>
            </a:xfrm>
            <a:custGeom>
              <a:avLst/>
              <a:gdLst/>
              <a:ahLst/>
              <a:cxnLst/>
              <a:rect l="l" t="t" r="r" b="b"/>
              <a:pathLst>
                <a:path w="4627240" h="296775" extrusionOk="0">
                  <a:moveTo>
                    <a:pt x="228280" y="296775"/>
                  </a:moveTo>
                  <a:lnTo>
                    <a:pt x="-2" y="0"/>
                  </a:lnTo>
                  <a:lnTo>
                    <a:pt x="4627238" y="1807"/>
                  </a:lnTo>
                  <a:lnTo>
                    <a:pt x="4455704" y="296775"/>
                  </a:lnTo>
                  <a:lnTo>
                    <a:pt x="228280" y="296775"/>
                  </a:lnTo>
                  <a:close/>
                </a:path>
              </a:pathLst>
            </a:cu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4" name="Google Shape;104;p13"/>
            <p:cNvSpPr/>
            <p:nvPr/>
          </p:nvSpPr>
          <p:spPr>
            <a:xfrm rot="7468820">
              <a:off x="7664836" y="4934479"/>
              <a:ext cx="769142" cy="54724"/>
            </a:xfrm>
            <a:custGeom>
              <a:avLst/>
              <a:gdLst/>
              <a:ahLst/>
              <a:cxnLst/>
              <a:rect l="l" t="t" r="r" b="b"/>
              <a:pathLst>
                <a:path w="4627240" h="296775" extrusionOk="0">
                  <a:moveTo>
                    <a:pt x="228280" y="296775"/>
                  </a:moveTo>
                  <a:lnTo>
                    <a:pt x="-2" y="0"/>
                  </a:lnTo>
                  <a:lnTo>
                    <a:pt x="4627238" y="1807"/>
                  </a:lnTo>
                  <a:lnTo>
                    <a:pt x="4455704" y="296775"/>
                  </a:lnTo>
                  <a:lnTo>
                    <a:pt x="228280" y="296775"/>
                  </a:lnTo>
                  <a:close/>
                </a:path>
              </a:pathLst>
            </a:cu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grpSp>
      <p:grpSp>
        <p:nvGrpSpPr>
          <p:cNvPr id="106" name="Google Shape;106;p13"/>
          <p:cNvGrpSpPr/>
          <p:nvPr/>
        </p:nvGrpSpPr>
        <p:grpSpPr>
          <a:xfrm>
            <a:off x="-14677" y="29169"/>
            <a:ext cx="12221353" cy="889083"/>
            <a:chOff x="-108520" y="-194923"/>
            <a:chExt cx="9367538" cy="548253"/>
          </a:xfrm>
        </p:grpSpPr>
        <p:sp>
          <p:nvSpPr>
            <p:cNvPr id="107" name="Google Shape;107;p13"/>
            <p:cNvSpPr/>
            <p:nvPr/>
          </p:nvSpPr>
          <p:spPr>
            <a:xfrm>
              <a:off x="-108520" y="-164554"/>
              <a:ext cx="9367538" cy="517884"/>
            </a:xfrm>
            <a:prstGeom prst="rect">
              <a:avLst/>
            </a:prstGeom>
            <a:gradFill>
              <a:gsLst>
                <a:gs pos="0">
                  <a:srgbClr val="8E7300"/>
                </a:gs>
                <a:gs pos="24000">
                  <a:srgbClr val="BC9800"/>
                </a:gs>
                <a:gs pos="51000">
                  <a:srgbClr val="FFFFFF"/>
                </a:gs>
                <a:gs pos="76000">
                  <a:srgbClr val="BC9800"/>
                </a:gs>
                <a:gs pos="100000">
                  <a:srgbClr val="9A7D0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Calibri"/>
                <a:ea typeface="Calibri"/>
                <a:cs typeface="Calibri"/>
                <a:sym typeface="Calibri"/>
              </a:endParaRPr>
            </a:p>
          </p:txBody>
        </p:sp>
        <p:sp>
          <p:nvSpPr>
            <p:cNvPr id="108" name="Google Shape;108;p13"/>
            <p:cNvSpPr/>
            <p:nvPr/>
          </p:nvSpPr>
          <p:spPr>
            <a:xfrm>
              <a:off x="-108520" y="-194923"/>
              <a:ext cx="9361040" cy="450184"/>
            </a:xfrm>
            <a:prstGeom prst="rect">
              <a:avLst/>
            </a:prstGeom>
            <a:solidFill>
              <a:srgbClr val="002060"/>
            </a:solidFill>
            <a:ln>
              <a:noFill/>
            </a:ln>
          </p:spPr>
          <p:txBody>
            <a:bodyPr spcFirstLastPara="1" wrap="square" lIns="91425" tIns="45700" rIns="91425" bIns="45700" anchor="ctr" anchorCtr="0">
              <a:noAutofit/>
            </a:bodyPr>
            <a:lstStyle/>
            <a:p>
              <a:pPr algn="ctr"/>
              <a:endParaRPr lang="th-TH" sz="2800" dirty="0">
                <a:solidFill>
                  <a:schemeClr val="bg1"/>
                </a:solidFill>
                <a:latin typeface="Chulabhorn Likit Display Medium" panose="00000600000000000000" pitchFamily="2" charset="-34"/>
                <a:cs typeface="Chulabhorn Likit Display Medium" panose="00000600000000000000" pitchFamily="2" charset="-34"/>
              </a:endParaRPr>
            </a:p>
            <a:p>
              <a:pPr marL="0" marR="0" lvl="0" indent="0" algn="ctr" rtl="0">
                <a:spcBef>
                  <a:spcPts val="0"/>
                </a:spcBef>
                <a:spcAft>
                  <a:spcPts val="0"/>
                </a:spcAft>
                <a:buNone/>
              </a:pPr>
              <a:endParaRPr lang="th-TH" sz="2800" dirty="0">
                <a:solidFill>
                  <a:schemeClr val="lt1"/>
                </a:solidFill>
                <a:latin typeface="Calibri"/>
                <a:ea typeface="Calibri"/>
                <a:cs typeface="Calibri"/>
                <a:sym typeface="Calibri"/>
              </a:endParaRPr>
            </a:p>
          </p:txBody>
        </p:sp>
      </p:grpSp>
      <p:sp>
        <p:nvSpPr>
          <p:cNvPr id="113" name="Google Shape;1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th-TH"/>
              <a:t>1</a:t>
            </a:r>
            <a:endParaRPr/>
          </a:p>
        </p:txBody>
      </p:sp>
      <p:sp>
        <p:nvSpPr>
          <p:cNvPr id="5" name="Google Shape;114;p13">
            <a:extLst>
              <a:ext uri="{FF2B5EF4-FFF2-40B4-BE49-F238E27FC236}">
                <a16:creationId xmlns:a16="http://schemas.microsoft.com/office/drawing/2014/main" id="{997C5B3E-FA01-D7DE-A28A-03DEBA929713}"/>
              </a:ext>
            </a:extLst>
          </p:cNvPr>
          <p:cNvSpPr txBox="1"/>
          <p:nvPr/>
        </p:nvSpPr>
        <p:spPr>
          <a:xfrm>
            <a:off x="1421503" y="1340348"/>
            <a:ext cx="9767972" cy="190818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th-TH" sz="4000" b="1" u="sng" dirty="0">
                <a:solidFill>
                  <a:srgbClr val="002060"/>
                </a:solidFill>
              </a:rPr>
              <a:t>ประเด็นเน้นย้ำ</a:t>
            </a:r>
          </a:p>
          <a:p>
            <a:pPr marL="342900" lvl="0" indent="-342900" algn="l" rtl="0">
              <a:spcBef>
                <a:spcPts val="0"/>
              </a:spcBef>
              <a:spcAft>
                <a:spcPts val="0"/>
              </a:spcAft>
              <a:buAutoNum type="arabicPeriod"/>
            </a:pPr>
            <a:r>
              <a:rPr lang="th-TH" sz="2400" b="1" dirty="0">
                <a:solidFill>
                  <a:srgbClr val="002060"/>
                </a:solidFill>
                <a:latin typeface="Chulabhorn Likit Text Light๙" panose="00000400000000000000" pitchFamily="2" charset="-34"/>
                <a:cs typeface="Chulabhorn Likit Text Light๙" panose="00000400000000000000" pitchFamily="2" charset="-34"/>
                <a:sym typeface="Calibri"/>
              </a:rPr>
              <a:t>การเพิ่มจำนวนสมาชิกบุคคลธรรมดาและองค์กร </a:t>
            </a:r>
          </a:p>
          <a:p>
            <a:pPr marL="342900" lvl="0" indent="-342900" algn="l" rtl="0">
              <a:spcBef>
                <a:spcPts val="0"/>
              </a:spcBef>
              <a:spcAft>
                <a:spcPts val="0"/>
              </a:spcAft>
              <a:buAutoNum type="arabicPeriod"/>
            </a:pPr>
            <a:r>
              <a:rPr lang="th-TH" sz="2400" b="1" dirty="0">
                <a:solidFill>
                  <a:srgbClr val="002060"/>
                </a:solidFill>
                <a:latin typeface="Chulabhorn Likit Text Light๙" panose="00000400000000000000" pitchFamily="2" charset="-34"/>
                <a:cs typeface="Chulabhorn Likit Text Light๙" panose="00000400000000000000" pitchFamily="2" charset="-34"/>
                <a:sym typeface="Calibri"/>
              </a:rPr>
              <a:t>การส่งเสริมให้มีการรวมกลุ่มที่มีประสิทธิภาพและเกิดการหนุนเสริมอาชีพ</a:t>
            </a:r>
          </a:p>
          <a:p>
            <a:pPr marL="342900" lvl="0" indent="-342900" algn="l" rtl="0">
              <a:spcBef>
                <a:spcPts val="0"/>
              </a:spcBef>
              <a:spcAft>
                <a:spcPts val="0"/>
              </a:spcAft>
              <a:buAutoNum type="arabicPeriod"/>
            </a:pPr>
            <a:r>
              <a:rPr lang="th-TH" sz="2400" b="1" dirty="0">
                <a:solidFill>
                  <a:srgbClr val="002060"/>
                </a:solidFill>
                <a:latin typeface="Chulabhorn Likit Text Light๙" panose="00000400000000000000" pitchFamily="2" charset="-34"/>
                <a:cs typeface="Chulabhorn Likit Text Light๙" panose="00000400000000000000" pitchFamily="2" charset="-34"/>
                <a:sym typeface="Calibri"/>
              </a:rPr>
              <a:t>การบริหารจัดการหนี้เกินกำหนดชำระต่ำกว่าร้อยละ 10</a:t>
            </a:r>
            <a:endParaRPr sz="2400" b="1" dirty="0">
              <a:solidFill>
                <a:srgbClr val="002060"/>
              </a:solidFill>
              <a:latin typeface="Chulabhorn Likit Text Light๙" panose="00000400000000000000" pitchFamily="2" charset="-34"/>
              <a:cs typeface="Chulabhorn Likit Text Light๙" panose="00000400000000000000" pitchFamily="2" charset="-34"/>
              <a:sym typeface="Calibri"/>
            </a:endParaRPr>
          </a:p>
        </p:txBody>
      </p:sp>
      <p:sp>
        <p:nvSpPr>
          <p:cNvPr id="27" name="กล่องข้อความ 26">
            <a:extLst>
              <a:ext uri="{FF2B5EF4-FFF2-40B4-BE49-F238E27FC236}">
                <a16:creationId xmlns:a16="http://schemas.microsoft.com/office/drawing/2014/main" id="{33C37091-D284-42EC-9E44-5E4D09EFB8EB}"/>
              </a:ext>
            </a:extLst>
          </p:cNvPr>
          <p:cNvSpPr txBox="1"/>
          <p:nvPr/>
        </p:nvSpPr>
        <p:spPr>
          <a:xfrm>
            <a:off x="776942" y="16388"/>
            <a:ext cx="11057095" cy="743280"/>
          </a:xfrm>
          <a:prstGeom prst="rect">
            <a:avLst/>
          </a:prstGeom>
          <a:noFill/>
        </p:spPr>
        <p:txBody>
          <a:bodyPr wrap="square">
            <a:spAutoFit/>
          </a:bodyPr>
          <a:lstStyle/>
          <a:p>
            <a:pPr>
              <a:lnSpc>
                <a:spcPct val="120000"/>
              </a:lnSpc>
              <a:spcAft>
                <a:spcPts val="600"/>
              </a:spcAft>
            </a:pPr>
            <a:r>
              <a:rPr lang="th-TH" sz="1800" b="1" dirty="0">
                <a:solidFill>
                  <a:schemeClr val="bg1"/>
                </a:solidFill>
                <a:latin typeface="Chulabhorn Likit Text Light๙" panose="00000400000000000000" pitchFamily="2" charset="-34"/>
                <a:cs typeface="Chulabhorn Likit Text Light๙" panose="00000400000000000000" pitchFamily="2" charset="-34"/>
              </a:rPr>
              <a:t>การขับเคลื่อนการทำงานของกระทรวงมหาดไทยและกรมการพัฒนาชุมชน (</a:t>
            </a:r>
            <a:r>
              <a:rPr lang="en-US" sz="1800" b="1" dirty="0">
                <a:solidFill>
                  <a:schemeClr val="bg1"/>
                </a:solidFill>
                <a:latin typeface="Chulabhorn Likit Text Light๙" panose="00000400000000000000" pitchFamily="2" charset="-34"/>
                <a:cs typeface="Chulabhorn Likit Text Light๙" panose="00000400000000000000" pitchFamily="2" charset="-34"/>
              </a:rPr>
              <a:t>Check list</a:t>
            </a:r>
            <a:r>
              <a:rPr lang="th-TH" sz="1800" b="1" dirty="0">
                <a:solidFill>
                  <a:schemeClr val="bg1"/>
                </a:solidFill>
                <a:latin typeface="Chulabhorn Likit Text Light๙" panose="00000400000000000000" pitchFamily="2" charset="-34"/>
                <a:cs typeface="Chulabhorn Likit Text Light๙" panose="00000400000000000000" pitchFamily="2" charset="-34"/>
              </a:rPr>
              <a:t>)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พ.ศ. 2567 (ไตรมาส 1)</a:t>
            </a:r>
          </a:p>
        </p:txBody>
      </p:sp>
      <p:sp>
        <p:nvSpPr>
          <p:cNvPr id="28" name="ตัวแทนหมายเลขภาพนิ่ง 8">
            <a:extLst>
              <a:ext uri="{FF2B5EF4-FFF2-40B4-BE49-F238E27FC236}">
                <a16:creationId xmlns:a16="http://schemas.microsoft.com/office/drawing/2014/main" id="{BEB698A7-D67B-44C2-8AA9-8FE7A194999D}"/>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44</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9244629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p:cNvSpPr/>
          <p:nvPr/>
        </p:nvSpPr>
        <p:spPr>
          <a:xfrm>
            <a:off x="2138765" y="2575962"/>
            <a:ext cx="7811147" cy="149895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 name="Rectangle 114"/>
          <p:cNvSpPr/>
          <p:nvPr/>
        </p:nvSpPr>
        <p:spPr>
          <a:xfrm>
            <a:off x="2429199" y="2885928"/>
            <a:ext cx="7275284" cy="91545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h-TH" sz="4000" b="1" dirty="0">
                <a:solidFill>
                  <a:schemeClr val="bg1"/>
                </a:solidFill>
                <a:latin typeface="Chulabhorn Likit Text Light" panose="00000400000000000000" pitchFamily="50" charset="-34"/>
                <a:cs typeface="Chulabhorn Likit Text Light" panose="00000400000000000000" pitchFamily="50" charset="-34"/>
              </a:rPr>
              <a:t>ขอขอบคุณ</a:t>
            </a:r>
            <a:endParaRPr lang="en-US" sz="4000" b="1" dirty="0">
              <a:solidFill>
                <a:schemeClr val="bg1"/>
              </a:solidFill>
              <a:latin typeface="Chulabhorn Likit Text Light" panose="00000400000000000000" pitchFamily="50" charset="-34"/>
              <a:cs typeface="Chulabhorn Likit Text Light" panose="00000400000000000000" pitchFamily="50" charset="-34"/>
            </a:endParaRPr>
          </a:p>
        </p:txBody>
      </p:sp>
      <p:grpSp>
        <p:nvGrpSpPr>
          <p:cNvPr id="9" name="กลุ่ม 52">
            <a:extLst>
              <a:ext uri="{FF2B5EF4-FFF2-40B4-BE49-F238E27FC236}">
                <a16:creationId xmlns:a16="http://schemas.microsoft.com/office/drawing/2014/main" id="{84E5CB32-C22A-40FB-BE79-3F261B775F5E}"/>
              </a:ext>
            </a:extLst>
          </p:cNvPr>
          <p:cNvGrpSpPr/>
          <p:nvPr/>
        </p:nvGrpSpPr>
        <p:grpSpPr>
          <a:xfrm>
            <a:off x="4831" y="-5867"/>
            <a:ext cx="12245731" cy="773250"/>
            <a:chOff x="-29746" y="-164554"/>
            <a:chExt cx="9173747" cy="635067"/>
          </a:xfrm>
        </p:grpSpPr>
        <p:sp>
          <p:nvSpPr>
            <p:cNvPr id="13"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4"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635067"/>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5"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16" name="สี่เหลี่ยมผืนผ้า 3">
              <a:extLst>
                <a:ext uri="{FF2B5EF4-FFF2-40B4-BE49-F238E27FC236}">
                  <a16:creationId xmlns:a16="http://schemas.microsoft.com/office/drawing/2014/main" id="{8493D4F4-6FD8-4552-904E-DB7274115DA0}"/>
                </a:ext>
              </a:extLst>
            </p:cNvPr>
            <p:cNvSpPr/>
            <p:nvPr/>
          </p:nvSpPr>
          <p:spPr>
            <a:xfrm>
              <a:off x="-29746" y="-164553"/>
              <a:ext cx="9173747" cy="53923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17" name="กลุ่ม 14"/>
          <p:cNvGrpSpPr/>
          <p:nvPr/>
        </p:nvGrpSpPr>
        <p:grpSpPr>
          <a:xfrm>
            <a:off x="0" y="6280821"/>
            <a:ext cx="6867498" cy="633958"/>
            <a:chOff x="-425532" y="4710612"/>
            <a:chExt cx="5576155" cy="475468"/>
          </a:xfrm>
        </p:grpSpPr>
        <p:grpSp>
          <p:nvGrpSpPr>
            <p:cNvPr id="18" name="กลุ่ม 16"/>
            <p:cNvGrpSpPr/>
            <p:nvPr/>
          </p:nvGrpSpPr>
          <p:grpSpPr>
            <a:xfrm>
              <a:off x="-425532" y="4710612"/>
              <a:ext cx="5576155" cy="475468"/>
              <a:chOff x="-425532" y="4710612"/>
              <a:chExt cx="5576155" cy="475468"/>
            </a:xfrm>
          </p:grpSpPr>
          <p:grpSp>
            <p:nvGrpSpPr>
              <p:cNvPr id="20" name="กลุ่ม 18"/>
              <p:cNvGrpSpPr/>
              <p:nvPr/>
            </p:nvGrpSpPr>
            <p:grpSpPr>
              <a:xfrm>
                <a:off x="-425532" y="4744286"/>
                <a:ext cx="3197332" cy="419753"/>
                <a:chOff x="-468560" y="4744285"/>
                <a:chExt cx="3197332" cy="419753"/>
              </a:xfrm>
            </p:grpSpPr>
            <p:sp>
              <p:nvSpPr>
                <p:cNvPr id="29" name="รูปห้าเหลี่ยม 37">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30" name="รูปห้าเหลี่ยม 38">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21" name="กลุ่ม 19"/>
              <p:cNvGrpSpPr/>
              <p:nvPr/>
            </p:nvGrpSpPr>
            <p:grpSpPr>
              <a:xfrm>
                <a:off x="2771800" y="4710612"/>
                <a:ext cx="2378823" cy="475468"/>
                <a:chOff x="3507388" y="4717424"/>
                <a:chExt cx="2378823" cy="475468"/>
              </a:xfrm>
            </p:grpSpPr>
            <p:grpSp>
              <p:nvGrpSpPr>
                <p:cNvPr id="22" name="กลุ่ม 20"/>
                <p:cNvGrpSpPr/>
                <p:nvPr/>
              </p:nvGrpSpPr>
              <p:grpSpPr>
                <a:xfrm>
                  <a:off x="4284268" y="4717424"/>
                  <a:ext cx="1601943" cy="405692"/>
                  <a:chOff x="6239008" y="4519859"/>
                  <a:chExt cx="1601943" cy="405692"/>
                </a:xfrm>
              </p:grpSpPr>
              <p:pic>
                <p:nvPicPr>
                  <p:cNvPr id="24"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25"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6" name="กลุ่ม 34"/>
                  <p:cNvGrpSpPr/>
                  <p:nvPr/>
                </p:nvGrpSpPr>
                <p:grpSpPr>
                  <a:xfrm>
                    <a:off x="6619048" y="4614121"/>
                    <a:ext cx="626890" cy="294323"/>
                    <a:chOff x="6589062" y="4638694"/>
                    <a:chExt cx="413122" cy="193959"/>
                  </a:xfrm>
                </p:grpSpPr>
                <p:pic>
                  <p:nvPicPr>
                    <p:cNvPr id="27" name="Picture 26">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8" name="Picture 27">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23"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9"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pic>
        <p:nvPicPr>
          <p:cNvPr id="2" name="รูปภาพ 1">
            <a:extLst>
              <a:ext uri="{FF2B5EF4-FFF2-40B4-BE49-F238E27FC236}">
                <a16:creationId xmlns:a16="http://schemas.microsoft.com/office/drawing/2014/main" id="{60E8AC18-1622-A73B-49D8-A6C959634F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96" y="2901501"/>
            <a:ext cx="2270699" cy="3406049"/>
          </a:xfrm>
          <a:prstGeom prst="rect">
            <a:avLst/>
          </a:prstGeom>
        </p:spPr>
      </p:pic>
      <p:sp>
        <p:nvSpPr>
          <p:cNvPr id="31" name="ตัวแทนหมายเลขภาพนิ่ง 8">
            <a:extLst>
              <a:ext uri="{FF2B5EF4-FFF2-40B4-BE49-F238E27FC236}">
                <a16:creationId xmlns:a16="http://schemas.microsoft.com/office/drawing/2014/main" id="{B3324C06-FB34-4389-A0D3-C75D91420E7F}"/>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45</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20337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กลุ่ม 31"/>
          <p:cNvGrpSpPr/>
          <p:nvPr/>
        </p:nvGrpSpPr>
        <p:grpSpPr>
          <a:xfrm>
            <a:off x="0" y="6280821"/>
            <a:ext cx="6867498" cy="63395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47" name="ตัวแทนเนื้อหา 2"/>
          <p:cNvSpPr txBox="1">
            <a:spLocks/>
          </p:cNvSpPr>
          <p:nvPr/>
        </p:nvSpPr>
        <p:spPr>
          <a:xfrm>
            <a:off x="643019" y="1327963"/>
            <a:ext cx="11072495" cy="43320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40000"/>
              </a:lnSpc>
              <a:spcBef>
                <a:spcPts val="0"/>
              </a:spcBef>
              <a:buFont typeface="Arial" panose="020B0604020202020204" pitchFamily="34" charset="0"/>
              <a:buNone/>
            </a:pPr>
            <a:endParaRPr lang="th-TH" b="1" dirty="0">
              <a:solidFill>
                <a:srgbClr val="002060"/>
              </a:solidFill>
              <a:latin typeface="Chulabhorn Likit Text Light" panose="00000400000000000000" pitchFamily="50" charset="-34"/>
              <a:cs typeface="Chulabhorn Likit Text Light" panose="00000400000000000000" pitchFamily="50" charset="-34"/>
            </a:endParaRPr>
          </a:p>
          <a:p>
            <a:pPr marL="0" indent="0" algn="ctr">
              <a:lnSpc>
                <a:spcPct val="140000"/>
              </a:lnSpc>
              <a:spcBef>
                <a:spcPts val="0"/>
              </a:spcBef>
              <a:buFont typeface="Arial" panose="020B0604020202020204" pitchFamily="34" charset="0"/>
              <a:buNone/>
            </a:pPr>
            <a:r>
              <a:rPr lang="th-TH" b="1" dirty="0">
                <a:solidFill>
                  <a:srgbClr val="002060"/>
                </a:solidFill>
                <a:latin typeface="Chulabhorn Likit Text Light๙" panose="00000400000000000000" pitchFamily="2" charset="-34"/>
                <a:cs typeface="Chulabhorn Likit Text Light๙" panose="00000400000000000000" pitchFamily="2" charset="-34"/>
              </a:rPr>
              <a:t>รายงานการประชุม ผ่านระบบวีดิทัศน์ทางไกล (</a:t>
            </a:r>
            <a:r>
              <a:rPr lang="en-US" b="1" dirty="0">
                <a:solidFill>
                  <a:srgbClr val="002060"/>
                </a:solidFill>
                <a:latin typeface="Chulabhorn Likit Text Light๙" panose="00000400000000000000" pitchFamily="2" charset="-34"/>
                <a:cs typeface="Chulabhorn Likit Text Light๙" panose="00000400000000000000" pitchFamily="2" charset="-34"/>
              </a:rPr>
              <a:t>Video Conference</a:t>
            </a:r>
            <a:r>
              <a:rPr lang="th-TH" b="1" dirty="0">
                <a:solidFill>
                  <a:srgbClr val="002060"/>
                </a:solidFill>
                <a:latin typeface="Chulabhorn Likit Text Light๙" panose="00000400000000000000" pitchFamily="2" charset="-34"/>
                <a:cs typeface="Chulabhorn Likit Text Light๙" panose="00000400000000000000" pitchFamily="2" charset="-34"/>
              </a:rPr>
              <a:t>) </a:t>
            </a:r>
            <a:br>
              <a:rPr lang="th-TH" b="1" dirty="0">
                <a:solidFill>
                  <a:srgbClr val="002060"/>
                </a:solidFill>
                <a:latin typeface="Chulabhorn Likit Text Light๙" panose="00000400000000000000" pitchFamily="2" charset="-34"/>
                <a:cs typeface="Chulabhorn Likit Text Light๙" panose="00000400000000000000" pitchFamily="2" charset="-34"/>
              </a:rPr>
            </a:br>
            <a:r>
              <a:rPr lang="th-TH" b="1" dirty="0">
                <a:solidFill>
                  <a:srgbClr val="002060"/>
                </a:solidFill>
                <a:latin typeface="Chulabhorn Likit Text Light๙" panose="00000400000000000000" pitchFamily="2" charset="-34"/>
                <a:cs typeface="Chulabhorn Likit Text Light๙" panose="00000400000000000000" pitchFamily="2" charset="-34"/>
              </a:rPr>
              <a:t>ครั้งที่ 8/2566     </a:t>
            </a:r>
          </a:p>
          <a:p>
            <a:pPr marL="0" indent="0" algn="ctr">
              <a:lnSpc>
                <a:spcPct val="140000"/>
              </a:lnSpc>
              <a:spcBef>
                <a:spcPts val="0"/>
              </a:spcBef>
              <a:buNone/>
            </a:pPr>
            <a:r>
              <a:rPr lang="th-TH" b="1" dirty="0">
                <a:solidFill>
                  <a:srgbClr val="002060"/>
                </a:solidFill>
                <a:latin typeface="Chulabhorn Likit Text Light๙" panose="00000400000000000000" pitchFamily="2" charset="-34"/>
                <a:cs typeface="Chulabhorn Likit Text Light๙" panose="00000400000000000000" pitchFamily="2" charset="-34"/>
              </a:rPr>
              <a:t>เมื่อวันที่ 13 กันยายน 2566</a:t>
            </a:r>
            <a:br>
              <a:rPr lang="th-TH" b="1" dirty="0">
                <a:solidFill>
                  <a:srgbClr val="002060"/>
                </a:solidFill>
                <a:latin typeface="Chulabhorn Likit Text Light๙" panose="00000400000000000000" pitchFamily="2" charset="-34"/>
                <a:cs typeface="Chulabhorn Likit Text Light๙" panose="00000400000000000000" pitchFamily="2" charset="-34"/>
              </a:rPr>
            </a:br>
            <a:r>
              <a:rPr lang="th-TH" b="1" dirty="0">
                <a:solidFill>
                  <a:srgbClr val="002060"/>
                </a:solidFill>
                <a:latin typeface="Chulabhorn Likit Text Light๙" panose="00000400000000000000" pitchFamily="2" charset="-34"/>
                <a:cs typeface="Chulabhorn Likit Text Light๙" panose="00000400000000000000" pitchFamily="2" charset="-34"/>
              </a:rPr>
              <a:t>โดย สกส.ได้ส่งข้อมูลการประชุมในเว็บไซต์กองทุนพัฒนาบทบาทสตรี </a:t>
            </a:r>
          </a:p>
          <a:p>
            <a:pPr marL="0" indent="0" algn="ctr">
              <a:lnSpc>
                <a:spcPct val="140000"/>
              </a:lnSpc>
              <a:spcBef>
                <a:spcPts val="0"/>
              </a:spcBef>
              <a:buNone/>
            </a:pPr>
            <a:r>
              <a:rPr lang="th-TH" sz="2400" b="1" dirty="0">
                <a:solidFill>
                  <a:srgbClr val="002060"/>
                </a:solidFill>
                <a:latin typeface="Chulabhorn Likit Text Light๙" panose="00000400000000000000" pitchFamily="2" charset="-34"/>
                <a:cs typeface="Chulabhorn Likit Text Light๙" panose="00000400000000000000" pitchFamily="2" charset="-34"/>
              </a:rPr>
              <a:t>เว็บไซต์</a:t>
            </a:r>
            <a:r>
              <a:rPr lang="en-US" sz="2400" b="1" dirty="0">
                <a:solidFill>
                  <a:srgbClr val="002060"/>
                </a:solidFill>
                <a:latin typeface="Chulabhorn Likit Text Light๙" panose="00000400000000000000" pitchFamily="2" charset="-34"/>
                <a:cs typeface="Chulabhorn Likit Text Light๙" panose="00000400000000000000" pitchFamily="2" charset="-34"/>
              </a:rPr>
              <a:t> </a:t>
            </a:r>
            <a:r>
              <a:rPr lang="en-US" sz="2400" b="1" dirty="0">
                <a:solidFill>
                  <a:srgbClr val="002060"/>
                </a:solidFill>
                <a:latin typeface="Chulabhorn Likit Text Light๙" panose="00000400000000000000" pitchFamily="2" charset="-34"/>
                <a:cs typeface="Chulabhorn Likit Text Light๙" panose="00000400000000000000" pitchFamily="2" charset="-34"/>
                <a:hlinkClick r:id="rId8">
                  <a:extLst>
                    <a:ext uri="{A12FA001-AC4F-418D-AE19-62706E023703}">
                      <ahyp:hlinkClr xmlns:ahyp="http://schemas.microsoft.com/office/drawing/2018/hyperlinkcolor" val="tx"/>
                    </a:ext>
                  </a:extLst>
                </a:hlinkClick>
              </a:rPr>
              <a:t>http://womenfund.in.th/</a:t>
            </a:r>
            <a:r>
              <a:rPr lang="th-TH" sz="2400" b="1" dirty="0">
                <a:solidFill>
                  <a:srgbClr val="002060"/>
                </a:solidFill>
                <a:latin typeface="Chulabhorn Likit Text Light๙" panose="00000400000000000000" pitchFamily="2" charset="-34"/>
                <a:cs typeface="Chulabhorn Likit Text Light๙" panose="00000400000000000000" pitchFamily="2" charset="-34"/>
              </a:rPr>
              <a:t> แบนเนอร์ </a:t>
            </a:r>
            <a:r>
              <a:rPr lang="en-US" sz="2400" b="1" dirty="0">
                <a:solidFill>
                  <a:srgbClr val="002060"/>
                </a:solidFill>
                <a:latin typeface="Chulabhorn Likit Text Light๙" panose="00000400000000000000" pitchFamily="2" charset="-34"/>
                <a:cs typeface="Chulabhorn Likit Text Light๙" panose="00000400000000000000" pitchFamily="2" charset="-34"/>
              </a:rPr>
              <a:t>“</a:t>
            </a:r>
            <a:r>
              <a:rPr lang="th-TH" sz="2400" b="1" dirty="0">
                <a:solidFill>
                  <a:srgbClr val="002060"/>
                </a:solidFill>
                <a:latin typeface="Chulabhorn Likit Text Light๙" panose="00000400000000000000" pitchFamily="2" charset="-34"/>
                <a:cs typeface="Chulabhorn Likit Text Light๙" panose="00000400000000000000" pitchFamily="2" charset="-34"/>
              </a:rPr>
              <a:t>การประชุมเร่งรัด กำกับ ติดตามฯ</a:t>
            </a:r>
            <a:r>
              <a:rPr lang="en-US" sz="2400" b="1" dirty="0">
                <a:solidFill>
                  <a:srgbClr val="002060"/>
                </a:solidFill>
                <a:latin typeface="Chulabhorn Likit Text Light๙" panose="00000400000000000000" pitchFamily="2" charset="-34"/>
                <a:cs typeface="Chulabhorn Likit Text Light๙" panose="00000400000000000000" pitchFamily="2" charset="-34"/>
              </a:rPr>
              <a:t>”</a:t>
            </a:r>
            <a:endParaRPr lang="th-TH" sz="2400" b="1" dirty="0">
              <a:solidFill>
                <a:srgbClr val="002060"/>
              </a:solidFill>
              <a:latin typeface="Chulabhorn Likit Text Light๙" panose="00000400000000000000" pitchFamily="2" charset="-34"/>
              <a:cs typeface="Chulabhorn Likit Text Light๙" panose="00000400000000000000" pitchFamily="2" charset="-34"/>
            </a:endParaRPr>
          </a:p>
          <a:p>
            <a:pPr marL="0" indent="0" algn="ctr">
              <a:lnSpc>
                <a:spcPct val="140000"/>
              </a:lnSpc>
              <a:spcBef>
                <a:spcPts val="0"/>
              </a:spcBef>
              <a:buFont typeface="Arial" panose="020B0604020202020204" pitchFamily="34" charset="0"/>
              <a:buNone/>
            </a:pPr>
            <a:br>
              <a:rPr lang="th-TH" b="1" dirty="0">
                <a:solidFill>
                  <a:srgbClr val="002060"/>
                </a:solidFill>
                <a:latin typeface="Chulabhorn Likit Text Light๙" panose="00000400000000000000" pitchFamily="2" charset="-34"/>
                <a:cs typeface="Chulabhorn Likit Text Light๙" panose="00000400000000000000" pitchFamily="2" charset="-34"/>
              </a:rPr>
            </a:br>
            <a:endParaRPr lang="th-TH" b="1" dirty="0">
              <a:solidFill>
                <a:srgbClr val="002060"/>
              </a:solidFill>
              <a:latin typeface="Chulabhorn Likit Text Light๙" panose="00000400000000000000" pitchFamily="2" charset="-34"/>
              <a:cs typeface="Chulabhorn Likit Text Light๙" panose="00000400000000000000" pitchFamily="2" charset="-34"/>
            </a:endParaRPr>
          </a:p>
          <a:p>
            <a:pPr marL="0" indent="0" algn="ctr">
              <a:buFont typeface="Arial" panose="020B0604020202020204" pitchFamily="34" charset="0"/>
              <a:buNone/>
            </a:pPr>
            <a:endParaRPr lang="th-TH" dirty="0"/>
          </a:p>
        </p:txBody>
      </p:sp>
      <p:grpSp>
        <p:nvGrpSpPr>
          <p:cNvPr id="13" name="กลุ่ม 52">
            <a:extLst>
              <a:ext uri="{FF2B5EF4-FFF2-40B4-BE49-F238E27FC236}">
                <a16:creationId xmlns:a16="http://schemas.microsoft.com/office/drawing/2014/main" id="{463ECFB4-F21E-4ED7-D38B-829643C1B873}"/>
              </a:ext>
            </a:extLst>
          </p:cNvPr>
          <p:cNvGrpSpPr/>
          <p:nvPr/>
        </p:nvGrpSpPr>
        <p:grpSpPr>
          <a:xfrm>
            <a:off x="0" y="-14693"/>
            <a:ext cx="12192000" cy="575427"/>
            <a:chOff x="-29746" y="-164554"/>
            <a:chExt cx="9173747" cy="517884"/>
          </a:xfrm>
        </p:grpSpPr>
        <p:sp>
          <p:nvSpPr>
            <p:cNvPr id="14" name="สี่เหลี่ยมผืนผ้า 47">
              <a:extLst>
                <a:ext uri="{FF2B5EF4-FFF2-40B4-BE49-F238E27FC236}">
                  <a16:creationId xmlns:a16="http://schemas.microsoft.com/office/drawing/2014/main" id="{9A3570FC-FA2A-A7F7-E697-93275BA44661}"/>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5" name="สี่เหลี่ยมผืนผ้า 14">
              <a:extLst>
                <a:ext uri="{FF2B5EF4-FFF2-40B4-BE49-F238E27FC236}">
                  <a16:creationId xmlns:a16="http://schemas.microsoft.com/office/drawing/2014/main" id="{A56BB8E5-8218-C5C8-2159-60678A989AAE}"/>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
        <p:nvSpPr>
          <p:cNvPr id="20" name="ตัวแทนหมายเลขภาพนิ่ง 8">
            <a:extLst>
              <a:ext uri="{FF2B5EF4-FFF2-40B4-BE49-F238E27FC236}">
                <a16:creationId xmlns:a16="http://schemas.microsoft.com/office/drawing/2014/main" id="{ADC5ED90-0261-4ABE-A42F-6FB709464453}"/>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5</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334749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กลุ่ม 31"/>
          <p:cNvGrpSpPr/>
          <p:nvPr/>
        </p:nvGrpSpPr>
        <p:grpSpPr>
          <a:xfrm>
            <a:off x="0" y="6280821"/>
            <a:ext cx="6867498" cy="633958"/>
            <a:chOff x="-425532" y="4710612"/>
            <a:chExt cx="5576155" cy="475468"/>
          </a:xfrm>
        </p:grpSpPr>
        <p:grpSp>
          <p:nvGrpSpPr>
            <p:cNvPr id="33" name="กลุ่ม 32"/>
            <p:cNvGrpSpPr/>
            <p:nvPr/>
          </p:nvGrpSpPr>
          <p:grpSpPr>
            <a:xfrm>
              <a:off x="-425532" y="4710612"/>
              <a:ext cx="5576155" cy="475468"/>
              <a:chOff x="-425532" y="4710612"/>
              <a:chExt cx="5576155" cy="475468"/>
            </a:xfrm>
          </p:grpSpPr>
          <p:grpSp>
            <p:nvGrpSpPr>
              <p:cNvPr id="35" name="กลุ่ม 34"/>
              <p:cNvGrpSpPr/>
              <p:nvPr/>
            </p:nvGrpSpPr>
            <p:grpSpPr>
              <a:xfrm>
                <a:off x="-425532" y="4744286"/>
                <a:ext cx="3197332" cy="419753"/>
                <a:chOff x="-468560" y="4744285"/>
                <a:chExt cx="3197332" cy="419753"/>
              </a:xfrm>
            </p:grpSpPr>
            <p:sp>
              <p:nvSpPr>
                <p:cNvPr id="44" name="รูปห้าเหลี่ยม 43">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5" name="รูปห้าเหลี่ยม 44">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6" name="กลุ่ม 35"/>
              <p:cNvGrpSpPr/>
              <p:nvPr/>
            </p:nvGrpSpPr>
            <p:grpSpPr>
              <a:xfrm>
                <a:off x="2771800" y="4710612"/>
                <a:ext cx="2378823" cy="475468"/>
                <a:chOff x="3507388" y="4717424"/>
                <a:chExt cx="2378823" cy="475468"/>
              </a:xfrm>
            </p:grpSpPr>
            <p:grpSp>
              <p:nvGrpSpPr>
                <p:cNvPr id="37" name="กลุ่ม 36"/>
                <p:cNvGrpSpPr/>
                <p:nvPr/>
              </p:nvGrpSpPr>
              <p:grpSpPr>
                <a:xfrm>
                  <a:off x="4284268" y="4717424"/>
                  <a:ext cx="1601943" cy="405692"/>
                  <a:chOff x="6239008" y="4519859"/>
                  <a:chExt cx="1601943" cy="405692"/>
                </a:xfrm>
              </p:grpSpPr>
              <p:pic>
                <p:nvPicPr>
                  <p:cNvPr id="39"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0"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1" name="กลุ่ม 40"/>
                  <p:cNvGrpSpPr/>
                  <p:nvPr/>
                </p:nvGrpSpPr>
                <p:grpSpPr>
                  <a:xfrm>
                    <a:off x="6619048" y="4614121"/>
                    <a:ext cx="626890" cy="294323"/>
                    <a:chOff x="6589062" y="4638694"/>
                    <a:chExt cx="413122" cy="193959"/>
                  </a:xfrm>
                </p:grpSpPr>
                <p:pic>
                  <p:nvPicPr>
                    <p:cNvPr id="42"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3"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38"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TextBox 7"/>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46" name="ชื่อเรื่อง 1"/>
          <p:cNvSpPr txBox="1">
            <a:spLocks/>
          </p:cNvSpPr>
          <p:nvPr/>
        </p:nvSpPr>
        <p:spPr>
          <a:xfrm>
            <a:off x="477672" y="2442666"/>
            <a:ext cx="11122925" cy="1665310"/>
          </a:xfrm>
          <a:prstGeom prst="snip2DiagRect">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68580" tIns="34290" rIns="68580" bIns="34290" rtlCol="0" anchor="ctr">
            <a:noAutofit/>
          </a:bodyPr>
          <a:lstStyle>
            <a:lvl1pPr marL="228600" indent="-228600" algn="ctr" defTabSz="914400" rtl="0" eaLnBrk="1" latinLnBrk="0" hangingPunct="1">
              <a:lnSpc>
                <a:spcPct val="90000"/>
              </a:lnSpc>
              <a:spcBef>
                <a:spcPct val="0"/>
              </a:spcBef>
              <a:buFont typeface="Arial" panose="020B0604020202020204" pitchFamily="34" charset="0"/>
              <a:buNone/>
              <a:defRPr sz="6000" kern="1200">
                <a:solidFill>
                  <a:schemeClr val="tx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r>
              <a:rPr lang="th-TH" sz="3200" b="1" dirty="0">
                <a:solidFill>
                  <a:srgbClr val="002060"/>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ระเบียบวาระที่ 3  </a:t>
            </a:r>
            <a:r>
              <a:rPr lang="th-TH" sz="3200" b="1" dirty="0">
                <a:solidFill>
                  <a:srgbClr val="002060"/>
                </a:solidFill>
                <a:latin typeface="Chulabhorn Likit Text Light๙" panose="00000400000000000000" pitchFamily="2" charset="-34"/>
                <a:cs typeface="Chulabhorn Likit Text Light๙" panose="00000400000000000000" pitchFamily="2" charset="-34"/>
              </a:rPr>
              <a:t>เรื่องสืบเนื่องจากการประชุมครั้งที่ 8/2566</a:t>
            </a:r>
            <a:br>
              <a:rPr lang="th-TH" sz="3200" b="1" dirty="0">
                <a:solidFill>
                  <a:srgbClr val="002060"/>
                </a:solidFill>
                <a:latin typeface="Chulabhorn Likit Text Light๙" panose="00000400000000000000" pitchFamily="2" charset="-34"/>
                <a:cs typeface="Chulabhorn Likit Text Light๙" panose="00000400000000000000" pitchFamily="2" charset="-34"/>
              </a:rPr>
            </a:br>
            <a:r>
              <a:rPr lang="th-TH" sz="3200" b="1" dirty="0">
                <a:solidFill>
                  <a:srgbClr val="002060"/>
                </a:solidFill>
                <a:latin typeface="Chulabhorn Likit Text Light๙" panose="00000400000000000000" pitchFamily="2" charset="-34"/>
                <a:cs typeface="Chulabhorn Likit Text Light๙" panose="00000400000000000000" pitchFamily="2" charset="-34"/>
              </a:rPr>
              <a:t>      เมื่อวันที่ 13 กันยายน 2566</a:t>
            </a:r>
          </a:p>
        </p:txBody>
      </p:sp>
      <p:grpSp>
        <p:nvGrpSpPr>
          <p:cNvPr id="2" name="กลุ่ม 52">
            <a:extLst>
              <a:ext uri="{FF2B5EF4-FFF2-40B4-BE49-F238E27FC236}">
                <a16:creationId xmlns:a16="http://schemas.microsoft.com/office/drawing/2014/main" id="{71AD357E-70F6-506E-A06C-59D5F5F15A5B}"/>
              </a:ext>
            </a:extLst>
          </p:cNvPr>
          <p:cNvGrpSpPr/>
          <p:nvPr/>
        </p:nvGrpSpPr>
        <p:grpSpPr>
          <a:xfrm>
            <a:off x="0" y="-19737"/>
            <a:ext cx="12192000" cy="575427"/>
            <a:chOff x="-29746" y="-164554"/>
            <a:chExt cx="9173747" cy="517884"/>
          </a:xfrm>
        </p:grpSpPr>
        <p:sp>
          <p:nvSpPr>
            <p:cNvPr id="3" name="สี่เหลี่ยมผืนผ้า 47">
              <a:extLst>
                <a:ext uri="{FF2B5EF4-FFF2-40B4-BE49-F238E27FC236}">
                  <a16:creationId xmlns:a16="http://schemas.microsoft.com/office/drawing/2014/main" id="{5CF9DAA4-5E7E-774D-D931-49CA9BAA3430}"/>
                </a:ext>
              </a:extLst>
            </p:cNvPr>
            <p:cNvSpPr/>
            <p:nvPr/>
          </p:nvSpPr>
          <p:spPr>
            <a:xfrm>
              <a:off x="-29746" y="-164554"/>
              <a:ext cx="9173747" cy="517884"/>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 name="สี่เหลี่ยมผืนผ้า 3">
              <a:extLst>
                <a:ext uri="{FF2B5EF4-FFF2-40B4-BE49-F238E27FC236}">
                  <a16:creationId xmlns:a16="http://schemas.microsoft.com/office/drawing/2014/main" id="{ACD71B90-E166-1F75-DBA6-D447336F3A60}"/>
                </a:ext>
              </a:extLst>
            </p:cNvPr>
            <p:cNvSpPr/>
            <p:nvPr/>
          </p:nvSpPr>
          <p:spPr>
            <a:xfrm>
              <a:off x="-29746" y="-164554"/>
              <a:ext cx="9173747" cy="43204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ln w="0"/>
                <a:solidFill>
                  <a:schemeClr val="bg1"/>
                </a:solidFill>
                <a:latin typeface="Chulabhorn Likit Text" panose="00000500000000000000" pitchFamily="50" charset="-34"/>
                <a:cs typeface="Chulabhorn Likit Text" panose="00000500000000000000" pitchFamily="50" charset="-34"/>
              </a:endParaRPr>
            </a:p>
          </p:txBody>
        </p:sp>
      </p:grpSp>
      <p:sp>
        <p:nvSpPr>
          <p:cNvPr id="20" name="ตัวแทนหมายเลขภาพนิ่ง 8">
            <a:extLst>
              <a:ext uri="{FF2B5EF4-FFF2-40B4-BE49-F238E27FC236}">
                <a16:creationId xmlns:a16="http://schemas.microsoft.com/office/drawing/2014/main" id="{5DDA9582-8088-415E-8B85-8A0209C9B990}"/>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6</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315958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กลุ่ม 52">
            <a:extLst>
              <a:ext uri="{FF2B5EF4-FFF2-40B4-BE49-F238E27FC236}">
                <a16:creationId xmlns:a16="http://schemas.microsoft.com/office/drawing/2014/main" id="{84E5CB32-C22A-40FB-BE79-3F261B775F5E}"/>
              </a:ext>
            </a:extLst>
          </p:cNvPr>
          <p:cNvGrpSpPr/>
          <p:nvPr/>
        </p:nvGrpSpPr>
        <p:grpSpPr>
          <a:xfrm>
            <a:off x="4831" y="-5865"/>
            <a:ext cx="12245731" cy="938849"/>
            <a:chOff x="-29746" y="-164554"/>
            <a:chExt cx="9173747" cy="771073"/>
          </a:xfrm>
        </p:grpSpPr>
        <p:sp>
          <p:nvSpPr>
            <p:cNvPr id="57"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8"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9"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6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4" name="ชื่อเรื่อง 1"/>
          <p:cNvSpPr txBox="1">
            <a:spLocks/>
          </p:cNvSpPr>
          <p:nvPr/>
        </p:nvSpPr>
        <p:spPr>
          <a:xfrm>
            <a:off x="257345" y="1199778"/>
            <a:ext cx="11833411" cy="2444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thaiDist"/>
            <a:r>
              <a:rPr lang="th-TH" sz="2000" b="1" dirty="0">
                <a:solidFill>
                  <a:srgbClr val="002060"/>
                </a:solidFill>
                <a:latin typeface="Chulabhorn Likit Text Light" panose="00000400000000000000" pitchFamily="50" charset="-34"/>
                <a:cs typeface="Chulabhorn Likit Text Light" panose="00000400000000000000" pitchFamily="50" charset="-34"/>
              </a:rPr>
              <a:t>      </a:t>
            </a:r>
            <a:r>
              <a:rPr lang="th-TH" sz="2000" dirty="0">
                <a:solidFill>
                  <a:srgbClr val="002060"/>
                </a:solidFill>
                <a:latin typeface="Chulabhorn Likit Text Light๙" panose="00000400000000000000" pitchFamily="2" charset="-34"/>
                <a:cs typeface="Chulabhorn Likit Text Light๙" panose="00000400000000000000" pitchFamily="2" charset="-34"/>
              </a:rPr>
              <a:t>ตามแผนการดำเนินงานและแผนการใช้จ่ายงบประมาณกองทุนพัฒนาบทบาทสตรี ประจำปีงบประมาณ </a:t>
            </a:r>
            <a:r>
              <a:rPr lang="th-TH" sz="2000" spc="-50" dirty="0">
                <a:solidFill>
                  <a:srgbClr val="002060"/>
                </a:solidFill>
                <a:latin typeface="Chulabhorn Likit Text Light๙" panose="00000400000000000000" pitchFamily="2" charset="-34"/>
                <a:cs typeface="Chulabhorn Likit Text Light๙" panose="00000400000000000000" pitchFamily="2" charset="-34"/>
              </a:rPr>
              <a:t>พ.ศ. </a:t>
            </a:r>
            <a:r>
              <a:rPr lang="th-TH" sz="1800" spc="-50" dirty="0">
                <a:solidFill>
                  <a:srgbClr val="002060"/>
                </a:solidFill>
                <a:latin typeface="Chulabhorn Likit Text Light๙" panose="00000400000000000000" pitchFamily="2" charset="-34"/>
                <a:cs typeface="Chulabhorn Likit Text Light๙" panose="00000400000000000000" pitchFamily="2" charset="-34"/>
              </a:rPr>
              <a:t>2567</a:t>
            </a:r>
            <a:r>
              <a:rPr lang="th-TH" sz="2000" spc="-50" dirty="0">
                <a:solidFill>
                  <a:srgbClr val="002060"/>
                </a:solidFill>
                <a:latin typeface="Chulabhorn Likit Text Light๙" panose="00000400000000000000" pitchFamily="2" charset="-34"/>
                <a:cs typeface="Chulabhorn Likit Text Light๙" panose="00000400000000000000" pitchFamily="2" charset="-34"/>
              </a:rPr>
              <a:t> งบประมาณ จำนวน </a:t>
            </a:r>
            <a:r>
              <a:rPr lang="th-TH" sz="1800" spc="-50" dirty="0">
                <a:solidFill>
                  <a:srgbClr val="002060"/>
                </a:solidFill>
                <a:latin typeface="Chulabhorn Likit Text Light๙" panose="00000400000000000000" pitchFamily="2" charset="-34"/>
                <a:cs typeface="Chulabhorn Likit Text Light๙" panose="00000400000000000000" pitchFamily="2" charset="-34"/>
              </a:rPr>
              <a:t>961</a:t>
            </a:r>
            <a:r>
              <a:rPr lang="en-US" sz="1800" spc="-50" dirty="0">
                <a:solidFill>
                  <a:srgbClr val="002060"/>
                </a:solidFill>
                <a:latin typeface="Chulabhorn Likit Text Light๙" panose="00000400000000000000" pitchFamily="2" charset="-34"/>
                <a:cs typeface="Chulabhorn Likit Text Light๙" panose="00000400000000000000" pitchFamily="2" charset="-34"/>
              </a:rPr>
              <a:t>,</a:t>
            </a:r>
            <a:r>
              <a:rPr lang="th-TH" sz="1800" spc="-50" dirty="0">
                <a:solidFill>
                  <a:srgbClr val="002060"/>
                </a:solidFill>
                <a:latin typeface="Chulabhorn Likit Text Light๙" panose="00000400000000000000" pitchFamily="2" charset="-34"/>
                <a:cs typeface="Chulabhorn Likit Text Light๙" panose="00000400000000000000" pitchFamily="2" charset="-34"/>
              </a:rPr>
              <a:t>432</a:t>
            </a:r>
            <a:r>
              <a:rPr lang="en-US" sz="1800" spc="-50" dirty="0">
                <a:solidFill>
                  <a:srgbClr val="002060"/>
                </a:solidFill>
                <a:latin typeface="Chulabhorn Likit Text Light๙" panose="00000400000000000000" pitchFamily="2" charset="-34"/>
                <a:cs typeface="Chulabhorn Likit Text Light๙" panose="00000400000000000000" pitchFamily="2" charset="-34"/>
              </a:rPr>
              <a:t>,950.00 </a:t>
            </a:r>
            <a:r>
              <a:rPr lang="th-TH" sz="2000" spc="-50" dirty="0">
                <a:solidFill>
                  <a:srgbClr val="002060"/>
                </a:solidFill>
                <a:latin typeface="Chulabhorn Likit Text Light๙" panose="00000400000000000000" pitchFamily="2" charset="-34"/>
                <a:cs typeface="Chulabhorn Likit Text Light๙" panose="00000400000000000000" pitchFamily="2" charset="-34"/>
              </a:rPr>
              <a:t>บาท ปัจจุบันมีจังหวัดที่ยังอยู่ระหว่างดำเนินการบันทึกข้อมูลผลการเบิกจ่ายงบบริหาร ประจำปีงบประมาณ พ.ศ. 2566 ในระบบ </a:t>
            </a:r>
            <a:r>
              <a:rPr lang="af-ZA" sz="2000" spc="-50" dirty="0">
                <a:solidFill>
                  <a:srgbClr val="002060"/>
                </a:solidFill>
                <a:latin typeface="Chulabhorn Likit Text Light๙" panose="00000400000000000000" pitchFamily="2" charset="-34"/>
                <a:cs typeface="Chulabhorn Likit Text Light๙" panose="00000400000000000000" pitchFamily="2" charset="-34"/>
              </a:rPr>
              <a:t>SARA</a:t>
            </a:r>
            <a:r>
              <a:rPr lang="th-TH" sz="2000" spc="-50" dirty="0">
                <a:solidFill>
                  <a:srgbClr val="002060"/>
                </a:solidFill>
                <a:latin typeface="Chulabhorn Likit Text Light๙" panose="00000400000000000000" pitchFamily="2" charset="-34"/>
                <a:cs typeface="Chulabhorn Likit Text Light๙" panose="00000400000000000000" pitchFamily="2" charset="-34"/>
              </a:rPr>
              <a:t> จำนวน 12 จังหวัด ประกอบด้วย จังหวัดกระบี่ ฉะเชิงเทรา ชัยนาท นครพนม นครราชสีมา นนทบุรี พะเยา พังงา ภูเก็ต ระนอง เลย และจังหวัดสมุทรสาคร ขอให้จังหวัดเร่งดำเนินการให้แล้วเสร็จ</a:t>
            </a:r>
            <a:br>
              <a:rPr lang="th-TH" sz="2000" spc="-50" dirty="0">
                <a:solidFill>
                  <a:srgbClr val="002060"/>
                </a:solidFill>
                <a:latin typeface="Chulabhorn Likit Text Light๙" panose="00000400000000000000" pitchFamily="2" charset="-34"/>
                <a:cs typeface="Chulabhorn Likit Text Light๙" panose="00000400000000000000" pitchFamily="2" charset="-34"/>
              </a:rPr>
            </a:br>
            <a:r>
              <a:rPr lang="th-TH" sz="2000" b="1" u="sng" spc="-50" dirty="0">
                <a:solidFill>
                  <a:srgbClr val="002060"/>
                </a:solidFill>
                <a:latin typeface="Chulabhorn Likit Text Light๙" panose="00000400000000000000" pitchFamily="2" charset="-34"/>
                <a:cs typeface="Chulabhorn Likit Text Light๙" panose="00000400000000000000" pitchFamily="2" charset="-34"/>
              </a:rPr>
              <a:t>ภายในวันศุกร์ที่ 20 ตุลาคม พ.ศ. 2566 </a:t>
            </a:r>
            <a:endParaRPr lang="th-TH" sz="2000" b="1" u="sng" dirty="0">
              <a:solidFill>
                <a:srgbClr val="002060"/>
              </a:solidFill>
              <a:latin typeface="Chulabhorn Likit Text Light๙" panose="00000400000000000000" pitchFamily="2" charset="-34"/>
              <a:cs typeface="Chulabhorn Likit Text Light๙" panose="00000400000000000000" pitchFamily="2" charset="-34"/>
            </a:endParaRPr>
          </a:p>
        </p:txBody>
      </p:sp>
      <p:sp>
        <p:nvSpPr>
          <p:cNvPr id="3" name="สี่เหลี่ยมผืนผ้า 2"/>
          <p:cNvSpPr/>
          <p:nvPr/>
        </p:nvSpPr>
        <p:spPr>
          <a:xfrm>
            <a:off x="423635" y="9179"/>
            <a:ext cx="6938653" cy="830997"/>
          </a:xfrm>
          <a:prstGeom prst="rect">
            <a:avLst/>
          </a:prstGeom>
        </p:spPr>
        <p:txBody>
          <a:bodyPr wrap="square">
            <a:spAutoFit/>
          </a:bodyPr>
          <a:lstStyle/>
          <a:p>
            <a:pPr>
              <a:lnSpc>
                <a:spcPct val="120000"/>
              </a:lnSpc>
            </a:pPr>
            <a:r>
              <a:rPr lang="th-TH" sz="2000" b="1" dirty="0">
                <a:solidFill>
                  <a:schemeClr val="bg1"/>
                </a:solidFill>
                <a:latin typeface="Chulabhorn Likit Text Light๙" panose="00000400000000000000" pitchFamily="2" charset="-34"/>
                <a:cs typeface="Chulabhorn Likit Text Light๙" panose="00000400000000000000" pitchFamily="2" charset="-34"/>
              </a:rPr>
              <a:t>3.1 งบประมาณกองทุนพัฒนาบทบาทสตรี </a:t>
            </a:r>
            <a:br>
              <a:rPr lang="th-TH" sz="2000" b="1" dirty="0">
                <a:solidFill>
                  <a:schemeClr val="bg1"/>
                </a:solidFill>
                <a:latin typeface="Chulabhorn Likit Text Light๙" panose="00000400000000000000" pitchFamily="2" charset="-34"/>
                <a:cs typeface="Chulabhorn Likit Text Light๙" panose="00000400000000000000" pitchFamily="2" charset="-34"/>
              </a:rPr>
            </a:br>
            <a:r>
              <a:rPr lang="th-TH" sz="20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20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2000" b="1" dirty="0">
                <a:solidFill>
                  <a:schemeClr val="bg1"/>
                </a:solidFill>
                <a:latin typeface="Chulabhorn Likit Text Light๙" panose="00000400000000000000" pitchFamily="2" charset="-34"/>
                <a:cs typeface="Chulabhorn Likit Text Light๙" panose="00000400000000000000" pitchFamily="2" charset="-34"/>
              </a:rPr>
              <a:t> 2566 (ส่วนภูมิภาค) </a:t>
            </a:r>
          </a:p>
        </p:txBody>
      </p:sp>
      <p:grpSp>
        <p:nvGrpSpPr>
          <p:cNvPr id="35" name="กลุ่ม 34"/>
          <p:cNvGrpSpPr/>
          <p:nvPr/>
        </p:nvGrpSpPr>
        <p:grpSpPr>
          <a:xfrm>
            <a:off x="0" y="6280821"/>
            <a:ext cx="6867498" cy="633958"/>
            <a:chOff x="-425532" y="4710612"/>
            <a:chExt cx="5576155" cy="475468"/>
          </a:xfrm>
        </p:grpSpPr>
        <p:grpSp>
          <p:nvGrpSpPr>
            <p:cNvPr id="36" name="กลุ่ม 35"/>
            <p:cNvGrpSpPr/>
            <p:nvPr/>
          </p:nvGrpSpPr>
          <p:grpSpPr>
            <a:xfrm>
              <a:off x="-425532" y="4710612"/>
              <a:ext cx="5576155" cy="475468"/>
              <a:chOff x="-425532" y="4710612"/>
              <a:chExt cx="5576155" cy="475468"/>
            </a:xfrm>
          </p:grpSpPr>
          <p:grpSp>
            <p:nvGrpSpPr>
              <p:cNvPr id="38" name="กลุ่ม 37"/>
              <p:cNvGrpSpPr/>
              <p:nvPr/>
            </p:nvGrpSpPr>
            <p:grpSpPr>
              <a:xfrm>
                <a:off x="-425532" y="4744286"/>
                <a:ext cx="3197332" cy="419753"/>
                <a:chOff x="-468560" y="4744285"/>
                <a:chExt cx="3197332" cy="419753"/>
              </a:xfrm>
            </p:grpSpPr>
            <p:sp>
              <p:nvSpPr>
                <p:cNvPr id="47" name="รูปห้าเหลี่ยม 4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8" name="รูปห้าเหลี่ยม 4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9" name="กลุ่ม 38"/>
              <p:cNvGrpSpPr/>
              <p:nvPr/>
            </p:nvGrpSpPr>
            <p:grpSpPr>
              <a:xfrm>
                <a:off x="2771800" y="4710612"/>
                <a:ext cx="2378823" cy="475468"/>
                <a:chOff x="3507388" y="4717424"/>
                <a:chExt cx="2378823" cy="475468"/>
              </a:xfrm>
            </p:grpSpPr>
            <p:grpSp>
              <p:nvGrpSpPr>
                <p:cNvPr id="40" name="กลุ่ม 39"/>
                <p:cNvGrpSpPr/>
                <p:nvPr/>
              </p:nvGrpSpPr>
              <p:grpSpPr>
                <a:xfrm>
                  <a:off x="4284268" y="4717424"/>
                  <a:ext cx="1601943" cy="405692"/>
                  <a:chOff x="6239008" y="4519859"/>
                  <a:chExt cx="1601943" cy="405692"/>
                </a:xfrm>
              </p:grpSpPr>
              <p:pic>
                <p:nvPicPr>
                  <p:cNvPr id="42"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3"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4" name="กลุ่ม 43"/>
                  <p:cNvGrpSpPr/>
                  <p:nvPr/>
                </p:nvGrpSpPr>
                <p:grpSpPr>
                  <a:xfrm>
                    <a:off x="6619048" y="4614121"/>
                    <a:ext cx="626890" cy="294323"/>
                    <a:chOff x="6589062" y="4638694"/>
                    <a:chExt cx="413122" cy="193959"/>
                  </a:xfrm>
                </p:grpSpPr>
                <p:pic>
                  <p:nvPicPr>
                    <p:cNvPr id="45"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6"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TextBox 7"/>
            <p:cNvSpPr txBox="1"/>
            <p:nvPr/>
          </p:nvSpPr>
          <p:spPr>
            <a:xfrm>
              <a:off x="-35186" y="4804874"/>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E3A64A26-DFBA-4B07-9ABB-ADF00CA2AFE1}"/>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7</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217469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กลุ่ม 52">
            <a:extLst>
              <a:ext uri="{FF2B5EF4-FFF2-40B4-BE49-F238E27FC236}">
                <a16:creationId xmlns:a16="http://schemas.microsoft.com/office/drawing/2014/main" id="{84E5CB32-C22A-40FB-BE79-3F261B775F5E}"/>
              </a:ext>
            </a:extLst>
          </p:cNvPr>
          <p:cNvGrpSpPr/>
          <p:nvPr/>
        </p:nvGrpSpPr>
        <p:grpSpPr>
          <a:xfrm>
            <a:off x="4831" y="-5865"/>
            <a:ext cx="12245731" cy="938849"/>
            <a:chOff x="-29746" y="-164554"/>
            <a:chExt cx="9173747" cy="771073"/>
          </a:xfrm>
        </p:grpSpPr>
        <p:sp>
          <p:nvSpPr>
            <p:cNvPr id="57" name="สี่เหลี่ยมผืนผ้า: มุมมน 48">
              <a:extLst>
                <a:ext uri="{FF2B5EF4-FFF2-40B4-BE49-F238E27FC236}">
                  <a16:creationId xmlns:a16="http://schemas.microsoft.com/office/drawing/2014/main" id="{DCE62B95-9C16-4E87-82CC-AF99B1F01983}"/>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8" name="สี่เหลี่ยมผืนผ้า 47">
              <a:extLst>
                <a:ext uri="{FF2B5EF4-FFF2-40B4-BE49-F238E27FC236}">
                  <a16:creationId xmlns:a16="http://schemas.microsoft.com/office/drawing/2014/main" id="{667204FE-3C1C-4980-AD32-890094B05AFC}"/>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9" name="แผนผังลำดับงาน: ป้อนข้อมูลด้วยตนเอง 4">
              <a:extLst>
                <a:ext uri="{FF2B5EF4-FFF2-40B4-BE49-F238E27FC236}">
                  <a16:creationId xmlns:a16="http://schemas.microsoft.com/office/drawing/2014/main" id="{CDB1064D-F2C9-4D02-9722-A4463B75D08B}"/>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60" name="สี่เหลี่ยมผืนผ้า 3">
              <a:extLst>
                <a:ext uri="{FF2B5EF4-FFF2-40B4-BE49-F238E27FC236}">
                  <a16:creationId xmlns:a16="http://schemas.microsoft.com/office/drawing/2014/main" id="{8493D4F4-6FD8-4552-904E-DB7274115DA0}"/>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4" name="ชื่อเรื่อง 1"/>
          <p:cNvSpPr txBox="1">
            <a:spLocks/>
          </p:cNvSpPr>
          <p:nvPr/>
        </p:nvSpPr>
        <p:spPr>
          <a:xfrm>
            <a:off x="423635" y="1179424"/>
            <a:ext cx="11833411" cy="2444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h-TH" sz="2000" b="1" dirty="0">
                <a:solidFill>
                  <a:srgbClr val="002060"/>
                </a:solidFill>
                <a:latin typeface="Chulabhorn Likit Text Light" panose="00000400000000000000" pitchFamily="50" charset="-34"/>
                <a:cs typeface="Chulabhorn Likit Text Light" panose="00000400000000000000" pitchFamily="50" charset="-34"/>
              </a:rPr>
              <a:t>      </a:t>
            </a:r>
            <a:r>
              <a:rPr lang="th-TH" sz="2000" b="1" dirty="0">
                <a:solidFill>
                  <a:srgbClr val="002060"/>
                </a:solidFill>
                <a:latin typeface="Chulabhorn Likit Text Light๙" panose="00000400000000000000" pitchFamily="2" charset="-34"/>
                <a:cs typeface="Chulabhorn Likit Text Light๙" panose="00000400000000000000" pitchFamily="2" charset="-34"/>
              </a:rPr>
              <a:t>งบประมาณตามแผนการดำเนินงานและแผนการใช้จ่ายงบประมาณกองทุนพัฒนาบทบาทสตรี ประจำปีงบประมาณ </a:t>
            </a:r>
            <a:r>
              <a:rPr lang="th-TH" sz="2000" b="1" spc="-50" dirty="0">
                <a:solidFill>
                  <a:srgbClr val="002060"/>
                </a:solidFill>
                <a:latin typeface="Chulabhorn Likit Text Light๙" panose="00000400000000000000" pitchFamily="2" charset="-34"/>
                <a:cs typeface="Chulabhorn Likit Text Light๙" panose="00000400000000000000" pitchFamily="2" charset="-34"/>
              </a:rPr>
              <a:t>พ.ศ. </a:t>
            </a:r>
            <a:r>
              <a:rPr lang="th-TH" sz="1800" b="1" spc="-50" dirty="0">
                <a:solidFill>
                  <a:srgbClr val="002060"/>
                </a:solidFill>
                <a:latin typeface="Chulabhorn Likit Text Light๙" panose="00000400000000000000" pitchFamily="2" charset="-34"/>
                <a:cs typeface="Chulabhorn Likit Text Light๙" panose="00000400000000000000" pitchFamily="2" charset="-34"/>
              </a:rPr>
              <a:t>2567</a:t>
            </a:r>
            <a:r>
              <a:rPr lang="th-TH" sz="2000" b="1" spc="-50" dirty="0">
                <a:solidFill>
                  <a:srgbClr val="002060"/>
                </a:solidFill>
                <a:latin typeface="Chulabhorn Likit Text Light๙" panose="00000400000000000000" pitchFamily="2" charset="-34"/>
                <a:cs typeface="Chulabhorn Likit Text Light๙" panose="00000400000000000000" pitchFamily="2" charset="-34"/>
              </a:rPr>
              <a:t> งบประมาณ จำนวน </a:t>
            </a:r>
            <a:r>
              <a:rPr lang="en-US" sz="1800" b="1" spc="-50" dirty="0">
                <a:solidFill>
                  <a:srgbClr val="002060"/>
                </a:solidFill>
                <a:latin typeface="Chulabhorn Likit Text Light๙" panose="00000400000000000000" pitchFamily="2" charset="-34"/>
                <a:cs typeface="Chulabhorn Likit Text Light๙" panose="00000400000000000000" pitchFamily="2" charset="-34"/>
              </a:rPr>
              <a:t>1,338,401,686 </a:t>
            </a:r>
            <a:r>
              <a:rPr lang="th-TH" sz="2000" b="1" spc="-50" dirty="0">
                <a:solidFill>
                  <a:srgbClr val="002060"/>
                </a:solidFill>
                <a:latin typeface="Chulabhorn Likit Text Light๙" panose="00000400000000000000" pitchFamily="2" charset="-34"/>
                <a:cs typeface="Chulabhorn Likit Text Light๙" panose="00000400000000000000" pitchFamily="2" charset="-34"/>
              </a:rPr>
              <a:t>บาท จัดสรรงบประมาณให้ส่วนภูมิภาค จำนวน </a:t>
            </a:r>
            <a:r>
              <a:rPr lang="th-TH" sz="2000" b="1" dirty="0">
                <a:solidFill>
                  <a:srgbClr val="002060"/>
                </a:solidFill>
                <a:latin typeface="Chulabhorn Likit Text Light๙" panose="00000400000000000000" pitchFamily="2" charset="-34"/>
                <a:cs typeface="Chulabhorn Likit Text Light๙" panose="00000400000000000000" pitchFamily="2" charset="-34"/>
              </a:rPr>
              <a:t>1</a:t>
            </a:r>
            <a:r>
              <a:rPr lang="en-US" sz="2000" b="1" dirty="0">
                <a:solidFill>
                  <a:srgbClr val="002060"/>
                </a:solidFill>
                <a:latin typeface="Chulabhorn Likit Text Light๙" panose="00000400000000000000" pitchFamily="2" charset="-34"/>
                <a:cs typeface="Chulabhorn Likit Text Light๙" panose="00000400000000000000" pitchFamily="2" charset="-34"/>
              </a:rPr>
              <a:t>,205,662,200 </a:t>
            </a:r>
            <a:r>
              <a:rPr lang="th-TH" sz="2000" b="1" spc="-50" dirty="0">
                <a:solidFill>
                  <a:srgbClr val="002060"/>
                </a:solidFill>
                <a:latin typeface="Chulabhorn Likit Text Light๙" panose="00000400000000000000" pitchFamily="2" charset="-34"/>
                <a:cs typeface="Chulabhorn Likit Text Light๙" panose="00000400000000000000" pitchFamily="2" charset="-34"/>
              </a:rPr>
              <a:t>บาท </a:t>
            </a:r>
            <a:r>
              <a:rPr lang="th-TH" sz="2000" b="1" dirty="0">
                <a:solidFill>
                  <a:srgbClr val="002060"/>
                </a:solidFill>
                <a:latin typeface="Chulabhorn Likit Text Light๙" panose="00000400000000000000" pitchFamily="2" charset="-34"/>
                <a:cs typeface="Chulabhorn Likit Text Light๙" panose="00000400000000000000" pitchFamily="2" charset="-34"/>
              </a:rPr>
              <a:t>จำแนกเป็น </a:t>
            </a:r>
          </a:p>
          <a:p>
            <a:r>
              <a:rPr lang="th-TH" sz="2000" b="1" dirty="0">
                <a:solidFill>
                  <a:srgbClr val="2602BE"/>
                </a:solidFill>
                <a:latin typeface="Chulabhorn Likit Text Light๙" panose="00000400000000000000" pitchFamily="2" charset="-34"/>
                <a:cs typeface="Chulabhorn Likit Text Light๙" panose="00000400000000000000" pitchFamily="2" charset="-34"/>
              </a:rPr>
              <a:t>			           </a:t>
            </a:r>
            <a:r>
              <a:rPr lang="th-TH" sz="2000" b="1" dirty="0">
                <a:solidFill>
                  <a:srgbClr val="002060"/>
                </a:solidFill>
                <a:latin typeface="Chulabhorn Likit Text Light๙" panose="00000400000000000000" pitchFamily="2" charset="-34"/>
                <a:cs typeface="Chulabhorn Likit Text Light๙" panose="00000400000000000000" pitchFamily="2" charset="-34"/>
              </a:rPr>
              <a:t>งบบริหาร		จำนวน 144</a:t>
            </a:r>
            <a:r>
              <a:rPr lang="en-US" sz="2000" b="1" dirty="0">
                <a:solidFill>
                  <a:srgbClr val="002060"/>
                </a:solidFill>
                <a:latin typeface="Chulabhorn Likit Text Light๙" panose="00000400000000000000" pitchFamily="2" charset="-34"/>
                <a:cs typeface="Chulabhorn Likit Text Light๙" panose="00000400000000000000" pitchFamily="2" charset="-34"/>
              </a:rPr>
              <a:t>,662,200 </a:t>
            </a:r>
            <a:r>
              <a:rPr lang="th-TH" sz="2000" b="1" dirty="0">
                <a:solidFill>
                  <a:srgbClr val="002060"/>
                </a:solidFill>
                <a:latin typeface="Chulabhorn Likit Text Light๙" panose="00000400000000000000" pitchFamily="2" charset="-34"/>
                <a:cs typeface="Chulabhorn Likit Text Light๙" panose="00000400000000000000" pitchFamily="2" charset="-34"/>
              </a:rPr>
              <a:t>บาท</a:t>
            </a:r>
          </a:p>
          <a:p>
            <a:r>
              <a:rPr lang="th-TH" sz="2000" b="1" dirty="0">
                <a:solidFill>
                  <a:srgbClr val="002060"/>
                </a:solidFill>
                <a:latin typeface="Chulabhorn Likit Text Light๙" panose="00000400000000000000" pitchFamily="2" charset="-34"/>
                <a:cs typeface="Chulabhorn Likit Text Light๙" panose="00000400000000000000" pitchFamily="2" charset="-34"/>
              </a:rPr>
              <a:t>			           งบเงินอุดหนุน	จำนวน </a:t>
            </a:r>
            <a:r>
              <a:rPr lang="en-GB" sz="2000" b="1" kern="1200" dirty="0">
                <a:solidFill>
                  <a:srgbClr val="002060"/>
                </a:solidFill>
                <a:latin typeface="Chulabhorn Likit Text Light๙" panose="00000400000000000000" pitchFamily="2" charset="-34"/>
                <a:ea typeface="+mn-ea"/>
                <a:cs typeface="Chulabhorn Likit Text Light๙" panose="00000400000000000000" pitchFamily="2" charset="-34"/>
              </a:rPr>
              <a:t> </a:t>
            </a:r>
            <a:r>
              <a:rPr lang="en-GB" sz="2000" b="1" dirty="0">
                <a:solidFill>
                  <a:srgbClr val="002060"/>
                </a:solidFill>
                <a:latin typeface="Chulabhorn Likit Text Light๙" panose="00000400000000000000" pitchFamily="2" charset="-34"/>
                <a:cs typeface="Chulabhorn Likit Text Light๙" panose="00000400000000000000" pitchFamily="2" charset="-34"/>
              </a:rPr>
              <a:t>67,000,000 </a:t>
            </a:r>
            <a:r>
              <a:rPr lang="th-TH" sz="2000" b="1" dirty="0">
                <a:solidFill>
                  <a:srgbClr val="002060"/>
                </a:solidFill>
                <a:latin typeface="Chulabhorn Likit Text Light๙" panose="00000400000000000000" pitchFamily="2" charset="-34"/>
                <a:cs typeface="Chulabhorn Likit Text Light๙" panose="00000400000000000000" pitchFamily="2" charset="-34"/>
              </a:rPr>
              <a:t> บาท</a:t>
            </a:r>
          </a:p>
          <a:p>
            <a:r>
              <a:rPr lang="th-TH" sz="2000" b="1" dirty="0">
                <a:solidFill>
                  <a:srgbClr val="002060"/>
                </a:solidFill>
                <a:latin typeface="Chulabhorn Likit Text Light๙" panose="00000400000000000000" pitchFamily="2" charset="-34"/>
                <a:cs typeface="Chulabhorn Likit Text Light๙" panose="00000400000000000000" pitchFamily="2" charset="-34"/>
              </a:rPr>
              <a:t>			           งบเงินทุนหมุนเวียน	จำนวน 994</a:t>
            </a:r>
            <a:r>
              <a:rPr lang="en-US" sz="2000" b="1" dirty="0">
                <a:solidFill>
                  <a:srgbClr val="002060"/>
                </a:solidFill>
                <a:latin typeface="Chulabhorn Likit Text Light๙" panose="00000400000000000000" pitchFamily="2" charset="-34"/>
                <a:cs typeface="Chulabhorn Likit Text Light๙" panose="00000400000000000000" pitchFamily="2" charset="-34"/>
              </a:rPr>
              <a:t>,000,000  </a:t>
            </a:r>
            <a:r>
              <a:rPr lang="th-TH" sz="2000" b="1" dirty="0">
                <a:solidFill>
                  <a:srgbClr val="002060"/>
                </a:solidFill>
                <a:latin typeface="Chulabhorn Likit Text Light๙" panose="00000400000000000000" pitchFamily="2" charset="-34"/>
                <a:cs typeface="Chulabhorn Likit Text Light๙" panose="00000400000000000000" pitchFamily="2" charset="-34"/>
              </a:rPr>
              <a:t>บาท </a:t>
            </a:r>
          </a:p>
        </p:txBody>
      </p:sp>
      <p:sp>
        <p:nvSpPr>
          <p:cNvPr id="5" name="กล่องข้อความ 4"/>
          <p:cNvSpPr txBox="1"/>
          <p:nvPr/>
        </p:nvSpPr>
        <p:spPr>
          <a:xfrm>
            <a:off x="423635" y="3461713"/>
            <a:ext cx="11573217" cy="1938992"/>
          </a:xfrm>
          <a:prstGeom prst="rect">
            <a:avLst/>
          </a:prstGeom>
          <a:noFill/>
        </p:spPr>
        <p:txBody>
          <a:bodyPr wrap="square" rtlCol="0">
            <a:spAutoFit/>
          </a:bodyPr>
          <a:lstStyle/>
          <a:p>
            <a:pPr algn="thaiDist"/>
            <a:r>
              <a:rPr lang="th-TH" sz="1800" dirty="0">
                <a:solidFill>
                  <a:schemeClr val="accent5">
                    <a:lumMod val="50000"/>
                  </a:schemeClr>
                </a:solidFill>
                <a:latin typeface="Chulabhorn Likit Text Light" panose="00000400000000000000" pitchFamily="50" charset="-34"/>
                <a:cs typeface="Chulabhorn Likit Text Light" panose="00000400000000000000" pitchFamily="50" charset="-34"/>
              </a:rPr>
              <a:t>       </a:t>
            </a:r>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กองทุนพัฒนาบทบาทสตรี ต้องเบิกจ่ายงบประมาณในภาพรวมให้แล้วเสร็จไม่น้อยกว่าร้อยละตามที่มติ ครม. กำหนด ดังนี้ </a:t>
            </a:r>
          </a:p>
          <a:p>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				ไตรมาส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1</a:t>
            </a:r>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 ร้อยละ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32 </a:t>
            </a:r>
          </a:p>
          <a:p>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				ไตรมาส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2 </a:t>
            </a:r>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ร้อยละ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54</a:t>
            </a:r>
          </a:p>
          <a:p>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				ไตรมาส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3</a:t>
            </a:r>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 ร้อยละ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77 </a:t>
            </a:r>
          </a:p>
          <a:p>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				ไตรมาส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4</a:t>
            </a:r>
            <a:r>
              <a:rPr lang="th-TH" sz="20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 ร้อยละ </a:t>
            </a:r>
            <a:r>
              <a:rPr lang="th-TH" sz="1800" b="1" dirty="0">
                <a:solidFill>
                  <a:schemeClr val="accent5">
                    <a:lumMod val="50000"/>
                  </a:schemeClr>
                </a:solidFill>
                <a:latin typeface="Chulabhorn Likit Text Light๙" panose="00000400000000000000" pitchFamily="2" charset="-34"/>
                <a:cs typeface="Chulabhorn Likit Text Light๙" panose="00000400000000000000" pitchFamily="2" charset="-34"/>
              </a:rPr>
              <a:t>100</a:t>
            </a:r>
          </a:p>
        </p:txBody>
      </p:sp>
      <p:sp>
        <p:nvSpPr>
          <p:cNvPr id="7" name="กล่องข้อความ 6"/>
          <p:cNvSpPr txBox="1"/>
          <p:nvPr/>
        </p:nvSpPr>
        <p:spPr>
          <a:xfrm>
            <a:off x="7721014" y="5474386"/>
            <a:ext cx="4427815" cy="369332"/>
          </a:xfrm>
          <a:prstGeom prst="rect">
            <a:avLst/>
          </a:prstGeom>
          <a:noFill/>
        </p:spPr>
        <p:txBody>
          <a:bodyPr wrap="none" rtlCol="0">
            <a:spAutoFit/>
          </a:bodyPr>
          <a:lstStyle/>
          <a:p>
            <a:r>
              <a:rPr lang="th-TH" sz="1800" b="1" dirty="0">
                <a:solidFill>
                  <a:srgbClr val="002060"/>
                </a:solidFill>
                <a:latin typeface="Chulabhorn Likit Text Light๙" panose="00000400000000000000" pitchFamily="2" charset="-34"/>
                <a:cs typeface="Chulabhorn Likit Text Light๙" panose="00000400000000000000" pitchFamily="2" charset="-34"/>
              </a:rPr>
              <a:t>อ้างอิง </a:t>
            </a:r>
            <a:r>
              <a:rPr lang="en-US" sz="1800" b="1" dirty="0">
                <a:solidFill>
                  <a:srgbClr val="002060"/>
                </a:solidFill>
                <a:latin typeface="Chulabhorn Likit Text Light๙" panose="00000400000000000000" pitchFamily="2" charset="-34"/>
                <a:cs typeface="Chulabhorn Likit Text Light๙" panose="00000400000000000000" pitchFamily="2" charset="-34"/>
              </a:rPr>
              <a:t>: </a:t>
            </a:r>
            <a:r>
              <a:rPr lang="th-TH" sz="1800" b="1" dirty="0">
                <a:solidFill>
                  <a:srgbClr val="002060"/>
                </a:solidFill>
                <a:latin typeface="Chulabhorn Likit Text Light๙" panose="00000400000000000000" pitchFamily="2" charset="-34"/>
                <a:cs typeface="Chulabhorn Likit Text Light๙" panose="00000400000000000000" pitchFamily="2" charset="-34"/>
              </a:rPr>
              <a:t>มติ ครม. วันที่ 10 พฤศจิกายน 2563</a:t>
            </a:r>
          </a:p>
        </p:txBody>
      </p:sp>
      <p:sp>
        <p:nvSpPr>
          <p:cNvPr id="3" name="สี่เหลี่ยมผืนผ้า 2"/>
          <p:cNvSpPr/>
          <p:nvPr/>
        </p:nvSpPr>
        <p:spPr>
          <a:xfrm>
            <a:off x="423635" y="9179"/>
            <a:ext cx="6938653" cy="830997"/>
          </a:xfrm>
          <a:prstGeom prst="rect">
            <a:avLst/>
          </a:prstGeom>
        </p:spPr>
        <p:txBody>
          <a:bodyPr wrap="square">
            <a:spAutoFit/>
          </a:bodyPr>
          <a:lstStyle/>
          <a:p>
            <a:pPr>
              <a:lnSpc>
                <a:spcPct val="120000"/>
              </a:lnSpc>
            </a:pPr>
            <a:r>
              <a:rPr lang="th-TH" sz="2000" b="1" dirty="0">
                <a:solidFill>
                  <a:schemeClr val="bg1"/>
                </a:solidFill>
                <a:latin typeface="Chulabhorn Likit Text Light๙" panose="00000400000000000000" pitchFamily="2" charset="-34"/>
                <a:cs typeface="Chulabhorn Likit Text Light๙" panose="00000400000000000000" pitchFamily="2" charset="-34"/>
              </a:rPr>
              <a:t>งบประมาณกองทุนพัฒนาบทบาทสตรี </a:t>
            </a:r>
            <a:br>
              <a:rPr lang="th-TH" sz="2000" b="1" dirty="0">
                <a:solidFill>
                  <a:schemeClr val="bg1"/>
                </a:solidFill>
                <a:latin typeface="Chulabhorn Likit Text Light๙" panose="00000400000000000000" pitchFamily="2" charset="-34"/>
                <a:cs typeface="Chulabhorn Likit Text Light๙" panose="00000400000000000000" pitchFamily="2" charset="-34"/>
              </a:rPr>
            </a:br>
            <a:r>
              <a:rPr lang="th-TH" sz="20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20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2000" b="1" dirty="0">
                <a:solidFill>
                  <a:schemeClr val="bg1"/>
                </a:solidFill>
                <a:latin typeface="Chulabhorn Likit Text Light๙" panose="00000400000000000000" pitchFamily="2" charset="-34"/>
                <a:cs typeface="Chulabhorn Likit Text Light๙" panose="00000400000000000000" pitchFamily="2" charset="-34"/>
              </a:rPr>
              <a:t> 2567  (ส่วนภูมิภาค) </a:t>
            </a:r>
          </a:p>
        </p:txBody>
      </p:sp>
      <p:grpSp>
        <p:nvGrpSpPr>
          <p:cNvPr id="35" name="กลุ่ม 34"/>
          <p:cNvGrpSpPr/>
          <p:nvPr/>
        </p:nvGrpSpPr>
        <p:grpSpPr>
          <a:xfrm>
            <a:off x="0" y="6280821"/>
            <a:ext cx="6867498" cy="633958"/>
            <a:chOff x="-425532" y="4710612"/>
            <a:chExt cx="5576155" cy="475468"/>
          </a:xfrm>
        </p:grpSpPr>
        <p:grpSp>
          <p:nvGrpSpPr>
            <p:cNvPr id="36" name="กลุ่ม 35"/>
            <p:cNvGrpSpPr/>
            <p:nvPr/>
          </p:nvGrpSpPr>
          <p:grpSpPr>
            <a:xfrm>
              <a:off x="-425532" y="4710612"/>
              <a:ext cx="5576155" cy="475468"/>
              <a:chOff x="-425532" y="4710612"/>
              <a:chExt cx="5576155" cy="475468"/>
            </a:xfrm>
          </p:grpSpPr>
          <p:grpSp>
            <p:nvGrpSpPr>
              <p:cNvPr id="38" name="กลุ่ม 37"/>
              <p:cNvGrpSpPr/>
              <p:nvPr/>
            </p:nvGrpSpPr>
            <p:grpSpPr>
              <a:xfrm>
                <a:off x="-425532" y="4744286"/>
                <a:ext cx="3197332" cy="419753"/>
                <a:chOff x="-468560" y="4744285"/>
                <a:chExt cx="3197332" cy="419753"/>
              </a:xfrm>
            </p:grpSpPr>
            <p:sp>
              <p:nvSpPr>
                <p:cNvPr id="47" name="รูปห้าเหลี่ยม 46">
                  <a:extLst>
                    <a:ext uri="{FF2B5EF4-FFF2-40B4-BE49-F238E27FC236}">
                      <a16:creationId xmlns:a16="http://schemas.microsoft.com/office/drawing/2014/main" id="{DBD58DB1-2D1D-473D-B9E5-40B9622A67E9}"/>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48" name="รูปห้าเหลี่ยม 47">
                  <a:extLst>
                    <a:ext uri="{FF2B5EF4-FFF2-40B4-BE49-F238E27FC236}">
                      <a16:creationId xmlns:a16="http://schemas.microsoft.com/office/drawing/2014/main" id="{DBD58DB1-2D1D-473D-B9E5-40B9622A67E9}"/>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39" name="กลุ่ม 38"/>
              <p:cNvGrpSpPr/>
              <p:nvPr/>
            </p:nvGrpSpPr>
            <p:grpSpPr>
              <a:xfrm>
                <a:off x="2771800" y="4710612"/>
                <a:ext cx="2378823" cy="475468"/>
                <a:chOff x="3507388" y="4717424"/>
                <a:chExt cx="2378823" cy="475468"/>
              </a:xfrm>
            </p:grpSpPr>
            <p:grpSp>
              <p:nvGrpSpPr>
                <p:cNvPr id="40" name="กลุ่ม 39"/>
                <p:cNvGrpSpPr/>
                <p:nvPr/>
              </p:nvGrpSpPr>
              <p:grpSpPr>
                <a:xfrm>
                  <a:off x="4284268" y="4717424"/>
                  <a:ext cx="1601943" cy="405692"/>
                  <a:chOff x="6239008" y="4519859"/>
                  <a:chExt cx="1601943" cy="405692"/>
                </a:xfrm>
              </p:grpSpPr>
              <p:pic>
                <p:nvPicPr>
                  <p:cNvPr id="42" name="Picture 23">
                    <a:extLst>
                      <a:ext uri="{FF2B5EF4-FFF2-40B4-BE49-F238E27FC236}">
                        <a16:creationId xmlns:a16="http://schemas.microsoft.com/office/drawing/2014/main" id="{A9FCDA38-8F0B-49DF-8F2E-B899B1F36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43" name="Picture 24">
                    <a:extLst>
                      <a:ext uri="{FF2B5EF4-FFF2-40B4-BE49-F238E27FC236}">
                        <a16:creationId xmlns:a16="http://schemas.microsoft.com/office/drawing/2014/main" id="{199745AA-CFB3-443D-A566-E11575BA52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44" name="กลุ่ม 43"/>
                  <p:cNvGrpSpPr/>
                  <p:nvPr/>
                </p:nvGrpSpPr>
                <p:grpSpPr>
                  <a:xfrm>
                    <a:off x="6619048" y="4614121"/>
                    <a:ext cx="626890" cy="294323"/>
                    <a:chOff x="6589062" y="4638694"/>
                    <a:chExt cx="413122" cy="193959"/>
                  </a:xfrm>
                </p:grpSpPr>
                <p:pic>
                  <p:nvPicPr>
                    <p:cNvPr id="45" name="Picture 35">
                      <a:extLst>
                        <a:ext uri="{FF2B5EF4-FFF2-40B4-BE49-F238E27FC236}">
                          <a16:creationId xmlns:a16="http://schemas.microsoft.com/office/drawing/2014/main" id="{9584FECB-F937-4F01-8CDD-C92F98A2F1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46" name="Picture 36">
                      <a:extLst>
                        <a:ext uri="{FF2B5EF4-FFF2-40B4-BE49-F238E27FC236}">
                          <a16:creationId xmlns:a16="http://schemas.microsoft.com/office/drawing/2014/main" id="{62FFD426-AD6C-47DA-99D3-A7217E240C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41" name="Picture 2" descr="C:\Users\Administrator\Desktop\change for goo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7" name="TextBox 7"/>
            <p:cNvSpPr txBox="1"/>
            <p:nvPr/>
          </p:nvSpPr>
          <p:spPr>
            <a:xfrm>
              <a:off x="-35186" y="4804874"/>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17794348-1BB3-4A5A-B295-BF34DE6F4728}"/>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8</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12658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าราง 10">
            <a:extLst>
              <a:ext uri="{FF2B5EF4-FFF2-40B4-BE49-F238E27FC236}">
                <a16:creationId xmlns:a16="http://schemas.microsoft.com/office/drawing/2014/main" id="{7C8DD1A9-DFE4-4CBC-BDBF-CAB00621CA3A}"/>
              </a:ext>
            </a:extLst>
          </p:cNvPr>
          <p:cNvGraphicFramePr>
            <a:graphicFrameLocks noGrp="1"/>
          </p:cNvGraphicFramePr>
          <p:nvPr>
            <p:ph idx="1"/>
            <p:extLst>
              <p:ext uri="{D42A27DB-BD31-4B8C-83A1-F6EECF244321}">
                <p14:modId xmlns:p14="http://schemas.microsoft.com/office/powerpoint/2010/main" val="1894514300"/>
              </p:ext>
            </p:extLst>
          </p:nvPr>
        </p:nvGraphicFramePr>
        <p:xfrm>
          <a:off x="472741" y="1212744"/>
          <a:ext cx="11029950" cy="4079240"/>
        </p:xfrm>
        <a:graphic>
          <a:graphicData uri="http://schemas.openxmlformats.org/drawingml/2006/table">
            <a:tbl>
              <a:tblPr firstRow="1" bandRow="1">
                <a:tableStyleId>{5C22544A-7EE6-4342-B048-85BDC9FD1C3A}</a:tableStyleId>
              </a:tblPr>
              <a:tblGrid>
                <a:gridCol w="658228">
                  <a:extLst>
                    <a:ext uri="{9D8B030D-6E8A-4147-A177-3AD203B41FA5}">
                      <a16:colId xmlns:a16="http://schemas.microsoft.com/office/drawing/2014/main" val="11784200"/>
                    </a:ext>
                  </a:extLst>
                </a:gridCol>
                <a:gridCol w="3018422">
                  <a:extLst>
                    <a:ext uri="{9D8B030D-6E8A-4147-A177-3AD203B41FA5}">
                      <a16:colId xmlns:a16="http://schemas.microsoft.com/office/drawing/2014/main" val="3453801504"/>
                    </a:ext>
                  </a:extLst>
                </a:gridCol>
                <a:gridCol w="1838325">
                  <a:extLst>
                    <a:ext uri="{9D8B030D-6E8A-4147-A177-3AD203B41FA5}">
                      <a16:colId xmlns:a16="http://schemas.microsoft.com/office/drawing/2014/main" val="322551674"/>
                    </a:ext>
                  </a:extLst>
                </a:gridCol>
                <a:gridCol w="1838325">
                  <a:extLst>
                    <a:ext uri="{9D8B030D-6E8A-4147-A177-3AD203B41FA5}">
                      <a16:colId xmlns:a16="http://schemas.microsoft.com/office/drawing/2014/main" val="3637026804"/>
                    </a:ext>
                  </a:extLst>
                </a:gridCol>
                <a:gridCol w="1838325">
                  <a:extLst>
                    <a:ext uri="{9D8B030D-6E8A-4147-A177-3AD203B41FA5}">
                      <a16:colId xmlns:a16="http://schemas.microsoft.com/office/drawing/2014/main" val="3741868094"/>
                    </a:ext>
                  </a:extLst>
                </a:gridCol>
                <a:gridCol w="1838325">
                  <a:extLst>
                    <a:ext uri="{9D8B030D-6E8A-4147-A177-3AD203B41FA5}">
                      <a16:colId xmlns:a16="http://schemas.microsoft.com/office/drawing/2014/main" val="715795054"/>
                    </a:ext>
                  </a:extLst>
                </a:gridCol>
              </a:tblGrid>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ที่</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จังหวัด</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งบบริหาร</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เงินอุดหนุน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เงินทุนหมุนเวียน</a:t>
                      </a:r>
                    </a:p>
                  </a:txBody>
                  <a:tcPr/>
                </a:tc>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รวม</a:t>
                      </a:r>
                    </a:p>
                  </a:txBody>
                  <a:tcPr/>
                </a:tc>
                <a:extLst>
                  <a:ext uri="{0D108BD9-81ED-4DB2-BD59-A6C34878D82A}">
                    <a16:rowId xmlns:a16="http://schemas.microsoft.com/office/drawing/2014/main" val="3432567753"/>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กระบี่</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1,441,680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400,000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10,841,680 </a:t>
                      </a:r>
                    </a:p>
                  </a:txBody>
                  <a:tcPr marL="9525" marR="9525" marT="9525" marB="0" anchor="b"/>
                </a:tc>
                <a:extLst>
                  <a:ext uri="{0D108BD9-81ED-4DB2-BD59-A6C34878D82A}">
                    <a16:rowId xmlns:a16="http://schemas.microsoft.com/office/drawing/2014/main" val="21829229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2</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กาญจนบุรี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2,096,715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18,996,715 </a:t>
                      </a:r>
                    </a:p>
                  </a:txBody>
                  <a:tcPr marL="9525" marR="9525" marT="9525" marB="0" anchor="b"/>
                </a:tc>
                <a:extLst>
                  <a:ext uri="{0D108BD9-81ED-4DB2-BD59-A6C34878D82A}">
                    <a16:rowId xmlns:a16="http://schemas.microsoft.com/office/drawing/2014/main" val="2904513895"/>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3</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กาฬสินธุ์</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2,673,190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1,100,000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18,773,190 </a:t>
                      </a:r>
                    </a:p>
                  </a:txBody>
                  <a:tcPr marL="9525" marR="9525" marT="9525" marB="0" anchor="b"/>
                </a:tc>
                <a:extLst>
                  <a:ext uri="{0D108BD9-81ED-4DB2-BD59-A6C34878D82A}">
                    <a16:rowId xmlns:a16="http://schemas.microsoft.com/office/drawing/2014/main" val="312243350"/>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4</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กำแพงเพชร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1,812,265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13,000,000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15,712,265 </a:t>
                      </a:r>
                    </a:p>
                  </a:txBody>
                  <a:tcPr marL="9525" marR="9525" marT="9525" marB="0" anchor="b"/>
                </a:tc>
                <a:extLst>
                  <a:ext uri="{0D108BD9-81ED-4DB2-BD59-A6C34878D82A}">
                    <a16:rowId xmlns:a16="http://schemas.microsoft.com/office/drawing/2014/main" val="3567397268"/>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5</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ขอนแก่น</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3,719,790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25,319,790 </a:t>
                      </a:r>
                    </a:p>
                  </a:txBody>
                  <a:tcPr marL="9525" marR="9525" marT="9525" marB="0" anchor="b"/>
                </a:tc>
                <a:extLst>
                  <a:ext uri="{0D108BD9-81ED-4DB2-BD59-A6C34878D82A}">
                    <a16:rowId xmlns:a16="http://schemas.microsoft.com/office/drawing/2014/main" val="2932360546"/>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6</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จันทบุรี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1,662,930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600,000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12,262,930 </a:t>
                      </a:r>
                    </a:p>
                  </a:txBody>
                  <a:tcPr marL="9525" marR="9525" marT="9525" marB="0" anchor="b"/>
                </a:tc>
                <a:extLst>
                  <a:ext uri="{0D108BD9-81ED-4DB2-BD59-A6C34878D82A}">
                    <a16:rowId xmlns:a16="http://schemas.microsoft.com/office/drawing/2014/main" val="1747242857"/>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7</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ฉะเชิงเทรา</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1,866,665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900,000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10,000,000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12,766,665 </a:t>
                      </a:r>
                    </a:p>
                  </a:txBody>
                  <a:tcPr marL="9525" marR="9525" marT="9525" marB="0" anchor="b"/>
                </a:tc>
                <a:extLst>
                  <a:ext uri="{0D108BD9-81ED-4DB2-BD59-A6C34878D82A}">
                    <a16:rowId xmlns:a16="http://schemas.microsoft.com/office/drawing/2014/main" val="89059555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8</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ชลบุรี</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1,863,065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1,100,000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14,000,000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16,963,065 </a:t>
                      </a:r>
                    </a:p>
                  </a:txBody>
                  <a:tcPr marL="9525" marR="9525" marT="9525" marB="0" anchor="b"/>
                </a:tc>
                <a:extLst>
                  <a:ext uri="{0D108BD9-81ED-4DB2-BD59-A6C34878D82A}">
                    <a16:rowId xmlns:a16="http://schemas.microsoft.com/office/drawing/2014/main" val="4127516051"/>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9</a:t>
                      </a:r>
                    </a:p>
                  </a:txBody>
                  <a:tcPr/>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ชัยนาท</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1,414,580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500,000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11,000,000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12,914,580 </a:t>
                      </a:r>
                    </a:p>
                  </a:txBody>
                  <a:tcPr marL="9525" marR="9525" marT="9525" marB="0" anchor="b"/>
                </a:tc>
                <a:extLst>
                  <a:ext uri="{0D108BD9-81ED-4DB2-BD59-A6C34878D82A}">
                    <a16:rowId xmlns:a16="http://schemas.microsoft.com/office/drawing/2014/main" val="3064650204"/>
                  </a:ext>
                </a:extLst>
              </a:tr>
              <a:tr h="370840">
                <a:tc>
                  <a:txBody>
                    <a:bodyPr/>
                    <a:lstStyle/>
                    <a:p>
                      <a:pPr algn="ctr"/>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10</a:t>
                      </a:r>
                    </a:p>
                  </a:txBody>
                  <a:tcPr/>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ชัยภูมิ</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2,458,640 </a:t>
                      </a:r>
                    </a:p>
                  </a:txBody>
                  <a:tcPr marL="9525" marR="9525" marT="9525" marB="0" anchor="b"/>
                </a:tc>
                <a:tc>
                  <a:txBody>
                    <a:bodyPr/>
                    <a:lstStyle/>
                    <a:p>
                      <a:pPr algn="l" fontAlgn="b"/>
                      <a:r>
                        <a:rPr lang="th-TH" sz="1800" b="1" kern="1200">
                          <a:solidFill>
                            <a:srgbClr val="002060"/>
                          </a:solidFill>
                          <a:latin typeface="Chulabhorn Likit Text Light๙" panose="00000400000000000000" pitchFamily="2" charset="-34"/>
                          <a:ea typeface="+mn-ea"/>
                          <a:cs typeface="Chulabhorn Likit Text Light๙" panose="00000400000000000000" pitchFamily="2" charset="-34"/>
                        </a:rPr>
                        <a:t>       1,400,000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20,000,000 </a:t>
                      </a:r>
                    </a:p>
                  </a:txBody>
                  <a:tcPr marL="9525" marR="9525" marT="9525" marB="0" anchor="b"/>
                </a:tc>
                <a:tc>
                  <a:txBody>
                    <a:bodyPr/>
                    <a:lstStyle/>
                    <a:p>
                      <a:pPr algn="l" fontAlgn="b"/>
                      <a:r>
                        <a:rPr lang="th-TH" sz="1800" b="1" kern="1200" dirty="0">
                          <a:solidFill>
                            <a:srgbClr val="002060"/>
                          </a:solidFill>
                          <a:latin typeface="Chulabhorn Likit Text Light๙" panose="00000400000000000000" pitchFamily="2" charset="-34"/>
                          <a:ea typeface="+mn-ea"/>
                          <a:cs typeface="Chulabhorn Likit Text Light๙" panose="00000400000000000000" pitchFamily="2" charset="-34"/>
                        </a:rPr>
                        <a:t>        23,858,640 </a:t>
                      </a:r>
                    </a:p>
                  </a:txBody>
                  <a:tcPr marL="9525" marR="9525" marT="9525" marB="0" anchor="b"/>
                </a:tc>
                <a:extLst>
                  <a:ext uri="{0D108BD9-81ED-4DB2-BD59-A6C34878D82A}">
                    <a16:rowId xmlns:a16="http://schemas.microsoft.com/office/drawing/2014/main" val="1503960448"/>
                  </a:ext>
                </a:extLst>
              </a:tr>
            </a:tbl>
          </a:graphicData>
        </a:graphic>
      </p:graphicFrame>
      <p:grpSp>
        <p:nvGrpSpPr>
          <p:cNvPr id="4" name="กลุ่ม 52">
            <a:extLst>
              <a:ext uri="{FF2B5EF4-FFF2-40B4-BE49-F238E27FC236}">
                <a16:creationId xmlns:a16="http://schemas.microsoft.com/office/drawing/2014/main" id="{2F63AE90-0133-45A8-8C20-5118F86606D8}"/>
              </a:ext>
            </a:extLst>
          </p:cNvPr>
          <p:cNvGrpSpPr/>
          <p:nvPr/>
        </p:nvGrpSpPr>
        <p:grpSpPr>
          <a:xfrm>
            <a:off x="4831" y="-5865"/>
            <a:ext cx="12245731" cy="938850"/>
            <a:chOff x="-29746" y="-164554"/>
            <a:chExt cx="9173747" cy="771073"/>
          </a:xfrm>
        </p:grpSpPr>
        <p:sp>
          <p:nvSpPr>
            <p:cNvPr id="5" name="สี่เหลี่ยมผืนผ้า: มุมมน 48">
              <a:extLst>
                <a:ext uri="{FF2B5EF4-FFF2-40B4-BE49-F238E27FC236}">
                  <a16:creationId xmlns:a16="http://schemas.microsoft.com/office/drawing/2014/main" id="{F5850DF5-C79A-4017-A123-E6D959B55E69}"/>
                </a:ext>
              </a:extLst>
            </p:cNvPr>
            <p:cNvSpPr/>
            <p:nvPr/>
          </p:nvSpPr>
          <p:spPr>
            <a:xfrm>
              <a:off x="5692012" y="65211"/>
              <a:ext cx="3441748" cy="377690"/>
            </a:xfrm>
            <a:prstGeom prst="round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 name="สี่เหลี่ยมผืนผ้า 47">
              <a:extLst>
                <a:ext uri="{FF2B5EF4-FFF2-40B4-BE49-F238E27FC236}">
                  <a16:creationId xmlns:a16="http://schemas.microsoft.com/office/drawing/2014/main" id="{FCE4C3A4-F9B3-48D8-B257-ABA6BE612726}"/>
                </a:ext>
              </a:extLst>
            </p:cNvPr>
            <p:cNvSpPr/>
            <p:nvPr/>
          </p:nvSpPr>
          <p:spPr>
            <a:xfrm>
              <a:off x="-29746" y="-164554"/>
              <a:ext cx="9173747" cy="771073"/>
            </a:xfrm>
            <a:prstGeom prst="rect">
              <a:avLst/>
            </a:prstGeom>
            <a:gradFill flip="none" rotWithShape="1">
              <a:gsLst>
                <a:gs pos="0">
                  <a:srgbClr val="8E7300"/>
                </a:gs>
                <a:gs pos="51000">
                  <a:srgbClr val="FFFFFF"/>
                </a:gs>
                <a:gs pos="76000">
                  <a:srgbClr val="BC9800"/>
                </a:gs>
                <a:gs pos="24000">
                  <a:srgbClr val="BC9800"/>
                </a:gs>
                <a:gs pos="100000">
                  <a:srgbClr val="9A7D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 name="แผนผังลำดับงาน: ป้อนข้อมูลด้วยตนเอง 4">
              <a:extLst>
                <a:ext uri="{FF2B5EF4-FFF2-40B4-BE49-F238E27FC236}">
                  <a16:creationId xmlns:a16="http://schemas.microsoft.com/office/drawing/2014/main" id="{240AB89D-3B61-406A-B9A7-3A7610EC91B4}"/>
                </a:ext>
              </a:extLst>
            </p:cNvPr>
            <p:cNvSpPr/>
            <p:nvPr/>
          </p:nvSpPr>
          <p:spPr>
            <a:xfrm>
              <a:off x="5883027" y="51469"/>
              <a:ext cx="3260973" cy="301861"/>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dirty="0"/>
            </a:p>
          </p:txBody>
        </p:sp>
        <p:sp>
          <p:nvSpPr>
            <p:cNvPr id="8" name="สี่เหลี่ยมผืนผ้า 3">
              <a:extLst>
                <a:ext uri="{FF2B5EF4-FFF2-40B4-BE49-F238E27FC236}">
                  <a16:creationId xmlns:a16="http://schemas.microsoft.com/office/drawing/2014/main" id="{AAA5D77D-2DB5-4A7C-A61B-5D4463AC5E2B}"/>
                </a:ext>
              </a:extLst>
            </p:cNvPr>
            <p:cNvSpPr/>
            <p:nvPr/>
          </p:nvSpPr>
          <p:spPr>
            <a:xfrm>
              <a:off x="-29746" y="-164554"/>
              <a:ext cx="9173747" cy="66532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9" name="กล่องข้อความ 8">
            <a:extLst>
              <a:ext uri="{FF2B5EF4-FFF2-40B4-BE49-F238E27FC236}">
                <a16:creationId xmlns:a16="http://schemas.microsoft.com/office/drawing/2014/main" id="{B7954549-28C7-4222-884A-59CAF3C341D7}"/>
              </a:ext>
            </a:extLst>
          </p:cNvPr>
          <p:cNvSpPr txBox="1"/>
          <p:nvPr/>
        </p:nvSpPr>
        <p:spPr>
          <a:xfrm>
            <a:off x="806116" y="168442"/>
            <a:ext cx="5955631" cy="646331"/>
          </a:xfrm>
          <a:prstGeom prst="rect">
            <a:avLst/>
          </a:prstGeom>
          <a:noFill/>
        </p:spPr>
        <p:txBody>
          <a:bodyPr wrap="square" rtlCol="0">
            <a:spAutoFit/>
          </a:bodyPr>
          <a:lstStyle/>
          <a:p>
            <a:r>
              <a:rPr lang="th-TH" b="1" dirty="0">
                <a:solidFill>
                  <a:schemeClr val="bg1"/>
                </a:solidFill>
                <a:latin typeface="Chulabhorn Likit Text Light๙" panose="00000400000000000000" pitchFamily="2" charset="-34"/>
                <a:cs typeface="Chulabhorn Likit Text Light๙" panose="00000400000000000000" pitchFamily="2" charset="-34"/>
              </a:rPr>
              <a:t>การจัดสรรงบประมาณกองทุน</a:t>
            </a:r>
            <a:r>
              <a:rPr lang="th-TH" sz="1800" b="1" dirty="0">
                <a:solidFill>
                  <a:schemeClr val="bg1"/>
                </a:solidFill>
                <a:latin typeface="Chulabhorn Likit Text Light๙" panose="00000400000000000000" pitchFamily="2" charset="-34"/>
                <a:cs typeface="Chulabhorn Likit Text Light๙" panose="00000400000000000000" pitchFamily="2" charset="-34"/>
              </a:rPr>
              <a:t>พัฒนาบทบาทสตรี </a:t>
            </a:r>
            <a:br>
              <a:rPr lang="th-TH" sz="1800" b="1" dirty="0">
                <a:solidFill>
                  <a:schemeClr val="bg1"/>
                </a:solidFill>
                <a:latin typeface="Chulabhorn Likit Text Light๙" panose="00000400000000000000" pitchFamily="2" charset="-34"/>
                <a:cs typeface="Chulabhorn Likit Text Light๙" panose="00000400000000000000" pitchFamily="2" charset="-34"/>
              </a:rPr>
            </a:br>
            <a:r>
              <a:rPr lang="th-TH" sz="1800" b="1" dirty="0">
                <a:solidFill>
                  <a:schemeClr val="bg1"/>
                </a:solidFill>
                <a:latin typeface="Chulabhorn Likit Text Light๙" panose="00000400000000000000" pitchFamily="2" charset="-34"/>
                <a:cs typeface="Chulabhorn Likit Text Light๙" panose="00000400000000000000" pitchFamily="2" charset="-34"/>
              </a:rPr>
              <a:t>ประจำปีงบประมาณ </a:t>
            </a:r>
            <a:r>
              <a:rPr lang="th-TH" sz="1800" b="1" dirty="0">
                <a:solidFill>
                  <a:schemeClr val="bg1"/>
                </a:solidFill>
                <a:latin typeface="Chulabhorn Likit Text Light๙" panose="00000400000000000000" pitchFamily="2" charset="-34"/>
                <a:ea typeface="Times New Roman" panose="02020603050405020304" pitchFamily="18" charset="0"/>
                <a:cs typeface="Chulabhorn Likit Text Light๙" panose="00000400000000000000" pitchFamily="2" charset="-34"/>
              </a:rPr>
              <a:t>พ.ศ.</a:t>
            </a:r>
            <a:r>
              <a:rPr lang="th-TH" sz="1800" b="1" dirty="0">
                <a:solidFill>
                  <a:schemeClr val="bg1"/>
                </a:solidFill>
                <a:latin typeface="Chulabhorn Likit Text Light๙" panose="00000400000000000000" pitchFamily="2" charset="-34"/>
                <a:cs typeface="Chulabhorn Likit Text Light๙" panose="00000400000000000000" pitchFamily="2" charset="-34"/>
              </a:rPr>
              <a:t> 2567  (ส่วนภูมิภาค)</a:t>
            </a:r>
            <a:endParaRPr lang="th-TH" dirty="0">
              <a:solidFill>
                <a:schemeClr val="bg1"/>
              </a:solidFill>
            </a:endParaRPr>
          </a:p>
        </p:txBody>
      </p:sp>
      <p:grpSp>
        <p:nvGrpSpPr>
          <p:cNvPr id="11" name="กลุ่ม 10">
            <a:extLst>
              <a:ext uri="{FF2B5EF4-FFF2-40B4-BE49-F238E27FC236}">
                <a16:creationId xmlns:a16="http://schemas.microsoft.com/office/drawing/2014/main" id="{64C10398-2796-49BD-B0F4-D377C1DC3624}"/>
              </a:ext>
            </a:extLst>
          </p:cNvPr>
          <p:cNvGrpSpPr/>
          <p:nvPr/>
        </p:nvGrpSpPr>
        <p:grpSpPr>
          <a:xfrm>
            <a:off x="0" y="6280821"/>
            <a:ext cx="6867498" cy="633958"/>
            <a:chOff x="-425532" y="4710612"/>
            <a:chExt cx="5576155" cy="475468"/>
          </a:xfrm>
        </p:grpSpPr>
        <p:grpSp>
          <p:nvGrpSpPr>
            <p:cNvPr id="12" name="กลุ่ม 11">
              <a:extLst>
                <a:ext uri="{FF2B5EF4-FFF2-40B4-BE49-F238E27FC236}">
                  <a16:creationId xmlns:a16="http://schemas.microsoft.com/office/drawing/2014/main" id="{78EC23F8-A390-4438-8545-052B03041C15}"/>
                </a:ext>
              </a:extLst>
            </p:cNvPr>
            <p:cNvGrpSpPr/>
            <p:nvPr/>
          </p:nvGrpSpPr>
          <p:grpSpPr>
            <a:xfrm>
              <a:off x="-425532" y="4710612"/>
              <a:ext cx="5576155" cy="475468"/>
              <a:chOff x="-425532" y="4710612"/>
              <a:chExt cx="5576155" cy="475468"/>
            </a:xfrm>
          </p:grpSpPr>
          <p:grpSp>
            <p:nvGrpSpPr>
              <p:cNvPr id="14" name="กลุ่ม 13">
                <a:extLst>
                  <a:ext uri="{FF2B5EF4-FFF2-40B4-BE49-F238E27FC236}">
                    <a16:creationId xmlns:a16="http://schemas.microsoft.com/office/drawing/2014/main" id="{40C04D99-7823-4593-958C-1926D48904E1}"/>
                  </a:ext>
                </a:extLst>
              </p:cNvPr>
              <p:cNvGrpSpPr/>
              <p:nvPr/>
            </p:nvGrpSpPr>
            <p:grpSpPr>
              <a:xfrm>
                <a:off x="-425532" y="4744286"/>
                <a:ext cx="3197332" cy="419753"/>
                <a:chOff x="-468560" y="4744285"/>
                <a:chExt cx="3197332" cy="419753"/>
              </a:xfrm>
            </p:grpSpPr>
            <p:sp>
              <p:nvSpPr>
                <p:cNvPr id="23" name="รูปห้าเหลี่ยม 35">
                  <a:extLst>
                    <a:ext uri="{FF2B5EF4-FFF2-40B4-BE49-F238E27FC236}">
                      <a16:creationId xmlns:a16="http://schemas.microsoft.com/office/drawing/2014/main" id="{8C5F6881-DB46-400E-B661-9FCFE2D0B76E}"/>
                    </a:ext>
                  </a:extLst>
                </p:cNvPr>
                <p:cNvSpPr/>
                <p:nvPr/>
              </p:nvSpPr>
              <p:spPr>
                <a:xfrm>
                  <a:off x="-396552" y="4744285"/>
                  <a:ext cx="3125324" cy="419753"/>
                </a:xfrm>
                <a:prstGeom prst="homePlate">
                  <a:avLst/>
                </a:prstGeom>
                <a:solidFill>
                  <a:srgbClr val="FFC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sp>
              <p:nvSpPr>
                <p:cNvPr id="24" name="รูปห้าเหลี่ยม 36">
                  <a:extLst>
                    <a:ext uri="{FF2B5EF4-FFF2-40B4-BE49-F238E27FC236}">
                      <a16:creationId xmlns:a16="http://schemas.microsoft.com/office/drawing/2014/main" id="{D715CD98-B135-433C-B50A-3DC977FC9F88}"/>
                    </a:ext>
                  </a:extLst>
                </p:cNvPr>
                <p:cNvSpPr/>
                <p:nvPr/>
              </p:nvSpPr>
              <p:spPr>
                <a:xfrm>
                  <a:off x="-468560" y="4744285"/>
                  <a:ext cx="3125324" cy="41975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733"/>
                </a:p>
              </p:txBody>
            </p:sp>
          </p:grpSp>
          <p:grpSp>
            <p:nvGrpSpPr>
              <p:cNvPr id="15" name="กลุ่ม 14">
                <a:extLst>
                  <a:ext uri="{FF2B5EF4-FFF2-40B4-BE49-F238E27FC236}">
                    <a16:creationId xmlns:a16="http://schemas.microsoft.com/office/drawing/2014/main" id="{E84A95C4-B59E-48AC-8157-6A56BE37ECD9}"/>
                  </a:ext>
                </a:extLst>
              </p:cNvPr>
              <p:cNvGrpSpPr/>
              <p:nvPr/>
            </p:nvGrpSpPr>
            <p:grpSpPr>
              <a:xfrm>
                <a:off x="2771800" y="4710612"/>
                <a:ext cx="2378823" cy="475468"/>
                <a:chOff x="3507388" y="4717424"/>
                <a:chExt cx="2378823" cy="475468"/>
              </a:xfrm>
            </p:grpSpPr>
            <p:grpSp>
              <p:nvGrpSpPr>
                <p:cNvPr id="16" name="กลุ่ม 15">
                  <a:extLst>
                    <a:ext uri="{FF2B5EF4-FFF2-40B4-BE49-F238E27FC236}">
                      <a16:creationId xmlns:a16="http://schemas.microsoft.com/office/drawing/2014/main" id="{B5E0FFE5-8C4B-4603-A3F5-85C2C94A2CBC}"/>
                    </a:ext>
                  </a:extLst>
                </p:cNvPr>
                <p:cNvGrpSpPr/>
                <p:nvPr/>
              </p:nvGrpSpPr>
              <p:grpSpPr>
                <a:xfrm>
                  <a:off x="4284268" y="4717424"/>
                  <a:ext cx="1601943" cy="405692"/>
                  <a:chOff x="6239008" y="4519859"/>
                  <a:chExt cx="1601943" cy="405692"/>
                </a:xfrm>
              </p:grpSpPr>
              <p:pic>
                <p:nvPicPr>
                  <p:cNvPr id="18" name="Picture 23">
                    <a:extLst>
                      <a:ext uri="{FF2B5EF4-FFF2-40B4-BE49-F238E27FC236}">
                        <a16:creationId xmlns:a16="http://schemas.microsoft.com/office/drawing/2014/main" id="{3DDA5E2B-874B-4EE7-BA1D-B807B0753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898" y="4519859"/>
                    <a:ext cx="563053" cy="367586"/>
                  </a:xfrm>
                  <a:prstGeom prst="rect">
                    <a:avLst/>
                  </a:prstGeom>
                </p:spPr>
              </p:pic>
              <p:pic>
                <p:nvPicPr>
                  <p:cNvPr id="19" name="Picture 24">
                    <a:extLst>
                      <a:ext uri="{FF2B5EF4-FFF2-40B4-BE49-F238E27FC236}">
                        <a16:creationId xmlns:a16="http://schemas.microsoft.com/office/drawing/2014/main" id="{0846B489-0A96-4532-9664-665CDB370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9008" y="4535548"/>
                    <a:ext cx="346227" cy="390003"/>
                  </a:xfrm>
                  <a:prstGeom prst="rect">
                    <a:avLst/>
                  </a:prstGeom>
                </p:spPr>
              </p:pic>
              <p:grpSp>
                <p:nvGrpSpPr>
                  <p:cNvPr id="20" name="กลุ่ม 19">
                    <a:extLst>
                      <a:ext uri="{FF2B5EF4-FFF2-40B4-BE49-F238E27FC236}">
                        <a16:creationId xmlns:a16="http://schemas.microsoft.com/office/drawing/2014/main" id="{2DAC13B1-949A-4F35-A08B-E13719F8F073}"/>
                      </a:ext>
                    </a:extLst>
                  </p:cNvPr>
                  <p:cNvGrpSpPr/>
                  <p:nvPr/>
                </p:nvGrpSpPr>
                <p:grpSpPr>
                  <a:xfrm>
                    <a:off x="6619048" y="4614121"/>
                    <a:ext cx="626890" cy="294323"/>
                    <a:chOff x="6589062" y="4638694"/>
                    <a:chExt cx="413122" cy="193959"/>
                  </a:xfrm>
                </p:grpSpPr>
                <p:pic>
                  <p:nvPicPr>
                    <p:cNvPr id="21" name="Picture 35">
                      <a:extLst>
                        <a:ext uri="{FF2B5EF4-FFF2-40B4-BE49-F238E27FC236}">
                          <a16:creationId xmlns:a16="http://schemas.microsoft.com/office/drawing/2014/main" id="{E7BAC80E-C991-44A0-82B8-0342EBCF6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062" y="4648929"/>
                      <a:ext cx="221444" cy="183724"/>
                    </a:xfrm>
                    <a:prstGeom prst="rect">
                      <a:avLst/>
                    </a:prstGeom>
                  </p:spPr>
                </p:pic>
                <p:pic>
                  <p:nvPicPr>
                    <p:cNvPr id="22" name="Picture 36">
                      <a:extLst>
                        <a:ext uri="{FF2B5EF4-FFF2-40B4-BE49-F238E27FC236}">
                          <a16:creationId xmlns:a16="http://schemas.microsoft.com/office/drawing/2014/main" id="{DC1288D9-DFAF-48D7-A50F-CE5062E136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445" y="4638694"/>
                      <a:ext cx="166739" cy="180120"/>
                    </a:xfrm>
                    <a:prstGeom prst="rect">
                      <a:avLst/>
                    </a:prstGeom>
                  </p:spPr>
                </p:pic>
              </p:grpSp>
            </p:grpSp>
            <p:pic>
              <p:nvPicPr>
                <p:cNvPr id="17" name="Picture 2" descr="C:\Users\Administrator\Desktop\change for good.png">
                  <a:extLst>
                    <a:ext uri="{FF2B5EF4-FFF2-40B4-BE49-F238E27FC236}">
                      <a16:creationId xmlns:a16="http://schemas.microsoft.com/office/drawing/2014/main" id="{A3330CD4-0C5A-4B83-9937-5AE082B4AF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7388" y="4741958"/>
                  <a:ext cx="801816" cy="450934"/>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TextBox 7">
              <a:extLst>
                <a:ext uri="{FF2B5EF4-FFF2-40B4-BE49-F238E27FC236}">
                  <a16:creationId xmlns:a16="http://schemas.microsoft.com/office/drawing/2014/main" id="{B181549F-A5F3-4C4F-AE91-FA27BA3CED74}"/>
                </a:ext>
              </a:extLst>
            </p:cNvPr>
            <p:cNvSpPr txBox="1"/>
            <p:nvPr/>
          </p:nvSpPr>
          <p:spPr>
            <a:xfrm>
              <a:off x="96576" y="4794706"/>
              <a:ext cx="2344633" cy="346249"/>
            </a:xfrm>
            <a:prstGeom prst="rect">
              <a:avLst/>
            </a:prstGeom>
            <a:noFill/>
          </p:spPr>
          <p:txBody>
            <a:bodyPr wrap="none" rtlCol="0">
              <a:spAutoFit/>
            </a:bodyPr>
            <a:lstStyle/>
            <a:p>
              <a:r>
                <a:rPr lang="th-TH" sz="1200" b="1" dirty="0">
                  <a:solidFill>
                    <a:schemeClr val="bg1"/>
                  </a:solidFill>
                  <a:latin typeface="Chulabhorn Likit Text Light๙" panose="00000400000000000000" pitchFamily="2" charset="-34"/>
                  <a:cs typeface="Chulabhorn Likit Text Light๙" panose="00000400000000000000" pitchFamily="2" charset="-34"/>
                </a:rPr>
                <a:t>เศรษฐกิจฐานรากมั่นคง ชุมชนเข้มแข็งอย่างยั่งยืน </a:t>
              </a:r>
            </a:p>
            <a:p>
              <a:r>
                <a:rPr lang="th-TH" sz="1200" b="1" dirty="0">
                  <a:solidFill>
                    <a:schemeClr val="bg1"/>
                  </a:solidFill>
                  <a:latin typeface="Chulabhorn Likit Text Light๙" panose="00000400000000000000" pitchFamily="2" charset="-34"/>
                  <a:cs typeface="Chulabhorn Likit Text Light๙" panose="00000400000000000000" pitchFamily="2" charset="-34"/>
                </a:rPr>
                <a:t>ด้วยหลักปรัชญาของเศรษฐกิจพอเพียง</a:t>
              </a:r>
            </a:p>
          </p:txBody>
        </p:sp>
      </p:grpSp>
      <p:sp>
        <p:nvSpPr>
          <p:cNvPr id="25" name="ตัวแทนหมายเลขภาพนิ่ง 8">
            <a:extLst>
              <a:ext uri="{FF2B5EF4-FFF2-40B4-BE49-F238E27FC236}">
                <a16:creationId xmlns:a16="http://schemas.microsoft.com/office/drawing/2014/main" id="{784A1BB8-203A-40FB-B6B0-97A2B346E952}"/>
              </a:ext>
            </a:extLst>
          </p:cNvPr>
          <p:cNvSpPr txBox="1">
            <a:spLocks/>
          </p:cNvSpPr>
          <p:nvPr/>
        </p:nvSpPr>
        <p:spPr>
          <a:xfrm>
            <a:off x="11088555" y="6356351"/>
            <a:ext cx="493845" cy="365125"/>
          </a:xfrm>
          <a:prstGeom prst="rect">
            <a:avLst/>
          </a:prstGeom>
          <a:solidFill>
            <a:srgbClr val="002060"/>
          </a:solidFill>
        </p:spPr>
        <p:txBody>
          <a:bodyPr vert="horz" lIns="121920" tIns="60960" rIns="121920" bIns="60960" rtlCol="0" anchor="ctr"/>
          <a:lstStyle>
            <a:defPPr>
              <a:defRPr lang="th-TH"/>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algn="ctr" defTabSz="1219170"/>
            <a:fld id="{5F3CACAB-E064-46B7-81DB-CF413CF4A1DF}" type="slidenum">
              <a:rPr lang="th-TH" sz="1467" b="1">
                <a:solidFill>
                  <a:prstClr val="white"/>
                </a:solidFill>
                <a:latin typeface="Chulabhorn Likit Text" pitchFamily="50" charset="-34"/>
                <a:cs typeface="Chulabhorn Likit Text" pitchFamily="50" charset="-34"/>
              </a:rPr>
              <a:pPr algn="ctr" defTabSz="1219170"/>
              <a:t>9</a:t>
            </a:fld>
            <a:endParaRPr lang="th-TH" sz="1467" b="1" dirty="0">
              <a:solidFill>
                <a:prstClr val="white"/>
              </a:solidFill>
              <a:latin typeface="Chulabhorn Likit Text" pitchFamily="50" charset="-34"/>
              <a:cs typeface="Chulabhorn Likit Text" pitchFamily="50" charset="-34"/>
            </a:endParaRPr>
          </a:p>
        </p:txBody>
      </p:sp>
    </p:spTree>
    <p:extLst>
      <p:ext uri="{BB962C8B-B14F-4D97-AF65-F5344CB8AC3E}">
        <p14:creationId xmlns:p14="http://schemas.microsoft.com/office/powerpoint/2010/main" val="1429272279"/>
      </p:ext>
    </p:extLst>
  </p:cSld>
  <p:clrMapOvr>
    <a:masterClrMapping/>
  </p:clrMapOvr>
</p:sld>
</file>

<file path=ppt/theme/theme1.xml><?xml version="1.0" encoding="utf-8"?>
<a:theme xmlns:a="http://schemas.openxmlformats.org/drawingml/2006/main" name="หยดน้ำ">
  <a:themeElements>
    <a:clrScheme name="หยดน้ำ">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หยดน้ำ">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หยดน้ำ">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หยดน้ำ</Template>
  <TotalTime>4984</TotalTime>
  <Words>6073</Words>
  <Application>Microsoft Office PowerPoint</Application>
  <PresentationFormat>แบบจอกว้าง</PresentationFormat>
  <Paragraphs>2320</Paragraphs>
  <Slides>45</Slides>
  <Notes>34</Notes>
  <HiddenSlides>0</HiddenSlides>
  <MMClips>0</MMClips>
  <ScaleCrop>false</ScaleCrop>
  <HeadingPairs>
    <vt:vector size="6" baseType="variant">
      <vt:variant>
        <vt:lpstr>ฟอนต์ที่ถูกใช้</vt:lpstr>
      </vt:variant>
      <vt:variant>
        <vt:i4>9</vt:i4>
      </vt:variant>
      <vt:variant>
        <vt:lpstr>ธีม</vt:lpstr>
      </vt:variant>
      <vt:variant>
        <vt:i4>1</vt:i4>
      </vt:variant>
      <vt:variant>
        <vt:lpstr>ชื่อเรื่องสไลด์</vt:lpstr>
      </vt:variant>
      <vt:variant>
        <vt:i4>45</vt:i4>
      </vt:variant>
    </vt:vector>
  </HeadingPairs>
  <TitlesOfParts>
    <vt:vector size="55" baseType="lpstr">
      <vt:lpstr>Arial</vt:lpstr>
      <vt:lpstr>Calibri</vt:lpstr>
      <vt:lpstr>Chulabhorn Likit Display Medium</vt:lpstr>
      <vt:lpstr>Chulabhorn Likit Text</vt:lpstr>
      <vt:lpstr>Chulabhorn Likit Text Light</vt:lpstr>
      <vt:lpstr>Chulabhorn Likit Text Light๙</vt:lpstr>
      <vt:lpstr>TH SarabunPSK</vt:lpstr>
      <vt:lpstr>Times New Roman</vt:lpstr>
      <vt:lpstr>Tw Cen MT</vt:lpstr>
      <vt:lpstr>หยดน้ำ</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TWDF-CDD</dc:creator>
  <cp:lastModifiedBy>Maythawee</cp:lastModifiedBy>
  <cp:revision>695</cp:revision>
  <cp:lastPrinted>2023-10-18T02:28:15Z</cp:lastPrinted>
  <dcterms:created xsi:type="dcterms:W3CDTF">2023-03-14T08:31:54Z</dcterms:created>
  <dcterms:modified xsi:type="dcterms:W3CDTF">2023-10-18T02:52:36Z</dcterms:modified>
</cp:coreProperties>
</file>