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</p:sldMasterIdLst>
  <p:notesMasterIdLst>
    <p:notesMasterId r:id="rId77"/>
  </p:notesMasterIdLst>
  <p:sldIdLst>
    <p:sldId id="257" r:id="rId2"/>
    <p:sldId id="258" r:id="rId3"/>
    <p:sldId id="259" r:id="rId4"/>
    <p:sldId id="260" r:id="rId5"/>
    <p:sldId id="261" r:id="rId6"/>
    <p:sldId id="262" r:id="rId7"/>
    <p:sldId id="328" r:id="rId8"/>
    <p:sldId id="329" r:id="rId9"/>
    <p:sldId id="350" r:id="rId10"/>
    <p:sldId id="351" r:id="rId11"/>
    <p:sldId id="356" r:id="rId12"/>
    <p:sldId id="357" r:id="rId13"/>
    <p:sldId id="358" r:id="rId14"/>
    <p:sldId id="359" r:id="rId15"/>
    <p:sldId id="360" r:id="rId16"/>
    <p:sldId id="361" r:id="rId17"/>
    <p:sldId id="2147375795" r:id="rId18"/>
    <p:sldId id="2147375777" r:id="rId19"/>
    <p:sldId id="267" r:id="rId20"/>
    <p:sldId id="368" r:id="rId21"/>
    <p:sldId id="369" r:id="rId22"/>
    <p:sldId id="370" r:id="rId23"/>
    <p:sldId id="371" r:id="rId24"/>
    <p:sldId id="372" r:id="rId25"/>
    <p:sldId id="380" r:id="rId26"/>
    <p:sldId id="381" r:id="rId27"/>
    <p:sldId id="395" r:id="rId28"/>
    <p:sldId id="396" r:id="rId29"/>
    <p:sldId id="2147375787" r:id="rId30"/>
    <p:sldId id="2147375788" r:id="rId31"/>
    <p:sldId id="2147375789" r:id="rId32"/>
    <p:sldId id="2147375790" r:id="rId33"/>
    <p:sldId id="2147375791" r:id="rId34"/>
    <p:sldId id="2147375792" r:id="rId35"/>
    <p:sldId id="2147375793" r:id="rId36"/>
    <p:sldId id="2147375794" r:id="rId37"/>
    <p:sldId id="363" r:id="rId38"/>
    <p:sldId id="373" r:id="rId39"/>
    <p:sldId id="374" r:id="rId40"/>
    <p:sldId id="375" r:id="rId41"/>
    <p:sldId id="376" r:id="rId42"/>
    <p:sldId id="377" r:id="rId43"/>
    <p:sldId id="378" r:id="rId44"/>
    <p:sldId id="379" r:id="rId45"/>
    <p:sldId id="2147375798" r:id="rId46"/>
    <p:sldId id="2147375799" r:id="rId47"/>
    <p:sldId id="2147375800" r:id="rId48"/>
    <p:sldId id="2147375801" r:id="rId49"/>
    <p:sldId id="2147375802" r:id="rId50"/>
    <p:sldId id="2147375803" r:id="rId51"/>
    <p:sldId id="263" r:id="rId52"/>
    <p:sldId id="264" r:id="rId53"/>
    <p:sldId id="265" r:id="rId54"/>
    <p:sldId id="275" r:id="rId55"/>
    <p:sldId id="850" r:id="rId56"/>
    <p:sldId id="1206" r:id="rId57"/>
    <p:sldId id="1207" r:id="rId58"/>
    <p:sldId id="1208" r:id="rId59"/>
    <p:sldId id="1209" r:id="rId60"/>
    <p:sldId id="1211" r:id="rId61"/>
    <p:sldId id="1212" r:id="rId62"/>
    <p:sldId id="1213" r:id="rId63"/>
    <p:sldId id="1214" r:id="rId64"/>
    <p:sldId id="1216" r:id="rId65"/>
    <p:sldId id="2147375808" r:id="rId66"/>
    <p:sldId id="2147375796" r:id="rId67"/>
    <p:sldId id="2147375797" r:id="rId68"/>
    <p:sldId id="746" r:id="rId69"/>
    <p:sldId id="343" r:id="rId70"/>
    <p:sldId id="2147375804" r:id="rId71"/>
    <p:sldId id="2147375805" r:id="rId72"/>
    <p:sldId id="2147375806" r:id="rId73"/>
    <p:sldId id="2147375807" r:id="rId74"/>
    <p:sldId id="320" r:id="rId75"/>
    <p:sldId id="327" r:id="rId76"/>
  </p:sldIdLst>
  <p:sldSz cx="12192000" cy="6858000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5C5"/>
    <a:srgbClr val="FF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สไตล์สีปานกลาง 4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75" autoAdjust="0"/>
  </p:normalViewPr>
  <p:slideViewPr>
    <p:cSldViewPr snapToGrid="0">
      <p:cViewPr varScale="1">
        <p:scale>
          <a:sx n="82" d="100"/>
          <a:sy n="82" d="100"/>
        </p:scale>
        <p:origin x="318" y="78"/>
      </p:cViewPr>
      <p:guideLst/>
    </p:cSldViewPr>
  </p:slideViewPr>
  <p:outlineViewPr>
    <p:cViewPr>
      <p:scale>
        <a:sx n="33" d="100"/>
        <a:sy n="33" d="100"/>
      </p:scale>
      <p:origin x="0" y="-39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676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D2B0F38F-0A6E-4CCD-9090-EECF15590B14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10275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1506"/>
            <a:ext cx="5511800" cy="3944868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597" y="9516039"/>
            <a:ext cx="2985558" cy="502674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62B37D75-8E03-4D2E-BD16-1EB358B55F6A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2341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18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5437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78975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887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393995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91719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47037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00694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996447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5993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45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86444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46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16037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04922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47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814561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48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20190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49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526509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50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16790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51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524343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16110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556176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14137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9423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39639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4040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986057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59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9043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60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04890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61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24977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62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37339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63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2400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790865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9220588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842178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13E8B-1F57-4CD1-B4A1-CF2110BDE723}" type="slidenum">
              <a:rPr lang="th-TH" smtClean="0"/>
              <a:pPr/>
              <a:t>69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4865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473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F3AB80-C9EA-4CD6-9173-612E29188583}" type="slidenum">
              <a:rPr lang="th-TH" smtClean="0"/>
              <a:t>75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006694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210810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0777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807650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66743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4285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396189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dirty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8205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430210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894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4422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917661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dirty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dirty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 dirty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219081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7365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84631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76395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2598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6749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75232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03612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928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49321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44530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 dirty="0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5363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89A94ED-CCAD-4AB1-BDFB-76A780FEF5FA}" type="datetimeFigureOut">
              <a:rPr lang="th-TH" smtClean="0"/>
              <a:t>21/04/66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18C0FC0-AA3C-4B8E-9A36-FB578BD6734F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48834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  <p:sldLayoutId id="2147483801" r:id="rId17"/>
    <p:sldLayoutId id="2147483802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5.emf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hyperlink" Target="http://womenfund.in.th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Titipong_s@windows.ive.com" TargetMode="External"/><Relationship Id="rId4" Type="http://schemas.openxmlformats.org/officeDocument/2006/relationships/hyperlink" Target="mailto:auditcdd2560@gmail.com" TargetMode="Externa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7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กลุ่ม 20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2" name="กลุ่ม 21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6" name="กลุ่ม 25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8" name="กลุ่ม 2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0" name="กลุ่ม 2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4" name="กลุ่ม 3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3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5" name="มนมุมสี่เหลี่ยมผืนผ้าด้านทแยงมุม 24"/>
          <p:cNvSpPr/>
          <p:nvPr/>
        </p:nvSpPr>
        <p:spPr>
          <a:xfrm>
            <a:off x="643019" y="2008120"/>
            <a:ext cx="10763535" cy="4029823"/>
          </a:xfrm>
          <a:prstGeom prst="round2DiagRect">
            <a:avLst>
              <a:gd name="adj1" fmla="val 0"/>
              <a:gd name="adj2" fmla="val 3243"/>
            </a:avLst>
          </a:prstGeom>
          <a:noFill/>
          <a:ln>
            <a:noFill/>
          </a:ln>
          <a:effectLst/>
          <a:scene3d>
            <a:camera prst="orthographicFront"/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ประชุมชี้แจง เร่งรัด กำกับ ติดตาม 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การดำเนินงานกองทุนพัฒนาบทบาทสตรี</a:t>
            </a:r>
          </a:p>
          <a:p>
            <a:pPr algn="ctr">
              <a:lnSpc>
                <a:spcPct val="120000"/>
              </a:lnSpc>
            </a:pP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ผ่านระบบวีดิทัศน์ทางไกล (</a:t>
            </a:r>
            <a:r>
              <a:rPr lang="en-US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ครั้งที่ 4/2566 วันศุกร์ที่ 21 เมษายน 2566</a:t>
            </a:r>
            <a:b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5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เวลา 13.30 - 16.00 น.</a:t>
            </a:r>
          </a:p>
        </p:txBody>
      </p:sp>
      <p:pic>
        <p:nvPicPr>
          <p:cNvPr id="27" name="รูปภาพ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87" y="1050824"/>
            <a:ext cx="1532515" cy="1532515"/>
          </a:xfrm>
          <a:prstGeom prst="rect">
            <a:avLst/>
          </a:prstGeom>
        </p:spPr>
      </p:pic>
      <p:pic>
        <p:nvPicPr>
          <p:cNvPr id="44" name="รูปภาพ 4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422" y="1016648"/>
            <a:ext cx="1398812" cy="1497187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4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79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2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0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41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7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9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0" name="รูปห้าเหลี่ยม 29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1" name="กลุ่ม 20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1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25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2" name="สี่เหลี่ยมผืนผ้า 2"/>
          <p:cNvSpPr/>
          <p:nvPr/>
        </p:nvSpPr>
        <p:spPr>
          <a:xfrm>
            <a:off x="446222" y="148889"/>
            <a:ext cx="77833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19 เมษายน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4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36944"/>
              </p:ext>
            </p:extLst>
          </p:nvPr>
        </p:nvGraphicFramePr>
        <p:xfrm>
          <a:off x="259307" y="993661"/>
          <a:ext cx="11750724" cy="51913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4365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39348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54917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05293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46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14,170,265.00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13,263,220.80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93.60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+16.60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9,533,555.00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8,906,150.34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93.42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+16.42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7,236,505.00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6,746,372.17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93.23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+16.23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9,425,255.00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8,782,602.35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93.18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+16.18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12,159,890.00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11,329,855.19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93.17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+16.17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12,380,615.00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11,534,982.58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93.17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+16.17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8,316,780.00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7,727,769.84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92.92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+15.92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14,133,390.00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13,131,500.40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92.91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+15.91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11,737,840.00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10,901,245.84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92.87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+15.87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8,205,905.00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7,619,088.58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92.85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+15.85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6308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3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3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19 เมษายน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131655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9,984,665.00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9,261,463.00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92.76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+15.76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9,329,380.00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8,649,916.42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92.72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+15.72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11,226,215.00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10,368,100.00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92.36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+15.36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10,908,290.00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10,068,802.55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92.30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+15.30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12,437,615.00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11,464,322.02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92.17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+15.17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9,146,030.00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8,422,136.00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92.09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+15.09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14,698,340.00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13,503,714.52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91.87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+14.87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8,362,980.00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7,657,677.69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91.57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+14.57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9,388,580.00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8,586,901.28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91.46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+14.46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8,269,305.00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7,535,411.59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91.13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+14.13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7827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6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8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2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5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9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0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41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7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6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19 เมษายน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4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736794"/>
              </p:ext>
            </p:extLst>
          </p:nvPr>
        </p:nvGraphicFramePr>
        <p:xfrm>
          <a:off x="213569" y="986636"/>
          <a:ext cx="11646336" cy="522152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3768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12,151,890.00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11,055,754.00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90.98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+13.98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13,784,890.00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12,473,332.00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90.49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+13.49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13,792,565.00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12,464,785.00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+13.37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15,887,765.00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14,357,565.25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90.37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+13.37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13,686,705.00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12,354,627.15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90.27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+13.27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11,253,605.00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10,119,465.01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89.92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+12.92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18,196,515.00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16,357,752.68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89.89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+12.89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9,192,115.00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8,242,383.52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89.67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+12.67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6,899,755.00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6,161,243.24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89.30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+12.30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11,120,465.00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9,921,798.72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89.22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+12.22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5778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5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5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19 เมษายน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3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60521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11,190,140.00 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9,945,962.05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88.88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+11.88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10,452,380.00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9,279,506.00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88.78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+11.78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12,442,540.00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11,039,195.00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88.72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+11.72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10,132,540.00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8,968,210.65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88.51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+11.51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12,865,190.00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11,313,212.00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87.94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+10.94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8,513,380.00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7,479,075.09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87.85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+10.85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9,851,265.00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8,556,699.96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86.86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+9.86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10,813,815.00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9,158,436.00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84.69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+7.69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9,054,465.00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7,576,021.80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83.67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+6.67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13,144,715.00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10,936,909.58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83.20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+6.20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5119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4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3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4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19 เมษายน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2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015918"/>
              </p:ext>
            </p:extLst>
          </p:nvPr>
        </p:nvGraphicFramePr>
        <p:xfrm>
          <a:off x="213569" y="986636"/>
          <a:ext cx="11646336" cy="52263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6154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22119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21560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6968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0841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78201"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4253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10,249,215.00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8,351,496.06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81.48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+4.48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15,324,890.00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12,208,692.00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79.67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+2.67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16,157,640.00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12,793,799.80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79.18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+2.18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12,451,065.00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9,558,080.96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76.77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-0.23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10,604,255.00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8,083,024.80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76.22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-0.78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11,214,265.00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8,198,502.44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73.11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-3.89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6,763,705.00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4,868,876.91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71.99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-5.01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15,216,290.00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10,805,510.50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71.01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-5.99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10,565,655.00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7,475,421.58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70.75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-6.25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056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10,322,490.00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7,205,854.30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69.81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-7.19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189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0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851346"/>
              </p:ext>
            </p:extLst>
          </p:nvPr>
        </p:nvGraphicFramePr>
        <p:xfrm>
          <a:off x="232013" y="1041987"/>
          <a:ext cx="11573299" cy="5206184"/>
        </p:xfrm>
        <a:graphic>
          <a:graphicData uri="http://schemas.openxmlformats.org/drawingml/2006/table">
            <a:tbl>
              <a:tblPr firstRow="1" bandRow="1">
                <a:solidFill>
                  <a:srgbClr val="FF8181"/>
                </a:solidFill>
                <a:tableStyleId>{93296810-A885-4BE3-A3E7-6D5BEEA58F35}</a:tableStyleId>
              </a:tblPr>
              <a:tblGrid>
                <a:gridCol w="910407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200953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407334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5670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60248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75815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8,276,780.00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5,426,679.00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65.57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-11.43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6,884,880.00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4,406,052.72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-13.00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8,165,205.00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5,178,608.39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63.42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-13.58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5,668,905.00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3,588,223.00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63.30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-13.70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9,701,465.00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6,128,724.00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63.17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-13.83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9,303,705.00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5,312,423.00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57.10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-19.90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7,324,680.00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4,109,585.64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56.11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-20.89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7,280,180.00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3,851,869.00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52.91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-24.09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6,355,780.00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2,974,376.37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-30.20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877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11,949,040.00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5,431,991.55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45.46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-31.54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4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6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0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7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8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39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5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4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19 เมษายน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01367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กลุ่ม 13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5" name="กลุ่ม 1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1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2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7" name="รูปห้าเหลี่ยม 2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8" name="กลุ่ม 1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18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22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33" name="ตาราง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6009689"/>
              </p:ext>
            </p:extLst>
          </p:nvPr>
        </p:nvGraphicFramePr>
        <p:xfrm>
          <a:off x="232013" y="1274527"/>
          <a:ext cx="11573299" cy="4539947"/>
        </p:xfrm>
        <a:graphic>
          <a:graphicData uri="http://schemas.openxmlformats.org/drawingml/2006/table">
            <a:tbl>
              <a:tblPr firstRow="1" bandRow="1">
                <a:solidFill>
                  <a:srgbClr val="FF8181"/>
                </a:solidFill>
                <a:tableStyleId>{93296810-A885-4BE3-A3E7-6D5BEEA58F35}</a:tableStyleId>
              </a:tblPr>
              <a:tblGrid>
                <a:gridCol w="910407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2200953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407334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56701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498952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521092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583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96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10,710,890.00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4,583,225.00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42.79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-34.21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9,565,930.00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3,835,261.80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40.09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-36.91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9,068,430.00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3,323,679.51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36.65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-40.35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9,727,005.00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3,249,240.26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33.40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-43.60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9,790,665.00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3,266,852.80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33.37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-43.63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4514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10,652,790.00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2,485,471.44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23.33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-53.67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5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45149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829,556,300.00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678,531,645.72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81.79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+4.79</a:t>
                      </a:r>
                      <a:endParaRPr lang="th-TH" sz="16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5B5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362478"/>
                  </a:ext>
                </a:extLst>
              </a:tr>
            </a:tbl>
          </a:graphicData>
        </a:graphic>
      </p:graphicFrame>
      <p:grpSp>
        <p:nvGrpSpPr>
          <p:cNvPr id="34" name="Group 33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5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7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1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3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4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8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9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40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6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5" name="สี่เหลี่ยมผืนผ้า 2"/>
          <p:cNvSpPr/>
          <p:nvPr/>
        </p:nvSpPr>
        <p:spPr>
          <a:xfrm>
            <a:off x="446222" y="148889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19 เมษายน 2566) (ต่อ)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39333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EAFD4D8D-40CC-4D38-878C-3436303F3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180" y="1412019"/>
            <a:ext cx="11647170" cy="3678303"/>
          </a:xfrm>
        </p:spPr>
        <p:txBody>
          <a:bodyPr>
            <a:normAutofit fontScale="85000" lnSpcReduction="20000"/>
          </a:bodyPr>
          <a:lstStyle/>
          <a:p>
            <a:pPr algn="thaiDist"/>
            <a:r>
              <a:rPr lang="th-TH" sz="28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ให้จังหวัดโอนขายบิลเงินทุนหมุนเวียนและเงินอุดหนุนที่ไม่สามารถดำเนินการได้ตามแผนการดำเนินงานและแผนการใช้จ่ายงบประมาณกองทุนพัฒนาบทบาทสตรี ประจำปีงบประมาณ พ.ศ. 2566 โดยให้โอนขายบิลกลับสำนักงานกองทุนพัฒนาบทบาทสตรี ภายในวันที่ 12 เมษายน 2566 แต่ยังมี 25 จังหวัดที่ยังไม่ได้ดำเนินการโอนขายบิล ดังนั้น ขอให้จังหวัดเร่งดำเนินการโอนขายบิล </a:t>
            </a:r>
            <a:r>
              <a:rPr lang="th-TH" sz="2800" b="1" u="sng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ภายในวันศุกร์ที่ 28 เมษายน 2566 </a:t>
            </a:r>
          </a:p>
          <a:p>
            <a:pPr algn="thaiDist"/>
            <a:r>
              <a:rPr lang="th-TH" sz="28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จังหวัดที่ประสงค์ขอรับเงินอุดหนุนและเงินทุนหมุนเวียนเพิ่มเติม โดยเป็นโครงการที่ผ่านการพิจารณาอนุมัติจากคณะอนุกรรมการกองทุนพัฒนาบทบาทสตรีระดับจังหวัดแล้ว </a:t>
            </a:r>
            <a:br>
              <a:rPr lang="th-TH" sz="28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8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ขอให้จัดส่งเอกสารมาให้สำนักงานกองทุนพัฒนาบทบาทสตรี </a:t>
            </a:r>
            <a:r>
              <a:rPr lang="th-TH" sz="2800" b="1" u="sng" dirty="0">
                <a:solidFill>
                  <a:srgbClr val="C0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ภายในวันศุกร์ที่ 28 เมษายน 2566 </a:t>
            </a:r>
          </a:p>
          <a:p>
            <a:endParaRPr lang="th-TH" dirty="0"/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70D6EF6A-116E-472F-961C-7AA7D94930B8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A853205C-51AB-4494-B4CD-30DE3BF7DA5F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" name="กลุ่ม 6">
                <a:extLst>
                  <a:ext uri="{FF2B5EF4-FFF2-40B4-BE49-F238E27FC236}">
                    <a16:creationId xmlns:a16="http://schemas.microsoft.com/office/drawing/2014/main" id="{3AB07999-1F80-4D2C-8D9D-97143631C56C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6" name="รูปห้าเหลี่ยม 25">
                  <a:extLst>
                    <a:ext uri="{FF2B5EF4-FFF2-40B4-BE49-F238E27FC236}">
                      <a16:creationId xmlns:a16="http://schemas.microsoft.com/office/drawing/2014/main" id="{602985FD-6A88-44B3-BEA4-01D781C991C7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17" name="รูปห้าเหลี่ยม 26">
                  <a:extLst>
                    <a:ext uri="{FF2B5EF4-FFF2-40B4-BE49-F238E27FC236}">
                      <a16:creationId xmlns:a16="http://schemas.microsoft.com/office/drawing/2014/main" id="{0537C443-B919-46C0-AF82-E67B1DB32CFF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8" name="กลุ่ม 7">
                <a:extLst>
                  <a:ext uri="{FF2B5EF4-FFF2-40B4-BE49-F238E27FC236}">
                    <a16:creationId xmlns:a16="http://schemas.microsoft.com/office/drawing/2014/main" id="{8FB8B45F-AE42-408C-88D7-05B0D9CCA8E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9" name="กลุ่ม 8">
                  <a:extLst>
                    <a:ext uri="{FF2B5EF4-FFF2-40B4-BE49-F238E27FC236}">
                      <a16:creationId xmlns:a16="http://schemas.microsoft.com/office/drawing/2014/main" id="{D26416C6-A0DE-47AC-A921-4ED67877F546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1" name="Picture 23">
                    <a:extLst>
                      <a:ext uri="{FF2B5EF4-FFF2-40B4-BE49-F238E27FC236}">
                        <a16:creationId xmlns:a16="http://schemas.microsoft.com/office/drawing/2014/main" id="{A0B77F0E-D63D-40BE-A424-44A27237736A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24">
                    <a:extLst>
                      <a:ext uri="{FF2B5EF4-FFF2-40B4-BE49-F238E27FC236}">
                        <a16:creationId xmlns:a16="http://schemas.microsoft.com/office/drawing/2014/main" id="{74A0F978-6BE0-4CAF-AE33-3A958F5039B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3" name="กลุ่ม 12">
                    <a:extLst>
                      <a:ext uri="{FF2B5EF4-FFF2-40B4-BE49-F238E27FC236}">
                        <a16:creationId xmlns:a16="http://schemas.microsoft.com/office/drawing/2014/main" id="{8A02CF6F-ED2F-437F-8EE6-C10C04A9E12F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4" name="Picture 35">
                      <a:extLst>
                        <a:ext uri="{FF2B5EF4-FFF2-40B4-BE49-F238E27FC236}">
                          <a16:creationId xmlns:a16="http://schemas.microsoft.com/office/drawing/2014/main" id="{C231EC70-1659-4799-B6C3-1F58E068678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36">
                      <a:extLst>
                        <a:ext uri="{FF2B5EF4-FFF2-40B4-BE49-F238E27FC236}">
                          <a16:creationId xmlns:a16="http://schemas.microsoft.com/office/drawing/2014/main" id="{C8DADEA4-FC83-4DBC-9B9B-8831871D69A7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0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CCCEF42B-1733-4A80-8564-DFC9B9226E7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E1D69FAB-0C1B-4311-A581-5A7B3F0A7FCD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18" name="Group 33">
            <a:extLst>
              <a:ext uri="{FF2B5EF4-FFF2-40B4-BE49-F238E27FC236}">
                <a16:creationId xmlns:a16="http://schemas.microsoft.com/office/drawing/2014/main" id="{E820DAC4-918C-430E-9576-A732C9FD3E5F}"/>
              </a:ext>
            </a:extLst>
          </p:cNvPr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19" name="Group 70">
              <a:extLst>
                <a:ext uri="{FF2B5EF4-FFF2-40B4-BE49-F238E27FC236}">
                  <a16:creationId xmlns:a16="http://schemas.microsoft.com/office/drawing/2014/main" id="{0EE67161-5E8C-412D-A044-6B39918193FE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21" name="กลุ่ม 52">
                <a:extLst>
                  <a:ext uri="{FF2B5EF4-FFF2-40B4-BE49-F238E27FC236}">
                    <a16:creationId xmlns:a16="http://schemas.microsoft.com/office/drawing/2014/main" id="{4C0EFF15-0048-4354-8F22-37C9546E3244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2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99AC1890-7474-4197-A785-5C67E0606118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6" name="สี่เหลี่ยมผืนผ้า 47">
                  <a:extLst>
                    <a:ext uri="{FF2B5EF4-FFF2-40B4-BE49-F238E27FC236}">
                      <a16:creationId xmlns:a16="http://schemas.microsoft.com/office/drawing/2014/main" id="{BA35758B-4126-46A6-BAF7-800F34BA6259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534A1890-F862-49F5-A8F4-AE4BA0776A00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สี่เหลี่ยมผืนผ้า 3">
                  <a:extLst>
                    <a:ext uri="{FF2B5EF4-FFF2-40B4-BE49-F238E27FC236}">
                      <a16:creationId xmlns:a16="http://schemas.microsoft.com/office/drawing/2014/main" id="{271B8BDC-A0D4-40E1-84C3-656196673442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22" name="กลุ่ม 9">
                <a:extLst>
                  <a:ext uri="{FF2B5EF4-FFF2-40B4-BE49-F238E27FC236}">
                    <a16:creationId xmlns:a16="http://schemas.microsoft.com/office/drawing/2014/main" id="{784CAB1A-AC72-4749-9A54-3969568F37F2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23" name="วงรี 13">
                  <a:extLst>
                    <a:ext uri="{FF2B5EF4-FFF2-40B4-BE49-F238E27FC236}">
                      <a16:creationId xmlns:a16="http://schemas.microsoft.com/office/drawing/2014/main" id="{48831ED2-FC53-46E3-8E52-4741CED6CE64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24" name="รูปภาพ 65">
                  <a:extLst>
                    <a:ext uri="{FF2B5EF4-FFF2-40B4-BE49-F238E27FC236}">
                      <a16:creationId xmlns:a16="http://schemas.microsoft.com/office/drawing/2014/main" id="{5A1F6854-7773-4FE7-9E37-6828BE026F0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0" name="กล่องข้อความ 8">
              <a:extLst>
                <a:ext uri="{FF2B5EF4-FFF2-40B4-BE49-F238E27FC236}">
                  <a16:creationId xmlns:a16="http://schemas.microsoft.com/office/drawing/2014/main" id="{3B93D7B9-9BDD-45F9-903C-8FC759C733BE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29" name="กล่องข้อความ 28">
            <a:extLst>
              <a:ext uri="{FF2B5EF4-FFF2-40B4-BE49-F238E27FC236}">
                <a16:creationId xmlns:a16="http://schemas.microsoft.com/office/drawing/2014/main" id="{96728301-BE00-4797-9035-8BC34A9D0E06}"/>
              </a:ext>
            </a:extLst>
          </p:cNvPr>
          <p:cNvSpPr txBox="1"/>
          <p:nvPr/>
        </p:nvSpPr>
        <p:spPr>
          <a:xfrm>
            <a:off x="581192" y="55412"/>
            <a:ext cx="5865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ประเด็นเน้นย้ำการเบิกจ่ายงบประมาณฯ</a:t>
            </a:r>
          </a:p>
        </p:txBody>
      </p:sp>
    </p:spTree>
    <p:extLst>
      <p:ext uri="{BB962C8B-B14F-4D97-AF65-F5344CB8AC3E}">
        <p14:creationId xmlns:p14="http://schemas.microsoft.com/office/powerpoint/2010/main" val="18760884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" name="ตัวเชื่อมต่อตรง 57"/>
          <p:cNvCxnSpPr/>
          <p:nvPr/>
        </p:nvCxnSpPr>
        <p:spPr>
          <a:xfrm>
            <a:off x="5753919" y="3093653"/>
            <a:ext cx="0" cy="1913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กลุ่ม 27"/>
          <p:cNvGrpSpPr/>
          <p:nvPr/>
        </p:nvGrpSpPr>
        <p:grpSpPr>
          <a:xfrm>
            <a:off x="-567375" y="6280816"/>
            <a:ext cx="7434873" cy="633957"/>
            <a:chOff x="-425532" y="4710612"/>
            <a:chExt cx="5576155" cy="475468"/>
          </a:xfrm>
        </p:grpSpPr>
        <p:grpSp>
          <p:nvGrpSpPr>
            <p:cNvPr id="29" name="กลุ่ม 28"/>
            <p:cNvGrpSpPr/>
            <p:nvPr/>
          </p:nvGrpSpPr>
          <p:grpSpPr>
            <a:xfrm>
              <a:off x="-425532" y="4744286"/>
              <a:ext cx="3197332" cy="419753"/>
              <a:chOff x="-468560" y="4744285"/>
              <a:chExt cx="3197332" cy="419753"/>
            </a:xfrm>
          </p:grpSpPr>
          <p:sp>
            <p:nvSpPr>
              <p:cNvPr id="38" name="รูปห้าเหลี่ยม 37">
                <a:extLst>
                  <a:ext uri="{FF2B5EF4-FFF2-40B4-BE49-F238E27FC236}">
                    <a16:creationId xmlns:a16="http://schemas.microsoft.com/office/drawing/2014/main" id="{DBD58DB1-2D1D-473D-B9E5-40B9622A67E9}"/>
                  </a:ext>
                </a:extLst>
              </p:cNvPr>
              <p:cNvSpPr/>
              <p:nvPr/>
            </p:nvSpPr>
            <p:spPr>
              <a:xfrm>
                <a:off x="-396552" y="4744285"/>
                <a:ext cx="3125324" cy="419753"/>
              </a:xfrm>
              <a:prstGeom prst="homePlate">
                <a:avLst/>
              </a:prstGeom>
              <a:solidFill>
                <a:srgbClr val="FFCD2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4977" dirty="0"/>
              </a:p>
            </p:txBody>
          </p:sp>
          <p:sp>
            <p:nvSpPr>
              <p:cNvPr id="39" name="รูปห้าเหลี่ยม 38">
                <a:extLst>
                  <a:ext uri="{FF2B5EF4-FFF2-40B4-BE49-F238E27FC236}">
                    <a16:creationId xmlns:a16="http://schemas.microsoft.com/office/drawing/2014/main" id="{DBD58DB1-2D1D-473D-B9E5-40B9622A67E9}"/>
                  </a:ext>
                </a:extLst>
              </p:cNvPr>
              <p:cNvSpPr/>
              <p:nvPr/>
            </p:nvSpPr>
            <p:spPr>
              <a:xfrm>
                <a:off x="-468560" y="4744285"/>
                <a:ext cx="3125324" cy="419753"/>
              </a:xfrm>
              <a:prstGeom prst="homePlate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th-TH" sz="4977" dirty="0"/>
              </a:p>
            </p:txBody>
          </p:sp>
        </p:grpSp>
        <p:grpSp>
          <p:nvGrpSpPr>
            <p:cNvPr id="30" name="กลุ่ม 29"/>
            <p:cNvGrpSpPr/>
            <p:nvPr/>
          </p:nvGrpSpPr>
          <p:grpSpPr>
            <a:xfrm>
              <a:off x="2771800" y="4710612"/>
              <a:ext cx="2378823" cy="475468"/>
              <a:chOff x="3507388" y="4717424"/>
              <a:chExt cx="2378823" cy="475468"/>
            </a:xfrm>
          </p:grpSpPr>
          <p:grpSp>
            <p:nvGrpSpPr>
              <p:cNvPr id="31" name="กลุ่ม 30"/>
              <p:cNvGrpSpPr/>
              <p:nvPr/>
            </p:nvGrpSpPr>
            <p:grpSpPr>
              <a:xfrm>
                <a:off x="4284268" y="4717424"/>
                <a:ext cx="1601943" cy="405692"/>
                <a:chOff x="6239008" y="4519859"/>
                <a:chExt cx="1601943" cy="405692"/>
              </a:xfrm>
            </p:grpSpPr>
            <p:pic>
              <p:nvPicPr>
                <p:cNvPr id="33" name="Picture 23">
                  <a:extLst>
                    <a:ext uri="{FF2B5EF4-FFF2-40B4-BE49-F238E27FC236}">
                      <a16:creationId xmlns:a16="http://schemas.microsoft.com/office/drawing/2014/main" id="{A9FCDA38-8F0B-49DF-8F2E-B899B1F362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277898" y="4519859"/>
                  <a:ext cx="563053" cy="367586"/>
                </a:xfrm>
                <a:prstGeom prst="rect">
                  <a:avLst/>
                </a:prstGeom>
              </p:spPr>
            </p:pic>
            <p:pic>
              <p:nvPicPr>
                <p:cNvPr id="34" name="Picture 24">
                  <a:extLst>
                    <a:ext uri="{FF2B5EF4-FFF2-40B4-BE49-F238E27FC236}">
                      <a16:creationId xmlns:a16="http://schemas.microsoft.com/office/drawing/2014/main" id="{199745AA-CFB3-443D-A566-E11575BA522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239008" y="4535548"/>
                  <a:ext cx="346227" cy="390003"/>
                </a:xfrm>
                <a:prstGeom prst="rect">
                  <a:avLst/>
                </a:prstGeom>
              </p:spPr>
            </p:pic>
            <p:grpSp>
              <p:nvGrpSpPr>
                <p:cNvPr id="35" name="กลุ่ม 34"/>
                <p:cNvGrpSpPr/>
                <p:nvPr/>
              </p:nvGrpSpPr>
              <p:grpSpPr>
                <a:xfrm>
                  <a:off x="6619048" y="4614121"/>
                  <a:ext cx="626890" cy="294323"/>
                  <a:chOff x="6589062" y="4638694"/>
                  <a:chExt cx="413122" cy="193959"/>
                </a:xfrm>
              </p:grpSpPr>
              <p:pic>
                <p:nvPicPr>
                  <p:cNvPr id="36" name="Picture 35">
                    <a:extLst>
                      <a:ext uri="{FF2B5EF4-FFF2-40B4-BE49-F238E27FC236}">
                        <a16:creationId xmlns:a16="http://schemas.microsoft.com/office/drawing/2014/main" id="{9584FECB-F937-4F01-8CDD-C92F98A2F1B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589062" y="4648929"/>
                    <a:ext cx="221444" cy="183724"/>
                  </a:xfrm>
                  <a:prstGeom prst="rect">
                    <a:avLst/>
                  </a:prstGeom>
                </p:spPr>
              </p:pic>
              <p:pic>
                <p:nvPicPr>
                  <p:cNvPr id="37" name="Picture 36">
                    <a:extLst>
                      <a:ext uri="{FF2B5EF4-FFF2-40B4-BE49-F238E27FC236}">
                        <a16:creationId xmlns:a16="http://schemas.microsoft.com/office/drawing/2014/main" id="{62FFD426-AD6C-47DA-99D3-A7217E240C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835445" y="4638694"/>
                    <a:ext cx="166739" cy="180120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32" name="Picture 2" descr="C:\Users\Administrator\Desktop\change for good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7388" y="4741958"/>
                <a:ext cx="801816" cy="45093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40" name="กลุ่ม 39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41" name="รูปห้าเหลี่ยม 40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42" name="กลุ่ม 41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43" name="กลุ่ม 42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46" name="รูปห้าเหลี่ยม 4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47" name="รูปห้าเหลี่ยม 4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44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7163613" y="68020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sp>
        <p:nvSpPr>
          <p:cNvPr id="25" name="TextBox 7"/>
          <p:cNvSpPr txBox="1"/>
          <p:nvPr/>
        </p:nvSpPr>
        <p:spPr>
          <a:xfrm>
            <a:off x="128769" y="6392942"/>
            <a:ext cx="31261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2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เศรษฐกิจฐานรากมั่นคง ชุมชนเข้มแข็งอย่างยั่งยืน </a:t>
            </a:r>
          </a:p>
          <a:p>
            <a:r>
              <a:rPr lang="th-TH" sz="1200" b="1" dirty="0">
                <a:solidFill>
                  <a:schemeClr val="bg1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ด้วยหลักปรัชญาของเศรษฐกิจพอเพียง</a:t>
            </a:r>
          </a:p>
        </p:txBody>
      </p:sp>
      <p:sp>
        <p:nvSpPr>
          <p:cNvPr id="5" name="สี่เหลี่ยมผืนผ้ามุมมน 4"/>
          <p:cNvSpPr/>
          <p:nvPr/>
        </p:nvSpPr>
        <p:spPr>
          <a:xfrm>
            <a:off x="-336715" y="90694"/>
            <a:ext cx="7680853" cy="65000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การบริหารจัดการหนี้ กองทุนพัฒนาบทบาทสตรี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891774" y="6480794"/>
            <a:ext cx="29306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600" b="1" dirty="0">
                <a:highlight>
                  <a:srgbClr val="FFFF00"/>
                </a:highlight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19 เมษายน 2566</a:t>
            </a:r>
          </a:p>
        </p:txBody>
      </p:sp>
      <p:grpSp>
        <p:nvGrpSpPr>
          <p:cNvPr id="20" name="กลุ่ม 19"/>
          <p:cNvGrpSpPr/>
          <p:nvPr/>
        </p:nvGrpSpPr>
        <p:grpSpPr>
          <a:xfrm>
            <a:off x="952534" y="876823"/>
            <a:ext cx="10136021" cy="5006447"/>
            <a:chOff x="899592" y="627534"/>
            <a:chExt cx="7602016" cy="3754835"/>
          </a:xfrm>
        </p:grpSpPr>
        <p:cxnSp>
          <p:nvCxnSpPr>
            <p:cNvPr id="54" name="ตัวเชื่อมต่อตรง 53"/>
            <p:cNvCxnSpPr/>
            <p:nvPr/>
          </p:nvCxnSpPr>
          <p:spPr>
            <a:xfrm>
              <a:off x="4521523" y="1276125"/>
              <a:ext cx="0" cy="487186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สี่เหลี่ยมผืนผ้ามุมมน 48"/>
            <p:cNvSpPr/>
            <p:nvPr/>
          </p:nvSpPr>
          <p:spPr>
            <a:xfrm>
              <a:off x="970982" y="1296731"/>
              <a:ext cx="2376265" cy="792088"/>
            </a:xfrm>
            <a:prstGeom prst="roundRect">
              <a:avLst>
                <a:gd name="adj" fmla="val 4965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รับชำระคืนเงินต้น ในปีบัญชี 2566 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824</a:t>
              </a:r>
              <a:r>
                <a:rPr lang="en-US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,814,212.93 </a:t>
              </a:r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บาท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(ร้อยละ 18.19 )</a:t>
              </a:r>
            </a:p>
          </p:txBody>
        </p:sp>
        <p:sp>
          <p:nvSpPr>
            <p:cNvPr id="50" name="สี่เหลี่ยมผืนผ้ามุมมน 49"/>
            <p:cNvSpPr/>
            <p:nvPr/>
          </p:nvSpPr>
          <p:spPr>
            <a:xfrm>
              <a:off x="5946194" y="1280989"/>
              <a:ext cx="2279122" cy="796750"/>
            </a:xfrm>
            <a:prstGeom prst="roundRect">
              <a:avLst>
                <a:gd name="adj" fmla="val 4965"/>
              </a:avLst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ลูกหนี้คงเหลือ ณ 19 เม.ย. 2566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 3,708</a:t>
              </a:r>
              <a:r>
                <a:rPr lang="en-US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,</a:t>
              </a:r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472</a:t>
              </a:r>
              <a:r>
                <a:rPr lang="en-US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,</a:t>
              </a:r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020.42 บาท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(ร้อยละ 81.81)</a:t>
              </a:r>
            </a:p>
          </p:txBody>
        </p:sp>
        <p:sp>
          <p:nvSpPr>
            <p:cNvPr id="52" name="สี่เหลี่ยมผืนผ้ามุมมน 51"/>
            <p:cNvSpPr/>
            <p:nvPr/>
          </p:nvSpPr>
          <p:spPr>
            <a:xfrm>
              <a:off x="899592" y="2437258"/>
              <a:ext cx="2332315" cy="923925"/>
            </a:xfrm>
            <a:prstGeom prst="roundRect">
              <a:avLst>
                <a:gd name="adj" fmla="val 4965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itchFamily="50" charset="-34"/>
                </a:rPr>
                <a:t>หนี้ยังไม่ถึงกำหนดชำระ 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anose="00000400000000000000" pitchFamily="50" charset="-34"/>
                  <a:cs typeface="Chulabhorn Likit Text Light" pitchFamily="50" charset="-34"/>
                </a:rPr>
                <a:t>2,</a:t>
              </a:r>
              <a:r>
                <a:rPr lang="en-US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anose="00000400000000000000" pitchFamily="50" charset="-34"/>
                  <a:cs typeface="Chulabhorn Likit Text Light" pitchFamily="50" charset="-34"/>
                </a:rPr>
                <a:t>415,955,298.82</a:t>
              </a:r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anose="00000400000000000000" pitchFamily="50" charset="-34"/>
                  <a:cs typeface="Chulabhorn Likit Text Light" pitchFamily="50" charset="-34"/>
                </a:rPr>
                <a:t> บาท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anose="00000400000000000000" pitchFamily="50" charset="-34"/>
                  <a:cs typeface="Chulabhorn Likit Text Light" pitchFamily="50" charset="-34"/>
                </a:rPr>
                <a:t>(ร้อยละ 53.29 </a:t>
              </a:r>
              <a:b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anose="00000400000000000000" pitchFamily="50" charset="-34"/>
                  <a:cs typeface="Chulabhorn Likit Text Light" pitchFamily="50" charset="-34"/>
                </a:rPr>
              </a:b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itchFamily="50" charset="-34"/>
                </a:rPr>
                <a:t>จากลูกหนี้คงเหลือ ณ 1 ต.ค. 65) </a:t>
              </a:r>
              <a:endPara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sp>
          <p:nvSpPr>
            <p:cNvPr id="53" name="สี่เหลี่ยมผืนผ้ามุมมน 52"/>
            <p:cNvSpPr/>
            <p:nvPr/>
          </p:nvSpPr>
          <p:spPr>
            <a:xfrm>
              <a:off x="5930288" y="2427734"/>
              <a:ext cx="2571320" cy="933450"/>
            </a:xfrm>
            <a:prstGeom prst="roundRect">
              <a:avLst>
                <a:gd name="adj" fmla="val 4965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ดำเนินคดี </a:t>
              </a:r>
              <a:b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</a:br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134</a:t>
              </a:r>
              <a:r>
                <a:rPr lang="en-US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,530,075.33 </a:t>
              </a:r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บาท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(ร้อย</a:t>
              </a:r>
              <a:r>
                <a:rPr lang="th-TH" sz="1600" b="1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ละ 2.97</a:t>
              </a:r>
              <a:endPara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itchFamily="50" charset="-34"/>
                <a:cs typeface="Chulabhorn Likit Text Light" pitchFamily="50" charset="-34"/>
              </a:endParaRP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จากลูกหนี้คงเหลือ ณ 1 ต.ค. 65)</a:t>
              </a:r>
              <a:endPara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grpSp>
          <p:nvGrpSpPr>
            <p:cNvPr id="13" name="กลุ่ม 12"/>
            <p:cNvGrpSpPr/>
            <p:nvPr/>
          </p:nvGrpSpPr>
          <p:grpSpPr>
            <a:xfrm>
              <a:off x="2051720" y="2088819"/>
              <a:ext cx="5068334" cy="338915"/>
              <a:chOff x="2051720" y="2242878"/>
              <a:chExt cx="5068334" cy="338915"/>
            </a:xfrm>
          </p:grpSpPr>
          <p:cxnSp>
            <p:nvCxnSpPr>
              <p:cNvPr id="55" name="ตัวเชื่อมต่อตรง 54"/>
              <p:cNvCxnSpPr/>
              <p:nvPr/>
            </p:nvCxnSpPr>
            <p:spPr>
              <a:xfrm>
                <a:off x="6593396" y="2242878"/>
                <a:ext cx="0" cy="201337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ตัวเชื่อมต่อตรง 55"/>
              <p:cNvCxnSpPr/>
              <p:nvPr/>
            </p:nvCxnSpPr>
            <p:spPr>
              <a:xfrm>
                <a:off x="2051720" y="2438295"/>
                <a:ext cx="0" cy="143498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ตัวเชื่อมต่อตรง 59"/>
              <p:cNvCxnSpPr/>
              <p:nvPr/>
            </p:nvCxnSpPr>
            <p:spPr>
              <a:xfrm flipH="1">
                <a:off x="2051722" y="2444215"/>
                <a:ext cx="5068332" cy="3604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กลุ่ม 17"/>
            <p:cNvGrpSpPr/>
            <p:nvPr/>
          </p:nvGrpSpPr>
          <p:grpSpPr>
            <a:xfrm>
              <a:off x="3059832" y="3507854"/>
              <a:ext cx="3024336" cy="199492"/>
              <a:chOff x="3122122" y="3651870"/>
              <a:chExt cx="3024336" cy="199492"/>
            </a:xfrm>
          </p:grpSpPr>
          <p:cxnSp>
            <p:nvCxnSpPr>
              <p:cNvPr id="62" name="ตัวเชื่อมต่อตรง 61"/>
              <p:cNvCxnSpPr/>
              <p:nvPr/>
            </p:nvCxnSpPr>
            <p:spPr>
              <a:xfrm flipH="1">
                <a:off x="3122122" y="3651870"/>
                <a:ext cx="3024336" cy="0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ตัวเชื่อมต่อตรง 64"/>
              <p:cNvCxnSpPr/>
              <p:nvPr/>
            </p:nvCxnSpPr>
            <p:spPr>
              <a:xfrm>
                <a:off x="3122122" y="3651870"/>
                <a:ext cx="0" cy="19949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ตัวเชื่อมต่อตรง 65"/>
              <p:cNvCxnSpPr/>
              <p:nvPr/>
            </p:nvCxnSpPr>
            <p:spPr>
              <a:xfrm>
                <a:off x="6146458" y="3651870"/>
                <a:ext cx="0" cy="199492"/>
              </a:xfrm>
              <a:prstGeom prst="line">
                <a:avLst/>
              </a:prstGeom>
              <a:ln w="28575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7" name="ตัวเชื่อมต่อตรง 56"/>
            <p:cNvCxnSpPr/>
            <p:nvPr/>
          </p:nvCxnSpPr>
          <p:spPr>
            <a:xfrm flipH="1">
              <a:off x="3347865" y="1763311"/>
              <a:ext cx="2582423" cy="0"/>
            </a:xfrm>
            <a:prstGeom prst="line">
              <a:avLst/>
            </a:prstGeom>
            <a:ln w="2857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สี่เหลี่ยมผืนผ้ามุมมน 26"/>
            <p:cNvSpPr/>
            <p:nvPr/>
          </p:nvSpPr>
          <p:spPr>
            <a:xfrm>
              <a:off x="3563888" y="627534"/>
              <a:ext cx="2016279" cy="648072"/>
            </a:xfrm>
            <a:prstGeom prst="roundRect">
              <a:avLst>
                <a:gd name="adj" fmla="val 496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ลูกหนี้คงเหลือ </a:t>
              </a:r>
            </a:p>
            <a:p>
              <a:pPr algn="ctr">
                <a:defRPr/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(ข้อมูล ณ 1 ต.ค. 65) </a:t>
              </a:r>
            </a:p>
            <a:p>
              <a:pPr algn="ctr"/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4,533,286,233.35 บาท</a:t>
              </a:r>
              <a:endParaRPr lang="en-US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itchFamily="50" charset="-34"/>
                <a:cs typeface="Chulabhorn Likit Text Light" pitchFamily="50" charset="-34"/>
              </a:endParaRPr>
            </a:p>
          </p:txBody>
        </p:sp>
        <p:sp>
          <p:nvSpPr>
            <p:cNvPr id="63" name="สี่เหลี่ยมผืนผ้ามุมมน 62"/>
            <p:cNvSpPr/>
            <p:nvPr/>
          </p:nvSpPr>
          <p:spPr>
            <a:xfrm>
              <a:off x="1518259" y="3708725"/>
              <a:ext cx="2901851" cy="642383"/>
            </a:xfrm>
            <a:prstGeom prst="roundRect">
              <a:avLst>
                <a:gd name="adj" fmla="val 4965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467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กองทุนเก่า (ปี 2556 - 2559)</a:t>
              </a:r>
            </a:p>
            <a:p>
              <a:pPr algn="ctr"/>
              <a:r>
                <a:rPr lang="th-TH" sz="1467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393</a:t>
              </a:r>
              <a:r>
                <a:rPr lang="en-US" sz="1467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,979,442.49 </a:t>
              </a:r>
              <a:r>
                <a:rPr lang="th-TH" sz="1467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บาท </a:t>
              </a:r>
            </a:p>
            <a:p>
              <a:pPr algn="ctr"/>
              <a:r>
                <a:rPr lang="th-TH" sz="1467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(ร้อยละ 8.69 </a:t>
              </a:r>
              <a:r>
                <a:rPr lang="th-TH" sz="1467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จากลูกหนี้คงเหลือ ณ 1 ต.ค. 65) </a:t>
              </a:r>
              <a:endParaRPr lang="th-TH" sz="1467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sp>
          <p:nvSpPr>
            <p:cNvPr id="64" name="สี่เหลี่ยมผืนผ้ามุมมน 63"/>
            <p:cNvSpPr/>
            <p:nvPr/>
          </p:nvSpPr>
          <p:spPr>
            <a:xfrm>
              <a:off x="5023693" y="3734297"/>
              <a:ext cx="2935810" cy="648072"/>
            </a:xfrm>
            <a:prstGeom prst="roundRect">
              <a:avLst>
                <a:gd name="adj" fmla="val 4965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467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กองทุนใหม่ (ปี 2560 - 2565)</a:t>
              </a:r>
            </a:p>
            <a:p>
              <a:pPr algn="ctr"/>
              <a:r>
                <a:rPr lang="th-TH" sz="1467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764</a:t>
              </a:r>
              <a:r>
                <a:rPr lang="en-US" sz="1467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,007,203.78</a:t>
              </a:r>
              <a:r>
                <a:rPr lang="th-TH" sz="1467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 บาท</a:t>
              </a:r>
            </a:p>
            <a:p>
              <a:pPr algn="ctr"/>
              <a:r>
                <a:rPr lang="th-TH" sz="1467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(ร้อยละ 16.85 </a:t>
              </a:r>
              <a:r>
                <a:rPr lang="th-TH" sz="1467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จากลูกหนี้คงเหลือ ณ 1 ต.ค. 65) </a:t>
              </a:r>
              <a:endParaRPr lang="th-TH" sz="1467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  <p:sp>
          <p:nvSpPr>
            <p:cNvPr id="51" name="สี่เหลี่ยมผืนผ้ามุมมน 50"/>
            <p:cNvSpPr/>
            <p:nvPr/>
          </p:nvSpPr>
          <p:spPr>
            <a:xfrm>
              <a:off x="3347247" y="2439575"/>
              <a:ext cx="2367199" cy="906811"/>
            </a:xfrm>
            <a:prstGeom prst="roundRect">
              <a:avLst>
                <a:gd name="adj" fmla="val 4965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หนี้เกินกำหนดชำระ  </a:t>
              </a:r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1,157</a:t>
              </a:r>
              <a:r>
                <a:rPr lang="en-US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,986,646.27</a:t>
              </a:r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 บาท</a:t>
              </a:r>
            </a:p>
            <a:p>
              <a:pPr algn="ctr">
                <a:defRPr/>
              </a:pPr>
              <a:r>
                <a:rPr lang="th-TH" sz="1600" b="1" dirty="0">
                  <a:solidFill>
                    <a:srgbClr val="002060"/>
                  </a:solidFill>
                  <a:highlight>
                    <a:srgbClr val="FFFF00"/>
                  </a:highlight>
                  <a:latin typeface="Chulabhorn Likit Text Light" pitchFamily="50" charset="-34"/>
                  <a:cs typeface="Chulabhorn Likit Text Light" pitchFamily="50" charset="-34"/>
                </a:rPr>
                <a:t>(ร้อยละ 25.54</a:t>
              </a:r>
            </a:p>
            <a:p>
              <a:pPr algn="ctr">
                <a:defRPr/>
              </a:pPr>
              <a:r>
                <a:rPr lang="th-TH" sz="1600" b="1" dirty="0">
                  <a:solidFill>
                    <a:srgbClr val="002060"/>
                  </a:solidFill>
                  <a:latin typeface="Chulabhorn Likit Text Light" pitchFamily="50" charset="-34"/>
                  <a:cs typeface="Chulabhorn Likit Text Light" pitchFamily="50" charset="-34"/>
                </a:rPr>
                <a:t>จากลูกหนี้คงเหลือ ณ 1 ต.ค. 65) </a:t>
              </a:r>
              <a:endParaRPr lang="th-TH" sz="1600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cxnSp>
        <p:nvCxnSpPr>
          <p:cNvPr id="59" name="ตัวเชื่อมต่อตรง 58"/>
          <p:cNvCxnSpPr/>
          <p:nvPr/>
        </p:nvCxnSpPr>
        <p:spPr>
          <a:xfrm>
            <a:off x="5735960" y="4509120"/>
            <a:ext cx="0" cy="1913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ตัวเชื่อมต่อตรง 87"/>
          <p:cNvCxnSpPr/>
          <p:nvPr/>
        </p:nvCxnSpPr>
        <p:spPr>
          <a:xfrm>
            <a:off x="9264352" y="3093653"/>
            <a:ext cx="0" cy="191331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345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-1104" y="198966"/>
            <a:ext cx="6393027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533" y="88901"/>
            <a:ext cx="6249347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144078" y="209686"/>
            <a:ext cx="604366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010669"/>
              </p:ext>
            </p:extLst>
          </p:nvPr>
        </p:nvGraphicFramePr>
        <p:xfrm>
          <a:off x="127143" y="855308"/>
          <a:ext cx="11774572" cy="54177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171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53028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6391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379291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 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เมษายน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132,509,924.00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63,009,231.54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5,433,127.27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31,284,578.11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883,915.00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3,533,229.57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5.61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169,847,655.00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46,968,436.45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7,888,876.33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27,123,565.14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7,688,071.26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3,272,399.11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6.97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412,404,824.00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49,513,240.56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12,843,702.55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30,893,206.77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791,024.45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4,912,081.19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9.92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108,981,237.00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37,115,686.47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2,245,256.07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25,374,631.00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3,990,238.57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10.75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189,778,438.00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35,952,745.93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8,362,465.49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23,695,722.22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3,894,558.22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10.83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พระนครศรี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อยุธยา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57,228,896.90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8,740,937.40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29,892,463.97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3,899,102.46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6,394,520.41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11.17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51,936,172.82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14,256,256.03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31,774,654.47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5,905,262.32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11.37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140,632,865.00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45,943,981.18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12,977,064.15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27,129,538.15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308,810.00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5,272,891.88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11.48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281,142,803.00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64,094,636.47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22,704,803.96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33,332,605.11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490,505.60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7,566,721.80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11.81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220,098,056.00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52,552,679.61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13,880,783.04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31,066,167.98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839,913.00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6,765,815.59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12.87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841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กล่องข้อความ 4"/>
          <p:cNvSpPr txBox="1"/>
          <p:nvPr/>
        </p:nvSpPr>
        <p:spPr>
          <a:xfrm>
            <a:off x="176183" y="1159172"/>
            <a:ext cx="11839634" cy="551227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1 เรื่อง ประธานแจ้งให้ที่ประชุมทราบ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-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2 เรื่อง รับรองรายงานการประชุม ครั้งที่ 3/2566 เมื่อวันที่ 17 มีนาคม 2566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เป็นการประชุมผ่านระบบวีดิทัศน์ทางไกล (</a:t>
            </a:r>
            <a:r>
              <a:rPr lang="en-US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3 เรื่อง สืบเนื่องจากการประชุม ครั้งที่ 3/2566 เมื่อวันที่ 17 มีนาคม 2566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         	      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3.1 การเบิกจ่ายงบประมาณกองทุนพัฒนาบทบาทสตรี ประจำปีงบประมาณ 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 (กลุ่มนโยบายและยุทธศาสตร์)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   3.2 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/>
                <a:cs typeface="Chulabhorn Likit Text Light" panose="00000400000000000000" pitchFamily="50" charset="-34"/>
              </a:rPr>
              <a:t>การบริหารจัดการหนี้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กองทุนพัฒนาบทบาทสตรี 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 </a:t>
            </a: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(กลุ่มนโยบายและยุทธศาสตร์)</a:t>
            </a:r>
            <a:endParaRPr lang="th-TH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ระเบียบวาระที่ 4 เรื่อง เพื่อทราบ	 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     4.1 งานการเงินและบัญชีกองทุนพัฒนาบทบาทสตรี (กลุ่มอำนวยการ)</a:t>
            </a:r>
          </a:p>
          <a:p>
            <a:pPr algn="thaiDist">
              <a:lnSpc>
                <a:spcPct val="120000"/>
              </a:lnSpc>
              <a:spcAft>
                <a:spcPts val="100"/>
              </a:spcAft>
            </a:pP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                       4.2 ตัวชี้วัดที่ 7 ระดับความสำเร็จการบริหารจัดการหนี้ กองทุนพัฒนาบทบาทสตรี ตำแหน่ง พัฒนาการจังหวัด สำหรับรอบการประเมินที่ 2 (กลุ่มนโยบายและยุทธศาสตร์)</a:t>
            </a:r>
          </a:p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                             4.3	มติที่ประชุมคณะกรรมการบริหารกองทุนพัฒนาบทบาทสตรีในการฟ้องคดี เรื่อง การบริหารจัดการหนี้       ลงวันที่ 28 กุมภาพันธ์ 2566 และกำชับข้อกฎหมายสำคัญ (กลุ่มกฎหมาย)    		</a:t>
            </a:r>
            <a:br>
              <a:rPr lang="th-TH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5 เรื่อง อื่นๆ 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4831" y="-304555"/>
            <a:ext cx="12252566" cy="1638279"/>
            <a:chOff x="4831" y="-304555"/>
            <a:chExt cx="12252566" cy="1638279"/>
          </a:xfrm>
        </p:grpSpPr>
        <p:grpSp>
          <p:nvGrpSpPr>
            <p:cNvPr id="32" name="Group 70"/>
            <p:cNvGrpSpPr/>
            <p:nvPr/>
          </p:nvGrpSpPr>
          <p:grpSpPr>
            <a:xfrm>
              <a:off x="4831" y="-304555"/>
              <a:ext cx="12245731" cy="1638279"/>
              <a:chOff x="-23581" y="-272268"/>
              <a:chExt cx="10193050" cy="1495013"/>
            </a:xfrm>
          </p:grpSpPr>
          <p:grpSp>
            <p:nvGrpSpPr>
              <p:cNvPr id="3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300"/>
                <a:ext cx="10193050" cy="533168"/>
                <a:chOff x="-29746" y="-164553"/>
                <a:chExt cx="9173747" cy="479851"/>
              </a:xfrm>
            </p:grpSpPr>
            <p:sp>
              <p:nvSpPr>
                <p:cNvPr id="5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250087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423749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169695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2"/>
                  <a:ext cx="9173747" cy="33538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5977536" y="-272268"/>
                <a:ext cx="1466312" cy="1495013"/>
                <a:chOff x="5658159" y="-481870"/>
                <a:chExt cx="1319681" cy="1345512"/>
              </a:xfrm>
            </p:grpSpPr>
            <p:sp>
              <p:nvSpPr>
                <p:cNvPr id="5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58159" y="-481870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20818" y="-211296"/>
                  <a:ext cx="834261" cy="598312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74146" y="-5990"/>
              <a:ext cx="2983251" cy="526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5" name="TextBox 64"/>
          <p:cNvSpPr txBox="1"/>
          <p:nvPr/>
        </p:nvSpPr>
        <p:spPr>
          <a:xfrm>
            <a:off x="88509" y="634457"/>
            <a:ext cx="11839634" cy="4616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ระเบียบวาระการประชุมครั้งที่ 4/2566</a:t>
            </a:r>
          </a:p>
        </p:txBody>
      </p:sp>
    </p:spTree>
    <p:extLst>
      <p:ext uri="{BB962C8B-B14F-4D97-AF65-F5344CB8AC3E}">
        <p14:creationId xmlns:p14="http://schemas.microsoft.com/office/powerpoint/2010/main" val="77712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773924"/>
              </p:ext>
            </p:extLst>
          </p:nvPr>
        </p:nvGraphicFramePr>
        <p:xfrm>
          <a:off x="91598" y="867293"/>
          <a:ext cx="11774572" cy="54037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0171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88572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53028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09486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61941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4321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13707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 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เมษายน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184,696,931.00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48,227,202.96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12,482,840.45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26,852,276.77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744,802.85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6,313,410.46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13.09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169,829,500.00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35,666,888.15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10,034,009.72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20,557,484.21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38,908.00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5,036,486.22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14.12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38,380,170.52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12,900,689.99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20,004,820.72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5,474,659.81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14.26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185,681,515.00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28,138,106.41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6,914,128.38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15,888,506.87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1,290,000.00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4,045,471.16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14.38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56,592,210.28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9,963,267.47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34,357,357.76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8,277,148.82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14.63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248,253,040.00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80,039,257.45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9,505,634.35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58,546,015.33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11,987,607.77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14.98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82,767,193.34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17,191,834.31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31,694,802.06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778,469.93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12,430,251.78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15.02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183,302,513.00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47,312,509.41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9,566,441.34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30,611,179.57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7,134,888.50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15.08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7840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142,410,770.00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43,786,157.99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7,970,124.21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24,876,888.31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4,248,746.96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6,690,398.51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15.28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51,470,845.49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15,352,049.41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26,838,906.29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1,350,144.79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7,929,745.00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15.41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9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290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7161296"/>
              </p:ext>
            </p:extLst>
          </p:nvPr>
        </p:nvGraphicFramePr>
        <p:xfrm>
          <a:off x="88684" y="912743"/>
          <a:ext cx="11825812" cy="53314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218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093309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59786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30632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16055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486900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0863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21176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06101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 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เมษายน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2281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55,008,845.83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11,109,010.16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34,443,590.29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634,921.51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8,821,323.87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16.04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73,753,155.69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18,152,626.00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34,868,713.64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716,860.00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12,179,239.85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16.51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96,992,801.30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23,848,516.02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56,614,989.24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405,500.00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16,123,796.04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16.62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253,621,748.00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58,466,428.00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11,623,435.00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32,186,431.00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1,052,559.00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9,856,342.00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16.86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29,331,352.48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7,145,259.10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15,903,207.62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1,200,044.54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5,082,841.22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17.33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60,860,833.44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19,479,105.23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28,754,425.00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1,923,264.47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10,704,038.74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17.59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118,404,719.00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42,594,167.23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4,197,656.09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22,517,903.48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1,136,388.74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7,512,037.72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17.64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371,691,521.00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107,039,989.59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17,326,151.85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70,055,692.76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603,478.80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19,054,666.18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17.80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103,687,864.00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5,795,382.81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25,621,183.15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2,727,124.01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7,430,893.48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17.87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47,340,856.41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10,481,178.30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16,940,000.97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11,424,802.03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8,494,875.11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17.94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5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96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763541"/>
              </p:ext>
            </p:extLst>
          </p:nvPr>
        </p:nvGraphicFramePr>
        <p:xfrm>
          <a:off x="88684" y="955514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25062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7710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69513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 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เมษายน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184,153,330.00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79,134,483.94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12,230,010.40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52,106,150.45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378,046.61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14,420,276.48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18.22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200,490,380.00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67,313,796.49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11,458,459.23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42,005,100.69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12,337,907.19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18.33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189,249,139.00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43,135,160.31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9,245,047.20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23,178,426.46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7,951,584.70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18.43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273,948,330.00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73,668,792.27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13,061,101.25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45,041,899.31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13,621,305.71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18.49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187,679,452.00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70,033,715.76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7,334,343.44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44,455,300.93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2,485,283.69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13,036,623.27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18.61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332,788,065.00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93,371,879.84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24,610,029.17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46,166,860.78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935,188.00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18,148,218.39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19.44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29,182,065.99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9,506,568.16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13,788,383.47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68,121.28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5,818,993.08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19.94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76,212,270.60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4,696,397.75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37,111,933.11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19,135,101.34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15,268,838.40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20.03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198,996,399.00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31,771,857.86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7,913,755.26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17,325,727.80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6,532,374.80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20.56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231,474,140.00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45,067,752.74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11,539,985.17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23,901,869.46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9,625,898.11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21.36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298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86687"/>
              </p:ext>
            </p:extLst>
          </p:nvPr>
        </p:nvGraphicFramePr>
        <p:xfrm>
          <a:off x="88684" y="899701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47096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1015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14429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 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เมษายน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68,703,441.60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9,643,304.37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32,448,047.93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1,125,576.56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14,805,224.07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21.55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31,511,204.29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4,539,396.67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17,932,582.44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2,164,591.52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6,874,633.66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21.82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45,973,847.67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12,018,842.01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21,160,487.01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2,444,731.00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10,349,787.65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22.51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113,769,649.00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44,669,620.23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8,668,739.91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19,618,597.53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4,668,258.25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10,556,168.83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23.63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44,959,882.49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8,404,591.30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25,443,921.88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10,918,497.43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24.28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378,098,128.00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85,158,517.15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20,357,497.73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40,775,111.84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1,325,478.00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21,605,244.58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25.37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55,625,230.87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8,974,642.00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32,238,191.76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197,640.00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14,214,757.11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25.55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75,628,971.03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16,346,303.79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37,582,926.41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19,397,226.83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25.65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164,521,225.00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43,388,624.22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7,154,159.88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22,666,056.14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831,850.00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11,215,835.66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25.85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172,759,293.00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64,818,021.03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8,136,187.03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38,729,098.82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1,090,268.00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16,862,467.18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26.02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74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478459"/>
              </p:ext>
            </p:extLst>
          </p:nvPr>
        </p:nvGraphicFramePr>
        <p:xfrm>
          <a:off x="88684" y="942278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03028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10160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58496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 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เมษายน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spc="-10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67,306,822.44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14,033,825.29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35,698,496.18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17,574,500.97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26.11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53,653,500.44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12,428,870.05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26,584,499.98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336,669.86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14,214,846.00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26.49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309,231,400.00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99,567,419.16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18,917,539.12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50,298,562.12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3,793,462.28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26,557,855.64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26.67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44,391,002.57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5,035,029.73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16,416,844.46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4,989,086.89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12,806,080.35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28.85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49,174,158.38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8,980,059.16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23,168,313.47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789,422.07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15,061,941.24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30.63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140,004,241.00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63,376,774.66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8,760,805.61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29,398,129.87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4,849,065.55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20,368,773.63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32.14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54,883,808.86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10,786,452.27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23,625,729.92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2,614,524.01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17,732,157.41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32.31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297,131,334.00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117,098,919.44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15,291,027.07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53,108,731.99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10,571,079.39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38,104,527.83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32.54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433,135,200.00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64,589,843.92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18,360,694.56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23,903,349.06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1,191,093.11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21,134,707.19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32.72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39,434,910.68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5,604,916.62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20,041,940.46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195,025.25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13,303,139.35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33.73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766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964612"/>
              </p:ext>
            </p:extLst>
          </p:nvPr>
        </p:nvGraphicFramePr>
        <p:xfrm>
          <a:off x="88684" y="942278"/>
          <a:ext cx="11933292" cy="53154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57396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44543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29834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500413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314045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421176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236463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36441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 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เมษายน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306838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2556 - 2565</a:t>
                      </a: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ณ 1 ต.ค. 65</a:t>
                      </a: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65,460,846.88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13,074,953.69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28,703,588.08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1,578,931.00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22,103,374.11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33.77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203,778,443.00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77,470,736.32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7,568,409.73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39,101,083.60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2,742,908.17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26,219,792.70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33.84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113,906,898.00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35,178,473.32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4,653,883.14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15,332,221.52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2,965,950.11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12,226,418.55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34.76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221,205,480.00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49,666,267.09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5,531,948.91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24,089,214.26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2,750,753.00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17,294,350.92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34.82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35,060,327.13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10,710,469.86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10,915,882.78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1,083,972.00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12,350,002.49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35.23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44,209,232.56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9,506,713.74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18,414,036.14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16,288,482.68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36.84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10,061,363.95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32,634,012.64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687,720.81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25,894,466.86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37.38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95,233,665.76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10,537,665.08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45,831,059.39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2,451,850.00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36,413,091.29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38.24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54,285,543.40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5,586,104.14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26,527,958.68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55,320.51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22,116,160.07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40.74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812892"/>
                  </a:ext>
                </a:extLst>
              </a:tr>
              <a:tr h="36441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228,420,235.00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54,588,388.46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10,968,579.40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20,399,497.48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200,000.00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23,020,311.58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42.17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178502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853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7" name="กลุ่ม 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2" name="กลุ่ม 11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1" name="รูปห้าเหลี่ยม 20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2" name="รูปห้าเหลี่ยม 21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3" name="กลุ่ม 12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4" name="กลุ่ม 1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6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7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8" name="กลุ่ม 1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9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0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5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8590582"/>
              </p:ext>
            </p:extLst>
          </p:nvPr>
        </p:nvGraphicFramePr>
        <p:xfrm>
          <a:off x="88684" y="731033"/>
          <a:ext cx="11933292" cy="55885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609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1103246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678943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575412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531345">
                  <a:extLst>
                    <a:ext uri="{9D8B030D-6E8A-4147-A177-3AD203B41FA5}">
                      <a16:colId xmlns:a16="http://schemas.microsoft.com/office/drawing/2014/main" val="1411012879"/>
                    </a:ext>
                  </a:extLst>
                </a:gridCol>
                <a:gridCol w="1619479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432193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542361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740704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</a:tblGrid>
              <a:tr h="41044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รวมทั้งหมด 2556 – 2565 </a:t>
                      </a:r>
                      <a:r>
                        <a:rPr lang="th-TH" sz="15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(ข้อมูล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ณ </a:t>
                      </a:r>
                      <a:r>
                        <a:rPr lang="en-US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 </a:t>
                      </a:r>
                      <a:r>
                        <a:rPr lang="th-TH" sz="15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เมษายน 2566) 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9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471883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5775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43AA8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90BE6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C74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8961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372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ร้อยละของหนี้เกิน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(ฐานจากลูกหนี้คงเหลือ)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941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59,414,216.12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8,264,687.23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25,534,449.22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236,956.13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25,378,123.54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42.71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278,847,880.00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85,416,467.65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9,550,564.79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35,117,926.06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207,725.37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40,334,741.43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47.22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90,143,731.85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10,819,381.10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33,461,418.72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2,098,413.53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43,764,518.50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48.55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68,232,432.07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6,250,327.16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24,782,754.67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34,624,825.09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50.75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36,742,981.29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3,523,814.29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11,728,181.04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1,133,716.01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20,357,269.95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55.40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134,219,990.00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63,042,244.11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6,928,346.10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18,268,112.07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2,269,882.75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35,575,903.19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56.43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1044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กรุงเทพ</a:t>
                      </a:r>
                      <a:b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มหานคร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97,397,554.80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6,865,806.94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29,015,168.18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61,516,579.68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63.16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10443">
                <a:tc gridSpan="2">
                  <a:txBody>
                    <a:bodyPr/>
                    <a:lstStyle/>
                    <a:p>
                      <a:pPr algn="ctr" fontAlgn="ctr"/>
                      <a:endParaRPr lang="th-TH" sz="1500" b="1" i="0" u="none" strike="noStrike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5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16,410,106,840.69</a:t>
                      </a:r>
                    </a:p>
                  </a:txBody>
                  <a:tcPr marL="9525" marR="9525" marT="9525" marB="0" anchor="b">
                    <a:solidFill>
                      <a:srgbClr val="B2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b">
                    <a:solidFill>
                      <a:srgbClr val="A2DAC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824,814,212.93</a:t>
                      </a:r>
                    </a:p>
                  </a:txBody>
                  <a:tcPr marL="9525" marR="9525" marT="9525" marB="0" anchor="b">
                    <a:solidFill>
                      <a:srgbClr val="BAD7A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2,295,479,344.22</a:t>
                      </a:r>
                    </a:p>
                  </a:txBody>
                  <a:tcPr marL="9525" marR="9525" marT="9525" marB="0" anchor="b">
                    <a:solidFill>
                      <a:srgbClr val="FCE0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134,530,075.33</a:t>
                      </a:r>
                    </a:p>
                  </a:txBody>
                  <a:tcPr marL="9525" marR="9525" marT="9525" marB="0" anchor="b">
                    <a:solidFill>
                      <a:srgbClr val="FBC27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1,157,986,646.27</a:t>
                      </a:r>
                    </a:p>
                  </a:txBody>
                  <a:tcPr marL="9525" marR="9525" marT="9525" marB="0" anchor="b">
                    <a:solidFill>
                      <a:srgbClr val="F8AB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25.54</a:t>
                      </a:r>
                    </a:p>
                  </a:txBody>
                  <a:tcPr marL="9525" marR="9525" marT="9525" marB="0" anchor="b">
                    <a:solidFill>
                      <a:srgbClr val="FB8D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4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52074"/>
              </p:ext>
            </p:extLst>
          </p:nvPr>
        </p:nvGraphicFramePr>
        <p:xfrm>
          <a:off x="50801" y="852042"/>
          <a:ext cx="11972878" cy="59810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108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1160060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627799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44989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เปรียบเทียบผลต่างร้อยละของหนี้เกินกำหนดชำระ ณ 16 มีนาคม 2566 เทียบกับ 19 เมษายน 2566 </a:t>
                      </a:r>
                      <a:r>
                        <a:rPr lang="th-TH" sz="15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ที่ลดลงได้ 10 อันดับแรก</a:t>
                      </a:r>
                      <a:endParaRPr lang="th-TH" sz="15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07902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19เม.ย.66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16 มี.ค.</a:t>
                      </a:r>
                      <a:r>
                        <a:rPr lang="th-TH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132,509,924.00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63,009,231.54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5,433,127.27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31,284,578.11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883,915.00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3,533,229.57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▼14.70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75,628,971.03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16,346,303.79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37,582,926.41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19,397,226.83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▼11.89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198,996,399.00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31,771,857.86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7,913,755.26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17,325,727.80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6,532,374.80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▼11.19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พระนคร</a:t>
                      </a:r>
                      <a:b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ศรีอยุธยา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57,228,896.90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8,740,937.40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29,892,463.97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3,899,102.46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6,394,520.41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▼11.01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44,391,002.57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5,035,029.73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16,416,844.46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4,989,086.89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12,806,080.35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▼10.82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309,231,400.00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99,567,419.16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18,917,539.12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50,298,562.12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3,793,462.28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26,557,855.64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▼10.75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38,380,170.52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12,900,689.99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20,004,820.72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5,474,659.81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▼9.94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134,219,990.00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63,042,244.11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6,928,346.10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18,268,112.07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2,269,882.75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35,575,903.19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▼9.11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45213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67,306,822.44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14,033,825.29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35,698,496.18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17,574,500.97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▼8.63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434809"/>
                  </a:ext>
                </a:extLst>
              </a:tr>
              <a:tr h="4449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47,340,856.41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10,481,178.30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16,940,000.97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11,424,802.03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8,494,875.11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spc="-5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▼8.52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294257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9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44592"/>
              </p:ext>
            </p:extLst>
          </p:nvPr>
        </p:nvGraphicFramePr>
        <p:xfrm>
          <a:off x="97935" y="1011666"/>
          <a:ext cx="11972878" cy="56473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95108">
                  <a:extLst>
                    <a:ext uri="{9D8B030D-6E8A-4147-A177-3AD203B41FA5}">
                      <a16:colId xmlns:a16="http://schemas.microsoft.com/office/drawing/2014/main" val="4080737412"/>
                    </a:ext>
                  </a:extLst>
                </a:gridCol>
                <a:gridCol w="928048">
                  <a:extLst>
                    <a:ext uri="{9D8B030D-6E8A-4147-A177-3AD203B41FA5}">
                      <a16:colId xmlns:a16="http://schemas.microsoft.com/office/drawing/2014/main" val="631765601"/>
                    </a:ext>
                  </a:extLst>
                </a:gridCol>
                <a:gridCol w="1378424">
                  <a:extLst>
                    <a:ext uri="{9D8B030D-6E8A-4147-A177-3AD203B41FA5}">
                      <a16:colId xmlns:a16="http://schemas.microsoft.com/office/drawing/2014/main" val="291297623"/>
                    </a:ext>
                  </a:extLst>
                </a:gridCol>
                <a:gridCol w="1296537">
                  <a:extLst>
                    <a:ext uri="{9D8B030D-6E8A-4147-A177-3AD203B41FA5}">
                      <a16:colId xmlns:a16="http://schemas.microsoft.com/office/drawing/2014/main" val="1130322675"/>
                    </a:ext>
                  </a:extLst>
                </a:gridCol>
                <a:gridCol w="1323833">
                  <a:extLst>
                    <a:ext uri="{9D8B030D-6E8A-4147-A177-3AD203B41FA5}">
                      <a16:colId xmlns:a16="http://schemas.microsoft.com/office/drawing/2014/main" val="3041642994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372853045"/>
                    </a:ext>
                  </a:extLst>
                </a:gridCol>
                <a:gridCol w="1105468">
                  <a:extLst>
                    <a:ext uri="{9D8B030D-6E8A-4147-A177-3AD203B41FA5}">
                      <a16:colId xmlns:a16="http://schemas.microsoft.com/office/drawing/2014/main" val="1780765635"/>
                    </a:ext>
                  </a:extLst>
                </a:gridCol>
                <a:gridCol w="1389384">
                  <a:extLst>
                    <a:ext uri="{9D8B030D-6E8A-4147-A177-3AD203B41FA5}">
                      <a16:colId xmlns:a16="http://schemas.microsoft.com/office/drawing/2014/main" val="4252495391"/>
                    </a:ext>
                  </a:extLst>
                </a:gridCol>
                <a:gridCol w="998975">
                  <a:extLst>
                    <a:ext uri="{9D8B030D-6E8A-4147-A177-3AD203B41FA5}">
                      <a16:colId xmlns:a16="http://schemas.microsoft.com/office/drawing/2014/main" val="2888153735"/>
                    </a:ext>
                  </a:extLst>
                </a:gridCol>
                <a:gridCol w="1146412">
                  <a:extLst>
                    <a:ext uri="{9D8B030D-6E8A-4147-A177-3AD203B41FA5}">
                      <a16:colId xmlns:a16="http://schemas.microsoft.com/office/drawing/2014/main" val="725807042"/>
                    </a:ext>
                  </a:extLst>
                </a:gridCol>
                <a:gridCol w="627799">
                  <a:extLst>
                    <a:ext uri="{9D8B030D-6E8A-4147-A177-3AD203B41FA5}">
                      <a16:colId xmlns:a16="http://schemas.microsoft.com/office/drawing/2014/main" val="1566902021"/>
                    </a:ext>
                  </a:extLst>
                </a:gridCol>
              </a:tblGrid>
              <a:tr h="429353">
                <a:tc gridSpan="11"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เปรียบเทียบผลต่างร้อยละของหนี้เกินกำหนดชำระ ณ ณ 16 มีนาคม 2566 เทียบกับ 19 เมษายน 2566 </a:t>
                      </a:r>
                      <a:r>
                        <a:rPr lang="th-TH" sz="1500" b="1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ที่ลดลงได้ 10 อันดับท้าย</a:t>
                      </a:r>
                      <a:endParaRPr lang="th-TH" sz="1500" b="1" i="0" u="none" strike="noStrike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F6E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E4C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th-TH" sz="1500" b="1" i="0" u="none" strike="noStrike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472178"/>
                  </a:ext>
                </a:extLst>
              </a:tr>
              <a:tr h="119123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</a:t>
                      </a:r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500" b="1" u="none" strike="noStrike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 fontAlgn="ctr"/>
                      <a:endParaRPr lang="th-TH" sz="1500" b="1" i="0" u="none" strike="noStrike" spc="-50" baseline="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เงินที่อนุมัติ 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2556 - 2565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ลูกหนี้คงเหลือ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1 ต.ค. 65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ชำระคืน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หนี้ยังไม่ถึง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ดำเนินคดี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หนี้เกิน</a:t>
                      </a:r>
                      <a:b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19เม.ย.</a:t>
                      </a:r>
                      <a:r>
                        <a:rPr lang="th-TH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ของหนี้เกิน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กำหนดชำระ</a:t>
                      </a:r>
                    </a:p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ณ </a:t>
                      </a:r>
                      <a:b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 มี.ค.</a:t>
                      </a:r>
                      <a:r>
                        <a:rPr lang="th-TH" sz="15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ผลต่าง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764123"/>
                  </a:ext>
                </a:extLst>
              </a:tr>
              <a:tr h="35187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281,142,803.00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64,094,636.47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22,704,803.96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33,332,605.11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490,505.60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7,566,721.80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10.27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▲(1.54)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7471429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10,061,363.95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32,634,012.64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687,720.81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25,894,466.86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▲(1.59)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883294"/>
                  </a:ext>
                </a:extLst>
              </a:tr>
              <a:tr h="3525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65,460,846.88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13,074,953.69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28,703,588.08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1,578,931.00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22,103,374.11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▲(1.68)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873769"/>
                  </a:ext>
                </a:extLst>
              </a:tr>
              <a:tr h="38559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กรุงเทพ</a:t>
                      </a:r>
                      <a:b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มหานคร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97,397,554.80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6,865,806.94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29,015,168.18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61,516,579.68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61.28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▲(1.88)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1947552"/>
                  </a:ext>
                </a:extLst>
              </a:tr>
              <a:tr h="35254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56,592,210.28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9,963,267.47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34,357,357.76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8,277,148.82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14.63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12.74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▲(1.89)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059664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51,936,172.82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14,256,256.03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31,774,654.47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5,905,262.32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▲(2.15)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25166"/>
                  </a:ext>
                </a:extLst>
              </a:tr>
              <a:tr h="30847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36,742,981.29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3,523,814.29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11,728,181.04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1,133,716.01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20,357,269.95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55.40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▲(2.64)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07835"/>
                  </a:ext>
                </a:extLst>
              </a:tr>
              <a:tr h="33050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55,625,230.87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8,974,642.00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32,238,191.76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197,640.00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14,214,757.11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▲(2.78)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482962"/>
                  </a:ext>
                </a:extLst>
              </a:tr>
              <a:tr h="3745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68,232,432.07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6,250,327.16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24,782,754.67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34,624,825.09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▲(3.01)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601676"/>
                  </a:ext>
                </a:extLst>
              </a:tr>
              <a:tr h="36355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44,959,882.49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8,404,591.30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25,443,921.88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10,918,497.43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▲(4.28)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271412"/>
                  </a:ext>
                </a:extLst>
              </a:tr>
              <a:tr h="42935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DC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E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59,414,216.12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2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8,264,687.23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D2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25,534,449.22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E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236,956.13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25,378,123.54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spc="-50" baseline="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▲(6.96)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C3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837114"/>
                  </a:ext>
                </a:extLst>
              </a:tr>
            </a:tbl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-1104" y="88901"/>
            <a:ext cx="6868602" cy="752421"/>
            <a:chOff x="-1104" y="88901"/>
            <a:chExt cx="6868602" cy="752421"/>
          </a:xfrm>
        </p:grpSpPr>
        <p:sp>
          <p:nvSpPr>
            <p:cNvPr id="26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-1104" y="198966"/>
              <a:ext cx="6868602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532" y="88901"/>
              <a:ext cx="6641567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50801" y="209686"/>
              <a:ext cx="664209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56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21/04/66</a:t>
            </a:fld>
            <a:endParaRPr lang="th-TH" dirty="0"/>
          </a:p>
        </p:txBody>
      </p:sp>
      <p:sp>
        <p:nvSpPr>
          <p:cNvPr id="3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4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5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6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7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8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9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3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18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19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20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21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24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5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22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892063"/>
              </p:ext>
            </p:extLst>
          </p:nvPr>
        </p:nvGraphicFramePr>
        <p:xfrm>
          <a:off x="581848" y="1296142"/>
          <a:ext cx="11069826" cy="485853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18408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16 มี.ค.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 เม.ย. 66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นราธิวาส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20.30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5.61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▼14.70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นครสวรรค์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37.54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▼11.89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31.75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20.56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▼11.19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22.18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11.17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▼11.01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39.67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28.85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▼10.82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6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37.42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26.67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▼10.75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เพชรบูรณ์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24.21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14.26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▼9.94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8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ยะลา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65.55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56.43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▼9.11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9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นครพนม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34.74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▼8.63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10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ชลบุรี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▼8.52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31" name="สี่เหลี่ยมผืนผ้ามุมมน 31"/>
          <p:cNvSpPr/>
          <p:nvPr/>
        </p:nvSpPr>
        <p:spPr>
          <a:xfrm>
            <a:off x="9356816" y="800941"/>
            <a:ext cx="2835184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19 เม.ย.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2" name="Rectangle 114"/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16 มีนาคม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19 เมษายน 2566 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7123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 noGrp="1"/>
          </p:cNvSpPr>
          <p:nvPr>
            <p:ph idx="1"/>
          </p:nvPr>
        </p:nvSpPr>
        <p:spPr>
          <a:xfrm>
            <a:off x="841483" y="2604451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 เรื่องประธานแจ้งที่ประชุมทราบ 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8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0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5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1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67884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21/04/66</a:t>
            </a:fld>
            <a:endParaRPr lang="th-TH" dirty="0"/>
          </a:p>
        </p:txBody>
      </p:sp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533930"/>
              </p:ext>
            </p:extLst>
          </p:nvPr>
        </p:nvGraphicFramePr>
        <p:xfrm>
          <a:off x="609600" y="1325236"/>
          <a:ext cx="11069826" cy="48481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16 มี.ค.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 เม.ย. 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นครนายก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17.64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▼7.98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ชัยนาท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29.40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21.55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▼7.85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กำแพงเพชร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29.75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22.51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▼7.24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21.91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▼6.90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ขอนแก่น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23.38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16.51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▼6.87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สกลนคร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24.58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▼6.78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ยโสธร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24.57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▼6.13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กระบี่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38.25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32.14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▼6.11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นนทบุรี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39.49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33.84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▼5.65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ระยอง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22.87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▼5.54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28" name="สี่เหลี่ยมผืนผ้ามุมมน 31"/>
          <p:cNvSpPr/>
          <p:nvPr/>
        </p:nvSpPr>
        <p:spPr>
          <a:xfrm>
            <a:off x="9470571" y="800941"/>
            <a:ext cx="2721429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19 เม.ย.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114">
            <a:extLst>
              <a:ext uri="{FF2B5EF4-FFF2-40B4-BE49-F238E27FC236}">
                <a16:creationId xmlns:a16="http://schemas.microsoft.com/office/drawing/2014/main" id="{311C98C5-5944-49AA-8E2F-6C0876C213AA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16 มีนาคม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19 เมษายน 2566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75277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21/04/66</a:t>
            </a:fld>
            <a:endParaRPr lang="th-TH" dirty="0"/>
          </a:p>
        </p:txBody>
      </p:sp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811952"/>
              </p:ext>
            </p:extLst>
          </p:nvPr>
        </p:nvGraphicFramePr>
        <p:xfrm>
          <a:off x="609600" y="1322595"/>
          <a:ext cx="11069826" cy="48481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16 มี.ค.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 เม.ย. 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กาฬสินธุ์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23.79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18.49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▼5.30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สิงห์บุรี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10.75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▼5.10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สงขลา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37.24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32.54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▼4.70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ปัตตานี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23.16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▼4.55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37.18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32.72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▼4.46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บุรีรัมย์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21.02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16.62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▼4.39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สระบุรี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22.61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▼4.28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21.82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▼4.19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อุดรธานี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51.07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47.22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▼3.85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พัทลุง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26.88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23.63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▼3.25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28" name="สี่เหลี่ยมผืนผ้ามุมมน 31"/>
          <p:cNvSpPr/>
          <p:nvPr/>
        </p:nvSpPr>
        <p:spPr>
          <a:xfrm>
            <a:off x="9461241" y="800941"/>
            <a:ext cx="2730759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19 เม.ย.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114">
            <a:extLst>
              <a:ext uri="{FF2B5EF4-FFF2-40B4-BE49-F238E27FC236}">
                <a16:creationId xmlns:a16="http://schemas.microsoft.com/office/drawing/2014/main" id="{9C9030EA-FD5D-44E0-B1F6-8A5F1F89DD2C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16 มีนาคม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19 เมษายน 2566(ต่อ)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6501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21/04/66</a:t>
            </a:fld>
            <a:endParaRPr lang="th-TH" dirty="0"/>
          </a:p>
        </p:txBody>
      </p:sp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175017"/>
              </p:ext>
            </p:extLst>
          </p:nvPr>
        </p:nvGraphicFramePr>
        <p:xfrm>
          <a:off x="609600" y="1379827"/>
          <a:ext cx="11069826" cy="48481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16 มี.ค.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 เม.ย. 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ตรัง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21.43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18.22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▼3.21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กาญจนบุรี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▼3.07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ศรีสะเกษ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28.42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25.37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▼3.05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23.06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20.03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▼3.03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สุรินทร์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22.42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▼2.99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15.08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▼2.84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อุตรดิตถ์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24.08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21.36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▼2.72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สตูล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37.40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34.76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▼2.65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39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พิจิตร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16.04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▼2.37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หนองคาย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17.25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14.98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▼2.27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28" name="สี่เหลี่ยมผืนผ้ามุมมน 31"/>
          <p:cNvSpPr/>
          <p:nvPr/>
        </p:nvSpPr>
        <p:spPr>
          <a:xfrm>
            <a:off x="9246483" y="800941"/>
            <a:ext cx="2945517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19 เม.ย.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114">
            <a:extLst>
              <a:ext uri="{FF2B5EF4-FFF2-40B4-BE49-F238E27FC236}">
                <a16:creationId xmlns:a16="http://schemas.microsoft.com/office/drawing/2014/main" id="{DE7FA150-9696-4371-9321-049A2C48A7D6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16 มีนาคม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19 เมษายน 2566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4197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21/04/66</a:t>
            </a:fld>
            <a:endParaRPr lang="th-TH" dirty="0"/>
          </a:p>
        </p:txBody>
      </p:sp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256750"/>
              </p:ext>
            </p:extLst>
          </p:nvPr>
        </p:nvGraphicFramePr>
        <p:xfrm>
          <a:off x="609600" y="1377843"/>
          <a:ext cx="11069826" cy="48481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16 มี.ค.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 เม.ย. 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เชียงใหม่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19.71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17.59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▼2.12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พะเยา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16.31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14.38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ปทุมธานี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35.12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33.73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49.89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48.55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▼1.34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ตราด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31.88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30.63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▼1.25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ระนอง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41.92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40.74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แพร่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14.12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43.20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42.17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▼1.03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สมุทรสาคร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18.81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▼0.94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ชุมพร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37.66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36.84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▼0.82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28" name="สี่เหลี่ยมผืนผ้ามุมมน 31"/>
          <p:cNvSpPr/>
          <p:nvPr/>
        </p:nvSpPr>
        <p:spPr>
          <a:xfrm>
            <a:off x="9461241" y="800941"/>
            <a:ext cx="2730759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19 เม.ย.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114">
            <a:extLst>
              <a:ext uri="{FF2B5EF4-FFF2-40B4-BE49-F238E27FC236}">
                <a16:creationId xmlns:a16="http://schemas.microsoft.com/office/drawing/2014/main" id="{D1D2008D-C1A4-46BF-9386-EB10CD2BD137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16 มีนาคม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19 เมษายน 2566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06393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21/04/66</a:t>
            </a:fld>
            <a:endParaRPr lang="th-TH" dirty="0"/>
          </a:p>
        </p:txBody>
      </p:sp>
      <p:sp>
        <p:nvSpPr>
          <p:cNvPr id="5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6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7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8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9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2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3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10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4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5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7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6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7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8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9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1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2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3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4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5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0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6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8" name="ตาราง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504049"/>
              </p:ext>
            </p:extLst>
          </p:nvPr>
        </p:nvGraphicFramePr>
        <p:xfrm>
          <a:off x="609600" y="1361777"/>
          <a:ext cx="11069826" cy="48481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16 มี.ค.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 เม.ย. 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ชัยภูมิ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10.72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9.92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▼0.80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▼0.72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15.98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15.28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อุทัยธานี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12.16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11.48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▼0.69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35.22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34.82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นครปฐม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32.69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32.31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มหาสารคาม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17.22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16.86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▼0.36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สระแก้ว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11.18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10.83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▼0.35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ร้อยเอ็ด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35.45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35.23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60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น่าน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20.13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19.94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▼0.19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29" name="สี่เหลี่ยมผืนผ้ามุมมน 31"/>
          <p:cNvSpPr/>
          <p:nvPr/>
        </p:nvSpPr>
        <p:spPr>
          <a:xfrm>
            <a:off x="9356816" y="839876"/>
            <a:ext cx="2796519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19 เม.ย.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0" name="Rectangle 114">
            <a:extLst>
              <a:ext uri="{FF2B5EF4-FFF2-40B4-BE49-F238E27FC236}">
                <a16:creationId xmlns:a16="http://schemas.microsoft.com/office/drawing/2014/main" id="{25D7116C-2295-4BDD-AB33-47F7119C8082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16 มีนาคม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19 เมษายน 2566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41824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21/04/66</a:t>
            </a:fld>
            <a:endParaRPr lang="th-TH" dirty="0"/>
          </a:p>
        </p:txBody>
      </p:sp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195806"/>
              </p:ext>
            </p:extLst>
          </p:nvPr>
        </p:nvGraphicFramePr>
        <p:xfrm>
          <a:off x="609600" y="1377300"/>
          <a:ext cx="11069826" cy="484815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ลำดับ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(ณ 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16 มี.ค. 66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)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(ณ 19 เม.ย. 66)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อ่างทอง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7.02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6.97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▼0.05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ราชบุรี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12.54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12.87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▲(0.34)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เลย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37.83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38.24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▲(0.40)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ตาก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12.51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13.09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▲(0.58)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พิษณุโลก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26.49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▲(0.67)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ลำพูน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24.73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25.85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▲(1.12)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เชียงราย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10.27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11.81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▲(1.54)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มุกดาหาร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35.79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37.38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▲(1.59)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ลำปาง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32.09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33.77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▲(1.68)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3240490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61.28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63.16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▲(1.88)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156547"/>
                  </a:ext>
                </a:extLst>
              </a:tr>
            </a:tbl>
          </a:graphicData>
        </a:graphic>
      </p:graphicFrame>
      <p:sp>
        <p:nvSpPr>
          <p:cNvPr id="28" name="สี่เหลี่ยมผืนผ้ามุมมน 31"/>
          <p:cNvSpPr/>
          <p:nvPr/>
        </p:nvSpPr>
        <p:spPr>
          <a:xfrm>
            <a:off x="9246483" y="825395"/>
            <a:ext cx="2734769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19 เม.ย.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114">
            <a:extLst>
              <a:ext uri="{FF2B5EF4-FFF2-40B4-BE49-F238E27FC236}">
                <a16:creationId xmlns:a16="http://schemas.microsoft.com/office/drawing/2014/main" id="{1FCE9BD0-0A9A-48FC-8415-43F744C770FB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16 มีนาคม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19 เมษายน 2566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614071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40007" y="-36055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567375" y="6280821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7" name="ตาราง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869829"/>
              </p:ext>
            </p:extLst>
          </p:nvPr>
        </p:nvGraphicFramePr>
        <p:xfrm>
          <a:off x="539234" y="1628800"/>
          <a:ext cx="11069826" cy="404012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341058">
                  <a:extLst>
                    <a:ext uri="{9D8B030D-6E8A-4147-A177-3AD203B41FA5}">
                      <a16:colId xmlns:a16="http://schemas.microsoft.com/office/drawing/2014/main" val="1590575506"/>
                    </a:ext>
                  </a:extLst>
                </a:gridCol>
                <a:gridCol w="2365140">
                  <a:extLst>
                    <a:ext uri="{9D8B030D-6E8A-4147-A177-3AD203B41FA5}">
                      <a16:colId xmlns:a16="http://schemas.microsoft.com/office/drawing/2014/main" val="3370976641"/>
                    </a:ext>
                  </a:extLst>
                </a:gridCol>
                <a:gridCol w="2950328">
                  <a:extLst>
                    <a:ext uri="{9D8B030D-6E8A-4147-A177-3AD203B41FA5}">
                      <a16:colId xmlns:a16="http://schemas.microsoft.com/office/drawing/2014/main" val="429833301"/>
                    </a:ext>
                  </a:extLst>
                </a:gridCol>
                <a:gridCol w="2974711">
                  <a:extLst>
                    <a:ext uri="{9D8B030D-6E8A-4147-A177-3AD203B41FA5}">
                      <a16:colId xmlns:a16="http://schemas.microsoft.com/office/drawing/2014/main" val="2040568822"/>
                    </a:ext>
                  </a:extLst>
                </a:gridCol>
                <a:gridCol w="1438589">
                  <a:extLst>
                    <a:ext uri="{9D8B030D-6E8A-4147-A177-3AD203B41FA5}">
                      <a16:colId xmlns:a16="http://schemas.microsoft.com/office/drawing/2014/main" val="3690770835"/>
                    </a:ext>
                  </a:extLst>
                </a:gridCol>
              </a:tblGrid>
              <a:tr h="80802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16 มี.ค. 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 ร้อยละของหนี้เกิน </a:t>
                      </a:r>
                      <a:b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(ณ </a:t>
                      </a:r>
                      <a:r>
                        <a:rPr lang="th-TH" sz="14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19 เม.ย. </a:t>
                      </a:r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66) 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เทียบผลต่าง</a:t>
                      </a:r>
                      <a:endParaRPr lang="th-TH" sz="14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804442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ลพบุรี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12.74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14.63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▲(1.89)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1972955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สุโขทัย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9.22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11.37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▲(2.15)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1547467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ภูเก็ต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52.76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55.40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▲(2.64)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1822647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จันทบุรี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22.78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25.55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▲(2.78)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0197496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พังงา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47.74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50.75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▲(3.01)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86598271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76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เพชรบุรี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20.01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24.28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▲(4.28)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043808"/>
                  </a:ext>
                </a:extLst>
              </a:tr>
              <a:tr h="404013"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77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บึงกาฬ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35.75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42.71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C0000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▲(6.96)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1190357"/>
                  </a:ext>
                </a:extLst>
              </a:tr>
              <a:tr h="404013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28.72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25.54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4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▼3.18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179703"/>
                  </a:ext>
                </a:extLst>
              </a:tr>
            </a:tbl>
          </a:graphicData>
        </a:graphic>
      </p:graphicFrame>
      <p:sp>
        <p:nvSpPr>
          <p:cNvPr id="28" name="สี่เหลี่ยมผืนผ้ามุมมน 31"/>
          <p:cNvSpPr/>
          <p:nvPr/>
        </p:nvSpPr>
        <p:spPr>
          <a:xfrm>
            <a:off x="9246483" y="840332"/>
            <a:ext cx="2763874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highlight>
                  <a:srgbClr val="FFFF00"/>
                </a:highlight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19 เม.ย. 2566</a:t>
            </a:r>
            <a:endParaRPr lang="th-TH" sz="1600" b="1" dirty="0">
              <a:solidFill>
                <a:srgbClr val="002060"/>
              </a:solidFill>
              <a:highlight>
                <a:srgbClr val="FFFF0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9" name="Rectangle 114">
            <a:extLst>
              <a:ext uri="{FF2B5EF4-FFF2-40B4-BE49-F238E27FC236}">
                <a16:creationId xmlns:a16="http://schemas.microsoft.com/office/drawing/2014/main" id="{3B9D9940-C160-400B-921E-B9A1280B38A1}"/>
              </a:ext>
            </a:extLst>
          </p:cNvPr>
          <p:cNvSpPr/>
          <p:nvPr/>
        </p:nvSpPr>
        <p:spPr>
          <a:xfrm>
            <a:off x="-297180" y="108213"/>
            <a:ext cx="7860017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จังหวัดที่มีหนี้เกินกำหนดชำระลดลง เทียบ วันที่ 16 มีนาคม 2566 กับ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วันที่ 19 เมษายน 2566 (ต่อ)</a:t>
            </a:r>
            <a:endParaRPr lang="en-US" sz="2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67346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สี่เหลี่ยมผืนผ้า 8">
            <a:extLst>
              <a:ext uri="{FF2B5EF4-FFF2-40B4-BE49-F238E27FC236}">
                <a16:creationId xmlns:a16="http://schemas.microsoft.com/office/drawing/2014/main" id="{28191E7A-1A19-4ECF-B3AF-EE227C74ADD3}"/>
              </a:ext>
            </a:extLst>
          </p:cNvPr>
          <p:cNvSpPr/>
          <p:nvPr/>
        </p:nvSpPr>
        <p:spPr>
          <a:xfrm>
            <a:off x="0" y="122215"/>
            <a:ext cx="6605104" cy="6423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สี่เหลี่ยมผืนผ้า 9">
            <a:extLst>
              <a:ext uri="{FF2B5EF4-FFF2-40B4-BE49-F238E27FC236}">
                <a16:creationId xmlns:a16="http://schemas.microsoft.com/office/drawing/2014/main" id="{C4A287DD-056E-4ABF-A54E-9ADC687B60D1}"/>
              </a:ext>
            </a:extLst>
          </p:cNvPr>
          <p:cNvSpPr/>
          <p:nvPr/>
        </p:nvSpPr>
        <p:spPr>
          <a:xfrm>
            <a:off x="0" y="31355"/>
            <a:ext cx="6443810" cy="642356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>
              <a:effectLst>
                <a:outerShdw blurRad="50800" dist="50800" dir="5400000" algn="ctr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3061065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18,913,015.13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61,587.00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12,900,689.99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48,149.00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12,948,838.99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68.21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26,636,685.70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117,263.49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17,191,834.31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78,461.14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17,270,295.45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64.54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25,801,402.14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232,670.69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16,346,303.79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103,474.00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16,449,777.79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63.35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18,328,264.04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123,962.00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10,710,469.86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57,036.00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10,767,505.86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58.44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32,468,275.99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133,976.00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18,152,626.00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47,834.25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18,200,460.25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55.91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33,257,212.33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99,075.85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18,360,694.56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79,731.28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18,440,425.84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55.21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13,134,099.00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56,160.00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7,145,259.10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24,104.00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7,169,363.10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54.40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22,179,572.20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135,989.00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12,018,842.01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65,399.00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12,084,241.01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54.19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16,140,351.49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265,293.73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8,740,937.40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77,932.68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8,818,870.08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54.16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  <a:endParaRPr lang="th-TH" sz="15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12,793,937.37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60,739.00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6,914,128.38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37,592.00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6,951,720.38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54.04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sp>
        <p:nvSpPr>
          <p:cNvPr id="38" name="TextBox 29">
            <a:extLst>
              <a:ext uri="{FF2B5EF4-FFF2-40B4-BE49-F238E27FC236}">
                <a16:creationId xmlns:a16="http://schemas.microsoft.com/office/drawing/2014/main" id="{5B442122-3C34-4ECB-95EC-33BB4C3E2DEC}"/>
              </a:ext>
            </a:extLst>
          </p:cNvPr>
          <p:cNvSpPr txBox="1"/>
          <p:nvPr/>
        </p:nvSpPr>
        <p:spPr>
          <a:xfrm>
            <a:off x="-31038" y="159301"/>
            <a:ext cx="6505886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h-TH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rPr>
              <a:t>การบริหารจัดการหนี้ของกองทุนพัฒนาบทบาทสตรี </a:t>
            </a:r>
            <a:endParaRPr lang="en-US" sz="2200" b="1" dirty="0">
              <a:ln w="3175">
                <a:noFill/>
              </a:ln>
              <a:solidFill>
                <a:schemeClr val="bg1"/>
              </a:solidFill>
              <a:effectLst>
                <a:outerShdw blurRad="50800" dist="63500" dir="5400000" algn="t" rotWithShape="0">
                  <a:schemeClr val="bg1">
                    <a:alpha val="25000"/>
                  </a:schemeClr>
                </a:outerShdw>
              </a:effectLst>
              <a:latin typeface="Chulabhorn Likit Text Light" panose="00000400000000000000" pitchFamily="50" charset="-34"/>
              <a:ea typeface="Roboto Slab" pitchFamily="2" charset="0"/>
              <a:cs typeface="Chulabhorn Likit Text Light" panose="00000400000000000000" pitchFamily="50" charset="-34"/>
            </a:endParaRPr>
          </a:p>
        </p:txBody>
      </p:sp>
      <p:sp>
        <p:nvSpPr>
          <p:cNvPr id="40" name="สี่เหลี่ยมผืนผ้า 1"/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19 เมษายน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4083981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000679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14,649,568.13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72,117.50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7,913,755.26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22,783.92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7,936,539.18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54.02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17,436,017.75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84,243.00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9,245,047.20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36,365.00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9,281,412.20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53.02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28,970,512.25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105,479.39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15,352,049.41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41,609.07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15,393,658.48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52.99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24,614,919.20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119,418.95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12,977,064.15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65,444.35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13,042,508.50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52.72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43,636,231.13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116,197.00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22,704,803.96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69,894.97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22,774,698.93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52.03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48,580,043.31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256,522.53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24,610,029.17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114,309.86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24,724,339.03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50.66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24,689,097.00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52,328.00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12,482,840.45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25,717.00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12,508,557.45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50.56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20,889,264.44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78,074.71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10,481,178.30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27,020.08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10,508,198.38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50.17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39,304,048.00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106,100.00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19,479,105.23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41,217.00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19,520,322.23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49.56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20,278,315.00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67,807.38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10,034,009.72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24,600.96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10,058,610.68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49.48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37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1" name="สี่เหลี่ยมผืนผ้า 1">
            <a:extLst>
              <a:ext uri="{FF2B5EF4-FFF2-40B4-BE49-F238E27FC236}">
                <a16:creationId xmlns:a16="http://schemas.microsoft.com/office/drawing/2014/main" id="{51C9DA6C-41B0-446A-9C71-613DD63DFDBE}"/>
              </a:ext>
            </a:extLst>
          </p:cNvPr>
          <p:cNvSpPr/>
          <p:nvPr/>
        </p:nvSpPr>
        <p:spPr>
          <a:xfrm>
            <a:off x="8267701" y="6301740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19 เมษายน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9856791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48527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17,238,736.30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48,198.00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8,362,465.49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29,817.36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8,392,282.85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49,244,746.50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312,139.27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23,848,516.02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90,423.61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23,938,939.63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48.43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28,730,713.00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135,953.00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13,880,783.04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57,295.00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13,938,078.04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29,080,234.82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194,520.61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14,033,825.29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43,834.05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14,077,659.34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48.26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23,892,007.14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142,424.66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11,458,459.23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44,699.91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11,503,159.14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47.96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19,947,409.38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62,630.00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9,506,568.16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24,549.23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9,531,117.39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47.66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27,526,481.00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232,349.00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13,061,101.25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78,181.00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13,139,282.25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30,060,174.00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143,187.00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14,256,256.03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51,937.00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14,308,193.03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47.43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11,602,092.00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24,397.99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5,433,127.27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8,886.54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5,442,013.81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46.83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27,812,520.88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171,687.86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12,843,702.55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54,862.34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12,898,564.89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46.18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7C746877-0F21-4646-BE9C-2C17D5F8B16F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19 เมษายน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38806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-23582" y="6280821"/>
            <a:ext cx="6891080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8" name="ชื่อเรื่อง 1"/>
          <p:cNvSpPr txBox="1">
            <a:spLocks noGrp="1"/>
          </p:cNvSpPr>
          <p:nvPr>
            <p:ph idx="1"/>
          </p:nvPr>
        </p:nvSpPr>
        <p:spPr>
          <a:xfrm>
            <a:off x="621645" y="2475016"/>
            <a:ext cx="10859155" cy="1754302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2  </a:t>
            </a:r>
            <a:r>
              <a:rPr lang="th-TH" sz="3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รับรองรายงานการประชุม ครั้งที่ 3/2566    </a:t>
            </a:r>
          </a:p>
          <a:p>
            <a:pPr>
              <a:lnSpc>
                <a:spcPct val="120000"/>
              </a:lnSpc>
            </a:pPr>
            <a:r>
              <a:rPr lang="th-TH" sz="3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เมื่อวัน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ที่ 17 มีนาคม 2566</a:t>
            </a:r>
            <a:endParaRPr lang="th-TH" sz="34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44945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241175"/>
              </p:ext>
            </p:extLst>
          </p:nvPr>
        </p:nvGraphicFramePr>
        <p:xfrm>
          <a:off x="196320" y="844696"/>
          <a:ext cx="11644579" cy="53916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17,098,520.99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76,253.35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7,888,876.33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28,486.90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7,917,363.23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46.14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21,655,675.11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126,272.96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9,963,267.47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36,965.66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10,000,233.13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46.01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 9,203,704.14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96,340.89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4,197,656.09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25,147.50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4,222,803.59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45.61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41,732,419.96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486,666.63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18,917,539.12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109,921.23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19,027,460.35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45.33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26,085,300.88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100,485.57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11,539,985.17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29,627.00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11,569,612.17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44.24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18,078,439.70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114,529.56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7,970,124.21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28,924.32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7,999,048.53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44.09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26,407,688.00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121,738.00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11,623,435.00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44,658.00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11,668,093.00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44.02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10,441,479.39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86,229.00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4,539,396.67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14,932.00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4,554,328.67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43.47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25,840,422.42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330,433.09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11,109,010.16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88,337.82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11,197,347.98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42.99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47,387,215.37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317,706.00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20,357,497.73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107,808.15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20,465,305.88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42.96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84DE3F00-7FC6-41D0-A5EE-F8B5534E758F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19 เมษายน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7531095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211010"/>
              </p:ext>
            </p:extLst>
          </p:nvPr>
        </p:nvGraphicFramePr>
        <p:xfrm>
          <a:off x="196320" y="844696"/>
          <a:ext cx="11644579" cy="5341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40,668,575.42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339,005.00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17,326,151.85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83,460.00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17,409,611.85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42.60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22,646,123.04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224,842.61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9,643,304.37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88,625.16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9,731,929.53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42.58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22,349,049.44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87,028.00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9,506,713.74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38,899.27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9,545,613.01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42.54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25,433,538.08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157,367.16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10,786,452.27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67,422.60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10,853,874.87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42.41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22,033,145.15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281,950.88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8,980,059.16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93,709.00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9,073,768.16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40.76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12,359,006.19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145,354.49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5,035,029.73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22,714.49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5,057,744.22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40.74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30,878,260.20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59,542.85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12,428,870.05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24,004.28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12,452,874.33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40.25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32,526,050.80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195,629.00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13,074,953.69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70,141.00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13,145,094.69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40.20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27,385,371.30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221,708.15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10,968,579.40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63,589.63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11,032,169.03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40.05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14,039,923.65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109,408.64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5,604,916.62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43,380.60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5,648,297.22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39.92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5E1A58F6-A1EF-4F23-9A6A-549ABC095FDD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19 เมษายน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16743982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825830"/>
              </p:ext>
            </p:extLst>
          </p:nvPr>
        </p:nvGraphicFramePr>
        <p:xfrm>
          <a:off x="196320" y="844696"/>
          <a:ext cx="11644579" cy="53419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24,484,313.74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195,523.00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9,566,441.34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75,979.00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9,642,420.34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39.07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22,236,836.12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205,330.25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8,668,739.91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64,110.50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8,732,850.41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38.98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31,786,925.33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577,897.46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12,230,010.40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86,659.06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12,316,669.46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38.47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23,546,988.36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307,147.33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8,760,805.61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83,144.08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8,843,949.69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37.21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19,417,352.64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143,165.00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7,154,159.88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47,303.57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7,201,463.45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36.84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42,012,775.05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514,046.83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15,291,027.07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102,521.76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15,393,548.83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36.40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24,833,286.55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61,415.66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8,974,642.00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21,278.03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8,995,920.03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36.14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19,630,141.40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101,380.80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6,928,346.10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36,108.10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6,964,454.20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35.29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21,286,324.59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117,657.00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7,334,343.44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20,155.00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7,354,498.44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34.46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25,098,074.25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90,830.00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8,404,591.30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16,763.32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8,421,354.62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33.49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E538E166-D44B-4CB7-8205-EBFE6757A097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19 เมษายน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3628252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327100"/>
              </p:ext>
            </p:extLst>
          </p:nvPr>
        </p:nvGraphicFramePr>
        <p:xfrm>
          <a:off x="196320" y="844696"/>
          <a:ext cx="11644579" cy="52923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287418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83415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13,911,798.82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128,886.35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4,653,883.14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26,939.17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4,680,822.31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33.45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30,617,791.25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278,473.00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9,505,634.35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44,028.00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9,549,662.35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31.05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25,261,767.47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229,469.77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7,568,409.73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33,519.90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7,601,929.63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29.96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 7,708,768.62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109,581.00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2,245,256.07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7,320.87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2,252,576.94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29.13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19,762,788.80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171,860.50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5,531,948.91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31,189.00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5,563,137.91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27.99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39,324,997.71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228,865.86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10,819,381.10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36,868.16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10,856,249.26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27.51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17,193,789.52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310,717.00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4,696,397.75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46,529.49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4,742,927.24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27.31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37,394,141.75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296,340.23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10,061,363.95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66,711.68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10,128,075.63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26.91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21,587,053.94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378,499.04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5,795,382.81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48,236.00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5,843,618.81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26.85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3546954"/>
                  </a:ext>
                </a:extLst>
              </a:tr>
              <a:tr h="41707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31,322,964.52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179,607.52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8,264,687.23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39,380.14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8,304,067.37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26.39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858501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3F00ABBD-8A33-4326-A8E8-B5715DFA6C67}"/>
              </a:ext>
            </a:extLst>
          </p:cNvPr>
          <p:cNvSpPr/>
          <p:nvPr/>
        </p:nvSpPr>
        <p:spPr>
          <a:xfrm>
            <a:off x="7698192" y="639294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19 เมษายน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3020354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dirty="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dirty="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pSp>
        <p:nvGrpSpPr>
          <p:cNvPr id="20" name="กลุ่ม 19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23" name="กลุ่ม 2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5" name="กลุ่ม 2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5" name="รูปห้าเหลี่ยม 3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6" name="รูปห้าเหลี่ยม 35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7" name="กลุ่ม 26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8" name="กลุ่ม 27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2" name="กลุ่ม 31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2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0097762"/>
              </p:ext>
            </p:extLst>
          </p:nvPr>
        </p:nvGraphicFramePr>
        <p:xfrm>
          <a:off x="196320" y="844696"/>
          <a:ext cx="11644579" cy="49613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5239">
                  <a:extLst>
                    <a:ext uri="{9D8B030D-6E8A-4147-A177-3AD203B41FA5}">
                      <a16:colId xmlns:a16="http://schemas.microsoft.com/office/drawing/2014/main" val="544645889"/>
                    </a:ext>
                  </a:extLst>
                </a:gridCol>
                <a:gridCol w="1552610">
                  <a:extLst>
                    <a:ext uri="{9D8B030D-6E8A-4147-A177-3AD203B41FA5}">
                      <a16:colId xmlns:a16="http://schemas.microsoft.com/office/drawing/2014/main" val="3208179235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2137540439"/>
                    </a:ext>
                  </a:extLst>
                </a:gridCol>
                <a:gridCol w="1571545">
                  <a:extLst>
                    <a:ext uri="{9D8B030D-6E8A-4147-A177-3AD203B41FA5}">
                      <a16:colId xmlns:a16="http://schemas.microsoft.com/office/drawing/2014/main" val="112343242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10237957"/>
                    </a:ext>
                  </a:extLst>
                </a:gridCol>
                <a:gridCol w="1439005">
                  <a:extLst>
                    <a:ext uri="{9D8B030D-6E8A-4147-A177-3AD203B41FA5}">
                      <a16:colId xmlns:a16="http://schemas.microsoft.com/office/drawing/2014/main" val="3460024310"/>
                    </a:ext>
                  </a:extLst>
                </a:gridCol>
                <a:gridCol w="1855559">
                  <a:extLst>
                    <a:ext uri="{9D8B030D-6E8A-4147-A177-3AD203B41FA5}">
                      <a16:colId xmlns:a16="http://schemas.microsoft.com/office/drawing/2014/main" val="3584008832"/>
                    </a:ext>
                  </a:extLst>
                </a:gridCol>
                <a:gridCol w="719503">
                  <a:extLst>
                    <a:ext uri="{9D8B030D-6E8A-4147-A177-3AD203B41FA5}">
                      <a16:colId xmlns:a16="http://schemas.microsoft.com/office/drawing/2014/main" val="2411690490"/>
                    </a:ext>
                  </a:extLst>
                </a:gridCol>
              </a:tblGrid>
              <a:tr h="319829">
                <a:tc gridSpan="8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จังหวัดที่ได้รับเงินคืน</a:t>
                      </a:r>
                      <a:r>
                        <a:rPr lang="th-TH" sz="1600" b="1" i="0" u="none" strike="noStrike" baseline="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(</a:t>
                      </a:r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หนี้ครบกำหนดชำระ ปีงบประมาณ พ.ศ. 2566) เรียงจากมากไปหาน้อย</a:t>
                      </a:r>
                    </a:p>
                  </a:txBody>
                  <a:tcPr marL="9525" marR="9525" marT="9525" marB="0" anchor="ctr"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590083"/>
                  </a:ext>
                </a:extLst>
              </a:tr>
              <a:tr h="9286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DC5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F7AE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B388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เงินต้นรับคืน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8093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ดอกเบี้ยรับคืน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rgbClr val="72DD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รวมเงินรับชำระ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คิดเป็น</a:t>
                      </a:r>
                      <a:b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="1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  <a:endParaRPr lang="th-TH" sz="16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0452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31,516,733.33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404,693.00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8,136,187.03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56,020.00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8,192,207.03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758475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37,296,674.96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534,461.38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9,550,564.79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97,839.36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9,648,404.15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25.61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419895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14,377,452.13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161,329.48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3,523,814.29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24,876.63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3,548,690.92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24.51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82611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44,485,197.05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522,093.50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10,537,665.08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92,895.75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10,630,560.83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23.69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316936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24,145,402.99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174,961.99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5,586,104.14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31,047.73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5,617,151.87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23.14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2115452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28,331,714.15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273,886.26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6,250,327.16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49,000.49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6,299,327.65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22.06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347413"/>
                  </a:ext>
                </a:extLst>
              </a:tr>
              <a:tr h="46411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 31,518,968.32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749,996.78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6,865,806.94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 58,231.71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 6,924,038.65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21.78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713848"/>
                  </a:ext>
                </a:extLst>
              </a:tr>
              <a:tr h="46411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600" b="0" i="0" u="none" strike="noStrike" dirty="0">
                        <a:solidFill>
                          <a:srgbClr val="000000"/>
                        </a:solidFill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 marL="9525" marR="9525" marT="9525" marB="0" anchor="ctr">
                    <a:solidFill>
                      <a:srgbClr val="FDCF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1,972,176,879.21 </a:t>
                      </a:r>
                    </a:p>
                  </a:txBody>
                  <a:tcPr marL="9525" marR="9525" marT="9525" marB="0" anchor="ctr">
                    <a:solidFill>
                      <a:srgbClr val="F7B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14,939,100.43 </a:t>
                      </a:r>
                    </a:p>
                  </a:txBody>
                  <a:tcPr marL="9525" marR="9525" marT="9525" marB="0" anchor="ctr">
                    <a:solidFill>
                      <a:srgbClr val="C8A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824,814,212.93 </a:t>
                      </a:r>
                    </a:p>
                  </a:txBody>
                  <a:tcPr marL="9525" marR="9525" marT="9525" marB="0" anchor="ctr">
                    <a:solidFill>
                      <a:srgbClr val="ACB8F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4,028,572.71 </a:t>
                      </a:r>
                    </a:p>
                  </a:txBody>
                  <a:tcPr marL="9525" marR="9525" marT="9525" marB="0" anchor="ctr">
                    <a:solidFill>
                      <a:srgbClr val="8FE5F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828,842,785.64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5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41.82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522065"/>
                  </a:ext>
                </a:extLst>
              </a:tr>
            </a:tbl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-2738" y="31355"/>
            <a:ext cx="6746438" cy="733216"/>
            <a:chOff x="-2738" y="31355"/>
            <a:chExt cx="6746438" cy="733216"/>
          </a:xfrm>
        </p:grpSpPr>
        <p:sp>
          <p:nvSpPr>
            <p:cNvPr id="41" name="สี่เหลี่ยมผืนผ้า 8">
              <a:extLst>
                <a:ext uri="{FF2B5EF4-FFF2-40B4-BE49-F238E27FC236}">
                  <a16:creationId xmlns:a16="http://schemas.microsoft.com/office/drawing/2014/main" id="{28191E7A-1A19-4ECF-B3AF-EE227C74ADD3}"/>
                </a:ext>
              </a:extLst>
            </p:cNvPr>
            <p:cNvSpPr/>
            <p:nvPr/>
          </p:nvSpPr>
          <p:spPr>
            <a:xfrm>
              <a:off x="0" y="122215"/>
              <a:ext cx="6743700" cy="64235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สี่เหลี่ยมผืนผ้า 9">
              <a:extLst>
                <a:ext uri="{FF2B5EF4-FFF2-40B4-BE49-F238E27FC236}">
                  <a16:creationId xmlns:a16="http://schemas.microsoft.com/office/drawing/2014/main" id="{C4A287DD-056E-4ABF-A54E-9ADC687B60D1}"/>
                </a:ext>
              </a:extLst>
            </p:cNvPr>
            <p:cNvSpPr/>
            <p:nvPr/>
          </p:nvSpPr>
          <p:spPr>
            <a:xfrm>
              <a:off x="-1" y="31355"/>
              <a:ext cx="6604001" cy="642356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50800" dist="50800" dir="5400000" algn="ctr" rotWithShape="0">
                    <a:schemeClr val="bg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3" name="TextBox 29">
              <a:extLst>
                <a:ext uri="{FF2B5EF4-FFF2-40B4-BE49-F238E27FC236}">
                  <a16:creationId xmlns:a16="http://schemas.microsoft.com/office/drawing/2014/main" id="{5B442122-3C34-4ECB-95EC-33BB4C3E2DEC}"/>
                </a:ext>
              </a:extLst>
            </p:cNvPr>
            <p:cNvSpPr txBox="1"/>
            <p:nvPr/>
          </p:nvSpPr>
          <p:spPr>
            <a:xfrm>
              <a:off x="-2738" y="172468"/>
              <a:ext cx="6606738" cy="4308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n w="3175">
                    <a:noFill/>
                  </a:ln>
                  <a:solidFill>
                    <a:schemeClr val="bg1"/>
                  </a:solidFill>
                  <a:effectLst>
                    <a:outerShdw blurRad="50800" dist="63500" dir="5400000" algn="t" rotWithShape="0">
                      <a:schemeClr val="bg1">
                        <a:alpha val="25000"/>
                      </a:schemeClr>
                    </a:outerShdw>
                  </a:effectLst>
                  <a:latin typeface="Chulabhorn Likit Text Light" panose="00000400000000000000" pitchFamily="50" charset="-34"/>
                  <a:ea typeface="Roboto Slab" pitchFamily="2" charset="0"/>
                  <a:cs typeface="Chulabhorn Likit Text Light" panose="00000400000000000000" pitchFamily="50" charset="-34"/>
                </a:rPr>
                <a:t>การบริหารจัดการหนี้ของกองทุนพัฒนาบทบาทสตรี (ต่อ)</a:t>
              </a:r>
              <a:endParaRPr lang="en-US" sz="2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50800" dist="63500" dir="5400000" algn="t" rotWithShape="0">
                    <a:schemeClr val="bg1">
                      <a:alpha val="25000"/>
                    </a:schemeClr>
                  </a:outerShdw>
                </a:effectLst>
                <a:latin typeface="Chulabhorn Likit Text Light" panose="00000400000000000000" pitchFamily="50" charset="-34"/>
                <a:ea typeface="Roboto Slab" pitchFamily="2" charset="0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8" name="สี่เหลี่ยมผืนผ้า 1">
            <a:extLst>
              <a:ext uri="{FF2B5EF4-FFF2-40B4-BE49-F238E27FC236}">
                <a16:creationId xmlns:a16="http://schemas.microsoft.com/office/drawing/2014/main" id="{F03138FE-CF83-4C46-834A-2A202A570062}"/>
              </a:ext>
            </a:extLst>
          </p:cNvPr>
          <p:cNvSpPr/>
          <p:nvPr/>
        </p:nvSpPr>
        <p:spPr>
          <a:xfrm>
            <a:off x="7698192" y="6067950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19 เมษายน 2566</a:t>
            </a:r>
            <a:endParaRPr lang="th-TH" sz="1600" dirty="0"/>
          </a:p>
        </p:txBody>
      </p:sp>
    </p:spTree>
    <p:extLst>
      <p:ext uri="{BB962C8B-B14F-4D97-AF65-F5344CB8AC3E}">
        <p14:creationId xmlns:p14="http://schemas.microsoft.com/office/powerpoint/2010/main" val="20621322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21/04/66</a:t>
            </a:fld>
            <a:endParaRPr lang="th-TH"/>
          </a:p>
        </p:txBody>
      </p:sp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56530" y="4013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744760" y="6270959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8" name="Rectangle 114"/>
          <p:cNvSpPr/>
          <p:nvPr/>
        </p:nvSpPr>
        <p:spPr>
          <a:xfrm>
            <a:off x="89505" y="69299"/>
            <a:ext cx="7471359" cy="6389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8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ผลการบริหารจัดการหนี้เกินกำหนดชำระ</a:t>
            </a:r>
          </a:p>
          <a:p>
            <a:pPr algn="ctr">
              <a:defRPr/>
            </a:pPr>
            <a:r>
              <a:rPr lang="th-TH" sz="18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1 ตุลาคม 2565 –  31 มีนาคม 2566</a:t>
            </a:r>
            <a:endParaRPr lang="en-US" sz="1800" b="1" dirty="0">
              <a:solidFill>
                <a:schemeClr val="bg1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009202" y="787236"/>
            <a:ext cx="16633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341" y="1755892"/>
            <a:ext cx="8325887" cy="422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สี่เหลี่ยมผืนผ้ามุมมน 29"/>
          <p:cNvSpPr/>
          <p:nvPr/>
        </p:nvSpPr>
        <p:spPr>
          <a:xfrm>
            <a:off x="9023684" y="800941"/>
            <a:ext cx="3168316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20 เม.ย. 2566</a:t>
            </a:r>
            <a:endParaRPr lang="th-TH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9" name="รูปภาพ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0647" y="1571224"/>
            <a:ext cx="3528563" cy="255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2307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56530" y="4013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744760" y="6270959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8" name="Rectangle 114"/>
          <p:cNvSpPr/>
          <p:nvPr/>
        </p:nvSpPr>
        <p:spPr>
          <a:xfrm>
            <a:off x="89505" y="69299"/>
            <a:ext cx="7471359" cy="6389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จังหวัดที่มีเกินกำหนดชำระ ลดลงมากที่สุด  จำนวน 23 จังหวัดแรก</a:t>
            </a:r>
          </a:p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 </a:t>
            </a:r>
            <a:r>
              <a:rPr lang="th-TH" sz="16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เปรียบเทียบข้อมูล 1 ตุลาคม 2565 กับ 31 มีนาคม 2566 </a:t>
            </a:r>
            <a:endParaRPr lang="en-US" sz="1600" b="1" dirty="0">
              <a:solidFill>
                <a:schemeClr val="bg1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5360" y="960874"/>
          <a:ext cx="11449272" cy="465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59">
                  <a:extLst>
                    <a:ext uri="{9D8B030D-6E8A-4147-A177-3AD203B41FA5}">
                      <a16:colId xmlns:a16="http://schemas.microsoft.com/office/drawing/2014/main" val="34937548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217504768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5813773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947206192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024782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572738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107286716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8531484"/>
                    </a:ext>
                  </a:extLst>
                </a:gridCol>
              </a:tblGrid>
              <a:tr h="3667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 2556 - 2565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ผลต่าง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882005"/>
                  </a:ext>
                </a:extLst>
              </a:tr>
              <a:tr h="6239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ลูกหนี้คงเหลือ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ณ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หนี้ยังไม่ถึง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หนี้เกิน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 </a:t>
                      </a: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มี.ค. </a:t>
                      </a: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66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38100" cmpd="sng">
                      <a:noFill/>
                    </a:lnR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7174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อุบลราชธานี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82,767,193.34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32,485,311.51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12,189,793.00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14.73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40.60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▼25.87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96313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นราธิวาส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63,009,231.54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31,485,748.77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6,460,958.90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10.25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31.44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▼21.19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317347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นครนายก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42,594,167.23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23,027,824.58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7,550,913.38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17.73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33.91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▼16.18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00889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ขอนแก่น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73,753,155.69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39,308,696.64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9,615,888.32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13.04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25.39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▼12.35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375420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นครสวรรค์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75,628,971.03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38,635,519.35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19,490,279.25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25.77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37.91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▼12.14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79451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เพชรบูรณ์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38,380,170.52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20,458,149.38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5,707,664.15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14.87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24.86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▼9.99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54583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พระนครศรีอยุธยา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57,228,896.90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30,835,903.62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5,959,591.06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10.41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17.58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▼7.17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112900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8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สิงห์บุรี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37,115,686.47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24,773,529.98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3,952,070.61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10.65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17.72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▼7.07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081802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ชัยนาท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68,703,441.60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33,243,539.96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15,871,932.48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23.10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29.78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▼6.68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3724734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ยโสธร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43,135,160.31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23,854,934.66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7,698,957.70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17.85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23.21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▼5.36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7972844"/>
                  </a:ext>
                </a:extLst>
              </a:tr>
            </a:tbl>
          </a:graphicData>
        </a:graphic>
      </p:graphicFrame>
      <p:sp>
        <p:nvSpPr>
          <p:cNvPr id="30" name="สี่เหลี่ยมผืนผ้ามุมมน 29"/>
          <p:cNvSpPr/>
          <p:nvPr/>
        </p:nvSpPr>
        <p:spPr>
          <a:xfrm>
            <a:off x="7632171" y="6150035"/>
            <a:ext cx="3052308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20 เม.ย. 2566</a:t>
            </a:r>
            <a:endParaRPr lang="th-TH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3787402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02F4C-03F0-4468-B566-D322EADE2DE2}" type="datetime1">
              <a:rPr lang="th-TH" smtClean="0"/>
              <a:t>21/04/66</a:t>
            </a:fld>
            <a:endParaRPr lang="th-TH"/>
          </a:p>
        </p:txBody>
      </p:sp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56530" y="4013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744760" y="6270959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5360" y="804589"/>
          <a:ext cx="11449272" cy="54327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59">
                  <a:extLst>
                    <a:ext uri="{9D8B030D-6E8A-4147-A177-3AD203B41FA5}">
                      <a16:colId xmlns:a16="http://schemas.microsoft.com/office/drawing/2014/main" val="34937548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217504768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5813773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947206192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024782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572738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107286716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8531484"/>
                    </a:ext>
                  </a:extLst>
                </a:gridCol>
              </a:tblGrid>
              <a:tr h="3667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1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en-US" sz="11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1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en-US" sz="11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1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</a:t>
                      </a:r>
                      <a:r>
                        <a:rPr lang="en-US" sz="11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 2556 - 2565</a:t>
                      </a:r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1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1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ผลต่าง</a:t>
                      </a:r>
                      <a:endParaRPr lang="en-US" sz="11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882005"/>
                  </a:ext>
                </a:extLst>
              </a:tr>
              <a:tr h="6239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ลูกหนี้คงเหลือ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ณ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1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หนี้ยังไม่ถึง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1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หนี้เกิน</a:t>
                      </a:r>
                      <a:b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1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1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 </a:t>
                      </a:r>
                      <a:r>
                        <a:rPr lang="th-TH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มี.ค. </a:t>
                      </a:r>
                      <a:r>
                        <a:rPr lang="en-US" sz="11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66</a:t>
                      </a:r>
                      <a:endParaRPr lang="en-US" sz="11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38100" cmpd="sng">
                      <a:noFill/>
                    </a:lnR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7174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11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ระยอง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29,331,352.48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16,478,726.62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4,892,806.88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16.68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21.98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▼5.30</a:t>
                      </a:r>
                      <a:endParaRPr lang="en-US" sz="12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96313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สมุทรปราการ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76,212,270.60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37,925,854.92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14,723,716.19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19.32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24.27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▼4.95</a:t>
                      </a:r>
                      <a:endParaRPr lang="en-US" sz="12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317347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13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ลพบุรี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56,592,210.28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35,020,554.79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8,378,827.69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14.81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19.11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▼4.30</a:t>
                      </a:r>
                      <a:endParaRPr lang="en-US" sz="12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00889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สุพรรณบุรี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31,771,857.86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18,470,899.41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5,684,157.68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17.89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21.88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▼3.99</a:t>
                      </a:r>
                      <a:endParaRPr lang="en-US" sz="12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375420"/>
                  </a:ext>
                </a:extLst>
              </a:tr>
              <a:tr h="3002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15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ชลบุรี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47,340,856.41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18,463,402.22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7,947,428.55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16.79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20.05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▼3.26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7945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สมุทรสงคราม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31,511,204.29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18,500,346.44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6,669,133.66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21.16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24.39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▼3.23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5458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พะเยา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28,138,106.41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16,219,618.97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4,064,560.76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14.45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16.02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▼1.57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112900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18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กำแพงเพชร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45,973,847.67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22,120,985.01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9,977,989.65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21.70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23.22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▼1.52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0818027"/>
                  </a:ext>
                </a:extLst>
              </a:tr>
              <a:tr h="281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19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สระบุรี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67,313,796.49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43,158,193.10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11,413,258.28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16.96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18.32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▼1.36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3724734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20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กาฬสินธุ์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73,668,792.27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46,669,015.46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12,692,875.00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17.23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18.09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▼0.86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7972844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21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นครศรีธรรมราช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99,567,419.16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52,416,712.55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25,298,541.08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25.41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26.10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▼0.69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6449338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22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อุทัยธานี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45,943,981.18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27,727,993.43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5,419,557.60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11.80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12.20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▼0.40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5108383"/>
                  </a:ext>
                </a:extLst>
              </a:tr>
              <a:tr h="370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23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นครพนม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67,306,822.44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36,129,824.18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18,061,620.39</a:t>
                      </a:r>
                      <a:endParaRPr lang="en-US" sz="12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26.83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27.15</a:t>
                      </a:r>
                      <a:endParaRPr lang="en-US" sz="12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dirty="0">
                          <a:solidFill>
                            <a:srgbClr val="70AD47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▼0.32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0639049"/>
                  </a:ext>
                </a:extLst>
              </a:tr>
            </a:tbl>
          </a:graphicData>
        </a:graphic>
      </p:graphicFrame>
      <p:sp>
        <p:nvSpPr>
          <p:cNvPr id="30" name="สี่เหลี่ยมผืนผ้ามุมมน 29"/>
          <p:cNvSpPr/>
          <p:nvPr/>
        </p:nvSpPr>
        <p:spPr>
          <a:xfrm>
            <a:off x="7940793" y="6525344"/>
            <a:ext cx="2885782" cy="300767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20 เม.ย. 2566</a:t>
            </a:r>
            <a:endParaRPr lang="th-TH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114"/>
          <p:cNvSpPr/>
          <p:nvPr/>
        </p:nvSpPr>
        <p:spPr>
          <a:xfrm>
            <a:off x="89505" y="69299"/>
            <a:ext cx="7471359" cy="6389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จังหวัดที่มีเกินกำหนดชำระ ลดลงมากที่สุด  จำนวน 23 จังหวัดแรก</a:t>
            </a:r>
          </a:p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 </a:t>
            </a:r>
            <a:r>
              <a:rPr lang="th-TH" sz="16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เปรียบเทียบข้อมูล 1 ตุลาคม 2565 กับ 31 มีนาคม 2566 </a:t>
            </a:r>
            <a:endParaRPr lang="en-US" sz="1600" b="1" dirty="0">
              <a:solidFill>
                <a:schemeClr val="bg1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0676923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56530" y="4013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744760" y="6270959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5360" y="960874"/>
          <a:ext cx="11449272" cy="4762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59">
                  <a:extLst>
                    <a:ext uri="{9D8B030D-6E8A-4147-A177-3AD203B41FA5}">
                      <a16:colId xmlns:a16="http://schemas.microsoft.com/office/drawing/2014/main" val="34937548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217504768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5813773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947206192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024782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572738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107286716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8531484"/>
                    </a:ext>
                  </a:extLst>
                </a:gridCol>
              </a:tblGrid>
              <a:tr h="3667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4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</a:t>
                      </a:r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 2556 - 2565</a:t>
                      </a:r>
                      <a:endParaRPr lang="th-TH" sz="1400" dirty="0">
                        <a:solidFill>
                          <a:schemeClr val="tx1"/>
                        </a:solidFill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ผลต่าง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882005"/>
                  </a:ext>
                </a:extLst>
              </a:tr>
              <a:tr h="6239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ลูกหนี้คงเหลือ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ณ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หนี้ยังไม่ถึง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หนี้เกิน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 </a:t>
                      </a:r>
                      <a:r>
                        <a:rPr lang="th-TH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มี.ค. </a:t>
                      </a:r>
                      <a:r>
                        <a:rPr lang="en-US" sz="14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66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38100" cmpd="sng">
                      <a:noFill/>
                    </a:lnR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7174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บึงกาฬ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59,414,216.12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27,321,192.92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24,209,177.50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40.75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25.73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▲(15.02)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96313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เลย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95,233,665.76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47,066,883.80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35,732,732.09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37.52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24.06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▲(13.46)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317347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อุดรธานี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85,416,467.65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33,101,304.70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43,062,827.15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50.42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37.74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▲(12.68)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00889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มุกดาหาร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69,277,564.26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33,571,641.79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25,407,534.48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36.67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24.15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▲(12.52)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375420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หนองบัวลำภู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64,818,021.03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39,666,585.37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16,494,147.03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25.45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13.26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▲(12.19)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79451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สมุทรสาคร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41,574,583.45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26,906,620.33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6,740,052.81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16.21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4.05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▲(12.16)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54583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พังงา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68,232,432.07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26,283,344.67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33,841,294.83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49.60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37.89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▲(11.71)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112900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เพชรบุรี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44,959,882.49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26,182,774.98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10,890,482.02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24.22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12.93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▲(11.29)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081802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ภูเก็ต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36,742,981.29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12,431,859.65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19,999,770.79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54.43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43.21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▲(11.22)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3724734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ระนอง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54,285,543.40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28,437,313.91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20,611,938.13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37.97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26.87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▲(11.10)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7972844"/>
                  </a:ext>
                </a:extLst>
              </a:tr>
            </a:tbl>
          </a:graphicData>
        </a:graphic>
      </p:graphicFrame>
      <p:sp>
        <p:nvSpPr>
          <p:cNvPr id="30" name="สี่เหลี่ยมผืนผ้ามุมมน 29"/>
          <p:cNvSpPr/>
          <p:nvPr/>
        </p:nvSpPr>
        <p:spPr>
          <a:xfrm>
            <a:off x="7463579" y="6150035"/>
            <a:ext cx="3220900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20 เม.ย. 2566</a:t>
            </a:r>
            <a:endParaRPr lang="th-TH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114"/>
          <p:cNvSpPr/>
          <p:nvPr/>
        </p:nvSpPr>
        <p:spPr>
          <a:xfrm>
            <a:off x="89505" y="69299"/>
            <a:ext cx="7471359" cy="6389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จังหวัดที่มีเกินกำหนดชำระ ลดลงมากที่สุด  จำนวน 54 จังหวัดท้าย</a:t>
            </a:r>
          </a:p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 </a:t>
            </a:r>
            <a:r>
              <a:rPr lang="th-TH" sz="16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เปรียบเทียบข้อมูล 1 ตุลาคม 2565 กับ 31 มีนาคม 2566 </a:t>
            </a:r>
            <a:endParaRPr lang="en-US" sz="1600" b="1" dirty="0">
              <a:solidFill>
                <a:schemeClr val="bg1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3895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56530" y="4013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744760" y="6270959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28" name="Rectangle 114"/>
          <p:cNvSpPr/>
          <p:nvPr/>
        </p:nvSpPr>
        <p:spPr>
          <a:xfrm>
            <a:off x="89505" y="69299"/>
            <a:ext cx="7471359" cy="6389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จังหวัดที่มีเกินกำหนดชำระ เพิ่มขึ้นมากที่สุด  จำนวน 54 จังหวัดท้าย</a:t>
            </a:r>
          </a:p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 </a:t>
            </a:r>
            <a:r>
              <a:rPr lang="th-TH" sz="16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เปรียบเทียบข้อมูล 1 ตุลาคม 2565 กับ 31 มีนาคม 2566 (ต่อ)</a:t>
            </a:r>
            <a:endParaRPr lang="en-US" sz="1600" b="1" dirty="0">
              <a:solidFill>
                <a:schemeClr val="bg1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5360" y="960874"/>
          <a:ext cx="11449272" cy="465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59">
                  <a:extLst>
                    <a:ext uri="{9D8B030D-6E8A-4147-A177-3AD203B41FA5}">
                      <a16:colId xmlns:a16="http://schemas.microsoft.com/office/drawing/2014/main" val="34937548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217504768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5813773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947206192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024782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572738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107286716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8531484"/>
                    </a:ext>
                  </a:extLst>
                </a:gridCol>
              </a:tblGrid>
              <a:tr h="3667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 2556 - 2565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ผลต่าง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882005"/>
                  </a:ext>
                </a:extLst>
              </a:tr>
              <a:tr h="6239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ลูกหนี้คงเหลือ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ณ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หนี้ยังไม่ถึง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หนี้เกิน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 </a:t>
                      </a: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มี.ค. </a:t>
                      </a: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66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38100" cmpd="sng">
                      <a:noFill/>
                    </a:lnR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7174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กรุงเทพมหานคร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97,397,554.80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31,527,724.81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59,481,732.57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61.07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50.34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▲(10.73)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96313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สุราษฎร์ธานี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90,143,731.85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34,702,954.78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43,110,068.15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47.82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38.02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▲(9.80)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317347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ลำปาง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65,460,846.88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32,142,251.80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19,883,108.39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30.37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22.96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▲(7.41)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00889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พิษณุโลก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53,653,500.44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28,705,891.65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12,757,830.48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23.78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16.70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▲(7.08)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375420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น่าน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29,182,065.99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14,626,436.63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5,594,250.23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19.17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12.44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▲(6.73)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79451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ตราด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49,174,158.38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24,205,351.56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15,055,441.01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30.62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24.29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▲(6.33)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54583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ฉะเชิงเทรา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54,588,388.46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21,279,736.54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22,865,892.61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41.89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35.99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▲(5.90)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112900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สตูล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35,178,473.32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16,091,939.60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11,747,807.42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33.39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27.80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▲(5.59)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081802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ชุมพร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44,209,232.56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19,220,192.87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15,895,643.73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35.96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30.40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▲(5.56)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3724734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ชัยภูมิ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49,513,240.56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31,825,199.95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4,638,908.94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9.37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3.83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▲(5.54)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7972844"/>
                  </a:ext>
                </a:extLst>
              </a:tr>
            </a:tbl>
          </a:graphicData>
        </a:graphic>
      </p:graphicFrame>
      <p:sp>
        <p:nvSpPr>
          <p:cNvPr id="30" name="สี่เหลี่ยมผืนผ้ามุมมน 29"/>
          <p:cNvSpPr/>
          <p:nvPr/>
        </p:nvSpPr>
        <p:spPr>
          <a:xfrm>
            <a:off x="7972854" y="6150035"/>
            <a:ext cx="3396987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20 เม.ย. 2566</a:t>
            </a:r>
            <a:endParaRPr lang="th-TH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59960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7" name="ตัวแทนเนื้อหา 2"/>
          <p:cNvSpPr txBox="1">
            <a:spLocks/>
          </p:cNvSpPr>
          <p:nvPr/>
        </p:nvSpPr>
        <p:spPr>
          <a:xfrm>
            <a:off x="643019" y="1327963"/>
            <a:ext cx="11072495" cy="43320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th-TH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เป็นการประชุม ผ่านระบบวีดิทัศน์ทางไกล (</a:t>
            </a:r>
            <a:r>
              <a:rPr lang="en-US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Video Conference</a:t>
            </a: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 </a:t>
            </a:r>
            <a:b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ครั้งที่ 3/2566    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เมื่อวันที่ </a:t>
            </a:r>
            <a:r>
              <a:rPr lang="th-TH" sz="2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ศุกร์ที่ 17 มีนาคม 2566</a:t>
            </a:r>
            <a:b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โดย สกส.ได้ส่งข้อมูลการประชุมในเว็บไซต์กองทุนพัฒนาบทบาทสตรี </a:t>
            </a: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None/>
            </a:pP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เว็บไซต์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  <a:hlinkClick r:id="rId7"/>
              </a:rPr>
              <a:t>http://womenfund.in.th/</a:t>
            </a: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แบนเนอร์ 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“</a:t>
            </a:r>
            <a:r>
              <a:rPr lang="th-TH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การประชุมเร่งรัด กำกับ ติดตามฯ</a:t>
            </a:r>
            <a:r>
              <a:rPr lang="en-US" sz="24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”</a:t>
            </a:r>
            <a:endParaRPr lang="th-TH" sz="24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br>
              <a:rPr lang="th-TH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endParaRPr lang="th-TH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th-TH" dirty="0"/>
          </a:p>
        </p:txBody>
      </p:sp>
      <p:grpSp>
        <p:nvGrpSpPr>
          <p:cNvPr id="49" name="Group 48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4749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56530" y="4013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744760" y="6270959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5360" y="960874"/>
          <a:ext cx="11449272" cy="46952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59">
                  <a:extLst>
                    <a:ext uri="{9D8B030D-6E8A-4147-A177-3AD203B41FA5}">
                      <a16:colId xmlns:a16="http://schemas.microsoft.com/office/drawing/2014/main" val="34937548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217504768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5813773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947206192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024782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572738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107286716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8531484"/>
                    </a:ext>
                  </a:extLst>
                </a:gridCol>
              </a:tblGrid>
              <a:tr h="3667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 2556 - 2565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ผลต่าง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882005"/>
                  </a:ext>
                </a:extLst>
              </a:tr>
              <a:tr h="661234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ลูกหนี้คงเหลือ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ณ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หนี้ยังไม่ถึง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หนี้เกิน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 </a:t>
                      </a: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มี.ค. </a:t>
                      </a: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66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38100" cmpd="sng">
                      <a:noFill/>
                    </a:lnR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7174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พัทลุง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44,669,620.23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20,285,032.49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10,325,752.13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23.12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17.89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▲(5.23)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96313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สุโขทัย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51,936,172.82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33,364,056.47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5,077,562.32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9.78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4.62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▲(5.16)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317347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เชียงใหม่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60,860,833.44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29,591,826.00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10,600,062.74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17.42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12.39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▲(5.03)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00889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นนทบุรี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77,470,736.32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40,605,417.22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25,373,558.67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32.75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27.84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▲(4.91)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375420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จันทบุรี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55,625,230.87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33,913,255.24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13,658,015.55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24.55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19.71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▲(4.84)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79451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แม่ฮ่องสอน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47,312,509.41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31,636,204.95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6,590,403.69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13.93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9.37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▲(4.56)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54583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นครปฐม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54,883,808.86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24,430,115.58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17,707,284.51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32.26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27.76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▲(4.50)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112900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อุตรดิตถ์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45,067,752.74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24,826,560.76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9,167,354.56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20.34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16.27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▲(4.07)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081802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พิจิตร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55,008,845.83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36,581,008.40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7,278,824.18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13.23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9.55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▲(3.68)</a:t>
                      </a:r>
                      <a:endParaRPr lang="en-US" sz="140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3724734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ยะลา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63,042,244.11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19,079,277.37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35,760,091.93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56.72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53.22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▲(3.50)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7972844"/>
                  </a:ext>
                </a:extLst>
              </a:tr>
            </a:tbl>
          </a:graphicData>
        </a:graphic>
      </p:graphicFrame>
      <p:sp>
        <p:nvSpPr>
          <p:cNvPr id="30" name="สี่เหลี่ยมผืนผ้ามุมมน 29"/>
          <p:cNvSpPr/>
          <p:nvPr/>
        </p:nvSpPr>
        <p:spPr>
          <a:xfrm>
            <a:off x="7972854" y="6150035"/>
            <a:ext cx="3228545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20 เม.ย. 2566</a:t>
            </a:r>
            <a:endParaRPr lang="th-TH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114"/>
          <p:cNvSpPr/>
          <p:nvPr/>
        </p:nvSpPr>
        <p:spPr>
          <a:xfrm>
            <a:off x="89505" y="69299"/>
            <a:ext cx="7471359" cy="6389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จังหวัดที่มีเกินกำหนดชำระ เพิ่มขึ้นมากที่สุด  จำนวน 54 จังหวัดท้าย</a:t>
            </a:r>
          </a:p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 </a:t>
            </a:r>
            <a:r>
              <a:rPr lang="th-TH" sz="16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เปรียบเทียบข้อมูล 1 ตุลาคม 2565 กับ 31 มีนาคม 2566 (ต่อ)</a:t>
            </a:r>
            <a:endParaRPr lang="en-US" sz="1600" b="1" dirty="0">
              <a:solidFill>
                <a:schemeClr val="bg1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868071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56530" y="4013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744760" y="6270959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407368" y="923800"/>
          <a:ext cx="11449272" cy="465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59">
                  <a:extLst>
                    <a:ext uri="{9D8B030D-6E8A-4147-A177-3AD203B41FA5}">
                      <a16:colId xmlns:a16="http://schemas.microsoft.com/office/drawing/2014/main" val="34937548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217504768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5813773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947206192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024782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572738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107286716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8531484"/>
                    </a:ext>
                  </a:extLst>
                </a:gridCol>
              </a:tblGrid>
              <a:tr h="3667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 2556 - 2565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ผลต่าง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882005"/>
                  </a:ext>
                </a:extLst>
              </a:tr>
              <a:tr h="6239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ลูกหนี้คงเหลือ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ณ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หนี้ยังไม่ถึง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หนี้เกิน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 </a:t>
                      </a: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มี.ค. </a:t>
                      </a: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66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38100" cmpd="sng">
                      <a:noFill/>
                    </a:lnR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7174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ตรัง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79,134,483.94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53,176,746.78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13,996,588.15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17.69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14.26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▲(3.43)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96313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ลำพูน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43,388,624.22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22,909,790.98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11,223,262.28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25.87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22.68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▲(3.19)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317347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แพร่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35,666,888.15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21,328,074.28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4,723,845.02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13.24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10.06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▲(3.18)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00889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ศรีสะเกษ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85,158,517.15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42,489,138.57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20,711,727.58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24.32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21.37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▲(2.95)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375420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ร้อยเอ็ด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35,060,327.13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11,290,609.78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12,737,256.17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36.33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33.45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▲(2.88)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79451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อ่างทอง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46,968,436.45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28,972,274.75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2,595,495.58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5.53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2.68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▲(2.85)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54583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อำนาจเจริญ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49,666,267.09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24,603,004.26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17,027,762.83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34.28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31.51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▲(2.77)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112900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สุรินทร์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93,371,879.84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47,326,771.78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19,464,820.76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20.85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18.15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▲(2.70)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081802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กาญจนบุรี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51,470,845.49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27,784,222.96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7,953,121.07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15.45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12.86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▲(2.59)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3724734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สระแก้ว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35,952,745.93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23,990,926.99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3,856,406.05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10.73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8.57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▲(2.16)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7972844"/>
                  </a:ext>
                </a:extLst>
              </a:tr>
            </a:tbl>
          </a:graphicData>
        </a:graphic>
      </p:graphicFrame>
      <p:sp>
        <p:nvSpPr>
          <p:cNvPr id="30" name="สี่เหลี่ยมผืนผ้ามุมมน 29"/>
          <p:cNvSpPr/>
          <p:nvPr/>
        </p:nvSpPr>
        <p:spPr>
          <a:xfrm>
            <a:off x="7972855" y="6150035"/>
            <a:ext cx="3421050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20 เม.ย. 2566</a:t>
            </a:r>
            <a:endParaRPr lang="th-TH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114"/>
          <p:cNvSpPr/>
          <p:nvPr/>
        </p:nvSpPr>
        <p:spPr>
          <a:xfrm>
            <a:off x="89505" y="69299"/>
            <a:ext cx="7471359" cy="6389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จังหวัดที่มีเกินกำหนดชำระ เพิ่มขึ้นมากที่สุด  จำนวน 54 จังหวัดท้าย</a:t>
            </a:r>
          </a:p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 </a:t>
            </a:r>
            <a:r>
              <a:rPr lang="th-TH" sz="16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เปรียบเทียบข้อมูล 1 ตุลาคม 2565 กับ 31 มีนาคม 2566 (ต่อ)</a:t>
            </a:r>
            <a:endParaRPr lang="en-US" sz="1600" b="1" dirty="0">
              <a:solidFill>
                <a:schemeClr val="bg1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601943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56530" y="4013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744760" y="6270959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5360" y="960874"/>
          <a:ext cx="11449272" cy="46581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59">
                  <a:extLst>
                    <a:ext uri="{9D8B030D-6E8A-4147-A177-3AD203B41FA5}">
                      <a16:colId xmlns:a16="http://schemas.microsoft.com/office/drawing/2014/main" val="34937548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217504768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5813773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947206192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024782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572738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107286716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8531484"/>
                    </a:ext>
                  </a:extLst>
                </a:gridCol>
              </a:tblGrid>
              <a:tr h="3667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 2556 - 2565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ผลต่าง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882005"/>
                  </a:ext>
                </a:extLst>
              </a:tr>
              <a:tr h="6239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ลูกหนี้คงเหลือ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ณ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หนี้ยังไม่ถึง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หนี้เกิน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 </a:t>
                      </a: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มี.ค. </a:t>
                      </a: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66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38100" cmpd="sng">
                      <a:noFill/>
                    </a:lnR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7174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มหาสารคาม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58,466,428.00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32,472,183.00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9,922,533.00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16.97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14.90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▲(2.07)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7896313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หนองคาย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80,039,257.45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60,095,190.89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10,969,169.52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13.70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11.94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▲(1.76)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6317347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ราชบุรี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52,552,679.61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31,830,432.98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6,601,369.59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12.56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10.95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▲(1.61)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500889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สงขลา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117,098,919.44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55,651,368.00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37,587,431.82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32.10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30.69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▲(1.41)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08375420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ปัตตานี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70,033,715.76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45,788,294.04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12,156,023.73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17.36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16.06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▲(1.30)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9679451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ปราจีนบุรี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44,391,002.57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17,086,190.18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13,464,760.76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30.33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29.12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▲(1.21)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4854583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เชียงราย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64,094,636.47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34,510,662.62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7,032,871.46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10.97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9.92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▲(1.05)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7112900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บุรีรัมย์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96,992,801.30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59,852,178.32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14,349,768.24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14.79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14.26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▲(0.53)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2081802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ปทุมธานี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39,434,910.68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20,493,496.89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13,284,048.59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33.69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33.19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▲(0.50)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13724734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50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ประจวบคีรีขันธ์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43,786,157.99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25,729,363.72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6,578,173.55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15.02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14.83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▲(0.19)</a:t>
                      </a:r>
                      <a:endParaRPr lang="en-US" sz="14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07972844"/>
                  </a:ext>
                </a:extLst>
              </a:tr>
            </a:tbl>
          </a:graphicData>
        </a:graphic>
      </p:graphicFrame>
      <p:sp>
        <p:nvSpPr>
          <p:cNvPr id="30" name="สี่เหลี่ยมผืนผ้ามุมมน 29"/>
          <p:cNvSpPr/>
          <p:nvPr/>
        </p:nvSpPr>
        <p:spPr>
          <a:xfrm>
            <a:off x="7972855" y="6150035"/>
            <a:ext cx="3433082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20 เม.ย. 2566</a:t>
            </a:r>
            <a:endParaRPr lang="th-TH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114"/>
          <p:cNvSpPr/>
          <p:nvPr/>
        </p:nvSpPr>
        <p:spPr>
          <a:xfrm>
            <a:off x="89505" y="69299"/>
            <a:ext cx="7471359" cy="6389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จังหวัดที่มีเกินกำหนดชำระ เพิ่มขึ้นมากที่สุด  จำนวน 54 จังหวัดท้าย</a:t>
            </a:r>
          </a:p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 </a:t>
            </a:r>
            <a:r>
              <a:rPr lang="th-TH" sz="16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เปรียบเทียบข้อมูล 1 ตุลาคม 2565 กับ 31 มีนาคม 2566 (ต่อ)</a:t>
            </a:r>
            <a:endParaRPr lang="en-US" sz="1600" b="1" dirty="0">
              <a:solidFill>
                <a:schemeClr val="bg1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488240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รูปห้าเหลี่ยม 74">
            <a:extLst>
              <a:ext uri="{FF2B5EF4-FFF2-40B4-BE49-F238E27FC236}">
                <a16:creationId xmlns:a16="http://schemas.microsoft.com/office/drawing/2014/main" id="{DBD58DB1-2D1D-473D-B9E5-40B9622A67E9}"/>
              </a:ext>
            </a:extLst>
          </p:cNvPr>
          <p:cNvSpPr/>
          <p:nvPr/>
        </p:nvSpPr>
        <p:spPr>
          <a:xfrm rot="10800000">
            <a:off x="-756530" y="4013"/>
            <a:ext cx="8871481" cy="783205"/>
          </a:xfrm>
          <a:prstGeom prst="homePlat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4977" dirty="0">
              <a:solidFill>
                <a:schemeClr val="bg1"/>
              </a:solidFill>
            </a:endParaRPr>
          </a:p>
        </p:txBody>
      </p:sp>
      <p:grpSp>
        <p:nvGrpSpPr>
          <p:cNvPr id="5" name="กลุ่ม 77"/>
          <p:cNvGrpSpPr/>
          <p:nvPr/>
        </p:nvGrpSpPr>
        <p:grpSpPr>
          <a:xfrm>
            <a:off x="7463579" y="-32302"/>
            <a:ext cx="5833221" cy="773004"/>
            <a:chOff x="5597684" y="-24227"/>
            <a:chExt cx="4374916" cy="579753"/>
          </a:xfrm>
        </p:grpSpPr>
        <p:sp>
          <p:nvSpPr>
            <p:cNvPr id="6" name="รูปห้าเหลี่ยม 78">
              <a:extLst>
                <a:ext uri="{FF2B5EF4-FFF2-40B4-BE49-F238E27FC236}">
                  <a16:creationId xmlns:a16="http://schemas.microsoft.com/office/drawing/2014/main" id="{DBD58DB1-2D1D-473D-B9E5-40B9622A67E9}"/>
                </a:ext>
              </a:extLst>
            </p:cNvPr>
            <p:cNvSpPr/>
            <p:nvPr/>
          </p:nvSpPr>
          <p:spPr>
            <a:xfrm rot="10800000">
              <a:off x="5597684" y="-21277"/>
              <a:ext cx="4100366" cy="576802"/>
            </a:xfrm>
            <a:prstGeom prst="homePlat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4977" dirty="0"/>
            </a:p>
          </p:txBody>
        </p:sp>
        <p:grpSp>
          <p:nvGrpSpPr>
            <p:cNvPr id="7" name="กลุ่ม 79"/>
            <p:cNvGrpSpPr/>
            <p:nvPr/>
          </p:nvGrpSpPr>
          <p:grpSpPr>
            <a:xfrm>
              <a:off x="5724128" y="-24227"/>
              <a:ext cx="4248472" cy="579753"/>
              <a:chOff x="5724128" y="-24227"/>
              <a:chExt cx="4248472" cy="579753"/>
            </a:xfrm>
          </p:grpSpPr>
          <p:grpSp>
            <p:nvGrpSpPr>
              <p:cNvPr id="8" name="กลุ่ม 80"/>
              <p:cNvGrpSpPr/>
              <p:nvPr/>
            </p:nvGrpSpPr>
            <p:grpSpPr>
              <a:xfrm>
                <a:off x="5724128" y="-21276"/>
                <a:ext cx="4248472" cy="576802"/>
                <a:chOff x="5940152" y="-20537"/>
                <a:chExt cx="3744416" cy="576802"/>
              </a:xfrm>
            </p:grpSpPr>
            <p:sp>
              <p:nvSpPr>
                <p:cNvPr id="11" name="รูปห้าเหลี่ยม 8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5940152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  <p:sp>
              <p:nvSpPr>
                <p:cNvPr id="12" name="รูปห้าเหลี่ยม 8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 rot="10800000">
                  <a:off x="6070686" y="-20537"/>
                  <a:ext cx="3613882" cy="576802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 dirty="0"/>
                </a:p>
              </p:txBody>
            </p:sp>
          </p:grpSp>
          <p:pic>
            <p:nvPicPr>
              <p:cNvPr id="9" name="Picture 2" descr="C:\Users\Administrator\Desktop\Untitled-1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" r="67059"/>
              <a:stretch/>
            </p:blipFill>
            <p:spPr bwMode="auto">
              <a:xfrm>
                <a:off x="6300192" y="-24227"/>
                <a:ext cx="634670" cy="564700"/>
              </a:xfrm>
              <a:prstGeom prst="rect">
                <a:avLst/>
              </a:prstGeom>
              <a:noFill/>
              <a:effectLst>
                <a:glow rad="469900">
                  <a:schemeClr val="bg1"/>
                </a:glow>
                <a:outerShdw blurRad="279400" dir="13380000" sx="106000" sy="106000" algn="ctr" rotWithShape="0">
                  <a:schemeClr val="bg1"/>
                </a:outerShdw>
                <a:reflection endPos="0" dist="876300" dir="5400000" sy="-100000" algn="bl" rotWithShape="0"/>
                <a:softEdge rad="0"/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7"/>
              <p:cNvSpPr txBox="1"/>
              <p:nvPr/>
            </p:nvSpPr>
            <p:spPr>
              <a:xfrm>
                <a:off x="7017612" y="81159"/>
                <a:ext cx="1968327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ปี กรมการพัฒนาชุมชน</a:t>
                </a:r>
              </a:p>
              <a:p>
                <a:r>
                  <a:rPr lang="th-TH" sz="1400" b="1" dirty="0">
                    <a:solidFill>
                      <a:schemeClr val="bg1"/>
                    </a:solidFill>
                    <a:latin typeface="Chulabhorn Likit Text Light๙" panose="00000400000000000000" pitchFamily="2" charset="-34"/>
                    <a:cs typeface="Chulabhorn Likit Text Light๙" panose="00000400000000000000" pitchFamily="2" charset="-34"/>
                  </a:rPr>
                  <a:t>สร้างสรรค์ชุมชน สร้างคน สร้างชาติ</a:t>
                </a:r>
              </a:p>
            </p:txBody>
          </p:sp>
        </p:grpSp>
      </p:grpSp>
      <p:grpSp>
        <p:nvGrpSpPr>
          <p:cNvPr id="13" name="กลุ่ม 53"/>
          <p:cNvGrpSpPr/>
          <p:nvPr/>
        </p:nvGrpSpPr>
        <p:grpSpPr>
          <a:xfrm>
            <a:off x="-744760" y="6270959"/>
            <a:ext cx="7434873" cy="633958"/>
            <a:chOff x="-425532" y="4710612"/>
            <a:chExt cx="5576155" cy="475468"/>
          </a:xfrm>
        </p:grpSpPr>
        <p:grpSp>
          <p:nvGrpSpPr>
            <p:cNvPr id="14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6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5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  <p:sp>
              <p:nvSpPr>
                <p:cNvPr id="26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4977"/>
                </a:p>
              </p:txBody>
            </p:sp>
          </p:grpSp>
          <p:grpSp>
            <p:nvGrpSpPr>
              <p:cNvPr id="17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8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0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1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2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3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4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9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5" name="TextBox 7"/>
            <p:cNvSpPr txBox="1"/>
            <p:nvPr/>
          </p:nvSpPr>
          <p:spPr>
            <a:xfrm>
              <a:off x="67127" y="4797248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aphicFrame>
        <p:nvGraphicFramePr>
          <p:cNvPr id="29" name="ตาราง 28"/>
          <p:cNvGraphicFramePr>
            <a:graphicFrameLocks noGrp="1"/>
          </p:cNvGraphicFramePr>
          <p:nvPr/>
        </p:nvGraphicFramePr>
        <p:xfrm>
          <a:off x="335360" y="960874"/>
          <a:ext cx="11449272" cy="25737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1159">
                  <a:extLst>
                    <a:ext uri="{9D8B030D-6E8A-4147-A177-3AD203B41FA5}">
                      <a16:colId xmlns:a16="http://schemas.microsoft.com/office/drawing/2014/main" val="349375488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217504768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5813773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947206192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3024782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5727387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1072867166"/>
                    </a:ext>
                  </a:extLst>
                </a:gridCol>
                <a:gridCol w="1431159">
                  <a:extLst>
                    <a:ext uri="{9D8B030D-6E8A-4147-A177-3AD203B41FA5}">
                      <a16:colId xmlns:a16="http://schemas.microsoft.com/office/drawing/2014/main" val="748531484"/>
                    </a:ext>
                  </a:extLst>
                </a:gridCol>
              </a:tblGrid>
              <a:tr h="366732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ลำดับ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จังหวัด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12700" cmpd="sng">
                      <a:noFill/>
                    </a:ln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th-TH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รวม</a:t>
                      </a:r>
                      <a:r>
                        <a:rPr lang="en-US" sz="1200" b="1" kern="1200" dirty="0">
                          <a:solidFill>
                            <a:schemeClr val="tx1"/>
                          </a:solidFill>
                          <a:effectLst/>
                          <a:latin typeface="Chulabhorn Likit Text Light" panose="00000400000000000000" pitchFamily="2" charset="-34"/>
                          <a:ea typeface="+mn-ea"/>
                          <a:cs typeface="Chulabhorn Likit Text Light" panose="00000400000000000000" pitchFamily="2" charset="-34"/>
                        </a:rPr>
                        <a:t> 2556 - 2565</a:t>
                      </a:r>
                      <a:endParaRPr lang="th-TH" sz="1200" dirty="0">
                        <a:solidFill>
                          <a:schemeClr val="tx1"/>
                        </a:solidFill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 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ผลต่าง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882005"/>
                  </a:ext>
                </a:extLst>
              </a:tr>
              <a:tr h="62394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ลูกหนี้คงเหลือ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ณ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 </a:t>
                      </a: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ต.ค. </a:t>
                      </a: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65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หนี้ยังไม่ถึง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หนี้เกิน</a:t>
                      </a:r>
                      <a:b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ร้อยละของหนี้เกิน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กำหนดชำระ</a:t>
                      </a:r>
                      <a:b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</a:b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31 </a:t>
                      </a:r>
                      <a:r>
                        <a:rPr lang="th-TH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มี.ค. </a:t>
                      </a:r>
                      <a:r>
                        <a:rPr lang="en-US" sz="1200" b="1" spc="-100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66</a:t>
                      </a:r>
                      <a:endParaRPr lang="en-US" sz="1200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R w="38100" cmpd="sng">
                      <a:noFill/>
                    </a:lnR>
                    <a:lnT w="38100" cmpd="sng">
                      <a:noFill/>
                    </a:lnT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037174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กระบี่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63,376,774.66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29,509,707.60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21,039,717.11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33.20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33.01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▲(0.19)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7896313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สกลนคร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107,039,989.59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72,671,314.82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17,360,576.12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16.22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16.12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▲(0.10)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3173477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ตาก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48,227,202.96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28,311,551.77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5,724,568.46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11.87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11.79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▲(0.08)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5008896"/>
                  </a:ext>
                </a:extLst>
              </a:tr>
              <a:tr h="3667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54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th-TH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นครราชสีมา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64,589,843.92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24,459,504.93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21,448,740.12</a:t>
                      </a:r>
                      <a:endParaRPr lang="en-US" sz="1400" b="1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33.21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33.17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  <a:tabLst>
                          <a:tab pos="1360170" algn="l"/>
                        </a:tabLs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2" charset="-34"/>
                          <a:ea typeface="Calibri" panose="020F0502020204030204" pitchFamily="34" charset="0"/>
                          <a:cs typeface="Chulabhorn Likit Text Light" panose="00000400000000000000" pitchFamily="2" charset="-34"/>
                        </a:rPr>
                        <a:t>▲(0.04)</a:t>
                      </a:r>
                      <a:endParaRPr lang="en-US" sz="1400" b="1" dirty="0">
                        <a:effectLst/>
                        <a:latin typeface="Chulabhorn Likit Text Light" panose="00000400000000000000" pitchFamily="2" charset="-34"/>
                        <a:ea typeface="Calibri" panose="020F0502020204030204" pitchFamily="34" charset="0"/>
                        <a:cs typeface="Chulabhorn Likit Text Light" panose="00000400000000000000" pitchFamily="2" charset="-34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08375420"/>
                  </a:ext>
                </a:extLst>
              </a:tr>
            </a:tbl>
          </a:graphicData>
        </a:graphic>
      </p:graphicFrame>
      <p:sp>
        <p:nvSpPr>
          <p:cNvPr id="30" name="สี่เหลี่ยมผืนผ้ามุมมน 29"/>
          <p:cNvSpPr/>
          <p:nvPr/>
        </p:nvSpPr>
        <p:spPr>
          <a:xfrm>
            <a:off x="7972855" y="6150035"/>
            <a:ext cx="3252608" cy="412631"/>
          </a:xfrm>
          <a:prstGeom prst="roundRect">
            <a:avLst>
              <a:gd name="adj" fmla="val 34774"/>
            </a:avLst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ข้อมูล ณ วันที่ 20 เม.ย. 2566</a:t>
            </a:r>
            <a:endParaRPr lang="th-TH" sz="1600" b="1" dirty="0">
              <a:solidFill>
                <a:srgbClr val="00206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1" name="Rectangle 114"/>
          <p:cNvSpPr/>
          <p:nvPr/>
        </p:nvSpPr>
        <p:spPr>
          <a:xfrm>
            <a:off x="89505" y="69299"/>
            <a:ext cx="7471359" cy="63893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จังหวัดที่มีเกินกำหนดชำระ เพิ่มขึ้นมากที่สุด  จำนวน 54 จังหวัดท้าย</a:t>
            </a:r>
          </a:p>
          <a:p>
            <a:pPr algn="ctr">
              <a:defRPr/>
            </a:pPr>
            <a:r>
              <a:rPr lang="th-TH" sz="1600" b="1" dirty="0">
                <a:solidFill>
                  <a:schemeClr val="bg1"/>
                </a:solidFill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 </a:t>
            </a:r>
            <a:r>
              <a:rPr lang="th-TH" sz="1600" b="1" dirty="0">
                <a:latin typeface="Chulabhorn Likit Text Light" panose="00000400000000000000" pitchFamily="2" charset="-34"/>
                <a:cs typeface="Chulabhorn Likit Text Light" panose="00000400000000000000" pitchFamily="2" charset="-34"/>
              </a:rPr>
              <a:t>เปรียบเทียบข้อมูล 1 ตุลาคม 2565 กับ 31 มีนาคม 2566 (ต่อ)</a:t>
            </a:r>
            <a:endParaRPr lang="en-US" sz="1600" b="1" dirty="0">
              <a:solidFill>
                <a:schemeClr val="bg1"/>
              </a:solidFill>
              <a:latin typeface="Chulabhorn Likit Text Light" panose="00000400000000000000" pitchFamily="2" charset="-34"/>
              <a:cs typeface="Chulabhorn Likit Text Light" panose="000004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46320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ชื่อเรื่อง 1"/>
          <p:cNvSpPr txBox="1">
            <a:spLocks noGrp="1"/>
          </p:cNvSpPr>
          <p:nvPr>
            <p:ph idx="1"/>
          </p:nvPr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4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เรื่อง เพื่อทราบ</a:t>
            </a:r>
          </a:p>
        </p:txBody>
      </p:sp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8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0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4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5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6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1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2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3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9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55749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743086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56162" y="3681144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4.1 </a:t>
            </a:r>
            <a:r>
              <a:rPr lang="th-TH" sz="32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งานการเงินและบัญชี </a:t>
            </a:r>
          </a:p>
          <a:p>
            <a:pPr algn="ctr"/>
            <a:endParaRPr lang="th-TH" sz="32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r>
              <a:rPr lang="th-TH" sz="32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กองทุนพัฒนาบทบาทสตรี</a:t>
            </a:r>
          </a:p>
          <a:p>
            <a:pPr algn="ctr">
              <a:lnSpc>
                <a:spcPct val="130000"/>
              </a:lnSpc>
            </a:pPr>
            <a:endParaRPr lang="en-US" sz="32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th-TH" sz="3200" b="1" dirty="0">
              <a:solidFill>
                <a:schemeClr val="bg1">
                  <a:lumMod val="95000"/>
                </a:schemeClr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85707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0" y="13052"/>
            <a:ext cx="12192000" cy="98488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endParaRPr lang="th-TH" sz="15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1. เรื่อง การโอนขายบิลเงินรับชำระคืนกองทุนพัฒนาบทบาทสตรี</a:t>
            </a:r>
          </a:p>
          <a:p>
            <a:pPr algn="ctr"/>
            <a:endParaRPr lang="en-US" sz="1500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303155"/>
            <a:ext cx="12192000" cy="861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2637155" algn="ctr"/>
                <a:tab pos="5274310" algn="r"/>
                <a:tab pos="810260" algn="l"/>
                <a:tab pos="1350645" algn="l"/>
                <a:tab pos="2637155" algn="ctr"/>
                <a:tab pos="5274310" algn="r"/>
              </a:tabLst>
            </a:pPr>
            <a:endParaRPr lang="en-US" sz="1800" dirty="0"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th-TH" sz="1800" spc="-30" dirty="0"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en-US" sz="1800" dirty="0"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277" y="4145612"/>
            <a:ext cx="12192000" cy="55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en-US" sz="20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2000" dirty="0">
                <a:latin typeface="Cordia New" panose="020B0304020202020204" pitchFamily="34" charset="-34"/>
                <a:ea typeface="Cordia New" panose="020B0304020202020204" pitchFamily="34" charset="-34"/>
                <a:cs typeface="Chulabhorn Likit Text Light๙" panose="00000400000000000000" pitchFamily="2" charset="-34"/>
              </a:rPr>
              <a:t>		</a:t>
            </a:r>
            <a:endParaRPr lang="th-TH" sz="2000" spc="-30" dirty="0">
              <a:latin typeface="Cordia New" panose="020B0304020202020204" pitchFamily="34" charset="-34"/>
              <a:ea typeface="Cordia New" panose="020B0304020202020204" pitchFamily="34" charset="-34"/>
              <a:cs typeface="Chulabhorn Likit Text Light๙" panose="00000400000000000000" pitchFamily="2" charset="-34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2644" y="5245969"/>
            <a:ext cx="12192000" cy="768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en-US" sz="20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th-TH" sz="2000" spc="-30" dirty="0">
              <a:latin typeface="Cordia New" panose="020B0304020202020204" pitchFamily="34" charset="-34"/>
              <a:ea typeface="Cordia New" panose="020B0304020202020204" pitchFamily="34" charset="-34"/>
              <a:cs typeface="Chulabhorn Likit Text Light๙" panose="00000400000000000000" pitchFamily="2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2000" spc="-30" dirty="0">
                <a:latin typeface="Cordia New" panose="020B0304020202020204" pitchFamily="34" charset="-34"/>
                <a:ea typeface="Cordia New" panose="020B0304020202020204" pitchFamily="34" charset="-34"/>
                <a:cs typeface="Chulabhorn Likit Text Light๙" panose="00000400000000000000" pitchFamily="2" charset="-34"/>
              </a:rPr>
              <a:t>		</a:t>
            </a:r>
            <a:endParaRPr lang="en-US" sz="2000" dirty="0">
              <a:effectLst/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62277" y="3011327"/>
          <a:ext cx="11803944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012">
                  <a:extLst>
                    <a:ext uri="{9D8B030D-6E8A-4147-A177-3AD203B41FA5}">
                      <a16:colId xmlns:a16="http://schemas.microsoft.com/office/drawing/2014/main" val="3686055828"/>
                    </a:ext>
                  </a:extLst>
                </a:gridCol>
                <a:gridCol w="10938932">
                  <a:extLst>
                    <a:ext uri="{9D8B030D-6E8A-4147-A177-3AD203B41FA5}">
                      <a16:colId xmlns:a16="http://schemas.microsoft.com/office/drawing/2014/main" val="1050602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2000" b="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ส่งคืนเงินทั้งหมดจากการรับชำระ</a:t>
                      </a:r>
                      <a:r>
                        <a:rPr lang="th-TH" sz="20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จากสมาชิกกองทุนพัฒนาบทบาทสตรี และเงินรายได้อื่น เข้าบัญชีเงินฝากคลัง (รหัสบัญชี 00983) และโอนขายบิลกลับคืนให้กองทุนพัฒนาบทบาทสตรี พร้อมรายงานรายละเอียด</a:t>
                      </a:r>
                      <a:r>
                        <a:rPr lang="th-TH" sz="2000" b="0" spc="-3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การโอนขายบิลกลับคืนให้กองทุนพัฒนาบทบาทสตรีทราบ </a:t>
                      </a:r>
                      <a:r>
                        <a:rPr lang="th-TH" sz="2000" b="0" spc="-3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ภายในวันที่ 7 ของเดือนถัดไป เป็นประจำทุกเดือน</a:t>
                      </a:r>
                    </a:p>
                    <a:p>
                      <a:endParaRPr lang="th-TH" sz="1500" b="0" dirty="0">
                        <a:solidFill>
                          <a:srgbClr val="FF000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62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จังหวัดที่ยังไม่ได้ส่งคืนเงินทั้งหมด</a:t>
                      </a:r>
                      <a:r>
                        <a:rPr lang="th-TH" sz="2000" dirty="0"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จากการรับชำระจากสมาชิกกองทุนพัฒนาบทบาทสตรี และเงินรายได้อื่น ทั้งหมด เข้าบัญชีเงินฝากคลัง (รหัสบัญชี 00983) และโอนขายบิลกลับคืนให้กองทุนพัฒนาบทบาทสตรี พร้อมรายงานรายละเอียดการโอนขายบิลกลับคืนให้กองทุนพัฒนาบทบาทสตรี 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ภายในวันที่ 7 เมษายน 2566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500" dirty="0">
                        <a:solidFill>
                          <a:srgbClr val="FF000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965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200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จังหวัดที่ไม่ได้โอนขายบิลกลับคืน</a:t>
                      </a:r>
                      <a:r>
                        <a:rPr lang="th-TH" sz="2000" dirty="0"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กองทุนพัฒนาบทบาทสตรี 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ตั้งแต่เดือนตุลาคม 2565 ถึงเดือนกุมภาพันธ์ 2566 ชี้แจงเหตุผลข้อเท็จจริง</a:t>
                      </a:r>
                      <a:r>
                        <a:rPr lang="th-TH" sz="2000" dirty="0"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ที่ไม่ได้ดำเนินการโอนขายบิลกลับคืนให้กับกรมการพัฒนาชุมชนทราบ </a:t>
                      </a:r>
                      <a:r>
                        <a:rPr lang="th-TH" sz="200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ea typeface="Cordia New" panose="020B0304020202020204" pitchFamily="34" charset="-34"/>
                          <a:cs typeface="Chulabhorn Likit Text Light" panose="00000400000000000000" pitchFamily="50" charset="-34"/>
                        </a:rPr>
                        <a:t>ภายในวันที่ 7 เมษายน 2566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>
                        <a:solidFill>
                          <a:srgbClr val="FF0000"/>
                        </a:solidFill>
                        <a:latin typeface="Chulabhorn Likit Text Light" panose="00000400000000000000" pitchFamily="50" charset="-34"/>
                        <a:ea typeface="Cordia New" panose="020B0304020202020204" pitchFamily="34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058980"/>
                  </a:ext>
                </a:extLst>
              </a:tr>
            </a:tbl>
          </a:graphicData>
        </a:graphic>
      </p:graphicFrame>
      <p:sp>
        <p:nvSpPr>
          <p:cNvPr id="10" name="Oval Callout 9"/>
          <p:cNvSpPr/>
          <p:nvPr/>
        </p:nvSpPr>
        <p:spPr>
          <a:xfrm>
            <a:off x="4974167" y="1076960"/>
            <a:ext cx="5919612" cy="1658827"/>
          </a:xfrm>
          <a:prstGeom prst="wedgeEllipseCallou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000" b="1" u="sng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ห้าม</a:t>
            </a:r>
          </a:p>
          <a:p>
            <a:pPr algn="ctr"/>
            <a:r>
              <a:rPr lang="th-TH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ทำรายการโอนขายบิล</a:t>
            </a:r>
          </a:p>
          <a:p>
            <a:pPr algn="ctr"/>
            <a:r>
              <a:rPr lang="th-TH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ในระบบ </a:t>
            </a:r>
            <a:r>
              <a:rPr lang="en-US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GFMIS </a:t>
            </a:r>
            <a:r>
              <a:rPr lang="th-TH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ย้อนหลัง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2589" y="1309765"/>
            <a:ext cx="3563055" cy="1117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หนังสือกรมการพัฒนาชุมชน </a:t>
            </a:r>
          </a:p>
          <a:p>
            <a:pPr algn="ctr"/>
            <a:r>
              <a:rPr lang="th-TH" sz="12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ด่วนที่สุด ที่ มท 0416.1/ว 1318 ลว. 29 มี.ค. 66</a:t>
            </a:r>
          </a:p>
          <a:p>
            <a:pPr algn="ctr"/>
            <a:r>
              <a:rPr lang="th-TH" sz="12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เรื่อง การโอนขายบิลเงินกองทุนพัฒนาบทบาทสตรี กรมการพัฒนาชุมชน</a:t>
            </a:r>
          </a:p>
        </p:txBody>
      </p:sp>
      <p:sp>
        <p:nvSpPr>
          <p:cNvPr id="14" name="Wave 13"/>
          <p:cNvSpPr/>
          <p:nvPr/>
        </p:nvSpPr>
        <p:spPr>
          <a:xfrm>
            <a:off x="11040533" y="3623733"/>
            <a:ext cx="925688" cy="521879"/>
          </a:xfrm>
          <a:prstGeom prst="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ไฟล์แนบ 1</a:t>
            </a:r>
          </a:p>
        </p:txBody>
      </p:sp>
      <p:sp>
        <p:nvSpPr>
          <p:cNvPr id="18" name="Wave 17"/>
          <p:cNvSpPr/>
          <p:nvPr/>
        </p:nvSpPr>
        <p:spPr>
          <a:xfrm>
            <a:off x="11040533" y="5019551"/>
            <a:ext cx="925688" cy="521879"/>
          </a:xfrm>
          <a:prstGeom prst="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ไฟล์แนบ2</a:t>
            </a:r>
          </a:p>
        </p:txBody>
      </p:sp>
    </p:spTree>
    <p:extLst>
      <p:ext uri="{BB962C8B-B14F-4D97-AF65-F5344CB8AC3E}">
        <p14:creationId xmlns:p14="http://schemas.microsoft.com/office/powerpoint/2010/main" val="31974370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0" y="13052"/>
            <a:ext cx="12192000" cy="141577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endParaRPr lang="th-TH" sz="15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2. เรื่อง 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การจ่ายเงินและการรับเงินของทุนหมุนเวียนผ่านระบบอิเล็กทรอนิกส์ </a:t>
            </a:r>
            <a:b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(ระบบ </a:t>
            </a:r>
            <a:r>
              <a:rPr lang="en-US" dirty="0" err="1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Krungthai</a:t>
            </a:r>
            <a:r>
              <a:rPr lang="en-US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Corporate Online</a:t>
            </a:r>
            <a:r>
              <a:rPr lang="th-TH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</a:t>
            </a:r>
            <a:endParaRPr lang="th-TH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endParaRPr lang="en-US" sz="1500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375211"/>
            <a:ext cx="12192000" cy="600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2637155" algn="ctr"/>
                <a:tab pos="5274310" algn="r"/>
                <a:tab pos="810260" algn="l"/>
                <a:tab pos="1350645" algn="l"/>
                <a:tab pos="2637155" algn="ctr"/>
                <a:tab pos="5274310" algn="r"/>
              </a:tabLst>
            </a:pPr>
            <a:endParaRPr lang="en-US" sz="1600" dirty="0"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1600" dirty="0"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		</a:t>
            </a:r>
            <a:endParaRPr lang="en-US" sz="1600" dirty="0"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61924" y="4839172"/>
            <a:ext cx="12192000" cy="535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en-US" sz="1600" dirty="0"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1600" dirty="0"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		</a:t>
            </a:r>
            <a:endParaRPr lang="th-TH" sz="1600" spc="-30" dirty="0"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-2" y="2280818"/>
          <a:ext cx="12176834" cy="4686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0224">
                  <a:extLst>
                    <a:ext uri="{9D8B030D-6E8A-4147-A177-3AD203B41FA5}">
                      <a16:colId xmlns:a16="http://schemas.microsoft.com/office/drawing/2014/main" val="3170032942"/>
                    </a:ext>
                  </a:extLst>
                </a:gridCol>
                <a:gridCol w="11386610">
                  <a:extLst>
                    <a:ext uri="{9D8B030D-6E8A-4147-A177-3AD203B41FA5}">
                      <a16:colId xmlns:a16="http://schemas.microsoft.com/office/drawing/2014/main" val="1607196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จังหวัดที่ยังไม่ได้สมัครใช้งานผ่านระบบอิเล็กทรอนิกส์ (ระบบ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Krungthai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Corporate Online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 จำนวน 12 </a:t>
                      </a:r>
                      <a:r>
                        <a:rPr lang="th-TH" sz="1800" b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 ดำเนินการ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500" b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สมัคร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ใช้งานผ่านระบบอิเล็กทรอนิกส์ (ระบบ </a:t>
                      </a:r>
                      <a:r>
                        <a:rPr lang="en-US" sz="1800" b="0" dirty="0" err="1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Krungthai</a:t>
                      </a:r>
                      <a:r>
                        <a:rPr lang="en-US" sz="18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Corporate Online</a:t>
                      </a:r>
                      <a:r>
                        <a:rPr lang="th-TH" sz="1800" b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 ให้แล้วเสร็จภายในเดือนเมษายน 2566</a:t>
                      </a:r>
                      <a:endParaRPr lang="th-TH" sz="1800" b="0" spc="-3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ea typeface="Cordia New" panose="020B0304020202020204" pitchFamily="34" charset="-34"/>
                        <a:cs typeface="Chulabhorn Likit Text Light" panose="00000400000000000000" pitchFamily="50" charset="-34"/>
                      </a:endParaRPr>
                    </a:p>
                    <a:p>
                      <a:endParaRPr lang="th-TH" sz="10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1773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ให้</a:t>
                      </a:r>
                      <a:r>
                        <a:rPr lang="th-TH" sz="1800" b="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ดำ</a:t>
                      </a: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เนินการจ่ายเงินและการรับเงินผ่านระบบอิเล็กทรอนิกส์ (ระบบ </a:t>
                      </a:r>
                      <a:r>
                        <a:rPr lang="en-US" sz="1800" b="0" dirty="0" err="1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Krungthai</a:t>
                      </a:r>
                      <a:r>
                        <a:rPr lang="en-US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Corporate Online</a:t>
                      </a: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 </a:t>
                      </a:r>
                    </a:p>
                    <a:p>
                      <a:pPr algn="thaiDist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endParaRPr lang="th-TH" sz="500" b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thaiDist">
                        <a:lnSpc>
                          <a:spcPts val="1700"/>
                        </a:lnSpc>
                        <a:spcAft>
                          <a:spcPts val="0"/>
                        </a:spcAft>
                        <a:tabLst>
                          <a:tab pos="810260" algn="l"/>
                        </a:tabLst>
                      </a:pP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ประเภทเงินทุนหมุนเวียน เงินอุดหนุน และงบบริหาร ตั้งแต่วันที่ 1 พฤษภาคม 2566 เป็นต้นไป </a:t>
                      </a:r>
                      <a:endParaRPr lang="en-US" sz="1800" b="0" dirty="0">
                        <a:latin typeface="Chulabhorn Likit Text Light" panose="00000400000000000000" pitchFamily="50" charset="-34"/>
                        <a:ea typeface="Cordia New" panose="020B0304020202020204" pitchFamily="34" charset="-34"/>
                        <a:cs typeface="Chulabhorn Likit Text Light" panose="00000400000000000000" pitchFamily="50" charset="-34"/>
                      </a:endParaRPr>
                    </a:p>
                    <a:p>
                      <a:endParaRPr lang="th-TH" sz="1000" b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96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800" b="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ให้ยกเลิกการสั่งจ่ายเงิน</a:t>
                      </a: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ประเภทเงินทุนหมุนเวียน เงินอุดหนุน และงบบริหาร </a:t>
                      </a:r>
                      <a:r>
                        <a:rPr lang="th-TH" sz="1800" b="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ผ่านเช็คเงินฝากธนาคารทั้ง 3 ธนาคาร</a:t>
                      </a: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ของกองทุนพัฒนาบทบาทสตรี ประกอบด้วย ธนาคารกรุงไทย จำกัด (มหาชน) ธนาคารออมสิน และธนาคารเพื่อการเกษตรและสหกรณ์การเกษตร ยกเว้นกรณีมีเหตุผลความจำเป็น</a:t>
                      </a:r>
                    </a:p>
                    <a:p>
                      <a:endParaRPr lang="th-TH" sz="1000" b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8166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รายงานผลพร้อมสำเนาเอกสารหลักฐานการจ่ายเงินและการรับเงินผ่านระบบอิเล็กทรอนิกส์ (ระบบ </a:t>
                      </a:r>
                      <a:r>
                        <a:rPr lang="en-US" sz="1800" b="0" dirty="0" err="1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Krungthai</a:t>
                      </a:r>
                      <a:r>
                        <a:rPr lang="en-US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Corporate Online</a:t>
                      </a: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 ของกองทุนพัฒนาบทบาทสตรี (แบบ </a:t>
                      </a:r>
                      <a:r>
                        <a:rPr lang="en-US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CTF001 Payment Detail Complete Transaction Report</a:t>
                      </a:r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 ให้กรมการพัฒนาชุมชนทราบ ภายในวันที่ 31 พฤษภาคม 2566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effectLst/>
                        <a:latin typeface="Chulabhorn Likit Text Light" panose="00000400000000000000" pitchFamily="50" charset="-34"/>
                        <a:ea typeface="Cordia New" panose="020B0304020202020204" pitchFamily="34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6761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b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0" spc="-30" dirty="0">
                          <a:latin typeface="Chulabhorn Likit Text Light" panose="00000400000000000000" pitchFamily="50" charset="-34"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กำชับเจ้าหน้าที่ผู้รับผิดชอบให้ถือปฏิบัติตามแนวทางปฏิบัติในการจ่ายเงินในระบบ</a:t>
                      </a:r>
                      <a:r>
                        <a:rPr lang="th-TH" sz="1800" b="0" dirty="0">
                          <a:latin typeface="Chulabhorn Likit Text Light" panose="00000400000000000000" pitchFamily="50" charset="-34"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อิเล็กทรอนิกส์ (ระบบ </a:t>
                      </a:r>
                      <a:r>
                        <a:rPr lang="en-US" sz="1800" b="0" dirty="0" err="1">
                          <a:latin typeface="Chulabhorn Likit Text Light" panose="00000400000000000000" pitchFamily="50" charset="-34"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Krungthai</a:t>
                      </a:r>
                      <a:r>
                        <a:rPr lang="en-US" sz="1800" b="0" dirty="0">
                          <a:latin typeface="Chulabhorn Likit Text Light" panose="00000400000000000000" pitchFamily="50" charset="-34"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 Corporate Online</a:t>
                      </a:r>
                      <a:r>
                        <a:rPr lang="th-TH" sz="1800" b="0" dirty="0">
                          <a:latin typeface="Chulabhorn Likit Text Light" panose="00000400000000000000" pitchFamily="50" charset="-34"/>
                          <a:ea typeface="Times New Roman" panose="02020603050405020304" pitchFamily="18" charset="0"/>
                          <a:cs typeface="Chulabhorn Likit Text Light" panose="00000400000000000000" pitchFamily="50" charset="-34"/>
                        </a:rPr>
                        <a:t>) ของกองทุนพัฒนาบทบาทสตรี โดยเคร่งครัด</a:t>
                      </a:r>
                      <a:endParaRPr lang="th-TH" sz="1800" b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dirty="0">
                        <a:effectLst/>
                        <a:latin typeface="Chulabhorn Likit Text Light" panose="00000400000000000000" pitchFamily="50" charset="-34"/>
                        <a:ea typeface="Cordia New" panose="020B0304020202020204" pitchFamily="34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085744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832911" y="1505465"/>
            <a:ext cx="7453551" cy="68866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2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หนังสือกรมการพัฒนาชุมชน </a:t>
            </a:r>
          </a:p>
          <a:p>
            <a:pPr algn="ctr"/>
            <a:r>
              <a:rPr lang="th-TH" sz="12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ที่ มท 0416.1/ว 1344 ลว. 30 มี.ค. 66</a:t>
            </a:r>
          </a:p>
          <a:p>
            <a:pPr algn="ctr"/>
            <a:r>
              <a:rPr lang="th-TH" sz="12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เรื่อง การจ่ายเงินและการับเงินของทุนหมุนเวียนผ่านระบบอิเล็กทรอนิกส์ (ระบบ </a:t>
            </a:r>
            <a:r>
              <a:rPr lang="en-US" sz="1200" dirty="0" err="1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Krungthai</a:t>
            </a:r>
            <a:r>
              <a:rPr lang="en-US" sz="12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Corporate Online</a:t>
            </a:r>
            <a:r>
              <a:rPr lang="th-TH" sz="12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)</a:t>
            </a:r>
          </a:p>
        </p:txBody>
      </p:sp>
      <p:sp>
        <p:nvSpPr>
          <p:cNvPr id="15" name="Wave 14"/>
          <p:cNvSpPr/>
          <p:nvPr/>
        </p:nvSpPr>
        <p:spPr>
          <a:xfrm>
            <a:off x="11251144" y="3266928"/>
            <a:ext cx="925688" cy="521879"/>
          </a:xfrm>
          <a:prstGeom prst="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ไฟล์แนบ3</a:t>
            </a:r>
          </a:p>
        </p:txBody>
      </p:sp>
    </p:spTree>
    <p:extLst>
      <p:ext uri="{BB962C8B-B14F-4D97-AF65-F5344CB8AC3E}">
        <p14:creationId xmlns:p14="http://schemas.microsoft.com/office/powerpoint/2010/main" val="23218940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0" y="938063"/>
            <a:ext cx="12192000" cy="3533211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h-TH" sz="3200" b="1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ctr"/>
            <a:r>
              <a:rPr lang="th-TH" sz="28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 เรื่อง สรุปผลจากการติดตาม สนับสนุน และแก้ไขปัญหางานการเงินและบัญชี</a:t>
            </a:r>
          </a:p>
          <a:p>
            <a:pPr algn="ctr"/>
            <a:endParaRPr lang="th-TH" sz="28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r>
              <a:rPr lang="th-TH" sz="28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กองทุนพัฒนาบทบาทสตรี</a:t>
            </a:r>
            <a:endParaRPr lang="en-US" sz="28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th-TH" sz="5400" b="1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8995652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sp>
        <p:nvSpPr>
          <p:cNvPr id="16" name="Oval 15"/>
          <p:cNvSpPr/>
          <p:nvPr/>
        </p:nvSpPr>
        <p:spPr>
          <a:xfrm>
            <a:off x="604365" y="1843171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636295" y="3166872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19300" y="1909721"/>
            <a:ext cx="982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ประเภทเงินทุนหมุนเวียน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19300" y="3186771"/>
            <a:ext cx="9821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8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ประเภทเงินอุดหนุน</a:t>
            </a:r>
          </a:p>
          <a:p>
            <a:pPr marL="342900" indent="-342900">
              <a:buFontTx/>
              <a:buChar char="-"/>
            </a:pPr>
            <a:endParaRPr lang="th-TH" sz="20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endParaRPr lang="th-TH" sz="20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0" y="221897"/>
            <a:ext cx="12192000" cy="125553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2" name="Rectangle 1"/>
          <p:cNvSpPr/>
          <p:nvPr/>
        </p:nvSpPr>
        <p:spPr>
          <a:xfrm>
            <a:off x="402740" y="525019"/>
            <a:ext cx="11438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ตรวจสอบเอกสารหลักฐานประกอบการใช้จ่ายเงิน</a:t>
            </a:r>
            <a:endParaRPr lang="th-TH" sz="3600" b="1" dirty="0"/>
          </a:p>
        </p:txBody>
      </p:sp>
      <p:sp>
        <p:nvSpPr>
          <p:cNvPr id="20" name="Oval 19"/>
          <p:cNvSpPr/>
          <p:nvPr/>
        </p:nvSpPr>
        <p:spPr>
          <a:xfrm>
            <a:off x="604365" y="4488494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019300" y="4555044"/>
            <a:ext cx="982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งบบริหาร</a:t>
            </a:r>
          </a:p>
        </p:txBody>
      </p:sp>
      <p:sp>
        <p:nvSpPr>
          <p:cNvPr id="25" name="Oval 24"/>
          <p:cNvSpPr/>
          <p:nvPr/>
        </p:nvSpPr>
        <p:spPr>
          <a:xfrm>
            <a:off x="604365" y="5815848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19300" y="5882398"/>
            <a:ext cx="98216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เงินรับรอตรวจสอบ</a:t>
            </a:r>
          </a:p>
        </p:txBody>
      </p:sp>
    </p:spTree>
    <p:extLst>
      <p:ext uri="{BB962C8B-B14F-4D97-AF65-F5344CB8AC3E}">
        <p14:creationId xmlns:p14="http://schemas.microsoft.com/office/powerpoint/2010/main" val="4256631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กลุ่ม 31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3" name="กลุ่ม 32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5" name="กลุ่ม 34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4" name="รูปห้าเหลี่ยม 43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5" name="รูปห้าเหลี่ยม 44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36" name="กลุ่ม 35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37" name="กลุ่ม 36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9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0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1" name="กลุ่ม 40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2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3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38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4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46" name="ชื่อเรื่อง 1"/>
          <p:cNvSpPr txBox="1">
            <a:spLocks/>
          </p:cNvSpPr>
          <p:nvPr/>
        </p:nvSpPr>
        <p:spPr>
          <a:xfrm>
            <a:off x="477672" y="2442666"/>
            <a:ext cx="11122925" cy="1665310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68580" tIns="34290" rIns="68580" bIns="34290" rtlCol="0" anchor="ctr">
            <a:no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3  </a:t>
            </a: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เรื่องสืบเนื่องจากการประชุมครั้งที่ 3/2566</a:t>
            </a:r>
            <a:b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3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เมื่อวันที่ ศุกร์ที่ 17 มีนาคม 2566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50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52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5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7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3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54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5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1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958141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78087" y="927247"/>
          <a:ext cx="11742980" cy="5779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091">
                  <a:extLst>
                    <a:ext uri="{9D8B030D-6E8A-4147-A177-3AD203B41FA5}">
                      <a16:colId xmlns:a16="http://schemas.microsoft.com/office/drawing/2014/main" val="3033685054"/>
                    </a:ext>
                  </a:extLst>
                </a:gridCol>
                <a:gridCol w="8240889">
                  <a:extLst>
                    <a:ext uri="{9D8B030D-6E8A-4147-A177-3AD203B41FA5}">
                      <a16:colId xmlns:a16="http://schemas.microsoft.com/office/drawing/2014/main" val="279486393"/>
                    </a:ext>
                  </a:extLst>
                </a:gridCol>
              </a:tblGrid>
              <a:tr h="291953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การตรวจสอบ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ผลการตรวจสอบ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96065"/>
                  </a:ext>
                </a:extLst>
              </a:tr>
              <a:tr h="369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ทะเบียนคุมเงินทุนหมุนเวียน 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ทะเบียนคุมเงินทุนหมุนเวียน / แบบเสนอโครงการ / สัญญายืมเงิน ไม่ครบถ้วนตามทะเบียนคุม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85423"/>
                  </a:ext>
                </a:extLst>
              </a:tr>
              <a:tr h="1584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แบบเสนอโครงการขอรับการสนับสนุนเงินกองทุนพัฒนาบทบาทสตรี ส.01 (ประเภทเงินทุนหมุนเวียน)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ไม่มีเลขคุมแบบเสนอโครงการของ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อกส.อ. </a:t>
                      </a:r>
                      <a:endParaRPr lang="th-TH" sz="16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กรอกข้อมูลในแบบฯ ไม่ครบถ้วน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ผลการพิจารณาในแต่ละระดับ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ลงนามไม่ครบถ้วน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ผู้อนุมัติโครงการ ระบุตำแหน่งไม่ถูกต้อง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ใช้แบบอนุมัติโครงการ ผิดประเภท (ส.05)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จัดเก็บเอกสารฉบับจริงไว้ที่ อกส.อ.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68124"/>
                  </a:ext>
                </a:extLst>
              </a:tr>
              <a:tr h="1192907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สัญญาเงินให้กู้ยืม/รายละเอียดการผ่อนชำระแนบท้ายสัญญา/หลักฐานการโอนเงิน/</a:t>
                      </a:r>
                      <a:r>
                        <a:rPr lang="en-US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Statement</a:t>
                      </a: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/ใบสำคัญรับเงิน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ระบุวันที่ในสัญญาเงินให้กู้ยืม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/ หลักฐานการเงินโอน /</a:t>
                      </a: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Statement /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ใบสำคัญรับเงิน ไม่ตรงกัน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อากรแสตมป์ ไม่ได้ปิดอากรแสตมป์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ไม่ได้ขีดคร่อมและลงวันที่กำกับบนอากรแสตมป์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กรอกข้อมูลในสัญญาเงินให้กู้ยืมไม่ครบถ้วน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เช่น วันที่โอนเงินให้ผู้กู้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เก็บสัญญาเงินให้กู้ยืมฉบับจริงไว้ที่ อกส.อ.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5079"/>
                  </a:ext>
                </a:extLst>
              </a:tr>
              <a:tr h="442196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การออก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ใบเสร็จรับเงิน กรณีรับชำระหนี้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ผู้กู้ชำระคืนเงินให้กู้ยืม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อกส.จ. ไม่ได้ออกใบเสร็จรับเงินให้กับผู้กู้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0939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การอนุมัติเงินหมุนเวียน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อนุมัติเงินเป็นเศษหลักหน่วย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เช่น 199,995 บาท, 125,005 บาท เป็นต้น 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51044"/>
                  </a:ext>
                </a:extLst>
              </a:tr>
              <a:tr h="603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การจัดเก็บเอกสารหลักฐานการรับ-จ่ายเงินทุนหมุนเวียน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การจัดเก็บเอกสารหลักฐานประเภทเงินทุนหมุนเวียน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เป็นลักษณะต่างคนต่างเก็บ กระจัดกระจาย </a:t>
                      </a:r>
                      <a:b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ทำให้ยากในการค้นหาและตรวจสอบ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ไม่ทันตามกำหนดเวลาที่ สตง. / ตรวจสอบภายใน / สกส. ร้องขอ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เอกสารหลักฐานรอการตรวจสอบในปี 2566 จัดเก็บเข้าห้องเก็บเอกสาร โดยที่ไม่ได้ตรวจสอบ</a:t>
                      </a:r>
                      <a:b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ความถูกต้องครบถ้วน เพื่อรอรับการตรวจสอบ เมื่อผู้ตรวจสอบร้องขอ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h-TH" sz="5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63519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3971705" y="267507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898144" y="337138"/>
            <a:ext cx="539923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ประเภทเงินทุนหมุนเวียน</a:t>
            </a:r>
          </a:p>
        </p:txBody>
      </p:sp>
    </p:spTree>
    <p:extLst>
      <p:ext uri="{BB962C8B-B14F-4D97-AF65-F5344CB8AC3E}">
        <p14:creationId xmlns:p14="http://schemas.microsoft.com/office/powerpoint/2010/main" val="272742758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78087" y="656311"/>
          <a:ext cx="11742980" cy="6161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0269">
                  <a:extLst>
                    <a:ext uri="{9D8B030D-6E8A-4147-A177-3AD203B41FA5}">
                      <a16:colId xmlns:a16="http://schemas.microsoft.com/office/drawing/2014/main" val="3033685054"/>
                    </a:ext>
                  </a:extLst>
                </a:gridCol>
                <a:gridCol w="9132711">
                  <a:extLst>
                    <a:ext uri="{9D8B030D-6E8A-4147-A177-3AD203B41FA5}">
                      <a16:colId xmlns:a16="http://schemas.microsoft.com/office/drawing/2014/main" val="279486393"/>
                    </a:ext>
                  </a:extLst>
                </a:gridCol>
              </a:tblGrid>
              <a:tr h="291953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การตรวจสอบ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ผลการตรวจสอบ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96065"/>
                  </a:ext>
                </a:extLst>
              </a:tr>
              <a:tr h="321308"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ทะเบียนคุมเงินอุดหนุน 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ทะเบียนคุมเงินอุดหนุน / แบบเสนอโครงการ / สัญญาการขอรับการสนับสนุนเงินอุดหนุน ไม่ครบถ้วนตามทะเบียนคุม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85423"/>
                  </a:ext>
                </a:extLst>
              </a:tr>
              <a:tr h="942650"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แบบเสนอโครงการประเภทเงินอุดหนุน (ทุนให้เปล่า)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ไม่มีเลขคุมแบบเสนอโครงการของ</a:t>
                      </a: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อกส.อ.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กรอกข้อมูลในแบบฯ ไม่ครบถ้วน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ผลการพิจารณาในแต่ละรับ</a:t>
                      </a: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ลงนามไม่ครบถ้วน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ผู้อนุมัติโครงการ ระบุตำแหน่งไม่ถูกต้อง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ใช้แบบอนุมัติโครงการ ผิดประเภท (ส.05)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จัดเก็บเอกสารฉบับจริงไว้ที่ อกส.อ.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68124"/>
                  </a:ext>
                </a:extLst>
              </a:tr>
              <a:tr h="749582"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สัญญาการขอรับการสนับสนุนเงินอุดหนุน/หลักฐานการเงินโอน/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Statement/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ใบสำคัญรับเงิน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ระบุวันที่ในสัญญาเงินให้กู้ยืม</a:t>
                      </a: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/ หลักฐานการเงินโอน /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Statement /</a:t>
                      </a: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ใบสำคัญรับเงิน ไม่ตรงกัน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กรอกข้อมูลในสัญญาการขอรับการสนับสนุนไม่ครบถ้วน</a:t>
                      </a: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เช่น วันที่โอนเงินให้ผู้กู้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เก็บสัญญาฉบับจริงไว้ที่ อกส.อ.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5079"/>
                  </a:ext>
                </a:extLst>
              </a:tr>
              <a:tr h="45155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รายงานผลการดำเนินกิจกรรม </a:t>
                      </a:r>
                      <a:b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พร้อมภาพถ่าย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การรายงานผลการดำเนินกิจกรรม</a:t>
                      </a: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พร้อมภาพถ่าย ไม่ครบถ้วน ไม่เป็นตามระยะเวลาที่กำหนด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09394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เอกสารหลักฐานประกอบการใช้จ่ายเงินอุดหนุน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ไม่ได้ดำเนินกิจกรรมตามห้วงระยะเวลาที่กำหนด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ไม่ได้ส่งเอกสารหลักฐานประกอบการใช้จ่ายเงินอุดหนุนตามห้วงระยะเวลาที่กำหนด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เอกสารหลักฐานไม่ถูกต้อง ไม่ครบถ้วน เช่น</a:t>
                      </a: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ใบเสร็จรับเงิน ใบสำคัญรับเงิน การเบิกค่าพาหนะ ค่าตอบแทนวิทยากร รายชื่อผู้เข้าร่วมกิจกรรม ตารางฝึกอบรม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ออกเอกสารหลักฐานในนาม สพอ./สพจ.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ผู้เข้าร่วมกิจกรรมไม่ได้เป็นสมาชิกกองทุนพัฒนาบทบาทสตรี เช่น เจ้าหน้าที่ พช. สุภาพบุรุษ เป็นต้น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จัดทำเอกสารโดย สพอ. เช่น มีบันทึกขออนุมัติดำเนินงาน มีใบสั่งซื้อ/สั่งจ้าง มีใบตรวจรับพัสดุ เป็นต้น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51044"/>
                  </a:ext>
                </a:extLst>
              </a:tr>
              <a:tr h="493325">
                <a:tc>
                  <a:txBody>
                    <a:bodyPr/>
                    <a:lstStyle/>
                    <a:p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การปิดโครงการในระบบ </a:t>
                      </a: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SARA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โครงการที่ขอรับการสนับสนุนตั้งแต่ปี</a:t>
                      </a:r>
                      <a:r>
                        <a:rPr lang="th-TH" sz="14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2560 – 2565 ปิดโครงการในระบบบ </a:t>
                      </a:r>
                      <a:r>
                        <a:rPr lang="en-US" sz="14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SARA </a:t>
                      </a:r>
                      <a:r>
                        <a:rPr lang="th-TH" sz="14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ไม่ครบถ้วน เนื่องจาก ไม่ได้ส่งหลักฐานประกอบการใช้จ่าย หรือส่งหลักฐานแล้ว แต่เจ้าหน้าที่ไม่ได้เข้าไปปิดโครงการในระบบ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63519"/>
                  </a:ext>
                </a:extLst>
              </a:tr>
              <a:tr h="6036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การจัดเก็บเอกสารหลักฐานการรับ-จ่ายเงินอุดหนุน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การจัดเก็บเอกสารหลักฐาน</a:t>
                      </a: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เป็นลักษณะต่างคนต่างเก็บ กระจัดกระจาย ทำให้ยากในการค้นหาและตรวจสอบ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ไม่ทันตามกำหนดเวลาที่ สตง. / ตรวจสอบภายใน / สกส. ร้องขอ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เอกสารหลักฐานรอการตรวจสอบในปี 2566 จัดเก็บเข้าห้องเก็บเอกสาร โดยที่ไม่ได้ตรวจสอบ</a:t>
                      </a:r>
                      <a:b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4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ความถูกต้องครบถ้วน เพื่อรอรับการตรวจสอบ เมื่อผู้ตรวจสอบร้องขอ</a:t>
                      </a:r>
                      <a:endParaRPr lang="th-TH" sz="14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634571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3700854" y="132089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22513" y="132288"/>
            <a:ext cx="387926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ประเภทเงินอุดหนุน</a:t>
            </a:r>
          </a:p>
          <a:p>
            <a:pPr marL="342900" indent="-342900">
              <a:buFontTx/>
              <a:buChar char="-"/>
            </a:pPr>
            <a:endParaRPr lang="th-TH" sz="20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endParaRPr lang="th-TH" sz="2000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16" name="Wave 15"/>
          <p:cNvSpPr/>
          <p:nvPr/>
        </p:nvSpPr>
        <p:spPr>
          <a:xfrm>
            <a:off x="10754432" y="4664288"/>
            <a:ext cx="925688" cy="521879"/>
          </a:xfrm>
          <a:prstGeom prst="wav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ไฟล์แนบ4</a:t>
            </a:r>
          </a:p>
        </p:txBody>
      </p:sp>
    </p:spTree>
    <p:extLst>
      <p:ext uri="{BB962C8B-B14F-4D97-AF65-F5344CB8AC3E}">
        <p14:creationId xmlns:p14="http://schemas.microsoft.com/office/powerpoint/2010/main" val="369976852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78087" y="927247"/>
          <a:ext cx="11822002" cy="5759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7869">
                  <a:extLst>
                    <a:ext uri="{9D8B030D-6E8A-4147-A177-3AD203B41FA5}">
                      <a16:colId xmlns:a16="http://schemas.microsoft.com/office/drawing/2014/main" val="3613504784"/>
                    </a:ext>
                  </a:extLst>
                </a:gridCol>
                <a:gridCol w="8094133">
                  <a:extLst>
                    <a:ext uri="{9D8B030D-6E8A-4147-A177-3AD203B41FA5}">
                      <a16:colId xmlns:a16="http://schemas.microsoft.com/office/drawing/2014/main" val="3904343587"/>
                    </a:ext>
                  </a:extLst>
                </a:gridCol>
              </a:tblGrid>
              <a:tr h="47012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การตรวจสอบ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ผลการตรวจสอบ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96065"/>
                  </a:ext>
                </a:extLst>
              </a:tr>
              <a:tr h="386277"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ทะเบียนคุมฎีกาเบิกจ่าย/ทะเบียนคุมสัญญาเงินยืมกองทุน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ครบถ้วน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85423"/>
                  </a:ext>
                </a:extLst>
              </a:tr>
              <a:tr h="1043281"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เอกสารหลักฐานการยืมเงินกองทุน </a:t>
                      </a:r>
                    </a:p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เอกสารหลักฐานการล้างเงินยืมกองทุน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</a:t>
                      </a:r>
                    </a:p>
                    <a:p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เอกสารหลักฐานการขอเบิกเงิน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เอกสารหลักฐานไม่ถูกต้อง ไม่ครบถ้วน เช่น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ใบเสร็จรับเงิน ใบสำคัญรับเงิน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การเบิกค่าพาหนะไม่ถัวจ่ายตามระยะทาง ไม่มีแบบ บก.1111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การเบิกค่าตอบแทนวิทยากร ไม่มีหนังสือเชิญเป็นวิทยากร ไม่มีแบบตอบรับ </a:t>
                      </a:r>
                      <a:b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ไม่ระบุข้อมูลในช่องรายการในใบสำคัญรับเงิน ไม่มีตารางฝึกอบรม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รายชื่อผู้เข้าร่วมกิจกรรมไม่ถครบถ้วน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ออกเอกสารหลักฐานในนาม สพอ./สพจ.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เบิกค่าจัดประชุม ไม่ไม่มีรายงานการประชุม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เบิกค่าใช้จ่ายในการเดินทางไปราชการ ไม่มีสำเนาขออนุญาตเดินทาง/คำสั่ง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เบิกค่าตอบแทนในการปฏิบัติงานนอกเวลาราชการ ไม่มีแผนการปฏิบัติงาน ไม่มีผลการปฏิบัติงาน ไม่ลงลายมือชื่อผู้รับเงินในแบบรับเงิน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68124"/>
                  </a:ext>
                </a:extLst>
              </a:tr>
              <a:tr h="870188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การออกใบเสร็จรับเงิน/ใบรับใบสำคัญรับเงิน</a:t>
                      </a: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ของกองทุนพัฒนาบทบาทสตรี กรณีล้างเงินยืมกองทุน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กรณีล้างเงินยืม ออกใบเสร็จรับเงิน/ใบรับใบสำคัญรับเงิน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ของกรมการพัฒนาชุมชน ไม่บันทึกรายการล้างเงินยืม หน้าหลังสัญญายืมเงิน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ระบุวันที่ยืมเงินตามสัญญาไม่ถูกต้อง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5079"/>
                  </a:ext>
                </a:extLst>
              </a:tr>
              <a:tr h="47012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การจัดเก็บเอกสารหลักฐานประกอบการใช้จ่ายเงินประเภทงบบริหาร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เก็บเอกสารหลักฐานประกอบการใช้จ่ายเงินประเภทงบบริหารไว้กับเจ้าหน้าที่ของ</a:t>
                      </a: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สพจ.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ทำให้ยากในการจัดทำรายงานการรับ-จ่ายเงินประจำเดือน/ประจำปี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ไม่สามารถรวบรวมเอกสารหลักฐานทันตามกำหนดเวลาที่ สตง. / ตรวจสอบภายใน / สกส. ร้องขอ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ไม่สามารถสอบทานความถูกต้องการใช้จ่ายเงินตามแผนการดำเนินงานและแผนการใช้จ่ายงบประมาณประจำปี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09394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4070054" y="244475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484989" y="311025"/>
            <a:ext cx="24515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งบบริหาร</a:t>
            </a:r>
          </a:p>
        </p:txBody>
      </p:sp>
    </p:spTree>
    <p:extLst>
      <p:ext uri="{BB962C8B-B14F-4D97-AF65-F5344CB8AC3E}">
        <p14:creationId xmlns:p14="http://schemas.microsoft.com/office/powerpoint/2010/main" val="164723872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019300" y="2452149"/>
            <a:ext cx="982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h-TH" sz="24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178085" y="1130449"/>
          <a:ext cx="11788136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63248">
                  <a:extLst>
                    <a:ext uri="{9D8B030D-6E8A-4147-A177-3AD203B41FA5}">
                      <a16:colId xmlns:a16="http://schemas.microsoft.com/office/drawing/2014/main" val="3613504784"/>
                    </a:ext>
                  </a:extLst>
                </a:gridCol>
                <a:gridCol w="7224888">
                  <a:extLst>
                    <a:ext uri="{9D8B030D-6E8A-4147-A177-3AD203B41FA5}">
                      <a16:colId xmlns:a16="http://schemas.microsoft.com/office/drawing/2014/main" val="39043435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เงินรับรอตรวจสอบ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000" b="1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ผลการตรวจสอบ</a:t>
                      </a:r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896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ทะเบียนคุมเงินรับรอตรวจสอบ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มีทะเบียนคุมเงินรับรอตรวจสอบ แต่ยังไม่ถูกต้อง ไม่ครบถ้วน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อกส.จ.</a:t>
                      </a: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ไม่ได้สอบทานเงินรับรอตรวจสอบในทะเบียนคุมเงินรับรอตรวจสอบตามรายงานการเงิน คู่กับเงินรับรอตรวจสอบในระบบ </a:t>
                      </a:r>
                      <a:r>
                        <a:rPr lang="en-US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SARA</a:t>
                      </a:r>
                      <a:endParaRPr lang="th-TH" sz="1600" baseline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endParaRPr lang="th-TH" sz="1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85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การจัดทำหนังสือถึงธนาคารที่มียอดเงินรับรอตรวจสอบของ อกส.จ.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อกส.จ. ไม่ได้จัดทำหนังสือถึงธนาคารทั้ง 3 ธนาคาร</a:t>
                      </a: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เพื่อขอทราบรายละเอียดเงินรับรอตรวจสอบที่ยังคงค้างอยู่ในทะเบียนคุมเงินรับรอตรวจสอบของ อกส.จ.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h-TH" sz="1000" baseline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2681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หนังสือแจ้งมาตรการการโอนเงินรับรอตรวจสอบ เป็นรายได้ของกองทุนพัฒนาบทบาทสตรี ให้กับ อกส.อ.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อกส.จ. ไมได้มีหนังสือแจ้ง</a:t>
                      </a: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อกส.อ. เพื่อดำเนินการตามมาตรการการโอนเงินรับรอตรวจสอบ เป็นรายได้ของกองทุนฯ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h-TH" sz="1000" baseline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95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เอกสารการปรับลดยอดเงินรับรอตรวจสอบของ อกส.จ.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เอกสารการปรับลดยอดเงินรับรอตรวจสอบ ไม่ได้สอบทานความถูกต้องระหว่างกัน เช่น ใบนำฝาก คู่กับทะเบียนคุม คู่กับ </a:t>
                      </a:r>
                      <a:r>
                        <a:rPr lang="en-US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Statement </a:t>
                      </a: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ของ อกส.จ.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h-TH" sz="1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709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การสรุปผล/การรายงานผล </a:t>
                      </a:r>
                    </a:p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เงินรับรอตรวจสอบ ต่อที่ประชุม </a:t>
                      </a:r>
                    </a:p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อกส.จ./อกส.อ.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อกส.จ./อกส.อ. ไม่ได้สรุปผล/รายงานผลต่อที่ประชุม อกส.จ./อกส.อ.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th-TH" sz="1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65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แผนการแก้ไขปัญหาเงินรับรอตรวจสอบ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อกส.จ.</a:t>
                      </a: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ไม่มีแผนการแก้ไขปัญหาเงินรับรอตรวจสอบ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h-TH" sz="1000" baseline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6635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การจัดเก็บเอกสารหลักฐานที่เกี่ยวข้องกับเงินรับรอตรวจสอบ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การจัดเก็บเอกสารยังยุ่งยากในการตรวจสอบ</a:t>
                      </a: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ไม่ทันตามกำหนดเวลาที่เจ้าหน้าที่</a:t>
                      </a:r>
                      <a:b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ผู้ตรวจสอบร้องขอ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th-TH" sz="1000" baseline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307348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4160364" y="244475"/>
            <a:ext cx="752354" cy="6366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12455" y="327085"/>
            <a:ext cx="416874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0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เงินรับรอตรวจสอบ</a:t>
            </a:r>
          </a:p>
        </p:txBody>
      </p:sp>
    </p:spTree>
    <p:extLst>
      <p:ext uri="{BB962C8B-B14F-4D97-AF65-F5344CB8AC3E}">
        <p14:creationId xmlns:p14="http://schemas.microsoft.com/office/powerpoint/2010/main" val="15485304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4" name="Picture 6" descr="โลโก้กรมการพัฒนาชุมชน (Version2560) - สำนักงานพัฒนาชุมชนจังหวัดหนองคาย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-420384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สี่เหลี่ยมผืนผ้า 1"/>
          <p:cNvSpPr/>
          <p:nvPr/>
        </p:nvSpPr>
        <p:spPr>
          <a:xfrm>
            <a:off x="0" y="13052"/>
            <a:ext cx="12192000" cy="1184940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endParaRPr lang="th-TH" sz="15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4. เรื่อง การตรวจสอบสำนักงานเลขานุการคณะอนุกรรมการบริหารกองทุนพัฒนาบทบาทสตรีระดับจังหวัด </a:t>
            </a:r>
            <a:r>
              <a:rPr lang="th-TH" sz="2400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จำนวน 20 จังหวัด (</a:t>
            </a:r>
            <a:r>
              <a:rPr lang="th-TH" sz="2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ระหว่างเดือน เม.ย. – ก.ค. 66)</a:t>
            </a:r>
            <a:endParaRPr lang="en-US" sz="1400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303155"/>
            <a:ext cx="12192000" cy="861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2637155" algn="ctr"/>
                <a:tab pos="5274310" algn="r"/>
                <a:tab pos="810260" algn="l"/>
                <a:tab pos="1350645" algn="l"/>
                <a:tab pos="2637155" algn="ctr"/>
                <a:tab pos="5274310" algn="r"/>
              </a:tabLst>
            </a:pPr>
            <a:endParaRPr lang="en-US" sz="1800" dirty="0"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th-TH" sz="1800" spc="-30" dirty="0"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en-US" sz="1800" dirty="0"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277" y="4145612"/>
            <a:ext cx="12192000" cy="55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en-US" sz="20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2000" dirty="0">
                <a:latin typeface="Cordia New" panose="020B0304020202020204" pitchFamily="34" charset="-34"/>
                <a:ea typeface="Cordia New" panose="020B0304020202020204" pitchFamily="34" charset="-34"/>
                <a:cs typeface="Chulabhorn Likit Text Light๙" panose="00000400000000000000" pitchFamily="2" charset="-34"/>
              </a:rPr>
              <a:t>		</a:t>
            </a:r>
            <a:endParaRPr lang="th-TH" sz="2000" spc="-30" dirty="0">
              <a:latin typeface="Cordia New" panose="020B0304020202020204" pitchFamily="34" charset="-34"/>
              <a:ea typeface="Cordia New" panose="020B0304020202020204" pitchFamily="34" charset="-34"/>
              <a:cs typeface="Chulabhorn Likit Text Light๙" panose="00000400000000000000" pitchFamily="2" charset="-34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2277" y="1227359"/>
            <a:ext cx="11882968" cy="618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>
                <a:solidFill>
                  <a:schemeClr val="tx1"/>
                </a:solidFill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โครงการประเภทเงินอุดหนุน ที่ได้รับอนุมัติงบประมาณ พ.ศ. 2564 - 2565</a:t>
            </a:r>
            <a:endParaRPr lang="th-TH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866429" y="1924788"/>
          <a:ext cx="50038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33">
                  <a:extLst>
                    <a:ext uri="{9D8B030D-6E8A-4147-A177-3AD203B41FA5}">
                      <a16:colId xmlns:a16="http://schemas.microsoft.com/office/drawing/2014/main" val="2352678653"/>
                    </a:ext>
                  </a:extLst>
                </a:gridCol>
                <a:gridCol w="1919111">
                  <a:extLst>
                    <a:ext uri="{9D8B030D-6E8A-4147-A177-3AD203B41FA5}">
                      <a16:colId xmlns:a16="http://schemas.microsoft.com/office/drawing/2014/main" val="2965669690"/>
                    </a:ext>
                  </a:extLst>
                </a:gridCol>
                <a:gridCol w="2585156">
                  <a:extLst>
                    <a:ext uri="{9D8B030D-6E8A-4147-A177-3AD203B41FA5}">
                      <a16:colId xmlns:a16="http://schemas.microsoft.com/office/drawing/2014/main" val="1658743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05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กระบี่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66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จันทบุรี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8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ชุมพร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500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เชียงใหม่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4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ตราด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3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บึงกาฬ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15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ปทุมธานี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31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พังงา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66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ภูเก็ต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5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มุกดาหาร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4658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6309079" y="1929977"/>
          <a:ext cx="50038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9533">
                  <a:extLst>
                    <a:ext uri="{9D8B030D-6E8A-4147-A177-3AD203B41FA5}">
                      <a16:colId xmlns:a16="http://schemas.microsoft.com/office/drawing/2014/main" val="2352678653"/>
                    </a:ext>
                  </a:extLst>
                </a:gridCol>
                <a:gridCol w="1919111">
                  <a:extLst>
                    <a:ext uri="{9D8B030D-6E8A-4147-A177-3AD203B41FA5}">
                      <a16:colId xmlns:a16="http://schemas.microsoft.com/office/drawing/2014/main" val="2965669690"/>
                    </a:ext>
                  </a:extLst>
                </a:gridCol>
                <a:gridCol w="2585156">
                  <a:extLst>
                    <a:ext uri="{9D8B030D-6E8A-4147-A177-3AD203B41FA5}">
                      <a16:colId xmlns:a16="http://schemas.microsoft.com/office/drawing/2014/main" val="1658743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จำนวนโครงการ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0561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ระนอง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3661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7589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ลำพูน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6500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เลย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04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สงขลา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0937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สตูล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1315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สมุทรปราการ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8315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หนองคาย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660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อำนาจเจริญ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050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อุดรธานี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146580"/>
                  </a:ext>
                </a:extLst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154516" y="6152324"/>
            <a:ext cx="11882968" cy="618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600" dirty="0">
                <a:solidFill>
                  <a:schemeClr val="tx1"/>
                </a:solidFill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สแกนเอกสารรูปแบบไฟล์ </a:t>
            </a:r>
            <a:r>
              <a:rPr lang="en-US" sz="1600" dirty="0">
                <a:solidFill>
                  <a:schemeClr val="tx1"/>
                </a:solidFill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PDF </a:t>
            </a:r>
            <a:r>
              <a:rPr lang="th-TH" sz="1600" dirty="0">
                <a:solidFill>
                  <a:schemeClr val="tx1"/>
                </a:solidFill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และส่งเอกสารทาง </a:t>
            </a:r>
            <a:r>
              <a:rPr lang="en-US" sz="1600" dirty="0">
                <a:solidFill>
                  <a:schemeClr val="tx1"/>
                </a:solidFill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E-Mail : </a:t>
            </a:r>
            <a:r>
              <a:rPr lang="en-US" sz="1600" dirty="0">
                <a:solidFill>
                  <a:schemeClr val="tx1"/>
                </a:solidFill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  <a:hlinkClick r:id="rId4"/>
              </a:rPr>
              <a:t>auditcdd2560@gmail.com</a:t>
            </a:r>
            <a:r>
              <a:rPr lang="en-US" sz="1600" dirty="0">
                <a:solidFill>
                  <a:schemeClr val="tx1"/>
                </a:solidFill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 </a:t>
            </a:r>
            <a:r>
              <a:rPr lang="th-TH" sz="1600" dirty="0">
                <a:solidFill>
                  <a:schemeClr val="tx1"/>
                </a:solidFill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หรือ </a:t>
            </a:r>
            <a:r>
              <a:rPr lang="en-US" sz="1600" dirty="0">
                <a:solidFill>
                  <a:schemeClr val="tx1"/>
                </a:solidFill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  <a:hlinkClick r:id="rId5"/>
              </a:rPr>
              <a:t>Titipong_s@windows.ive.com</a:t>
            </a:r>
            <a:endParaRPr lang="en-US" sz="1600" dirty="0">
              <a:solidFill>
                <a:schemeClr val="tx1"/>
              </a:solidFill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  <a:p>
            <a:pPr algn="ctr"/>
            <a:r>
              <a:rPr lang="th-TH" sz="16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ภายในวันที่ 10 พฤษภาคม 2566 </a:t>
            </a:r>
            <a:r>
              <a:rPr lang="th-TH" sz="1600" dirty="0">
                <a:solidFill>
                  <a:schemeClr val="tx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ชื่อผู้ติดต่อประสานงาน นายฐิติพงศ์  ศิริมา นักวิชาการตรวจสอบภายในปฏิบัติการ โทร. 0 2141 6313</a:t>
            </a:r>
            <a:endParaRPr lang="th-TH" sz="2000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3943309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5934076" y="3408680"/>
            <a:ext cx="2333625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524001" y="6424940"/>
            <a:ext cx="1847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714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66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019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2171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2324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1" name="สี่เหลี่ยมผืนผ้า 1"/>
          <p:cNvSpPr/>
          <p:nvPr/>
        </p:nvSpPr>
        <p:spPr>
          <a:xfrm>
            <a:off x="0" y="13052"/>
            <a:ext cx="12192000" cy="1138773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endParaRPr lang="th-TH" sz="1200" b="1" dirty="0"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ctr"/>
            <a: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5. เรื่อง การตรวจสอบรายละเอียดประกอบรายงานการเงิน</a:t>
            </a:r>
            <a:b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b="1" dirty="0"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กองทุนพัฒนาบทบาทสตรี สำหรับปีสิ้นสุดวันที่ 30 กันยายน 2565</a:t>
            </a:r>
            <a:endParaRPr lang="en-US" sz="1400" dirty="0">
              <a:solidFill>
                <a:schemeClr val="bg1"/>
              </a:solidFill>
              <a:effectLst/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303155"/>
            <a:ext cx="12192000" cy="861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2637155" algn="ctr"/>
                <a:tab pos="5274310" algn="r"/>
                <a:tab pos="810260" algn="l"/>
                <a:tab pos="1350645" algn="l"/>
                <a:tab pos="2637155" algn="ctr"/>
                <a:tab pos="5274310" algn="r"/>
              </a:tabLst>
            </a:pPr>
            <a:endParaRPr lang="en-US" sz="1800" dirty="0">
              <a:latin typeface="Chulabhorn Likit Text Light" panose="00000400000000000000" pitchFamily="50" charset="-34"/>
              <a:ea typeface="Calibri" panose="020F0502020204030204" pitchFamily="34" charset="0"/>
              <a:cs typeface="Chulabhorn Likit Text Light" panose="00000400000000000000" pitchFamily="50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th-TH" sz="1800" spc="-30" dirty="0"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en-US" sz="1800" dirty="0"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2277" y="4145612"/>
            <a:ext cx="12192000" cy="550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endParaRPr lang="en-US" sz="2000" dirty="0">
              <a:latin typeface="Cordia New" panose="020B0304020202020204" pitchFamily="34" charset="-34"/>
              <a:ea typeface="Cordia New" panose="020B0304020202020204" pitchFamily="34" charset="-34"/>
              <a:cs typeface="Cordia New" panose="020B0304020202020204" pitchFamily="34" charset="-34"/>
            </a:endParaRPr>
          </a:p>
          <a:p>
            <a:pPr algn="thaiDist">
              <a:lnSpc>
                <a:spcPts val="1700"/>
              </a:lnSpc>
              <a:spcAft>
                <a:spcPts val="0"/>
              </a:spcAft>
              <a:tabLst>
                <a:tab pos="810260" algn="l"/>
              </a:tabLst>
            </a:pPr>
            <a:r>
              <a:rPr lang="th-TH" sz="2000" dirty="0">
                <a:latin typeface="Cordia New" panose="020B0304020202020204" pitchFamily="34" charset="-34"/>
                <a:ea typeface="Cordia New" panose="020B0304020202020204" pitchFamily="34" charset="-34"/>
                <a:cs typeface="Chulabhorn Likit Text Light๙" panose="00000400000000000000" pitchFamily="2" charset="-34"/>
              </a:rPr>
              <a:t>		</a:t>
            </a:r>
            <a:endParaRPr lang="th-TH" sz="2000" spc="-30" dirty="0">
              <a:latin typeface="Cordia New" panose="020B0304020202020204" pitchFamily="34" charset="-34"/>
              <a:ea typeface="Cordia New" panose="020B0304020202020204" pitchFamily="34" charset="-34"/>
              <a:cs typeface="Chulabhorn Likit Text Light๙" panose="00000400000000000000" pitchFamily="2" charset="-3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4516" y="6152324"/>
            <a:ext cx="11882968" cy="61833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1600" dirty="0">
              <a:solidFill>
                <a:srgbClr val="FF0000"/>
              </a:solidFill>
              <a:latin typeface="Chulabhorn Likit Text Light" panose="00000400000000000000" pitchFamily="50" charset="-34"/>
              <a:ea typeface="Cordia New" panose="020B0304020202020204" pitchFamily="34" charset="-34"/>
              <a:cs typeface="Chulabhorn Likit Text Light" panose="00000400000000000000" pitchFamily="50" charset="-34"/>
            </a:endParaRPr>
          </a:p>
          <a:p>
            <a:pPr algn="ctr"/>
            <a:r>
              <a:rPr lang="th-TH" sz="1600" dirty="0">
                <a:solidFill>
                  <a:srgbClr val="FF0000"/>
                </a:solidFill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ส่งเอกสารฉบับจริง และไฟล์สแกนเอกสารรูปแบบไฟล์ </a:t>
            </a:r>
            <a:r>
              <a:rPr lang="en-US" sz="1600" dirty="0">
                <a:solidFill>
                  <a:srgbClr val="FF0000"/>
                </a:solidFill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PDF</a:t>
            </a:r>
            <a:r>
              <a:rPr lang="th-TH" sz="1600" dirty="0">
                <a:solidFill>
                  <a:srgbClr val="FF0000"/>
                </a:solidFill>
                <a:latin typeface="Chulabhorn Likit Text Light" panose="00000400000000000000" pitchFamily="50" charset="-34"/>
                <a:ea typeface="Cordia New" panose="020B0304020202020204" pitchFamily="34" charset="-34"/>
                <a:cs typeface="Chulabhorn Likit Text Light" panose="00000400000000000000" pitchFamily="50" charset="-34"/>
              </a:rPr>
              <a:t> ส่งถึงกรมการพัฒนาชุมชน ภายในวันจันทร์ที่ 24 เมษายน 2566</a:t>
            </a:r>
            <a:endParaRPr lang="th-TH" sz="2000" dirty="0">
              <a:solidFill>
                <a:srgbClr val="FF000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66900" y="1200598"/>
            <a:ext cx="7453551" cy="4564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หนังสือกรมการพัฒนาชุมชน ที่ มท 0416.1/ว 3821 ลว. 25 ต.ค. 65 เรื่อง แจ้งการเปิดตรวจ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1949187"/>
          <a:ext cx="1219200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87375983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29570966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26263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th-TH" sz="1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เอกสาร</a:t>
                      </a:r>
                      <a:r>
                        <a:rPr lang="th-TH" sz="160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ยืนยันยอด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เงินรับรอตรวจสอบ </a:t>
                      </a:r>
                      <a:br>
                        <a:rPr lang="th-TH" sz="16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พร้อม</a:t>
                      </a:r>
                      <a:r>
                        <a:rPr lang="th-TH" sz="160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ทะเบียนคุม</a:t>
                      </a:r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เงินรับรอตรวจสอบ </a:t>
                      </a:r>
                      <a:br>
                        <a:rPr lang="th-TH" sz="16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สำหรับปีสิ้นสุดวันที่ 30 ก.ย.</a:t>
                      </a:r>
                      <a:r>
                        <a:rPr lang="th-TH" sz="1600" baseline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65 </a:t>
                      </a:r>
                      <a:br>
                        <a:rPr lang="th-TH" sz="1600" baseline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aseline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(ณ 30 ก.ย.65)</a:t>
                      </a:r>
                    </a:p>
                    <a:p>
                      <a:pPr algn="ctr"/>
                      <a:endParaRPr lang="th-TH" sz="1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00" dirty="0">
                        <a:solidFill>
                          <a:srgbClr val="FF000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60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สำเนา</a:t>
                      </a:r>
                      <a:r>
                        <a:rPr lang="th-TH" sz="1600" baseline="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Statement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600" baseline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รายการเงินรับรอตรวจสอบ ที่เกิดรายการในปีงบประมาณ พ.ศ. 2565 </a:t>
                      </a:r>
                      <a:br>
                        <a:rPr lang="th-TH" sz="1600" baseline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aseline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(1 ต.ค. 64 – 30 ก.ย. 65) </a:t>
                      </a:r>
                      <a:br>
                        <a:rPr lang="th-TH" sz="1600" baseline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baseline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พร้อม</a:t>
                      </a:r>
                      <a:r>
                        <a:rPr lang="th-TH" sz="1600" baseline="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เน้นรายการที่เกิดขึ้น</a:t>
                      </a:r>
                      <a:r>
                        <a:rPr lang="th-TH" sz="1600" baseline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ให้ชัดเจน</a:t>
                      </a:r>
                      <a:endParaRPr lang="th-TH" sz="16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00" dirty="0">
                        <a:solidFill>
                          <a:srgbClr val="FF000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60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เอกสารการขอปรับเพิ่ม และปรับลด</a:t>
                      </a:r>
                      <a:br>
                        <a:rPr lang="th-TH" sz="1600" dirty="0">
                          <a:solidFill>
                            <a:srgbClr val="FF000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ยอดเงินรับรอตรวจสอบ </a:t>
                      </a:r>
                      <a:br>
                        <a:rPr lang="th-TH" sz="16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ที่ให้ส่วนกลางปรับเพิ่ม และปรับลด</a:t>
                      </a:r>
                      <a:br>
                        <a:rPr lang="th-TH" sz="16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ให้ตรงกับจังหวัด ในปีงบประมาณ</a:t>
                      </a:r>
                      <a:r>
                        <a:rPr lang="th-TH" sz="1600" baseline="0" dirty="0">
                          <a:solidFill>
                            <a:schemeClr val="tx1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พ.ศ. 2565 </a:t>
                      </a:r>
                      <a:endParaRPr lang="th-TH" sz="16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05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th-TH" sz="1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1.1 จังหวัดที่ยังไม่ได้จัดส่ง</a:t>
                      </a: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60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 11 </a:t>
                      </a: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0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(ปราจีนบุรี, อ่างทอง, ชัยภูมิ, หนองบัวลำภู, เลย, แพร่, แม่ฮ่องสอน, อุทัยธานี, พิษณุโลก, กระบี่ และ ภูเก็ต )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endParaRPr lang="th-TH" sz="1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จังหวัดที่มีเงินรับรอตรวจสอบ</a:t>
                      </a:r>
                      <a:b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ที่เกิดรายการในปี</a:t>
                      </a: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2565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3.1</a:t>
                      </a: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จังหวัดที่ยังไม่ส่งเอกสาร จำนวน 10 จังหวัด</a:t>
                      </a:r>
                    </a:p>
                    <a:p>
                      <a:endParaRPr lang="th-TH" sz="1000" baseline="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lvl="0" algn="ctr"/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สมุทรปราการ,</a:t>
                      </a:r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ลพบุรี, ชลบุรี, มหาสารคาม, ร้อยเอ็ด, นครพนม, นครสวรรค์, กำแพงเพชร, ภูเก็ต และ สุราษฎร์ธานี ) 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0508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/>
                      <a:endParaRPr lang="th-TH" sz="1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lvl="0" algn="l"/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1.2 จัดส่งแล้วแต่ไม่ถูกต้อง </a:t>
                      </a:r>
                      <a:r>
                        <a:rPr lang="th-TH" sz="160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</a:t>
                      </a:r>
                      <a:r>
                        <a:rPr lang="th-TH" sz="1600" baseline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8 </a:t>
                      </a:r>
                      <a:r>
                        <a:rPr lang="th-TH" sz="1600" baseline="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  <a:p>
                      <a:pPr lvl="0" algn="l"/>
                      <a:endParaRPr lang="th-TH" sz="1600" kern="1200" baseline="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 lvl="0" algn="ctr"/>
                      <a:r>
                        <a:rPr lang="th-TH" sz="1600" kern="1200" baseline="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( 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พระนครศรีอยุธยา, ฉะเชิงเทรา, สระแก้ว,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  <a:p>
                      <a:pPr lvl="0" algn="ctr"/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บุรีรัมย์, สุรินทร์, นครสวรรค์, ตาก  และ พังงา)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h-TH" sz="10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3.2 จังหวัดที่ไม่มีไฟล์ข้อมูล และไม่ได้จัดส่งเอกสาร จำนวน 2 จังหวัด</a:t>
                      </a:r>
                    </a:p>
                    <a:p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dirty="0"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th-TH" sz="1600" kern="1200" dirty="0">
                          <a:solidFill>
                            <a:schemeClr val="dk1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สระแก้ว และ เลย)</a:t>
                      </a:r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endParaRPr lang="th-TH" sz="16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46684"/>
                  </a:ext>
                </a:extLst>
              </a:tr>
            </a:tbl>
          </a:graphicData>
        </a:graphic>
      </p:graphicFrame>
      <p:sp>
        <p:nvSpPr>
          <p:cNvPr id="20" name="Oval 19"/>
          <p:cNvSpPr/>
          <p:nvPr/>
        </p:nvSpPr>
        <p:spPr>
          <a:xfrm flipH="1">
            <a:off x="140405" y="1986782"/>
            <a:ext cx="257592" cy="1794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</a:p>
        </p:txBody>
      </p:sp>
      <p:sp>
        <p:nvSpPr>
          <p:cNvPr id="22" name="Oval 21"/>
          <p:cNvSpPr/>
          <p:nvPr/>
        </p:nvSpPr>
        <p:spPr>
          <a:xfrm flipH="1">
            <a:off x="3861700" y="1990784"/>
            <a:ext cx="257592" cy="1794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</a:t>
            </a:r>
          </a:p>
        </p:txBody>
      </p:sp>
      <p:sp>
        <p:nvSpPr>
          <p:cNvPr id="23" name="Oval 22"/>
          <p:cNvSpPr/>
          <p:nvPr/>
        </p:nvSpPr>
        <p:spPr>
          <a:xfrm flipH="1">
            <a:off x="8138905" y="1973622"/>
            <a:ext cx="257592" cy="179408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6000" b="1" dirty="0">
                <a:solidFill>
                  <a:srgbClr val="FF000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902302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4712101E-D7FB-4618-9E74-9B99947A11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5630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66926137-0126-4E47-896B-0D437619F37D}"/>
              </a:ext>
            </a:extLst>
          </p:cNvPr>
          <p:cNvGrpSpPr/>
          <p:nvPr/>
        </p:nvGrpSpPr>
        <p:grpSpPr>
          <a:xfrm>
            <a:off x="3371" y="2154730"/>
            <a:ext cx="12192000" cy="2561838"/>
            <a:chOff x="-108520" y="-239947"/>
            <a:chExt cx="9367538" cy="593277"/>
          </a:xfrm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CB13082C-5C69-4EA5-B57F-E8867CDABCC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7" name="สี่เหลี่ยมผืนผ้า 6">
              <a:extLst>
                <a:ext uri="{FF2B5EF4-FFF2-40B4-BE49-F238E27FC236}">
                  <a16:creationId xmlns:a16="http://schemas.microsoft.com/office/drawing/2014/main" id="{A37E6FA1-92CD-49C7-8180-6777D26477C6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0DB1F266-B6CE-4A44-B84D-B57A1A6B88F0}"/>
              </a:ext>
            </a:extLst>
          </p:cNvPr>
          <p:cNvSpPr/>
          <p:nvPr/>
        </p:nvSpPr>
        <p:spPr>
          <a:xfrm>
            <a:off x="316614" y="2989208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4.2 </a:t>
            </a: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ตัวชี้วัดที่ 7 ระดับความสำเร็จการบริหารจัดการหนี้ </a:t>
            </a:r>
          </a:p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กองทุนพัฒนาบทบาทสตรี ตำแหน่ง พัฒนาการจังหวัด </a:t>
            </a:r>
          </a:p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สำหรับรอบการประเมินที่ 2</a:t>
            </a:r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8FBC74E7-40BB-4BCB-A936-6DE0822078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28FCCB86-66D9-4AEC-B18D-50567CB6D89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1" name="กลุ่ม 10">
              <a:extLst>
                <a:ext uri="{FF2B5EF4-FFF2-40B4-BE49-F238E27FC236}">
                  <a16:creationId xmlns:a16="http://schemas.microsoft.com/office/drawing/2014/main" id="{4FCFE436-DBBD-42FD-A2E6-352E513DA9A4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3" name="กลุ่ม 12">
                <a:extLst>
                  <a:ext uri="{FF2B5EF4-FFF2-40B4-BE49-F238E27FC236}">
                    <a16:creationId xmlns:a16="http://schemas.microsoft.com/office/drawing/2014/main" id="{20B464C6-870E-4361-AD49-8D8D1DE65710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2" name="รูปห้าเหลี่ยม 35">
                  <a:extLst>
                    <a:ext uri="{FF2B5EF4-FFF2-40B4-BE49-F238E27FC236}">
                      <a16:creationId xmlns:a16="http://schemas.microsoft.com/office/drawing/2014/main" id="{A1406B46-CBFF-4153-89F4-167422EB395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3" name="รูปห้าเหลี่ยม 36">
                  <a:extLst>
                    <a:ext uri="{FF2B5EF4-FFF2-40B4-BE49-F238E27FC236}">
                      <a16:creationId xmlns:a16="http://schemas.microsoft.com/office/drawing/2014/main" id="{F63EFF07-1AEA-4138-ABCA-4373C94E8F1C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14" name="กลุ่ม 13">
                <a:extLst>
                  <a:ext uri="{FF2B5EF4-FFF2-40B4-BE49-F238E27FC236}">
                    <a16:creationId xmlns:a16="http://schemas.microsoft.com/office/drawing/2014/main" id="{23CACDA6-9AC8-49AD-8DCD-ABF17497CCDF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5" name="กลุ่ม 14">
                  <a:extLst>
                    <a:ext uri="{FF2B5EF4-FFF2-40B4-BE49-F238E27FC236}">
                      <a16:creationId xmlns:a16="http://schemas.microsoft.com/office/drawing/2014/main" id="{5127BF31-EFB9-4B25-908E-B5E8329D285E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7" name="Picture 23">
                    <a:extLst>
                      <a:ext uri="{FF2B5EF4-FFF2-40B4-BE49-F238E27FC236}">
                        <a16:creationId xmlns:a16="http://schemas.microsoft.com/office/drawing/2014/main" id="{DE903510-CC9E-4CD5-B222-187085556E75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8" name="Picture 24">
                    <a:extLst>
                      <a:ext uri="{FF2B5EF4-FFF2-40B4-BE49-F238E27FC236}">
                        <a16:creationId xmlns:a16="http://schemas.microsoft.com/office/drawing/2014/main" id="{1118B231-04DF-4D4E-95D0-E4D0D7B66F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9" name="กลุ่ม 18">
                    <a:extLst>
                      <a:ext uri="{FF2B5EF4-FFF2-40B4-BE49-F238E27FC236}">
                        <a16:creationId xmlns:a16="http://schemas.microsoft.com/office/drawing/2014/main" id="{C9F46DBE-225D-42D4-9B4B-35EDBA853F83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0" name="Picture 35">
                      <a:extLst>
                        <a:ext uri="{FF2B5EF4-FFF2-40B4-BE49-F238E27FC236}">
                          <a16:creationId xmlns:a16="http://schemas.microsoft.com/office/drawing/2014/main" id="{EEBE5891-3EBE-4FF2-8D1D-0C0E9B012BA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1" name="Picture 36">
                      <a:extLst>
                        <a:ext uri="{FF2B5EF4-FFF2-40B4-BE49-F238E27FC236}">
                          <a16:creationId xmlns:a16="http://schemas.microsoft.com/office/drawing/2014/main" id="{12F6D402-26F4-440F-AEF4-C55926B3F094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35B17CFC-4EDA-4020-AB56-4EFA39AB373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C159983B-5AAB-4090-8379-B98AFC3D2883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483703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28F75F-167E-4656-A7D1-D9FD24A50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151" y="1128306"/>
            <a:ext cx="11353800" cy="1596177"/>
          </a:xfrm>
        </p:spPr>
        <p:txBody>
          <a:bodyPr>
            <a:noAutofit/>
          </a:bodyPr>
          <a:lstStyle/>
          <a:p>
            <a:pPr algn="thaiDist"/>
            <a:r>
              <a:rPr lang="th-TH" sz="22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ตามหนังสือ ที่ มท 0416.2/ว 1502 ลงวันที่ 11 เมษายน 2566 ขอปรับรายละเอียดตัวชี้วัดที่ 7 ระดับความสำเร็จการบริหารจัดการหนี้ กองทุนพัฒนาบทบาทสตรี ตำแหน่ง พัฒนาการจังหวัด สำหรับรอบการประเมินที่ 2 ประจำปีงบประมาณ พ.ศ. 2566 โดยขอปรับรายละเอียดตัวชี้วัดที่ 7 ดังนี้</a:t>
            </a:r>
          </a:p>
        </p:txBody>
      </p:sp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FE6B35E0-3807-4321-B1A1-5B3DFCF6DF36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69FD62AE-8377-489B-88C7-E6E511EDB35F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" name="กลุ่ม 6">
                <a:extLst>
                  <a:ext uri="{FF2B5EF4-FFF2-40B4-BE49-F238E27FC236}">
                    <a16:creationId xmlns:a16="http://schemas.microsoft.com/office/drawing/2014/main" id="{68845B3C-C153-42CE-A030-9CA4965763B3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6" name="รูปห้าเหลี่ยม 35">
                  <a:extLst>
                    <a:ext uri="{FF2B5EF4-FFF2-40B4-BE49-F238E27FC236}">
                      <a16:creationId xmlns:a16="http://schemas.microsoft.com/office/drawing/2014/main" id="{7DD70ABD-5863-457B-910C-FCE2D5C81FEE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17" name="รูปห้าเหลี่ยม 36">
                  <a:extLst>
                    <a:ext uri="{FF2B5EF4-FFF2-40B4-BE49-F238E27FC236}">
                      <a16:creationId xmlns:a16="http://schemas.microsoft.com/office/drawing/2014/main" id="{7D8DD69D-907F-418C-904A-A9A5114DEB1D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8" name="กลุ่ม 7">
                <a:extLst>
                  <a:ext uri="{FF2B5EF4-FFF2-40B4-BE49-F238E27FC236}">
                    <a16:creationId xmlns:a16="http://schemas.microsoft.com/office/drawing/2014/main" id="{C5B45ED3-0573-4D94-8857-AABCA72452D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9" name="กลุ่ม 8">
                  <a:extLst>
                    <a:ext uri="{FF2B5EF4-FFF2-40B4-BE49-F238E27FC236}">
                      <a16:creationId xmlns:a16="http://schemas.microsoft.com/office/drawing/2014/main" id="{4922CD79-0515-45A0-99F9-46D283E5903C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1" name="Picture 23">
                    <a:extLst>
                      <a:ext uri="{FF2B5EF4-FFF2-40B4-BE49-F238E27FC236}">
                        <a16:creationId xmlns:a16="http://schemas.microsoft.com/office/drawing/2014/main" id="{510C143D-82F1-4418-90E4-5EB69228499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24">
                    <a:extLst>
                      <a:ext uri="{FF2B5EF4-FFF2-40B4-BE49-F238E27FC236}">
                        <a16:creationId xmlns:a16="http://schemas.microsoft.com/office/drawing/2014/main" id="{219E249A-1CD4-4713-9D73-D11367C6229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3" name="กลุ่ม 12">
                    <a:extLst>
                      <a:ext uri="{FF2B5EF4-FFF2-40B4-BE49-F238E27FC236}">
                        <a16:creationId xmlns:a16="http://schemas.microsoft.com/office/drawing/2014/main" id="{3F41A3D5-D613-4AEC-BB2F-F716297EA887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4" name="Picture 35">
                      <a:extLst>
                        <a:ext uri="{FF2B5EF4-FFF2-40B4-BE49-F238E27FC236}">
                          <a16:creationId xmlns:a16="http://schemas.microsoft.com/office/drawing/2014/main" id="{026CF17D-A28F-432C-B36F-32BA6C4694A9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36">
                      <a:extLst>
                        <a:ext uri="{FF2B5EF4-FFF2-40B4-BE49-F238E27FC236}">
                          <a16:creationId xmlns:a16="http://schemas.microsoft.com/office/drawing/2014/main" id="{29BB3B4C-A5CC-42D1-9829-23F17AA031B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0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020F01FA-0BAE-4EA4-A82B-C6F9806F965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CBAE6560-4826-4314-9BED-F4E9CAB03313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18" name="กล่องข้อความ 9">
            <a:extLst>
              <a:ext uri="{FF2B5EF4-FFF2-40B4-BE49-F238E27FC236}">
                <a16:creationId xmlns:a16="http://schemas.microsoft.com/office/drawing/2014/main" id="{36B83791-167F-4CED-A6A3-CB116DD57673}"/>
              </a:ext>
            </a:extLst>
          </p:cNvPr>
          <p:cNvSpPr txBox="1"/>
          <p:nvPr/>
        </p:nvSpPr>
        <p:spPr>
          <a:xfrm>
            <a:off x="292887" y="2688068"/>
            <a:ext cx="11762328" cy="328808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720"/>
              </a:spcAft>
            </a:pPr>
            <a:r>
              <a:rPr lang="th-TH" sz="144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     </a:t>
            </a:r>
          </a:p>
          <a:p>
            <a:pPr>
              <a:spcAft>
                <a:spcPts val="720"/>
              </a:spcAft>
            </a:pPr>
            <a:r>
              <a:rPr lang="th-TH" sz="144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</a:t>
            </a: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เดิม 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A =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ลูกหนี้คงเหลือตั้งแต่ปี 2556 - 2566 (ฐานข้อมูล ณ วันที่ 1 เมษายน 2566)</a:t>
            </a:r>
          </a:p>
          <a:p>
            <a:pPr>
              <a:spcAft>
                <a:spcPts val="72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 =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หนี้เกินกำหนดชำระตั้งแต่ปี 2556 - 2566</a:t>
            </a:r>
          </a:p>
          <a:p>
            <a:pPr>
              <a:spcAft>
                <a:spcPts val="720"/>
              </a:spcAft>
            </a:pPr>
            <a:r>
              <a:rPr lang="th-TH" sz="16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                       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(หนี้คงเหลือ – หนี้ยังไม่ถึงกำหนดชำระ – พักชำระหนี้ – ดำเนินคดี)</a:t>
            </a:r>
          </a:p>
          <a:p>
            <a:pPr>
              <a:spcAft>
                <a:spcPts val="720"/>
              </a:spcAft>
            </a:pPr>
            <a:endParaRPr lang="th-TH" sz="16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th-TH" sz="7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spcAft>
                <a:spcPts val="72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			</a:t>
            </a:r>
            <a:r>
              <a:rPr lang="th-TH" b="1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   A =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ลูกหนี้คงเหลือตั้งแต่ปี 2556 - </a:t>
            </a:r>
            <a:r>
              <a:rPr lang="th-TH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(</a:t>
            </a:r>
            <a:r>
              <a:rPr lang="th-TH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ฐานข้อมูล ณ วันที่ 1 ตุลาคม 2565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</a:p>
          <a:p>
            <a:pPr>
              <a:spcAft>
                <a:spcPts val="72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B =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หนี้เกินกำหนดชำระตั้งแต่ปี 2556 - </a:t>
            </a:r>
            <a:r>
              <a:rPr lang="th-TH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</a:t>
            </a:r>
          </a:p>
          <a:p>
            <a:pPr>
              <a:spcAft>
                <a:spcPts val="72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                  (หนี้คงเหลือ – หนี้ยังไม่ถึงกำหนดชำระ – พักชำระหนี้ – ดำเนินคดี)</a:t>
            </a:r>
          </a:p>
          <a:p>
            <a:endParaRPr lang="th-TH" sz="156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cxnSp>
        <p:nvCxnSpPr>
          <p:cNvPr id="19" name="ตัวเชื่อมต่อตรง 18">
            <a:extLst>
              <a:ext uri="{FF2B5EF4-FFF2-40B4-BE49-F238E27FC236}">
                <a16:creationId xmlns:a16="http://schemas.microsoft.com/office/drawing/2014/main" id="{350B0A83-6EDA-403F-87A6-30EA437D760D}"/>
              </a:ext>
            </a:extLst>
          </p:cNvPr>
          <p:cNvCxnSpPr>
            <a:cxnSpLocks/>
          </p:cNvCxnSpPr>
          <p:nvPr/>
        </p:nvCxnSpPr>
        <p:spPr>
          <a:xfrm flipV="1">
            <a:off x="1043468" y="4332107"/>
            <a:ext cx="9870831" cy="1"/>
          </a:xfrm>
          <a:prstGeom prst="line">
            <a:avLst/>
          </a:pr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20" name="Group 40">
            <a:extLst>
              <a:ext uri="{FF2B5EF4-FFF2-40B4-BE49-F238E27FC236}">
                <a16:creationId xmlns:a16="http://schemas.microsoft.com/office/drawing/2014/main" id="{283AD57C-4337-4894-8712-F6AA7E1D49F2}"/>
              </a:ext>
            </a:extLst>
          </p:cNvPr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21" name="Group 70">
              <a:extLst>
                <a:ext uri="{FF2B5EF4-FFF2-40B4-BE49-F238E27FC236}">
                  <a16:creationId xmlns:a16="http://schemas.microsoft.com/office/drawing/2014/main" id="{1D5BC356-C870-488E-A9D9-68B35616DEFF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23" name="กลุ่ม 52">
                <a:extLst>
                  <a:ext uri="{FF2B5EF4-FFF2-40B4-BE49-F238E27FC236}">
                    <a16:creationId xmlns:a16="http://schemas.microsoft.com/office/drawing/2014/main" id="{477F4B15-E34D-4457-A282-EC6517018404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27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5065C7C0-049C-4CF2-9580-18FC14A94271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สี่เหลี่ยมผืนผ้า 47">
                  <a:extLst>
                    <a:ext uri="{FF2B5EF4-FFF2-40B4-BE49-F238E27FC236}">
                      <a16:creationId xmlns:a16="http://schemas.microsoft.com/office/drawing/2014/main" id="{CC40311A-E76E-4032-8559-D7BDA59EDBDA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9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A8710417-B509-46ED-9A01-6D6FE44C3BEA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30" name="สี่เหลี่ยมผืนผ้า 3">
                  <a:extLst>
                    <a:ext uri="{FF2B5EF4-FFF2-40B4-BE49-F238E27FC236}">
                      <a16:creationId xmlns:a16="http://schemas.microsoft.com/office/drawing/2014/main" id="{E18BC491-297D-4159-A369-1E1A00986A8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24" name="กลุ่ม 9">
                <a:extLst>
                  <a:ext uri="{FF2B5EF4-FFF2-40B4-BE49-F238E27FC236}">
                    <a16:creationId xmlns:a16="http://schemas.microsoft.com/office/drawing/2014/main" id="{32C0B9C8-486E-40C2-B9B3-DD3461E1F4E4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25" name="วงรี 13">
                  <a:extLst>
                    <a:ext uri="{FF2B5EF4-FFF2-40B4-BE49-F238E27FC236}">
                      <a16:creationId xmlns:a16="http://schemas.microsoft.com/office/drawing/2014/main" id="{44783F2E-4303-48CE-B27C-31813F966E47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26" name="รูปภาพ 65">
                  <a:extLst>
                    <a:ext uri="{FF2B5EF4-FFF2-40B4-BE49-F238E27FC236}">
                      <a16:creationId xmlns:a16="http://schemas.microsoft.com/office/drawing/2014/main" id="{C6E393A1-F55E-4217-A110-A1875203945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2" name="กล่องข้อความ 8">
              <a:extLst>
                <a:ext uri="{FF2B5EF4-FFF2-40B4-BE49-F238E27FC236}">
                  <a16:creationId xmlns:a16="http://schemas.microsoft.com/office/drawing/2014/main" id="{9C1B60FE-26EA-4530-9EAF-2F0B325C1265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31" name="กล่องข้อความ 30">
            <a:extLst>
              <a:ext uri="{FF2B5EF4-FFF2-40B4-BE49-F238E27FC236}">
                <a16:creationId xmlns:a16="http://schemas.microsoft.com/office/drawing/2014/main" id="{A360DBC1-AC2D-48AF-8F4F-3181786D21C9}"/>
              </a:ext>
            </a:extLst>
          </p:cNvPr>
          <p:cNvSpPr txBox="1"/>
          <p:nvPr/>
        </p:nvSpPr>
        <p:spPr>
          <a:xfrm>
            <a:off x="566344" y="84540"/>
            <a:ext cx="63011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18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7  ระดับความสำเร็จในการบริหารจัดการหนี้</a:t>
            </a:r>
            <a:br>
              <a:rPr lang="th-TH" sz="18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8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กองทุนพัฒนาบทบาทสตรี </a:t>
            </a:r>
          </a:p>
        </p:txBody>
      </p:sp>
    </p:spTree>
    <p:extLst>
      <p:ext uri="{BB962C8B-B14F-4D97-AF65-F5344CB8AC3E}">
        <p14:creationId xmlns:p14="http://schemas.microsoft.com/office/powerpoint/2010/main" val="21451200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สี่เหลี่ยมผืนผ้า 11">
            <a:extLst>
              <a:ext uri="{FF2B5EF4-FFF2-40B4-BE49-F238E27FC236}">
                <a16:creationId xmlns:a16="http://schemas.microsoft.com/office/drawing/2014/main" id="{3F19C263-8EE7-43A7-A0AD-D7EDA29DB658}"/>
              </a:ext>
            </a:extLst>
          </p:cNvPr>
          <p:cNvSpPr/>
          <p:nvPr/>
        </p:nvSpPr>
        <p:spPr>
          <a:xfrm>
            <a:off x="-29657" y="-1599"/>
            <a:ext cx="12221658" cy="247158"/>
          </a:xfrm>
          <a:prstGeom prst="rect">
            <a:avLst/>
          </a:prstGeom>
          <a:solidFill>
            <a:srgbClr val="00206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60"/>
          </a:p>
        </p:txBody>
      </p:sp>
      <p:sp>
        <p:nvSpPr>
          <p:cNvPr id="37" name="Rectangle 36"/>
          <p:cNvSpPr/>
          <p:nvPr/>
        </p:nvSpPr>
        <p:spPr>
          <a:xfrm>
            <a:off x="-29660" y="253685"/>
            <a:ext cx="12221660" cy="659258"/>
          </a:xfrm>
          <a:prstGeom prst="rect">
            <a:avLst/>
          </a:prstGeom>
          <a:solidFill>
            <a:srgbClr val="E2A8A8"/>
          </a:solidFill>
          <a:ln>
            <a:solidFill>
              <a:srgbClr val="E2A8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160"/>
          </a:p>
        </p:txBody>
      </p:sp>
      <p:sp>
        <p:nvSpPr>
          <p:cNvPr id="38" name="TextBox 37"/>
          <p:cNvSpPr txBox="1"/>
          <p:nvPr/>
        </p:nvSpPr>
        <p:spPr>
          <a:xfrm>
            <a:off x="-53531" y="298424"/>
            <a:ext cx="7108201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92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ตัวชี้วัดที่ 7  </a:t>
            </a:r>
            <a:r>
              <a:rPr lang="th-TH" sz="192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ระดับความสำเร็จในการบริหารจัดการหนี้</a:t>
            </a:r>
            <a:br>
              <a:rPr lang="th-TH" sz="192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2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กองทุนพัฒนาบทบาทสตรี </a:t>
            </a:r>
          </a:p>
        </p:txBody>
      </p:sp>
      <p:sp>
        <p:nvSpPr>
          <p:cNvPr id="19" name="กล่องข้อความ 9"/>
          <p:cNvSpPr txBox="1"/>
          <p:nvPr/>
        </p:nvSpPr>
        <p:spPr>
          <a:xfrm>
            <a:off x="296091" y="1497610"/>
            <a:ext cx="11599818" cy="341324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720"/>
              </a:spcAft>
            </a:pPr>
            <a:r>
              <a:rPr lang="th-TH" sz="1920" b="1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 </a:t>
            </a:r>
            <a:r>
              <a:rPr lang="th-TH" sz="1920" b="1" u="sng" dirty="0">
                <a:solidFill>
                  <a:srgbClr val="002060"/>
                </a:solidFill>
                <a:latin typeface="Chulabhorn Likit Text Light๙" panose="00000400000000000000" pitchFamily="2" charset="-34"/>
                <a:cs typeface="Chulabhorn Likit Text Light๙" panose="00000400000000000000" pitchFamily="2" charset="-34"/>
              </a:rPr>
              <a:t>สูตรการคำนวณ</a:t>
            </a:r>
          </a:p>
          <a:p>
            <a:pPr>
              <a:spcAft>
                <a:spcPts val="720"/>
              </a:spcAft>
            </a:pPr>
            <a:endParaRPr lang="th-TH" sz="1440" b="1" u="sng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spcAft>
                <a:spcPts val="720"/>
              </a:spcAft>
            </a:pPr>
            <a:r>
              <a:rPr lang="th-TH" sz="144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สูตรการคำนวณ       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A =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หนี้คงเหลือตั้งแต่ปี 2556 - 2565 (ฐานข้อมูล ณ วันที่ 1 ตุลาคม 2565)</a:t>
            </a:r>
          </a:p>
          <a:p>
            <a:pPr>
              <a:spcAft>
                <a:spcPts val="72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 =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หนี้เกินกำหนดชำระตั้งแต่ปี 2556 - 2565</a:t>
            </a:r>
          </a:p>
          <a:p>
            <a:pPr>
              <a:spcAft>
                <a:spcPts val="72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                        (หนี้คงเหลือ – หนี้ยังไม่ถึงกำหนดชำระ – พักชำระหนี้ – ดำเนินคดี)</a:t>
            </a:r>
          </a:p>
          <a:p>
            <a:pPr>
              <a:spcAft>
                <a:spcPts val="720"/>
              </a:spcAft>
            </a:pP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   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 =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ร้อยละของหนี้เกินกำหนดชำระ</a:t>
            </a:r>
          </a:p>
          <a:p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					การหาร้อยละของหนี้เกินกำหนดชำระสะสม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C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=  </a:t>
            </a:r>
            <a:r>
              <a:rPr lang="en-US" b="1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 x 100</a:t>
            </a:r>
          </a:p>
          <a:p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                                                   </a:t>
            </a:r>
            <a:r>
              <a:rPr lang="th-TH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</a:t>
            </a:r>
            <a:r>
              <a:rPr lang="en-US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					A</a:t>
            </a:r>
          </a:p>
          <a:p>
            <a:endParaRPr lang="th-TH" sz="8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156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หมายเหตุ </a:t>
            </a:r>
            <a:r>
              <a:rPr lang="en-US" sz="156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56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ร้อยละของหนี้เกินกำหนดชำระจากโปรแกรมจัดการทะเบียนลูกหนี้ (</a:t>
            </a:r>
            <a:r>
              <a:rPr lang="en-US" sz="156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SARA</a:t>
            </a:r>
            <a:r>
              <a:rPr lang="th-TH" sz="156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เมนูวิเคราะห์ทะเบียนลูกหนี้ ณ ปัจจุบัน </a:t>
            </a:r>
            <a:br>
              <a:rPr lang="th-TH" sz="156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6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(ตัวชี้วัด พจ.2/2566) โดยรอบการประเมินที่ 2 จะเรียกดูข้อมูลร้อยละของลูกหนี้เกินกำหนดชำระ ณ วันที่ 30 กันยายน 2566</a:t>
            </a:r>
          </a:p>
        </p:txBody>
      </p:sp>
      <p:grpSp>
        <p:nvGrpSpPr>
          <p:cNvPr id="10" name="กลุ่ม 72">
            <a:extLst>
              <a:ext uri="{FF2B5EF4-FFF2-40B4-BE49-F238E27FC236}">
                <a16:creationId xmlns:a16="http://schemas.microsoft.com/office/drawing/2014/main" id="{1200187F-7CF8-4AEB-AAE2-A2C76B79CDC5}"/>
              </a:ext>
            </a:extLst>
          </p:cNvPr>
          <p:cNvGrpSpPr/>
          <p:nvPr/>
        </p:nvGrpSpPr>
        <p:grpSpPr>
          <a:xfrm>
            <a:off x="6975567" y="-324707"/>
            <a:ext cx="6049324" cy="1802676"/>
            <a:chOff x="7374882" y="-907323"/>
            <a:chExt cx="5563359" cy="1321681"/>
          </a:xfrm>
        </p:grpSpPr>
        <p:grpSp>
          <p:nvGrpSpPr>
            <p:cNvPr id="13" name="กลุ่ม 14">
              <a:extLst>
                <a:ext uri="{FF2B5EF4-FFF2-40B4-BE49-F238E27FC236}">
                  <a16:creationId xmlns:a16="http://schemas.microsoft.com/office/drawing/2014/main" id="{A96829F7-1552-4FFE-AEC0-A4C607A45C3E}"/>
                </a:ext>
              </a:extLst>
            </p:cNvPr>
            <p:cNvGrpSpPr/>
            <p:nvPr/>
          </p:nvGrpSpPr>
          <p:grpSpPr>
            <a:xfrm>
              <a:off x="8220739" y="-603193"/>
              <a:ext cx="3988088" cy="730001"/>
              <a:chOff x="8220739" y="2967"/>
              <a:chExt cx="3988088" cy="730001"/>
            </a:xfrm>
          </p:grpSpPr>
          <p:sp>
            <p:nvSpPr>
              <p:cNvPr id="17" name="รูปแบบอิสระ: รูปร่าง 62">
                <a:extLst>
                  <a:ext uri="{FF2B5EF4-FFF2-40B4-BE49-F238E27FC236}">
                    <a16:creationId xmlns:a16="http://schemas.microsoft.com/office/drawing/2014/main" id="{0E041FC2-1BF9-493E-A0E9-69CC9DA0A7A0}"/>
                  </a:ext>
                </a:extLst>
              </p:cNvPr>
              <p:cNvSpPr/>
              <p:nvPr/>
            </p:nvSpPr>
            <p:spPr>
              <a:xfrm flipV="1">
                <a:off x="8220739" y="2967"/>
                <a:ext cx="3988087" cy="730001"/>
              </a:xfrm>
              <a:custGeom>
                <a:avLst/>
                <a:gdLst>
                  <a:gd name="connsiteX0" fmla="*/ 437779 w 1373020"/>
                  <a:gd name="connsiteY0" fmla="*/ 0 h 426691"/>
                  <a:gd name="connsiteX1" fmla="*/ 1373020 w 1373020"/>
                  <a:gd name="connsiteY1" fmla="*/ 0 h 426691"/>
                  <a:gd name="connsiteX2" fmla="*/ 1373020 w 1373020"/>
                  <a:gd name="connsiteY2" fmla="*/ 426691 h 426691"/>
                  <a:gd name="connsiteX3" fmla="*/ 0 w 1373020"/>
                  <a:gd name="connsiteY3" fmla="*/ 426691 h 426691"/>
                  <a:gd name="connsiteX4" fmla="*/ 323208 w 1373020"/>
                  <a:gd name="connsiteY4" fmla="*/ 111669 h 426691"/>
                  <a:gd name="connsiteX5" fmla="*/ 437779 w 1373020"/>
                  <a:gd name="connsiteY5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020" h="426691">
                    <a:moveTo>
                      <a:pt x="437779" y="0"/>
                    </a:moveTo>
                    <a:lnTo>
                      <a:pt x="1373020" y="0"/>
                    </a:lnTo>
                    <a:lnTo>
                      <a:pt x="1373020" y="426691"/>
                    </a:lnTo>
                    <a:lnTo>
                      <a:pt x="0" y="426691"/>
                    </a:lnTo>
                    <a:lnTo>
                      <a:pt x="323208" y="111669"/>
                    </a:lnTo>
                    <a:lnTo>
                      <a:pt x="43777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160"/>
              </a:p>
            </p:txBody>
          </p:sp>
          <p:sp>
            <p:nvSpPr>
              <p:cNvPr id="18" name="รูปแบบอิสระ: รูปร่าง 63">
                <a:extLst>
                  <a:ext uri="{FF2B5EF4-FFF2-40B4-BE49-F238E27FC236}">
                    <a16:creationId xmlns:a16="http://schemas.microsoft.com/office/drawing/2014/main" id="{21329FAA-0407-4E3E-9218-5DCDD7831B79}"/>
                  </a:ext>
                </a:extLst>
              </p:cNvPr>
              <p:cNvSpPr/>
              <p:nvPr/>
            </p:nvSpPr>
            <p:spPr>
              <a:xfrm flipV="1">
                <a:off x="8220739" y="11701"/>
                <a:ext cx="3988088" cy="582841"/>
              </a:xfrm>
              <a:custGeom>
                <a:avLst/>
                <a:gdLst>
                  <a:gd name="connsiteX0" fmla="*/ 349528 w 1399340"/>
                  <a:gd name="connsiteY0" fmla="*/ 0 h 340675"/>
                  <a:gd name="connsiteX1" fmla="*/ 1399340 w 1399340"/>
                  <a:gd name="connsiteY1" fmla="*/ 0 h 340675"/>
                  <a:gd name="connsiteX2" fmla="*/ 1399340 w 1399340"/>
                  <a:gd name="connsiteY2" fmla="*/ 340675 h 340675"/>
                  <a:gd name="connsiteX3" fmla="*/ 0 w 1399340"/>
                  <a:gd name="connsiteY3" fmla="*/ 340675 h 340675"/>
                  <a:gd name="connsiteX4" fmla="*/ 349528 w 1399340"/>
                  <a:gd name="connsiteY4" fmla="*/ 0 h 340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99340" h="340675">
                    <a:moveTo>
                      <a:pt x="349528" y="0"/>
                    </a:moveTo>
                    <a:lnTo>
                      <a:pt x="1399340" y="0"/>
                    </a:lnTo>
                    <a:lnTo>
                      <a:pt x="1399340" y="340675"/>
                    </a:lnTo>
                    <a:lnTo>
                      <a:pt x="0" y="340675"/>
                    </a:lnTo>
                    <a:lnTo>
                      <a:pt x="349528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160"/>
              </a:p>
            </p:txBody>
          </p:sp>
        </p:grpSp>
        <p:sp>
          <p:nvSpPr>
            <p:cNvPr id="14" name="กล่องข้อความ 8">
              <a:extLst>
                <a:ext uri="{FF2B5EF4-FFF2-40B4-BE49-F238E27FC236}">
                  <a16:creationId xmlns:a16="http://schemas.microsoft.com/office/drawing/2014/main" id="{544DCF2D-5909-45A2-BBD1-3AA04BCB7013}"/>
                </a:ext>
              </a:extLst>
            </p:cNvPr>
            <p:cNvSpPr txBox="1"/>
            <p:nvPr/>
          </p:nvSpPr>
          <p:spPr>
            <a:xfrm>
              <a:off x="9588753" y="-557271"/>
              <a:ext cx="3349488" cy="4467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8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60 </a:t>
              </a:r>
              <a:r>
                <a:rPr lang="th-TH" sz="168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ปี กรมการพัฒนาชุมชน</a:t>
              </a:r>
            </a:p>
            <a:p>
              <a:r>
                <a:rPr lang="th-TH" sz="168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JasmineUPC" panose="02020603050405020304" pitchFamily="18" charset="-34"/>
                  <a:cs typeface="JasmineUPC" panose="02020603050405020304" pitchFamily="18" charset="-34"/>
                </a:rPr>
                <a:t>สร้างสรรค์ชุมชน สร้างคน สร้างชาติ</a:t>
              </a:r>
              <a:endParaRPr lang="en-US" sz="168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asmineUPC" panose="02020603050405020304" pitchFamily="18" charset="-34"/>
                <a:cs typeface="JasmineUPC" panose="02020603050405020304" pitchFamily="18" charset="-34"/>
              </a:endParaRPr>
            </a:p>
          </p:txBody>
        </p:sp>
        <p:sp>
          <p:nvSpPr>
            <p:cNvPr id="15" name="วงรี 13">
              <a:extLst>
                <a:ext uri="{FF2B5EF4-FFF2-40B4-BE49-F238E27FC236}">
                  <a16:creationId xmlns:a16="http://schemas.microsoft.com/office/drawing/2014/main" id="{EFD2704C-4498-4B76-81AB-0FCC8A815E5E}"/>
                </a:ext>
              </a:extLst>
            </p:cNvPr>
            <p:cNvSpPr/>
            <p:nvPr/>
          </p:nvSpPr>
          <p:spPr>
            <a:xfrm>
              <a:off x="7374882" y="-907323"/>
              <a:ext cx="2584612" cy="1321681"/>
            </a:xfrm>
            <a:prstGeom prst="ellipse">
              <a:avLst/>
            </a:prstGeom>
            <a:solidFill>
              <a:srgbClr val="FBF7F1"/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160"/>
            </a:p>
          </p:txBody>
        </p:sp>
        <p:pic>
          <p:nvPicPr>
            <p:cNvPr id="16" name="รูปภาพ 65">
              <a:extLst>
                <a:ext uri="{FF2B5EF4-FFF2-40B4-BE49-F238E27FC236}">
                  <a16:creationId xmlns:a16="http://schemas.microsoft.com/office/drawing/2014/main" id="{502F6D20-7DC5-42BE-AE80-60CB46EC3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68" b="30186"/>
            <a:stretch/>
          </p:blipFill>
          <p:spPr>
            <a:xfrm>
              <a:off x="8474723" y="-630377"/>
              <a:ext cx="1013360" cy="669431"/>
            </a:xfrm>
            <a:custGeom>
              <a:avLst/>
              <a:gdLst>
                <a:gd name="connsiteX0" fmla="*/ 0 w 1500565"/>
                <a:gd name="connsiteY0" fmla="*/ 0 h 990006"/>
                <a:gd name="connsiteX1" fmla="*/ 1500565 w 1500565"/>
                <a:gd name="connsiteY1" fmla="*/ 0 h 990006"/>
                <a:gd name="connsiteX2" fmla="*/ 1500565 w 1500565"/>
                <a:gd name="connsiteY2" fmla="*/ 699241 h 990006"/>
                <a:gd name="connsiteX3" fmla="*/ 1454656 w 1500565"/>
                <a:gd name="connsiteY3" fmla="*/ 699241 h 990006"/>
                <a:gd name="connsiteX4" fmla="*/ 1454656 w 1500565"/>
                <a:gd name="connsiteY4" fmla="*/ 958222 h 990006"/>
                <a:gd name="connsiteX5" fmla="*/ 1500565 w 1500565"/>
                <a:gd name="connsiteY5" fmla="*/ 958222 h 990006"/>
                <a:gd name="connsiteX6" fmla="*/ 1500565 w 1500565"/>
                <a:gd name="connsiteY6" fmla="*/ 990006 h 990006"/>
                <a:gd name="connsiteX7" fmla="*/ 0 w 1500565"/>
                <a:gd name="connsiteY7" fmla="*/ 990006 h 99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00565" h="990006">
                  <a:moveTo>
                    <a:pt x="0" y="0"/>
                  </a:moveTo>
                  <a:lnTo>
                    <a:pt x="1500565" y="0"/>
                  </a:lnTo>
                  <a:lnTo>
                    <a:pt x="1500565" y="699241"/>
                  </a:lnTo>
                  <a:lnTo>
                    <a:pt x="1454656" y="699241"/>
                  </a:lnTo>
                  <a:lnTo>
                    <a:pt x="1454656" y="958222"/>
                  </a:lnTo>
                  <a:lnTo>
                    <a:pt x="1500565" y="958222"/>
                  </a:lnTo>
                  <a:lnTo>
                    <a:pt x="1500565" y="990006"/>
                  </a:lnTo>
                  <a:lnTo>
                    <a:pt x="0" y="990006"/>
                  </a:lnTo>
                  <a:close/>
                </a:path>
              </a:pathLst>
            </a:custGeom>
          </p:spPr>
        </p:pic>
      </p:grpSp>
      <p:grpSp>
        <p:nvGrpSpPr>
          <p:cNvPr id="55" name="กลุ่ม 53"/>
          <p:cNvGrpSpPr/>
          <p:nvPr/>
        </p:nvGrpSpPr>
        <p:grpSpPr>
          <a:xfrm>
            <a:off x="0" y="6173287"/>
            <a:ext cx="8947598" cy="772577"/>
            <a:chOff x="-425532" y="4710612"/>
            <a:chExt cx="5576155" cy="475468"/>
          </a:xfrm>
        </p:grpSpPr>
        <p:grpSp>
          <p:nvGrpSpPr>
            <p:cNvPr id="56" name="กลุ่ม 54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58" name="กลุ่ม 56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67" name="รูปห้าเหลี่ยม 8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  <p:sp>
              <p:nvSpPr>
                <p:cNvPr id="68" name="รูปห้าเหลี่ยม 8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th-TH"/>
                  </a:defPPr>
                  <a:lvl1pPr marL="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609585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219170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82875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43833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3047924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3657509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4267093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4876678" algn="l" defTabSz="1219170" rtl="0" eaLnBrk="1" latinLnBrk="0" hangingPunct="1">
                    <a:defRPr sz="3733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th-TH" sz="5972"/>
                </a:p>
              </p:txBody>
            </p:sp>
          </p:grpSp>
          <p:grpSp>
            <p:nvGrpSpPr>
              <p:cNvPr id="59" name="กลุ่ม 57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60" name="กลุ่ม 63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62" name="Picture 61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63" name="Picture 62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64" name="กลุ่ม 67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65" name="Picture 64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66" name="Picture 65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61" name="Picture 60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57" name="TextBox 7"/>
            <p:cNvSpPr txBox="1"/>
            <p:nvPr/>
          </p:nvSpPr>
          <p:spPr>
            <a:xfrm>
              <a:off x="67127" y="4797248"/>
              <a:ext cx="2316866" cy="3295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th-TH"/>
              </a:defPPr>
              <a:lvl1pPr marL="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373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44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234463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6406">
            <a:off x="6104664" y="404456"/>
            <a:ext cx="1511383" cy="1657985"/>
          </a:xfrm>
          <a:prstGeom prst="rect">
            <a:avLst/>
          </a:prstGeom>
        </p:spPr>
      </p:pic>
      <p:grpSp>
        <p:nvGrpSpPr>
          <p:cNvPr id="39" name="กลุ่ม 38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3371" y="2154730"/>
            <a:ext cx="12192000" cy="2561838"/>
            <a:chOff x="-108520" y="-239947"/>
            <a:chExt cx="9367538" cy="593277"/>
          </a:xfrm>
        </p:grpSpPr>
        <p:sp>
          <p:nvSpPr>
            <p:cNvPr id="40" name="สี่เหลี่ยมผืนผ้า 39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108520" y="-239947"/>
              <a:ext cx="9367538" cy="593277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  <p:sp>
          <p:nvSpPr>
            <p:cNvPr id="41" name="สี่เหลี่ยมผืนผ้า 40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108520" y="-182690"/>
              <a:ext cx="9361040" cy="45018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/>
            </a:p>
          </p:txBody>
        </p:sp>
      </p:grpSp>
      <p:sp>
        <p:nvSpPr>
          <p:cNvPr id="42" name="สี่เหลี่ยมผืนผ้า 41">
            <a:extLst>
              <a:ext uri="{FF2B5EF4-FFF2-40B4-BE49-F238E27FC236}">
                <a16:creationId xmlns:a16="http://schemas.microsoft.com/office/drawing/2014/main" id="{D8CDE022-A3A6-40DD-816D-2E933C76D853}"/>
              </a:ext>
            </a:extLst>
          </p:cNvPr>
          <p:cNvSpPr/>
          <p:nvPr/>
        </p:nvSpPr>
        <p:spPr>
          <a:xfrm>
            <a:off x="316614" y="2989208"/>
            <a:ext cx="11557056" cy="67882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>
              <a:lnSpc>
                <a:spcPct val="130000"/>
              </a:lnSpc>
            </a:pPr>
            <a:r>
              <a:rPr lang="th-TH" sz="3200" b="1" dirty="0">
                <a:solidFill>
                  <a:schemeClr val="bg1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4.3</a:t>
            </a:r>
            <a:r>
              <a:rPr lang="th-TH" sz="32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 </a:t>
            </a:r>
            <a:r>
              <a:rPr lang="th-TH" sz="3200" dirty="0">
                <a:solidFill>
                  <a:schemeClr val="bg1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มติที่ประชุมคณะกรรมการบริหารกองทุนพัฒนาบทบาทสตรี</a:t>
            </a:r>
            <a:br>
              <a:rPr lang="th-TH" sz="3200" dirty="0">
                <a:solidFill>
                  <a:schemeClr val="bg1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</a:br>
            <a:r>
              <a:rPr lang="th-TH" sz="3200" dirty="0">
                <a:solidFill>
                  <a:schemeClr val="bg1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ในการฟ้องคดี เรื่อง การบริหารจัดการหนี้ ลงวันที่ 28 กุมภาพันธ์ 2566 </a:t>
            </a:r>
            <a:br>
              <a:rPr lang="th-TH" sz="3200" dirty="0">
                <a:solidFill>
                  <a:schemeClr val="bg1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</a:br>
            <a:r>
              <a:rPr lang="th-TH" sz="3200" dirty="0">
                <a:solidFill>
                  <a:schemeClr val="bg1"/>
                </a:solidFill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และกำชับข้อกฎหมายสำคัญ </a:t>
            </a:r>
            <a:endParaRPr lang="th-TH" sz="32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2" name="รูปภาพ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93" y="676330"/>
            <a:ext cx="1281058" cy="1281058"/>
          </a:xfrm>
          <a:prstGeom prst="rect">
            <a:avLst/>
          </a:prstGeom>
        </p:spPr>
      </p:pic>
      <p:grpSp>
        <p:nvGrpSpPr>
          <p:cNvPr id="35" name="กลุ่ม 34">
            <a:extLst>
              <a:ext uri="{FF2B5EF4-FFF2-40B4-BE49-F238E27FC236}">
                <a16:creationId xmlns:a16="http://schemas.microsoft.com/office/drawing/2014/main" id="{812347D3-D799-4845-9031-B21067118040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>
              <a:extLst>
                <a:ext uri="{FF2B5EF4-FFF2-40B4-BE49-F238E27FC236}">
                  <a16:creationId xmlns:a16="http://schemas.microsoft.com/office/drawing/2014/main" id="{18E0641F-3C4E-46E9-8215-6BD8665D4EA7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43" name="กลุ่ม 42">
                <a:extLst>
                  <a:ext uri="{FF2B5EF4-FFF2-40B4-BE49-F238E27FC236}">
                    <a16:creationId xmlns:a16="http://schemas.microsoft.com/office/drawing/2014/main" id="{AFB8667D-A584-4CA6-BA5C-55B0ECF8742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52" name="รูปห้าเหลี่ยม 35">
                  <a:extLst>
                    <a:ext uri="{FF2B5EF4-FFF2-40B4-BE49-F238E27FC236}">
                      <a16:creationId xmlns:a16="http://schemas.microsoft.com/office/drawing/2014/main" id="{435B5D8B-D5FF-42D5-A947-F43BACCE01B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53" name="รูปห้าเหลี่ยม 36">
                  <a:extLst>
                    <a:ext uri="{FF2B5EF4-FFF2-40B4-BE49-F238E27FC236}">
                      <a16:creationId xmlns:a16="http://schemas.microsoft.com/office/drawing/2014/main" id="{6B50FA41-1399-4B38-B15E-4D6AD4FE7BB6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44" name="กลุ่ม 43">
                <a:extLst>
                  <a:ext uri="{FF2B5EF4-FFF2-40B4-BE49-F238E27FC236}">
                    <a16:creationId xmlns:a16="http://schemas.microsoft.com/office/drawing/2014/main" id="{665A0AFF-5A3B-4678-A02A-E8853352E857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5" name="กลุ่ม 44">
                  <a:extLst>
                    <a:ext uri="{FF2B5EF4-FFF2-40B4-BE49-F238E27FC236}">
                      <a16:creationId xmlns:a16="http://schemas.microsoft.com/office/drawing/2014/main" id="{4490486C-53D0-46A2-A61D-20D37ECEE1E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7" name="Picture 23">
                    <a:extLst>
                      <a:ext uri="{FF2B5EF4-FFF2-40B4-BE49-F238E27FC236}">
                        <a16:creationId xmlns:a16="http://schemas.microsoft.com/office/drawing/2014/main" id="{AC28C69F-408A-470D-8E7E-7126185580C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8" name="Picture 24">
                    <a:extLst>
                      <a:ext uri="{FF2B5EF4-FFF2-40B4-BE49-F238E27FC236}">
                        <a16:creationId xmlns:a16="http://schemas.microsoft.com/office/drawing/2014/main" id="{05E91954-349F-40E5-90D0-F0D48BDB24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9" name="กลุ่ม 48">
                    <a:extLst>
                      <a:ext uri="{FF2B5EF4-FFF2-40B4-BE49-F238E27FC236}">
                        <a16:creationId xmlns:a16="http://schemas.microsoft.com/office/drawing/2014/main" id="{C38EEE19-E187-4B99-8922-F3E34FAC3E7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50" name="Picture 35">
                      <a:extLst>
                        <a:ext uri="{FF2B5EF4-FFF2-40B4-BE49-F238E27FC236}">
                          <a16:creationId xmlns:a16="http://schemas.microsoft.com/office/drawing/2014/main" id="{8832356D-6083-4A34-BB74-27300A3CFB2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1" name="Picture 36">
                      <a:extLst>
                        <a:ext uri="{FF2B5EF4-FFF2-40B4-BE49-F238E27FC236}">
                          <a16:creationId xmlns:a16="http://schemas.microsoft.com/office/drawing/2014/main" id="{A74234F5-6421-4491-BA43-ABFEE8B134F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6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58B59517-78AE-4EB9-8F79-8B4D189C924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3C756EC2-AF48-45F1-8460-1DE84745B769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698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831" y="-216933"/>
            <a:ext cx="12245731" cy="1638280"/>
            <a:chOff x="4831" y="-216933"/>
            <a:chExt cx="12245731" cy="1638280"/>
          </a:xfrm>
        </p:grpSpPr>
        <p:grpSp>
          <p:nvGrpSpPr>
            <p:cNvPr id="51" name="Group 70"/>
            <p:cNvGrpSpPr/>
            <p:nvPr/>
          </p:nvGrpSpPr>
          <p:grpSpPr>
            <a:xfrm>
              <a:off x="4831" y="-216933"/>
              <a:ext cx="12245731" cy="1638280"/>
              <a:chOff x="-23581" y="-192311"/>
              <a:chExt cx="10193050" cy="1495014"/>
            </a:xfrm>
          </p:grpSpPr>
          <p:grpSp>
            <p:nvGrpSpPr>
              <p:cNvPr id="53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56748"/>
                <a:chOff x="-29746" y="-164554"/>
                <a:chExt cx="9173747" cy="771073"/>
              </a:xfrm>
            </p:grpSpPr>
            <p:sp>
              <p:nvSpPr>
                <p:cNvPr id="57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8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77107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0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6532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4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43329" y="-192311"/>
                <a:ext cx="1466312" cy="1495014"/>
                <a:chOff x="5717373" y="-409911"/>
                <a:chExt cx="1319681" cy="1345513"/>
              </a:xfrm>
            </p:grpSpPr>
            <p:sp>
              <p:nvSpPr>
                <p:cNvPr id="55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717373" y="-409911"/>
                  <a:ext cx="1319681" cy="1345513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6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139337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2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16905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423635" y="1179424"/>
            <a:ext cx="11833411" cy="244488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งบประมาณตามแผนการดำเนินงานและแผนการใช้จ่ายงบประมาณกองทุนพัฒนาบทบาทสตรี ประจำปีงบประมาณ พ.ศ.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2566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งบประมาณ จำนวน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961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432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,950.00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 จัดสรรงบประมาณให้ส่วนภูมิภาค จำนวน 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829,556,300.00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บาท จำแนกเป็น </a:t>
            </a:r>
          </a:p>
          <a:p>
            <a:r>
              <a:rPr lang="th-TH" sz="2000" b="1" dirty="0">
                <a:solidFill>
                  <a:srgbClr val="2602BE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งบบริหาร		จำนวน 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151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,036,300.00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  งบเงินอุดหนุน		จำนวน 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84,520,000.00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บาท</a:t>
            </a:r>
          </a:p>
          <a:p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           งบเงินทุนหมุนเวียน	จำนวน	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594,000,000.00</a:t>
            </a:r>
            <a:r>
              <a:rPr lang="en-US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</a:t>
            </a:r>
            <a:r>
              <a:rPr lang="th-TH" sz="2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บาท</a:t>
            </a: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23635" y="3461713"/>
            <a:ext cx="115732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1800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     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กองทุนพัฒนาบทบาทสตรี ต้องเบิกจ่ายงบประมาณในภาพรวมให้แล้วเสร็จไม่น้อยกว่าร้อยละตามที่มติ ครม. กำหนด ดังนี้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32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2 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54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77 </a:t>
            </a:r>
          </a:p>
          <a:p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				ไตรมาส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4</a:t>
            </a:r>
            <a:r>
              <a:rPr lang="th-TH" sz="20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ร้อยละ </a:t>
            </a:r>
            <a:r>
              <a:rPr lang="th-TH" sz="1800" b="1" dirty="0">
                <a:solidFill>
                  <a:schemeClr val="accent5">
                    <a:lumMod val="50000"/>
                  </a:schemeClr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100</a:t>
            </a: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7721014" y="5474386"/>
            <a:ext cx="4427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อ้างอิง </a:t>
            </a:r>
            <a:r>
              <a:rPr lang="en-US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: </a:t>
            </a:r>
            <a:r>
              <a:rPr lang="th-TH" sz="18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มติ ครม. วันที่ 10 พฤศจิกายน 2563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23635" y="9179"/>
            <a:ext cx="6938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3.1 การเบิกจ่ายงบประมาณกองทุนพัฒนาบทบาทสตรี </a:t>
            </a:r>
            <a:b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ประจำปีงบประมาณ 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พ.ศ.</a:t>
            </a:r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2566  (ส่วนภูมิภาค) </a:t>
            </a:r>
          </a:p>
        </p:txBody>
      </p:sp>
      <p:grpSp>
        <p:nvGrpSpPr>
          <p:cNvPr id="35" name="กลุ่ม 3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6" name="กลุ่ม 35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8" name="กลุ่ม 37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7" name="รูปห้าเหลี่ยม 46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39" name="กลุ่ม 38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0" name="กลุ่ม 39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2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3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4" name="กลุ่ม 43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5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6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1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7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46972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70849D8-E186-48A1-BB92-E90A66850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00" y="1012921"/>
            <a:ext cx="11282562" cy="10138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th-TH" sz="24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4.3.1 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2563 </a:t>
            </a:r>
            <a:endParaRPr lang="th-TH" sz="44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D80BD5B-1002-4FEB-90FA-A66A12265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9" y="2026721"/>
            <a:ext cx="11282562" cy="330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C9123327-C580-4312-9ECA-33E2AEC35733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C7B3AE8B-B6AF-490F-9424-FB7DB20DC519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8" name="กลุ่ม 7">
                <a:extLst>
                  <a:ext uri="{FF2B5EF4-FFF2-40B4-BE49-F238E27FC236}">
                    <a16:creationId xmlns:a16="http://schemas.microsoft.com/office/drawing/2014/main" id="{062E7C27-3088-4BF9-8605-2EFA4D770572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7" name="รูปห้าเหลี่ยม 35">
                  <a:extLst>
                    <a:ext uri="{FF2B5EF4-FFF2-40B4-BE49-F238E27FC236}">
                      <a16:creationId xmlns:a16="http://schemas.microsoft.com/office/drawing/2014/main" id="{87F71E6A-BDC7-4447-93F0-B348217F2734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18" name="รูปห้าเหลี่ยม 36">
                  <a:extLst>
                    <a:ext uri="{FF2B5EF4-FFF2-40B4-BE49-F238E27FC236}">
                      <a16:creationId xmlns:a16="http://schemas.microsoft.com/office/drawing/2014/main" id="{C7682C8B-74D8-46B5-BDC0-A852DF531D4C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9" name="กลุ่ม 8">
                <a:extLst>
                  <a:ext uri="{FF2B5EF4-FFF2-40B4-BE49-F238E27FC236}">
                    <a16:creationId xmlns:a16="http://schemas.microsoft.com/office/drawing/2014/main" id="{EF9813FB-CF29-4ADE-9CF5-AF9B15104672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0" name="กลุ่ม 9">
                  <a:extLst>
                    <a:ext uri="{FF2B5EF4-FFF2-40B4-BE49-F238E27FC236}">
                      <a16:creationId xmlns:a16="http://schemas.microsoft.com/office/drawing/2014/main" id="{A9DB2766-3A86-485B-A278-29DBFE50BFAD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2" name="Picture 23">
                    <a:extLst>
                      <a:ext uri="{FF2B5EF4-FFF2-40B4-BE49-F238E27FC236}">
                        <a16:creationId xmlns:a16="http://schemas.microsoft.com/office/drawing/2014/main" id="{FACACEC9-080F-4334-A3E2-C193B85B0AC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24">
                    <a:extLst>
                      <a:ext uri="{FF2B5EF4-FFF2-40B4-BE49-F238E27FC236}">
                        <a16:creationId xmlns:a16="http://schemas.microsoft.com/office/drawing/2014/main" id="{11F4C52C-0152-48D4-B2A4-F3EB2D951EAB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4" name="กลุ่ม 13">
                    <a:extLst>
                      <a:ext uri="{FF2B5EF4-FFF2-40B4-BE49-F238E27FC236}">
                        <a16:creationId xmlns:a16="http://schemas.microsoft.com/office/drawing/2014/main" id="{B7A77748-7A7E-421E-8041-096D68DBE518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5" name="Picture 35">
                      <a:extLst>
                        <a:ext uri="{FF2B5EF4-FFF2-40B4-BE49-F238E27FC236}">
                          <a16:creationId xmlns:a16="http://schemas.microsoft.com/office/drawing/2014/main" id="{457A0D8C-6BE2-40AC-97B3-84325C3835B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36">
                      <a:extLst>
                        <a:ext uri="{FF2B5EF4-FFF2-40B4-BE49-F238E27FC236}">
                          <a16:creationId xmlns:a16="http://schemas.microsoft.com/office/drawing/2014/main" id="{3F4D81DE-B37B-4E4A-A2FE-F03C2D293365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1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E216DDCA-7C12-4B31-8AAE-7C1DCCEB2D0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C35EAEC-D59D-4221-AF2E-BAEF84E4D403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19" name="Group 40">
            <a:extLst>
              <a:ext uri="{FF2B5EF4-FFF2-40B4-BE49-F238E27FC236}">
                <a16:creationId xmlns:a16="http://schemas.microsoft.com/office/drawing/2014/main" id="{73C3C15B-7A0C-4841-AD1B-48845A74346C}"/>
              </a:ext>
            </a:extLst>
          </p:cNvPr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20" name="Group 70">
              <a:extLst>
                <a:ext uri="{FF2B5EF4-FFF2-40B4-BE49-F238E27FC236}">
                  <a16:creationId xmlns:a16="http://schemas.microsoft.com/office/drawing/2014/main" id="{84DDCA1F-CC2B-4AF3-B363-865ADD0B5C61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22" name="กลุ่ม 52">
                <a:extLst>
                  <a:ext uri="{FF2B5EF4-FFF2-40B4-BE49-F238E27FC236}">
                    <a16:creationId xmlns:a16="http://schemas.microsoft.com/office/drawing/2014/main" id="{BB3499D0-9AC7-4834-9048-CD9B8C577C86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2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1F180BAF-42F4-4B57-A8BD-DA740D9FB3ED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สี่เหลี่ยมผืนผ้า 47">
                  <a:extLst>
                    <a:ext uri="{FF2B5EF4-FFF2-40B4-BE49-F238E27FC236}">
                      <a16:creationId xmlns:a16="http://schemas.microsoft.com/office/drawing/2014/main" id="{20C6A6AB-B3F8-435B-A7EC-80DC9B60F88F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B8FEAF02-649C-454A-A752-E4B5B22D7415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9" name="สี่เหลี่ยมผืนผ้า 3">
                  <a:extLst>
                    <a:ext uri="{FF2B5EF4-FFF2-40B4-BE49-F238E27FC236}">
                      <a16:creationId xmlns:a16="http://schemas.microsoft.com/office/drawing/2014/main" id="{BA704053-18BC-4A96-9918-EE3EFC2086B2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23" name="กลุ่ม 9">
                <a:extLst>
                  <a:ext uri="{FF2B5EF4-FFF2-40B4-BE49-F238E27FC236}">
                    <a16:creationId xmlns:a16="http://schemas.microsoft.com/office/drawing/2014/main" id="{E59E23B9-A55C-4D13-8C4C-F71CF30BB704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24" name="วงรี 13">
                  <a:extLst>
                    <a:ext uri="{FF2B5EF4-FFF2-40B4-BE49-F238E27FC236}">
                      <a16:creationId xmlns:a16="http://schemas.microsoft.com/office/drawing/2014/main" id="{EF097243-CD19-4B26-AB41-F0B0BCF49586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25" name="รูปภาพ 65">
                  <a:extLst>
                    <a:ext uri="{FF2B5EF4-FFF2-40B4-BE49-F238E27FC236}">
                      <a16:creationId xmlns:a16="http://schemas.microsoft.com/office/drawing/2014/main" id="{1D75DA2A-AC9F-4844-96D8-A1D82C2730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1" name="กล่องข้อความ 8">
              <a:extLst>
                <a:ext uri="{FF2B5EF4-FFF2-40B4-BE49-F238E27FC236}">
                  <a16:creationId xmlns:a16="http://schemas.microsoft.com/office/drawing/2014/main" id="{80B1393F-3450-4431-98A6-E310899042C5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17734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3BFA324-71A6-4210-B3B5-D7B6E079A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018" y="1035938"/>
            <a:ext cx="11349689" cy="10138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th-TH" sz="24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4.3.2 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</a:t>
            </a:r>
            <a:r>
              <a:rPr lang="en-US" sz="24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2566 </a:t>
            </a:r>
            <a:endParaRPr lang="th-TH" sz="4400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CEA41CE9-CFAC-4CBA-9C6D-CD2CCAC2D367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965F35FA-B06C-4B93-9EAE-9A877BCFB8D6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8" name="กลุ่ม 7">
                <a:extLst>
                  <a:ext uri="{FF2B5EF4-FFF2-40B4-BE49-F238E27FC236}">
                    <a16:creationId xmlns:a16="http://schemas.microsoft.com/office/drawing/2014/main" id="{5E6A113F-5D90-4B23-9675-B6927ECFA863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7" name="รูปห้าเหลี่ยม 35">
                  <a:extLst>
                    <a:ext uri="{FF2B5EF4-FFF2-40B4-BE49-F238E27FC236}">
                      <a16:creationId xmlns:a16="http://schemas.microsoft.com/office/drawing/2014/main" id="{8F52E760-C12A-454F-BBC0-68564023673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18" name="รูปห้าเหลี่ยม 36">
                  <a:extLst>
                    <a:ext uri="{FF2B5EF4-FFF2-40B4-BE49-F238E27FC236}">
                      <a16:creationId xmlns:a16="http://schemas.microsoft.com/office/drawing/2014/main" id="{E8B131B6-56CA-41CA-BE68-D7D28456260D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9" name="กลุ่ม 8">
                <a:extLst>
                  <a:ext uri="{FF2B5EF4-FFF2-40B4-BE49-F238E27FC236}">
                    <a16:creationId xmlns:a16="http://schemas.microsoft.com/office/drawing/2014/main" id="{03292FD1-06F9-4945-8561-8B3FC90F8464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10" name="กลุ่ม 9">
                  <a:extLst>
                    <a:ext uri="{FF2B5EF4-FFF2-40B4-BE49-F238E27FC236}">
                      <a16:creationId xmlns:a16="http://schemas.microsoft.com/office/drawing/2014/main" id="{18F5F60E-27CA-407B-8C9D-9D3F071B106B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2" name="Picture 23">
                    <a:extLst>
                      <a:ext uri="{FF2B5EF4-FFF2-40B4-BE49-F238E27FC236}">
                        <a16:creationId xmlns:a16="http://schemas.microsoft.com/office/drawing/2014/main" id="{CFF56803-FBCF-49B2-BC02-AD580DA1EF2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3" name="Picture 24">
                    <a:extLst>
                      <a:ext uri="{FF2B5EF4-FFF2-40B4-BE49-F238E27FC236}">
                        <a16:creationId xmlns:a16="http://schemas.microsoft.com/office/drawing/2014/main" id="{E4DEF102-85DA-4D4C-94FB-BACCD420659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4" name="กลุ่ม 13">
                    <a:extLst>
                      <a:ext uri="{FF2B5EF4-FFF2-40B4-BE49-F238E27FC236}">
                        <a16:creationId xmlns:a16="http://schemas.microsoft.com/office/drawing/2014/main" id="{7E4B9481-0041-40C2-B0D0-E721648155AD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5" name="Picture 35">
                      <a:extLst>
                        <a:ext uri="{FF2B5EF4-FFF2-40B4-BE49-F238E27FC236}">
                          <a16:creationId xmlns:a16="http://schemas.microsoft.com/office/drawing/2014/main" id="{E7EFD9D2-91FC-4EE5-B7FC-ED740FCBBD76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6" name="Picture 36">
                      <a:extLst>
                        <a:ext uri="{FF2B5EF4-FFF2-40B4-BE49-F238E27FC236}">
                          <a16:creationId xmlns:a16="http://schemas.microsoft.com/office/drawing/2014/main" id="{303DD1F7-E93B-4298-9859-96CF10CFD61A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1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6C964734-1310-4129-BD45-3D8551E595E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15C784BA-D751-4E03-999B-C424DC734344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19" name="Group 40">
            <a:extLst>
              <a:ext uri="{FF2B5EF4-FFF2-40B4-BE49-F238E27FC236}">
                <a16:creationId xmlns:a16="http://schemas.microsoft.com/office/drawing/2014/main" id="{867ED061-D29A-4603-80FD-53A392DCED9A}"/>
              </a:ext>
            </a:extLst>
          </p:cNvPr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20" name="Group 70">
              <a:extLst>
                <a:ext uri="{FF2B5EF4-FFF2-40B4-BE49-F238E27FC236}">
                  <a16:creationId xmlns:a16="http://schemas.microsoft.com/office/drawing/2014/main" id="{EDE1B932-29E5-451B-A6E6-21DF7582DC8B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22" name="กลุ่ม 52">
                <a:extLst>
                  <a:ext uri="{FF2B5EF4-FFF2-40B4-BE49-F238E27FC236}">
                    <a16:creationId xmlns:a16="http://schemas.microsoft.com/office/drawing/2014/main" id="{E9890EBB-8A3B-4B77-9591-10E13F37DE2C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26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7A8F26BD-DF08-40E5-8A3D-733AD83AB9FE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สี่เหลี่ยมผืนผ้า 47">
                  <a:extLst>
                    <a:ext uri="{FF2B5EF4-FFF2-40B4-BE49-F238E27FC236}">
                      <a16:creationId xmlns:a16="http://schemas.microsoft.com/office/drawing/2014/main" id="{087114F7-6EAB-445F-B9B7-003A273D4CD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52272DB4-D431-4914-8044-FC75E1A4955D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9" name="สี่เหลี่ยมผืนผ้า 3">
                  <a:extLst>
                    <a:ext uri="{FF2B5EF4-FFF2-40B4-BE49-F238E27FC236}">
                      <a16:creationId xmlns:a16="http://schemas.microsoft.com/office/drawing/2014/main" id="{DD098FBA-FF6E-42AC-B40F-2ADDC43001B5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23" name="กลุ่ม 9">
                <a:extLst>
                  <a:ext uri="{FF2B5EF4-FFF2-40B4-BE49-F238E27FC236}">
                    <a16:creationId xmlns:a16="http://schemas.microsoft.com/office/drawing/2014/main" id="{24C8B1ED-C8DB-4A82-8931-6810FFEA3774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24" name="วงรี 13">
                  <a:extLst>
                    <a:ext uri="{FF2B5EF4-FFF2-40B4-BE49-F238E27FC236}">
                      <a16:creationId xmlns:a16="http://schemas.microsoft.com/office/drawing/2014/main" id="{C9E9C5A4-9545-4F79-AD07-41C56B0D1905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25" name="รูปภาพ 65">
                  <a:extLst>
                    <a:ext uri="{FF2B5EF4-FFF2-40B4-BE49-F238E27FC236}">
                      <a16:creationId xmlns:a16="http://schemas.microsoft.com/office/drawing/2014/main" id="{F52EF128-19DA-4386-8CBA-7006F9F77D0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1" name="กล่องข้อความ 8">
              <a:extLst>
                <a:ext uri="{FF2B5EF4-FFF2-40B4-BE49-F238E27FC236}">
                  <a16:creationId xmlns:a16="http://schemas.microsoft.com/office/drawing/2014/main" id="{20E76A36-254B-451F-A35C-CA348597756A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pic>
        <p:nvPicPr>
          <p:cNvPr id="2052" name="Picture 4">
            <a:extLst>
              <a:ext uri="{FF2B5EF4-FFF2-40B4-BE49-F238E27FC236}">
                <a16:creationId xmlns:a16="http://schemas.microsoft.com/office/drawing/2014/main" id="{33F2AE72-1EF5-4557-AF0E-7BC99DD58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889" y="2141521"/>
            <a:ext cx="9068324" cy="3597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10015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627F284-8EAC-4172-969B-53E9AC86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7" y="1066146"/>
            <a:ext cx="11922368" cy="152072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th-TH" sz="2400" b="1" kern="1500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4.3.3 ประกาศคณะกรรมการบริหารกองทุนพัฒนาบทบาทสตรี </a:t>
            </a:r>
            <a:br>
              <a:rPr lang="th-TH" sz="2400" b="1" kern="1500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</a:br>
            <a:r>
              <a:rPr lang="th-TH" sz="2400" b="1" kern="1500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เรื่อง หลักเกณฑ์ วิธีการ และเงื่อนไขการพิจารณา ลดหรืองดเบี้ยปรับ/ดอกเบี้ยผิดนัดตามสัญญากู้ยืมเงิน</a:t>
            </a:r>
            <a:br>
              <a:rPr lang="th-TH" sz="2400" b="1" kern="1500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</a:br>
            <a:r>
              <a:rPr lang="th-TH" sz="2400" b="1" kern="1500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ของกองทุนพัฒนาบทบาทสตรี </a:t>
            </a:r>
            <a:endParaRPr lang="th-TH" sz="4400" b="1" kern="1500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29" name="ตัวแทนเนื้อหา 28">
            <a:extLst>
              <a:ext uri="{FF2B5EF4-FFF2-40B4-BE49-F238E27FC236}">
                <a16:creationId xmlns:a16="http://schemas.microsoft.com/office/drawing/2014/main" id="{1C5C9E16-DEEB-4D93-9066-E92DA38224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0091696"/>
              </p:ext>
            </p:extLst>
          </p:nvPr>
        </p:nvGraphicFramePr>
        <p:xfrm>
          <a:off x="752666" y="2729550"/>
          <a:ext cx="10750060" cy="1191820"/>
        </p:xfrm>
        <a:graphic>
          <a:graphicData uri="http://schemas.openxmlformats.org/drawingml/2006/table">
            <a:tbl>
              <a:tblPr firstRow="1" firstCol="1" bandRow="1">
                <a:tableStyleId>{0505E3EF-67EA-436B-97B2-0124C06EBD24}</a:tableStyleId>
              </a:tblPr>
              <a:tblGrid>
                <a:gridCol w="5375030">
                  <a:extLst>
                    <a:ext uri="{9D8B030D-6E8A-4147-A177-3AD203B41FA5}">
                      <a16:colId xmlns:a16="http://schemas.microsoft.com/office/drawing/2014/main" val="1024349661"/>
                    </a:ext>
                  </a:extLst>
                </a:gridCol>
                <a:gridCol w="5375030">
                  <a:extLst>
                    <a:ext uri="{9D8B030D-6E8A-4147-A177-3AD203B41FA5}">
                      <a16:colId xmlns:a16="http://schemas.microsoft.com/office/drawing/2014/main" val="2262983348"/>
                    </a:ext>
                  </a:extLst>
                </a:gridCol>
              </a:tblGrid>
              <a:tr h="5959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ลูกหนี้ขอเข้าร่วมมาตรการ (โครงการ)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จำนวนเงินที่ได้รับชำระคืน (บาท)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488767"/>
                  </a:ext>
                </a:extLst>
              </a:tr>
              <a:tr h="595910"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th-TH" sz="2400" b="1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r>
                        <a:rPr lang="en-US" sz="2400" b="1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</a:t>
                      </a:r>
                      <a:r>
                        <a:rPr lang="th-TH" sz="2400" b="1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127</a:t>
                      </a:r>
                      <a:endParaRPr lang="en-US" sz="2400" b="1" kern="1200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+mn-ea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19,615,790.08</a:t>
                      </a:r>
                      <a:endParaRPr lang="en-US" sz="2400" b="1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3043769"/>
                  </a:ext>
                </a:extLst>
              </a:tr>
            </a:tbl>
          </a:graphicData>
        </a:graphic>
      </p:graphicFrame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576AF39D-FC75-47A7-9FA1-A5D92FA3163E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34F2A04F-B6C9-4FD5-BCA3-8E5B552E5098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" name="กลุ่ม 6">
                <a:extLst>
                  <a:ext uri="{FF2B5EF4-FFF2-40B4-BE49-F238E27FC236}">
                    <a16:creationId xmlns:a16="http://schemas.microsoft.com/office/drawing/2014/main" id="{EC1C3D69-F64D-4D8F-9BB8-D688F8BFC3C2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6" name="รูปห้าเหลี่ยม 35">
                  <a:extLst>
                    <a:ext uri="{FF2B5EF4-FFF2-40B4-BE49-F238E27FC236}">
                      <a16:creationId xmlns:a16="http://schemas.microsoft.com/office/drawing/2014/main" id="{0C590817-FE84-4236-ADFC-5F05FEDC41B7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17" name="รูปห้าเหลี่ยม 36">
                  <a:extLst>
                    <a:ext uri="{FF2B5EF4-FFF2-40B4-BE49-F238E27FC236}">
                      <a16:creationId xmlns:a16="http://schemas.microsoft.com/office/drawing/2014/main" id="{91576E3F-8097-442A-8C3B-FC18B8B644D5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8" name="กลุ่ม 7">
                <a:extLst>
                  <a:ext uri="{FF2B5EF4-FFF2-40B4-BE49-F238E27FC236}">
                    <a16:creationId xmlns:a16="http://schemas.microsoft.com/office/drawing/2014/main" id="{6F07F61A-F6E9-4335-A03E-B0FCFF68193B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9" name="กลุ่ม 8">
                  <a:extLst>
                    <a:ext uri="{FF2B5EF4-FFF2-40B4-BE49-F238E27FC236}">
                      <a16:creationId xmlns:a16="http://schemas.microsoft.com/office/drawing/2014/main" id="{D0139BAB-47EE-442B-AEA3-C3FAB5F80F18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1" name="Picture 23">
                    <a:extLst>
                      <a:ext uri="{FF2B5EF4-FFF2-40B4-BE49-F238E27FC236}">
                        <a16:creationId xmlns:a16="http://schemas.microsoft.com/office/drawing/2014/main" id="{81A391DA-9152-40C2-99ED-8846651362E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24">
                    <a:extLst>
                      <a:ext uri="{FF2B5EF4-FFF2-40B4-BE49-F238E27FC236}">
                        <a16:creationId xmlns:a16="http://schemas.microsoft.com/office/drawing/2014/main" id="{72889F15-CBCD-4136-8721-4F27CC59C62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3" name="กลุ่ม 12">
                    <a:extLst>
                      <a:ext uri="{FF2B5EF4-FFF2-40B4-BE49-F238E27FC236}">
                        <a16:creationId xmlns:a16="http://schemas.microsoft.com/office/drawing/2014/main" id="{A23F2044-F9F8-437E-BDEF-09354E35182A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4" name="Picture 35">
                      <a:extLst>
                        <a:ext uri="{FF2B5EF4-FFF2-40B4-BE49-F238E27FC236}">
                          <a16:creationId xmlns:a16="http://schemas.microsoft.com/office/drawing/2014/main" id="{605FA8D8-4672-4781-B218-9B218913DED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36">
                      <a:extLst>
                        <a:ext uri="{FF2B5EF4-FFF2-40B4-BE49-F238E27FC236}">
                          <a16:creationId xmlns:a16="http://schemas.microsoft.com/office/drawing/2014/main" id="{FE261DC0-A293-4B67-9A40-EAF52B8A2BD0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0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7D1294D5-9759-46F5-B7C8-852F00F79F8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4FB13A9B-944A-4C76-ADB4-9097BFB39981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18" name="Group 40">
            <a:extLst>
              <a:ext uri="{FF2B5EF4-FFF2-40B4-BE49-F238E27FC236}">
                <a16:creationId xmlns:a16="http://schemas.microsoft.com/office/drawing/2014/main" id="{6CAF756A-9450-4739-B9BD-CD688A66F488}"/>
              </a:ext>
            </a:extLst>
          </p:cNvPr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19" name="Group 70">
              <a:extLst>
                <a:ext uri="{FF2B5EF4-FFF2-40B4-BE49-F238E27FC236}">
                  <a16:creationId xmlns:a16="http://schemas.microsoft.com/office/drawing/2014/main" id="{471F892C-399F-4855-A38C-7610B71A6A57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21" name="กลุ่ม 52">
                <a:extLst>
                  <a:ext uri="{FF2B5EF4-FFF2-40B4-BE49-F238E27FC236}">
                    <a16:creationId xmlns:a16="http://schemas.microsoft.com/office/drawing/2014/main" id="{6364148D-97DE-4D4B-A3A7-2E15817415C0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2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65858694-945A-4D63-AB8F-D50D528DEE24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6" name="สี่เหลี่ยมผืนผ้า 47">
                  <a:extLst>
                    <a:ext uri="{FF2B5EF4-FFF2-40B4-BE49-F238E27FC236}">
                      <a16:creationId xmlns:a16="http://schemas.microsoft.com/office/drawing/2014/main" id="{A8531DB5-1163-49C9-9A5A-DC23712B3129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D42F1E9E-4667-4489-ADCD-EC4D3F4BC7F2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สี่เหลี่ยมผืนผ้า 3">
                  <a:extLst>
                    <a:ext uri="{FF2B5EF4-FFF2-40B4-BE49-F238E27FC236}">
                      <a16:creationId xmlns:a16="http://schemas.microsoft.com/office/drawing/2014/main" id="{12156452-C42C-4BA1-9380-33C7D5AB3335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22" name="กลุ่ม 9">
                <a:extLst>
                  <a:ext uri="{FF2B5EF4-FFF2-40B4-BE49-F238E27FC236}">
                    <a16:creationId xmlns:a16="http://schemas.microsoft.com/office/drawing/2014/main" id="{FAF5AC97-6683-41E3-ADD8-B4E11C4ADFF6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23" name="วงรี 13">
                  <a:extLst>
                    <a:ext uri="{FF2B5EF4-FFF2-40B4-BE49-F238E27FC236}">
                      <a16:creationId xmlns:a16="http://schemas.microsoft.com/office/drawing/2014/main" id="{E9CA2560-B303-4996-ADFF-C692E052A798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24" name="รูปภาพ 65">
                  <a:extLst>
                    <a:ext uri="{FF2B5EF4-FFF2-40B4-BE49-F238E27FC236}">
                      <a16:creationId xmlns:a16="http://schemas.microsoft.com/office/drawing/2014/main" id="{2B2AD720-9CAE-4850-AC36-D1520E573A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0" name="กล่องข้อความ 8">
              <a:extLst>
                <a:ext uri="{FF2B5EF4-FFF2-40B4-BE49-F238E27FC236}">
                  <a16:creationId xmlns:a16="http://schemas.microsoft.com/office/drawing/2014/main" id="{8D9A2F9E-A6E7-47D9-A30F-15F7AA49569E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6616617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4025E951-2A71-4284-A1C1-05A10FFC1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880651"/>
            <a:ext cx="11235670" cy="10138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th-TH" sz="20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4.3.4 ประกาศคณะกรรมการบริหารกองทุนพัฒนาบทบาทสตรี เรื่อง มาตรการยกเลิกสัญญาค้ำประกัน</a:t>
            </a:r>
            <a:br>
              <a:rPr lang="th-TH" sz="20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</a:br>
            <a:r>
              <a:rPr lang="th-TH" sz="2000" b="1" dirty="0">
                <a:solidFill>
                  <a:srgbClr val="002060"/>
                </a:solidFill>
                <a:effectLst/>
                <a:latin typeface="Chulabhorn Likit Text Light" panose="00000400000000000000" pitchFamily="50" charset="-34"/>
                <a:ea typeface="Calibri" panose="020F0502020204030204" pitchFamily="34" charset="0"/>
                <a:cs typeface="Chulabhorn Likit Text Light" panose="00000400000000000000" pitchFamily="50" charset="-34"/>
              </a:rPr>
              <a:t>เงินกู้รายบุคคล และการปลดหนี้รายบุคคลของกองทุนพัฒนาบทบาทสตรี พ.ศ 2565 </a:t>
            </a:r>
            <a:endParaRPr lang="th-TH" b="1" dirty="0">
              <a:solidFill>
                <a:srgbClr val="002060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aphicFrame>
        <p:nvGraphicFramePr>
          <p:cNvPr id="31" name="ตัวแทนเนื้อหา 30">
            <a:extLst>
              <a:ext uri="{FF2B5EF4-FFF2-40B4-BE49-F238E27FC236}">
                <a16:creationId xmlns:a16="http://schemas.microsoft.com/office/drawing/2014/main" id="{75B29A83-5C49-4E3A-8954-51CB44A6A0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4419678"/>
              </p:ext>
            </p:extLst>
          </p:nvPr>
        </p:nvGraphicFramePr>
        <p:xfrm>
          <a:off x="1053162" y="1930816"/>
          <a:ext cx="9539832" cy="4155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6277">
                  <a:extLst>
                    <a:ext uri="{9D8B030D-6E8A-4147-A177-3AD203B41FA5}">
                      <a16:colId xmlns:a16="http://schemas.microsoft.com/office/drawing/2014/main" val="4063186336"/>
                    </a:ext>
                  </a:extLst>
                </a:gridCol>
                <a:gridCol w="2258568">
                  <a:extLst>
                    <a:ext uri="{9D8B030D-6E8A-4147-A177-3AD203B41FA5}">
                      <a16:colId xmlns:a16="http://schemas.microsoft.com/office/drawing/2014/main" val="1959189369"/>
                    </a:ext>
                  </a:extLst>
                </a:gridCol>
                <a:gridCol w="3250743">
                  <a:extLst>
                    <a:ext uri="{9D8B030D-6E8A-4147-A177-3AD203B41FA5}">
                      <a16:colId xmlns:a16="http://schemas.microsoft.com/office/drawing/2014/main" val="2887773407"/>
                    </a:ext>
                  </a:extLst>
                </a:gridCol>
                <a:gridCol w="3074244">
                  <a:extLst>
                    <a:ext uri="{9D8B030D-6E8A-4147-A177-3AD203B41FA5}">
                      <a16:colId xmlns:a16="http://schemas.microsoft.com/office/drawing/2014/main" val="2923090404"/>
                    </a:ext>
                  </a:extLst>
                </a:gridCol>
              </a:tblGrid>
              <a:tr h="523152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ข้อมูลประจำเดือน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th-TH" sz="1800" spc="-45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จำนวนลูกหนี้เข้าร่วมมาตรการ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100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จำนวนเงิน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01169244"/>
                  </a:ext>
                </a:extLst>
              </a:tr>
              <a:tr h="4376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ตุลาคม 2565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32 ราย</a:t>
                      </a:r>
                      <a:endParaRPr lang="en-US" sz="180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710,728.72 </a:t>
                      </a:r>
                      <a:r>
                        <a:rPr lang="th-TH" sz="18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บาท</a:t>
                      </a:r>
                      <a:endParaRPr lang="en-US" sz="180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6821292"/>
                  </a:ext>
                </a:extLst>
              </a:tr>
              <a:tr h="4376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  <a:endParaRPr lang="en-US" sz="180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พฤศจิกายน 2565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22 ราย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483</a:t>
                      </a:r>
                      <a:r>
                        <a:rPr lang="en-US" sz="18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</a:t>
                      </a:r>
                      <a:r>
                        <a:rPr lang="th-TH" sz="18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500.00 บาท</a:t>
                      </a:r>
                      <a:endParaRPr lang="en-US" sz="180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69226653"/>
                  </a:ext>
                </a:extLst>
              </a:tr>
              <a:tr h="4376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ธันวาคม 2565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19 ราย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373</a:t>
                      </a:r>
                      <a:r>
                        <a:rPr lang="en-US" sz="18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,648.14 </a:t>
                      </a:r>
                      <a:r>
                        <a:rPr lang="th-TH" sz="18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บาท</a:t>
                      </a:r>
                      <a:endParaRPr lang="en-US" sz="180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331557"/>
                  </a:ext>
                </a:extLst>
              </a:tr>
              <a:tr h="4376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มกราคม 2566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49 ราย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r>
                        <a:rPr lang="en-US" sz="18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,057,070.24 </a:t>
                      </a:r>
                      <a:r>
                        <a:rPr lang="th-TH" sz="180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บาท</a:t>
                      </a:r>
                      <a:endParaRPr lang="en-US" sz="180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8815968"/>
                  </a:ext>
                </a:extLst>
              </a:tr>
              <a:tr h="437643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กุมภาพันธ์ 2566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 ราย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575</a:t>
                      </a:r>
                      <a:r>
                        <a:rPr lang="en-US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774.00บาท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5399397"/>
                  </a:ext>
                </a:extLst>
              </a:tr>
              <a:tr h="464168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มีนาคม 2566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38 ราย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  <a:r>
                        <a:rPr lang="en-US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036</a:t>
                      </a:r>
                      <a:r>
                        <a:rPr lang="en-US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992.53 บาท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73653540"/>
                  </a:ext>
                </a:extLst>
              </a:tr>
              <a:tr h="47295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เมษายน 2566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31 ราย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759</a:t>
                      </a:r>
                      <a:r>
                        <a:rPr lang="en-US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431.98 บาท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3667863"/>
                  </a:ext>
                </a:extLst>
              </a:tr>
              <a:tr h="5071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รวมทั้งสิ้น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212 </a:t>
                      </a: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ราย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r>
                        <a:rPr lang="en-US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997</a:t>
                      </a:r>
                      <a:r>
                        <a:rPr lang="en-US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</a:t>
                      </a:r>
                      <a:r>
                        <a:rPr lang="th-TH" sz="1800" dirty="0"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145.61 บาท</a:t>
                      </a:r>
                      <a:endParaRPr lang="en-US" sz="1800" dirty="0">
                        <a:effectLst/>
                        <a:latin typeface="Chulabhorn Likit Text Light" panose="00000400000000000000" pitchFamily="50" charset="-34"/>
                        <a:ea typeface="Calibri" panose="020F0502020204030204" pitchFamily="34" charset="0"/>
                        <a:cs typeface="Chulabhorn Likit Text Light" panose="00000400000000000000" pitchFamily="50" charset="-34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73726423"/>
                  </a:ext>
                </a:extLst>
              </a:tr>
            </a:tbl>
          </a:graphicData>
        </a:graphic>
      </p:graphicFrame>
      <p:grpSp>
        <p:nvGrpSpPr>
          <p:cNvPr id="4" name="กลุ่ม 3">
            <a:extLst>
              <a:ext uri="{FF2B5EF4-FFF2-40B4-BE49-F238E27FC236}">
                <a16:creationId xmlns:a16="http://schemas.microsoft.com/office/drawing/2014/main" id="{52024A45-3E61-484A-A411-0A4BBFCFF137}"/>
              </a:ext>
            </a:extLst>
          </p:cNvPr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B3A3FE71-D8EF-4A52-A50D-ECF3B2245612}"/>
                </a:ext>
              </a:extLst>
            </p:cNvPr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7" name="กลุ่ม 6">
                <a:extLst>
                  <a:ext uri="{FF2B5EF4-FFF2-40B4-BE49-F238E27FC236}">
                    <a16:creationId xmlns:a16="http://schemas.microsoft.com/office/drawing/2014/main" id="{1922B1FA-A582-438E-B832-DD6AA9B856E9}"/>
                  </a:ext>
                </a:extLst>
              </p:cNvPr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16" name="รูปห้าเหลี่ยม 35">
                  <a:extLst>
                    <a:ext uri="{FF2B5EF4-FFF2-40B4-BE49-F238E27FC236}">
                      <a16:creationId xmlns:a16="http://schemas.microsoft.com/office/drawing/2014/main" id="{D7AF7BB5-87FF-4270-B80F-154AA4FFEEA1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17" name="รูปห้าเหลี่ยม 36">
                  <a:extLst>
                    <a:ext uri="{FF2B5EF4-FFF2-40B4-BE49-F238E27FC236}">
                      <a16:creationId xmlns:a16="http://schemas.microsoft.com/office/drawing/2014/main" id="{CE70E158-FA91-48CE-AA41-151352931E08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8" name="กลุ่ม 7">
                <a:extLst>
                  <a:ext uri="{FF2B5EF4-FFF2-40B4-BE49-F238E27FC236}">
                    <a16:creationId xmlns:a16="http://schemas.microsoft.com/office/drawing/2014/main" id="{60133A17-B1F4-44D1-B511-8B4898DB9689}"/>
                  </a:ext>
                </a:extLst>
              </p:cNvPr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9" name="กลุ่ม 8">
                  <a:extLst>
                    <a:ext uri="{FF2B5EF4-FFF2-40B4-BE49-F238E27FC236}">
                      <a16:creationId xmlns:a16="http://schemas.microsoft.com/office/drawing/2014/main" id="{283DAF10-3D47-4F6A-BECC-CC6680F317F5}"/>
                    </a:ext>
                  </a:extLst>
                </p:cNvPr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11" name="Picture 23">
                    <a:extLst>
                      <a:ext uri="{FF2B5EF4-FFF2-40B4-BE49-F238E27FC236}">
                        <a16:creationId xmlns:a16="http://schemas.microsoft.com/office/drawing/2014/main" id="{B7A9B92C-F35B-4B26-A993-699FA3C8D33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12" name="Picture 24">
                    <a:extLst>
                      <a:ext uri="{FF2B5EF4-FFF2-40B4-BE49-F238E27FC236}">
                        <a16:creationId xmlns:a16="http://schemas.microsoft.com/office/drawing/2014/main" id="{DF1D7D55-B01A-45D4-A229-7120DB2A4B9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13" name="กลุ่ม 12">
                    <a:extLst>
                      <a:ext uri="{FF2B5EF4-FFF2-40B4-BE49-F238E27FC236}">
                        <a16:creationId xmlns:a16="http://schemas.microsoft.com/office/drawing/2014/main" id="{39E53F32-C312-45E9-80F2-0B204800ABD5}"/>
                      </a:ext>
                    </a:extLst>
                  </p:cNvPr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14" name="Picture 35">
                      <a:extLst>
                        <a:ext uri="{FF2B5EF4-FFF2-40B4-BE49-F238E27FC236}">
                          <a16:creationId xmlns:a16="http://schemas.microsoft.com/office/drawing/2014/main" id="{68FA7FE0-14B9-4C4C-AB11-8C726199D331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15" name="Picture 36">
                      <a:extLst>
                        <a:ext uri="{FF2B5EF4-FFF2-40B4-BE49-F238E27FC236}">
                          <a16:creationId xmlns:a16="http://schemas.microsoft.com/office/drawing/2014/main" id="{AE8DE9A0-473E-4119-B50E-015CC0938FFB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10" name="Picture 2" descr="C:\Users\Administrator\Desktop\change for good.png">
                  <a:extLst>
                    <a:ext uri="{FF2B5EF4-FFF2-40B4-BE49-F238E27FC236}">
                      <a16:creationId xmlns:a16="http://schemas.microsoft.com/office/drawing/2014/main" id="{4EC448CB-3034-42DD-A724-09501E2A371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CD0AC24A-C724-4365-8208-92CD4D188EEC}"/>
                </a:ext>
              </a:extLst>
            </p:cNvPr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18" name="Group 40">
            <a:extLst>
              <a:ext uri="{FF2B5EF4-FFF2-40B4-BE49-F238E27FC236}">
                <a16:creationId xmlns:a16="http://schemas.microsoft.com/office/drawing/2014/main" id="{CAF764A4-BD3D-4F1B-9446-C5D7E1DA0FF0}"/>
              </a:ext>
            </a:extLst>
          </p:cNvPr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19" name="Group 70">
              <a:extLst>
                <a:ext uri="{FF2B5EF4-FFF2-40B4-BE49-F238E27FC236}">
                  <a16:creationId xmlns:a16="http://schemas.microsoft.com/office/drawing/2014/main" id="{162419D2-116A-457A-A2F0-FFC190F269B4}"/>
                </a:ext>
              </a:extLst>
            </p:cNvPr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21" name="กลุ่ม 52">
                <a:extLst>
                  <a:ext uri="{FF2B5EF4-FFF2-40B4-BE49-F238E27FC236}">
                    <a16:creationId xmlns:a16="http://schemas.microsoft.com/office/drawing/2014/main" id="{39858951-4347-49BC-BDB9-EDF3355A7D19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25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BDC10CEC-4AEF-42B4-94C8-288C6A7C0A9A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6" name="สี่เหลี่ยมผืนผ้า 47">
                  <a:extLst>
                    <a:ext uri="{FF2B5EF4-FFF2-40B4-BE49-F238E27FC236}">
                      <a16:creationId xmlns:a16="http://schemas.microsoft.com/office/drawing/2014/main" id="{78519D6D-E93C-43C4-9FA3-9C61A2B5E21B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7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B7310A2A-1C4F-439A-9988-6AA3B24A5077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28" name="สี่เหลี่ยมผืนผ้า 3">
                  <a:extLst>
                    <a:ext uri="{FF2B5EF4-FFF2-40B4-BE49-F238E27FC236}">
                      <a16:creationId xmlns:a16="http://schemas.microsoft.com/office/drawing/2014/main" id="{98ECCC5A-1A37-4FC1-B19A-B0823173C6F2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22" name="กลุ่ม 9">
                <a:extLst>
                  <a:ext uri="{FF2B5EF4-FFF2-40B4-BE49-F238E27FC236}">
                    <a16:creationId xmlns:a16="http://schemas.microsoft.com/office/drawing/2014/main" id="{32748B41-506A-4F5D-9479-0120ABCB8B73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23" name="วงรี 13">
                  <a:extLst>
                    <a:ext uri="{FF2B5EF4-FFF2-40B4-BE49-F238E27FC236}">
                      <a16:creationId xmlns:a16="http://schemas.microsoft.com/office/drawing/2014/main" id="{89736C18-A439-49A0-B9DA-2E48FF1651C2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24" name="รูปภาพ 65">
                  <a:extLst>
                    <a:ext uri="{FF2B5EF4-FFF2-40B4-BE49-F238E27FC236}">
                      <a16:creationId xmlns:a16="http://schemas.microsoft.com/office/drawing/2014/main" id="{C7A62E87-EB4D-420C-819D-18D20A3ED80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20" name="กล่องข้อความ 8">
              <a:extLst>
                <a:ext uri="{FF2B5EF4-FFF2-40B4-BE49-F238E27FC236}">
                  <a16:creationId xmlns:a16="http://schemas.microsoft.com/office/drawing/2014/main" id="{247D8209-1FB9-440D-A9EE-2CC5F72156D5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08919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999565" y="2471085"/>
            <a:ext cx="10515600" cy="1486287"/>
          </a:xfrm>
          <a:prstGeom prst="snip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ea typeface="Times New Roman" panose="02020603050405020304" pitchFamily="18" charset="0"/>
                <a:cs typeface="Chulabhorn Likit Text Light" panose="00000400000000000000" pitchFamily="50" charset="-34"/>
              </a:rPr>
              <a:t>ระเบียบวาระที่ 5</a:t>
            </a:r>
            <a:r>
              <a:rPr lang="th-TH" sz="40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 เรื่อง อื่นๆ</a:t>
            </a:r>
          </a:p>
        </p:txBody>
      </p:sp>
      <p:grpSp>
        <p:nvGrpSpPr>
          <p:cNvPr id="15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38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9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3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35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3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3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42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4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4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1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45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46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47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4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0122924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/>
          <p:nvPr/>
        </p:nvSpPr>
        <p:spPr>
          <a:xfrm>
            <a:off x="2138765" y="2575962"/>
            <a:ext cx="7811147" cy="14989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4" name="Rectangle 114"/>
          <p:cNvSpPr/>
          <p:nvPr/>
        </p:nvSpPr>
        <p:spPr>
          <a:xfrm>
            <a:off x="2429199" y="2885928"/>
            <a:ext cx="7275284" cy="91545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h-TH" sz="4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ขอขอบคุณ</a:t>
            </a:r>
            <a:endParaRPr lang="en-US" sz="4000" b="1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7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9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13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14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15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16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10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11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12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8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pSp>
        <p:nvGrpSpPr>
          <p:cNvPr id="17" name="กลุ่ม 14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8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20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9" name="รูปห้าเหลี่ยม 3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30" name="รูปห้าเหลี่ยม 3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1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2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5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6" name="กลุ่ม 3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7" name="Picture 26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8" name="Picture 27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3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9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337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4831" y="-216933"/>
            <a:ext cx="12245731" cy="1638279"/>
            <a:chOff x="4831" y="-216933"/>
            <a:chExt cx="12245731" cy="1638279"/>
          </a:xfrm>
        </p:grpSpPr>
        <p:grpSp>
          <p:nvGrpSpPr>
            <p:cNvPr id="52" name="Group 70"/>
            <p:cNvGrpSpPr/>
            <p:nvPr/>
          </p:nvGrpSpPr>
          <p:grpSpPr>
            <a:xfrm>
              <a:off x="4831" y="-216933"/>
              <a:ext cx="12245731" cy="1638279"/>
              <a:chOff x="-23581" y="-192311"/>
              <a:chExt cx="10193050" cy="1495013"/>
            </a:xfrm>
          </p:grpSpPr>
          <p:grpSp>
            <p:nvGrpSpPr>
              <p:cNvPr id="54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856748"/>
                <a:chOff x="-29746" y="-164554"/>
                <a:chExt cx="9173747" cy="771073"/>
              </a:xfrm>
            </p:grpSpPr>
            <p:sp>
              <p:nvSpPr>
                <p:cNvPr id="58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59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771073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0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61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65329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55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192311"/>
                <a:ext cx="1466312" cy="1495013"/>
                <a:chOff x="5688831" y="-409911"/>
                <a:chExt cx="1319681" cy="1345512"/>
              </a:xfrm>
            </p:grpSpPr>
            <p:sp>
              <p:nvSpPr>
                <p:cNvPr id="56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09911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57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139337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53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16905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aphicFrame>
        <p:nvGraphicFramePr>
          <p:cNvPr id="8" name="ตาราง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990175"/>
              </p:ext>
            </p:extLst>
          </p:nvPr>
        </p:nvGraphicFramePr>
        <p:xfrm>
          <a:off x="480744" y="1279193"/>
          <a:ext cx="11292500" cy="452564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3904">
                  <a:extLst>
                    <a:ext uri="{9D8B030D-6E8A-4147-A177-3AD203B41FA5}">
                      <a16:colId xmlns:a16="http://schemas.microsoft.com/office/drawing/2014/main" val="3847035520"/>
                    </a:ext>
                  </a:extLst>
                </a:gridCol>
                <a:gridCol w="2387090">
                  <a:extLst>
                    <a:ext uri="{9D8B030D-6E8A-4147-A177-3AD203B41FA5}">
                      <a16:colId xmlns:a16="http://schemas.microsoft.com/office/drawing/2014/main" val="231617540"/>
                    </a:ext>
                  </a:extLst>
                </a:gridCol>
                <a:gridCol w="2243457">
                  <a:extLst>
                    <a:ext uri="{9D8B030D-6E8A-4147-A177-3AD203B41FA5}">
                      <a16:colId xmlns:a16="http://schemas.microsoft.com/office/drawing/2014/main" val="1539176672"/>
                    </a:ext>
                  </a:extLst>
                </a:gridCol>
                <a:gridCol w="1050130">
                  <a:extLst>
                    <a:ext uri="{9D8B030D-6E8A-4147-A177-3AD203B41FA5}">
                      <a16:colId xmlns:a16="http://schemas.microsoft.com/office/drawing/2014/main" val="1933619242"/>
                    </a:ext>
                  </a:extLst>
                </a:gridCol>
                <a:gridCol w="1503593">
                  <a:extLst>
                    <a:ext uri="{9D8B030D-6E8A-4147-A177-3AD203B41FA5}">
                      <a16:colId xmlns:a16="http://schemas.microsoft.com/office/drawing/2014/main" val="486534550"/>
                    </a:ext>
                  </a:extLst>
                </a:gridCol>
                <a:gridCol w="2204326">
                  <a:extLst>
                    <a:ext uri="{9D8B030D-6E8A-4147-A177-3AD203B41FA5}">
                      <a16:colId xmlns:a16="http://schemas.microsoft.com/office/drawing/2014/main" val="1448607063"/>
                    </a:ext>
                  </a:extLst>
                </a:gridCol>
              </a:tblGrid>
              <a:tr h="384329"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งบประมาณ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การจัดสรรงบประมาณ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  <a:endParaRPr lang="th-TH" sz="18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8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8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8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คงเหลือ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466463"/>
                  </a:ext>
                </a:extLst>
              </a:tr>
              <a:tr h="66101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</a:t>
                      </a:r>
                      <a:b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7C7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7482050"/>
                  </a:ext>
                </a:extLst>
              </a:tr>
              <a:tr h="885974">
                <a:tc>
                  <a:txBody>
                    <a:bodyPr/>
                    <a:lstStyle/>
                    <a:p>
                      <a:r>
                        <a:rPr lang="th-TH" sz="21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1. งบบริหาร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151</a:t>
                      </a:r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,036,300.00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85,050,802.72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56.31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rgbClr val="FF000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-20.69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65</a:t>
                      </a:r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,985,497.28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0C3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9618275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r>
                        <a:rPr lang="th-TH" sz="21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2. เงินอุดหนุน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84,520,000.00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79,798,824.00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+17.41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,721,176.00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F5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048295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3.</a:t>
                      </a:r>
                      <a:r>
                        <a:rPr lang="th-TH" sz="2000" b="1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</a:t>
                      </a:r>
                      <a:r>
                        <a:rPr lang="th-TH" sz="20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เงินทุนหมุนเวียน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594,000,000.00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513,682,019.00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86.48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+9.48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80,317,981.00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76349"/>
                  </a:ext>
                </a:extLst>
              </a:tr>
              <a:tr h="816985">
                <a:tc>
                  <a:txBody>
                    <a:bodyPr/>
                    <a:lstStyle/>
                    <a:p>
                      <a:pPr algn="ctr"/>
                      <a:r>
                        <a:rPr lang="th-TH" sz="18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ภาพรวม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829,556,300.00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678,531,645.72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21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81.79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2100" b="1" i="0" u="none" strike="noStrike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+4.79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21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151,024,654.28</a:t>
                      </a:r>
                      <a:endParaRPr lang="th-TH" sz="21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91873"/>
                  </a:ext>
                </a:extLst>
              </a:tr>
            </a:tbl>
          </a:graphicData>
        </a:graphic>
      </p:graphicFrame>
      <p:sp>
        <p:nvSpPr>
          <p:cNvPr id="2" name="สี่เหลี่ยมผืนผ้า 1"/>
          <p:cNvSpPr/>
          <p:nvPr/>
        </p:nvSpPr>
        <p:spPr>
          <a:xfrm>
            <a:off x="8709012" y="5936396"/>
            <a:ext cx="34829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>
                <a:solidFill>
                  <a:srgbClr val="002060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ข้อมูล ณ วันที่ 19 เมษายน 2566</a:t>
            </a:r>
            <a:endParaRPr lang="th-TH" sz="1600" dirty="0"/>
          </a:p>
        </p:txBody>
      </p:sp>
      <p:sp>
        <p:nvSpPr>
          <p:cNvPr id="35" name="ชื่อเรื่อง 1"/>
          <p:cNvSpPr txBox="1">
            <a:spLocks/>
          </p:cNvSpPr>
          <p:nvPr/>
        </p:nvSpPr>
        <p:spPr>
          <a:xfrm>
            <a:off x="589752" y="153631"/>
            <a:ext cx="7069043" cy="635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ผลการเบิกจ่ายประจำปีงบประมาณ พ.ศ. 2566  (ส่วนภูมิภาค)</a:t>
            </a:r>
          </a:p>
        </p:txBody>
      </p:sp>
      <p:grpSp>
        <p:nvGrpSpPr>
          <p:cNvPr id="36" name="กลุ่ม 3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37" name="กลุ่ม 3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39" name="กลุ่ม 3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48" name="รูปห้าเหลี่ยม 4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49" name="รูปห้าเหลี่ยม 4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40" name="กลุ่ม 3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41" name="กลุ่ม 4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4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4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45" name="กลุ่ม 4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4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4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4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38" name="TextBox 7"/>
            <p:cNvSpPr txBox="1"/>
            <p:nvPr/>
          </p:nvSpPr>
          <p:spPr>
            <a:xfrm>
              <a:off x="-35186" y="4804874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0646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4831" y="-305833"/>
            <a:ext cx="12245731" cy="1638279"/>
            <a:chOff x="4831" y="-305833"/>
            <a:chExt cx="12245731" cy="1638279"/>
          </a:xfrm>
        </p:grpSpPr>
        <p:grpSp>
          <p:nvGrpSpPr>
            <p:cNvPr id="33" name="Group 70"/>
            <p:cNvGrpSpPr/>
            <p:nvPr/>
          </p:nvGrpSpPr>
          <p:grpSpPr>
            <a:xfrm>
              <a:off x="4831" y="-305833"/>
              <a:ext cx="12245731" cy="1638279"/>
              <a:chOff x="-23581" y="-273435"/>
              <a:chExt cx="10193050" cy="1495013"/>
            </a:xfrm>
          </p:grpSpPr>
          <p:grpSp>
            <p:nvGrpSpPr>
              <p:cNvPr id="35" name="กลุ่ม 52">
                <a:extLst>
                  <a:ext uri="{FF2B5EF4-FFF2-40B4-BE49-F238E27FC236}">
                    <a16:creationId xmlns:a16="http://schemas.microsoft.com/office/drawing/2014/main" id="{84E5CB32-C22A-40FB-BE79-3F261B775F5E}"/>
                  </a:ext>
                </a:extLst>
              </p:cNvPr>
              <p:cNvGrpSpPr/>
              <p:nvPr/>
            </p:nvGrpSpPr>
            <p:grpSpPr>
              <a:xfrm>
                <a:off x="-23581" y="299"/>
                <a:ext cx="10193050" cy="705630"/>
                <a:chOff x="-29746" y="-164554"/>
                <a:chExt cx="9173747" cy="635067"/>
              </a:xfrm>
            </p:grpSpPr>
            <p:sp>
              <p:nvSpPr>
                <p:cNvPr id="39" name="สี่เหลี่ยมผืนผ้า: มุมมน 48">
                  <a:extLst>
                    <a:ext uri="{FF2B5EF4-FFF2-40B4-BE49-F238E27FC236}">
                      <a16:creationId xmlns:a16="http://schemas.microsoft.com/office/drawing/2014/main" id="{DCE62B95-9C16-4E87-82CC-AF99B1F01983}"/>
                    </a:ext>
                  </a:extLst>
                </p:cNvPr>
                <p:cNvSpPr/>
                <p:nvPr/>
              </p:nvSpPr>
              <p:spPr>
                <a:xfrm>
                  <a:off x="5692012" y="65211"/>
                  <a:ext cx="3441748" cy="37769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0" name="สี่เหลี่ยมผืนผ้า 47">
                  <a:extLst>
                    <a:ext uri="{FF2B5EF4-FFF2-40B4-BE49-F238E27FC236}">
                      <a16:creationId xmlns:a16="http://schemas.microsoft.com/office/drawing/2014/main" id="{667204FE-3C1C-4980-AD32-890094B05AFC}"/>
                    </a:ext>
                  </a:extLst>
                </p:cNvPr>
                <p:cNvSpPr/>
                <p:nvPr/>
              </p:nvSpPr>
              <p:spPr>
                <a:xfrm>
                  <a:off x="-29746" y="-164554"/>
                  <a:ext cx="9173747" cy="635067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8E7300"/>
                    </a:gs>
                    <a:gs pos="51000">
                      <a:srgbClr val="FFFFFF"/>
                    </a:gs>
                    <a:gs pos="76000">
                      <a:srgbClr val="BC9800"/>
                    </a:gs>
                    <a:gs pos="24000">
                      <a:srgbClr val="BC9800"/>
                    </a:gs>
                    <a:gs pos="100000">
                      <a:srgbClr val="9A7D00"/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1" name="แผนผังลำดับงาน: ป้อนข้อมูลด้วยตนเอง 4">
                  <a:extLst>
                    <a:ext uri="{FF2B5EF4-FFF2-40B4-BE49-F238E27FC236}">
                      <a16:creationId xmlns:a16="http://schemas.microsoft.com/office/drawing/2014/main" id="{CDB1064D-F2C9-4D02-9722-A4463B75D08B}"/>
                    </a:ext>
                  </a:extLst>
                </p:cNvPr>
                <p:cNvSpPr/>
                <p:nvPr/>
              </p:nvSpPr>
              <p:spPr>
                <a:xfrm>
                  <a:off x="5883027" y="51469"/>
                  <a:ext cx="3260973" cy="301861"/>
                </a:xfrm>
                <a:prstGeom prst="flowChartAlternateProcess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  <p:sp>
              <p:nvSpPr>
                <p:cNvPr id="42" name="สี่เหลี่ยมผืนผ้า 3">
                  <a:extLst>
                    <a:ext uri="{FF2B5EF4-FFF2-40B4-BE49-F238E27FC236}">
                      <a16:creationId xmlns:a16="http://schemas.microsoft.com/office/drawing/2014/main" id="{8493D4F4-6FD8-4552-904E-DB7274115DA0}"/>
                    </a:ext>
                  </a:extLst>
                </p:cNvPr>
                <p:cNvSpPr/>
                <p:nvPr/>
              </p:nvSpPr>
              <p:spPr>
                <a:xfrm>
                  <a:off x="-29746" y="-164553"/>
                  <a:ext cx="9173747" cy="539230"/>
                </a:xfrm>
                <a:prstGeom prst="rect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2000" dirty="0"/>
                </a:p>
              </p:txBody>
            </p:sp>
          </p:grpSp>
          <p:grpSp>
            <p:nvGrpSpPr>
              <p:cNvPr id="36" name="กลุ่ม 9">
                <a:extLst>
                  <a:ext uri="{FF2B5EF4-FFF2-40B4-BE49-F238E27FC236}">
                    <a16:creationId xmlns:a16="http://schemas.microsoft.com/office/drawing/2014/main" id="{D2312BD0-5401-4FDB-9FF3-B1382B3C9639}"/>
                  </a:ext>
                </a:extLst>
              </p:cNvPr>
              <p:cNvGrpSpPr/>
              <p:nvPr/>
            </p:nvGrpSpPr>
            <p:grpSpPr>
              <a:xfrm>
                <a:off x="6011616" y="-273435"/>
                <a:ext cx="1466312" cy="1495013"/>
                <a:chOff x="5688831" y="-482922"/>
                <a:chExt cx="1319681" cy="1345512"/>
              </a:xfrm>
            </p:grpSpPr>
            <p:sp>
              <p:nvSpPr>
                <p:cNvPr id="37" name="วงรี 13">
                  <a:extLst>
                    <a:ext uri="{FF2B5EF4-FFF2-40B4-BE49-F238E27FC236}">
                      <a16:creationId xmlns:a16="http://schemas.microsoft.com/office/drawing/2014/main" id="{722B5707-C41F-4885-825E-D2676CEE49E1}"/>
                    </a:ext>
                  </a:extLst>
                </p:cNvPr>
                <p:cNvSpPr/>
                <p:nvPr/>
              </p:nvSpPr>
              <p:spPr>
                <a:xfrm>
                  <a:off x="5688831" y="-482922"/>
                  <a:ext cx="1319681" cy="1345512"/>
                </a:xfrm>
                <a:prstGeom prst="ellipse">
                  <a:avLst/>
                </a:prstGeom>
                <a:solidFill>
                  <a:srgbClr val="FBF7F1"/>
                </a:solidFill>
                <a:ln>
                  <a:noFill/>
                </a:ln>
                <a:effectLst>
                  <a:softEdge rad="3175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2000" dirty="0"/>
                </a:p>
              </p:txBody>
            </p:sp>
            <p:pic>
              <p:nvPicPr>
                <p:cNvPr id="38" name="รูปภาพ 65">
                  <a:extLst>
                    <a:ext uri="{FF2B5EF4-FFF2-40B4-BE49-F238E27FC236}">
                      <a16:creationId xmlns:a16="http://schemas.microsoft.com/office/drawing/2014/main" id="{EF9B53AA-6A14-4E04-B937-D6234A306BD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65168" b="30186"/>
                <a:stretch/>
              </p:blipFill>
              <p:spPr>
                <a:xfrm>
                  <a:off x="5951490" y="-212348"/>
                  <a:ext cx="912399" cy="654350"/>
                </a:xfrm>
                <a:custGeom>
                  <a:avLst/>
                  <a:gdLst>
                    <a:gd name="connsiteX0" fmla="*/ 0 w 1500565"/>
                    <a:gd name="connsiteY0" fmla="*/ 0 h 990006"/>
                    <a:gd name="connsiteX1" fmla="*/ 1500565 w 1500565"/>
                    <a:gd name="connsiteY1" fmla="*/ 0 h 990006"/>
                    <a:gd name="connsiteX2" fmla="*/ 1500565 w 1500565"/>
                    <a:gd name="connsiteY2" fmla="*/ 699241 h 990006"/>
                    <a:gd name="connsiteX3" fmla="*/ 1454656 w 1500565"/>
                    <a:gd name="connsiteY3" fmla="*/ 699241 h 990006"/>
                    <a:gd name="connsiteX4" fmla="*/ 1454656 w 1500565"/>
                    <a:gd name="connsiteY4" fmla="*/ 958222 h 990006"/>
                    <a:gd name="connsiteX5" fmla="*/ 1500565 w 1500565"/>
                    <a:gd name="connsiteY5" fmla="*/ 958222 h 990006"/>
                    <a:gd name="connsiteX6" fmla="*/ 1500565 w 1500565"/>
                    <a:gd name="connsiteY6" fmla="*/ 990006 h 990006"/>
                    <a:gd name="connsiteX7" fmla="*/ 0 w 1500565"/>
                    <a:gd name="connsiteY7" fmla="*/ 990006 h 9900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500565" h="990006">
                      <a:moveTo>
                        <a:pt x="0" y="0"/>
                      </a:moveTo>
                      <a:lnTo>
                        <a:pt x="1500565" y="0"/>
                      </a:lnTo>
                      <a:lnTo>
                        <a:pt x="1500565" y="699241"/>
                      </a:lnTo>
                      <a:lnTo>
                        <a:pt x="1454656" y="699241"/>
                      </a:lnTo>
                      <a:lnTo>
                        <a:pt x="1454656" y="958222"/>
                      </a:lnTo>
                      <a:lnTo>
                        <a:pt x="1500565" y="958222"/>
                      </a:lnTo>
                      <a:lnTo>
                        <a:pt x="1500565" y="990006"/>
                      </a:lnTo>
                      <a:lnTo>
                        <a:pt x="0" y="990006"/>
                      </a:lnTo>
                      <a:close/>
                    </a:path>
                  </a:pathLst>
                </a:custGeom>
              </p:spPr>
            </p:pic>
          </p:grpSp>
        </p:grpSp>
        <p:sp>
          <p:nvSpPr>
            <p:cNvPr id="34" name="กล่องข้อความ 8">
              <a:extLst>
                <a:ext uri="{FF2B5EF4-FFF2-40B4-BE49-F238E27FC236}">
                  <a16:creationId xmlns:a16="http://schemas.microsoft.com/office/drawing/2014/main" id="{BF84CABE-5C70-4013-8958-0D4F9CD0D474}"/>
                </a:ext>
              </a:extLst>
            </p:cNvPr>
            <p:cNvSpPr txBox="1"/>
            <p:nvPr/>
          </p:nvSpPr>
          <p:spPr>
            <a:xfrm>
              <a:off x="9260475" y="55412"/>
              <a:ext cx="2983251" cy="598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60 </a:t>
              </a: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ปี กรมการพัฒนาชุมชน</a:t>
              </a:r>
            </a:p>
            <a:p>
              <a:pPr>
                <a:lnSpc>
                  <a:spcPct val="120000"/>
                </a:lnSpc>
              </a:pPr>
              <a:r>
                <a:rPr lang="th-TH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ulabhorn Likit Text Light" panose="00000400000000000000" pitchFamily="50" charset="-34"/>
                  <a:cs typeface="Chulabhorn Likit Text Light" panose="00000400000000000000" pitchFamily="50" charset="-34"/>
                </a:rPr>
                <a:t>สร้างสรรค์ชุมชน สร้างคน สร้างชาติ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 Light" panose="00000400000000000000" pitchFamily="50" charset="-34"/>
                <a:cs typeface="Chulabhorn Likit Text Light" panose="00000400000000000000" pitchFamily="50" charset="-34"/>
              </a:endParaRPr>
            </a:p>
          </p:txBody>
        </p:sp>
      </p:grpSp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327"/>
              </p:ext>
            </p:extLst>
          </p:nvPr>
        </p:nvGraphicFramePr>
        <p:xfrm>
          <a:off x="259307" y="993661"/>
          <a:ext cx="11750724" cy="519139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24365">
                  <a:extLst>
                    <a:ext uri="{9D8B030D-6E8A-4147-A177-3AD203B41FA5}">
                      <a16:colId xmlns:a16="http://schemas.microsoft.com/office/drawing/2014/main" val="321064212"/>
                    </a:ext>
                  </a:extLst>
                </a:gridCol>
                <a:gridCol w="1939348">
                  <a:extLst>
                    <a:ext uri="{9D8B030D-6E8A-4147-A177-3AD203B41FA5}">
                      <a16:colId xmlns:a16="http://schemas.microsoft.com/office/drawing/2014/main" val="318267208"/>
                    </a:ext>
                  </a:extLst>
                </a:gridCol>
                <a:gridCol w="3754917">
                  <a:extLst>
                    <a:ext uri="{9D8B030D-6E8A-4147-A177-3AD203B41FA5}">
                      <a16:colId xmlns:a16="http://schemas.microsoft.com/office/drawing/2014/main" val="127314794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3576945535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2042843859"/>
                    </a:ext>
                  </a:extLst>
                </a:gridCol>
                <a:gridCol w="1521931">
                  <a:extLst>
                    <a:ext uri="{9D8B030D-6E8A-4147-A177-3AD203B41FA5}">
                      <a16:colId xmlns:a16="http://schemas.microsoft.com/office/drawing/2014/main" val="1951605764"/>
                    </a:ext>
                  </a:extLst>
                </a:gridCol>
              </a:tblGrid>
              <a:tr h="405293"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ลำดับที่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จัดสรร 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6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เบิกจ่าย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20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เทียบกับเป้าหมาย</a:t>
                      </a:r>
                      <a:b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</a:br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ไตรมาส 3</a:t>
                      </a:r>
                    </a:p>
                    <a:p>
                      <a:pPr algn="ctr"/>
                      <a:r>
                        <a:rPr lang="th-TH" sz="170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(ร้อยละ</a:t>
                      </a:r>
                      <a:r>
                        <a:rPr lang="th-TH" sz="1700" baseline="0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 77)</a:t>
                      </a:r>
                      <a:endParaRPr lang="th-TH" sz="1700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12606"/>
                  </a:ext>
                </a:extLst>
              </a:tr>
              <a:tr h="846857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เป็นเงิน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(บาท)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(</a:t>
                      </a:r>
                      <a:r>
                        <a:rPr lang="en-US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%</a:t>
                      </a:r>
                      <a:r>
                        <a:rPr lang="th-TH" sz="1700" b="1" dirty="0">
                          <a:solidFill>
                            <a:srgbClr val="002060"/>
                          </a:solidFill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345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12,032,905.00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11,730,461.00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97.49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20.49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10016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14,070,415.00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13,566,272.00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96.42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19.42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5965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11,560,655.00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10,992,365.10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95.08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18.08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92252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11,318,805.00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10,754,080.00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95.01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18.01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0522129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10,520,580.00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9,991,351.65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94.97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17.97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9791368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10,773,740.00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10,222,983.75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94.89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17.89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022005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12,257,265.00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11,574,024.00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94.43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17.43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8113570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18,376,640.00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17,343,596.00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94.38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17.38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9720031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12,012,780.00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11,309,999.95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94.15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17.15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0972287"/>
                  </a:ext>
                </a:extLst>
              </a:tr>
              <a:tr h="39392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cs typeface="Chulabhorn Likit Text Light" panose="000004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       11,858,615.00 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11,121,821.58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600" b="1" i="0" u="none" strike="noStrike" kern="1200" dirty="0">
                          <a:solidFill>
                            <a:srgbClr val="002060"/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93.79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+</a:t>
                      </a:r>
                      <a:r>
                        <a:rPr lang="th-TH" sz="1600" b="1" i="0" u="none" strike="noStrike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50" charset="-34"/>
                          <a:ea typeface="+mn-ea"/>
                          <a:cs typeface="Chulabhorn Likit Text Light" panose="00000400000000000000" pitchFamily="50" charset="-34"/>
                        </a:rPr>
                        <a:t>16.79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6326586"/>
                  </a:ext>
                </a:extLst>
              </a:tr>
            </a:tbl>
          </a:graphicData>
        </a:graphic>
      </p:graphicFrame>
      <p:grpSp>
        <p:nvGrpSpPr>
          <p:cNvPr id="16" name="กลุ่ม 15"/>
          <p:cNvGrpSpPr/>
          <p:nvPr/>
        </p:nvGrpSpPr>
        <p:grpSpPr>
          <a:xfrm>
            <a:off x="0" y="6280821"/>
            <a:ext cx="6867498" cy="633958"/>
            <a:chOff x="-425532" y="4710612"/>
            <a:chExt cx="5576155" cy="475468"/>
          </a:xfrm>
        </p:grpSpPr>
        <p:grpSp>
          <p:nvGrpSpPr>
            <p:cNvPr id="17" name="กลุ่ม 16"/>
            <p:cNvGrpSpPr/>
            <p:nvPr/>
          </p:nvGrpSpPr>
          <p:grpSpPr>
            <a:xfrm>
              <a:off x="-425532" y="4710612"/>
              <a:ext cx="5576155" cy="475468"/>
              <a:chOff x="-425532" y="4710612"/>
              <a:chExt cx="5576155" cy="475468"/>
            </a:xfrm>
          </p:grpSpPr>
          <p:grpSp>
            <p:nvGrpSpPr>
              <p:cNvPr id="19" name="กลุ่ม 18"/>
              <p:cNvGrpSpPr/>
              <p:nvPr/>
            </p:nvGrpSpPr>
            <p:grpSpPr>
              <a:xfrm>
                <a:off x="-425532" y="4744286"/>
                <a:ext cx="3197332" cy="419753"/>
                <a:chOff x="-468560" y="4744285"/>
                <a:chExt cx="3197332" cy="419753"/>
              </a:xfrm>
            </p:grpSpPr>
            <p:sp>
              <p:nvSpPr>
                <p:cNvPr id="28" name="รูปห้าเหลี่ยม 27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396552" y="4744285"/>
                  <a:ext cx="3125324" cy="419753"/>
                </a:xfrm>
                <a:prstGeom prst="homePlate">
                  <a:avLst/>
                </a:prstGeom>
                <a:solidFill>
                  <a:srgbClr val="FFCD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  <p:sp>
              <p:nvSpPr>
                <p:cNvPr id="29" name="รูปห้าเหลี่ยม 28">
                  <a:extLst>
                    <a:ext uri="{FF2B5EF4-FFF2-40B4-BE49-F238E27FC236}">
                      <a16:creationId xmlns:a16="http://schemas.microsoft.com/office/drawing/2014/main" id="{DBD58DB1-2D1D-473D-B9E5-40B9622A67E9}"/>
                    </a:ext>
                  </a:extLst>
                </p:cNvPr>
                <p:cNvSpPr/>
                <p:nvPr/>
              </p:nvSpPr>
              <p:spPr>
                <a:xfrm>
                  <a:off x="-468560" y="4744285"/>
                  <a:ext cx="3125324" cy="419753"/>
                </a:xfrm>
                <a:prstGeom prst="homePlat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th-TH" sz="3733" dirty="0"/>
                </a:p>
              </p:txBody>
            </p:sp>
          </p:grpSp>
          <p:grpSp>
            <p:nvGrpSpPr>
              <p:cNvPr id="20" name="กลุ่ม 19"/>
              <p:cNvGrpSpPr/>
              <p:nvPr/>
            </p:nvGrpSpPr>
            <p:grpSpPr>
              <a:xfrm>
                <a:off x="2771800" y="4710612"/>
                <a:ext cx="2378823" cy="475468"/>
                <a:chOff x="3507388" y="4717424"/>
                <a:chExt cx="2378823" cy="475468"/>
              </a:xfrm>
            </p:grpSpPr>
            <p:grpSp>
              <p:nvGrpSpPr>
                <p:cNvPr id="21" name="กลุ่ม 20"/>
                <p:cNvGrpSpPr/>
                <p:nvPr/>
              </p:nvGrpSpPr>
              <p:grpSpPr>
                <a:xfrm>
                  <a:off x="4284268" y="4717424"/>
                  <a:ext cx="1601943" cy="405692"/>
                  <a:chOff x="6239008" y="4519859"/>
                  <a:chExt cx="1601943" cy="405692"/>
                </a:xfrm>
              </p:grpSpPr>
              <p:pic>
                <p:nvPicPr>
                  <p:cNvPr id="23" name="Picture 23">
                    <a:extLst>
                      <a:ext uri="{FF2B5EF4-FFF2-40B4-BE49-F238E27FC236}">
                        <a16:creationId xmlns:a16="http://schemas.microsoft.com/office/drawing/2014/main" id="{A9FCDA38-8F0B-49DF-8F2E-B899B1F3623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277898" y="4519859"/>
                    <a:ext cx="563053" cy="367586"/>
                  </a:xfrm>
                  <a:prstGeom prst="rect">
                    <a:avLst/>
                  </a:prstGeom>
                </p:spPr>
              </p:pic>
              <p:pic>
                <p:nvPicPr>
                  <p:cNvPr id="24" name="Picture 24">
                    <a:extLst>
                      <a:ext uri="{FF2B5EF4-FFF2-40B4-BE49-F238E27FC236}">
                        <a16:creationId xmlns:a16="http://schemas.microsoft.com/office/drawing/2014/main" id="{199745AA-CFB3-443D-A566-E11575BA522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6239008" y="4535548"/>
                    <a:ext cx="346227" cy="390003"/>
                  </a:xfrm>
                  <a:prstGeom prst="rect">
                    <a:avLst/>
                  </a:prstGeom>
                </p:spPr>
              </p:pic>
              <p:grpSp>
                <p:nvGrpSpPr>
                  <p:cNvPr id="25" name="กลุ่ม 24"/>
                  <p:cNvGrpSpPr/>
                  <p:nvPr/>
                </p:nvGrpSpPr>
                <p:grpSpPr>
                  <a:xfrm>
                    <a:off x="6619048" y="4614121"/>
                    <a:ext cx="626890" cy="294323"/>
                    <a:chOff x="6589062" y="4638694"/>
                    <a:chExt cx="413122" cy="193959"/>
                  </a:xfrm>
                </p:grpSpPr>
                <p:pic>
                  <p:nvPicPr>
                    <p:cNvPr id="26" name="Picture 35">
                      <a:extLst>
                        <a:ext uri="{FF2B5EF4-FFF2-40B4-BE49-F238E27FC236}">
                          <a16:creationId xmlns:a16="http://schemas.microsoft.com/office/drawing/2014/main" id="{9584FECB-F937-4F01-8CDD-C92F98A2F1B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589062" y="4648929"/>
                      <a:ext cx="221444" cy="18372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27" name="Picture 36">
                      <a:extLst>
                        <a:ext uri="{FF2B5EF4-FFF2-40B4-BE49-F238E27FC236}">
                          <a16:creationId xmlns:a16="http://schemas.microsoft.com/office/drawing/2014/main" id="{62FFD426-AD6C-47DA-99D3-A7217E240C18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6835445" y="4638694"/>
                      <a:ext cx="166739" cy="180120"/>
                    </a:xfrm>
                    <a:prstGeom prst="rect">
                      <a:avLst/>
                    </a:prstGeom>
                  </p:spPr>
                </p:pic>
              </p:grpSp>
            </p:grpSp>
            <p:pic>
              <p:nvPicPr>
                <p:cNvPr id="22" name="Picture 2" descr="C:\Users\Administrator\Desktop\change for good.pn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507388" y="4741958"/>
                  <a:ext cx="801816" cy="45093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  <p:sp>
          <p:nvSpPr>
            <p:cNvPr id="18" name="TextBox 7"/>
            <p:cNvSpPr txBox="1"/>
            <p:nvPr/>
          </p:nvSpPr>
          <p:spPr>
            <a:xfrm>
              <a:off x="96576" y="4794706"/>
              <a:ext cx="234463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เศรษฐกิจฐานรากมั่นคง ชุมชนเข้มแข็งอย่างยั่งยืน </a:t>
              </a:r>
            </a:p>
            <a:p>
              <a:r>
                <a:rPr lang="th-TH" sz="1200" b="1" dirty="0">
                  <a:solidFill>
                    <a:schemeClr val="bg1"/>
                  </a:solidFill>
                  <a:latin typeface="Chulabhorn Likit Text Light๙" panose="00000400000000000000" pitchFamily="2" charset="-34"/>
                  <a:cs typeface="Chulabhorn Likit Text Light๙" panose="00000400000000000000" pitchFamily="2" charset="-34"/>
                </a:rPr>
                <a:t>ด้วยหลักปรัชญาของเศรษฐกิจพอเพียง</a:t>
              </a:r>
            </a:p>
          </p:txBody>
        </p:sp>
      </p:grpSp>
      <p:sp>
        <p:nvSpPr>
          <p:cNvPr id="3" name="สี่เหลี่ยมผืนผ้า 2"/>
          <p:cNvSpPr/>
          <p:nvPr/>
        </p:nvSpPr>
        <p:spPr>
          <a:xfrm>
            <a:off x="477108" y="177116"/>
            <a:ext cx="69831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b="1" dirty="0">
                <a:solidFill>
                  <a:schemeClr val="bg1"/>
                </a:solidFill>
                <a:latin typeface="Chulabhorn Likit Text Light" panose="00000400000000000000" pitchFamily="50" charset="-34"/>
                <a:cs typeface="Chulabhorn Likit Text Light" panose="00000400000000000000" pitchFamily="50" charset="-34"/>
              </a:rPr>
              <a:t>ผลการเบิกจ่ายภาพรวม (ข้อมูล ณ  19 เมษายน 2566) </a:t>
            </a:r>
            <a:endParaRPr lang="th-TH" sz="2000" dirty="0">
              <a:solidFill>
                <a:schemeClr val="bg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47064972"/>
      </p:ext>
    </p:extLst>
  </p:cSld>
  <p:clrMapOvr>
    <a:masterClrMapping/>
  </p:clrMapOvr>
</p:sld>
</file>

<file path=ppt/theme/theme1.xml><?xml version="1.0" encoding="utf-8"?>
<a:theme xmlns:a="http://schemas.openxmlformats.org/drawingml/2006/main" name="หยดน้ำ">
  <a:themeElements>
    <a:clrScheme name="หยดน้ำ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หยดน้ำ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หยดน้ำ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หยดน้ำ</Template>
  <TotalTime>809</TotalTime>
  <Words>11832</Words>
  <Application>Microsoft Office PowerPoint</Application>
  <PresentationFormat>แบบจอกว้าง</PresentationFormat>
  <Paragraphs>4230</Paragraphs>
  <Slides>75</Slides>
  <Notes>40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9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75</vt:i4>
      </vt:variant>
    </vt:vector>
  </HeadingPairs>
  <TitlesOfParts>
    <vt:vector size="85" baseType="lpstr">
      <vt:lpstr>Arial</vt:lpstr>
      <vt:lpstr>Calibri</vt:lpstr>
      <vt:lpstr>Chulabhorn Likit Text</vt:lpstr>
      <vt:lpstr>Chulabhorn Likit Text Light</vt:lpstr>
      <vt:lpstr>Chulabhorn Likit Text Light๙</vt:lpstr>
      <vt:lpstr>Cordia New</vt:lpstr>
      <vt:lpstr>JasmineUPC</vt:lpstr>
      <vt:lpstr>TH SarabunPSK</vt:lpstr>
      <vt:lpstr>Tw Cen MT</vt:lpstr>
      <vt:lpstr>หยดน้ำ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ตามหนังสือ ที่ มท 0416.2/ว 1502 ลงวันที่ 11 เมษายน 2566 ขอปรับรายละเอียดตัวชี้วัดที่ 7 ระดับความสำเร็จการบริหารจัดการหนี้ กองทุนพัฒนาบทบาทสตรี ตำแหน่ง พัฒนาการจังหวัด สำหรับรอบการประเมินที่ 2 ประจำปีงบประมาณ พ.ศ. 2566 โดยขอปรับรายละเอียดตัวชี้วัดที่ 7 ดังนี้</vt:lpstr>
      <vt:lpstr>งานนำเสนอ PowerPoint</vt:lpstr>
      <vt:lpstr>งานนำเสนอ PowerPoint</vt:lpstr>
      <vt:lpstr>4.3.1 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2563 </vt:lpstr>
      <vt:lpstr>4.3.2 ประกาศคณะกรรมการบริหารกองทุนพัฒนาบทบาทสตรี เรื่อง หลักเกณฑ์ วิธีการ และเงื่อนไขเกี่ยวกับการลดอัตราดอกเบี้ยเงินกู้และอัตราดอกเบี้ยผิดนัดกองทุนพัฒนาบทบาทสตรี พ.ศ. 2566 </vt:lpstr>
      <vt:lpstr>4.3.3 ประกาศคณะกรรมการบริหารกองทุนพัฒนาบทบาทสตรี  เรื่อง หลักเกณฑ์ วิธีการ และเงื่อนไขการพิจารณา ลดหรืองดเบี้ยปรับ/ดอกเบี้ยผิดนัดตามสัญญากู้ยืมเงิน ของกองทุนพัฒนาบทบาทสตรี </vt:lpstr>
      <vt:lpstr>4.3.4 ประกาศคณะกรรมการบริหารกองทุนพัฒนาบทบาทสตรี เรื่อง มาตรการยกเลิกสัญญาค้ำประกัน เงินกู้รายบุคคล และการปลดหนี้รายบุคคลของกองทุนพัฒนาบทบาทสตรี พ.ศ 2565 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TWDF-CDD</dc:creator>
  <cp:lastModifiedBy>TWDF-CDD</cp:lastModifiedBy>
  <cp:revision>93</cp:revision>
  <cp:lastPrinted>2023-04-20T09:26:51Z</cp:lastPrinted>
  <dcterms:created xsi:type="dcterms:W3CDTF">2023-03-14T08:31:54Z</dcterms:created>
  <dcterms:modified xsi:type="dcterms:W3CDTF">2023-04-21T03:46:21Z</dcterms:modified>
</cp:coreProperties>
</file>