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46"/>
  </p:notesMasterIdLst>
  <p:handoutMasterIdLst>
    <p:handoutMasterId r:id="rId47"/>
  </p:handoutMasterIdLst>
  <p:sldIdLst>
    <p:sldId id="2287" r:id="rId2"/>
    <p:sldId id="2288" r:id="rId3"/>
    <p:sldId id="2295" r:id="rId4"/>
    <p:sldId id="2289" r:id="rId5"/>
    <p:sldId id="2290" r:id="rId6"/>
    <p:sldId id="2291" r:id="rId7"/>
    <p:sldId id="2304" r:id="rId8"/>
    <p:sldId id="2307" r:id="rId9"/>
    <p:sldId id="2343" r:id="rId10"/>
    <p:sldId id="2344" r:id="rId11"/>
    <p:sldId id="2311" r:id="rId12"/>
    <p:sldId id="2312" r:id="rId13"/>
    <p:sldId id="2313" r:id="rId14"/>
    <p:sldId id="2314" r:id="rId15"/>
    <p:sldId id="2315" r:id="rId16"/>
    <p:sldId id="2316" r:id="rId17"/>
    <p:sldId id="2317" r:id="rId18"/>
    <p:sldId id="2318" r:id="rId19"/>
    <p:sldId id="2319" r:id="rId20"/>
    <p:sldId id="2334" r:id="rId21"/>
    <p:sldId id="2335" r:id="rId22"/>
    <p:sldId id="2336" r:id="rId23"/>
    <p:sldId id="2337" r:id="rId24"/>
    <p:sldId id="2320" r:id="rId25"/>
    <p:sldId id="2282" r:id="rId26"/>
    <p:sldId id="2321" r:id="rId27"/>
    <p:sldId id="2135" r:id="rId28"/>
    <p:sldId id="2283" r:id="rId29"/>
    <p:sldId id="2333" r:id="rId30"/>
    <p:sldId id="2324" r:id="rId31"/>
    <p:sldId id="2326" r:id="rId32"/>
    <p:sldId id="2328" r:id="rId33"/>
    <p:sldId id="2329" r:id="rId34"/>
    <p:sldId id="2331" r:id="rId35"/>
    <p:sldId id="2332" r:id="rId36"/>
    <p:sldId id="2323" r:id="rId37"/>
    <p:sldId id="2341" r:id="rId38"/>
    <p:sldId id="2338" r:id="rId39"/>
    <p:sldId id="2339" r:id="rId40"/>
    <p:sldId id="2345" r:id="rId41"/>
    <p:sldId id="2340" r:id="rId42"/>
    <p:sldId id="2342" r:id="rId43"/>
    <p:sldId id="2322" r:id="rId44"/>
    <p:sldId id="323" r:id="rId45"/>
  </p:sldIdLst>
  <p:sldSz cx="10160000" cy="5715000"/>
  <p:notesSz cx="6889750" cy="10021888"/>
  <p:embeddedFontLst>
    <p:embeddedFont>
      <p:font typeface="Calibri Light" panose="020F0302020204030204" pitchFamily="34" charset="0"/>
      <p:regular r:id="rId48"/>
      <p:italic r:id="rId49"/>
    </p:embeddedFont>
    <p:embeddedFont>
      <p:font typeface="Roboto" panose="02000000000000000000" pitchFamily="2" charset="0"/>
      <p:bold r:id="rId50"/>
    </p:embeddedFont>
    <p:embeddedFont>
      <p:font typeface="Noto Sans" panose="020B0502040504020204" pitchFamily="34" charset="0"/>
      <p:regular r:id="rId51"/>
    </p:embeddedFont>
    <p:embeddedFont>
      <p:font typeface="Cordia New" panose="020B0304020202020204" pitchFamily="34" charset="-34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hulabhorn Likit Text Light" panose="00000400000000000000" pitchFamily="50" charset="-34"/>
      <p:regular r:id="rId60"/>
    </p:embeddedFont>
    <p:embeddedFont>
      <p:font typeface="Chulabhorn Likit Text" panose="00000500000000000000" pitchFamily="50" charset="-34"/>
      <p:regular r:id="rId61"/>
      <p:bold r:id="rId62"/>
    </p:embeddedFont>
    <p:embeddedFont>
      <p:font typeface="TH SarabunPSK" panose="020B0500040200020003" pitchFamily="34" charset="-34"/>
      <p:regular r:id="rId63"/>
      <p:bold r:id="rId64"/>
      <p:italic r:id="rId65"/>
      <p:boldItalic r:id="rId66"/>
    </p:embeddedFont>
    <p:embeddedFont>
      <p:font typeface="Tahoma" panose="020B0604030504040204" pitchFamily="34" charset="0"/>
      <p:regular r:id="rId67"/>
      <p:bold r:id="rId68"/>
    </p:embeddedFont>
    <p:embeddedFont>
      <p:font typeface="KodchiangUPC" panose="02020603050405020304" pitchFamily="18" charset="-34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CCC"/>
    <a:srgbClr val="E1C7AD"/>
    <a:srgbClr val="D7EFF5"/>
    <a:srgbClr val="FFAFB1"/>
    <a:srgbClr val="FFD5D6"/>
    <a:srgbClr val="FFE1E2"/>
    <a:srgbClr val="F9DCCF"/>
    <a:srgbClr val="8EBAE2"/>
    <a:srgbClr val="FEF8F4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322" autoAdjust="0"/>
  </p:normalViewPr>
  <p:slideViewPr>
    <p:cSldViewPr snapToGrid="0">
      <p:cViewPr varScale="1">
        <p:scale>
          <a:sx n="83" d="100"/>
          <a:sy n="83" d="100"/>
        </p:scale>
        <p:origin x="498" y="60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font" Target="fonts/font2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0-4591-BE2B-1C0391D6A535}"/>
              </c:ext>
            </c:extLst>
          </c:dPt>
          <c:dPt>
            <c:idx val="1"/>
            <c:invertIfNegative val="0"/>
            <c:bubble3D val="0"/>
            <c:spPr>
              <a:solidFill>
                <a:srgbClr val="CEDEBD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C90-4591-BE2B-1C0391D6A535}"/>
              </c:ext>
            </c:extLst>
          </c:dPt>
          <c:dPt>
            <c:idx val="3"/>
            <c:invertIfNegative val="0"/>
            <c:bubble3D val="0"/>
            <c:spPr>
              <a:solidFill>
                <a:srgbClr val="FDD8D1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0-4591-BE2B-1C0391D6A535}"/>
              </c:ext>
            </c:extLst>
          </c:dPt>
          <c:dPt>
            <c:idx val="4"/>
            <c:invertIfNegative val="0"/>
            <c:bubble3D val="0"/>
            <c:spPr>
              <a:solidFill>
                <a:srgbClr val="D0B8A8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C90-4591-BE2B-1C0391D6A535}"/>
              </c:ext>
            </c:extLst>
          </c:dPt>
          <c:cat>
            <c:strRef>
              <c:f>Sheet1!$A$2:$A$6</c:f>
              <c:strCache>
                <c:ptCount val="5"/>
                <c:pt idx="0">
                  <c:v>จำนวนโครงการทั้งหมด</c:v>
                </c:pt>
                <c:pt idx="1">
                  <c:v>ประเภท ก. เงินต้นคงเหลือถูกต้อง</c:v>
                </c:pt>
                <c:pt idx="2">
                  <c:v>ประเภท ข. เงินต้นคงเหลือไม่ถูกต้อง</c:v>
                </c:pt>
                <c:pt idx="3">
                  <c:v>ประเภท ค. กรณีอื่นๆ</c:v>
                </c:pt>
                <c:pt idx="4">
                  <c:v>คงเหลือโครงการ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108.6</c:v>
                </c:pt>
                <c:pt idx="1">
                  <c:v>16.3</c:v>
                </c:pt>
                <c:pt idx="2">
                  <c:v>0.9</c:v>
                </c:pt>
                <c:pt idx="3">
                  <c:v>27.5</c:v>
                </c:pt>
                <c:pt idx="4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0-4591-BE2B-1C0391D6A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380047"/>
        <c:axId val="413388367"/>
      </c:barChart>
      <c:catAx>
        <c:axId val="413380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413388367"/>
        <c:crosses val="autoZero"/>
        <c:auto val="1"/>
        <c:lblAlgn val="ctr"/>
        <c:lblOffset val="100"/>
        <c:noMultiLvlLbl val="0"/>
      </c:catAx>
      <c:valAx>
        <c:axId val="41338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41338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65919248238918E-2"/>
          <c:y val="3.2522376094199848E-2"/>
          <c:w val="0.92400506010028749"/>
          <c:h val="0.79295818319588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พฤศจิกายน 2566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69577748458604E-2"/>
                  <c:y val="-2.8399747358201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8C-4912-8D3B-D849DBC72080}"/>
                </c:ext>
              </c:extLst>
            </c:dLbl>
            <c:dLbl>
              <c:idx val="1"/>
              <c:layout>
                <c:manualLayout>
                  <c:x val="-1.1590430517167077E-2"/>
                  <c:y val="-8.039591855455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32263286021355E-2"/>
                      <c:h val="7.7179967148922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8C-4912-8D3B-D849DBC72080}"/>
                </c:ext>
              </c:extLst>
            </c:dLbl>
            <c:dLbl>
              <c:idx val="2"/>
              <c:layout>
                <c:manualLayout>
                  <c:x val="-5.7254146783992975E-3"/>
                  <c:y val="-9.708171968417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8C-4912-8D3B-D849DBC72080}"/>
                </c:ext>
              </c:extLst>
            </c:dLbl>
            <c:dLbl>
              <c:idx val="3"/>
              <c:layout>
                <c:manualLayout>
                  <c:x val="-3.5704984755420756E-2"/>
                  <c:y val="-0.16685920570718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8C-4912-8D3B-D849DBC72080}"/>
                </c:ext>
              </c:extLst>
            </c:dLbl>
            <c:dLbl>
              <c:idx val="4"/>
              <c:layout>
                <c:manualLayout>
                  <c:x val="-1.6831658892516605E-2"/>
                  <c:y val="-6.674368228287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C8C-4912-8D3B-D849DBC72080}"/>
                </c:ext>
              </c:extLst>
            </c:dLbl>
            <c:dLbl>
              <c:idx val="5"/>
              <c:layout>
                <c:manualLayout>
                  <c:x val="-5.4956912499452603E-3"/>
                  <c:y val="-3.337184114143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C8C-4912-8D3B-D849DBC72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434</c:v>
                </c:pt>
                <c:pt idx="1">
                  <c:v>117</c:v>
                </c:pt>
                <c:pt idx="2">
                  <c:v>18</c:v>
                </c:pt>
                <c:pt idx="3">
                  <c:v>13</c:v>
                </c:pt>
                <c:pt idx="4">
                  <c:v>162</c:v>
                </c:pt>
                <c:pt idx="5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C-4912-8D3B-D849DBC720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672920"/>
        <c:axId val="194672136"/>
      </c:lineChart>
      <c:catAx>
        <c:axId val="1946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136"/>
        <c:crosses val="autoZero"/>
        <c:auto val="1"/>
        <c:lblAlgn val="ctr"/>
        <c:lblOffset val="100"/>
        <c:tickMarkSkip val="1"/>
        <c:noMultiLvlLbl val="0"/>
      </c:catAx>
      <c:valAx>
        <c:axId val="19467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920"/>
        <c:crosses val="autoZero"/>
        <c:crossBetween val="between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149049861691034"/>
          <c:y val="0.9232598149523048"/>
          <c:w val="0.20885570563416586"/>
          <c:h val="7.6740185047695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>
        <c:manualLayout>
          <c:xMode val="edge"/>
          <c:yMode val="edge"/>
          <c:x val="0.49999606299212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0606267949099476E-2"/>
          <c:y val="4.2566252859214615E-2"/>
          <c:w val="0.91789723028447612"/>
          <c:h val="0.789090518029855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จำนวนลูกหนี้ที่เข้าร่วมมาตรการ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ตุลาคม พ.ศ. 2566</c:v>
                </c:pt>
                <c:pt idx="1">
                  <c:v>พฤศจิกายน พ.ศ. 2566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128</c:v>
                </c:pt>
                <c:pt idx="1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A1-4A48-A737-58E30AB9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06192"/>
        <c:axId val="320207312"/>
      </c:lineChart>
      <c:catAx>
        <c:axId val="3202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7312"/>
        <c:crosses val="autoZero"/>
        <c:auto val="1"/>
        <c:lblAlgn val="ctr"/>
        <c:lblOffset val="100"/>
        <c:noMultiLvlLbl val="0"/>
      </c:catAx>
      <c:valAx>
        <c:axId val="32020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6192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5103275134083E-2"/>
          <c:y val="4.4469205705423287E-2"/>
          <c:w val="0.90149286773935866"/>
          <c:h val="0.715590432296397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ตุลาคม 2566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644984594317018E-2"/>
                  <c:y val="-1.6732992080508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D3-44AD-84C0-C52F73848E63}"/>
                </c:ext>
              </c:extLst>
            </c:dLbl>
            <c:dLbl>
              <c:idx val="1"/>
              <c:layout>
                <c:manualLayout>
                  <c:x val="-2.918486819582335E-2"/>
                  <c:y val="-0.12131861300033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18-4BB0-8ED0-9C176B5E393B}"/>
                </c:ext>
              </c:extLst>
            </c:dLbl>
            <c:dLbl>
              <c:idx val="2"/>
              <c:layout>
                <c:manualLayout>
                  <c:x val="-5.8543535318954697E-2"/>
                  <c:y val="-5.9542355154108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D3-44AD-84C0-C52F73848E63}"/>
                </c:ext>
              </c:extLst>
            </c:dLbl>
            <c:dLbl>
              <c:idx val="3"/>
              <c:layout>
                <c:manualLayout>
                  <c:x val="1.6133972383886901E-2"/>
                  <c:y val="2.4825007330972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4669</c:v>
                </c:pt>
                <c:pt idx="1">
                  <c:v>57</c:v>
                </c:pt>
                <c:pt idx="2">
                  <c:v>91</c:v>
                </c:pt>
                <c:pt idx="3" formatCode="#,##0">
                  <c:v>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0F-4F1D-BEF8-482B59E93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พฤศจิกายน 2566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4817984708432919E-3"/>
                  <c:y val="-4.1963531698766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D3-44AD-84C0-C52F73848E63}"/>
                </c:ext>
              </c:extLst>
            </c:dLbl>
            <c:dLbl>
              <c:idx val="1"/>
              <c:layout>
                <c:manualLayout>
                  <c:x val="9.3731598767544822E-3"/>
                  <c:y val="-0.158692753999352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D3-44AD-84C0-C52F73848E63}"/>
                </c:ext>
              </c:extLst>
            </c:dLbl>
            <c:dLbl>
              <c:idx val="2"/>
              <c:layout>
                <c:manualLayout>
                  <c:x val="-1.7702955608809769E-2"/>
                  <c:y val="-9.680518573195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DD3-44AD-84C0-C52F73848E63}"/>
                </c:ext>
              </c:extLst>
            </c:dLbl>
            <c:dLbl>
              <c:idx val="3"/>
              <c:layout>
                <c:manualLayout>
                  <c:x val="-1.7771767659477453E-2"/>
                  <c:y val="-5.779843182272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4697</c:v>
                </c:pt>
                <c:pt idx="1">
                  <c:v>57</c:v>
                </c:pt>
                <c:pt idx="2">
                  <c:v>95</c:v>
                </c:pt>
                <c:pt idx="3" formatCode="#,##0">
                  <c:v>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0F-4F1D-BEF8-482B59E9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653680"/>
        <c:axId val="400180976"/>
      </c:lineChart>
      <c:catAx>
        <c:axId val="5226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400180976"/>
        <c:crosses val="autoZero"/>
        <c:auto val="1"/>
        <c:lblAlgn val="ctr"/>
        <c:lblOffset val="100"/>
        <c:noMultiLvlLbl val="0"/>
      </c:catAx>
      <c:valAx>
        <c:axId val="400180976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226536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07800-6ACB-450E-A102-5DD3C0785756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93E3CA-65A8-4D7E-8CEB-8B35E48C54EF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 sz="2000" dirty="0">
            <a:latin typeface="Chulabhorn Likit Text Light" panose="00000400000000000000" pitchFamily="50" charset="-34"/>
            <a:cs typeface="+mn-cs"/>
          </a:endParaRPr>
        </a:p>
      </dgm:t>
    </dgm:pt>
    <dgm:pt modelId="{00D5701E-D5F3-402A-9CF2-7157679CE5A8}" type="parTrans" cxnId="{676DAF4A-B195-4A39-AB33-6203D1258C1F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FBD371DA-8FDB-443F-8B77-2BB61D283490}" type="sibTrans" cxnId="{676DAF4A-B195-4A39-AB33-6203D1258C1F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69DA30D0-48E2-442B-A889-95DEA04902B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ข้อตรวจพบ</a:t>
          </a:r>
          <a:b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2400" spc="-40" baseline="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ด้านการตรวจสอบ</a:t>
          </a:r>
          <a: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การบริหารสัญญา</a:t>
          </a:r>
          <a:endParaRPr lang="en-US" sz="24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28B5F7D2-5F5A-4503-A698-92ABF61F672B}" type="parTrans" cxnId="{5B3D2B7A-C0CA-4970-A08C-44B541EA8BBF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60D67C8B-464A-4640-9C4C-8468B60C084F}" type="sibTrans" cxnId="{5B3D2B7A-C0CA-4970-A08C-44B541EA8BBF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E573E512-8B3C-4CE7-A690-B98B37946BB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sz="2000" dirty="0">
            <a:latin typeface="Chulabhorn Likit Text Light" panose="00000400000000000000" pitchFamily="50" charset="-34"/>
            <a:cs typeface="+mn-cs"/>
          </a:endParaRPr>
        </a:p>
      </dgm:t>
    </dgm:pt>
    <dgm:pt modelId="{C0AAC6CD-A296-46CF-B0BE-C08560F6EA5B}" type="parTrans" cxnId="{4B08715F-B552-4DDB-9815-B781F0FB0305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F2DBB253-C29B-4798-9727-151A41131372}" type="sibTrans" cxnId="{4B08715F-B552-4DDB-9815-B781F0FB0305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CE511BB1-BE37-41AE-BD91-CB6D4245BD63}">
      <dgm:prSet phldrT="[Text]" custT="1"/>
      <dgm:spPr/>
      <dgm:t>
        <a:bodyPr/>
        <a:lstStyle/>
        <a:p>
          <a: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ข้อตรวจพบ</a:t>
          </a:r>
          <a:b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2400" spc="-40" baseline="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ด้านการตรวจสอบ</a:t>
          </a:r>
          <a: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ระบบสารสนเทศ </a:t>
          </a:r>
          <a:b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(</a:t>
          </a:r>
          <a:r>
            <a:rPr lang="en-US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IT audit</a:t>
          </a:r>
          <a: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)</a:t>
          </a:r>
          <a:endParaRPr lang="en-US" sz="24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648FE79-E35A-41F4-9655-442F3A1CFDF6}" type="parTrans" cxnId="{4327DB8E-F0C8-4284-9C12-A7E929A761DC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D9D71FDA-D25A-4A8C-87F8-96D80CB796E8}" type="sibTrans" cxnId="{4327DB8E-F0C8-4284-9C12-A7E929A761DC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35BDD829-3AE2-4E92-B725-1E7541C2C30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 sz="2000" dirty="0">
            <a:latin typeface="Chulabhorn Likit Text Light" panose="00000400000000000000" pitchFamily="50" charset="-34"/>
            <a:cs typeface="+mn-cs"/>
          </a:endParaRPr>
        </a:p>
      </dgm:t>
    </dgm:pt>
    <dgm:pt modelId="{1A0D1D40-72EA-4C1F-BA80-3D82E5C9250E}" type="parTrans" cxnId="{14F338BB-294A-4641-9038-25200ECA4CAE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40816376-423B-4D32-A769-D8921238F55E}" type="sibTrans" cxnId="{14F338BB-294A-4641-9038-25200ECA4CAE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68AD0894-1269-4F35-BA10-97D783137DBD}">
      <dgm:prSet phldrT="[Text]" custT="1"/>
      <dgm:spPr/>
      <dgm:t>
        <a:bodyPr/>
        <a:lstStyle/>
        <a:p>
          <a: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การออกจดหมายบันทึก สอบถามในประเด็น</a:t>
          </a:r>
          <a:b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2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ตามข้อ 1 และ 2</a:t>
          </a:r>
          <a:endParaRPr lang="en-US" sz="24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505BD8B-D80E-4FF8-A314-A7180CFCC91C}" type="parTrans" cxnId="{845193B0-CC95-4D9B-A8E8-932ED74CC3A4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D89EAA36-8CE8-45F5-BE5F-B93B5885E938}" type="sibTrans" cxnId="{845193B0-CC95-4D9B-A8E8-932ED74CC3A4}">
      <dgm:prSet/>
      <dgm:spPr/>
      <dgm:t>
        <a:bodyPr/>
        <a:lstStyle/>
        <a:p>
          <a:endParaRPr lang="en-US" sz="1200">
            <a:latin typeface="Chulabhorn Likit Text Light" panose="00000400000000000000" pitchFamily="50" charset="-34"/>
            <a:cs typeface="+mn-cs"/>
          </a:endParaRPr>
        </a:p>
      </dgm:t>
    </dgm:pt>
    <dgm:pt modelId="{6AAFFDBF-635D-40D9-BF74-DCBD5939BA4A}" type="pres">
      <dgm:prSet presAssocID="{07407800-6ACB-450E-A102-5DD3C07857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B7398-41D0-4490-89A5-B355B1F14DC6}" type="pres">
      <dgm:prSet presAssocID="{8693E3CA-65A8-4D7E-8CEB-8B35E48C54EF}" presName="compositeNode" presStyleCnt="0">
        <dgm:presLayoutVars>
          <dgm:bulletEnabled val="1"/>
        </dgm:presLayoutVars>
      </dgm:prSet>
      <dgm:spPr/>
    </dgm:pt>
    <dgm:pt modelId="{C6DF5238-2888-4020-A919-DE13755325EB}" type="pres">
      <dgm:prSet presAssocID="{8693E3CA-65A8-4D7E-8CEB-8B35E48C54EF}" presName="bgRect" presStyleLbl="node1" presStyleIdx="0" presStyleCnt="3" custScaleY="100000" custLinFactNeighborX="-13124" custLinFactNeighborY="3534"/>
      <dgm:spPr/>
      <dgm:t>
        <a:bodyPr/>
        <a:lstStyle/>
        <a:p>
          <a:endParaRPr lang="en-US"/>
        </a:p>
      </dgm:t>
    </dgm:pt>
    <dgm:pt modelId="{E47E38B1-5287-4FAA-8CDA-E7DE47DE0802}" type="pres">
      <dgm:prSet presAssocID="{8693E3CA-65A8-4D7E-8CEB-8B35E48C54E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913EF-1E29-47D4-AA5F-CCD3C0130FC8}" type="pres">
      <dgm:prSet presAssocID="{8693E3CA-65A8-4D7E-8CEB-8B35E48C54E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631C2-9B26-431F-B8D1-1CE3C1B03604}" type="pres">
      <dgm:prSet presAssocID="{FBD371DA-8FDB-443F-8B77-2BB61D283490}" presName="hSp" presStyleCnt="0"/>
      <dgm:spPr/>
    </dgm:pt>
    <dgm:pt modelId="{E4E58E3C-A2C8-4B53-B0A2-36C0F974CD2F}" type="pres">
      <dgm:prSet presAssocID="{FBD371DA-8FDB-443F-8B77-2BB61D283490}" presName="vProcSp" presStyleCnt="0"/>
      <dgm:spPr/>
    </dgm:pt>
    <dgm:pt modelId="{8EA0E088-FABA-4822-ABEC-E962EAA2D892}" type="pres">
      <dgm:prSet presAssocID="{FBD371DA-8FDB-443F-8B77-2BB61D283490}" presName="vSp1" presStyleCnt="0"/>
      <dgm:spPr/>
    </dgm:pt>
    <dgm:pt modelId="{5C52FF80-FC4F-4046-9475-520A1EA87DAC}" type="pres">
      <dgm:prSet presAssocID="{FBD371DA-8FDB-443F-8B77-2BB61D283490}" presName="simulatedConn" presStyleLbl="solidFgAcc1" presStyleIdx="0" presStyleCnt="2" custLinFactNeighborX="-2670" custLinFactNeighborY="49622"/>
      <dgm:spPr/>
    </dgm:pt>
    <dgm:pt modelId="{92C8479B-C173-436F-8565-6E381B68DF98}" type="pres">
      <dgm:prSet presAssocID="{FBD371DA-8FDB-443F-8B77-2BB61D283490}" presName="vSp2" presStyleCnt="0"/>
      <dgm:spPr/>
    </dgm:pt>
    <dgm:pt modelId="{A8A5419C-5226-44CA-BB0D-5562A4C940F1}" type="pres">
      <dgm:prSet presAssocID="{FBD371DA-8FDB-443F-8B77-2BB61D283490}" presName="sibTrans" presStyleCnt="0"/>
      <dgm:spPr/>
    </dgm:pt>
    <dgm:pt modelId="{B7308B70-B828-4926-A1AC-126C25C8BA23}" type="pres">
      <dgm:prSet presAssocID="{E573E512-8B3C-4CE7-A690-B98B37946BBB}" presName="compositeNode" presStyleCnt="0">
        <dgm:presLayoutVars>
          <dgm:bulletEnabled val="1"/>
        </dgm:presLayoutVars>
      </dgm:prSet>
      <dgm:spPr/>
    </dgm:pt>
    <dgm:pt modelId="{334C66F4-30B1-413A-AF08-1C805C7EFF62}" type="pres">
      <dgm:prSet presAssocID="{E573E512-8B3C-4CE7-A690-B98B37946BBB}" presName="bgRect" presStyleLbl="node1" presStyleIdx="1" presStyleCnt="3"/>
      <dgm:spPr/>
      <dgm:t>
        <a:bodyPr/>
        <a:lstStyle/>
        <a:p>
          <a:endParaRPr lang="en-US"/>
        </a:p>
      </dgm:t>
    </dgm:pt>
    <dgm:pt modelId="{D66D2006-38F7-4905-98B0-D27FF0DA1EF0}" type="pres">
      <dgm:prSet presAssocID="{E573E512-8B3C-4CE7-A690-B98B37946BB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1B104-591F-46DC-A3F4-9D09266F2378}" type="pres">
      <dgm:prSet presAssocID="{E573E512-8B3C-4CE7-A690-B98B37946BB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F03A9-B390-4E04-83A9-36B24F21BBC1}" type="pres">
      <dgm:prSet presAssocID="{F2DBB253-C29B-4798-9727-151A41131372}" presName="hSp" presStyleCnt="0"/>
      <dgm:spPr/>
    </dgm:pt>
    <dgm:pt modelId="{1633F74F-1374-4166-8590-827FE0B02EC9}" type="pres">
      <dgm:prSet presAssocID="{F2DBB253-C29B-4798-9727-151A41131372}" presName="vProcSp" presStyleCnt="0"/>
      <dgm:spPr/>
    </dgm:pt>
    <dgm:pt modelId="{2E3A985A-804E-4D23-8D02-CFBF3E03F03B}" type="pres">
      <dgm:prSet presAssocID="{F2DBB253-C29B-4798-9727-151A41131372}" presName="vSp1" presStyleCnt="0"/>
      <dgm:spPr/>
    </dgm:pt>
    <dgm:pt modelId="{E94CD91D-6704-4E28-A7C6-EE230CC2DCA3}" type="pres">
      <dgm:prSet presAssocID="{F2DBB253-C29B-4798-9727-151A41131372}" presName="simulatedConn" presStyleLbl="solidFgAcc1" presStyleIdx="1" presStyleCnt="2" custLinFactNeighborY="49623"/>
      <dgm:spPr/>
    </dgm:pt>
    <dgm:pt modelId="{49C0E6FF-9FD6-4848-8639-D54DF0CCF91A}" type="pres">
      <dgm:prSet presAssocID="{F2DBB253-C29B-4798-9727-151A41131372}" presName="vSp2" presStyleCnt="0"/>
      <dgm:spPr/>
    </dgm:pt>
    <dgm:pt modelId="{D8B0E188-01DA-4685-BF55-584360209400}" type="pres">
      <dgm:prSet presAssocID="{F2DBB253-C29B-4798-9727-151A41131372}" presName="sibTrans" presStyleCnt="0"/>
      <dgm:spPr/>
    </dgm:pt>
    <dgm:pt modelId="{25ABAB20-BE8B-4780-875A-D31894860A90}" type="pres">
      <dgm:prSet presAssocID="{35BDD829-3AE2-4E92-B725-1E7541C2C30E}" presName="compositeNode" presStyleCnt="0">
        <dgm:presLayoutVars>
          <dgm:bulletEnabled val="1"/>
        </dgm:presLayoutVars>
      </dgm:prSet>
      <dgm:spPr/>
    </dgm:pt>
    <dgm:pt modelId="{4C5B3343-7449-4CEC-809B-097303B167B9}" type="pres">
      <dgm:prSet presAssocID="{35BDD829-3AE2-4E92-B725-1E7541C2C30E}" presName="bgRect" presStyleLbl="node1" presStyleIdx="2" presStyleCnt="3"/>
      <dgm:spPr/>
      <dgm:t>
        <a:bodyPr/>
        <a:lstStyle/>
        <a:p>
          <a:endParaRPr lang="en-US"/>
        </a:p>
      </dgm:t>
    </dgm:pt>
    <dgm:pt modelId="{12888EFE-7569-44C8-B74D-0C5C6FEE8C48}" type="pres">
      <dgm:prSet presAssocID="{35BDD829-3AE2-4E92-B725-1E7541C2C30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667DA-55A0-4A04-9502-42F9AD229C81}" type="pres">
      <dgm:prSet presAssocID="{35BDD829-3AE2-4E92-B725-1E7541C2C30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72FE2-13DD-4BDE-82B1-33EC9F6C2F3E}" type="presOf" srcId="{35BDD829-3AE2-4E92-B725-1E7541C2C30E}" destId="{4C5B3343-7449-4CEC-809B-097303B167B9}" srcOrd="0" destOrd="0" presId="urn:microsoft.com/office/officeart/2005/8/layout/hProcess7"/>
    <dgm:cxn modelId="{0BE3F393-251A-4DB1-BF3B-322E17DAEF7B}" type="presOf" srcId="{CE511BB1-BE37-41AE-BD91-CB6D4245BD63}" destId="{05A1B104-591F-46DC-A3F4-9D09266F2378}" srcOrd="0" destOrd="0" presId="urn:microsoft.com/office/officeart/2005/8/layout/hProcess7"/>
    <dgm:cxn modelId="{845193B0-CC95-4D9B-A8E8-932ED74CC3A4}" srcId="{35BDD829-3AE2-4E92-B725-1E7541C2C30E}" destId="{68AD0894-1269-4F35-BA10-97D783137DBD}" srcOrd="0" destOrd="0" parTransId="{8505BD8B-D80E-4FF8-A314-A7180CFCC91C}" sibTransId="{D89EAA36-8CE8-45F5-BE5F-B93B5885E938}"/>
    <dgm:cxn modelId="{4327DB8E-F0C8-4284-9C12-A7E929A761DC}" srcId="{E573E512-8B3C-4CE7-A690-B98B37946BBB}" destId="{CE511BB1-BE37-41AE-BD91-CB6D4245BD63}" srcOrd="0" destOrd="0" parTransId="{F648FE79-E35A-41F4-9655-442F3A1CFDF6}" sibTransId="{D9D71FDA-D25A-4A8C-87F8-96D80CB796E8}"/>
    <dgm:cxn modelId="{97B0CEC6-8610-4D34-B44D-2EF27CF30DB7}" type="presOf" srcId="{8693E3CA-65A8-4D7E-8CEB-8B35E48C54EF}" destId="{C6DF5238-2888-4020-A919-DE13755325EB}" srcOrd="0" destOrd="0" presId="urn:microsoft.com/office/officeart/2005/8/layout/hProcess7"/>
    <dgm:cxn modelId="{676DAF4A-B195-4A39-AB33-6203D1258C1F}" srcId="{07407800-6ACB-450E-A102-5DD3C0785756}" destId="{8693E3CA-65A8-4D7E-8CEB-8B35E48C54EF}" srcOrd="0" destOrd="0" parTransId="{00D5701E-D5F3-402A-9CF2-7157679CE5A8}" sibTransId="{FBD371DA-8FDB-443F-8B77-2BB61D283490}"/>
    <dgm:cxn modelId="{5B3D2B7A-C0CA-4970-A08C-44B541EA8BBF}" srcId="{8693E3CA-65A8-4D7E-8CEB-8B35E48C54EF}" destId="{69DA30D0-48E2-442B-A889-95DEA04902BD}" srcOrd="0" destOrd="0" parTransId="{28B5F7D2-5F5A-4503-A698-92ABF61F672B}" sibTransId="{60D67C8B-464A-4640-9C4C-8468B60C084F}"/>
    <dgm:cxn modelId="{14F338BB-294A-4641-9038-25200ECA4CAE}" srcId="{07407800-6ACB-450E-A102-5DD3C0785756}" destId="{35BDD829-3AE2-4E92-B725-1E7541C2C30E}" srcOrd="2" destOrd="0" parTransId="{1A0D1D40-72EA-4C1F-BA80-3D82E5C9250E}" sibTransId="{40816376-423B-4D32-A769-D8921238F55E}"/>
    <dgm:cxn modelId="{39FFEA3C-8A20-4963-8E78-0EFBC29EEF79}" type="presOf" srcId="{35BDD829-3AE2-4E92-B725-1E7541C2C30E}" destId="{12888EFE-7569-44C8-B74D-0C5C6FEE8C48}" srcOrd="1" destOrd="0" presId="urn:microsoft.com/office/officeart/2005/8/layout/hProcess7"/>
    <dgm:cxn modelId="{829D0CA2-AD5B-44D7-9A99-A65FC8B0B8E3}" type="presOf" srcId="{07407800-6ACB-450E-A102-5DD3C0785756}" destId="{6AAFFDBF-635D-40D9-BF74-DCBD5939BA4A}" srcOrd="0" destOrd="0" presId="urn:microsoft.com/office/officeart/2005/8/layout/hProcess7"/>
    <dgm:cxn modelId="{839DE734-376A-4793-866A-BC6BD0200AF0}" type="presOf" srcId="{68AD0894-1269-4F35-BA10-97D783137DBD}" destId="{95B667DA-55A0-4A04-9502-42F9AD229C81}" srcOrd="0" destOrd="0" presId="urn:microsoft.com/office/officeart/2005/8/layout/hProcess7"/>
    <dgm:cxn modelId="{4B08715F-B552-4DDB-9815-B781F0FB0305}" srcId="{07407800-6ACB-450E-A102-5DD3C0785756}" destId="{E573E512-8B3C-4CE7-A690-B98B37946BBB}" srcOrd="1" destOrd="0" parTransId="{C0AAC6CD-A296-46CF-B0BE-C08560F6EA5B}" sibTransId="{F2DBB253-C29B-4798-9727-151A41131372}"/>
    <dgm:cxn modelId="{6AD63559-5CF0-4D54-9554-61B79D0B9E5F}" type="presOf" srcId="{69DA30D0-48E2-442B-A889-95DEA04902BD}" destId="{6A1913EF-1E29-47D4-AA5F-CCD3C0130FC8}" srcOrd="0" destOrd="0" presId="urn:microsoft.com/office/officeart/2005/8/layout/hProcess7"/>
    <dgm:cxn modelId="{8CC95181-38EA-467B-BDEB-D6CB281693B8}" type="presOf" srcId="{E573E512-8B3C-4CE7-A690-B98B37946BBB}" destId="{D66D2006-38F7-4905-98B0-D27FF0DA1EF0}" srcOrd="1" destOrd="0" presId="urn:microsoft.com/office/officeart/2005/8/layout/hProcess7"/>
    <dgm:cxn modelId="{977C6055-DCB9-4935-863E-94283D35DBE4}" type="presOf" srcId="{8693E3CA-65A8-4D7E-8CEB-8B35E48C54EF}" destId="{E47E38B1-5287-4FAA-8CDA-E7DE47DE0802}" srcOrd="1" destOrd="0" presId="urn:microsoft.com/office/officeart/2005/8/layout/hProcess7"/>
    <dgm:cxn modelId="{5A54E314-B789-45C5-9102-3923E19D72BB}" type="presOf" srcId="{E573E512-8B3C-4CE7-A690-B98B37946BBB}" destId="{334C66F4-30B1-413A-AF08-1C805C7EFF62}" srcOrd="0" destOrd="0" presId="urn:microsoft.com/office/officeart/2005/8/layout/hProcess7"/>
    <dgm:cxn modelId="{7AA44865-48CE-4658-A7EE-BBB3758A2AA1}" type="presParOf" srcId="{6AAFFDBF-635D-40D9-BF74-DCBD5939BA4A}" destId="{4BAB7398-41D0-4490-89A5-B355B1F14DC6}" srcOrd="0" destOrd="0" presId="urn:microsoft.com/office/officeart/2005/8/layout/hProcess7"/>
    <dgm:cxn modelId="{30276AF5-0C0F-4FC0-8E66-5E7E7D6F2360}" type="presParOf" srcId="{4BAB7398-41D0-4490-89A5-B355B1F14DC6}" destId="{C6DF5238-2888-4020-A919-DE13755325EB}" srcOrd="0" destOrd="0" presId="urn:microsoft.com/office/officeart/2005/8/layout/hProcess7"/>
    <dgm:cxn modelId="{53D18889-DD43-48AD-ABD9-BCC51BA1702E}" type="presParOf" srcId="{4BAB7398-41D0-4490-89A5-B355B1F14DC6}" destId="{E47E38B1-5287-4FAA-8CDA-E7DE47DE0802}" srcOrd="1" destOrd="0" presId="urn:microsoft.com/office/officeart/2005/8/layout/hProcess7"/>
    <dgm:cxn modelId="{6B70386A-6034-44D7-9042-866611B40907}" type="presParOf" srcId="{4BAB7398-41D0-4490-89A5-B355B1F14DC6}" destId="{6A1913EF-1E29-47D4-AA5F-CCD3C0130FC8}" srcOrd="2" destOrd="0" presId="urn:microsoft.com/office/officeart/2005/8/layout/hProcess7"/>
    <dgm:cxn modelId="{AEC98DC5-A43A-4CDD-8AFF-B41C1EE4AE2E}" type="presParOf" srcId="{6AAFFDBF-635D-40D9-BF74-DCBD5939BA4A}" destId="{B57631C2-9B26-431F-B8D1-1CE3C1B03604}" srcOrd="1" destOrd="0" presId="urn:microsoft.com/office/officeart/2005/8/layout/hProcess7"/>
    <dgm:cxn modelId="{34C47DC0-3790-4157-BD4D-18C7CDF0AFA5}" type="presParOf" srcId="{6AAFFDBF-635D-40D9-BF74-DCBD5939BA4A}" destId="{E4E58E3C-A2C8-4B53-B0A2-36C0F974CD2F}" srcOrd="2" destOrd="0" presId="urn:microsoft.com/office/officeart/2005/8/layout/hProcess7"/>
    <dgm:cxn modelId="{42E67D9A-ADA8-482E-8EDA-A852534F81A3}" type="presParOf" srcId="{E4E58E3C-A2C8-4B53-B0A2-36C0F974CD2F}" destId="{8EA0E088-FABA-4822-ABEC-E962EAA2D892}" srcOrd="0" destOrd="0" presId="urn:microsoft.com/office/officeart/2005/8/layout/hProcess7"/>
    <dgm:cxn modelId="{A431D9D5-0786-4330-BE3F-7C5375E0AAB5}" type="presParOf" srcId="{E4E58E3C-A2C8-4B53-B0A2-36C0F974CD2F}" destId="{5C52FF80-FC4F-4046-9475-520A1EA87DAC}" srcOrd="1" destOrd="0" presId="urn:microsoft.com/office/officeart/2005/8/layout/hProcess7"/>
    <dgm:cxn modelId="{112995C7-43FE-4B5F-A935-AF3C95DAADF8}" type="presParOf" srcId="{E4E58E3C-A2C8-4B53-B0A2-36C0F974CD2F}" destId="{92C8479B-C173-436F-8565-6E381B68DF98}" srcOrd="2" destOrd="0" presId="urn:microsoft.com/office/officeart/2005/8/layout/hProcess7"/>
    <dgm:cxn modelId="{D3906ADA-B13B-4E00-BC78-63F0D6FFE7AF}" type="presParOf" srcId="{6AAFFDBF-635D-40D9-BF74-DCBD5939BA4A}" destId="{A8A5419C-5226-44CA-BB0D-5562A4C940F1}" srcOrd="3" destOrd="0" presId="urn:microsoft.com/office/officeart/2005/8/layout/hProcess7"/>
    <dgm:cxn modelId="{2F393BA8-F907-4F99-8FC9-383D3ECAB8E3}" type="presParOf" srcId="{6AAFFDBF-635D-40D9-BF74-DCBD5939BA4A}" destId="{B7308B70-B828-4926-A1AC-126C25C8BA23}" srcOrd="4" destOrd="0" presId="urn:microsoft.com/office/officeart/2005/8/layout/hProcess7"/>
    <dgm:cxn modelId="{7DD1251D-5D4B-44B9-9060-ECC2BCDAC33F}" type="presParOf" srcId="{B7308B70-B828-4926-A1AC-126C25C8BA23}" destId="{334C66F4-30B1-413A-AF08-1C805C7EFF62}" srcOrd="0" destOrd="0" presId="urn:microsoft.com/office/officeart/2005/8/layout/hProcess7"/>
    <dgm:cxn modelId="{C933394A-BE2E-4CB7-9655-C7755864DF74}" type="presParOf" srcId="{B7308B70-B828-4926-A1AC-126C25C8BA23}" destId="{D66D2006-38F7-4905-98B0-D27FF0DA1EF0}" srcOrd="1" destOrd="0" presId="urn:microsoft.com/office/officeart/2005/8/layout/hProcess7"/>
    <dgm:cxn modelId="{45C162F9-66F6-46A5-A388-5388A6B30C54}" type="presParOf" srcId="{B7308B70-B828-4926-A1AC-126C25C8BA23}" destId="{05A1B104-591F-46DC-A3F4-9D09266F2378}" srcOrd="2" destOrd="0" presId="urn:microsoft.com/office/officeart/2005/8/layout/hProcess7"/>
    <dgm:cxn modelId="{77759697-E0CA-4D5E-B7D8-BD21A598B773}" type="presParOf" srcId="{6AAFFDBF-635D-40D9-BF74-DCBD5939BA4A}" destId="{2AFF03A9-B390-4E04-83A9-36B24F21BBC1}" srcOrd="5" destOrd="0" presId="urn:microsoft.com/office/officeart/2005/8/layout/hProcess7"/>
    <dgm:cxn modelId="{6698ABAC-167E-451C-9CFA-43712580B40D}" type="presParOf" srcId="{6AAFFDBF-635D-40D9-BF74-DCBD5939BA4A}" destId="{1633F74F-1374-4166-8590-827FE0B02EC9}" srcOrd="6" destOrd="0" presId="urn:microsoft.com/office/officeart/2005/8/layout/hProcess7"/>
    <dgm:cxn modelId="{998C6D64-DDC7-4849-804F-F32E7270E8BE}" type="presParOf" srcId="{1633F74F-1374-4166-8590-827FE0B02EC9}" destId="{2E3A985A-804E-4D23-8D02-CFBF3E03F03B}" srcOrd="0" destOrd="0" presId="urn:microsoft.com/office/officeart/2005/8/layout/hProcess7"/>
    <dgm:cxn modelId="{FE00A840-5066-4ABE-A61A-CB17F00C77A3}" type="presParOf" srcId="{1633F74F-1374-4166-8590-827FE0B02EC9}" destId="{E94CD91D-6704-4E28-A7C6-EE230CC2DCA3}" srcOrd="1" destOrd="0" presId="urn:microsoft.com/office/officeart/2005/8/layout/hProcess7"/>
    <dgm:cxn modelId="{C4B4C19F-408B-4778-B707-C19AB01D6426}" type="presParOf" srcId="{1633F74F-1374-4166-8590-827FE0B02EC9}" destId="{49C0E6FF-9FD6-4848-8639-D54DF0CCF91A}" srcOrd="2" destOrd="0" presId="urn:microsoft.com/office/officeart/2005/8/layout/hProcess7"/>
    <dgm:cxn modelId="{556B305C-2956-41FD-B2A2-11089A9F6E99}" type="presParOf" srcId="{6AAFFDBF-635D-40D9-BF74-DCBD5939BA4A}" destId="{D8B0E188-01DA-4685-BF55-584360209400}" srcOrd="7" destOrd="0" presId="urn:microsoft.com/office/officeart/2005/8/layout/hProcess7"/>
    <dgm:cxn modelId="{83E9A55F-6329-4CEA-8A4E-A2F8A7AD48A6}" type="presParOf" srcId="{6AAFFDBF-635D-40D9-BF74-DCBD5939BA4A}" destId="{25ABAB20-BE8B-4780-875A-D31894860A90}" srcOrd="8" destOrd="0" presId="urn:microsoft.com/office/officeart/2005/8/layout/hProcess7"/>
    <dgm:cxn modelId="{5257E75F-5E5E-4F94-8E4E-BF460DE272DF}" type="presParOf" srcId="{25ABAB20-BE8B-4780-875A-D31894860A90}" destId="{4C5B3343-7449-4CEC-809B-097303B167B9}" srcOrd="0" destOrd="0" presId="urn:microsoft.com/office/officeart/2005/8/layout/hProcess7"/>
    <dgm:cxn modelId="{5DEF969A-BBFB-4101-A411-5ECB2BA643E6}" type="presParOf" srcId="{25ABAB20-BE8B-4780-875A-D31894860A90}" destId="{12888EFE-7569-44C8-B74D-0C5C6FEE8C48}" srcOrd="1" destOrd="0" presId="urn:microsoft.com/office/officeart/2005/8/layout/hProcess7"/>
    <dgm:cxn modelId="{EC3C070A-A81A-467C-8DB6-005CAC0A970A}" type="presParOf" srcId="{25ABAB20-BE8B-4780-875A-D31894860A90}" destId="{95B667DA-55A0-4A04-9502-42F9AD229C81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0AB6D-2351-4AB8-B171-F6C24567736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EBE5B566-170C-4F6D-A0AA-FEEB33B802B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h-TH" sz="2000" b="1" dirty="0" smtClean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ผลการดำเนินงาน</a:t>
          </a:r>
          <a:endParaRPr lang="en-US" sz="2000" b="1" dirty="0">
            <a:solidFill>
              <a:sysClr val="windowText" lastClr="0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0CCCCBA7-F1AD-4200-BD18-92835E045700}" type="parTrans" cxnId="{065489F0-DDEF-4E13-BD21-A9A43800174D}">
      <dgm:prSet/>
      <dgm:spPr/>
      <dgm:t>
        <a:bodyPr/>
        <a:lstStyle/>
        <a:p>
          <a:endParaRPr lang="en-US"/>
        </a:p>
      </dgm:t>
    </dgm:pt>
    <dgm:pt modelId="{8F3CF171-4145-4E98-BD58-69BEA0977A68}" type="sibTrans" cxnId="{065489F0-DDEF-4E13-BD21-A9A43800174D}">
      <dgm:prSet/>
      <dgm:spPr/>
      <dgm:t>
        <a:bodyPr/>
        <a:lstStyle/>
        <a:p>
          <a:endParaRPr lang="en-US"/>
        </a:p>
      </dgm:t>
    </dgm:pt>
    <dgm:pt modelId="{A6FD55CE-DAC2-4333-8E08-3653F8010D0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h-TH" sz="1800" dirty="0" smtClean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ตอบชี้แจง สตง. เรียบร้อยแล้ว</a:t>
          </a:r>
          <a:endParaRPr lang="en-US" sz="1800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9BEB469E-A6DE-45D2-9989-99194CB55580}" type="parTrans" cxnId="{5CA9B024-AF9D-4265-A8BB-D7F6CBDD0943}">
      <dgm:prSet/>
      <dgm:spPr/>
      <dgm:t>
        <a:bodyPr/>
        <a:lstStyle/>
        <a:p>
          <a:endParaRPr lang="en-US"/>
        </a:p>
      </dgm:t>
    </dgm:pt>
    <dgm:pt modelId="{55D64CE7-CF31-4347-A93F-5659FC816D8A}" type="sibTrans" cxnId="{5CA9B024-AF9D-4265-A8BB-D7F6CBDD0943}">
      <dgm:prSet/>
      <dgm:spPr/>
      <dgm:t>
        <a:bodyPr/>
        <a:lstStyle/>
        <a:p>
          <a:endParaRPr lang="en-US"/>
        </a:p>
      </dgm:t>
    </dgm:pt>
    <dgm:pt modelId="{F852926E-DBC5-4ABD-9BB5-670F2D27BE25}" type="pres">
      <dgm:prSet presAssocID="{3B80AB6D-2351-4AB8-B171-F6C245677367}" presName="CompostProcess" presStyleCnt="0">
        <dgm:presLayoutVars>
          <dgm:dir/>
          <dgm:resizeHandles val="exact"/>
        </dgm:presLayoutVars>
      </dgm:prSet>
      <dgm:spPr/>
    </dgm:pt>
    <dgm:pt modelId="{59AA6984-4FB4-4D25-B174-ED03F1846E0B}" type="pres">
      <dgm:prSet presAssocID="{3B80AB6D-2351-4AB8-B171-F6C245677367}" presName="arrow" presStyleLbl="bgShp" presStyleIdx="0" presStyleCnt="1" custLinFactNeighborX="-3581" custLinFactNeighborY="29393"/>
      <dgm:spPr/>
    </dgm:pt>
    <dgm:pt modelId="{13EF1927-B567-489E-BB25-3FBD3A843CD1}" type="pres">
      <dgm:prSet presAssocID="{3B80AB6D-2351-4AB8-B171-F6C245677367}" presName="linearProcess" presStyleCnt="0"/>
      <dgm:spPr/>
    </dgm:pt>
    <dgm:pt modelId="{EE8C9B02-69F8-4D19-ACE1-2C0205C29AE9}" type="pres">
      <dgm:prSet presAssocID="{EBE5B566-170C-4F6D-A0AA-FEEB33B802B9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A116D-E010-4DBE-961A-CDD2190D3231}" type="pres">
      <dgm:prSet presAssocID="{8F3CF171-4145-4E98-BD58-69BEA0977A68}" presName="sibTrans" presStyleCnt="0"/>
      <dgm:spPr/>
    </dgm:pt>
    <dgm:pt modelId="{2E73801B-9D9D-4D59-A9F1-A9B4B8B01C74}" type="pres">
      <dgm:prSet presAssocID="{A6FD55CE-DAC2-4333-8E08-3653F8010D0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A9B024-AF9D-4265-A8BB-D7F6CBDD0943}" srcId="{3B80AB6D-2351-4AB8-B171-F6C245677367}" destId="{A6FD55CE-DAC2-4333-8E08-3653F8010D0B}" srcOrd="1" destOrd="0" parTransId="{9BEB469E-A6DE-45D2-9989-99194CB55580}" sibTransId="{55D64CE7-CF31-4347-A93F-5659FC816D8A}"/>
    <dgm:cxn modelId="{398E9DD0-10A9-4FCD-9B8F-0C21FB0318B9}" type="presOf" srcId="{EBE5B566-170C-4F6D-A0AA-FEEB33B802B9}" destId="{EE8C9B02-69F8-4D19-ACE1-2C0205C29AE9}" srcOrd="0" destOrd="0" presId="urn:microsoft.com/office/officeart/2005/8/layout/hProcess9"/>
    <dgm:cxn modelId="{DBD5CC04-9A33-4AE1-B8E2-67EAD6953A18}" type="presOf" srcId="{3B80AB6D-2351-4AB8-B171-F6C245677367}" destId="{F852926E-DBC5-4ABD-9BB5-670F2D27BE25}" srcOrd="0" destOrd="0" presId="urn:microsoft.com/office/officeart/2005/8/layout/hProcess9"/>
    <dgm:cxn modelId="{065489F0-DDEF-4E13-BD21-A9A43800174D}" srcId="{3B80AB6D-2351-4AB8-B171-F6C245677367}" destId="{EBE5B566-170C-4F6D-A0AA-FEEB33B802B9}" srcOrd="0" destOrd="0" parTransId="{0CCCCBA7-F1AD-4200-BD18-92835E045700}" sibTransId="{8F3CF171-4145-4E98-BD58-69BEA0977A68}"/>
    <dgm:cxn modelId="{3981215B-A571-4C7E-9358-776F4A2CE6AD}" type="presOf" srcId="{A6FD55CE-DAC2-4333-8E08-3653F8010D0B}" destId="{2E73801B-9D9D-4D59-A9F1-A9B4B8B01C74}" srcOrd="0" destOrd="0" presId="urn:microsoft.com/office/officeart/2005/8/layout/hProcess9"/>
    <dgm:cxn modelId="{78457DD0-62EB-4F8F-8718-05AF435FB829}" type="presParOf" srcId="{F852926E-DBC5-4ABD-9BB5-670F2D27BE25}" destId="{59AA6984-4FB4-4D25-B174-ED03F1846E0B}" srcOrd="0" destOrd="0" presId="urn:microsoft.com/office/officeart/2005/8/layout/hProcess9"/>
    <dgm:cxn modelId="{CCC49992-10F5-44C3-828A-9F570CB34D2B}" type="presParOf" srcId="{F852926E-DBC5-4ABD-9BB5-670F2D27BE25}" destId="{13EF1927-B567-489E-BB25-3FBD3A843CD1}" srcOrd="1" destOrd="0" presId="urn:microsoft.com/office/officeart/2005/8/layout/hProcess9"/>
    <dgm:cxn modelId="{0E1ED8C1-5683-4EB4-98FE-1D71AC0E46CB}" type="presParOf" srcId="{13EF1927-B567-489E-BB25-3FBD3A843CD1}" destId="{EE8C9B02-69F8-4D19-ACE1-2C0205C29AE9}" srcOrd="0" destOrd="0" presId="urn:microsoft.com/office/officeart/2005/8/layout/hProcess9"/>
    <dgm:cxn modelId="{2FFDDFED-B714-406D-96E5-5F8BA34F67E8}" type="presParOf" srcId="{13EF1927-B567-489E-BB25-3FBD3A843CD1}" destId="{A11A116D-E010-4DBE-961A-CDD2190D3231}" srcOrd="1" destOrd="0" presId="urn:microsoft.com/office/officeart/2005/8/layout/hProcess9"/>
    <dgm:cxn modelId="{89F8A9EC-5B2D-4FB7-98E3-00D75339DDF8}" type="presParOf" srcId="{13EF1927-B567-489E-BB25-3FBD3A843CD1}" destId="{2E73801B-9D9D-4D59-A9F1-A9B4B8B01C7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F5238-2888-4020-A919-DE13755325EB}">
      <dsp:nvSpPr>
        <dsp:cNvPr id="0" name=""/>
        <dsp:cNvSpPr/>
      </dsp:nvSpPr>
      <dsp:spPr>
        <a:xfrm>
          <a:off x="0" y="0"/>
          <a:ext cx="2890461" cy="1923319"/>
        </a:xfrm>
        <a:prstGeom prst="roundRect">
          <a:avLst>
            <a:gd name="adj" fmla="val 5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Chulabhorn Likit Text Light" panose="00000400000000000000" pitchFamily="50" charset="-34"/>
            <a:cs typeface="+mn-cs"/>
          </a:endParaRPr>
        </a:p>
      </dsp:txBody>
      <dsp:txXfrm rot="16200000">
        <a:off x="-499514" y="499514"/>
        <a:ext cx="1577121" cy="578092"/>
      </dsp:txXfrm>
    </dsp:sp>
    <dsp:sp modelId="{6A1913EF-1E29-47D4-AA5F-CCD3C0130FC8}">
      <dsp:nvSpPr>
        <dsp:cNvPr id="0" name=""/>
        <dsp:cNvSpPr/>
      </dsp:nvSpPr>
      <dsp:spPr>
        <a:xfrm>
          <a:off x="578092" y="0"/>
          <a:ext cx="2153393" cy="19233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ข้อตรวจพบ</a:t>
          </a:r>
          <a:b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2400" kern="1200" spc="-40" baseline="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ด้านการตรวจสอบ</a:t>
          </a:r>
          <a: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การบริหารสัญญา</a:t>
          </a:r>
          <a:endParaRPr lang="en-US" sz="24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578092" y="0"/>
        <a:ext cx="2153393" cy="1923319"/>
      </dsp:txXfrm>
    </dsp:sp>
    <dsp:sp modelId="{334C66F4-30B1-413A-AF08-1C805C7EFF62}">
      <dsp:nvSpPr>
        <dsp:cNvPr id="0" name=""/>
        <dsp:cNvSpPr/>
      </dsp:nvSpPr>
      <dsp:spPr>
        <a:xfrm>
          <a:off x="2992298" y="0"/>
          <a:ext cx="2890461" cy="1923319"/>
        </a:xfrm>
        <a:prstGeom prst="roundRect">
          <a:avLst>
            <a:gd name="adj" fmla="val 5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Chulabhorn Likit Text Light" panose="00000400000000000000" pitchFamily="50" charset="-34"/>
            <a:cs typeface="+mn-cs"/>
          </a:endParaRPr>
        </a:p>
      </dsp:txBody>
      <dsp:txXfrm rot="16200000">
        <a:off x="2492784" y="499514"/>
        <a:ext cx="1577121" cy="578092"/>
      </dsp:txXfrm>
    </dsp:sp>
    <dsp:sp modelId="{5C52FF80-FC4F-4046-9475-520A1EA87DAC}">
      <dsp:nvSpPr>
        <dsp:cNvPr id="0" name=""/>
        <dsp:cNvSpPr/>
      </dsp:nvSpPr>
      <dsp:spPr>
        <a:xfrm rot="5400000">
          <a:off x="2853793" y="1498142"/>
          <a:ext cx="282762" cy="4335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1B104-591F-46DC-A3F4-9D09266F2378}">
      <dsp:nvSpPr>
        <dsp:cNvPr id="0" name=""/>
        <dsp:cNvSpPr/>
      </dsp:nvSpPr>
      <dsp:spPr>
        <a:xfrm>
          <a:off x="3570391" y="0"/>
          <a:ext cx="2153393" cy="19233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ข้อตรวจพบ</a:t>
          </a:r>
          <a:b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2400" kern="1200" spc="-40" baseline="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ด้านการตรวจสอบ</a:t>
          </a:r>
          <a: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ระบบสารสนเทศ </a:t>
          </a:r>
          <a:b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(</a:t>
          </a:r>
          <a:r>
            <a:rPr lang="en-US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IT audit</a:t>
          </a:r>
          <a: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)</a:t>
          </a:r>
          <a:endParaRPr lang="en-US" sz="24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3570391" y="0"/>
        <a:ext cx="2153393" cy="1923319"/>
      </dsp:txXfrm>
    </dsp:sp>
    <dsp:sp modelId="{4C5B3343-7449-4CEC-809B-097303B167B9}">
      <dsp:nvSpPr>
        <dsp:cNvPr id="0" name=""/>
        <dsp:cNvSpPr/>
      </dsp:nvSpPr>
      <dsp:spPr>
        <a:xfrm>
          <a:off x="5983926" y="0"/>
          <a:ext cx="2890461" cy="1923319"/>
        </a:xfrm>
        <a:prstGeom prst="roundRect">
          <a:avLst>
            <a:gd name="adj" fmla="val 5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Chulabhorn Likit Text Light" panose="00000400000000000000" pitchFamily="50" charset="-34"/>
            <a:cs typeface="+mn-cs"/>
          </a:endParaRPr>
        </a:p>
      </dsp:txBody>
      <dsp:txXfrm rot="16200000">
        <a:off x="5484411" y="499514"/>
        <a:ext cx="1577121" cy="578092"/>
      </dsp:txXfrm>
    </dsp:sp>
    <dsp:sp modelId="{E94CD91D-6704-4E28-A7C6-EE230CC2DCA3}">
      <dsp:nvSpPr>
        <dsp:cNvPr id="0" name=""/>
        <dsp:cNvSpPr/>
      </dsp:nvSpPr>
      <dsp:spPr>
        <a:xfrm rot="5400000">
          <a:off x="5856997" y="1498143"/>
          <a:ext cx="282762" cy="4335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667DA-55A0-4A04-9502-42F9AD229C81}">
      <dsp:nvSpPr>
        <dsp:cNvPr id="0" name=""/>
        <dsp:cNvSpPr/>
      </dsp:nvSpPr>
      <dsp:spPr>
        <a:xfrm>
          <a:off x="6562018" y="0"/>
          <a:ext cx="2153393" cy="19233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การออกจดหมายบันทึก สอบถามในประเด็น</a:t>
          </a:r>
          <a:b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2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ตามข้อ 1 และ 2</a:t>
          </a:r>
          <a:endParaRPr lang="en-US" sz="24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6562018" y="0"/>
        <a:ext cx="2153393" cy="1923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A6984-4FB4-4D25-B174-ED03F1846E0B}">
      <dsp:nvSpPr>
        <dsp:cNvPr id="0" name=""/>
        <dsp:cNvSpPr/>
      </dsp:nvSpPr>
      <dsp:spPr>
        <a:xfrm>
          <a:off x="301829" y="0"/>
          <a:ext cx="5757333" cy="8267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C9B02-69F8-4D19-ACE1-2C0205C29AE9}">
      <dsp:nvSpPr>
        <dsp:cNvPr id="0" name=""/>
        <dsp:cNvSpPr/>
      </dsp:nvSpPr>
      <dsp:spPr>
        <a:xfrm>
          <a:off x="175947" y="248025"/>
          <a:ext cx="3041385" cy="3307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ผลการดำเนินงาน</a:t>
          </a:r>
          <a:endParaRPr lang="en-US" sz="2000" b="1" kern="1200" dirty="0">
            <a:solidFill>
              <a:sysClr val="windowText" lastClr="0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192090" y="264168"/>
        <a:ext cx="3009099" cy="298414"/>
      </dsp:txXfrm>
    </dsp:sp>
    <dsp:sp modelId="{2E73801B-9D9D-4D59-A9F1-A9B4B8B01C74}">
      <dsp:nvSpPr>
        <dsp:cNvPr id="0" name=""/>
        <dsp:cNvSpPr/>
      </dsp:nvSpPr>
      <dsp:spPr>
        <a:xfrm>
          <a:off x="3555999" y="248025"/>
          <a:ext cx="3041385" cy="3307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ตอบชี้แจง สตง. เรียบร้อยแล้ว</a:t>
          </a:r>
          <a:endParaRPr lang="en-US" sz="1800" kern="1200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3572142" y="264168"/>
        <a:ext cx="3009099" cy="29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0.01055</cdr:x>
      <cdr:y>0.84942</cdr:y>
    </cdr:from>
    <cdr:to>
      <cdr:x>0.06297</cdr:x>
      <cdr:y>0.91855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560" y="3555831"/>
          <a:ext cx="474563" cy="289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0.81036</cdr:y>
    </cdr:from>
    <cdr:to>
      <cdr:x>0.10145</cdr:x>
      <cdr:y>0.89505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98500" y="3159582"/>
          <a:ext cx="889006" cy="330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โครงการ</a:t>
          </a:r>
        </a:p>
      </cdr:txBody>
    </cdr:sp>
  </cdr:relSizeAnchor>
  <cdr:relSizeAnchor xmlns:cdr="http://schemas.openxmlformats.org/drawingml/2006/chartDrawing">
    <cdr:from>
      <cdr:x>0.27692</cdr:x>
      <cdr:y>0.0619</cdr:y>
    </cdr:from>
    <cdr:to>
      <cdr:x>0.34825</cdr:x>
      <cdr:y>0.18119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2426649" y="242543"/>
          <a:ext cx="625047" cy="46741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3175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>
            <a:lnSpc>
              <a:spcPct val="120000"/>
            </a:lnSpc>
          </a:pPr>
          <a:r>
            <a: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เพิ่มขึ้น</a:t>
          </a:r>
        </a:p>
        <a:p xmlns:a="http://schemas.openxmlformats.org/drawingml/2006/main">
          <a:pPr algn="ctr">
            <a:lnSpc>
              <a:spcPct val="120000"/>
            </a:lnSpc>
          </a:pPr>
          <a:r>
            <a:rPr lang="th-TH" sz="10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+28</a:t>
          </a:r>
          <a:endParaRPr lang="th-TH" sz="10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4122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7898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5552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168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5654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8736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0649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02043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6511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726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669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773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590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168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94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817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06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396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22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242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46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931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002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83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641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283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129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850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30/11/66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06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111.svg"/><Relationship Id="rId1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2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113.svg"/><Relationship Id="rId1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114.svg"/><Relationship Id="rId1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114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2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2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2.svg"/><Relationship Id="rId1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2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2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3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sv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4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00" y="565080"/>
            <a:ext cx="1941584" cy="530046"/>
            <a:chOff x="0" y="0"/>
            <a:chExt cx="1010276" cy="2758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0276" cy="275802"/>
            </a:xfrm>
            <a:custGeom>
              <a:avLst/>
              <a:gdLst/>
              <a:ahLst/>
              <a:cxnLst/>
              <a:rect l="l" t="t" r="r" b="b"/>
              <a:pathLst>
                <a:path w="1010276" h="275802">
                  <a:moveTo>
                    <a:pt x="110762" y="0"/>
                  </a:moveTo>
                  <a:lnTo>
                    <a:pt x="899515" y="0"/>
                  </a:lnTo>
                  <a:cubicBezTo>
                    <a:pt x="928890" y="0"/>
                    <a:pt x="957063" y="11670"/>
                    <a:pt x="977835" y="32441"/>
                  </a:cubicBezTo>
                  <a:cubicBezTo>
                    <a:pt x="998607" y="53213"/>
                    <a:pt x="1010276" y="81386"/>
                    <a:pt x="1010276" y="110762"/>
                  </a:cubicBezTo>
                  <a:lnTo>
                    <a:pt x="1010276" y="165040"/>
                  </a:lnTo>
                  <a:cubicBezTo>
                    <a:pt x="1010276" y="194416"/>
                    <a:pt x="998607" y="222589"/>
                    <a:pt x="977835" y="243361"/>
                  </a:cubicBezTo>
                  <a:cubicBezTo>
                    <a:pt x="957063" y="264133"/>
                    <a:pt x="928890" y="275802"/>
                    <a:pt x="899515" y="275802"/>
                  </a:cubicBezTo>
                  <a:lnTo>
                    <a:pt x="110762" y="275802"/>
                  </a:lnTo>
                  <a:cubicBezTo>
                    <a:pt x="81386" y="275802"/>
                    <a:pt x="53213" y="264133"/>
                    <a:pt x="32441" y="243361"/>
                  </a:cubicBezTo>
                  <a:cubicBezTo>
                    <a:pt x="11670" y="222589"/>
                    <a:pt x="0" y="194416"/>
                    <a:pt x="0" y="165040"/>
                  </a:cubicBezTo>
                  <a:lnTo>
                    <a:pt x="0" y="110762"/>
                  </a:lnTo>
                  <a:cubicBezTo>
                    <a:pt x="0" y="81386"/>
                    <a:pt x="11670" y="53213"/>
                    <a:pt x="32441" y="32441"/>
                  </a:cubicBezTo>
                  <a:cubicBezTo>
                    <a:pt x="53213" y="11670"/>
                    <a:pt x="81386" y="0"/>
                    <a:pt x="110762" y="0"/>
                  </a:cubicBezTo>
                  <a:close/>
                </a:path>
              </a:pathLst>
            </a:custGeom>
            <a:solidFill>
              <a:srgbClr val="E4F6FF"/>
            </a:solidFill>
            <a:ln w="38100" cap="rnd">
              <a:solidFill>
                <a:srgbClr val="00296B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10276" cy="313902"/>
            </a:xfrm>
            <a:prstGeom prst="rect">
              <a:avLst/>
            </a:prstGeom>
          </p:spPr>
          <p:txBody>
            <a:bodyPr lIns="28222" tIns="28222" rIns="28222" bIns="28222" rtlCol="0" anchor="ctr"/>
            <a:lstStyle/>
            <a:p>
              <a:pPr algn="ctr">
                <a:lnSpc>
                  <a:spcPts val="1477"/>
                </a:lnSpc>
                <a:spcBef>
                  <a:spcPct val="0"/>
                </a:spcBef>
              </a:pPr>
              <a:endParaRPr sz="10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46916" y="565080"/>
            <a:ext cx="1941584" cy="530046"/>
            <a:chOff x="0" y="0"/>
            <a:chExt cx="1010276" cy="275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0276" cy="275802"/>
            </a:xfrm>
            <a:custGeom>
              <a:avLst/>
              <a:gdLst/>
              <a:ahLst/>
              <a:cxnLst/>
              <a:rect l="l" t="t" r="r" b="b"/>
              <a:pathLst>
                <a:path w="1010276" h="275802">
                  <a:moveTo>
                    <a:pt x="110762" y="0"/>
                  </a:moveTo>
                  <a:lnTo>
                    <a:pt x="899515" y="0"/>
                  </a:lnTo>
                  <a:cubicBezTo>
                    <a:pt x="928890" y="0"/>
                    <a:pt x="957063" y="11670"/>
                    <a:pt x="977835" y="32441"/>
                  </a:cubicBezTo>
                  <a:cubicBezTo>
                    <a:pt x="998607" y="53213"/>
                    <a:pt x="1010276" y="81386"/>
                    <a:pt x="1010276" y="110762"/>
                  </a:cubicBezTo>
                  <a:lnTo>
                    <a:pt x="1010276" y="165040"/>
                  </a:lnTo>
                  <a:cubicBezTo>
                    <a:pt x="1010276" y="194416"/>
                    <a:pt x="998607" y="222589"/>
                    <a:pt x="977835" y="243361"/>
                  </a:cubicBezTo>
                  <a:cubicBezTo>
                    <a:pt x="957063" y="264133"/>
                    <a:pt x="928890" y="275802"/>
                    <a:pt x="899515" y="275802"/>
                  </a:cubicBezTo>
                  <a:lnTo>
                    <a:pt x="110762" y="275802"/>
                  </a:lnTo>
                  <a:cubicBezTo>
                    <a:pt x="81386" y="275802"/>
                    <a:pt x="53213" y="264133"/>
                    <a:pt x="32441" y="243361"/>
                  </a:cubicBezTo>
                  <a:cubicBezTo>
                    <a:pt x="11670" y="222589"/>
                    <a:pt x="0" y="194416"/>
                    <a:pt x="0" y="165040"/>
                  </a:cubicBezTo>
                  <a:lnTo>
                    <a:pt x="0" y="110762"/>
                  </a:lnTo>
                  <a:cubicBezTo>
                    <a:pt x="0" y="81386"/>
                    <a:pt x="11670" y="53213"/>
                    <a:pt x="32441" y="32441"/>
                  </a:cubicBezTo>
                  <a:cubicBezTo>
                    <a:pt x="53213" y="11670"/>
                    <a:pt x="81386" y="0"/>
                    <a:pt x="110762" y="0"/>
                  </a:cubicBezTo>
                  <a:close/>
                </a:path>
              </a:pathLst>
            </a:custGeom>
            <a:solidFill>
              <a:srgbClr val="E4F6FF"/>
            </a:solidFill>
            <a:ln w="38100" cap="rnd">
              <a:solidFill>
                <a:srgbClr val="00296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10276" cy="313902"/>
            </a:xfrm>
            <a:prstGeom prst="rect">
              <a:avLst/>
            </a:prstGeom>
          </p:spPr>
          <p:txBody>
            <a:bodyPr lIns="28222" tIns="28222" rIns="28222" bIns="28222" rtlCol="0" anchor="ctr"/>
            <a:lstStyle/>
            <a:p>
              <a:pPr algn="ctr">
                <a:lnSpc>
                  <a:spcPts val="1477"/>
                </a:lnSpc>
                <a:spcBef>
                  <a:spcPct val="0"/>
                </a:spcBef>
              </a:pPr>
              <a:endParaRPr sz="1000"/>
            </a:p>
          </p:txBody>
        </p:sp>
      </p:grpSp>
      <p:sp>
        <p:nvSpPr>
          <p:cNvPr id="8" name="Freeform 8"/>
          <p:cNvSpPr/>
          <p:nvPr/>
        </p:nvSpPr>
        <p:spPr>
          <a:xfrm>
            <a:off x="9010928" y="707399"/>
            <a:ext cx="245407" cy="245407"/>
          </a:xfrm>
          <a:custGeom>
            <a:avLst/>
            <a:gdLst/>
            <a:ahLst/>
            <a:cxnLst/>
            <a:rect l="l" t="t" r="r" b="b"/>
            <a:pathLst>
              <a:path w="441733" h="441733">
                <a:moveTo>
                  <a:pt x="0" y="0"/>
                </a:moveTo>
                <a:lnTo>
                  <a:pt x="441733" y="0"/>
                </a:lnTo>
                <a:lnTo>
                  <a:pt x="441733" y="441733"/>
                </a:lnTo>
                <a:lnTo>
                  <a:pt x="0" y="441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2513085" y="814228"/>
            <a:ext cx="5133831" cy="0"/>
          </a:xfrm>
          <a:prstGeom prst="line">
            <a:avLst/>
          </a:prstGeom>
          <a:ln w="38100" cap="flat">
            <a:solidFill>
              <a:srgbClr val="0029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431084" y="1926090"/>
            <a:ext cx="9297832" cy="2313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ประชุมคณะกรรมการบริหารกองทุนพัฒนาบทบาทสตรี ครั้งที่ </a:t>
            </a:r>
            <a: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11/2566</a:t>
            </a:r>
            <a:endParaRPr lang="th-TH" sz="2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วันพฤหัสบดีที่ 30 พฤศจิกายน </a:t>
            </a: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r>
              <a:rPr lang="en-US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20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เวลา </a:t>
            </a:r>
            <a:r>
              <a:rPr lang="th-TH" sz="2000" b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13.30 </a:t>
            </a: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- 16.30 น.</a:t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ห้องประชุม </a:t>
            </a:r>
            <a:r>
              <a:rPr lang="en-US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L6B </a:t>
            </a:r>
            <a: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ศูนย์</a:t>
            </a: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แสดงสินค้าและการประชุม อิมแพ็ค เอ็กซิบิชั่น </a:t>
            </a:r>
            <a: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เซ็น</a:t>
            </a: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เตอร์ </a:t>
            </a:r>
            <a: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ฮอลล์ </a:t>
            </a: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 </a:t>
            </a:r>
            <a: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เมือง</a:t>
            </a: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ทองธานี 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อำเภอ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ปากเกร็ด จังหวัดนนทบุรี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71500" y="4962616"/>
            <a:ext cx="9017000" cy="530046"/>
            <a:chOff x="0" y="0"/>
            <a:chExt cx="21640800" cy="127211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1640800" cy="1272111"/>
              <a:chOff x="0" y="0"/>
              <a:chExt cx="5317466" cy="31257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317466" cy="312577"/>
              </a:xfrm>
              <a:custGeom>
                <a:avLst/>
                <a:gdLst/>
                <a:ahLst/>
                <a:cxnLst/>
                <a:rect l="l" t="t" r="r" b="b"/>
                <a:pathLst>
                  <a:path w="5317466" h="312577">
                    <a:moveTo>
                      <a:pt x="23850" y="0"/>
                    </a:moveTo>
                    <a:lnTo>
                      <a:pt x="5293616" y="0"/>
                    </a:lnTo>
                    <a:cubicBezTo>
                      <a:pt x="5299942" y="0"/>
                      <a:pt x="5306008" y="2513"/>
                      <a:pt x="5310481" y="6985"/>
                    </a:cubicBezTo>
                    <a:cubicBezTo>
                      <a:pt x="5314953" y="11458"/>
                      <a:pt x="5317466" y="17524"/>
                      <a:pt x="5317466" y="23850"/>
                    </a:cubicBezTo>
                    <a:lnTo>
                      <a:pt x="5317466" y="288727"/>
                    </a:lnTo>
                    <a:cubicBezTo>
                      <a:pt x="5317466" y="295052"/>
                      <a:pt x="5314953" y="301118"/>
                      <a:pt x="5310481" y="305591"/>
                    </a:cubicBezTo>
                    <a:cubicBezTo>
                      <a:pt x="5306008" y="310064"/>
                      <a:pt x="5299942" y="312577"/>
                      <a:pt x="5293616" y="312577"/>
                    </a:cubicBezTo>
                    <a:lnTo>
                      <a:pt x="23850" y="312577"/>
                    </a:lnTo>
                    <a:cubicBezTo>
                      <a:pt x="17524" y="312577"/>
                      <a:pt x="11458" y="310064"/>
                      <a:pt x="6985" y="305591"/>
                    </a:cubicBezTo>
                    <a:cubicBezTo>
                      <a:pt x="2513" y="301118"/>
                      <a:pt x="0" y="295052"/>
                      <a:pt x="0" y="288727"/>
                    </a:cubicBezTo>
                    <a:lnTo>
                      <a:pt x="0" y="23850"/>
                    </a:lnTo>
                    <a:cubicBezTo>
                      <a:pt x="0" y="17524"/>
                      <a:pt x="2513" y="11458"/>
                      <a:pt x="6985" y="6985"/>
                    </a:cubicBezTo>
                    <a:cubicBezTo>
                      <a:pt x="11458" y="2513"/>
                      <a:pt x="17524" y="0"/>
                      <a:pt x="23850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5715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317466" cy="350677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14487224" y="269478"/>
              <a:ext cx="0" cy="733154"/>
            </a:xfrm>
            <a:prstGeom prst="line">
              <a:avLst/>
            </a:prstGeom>
            <a:ln w="762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Freeform 16"/>
            <p:cNvSpPr/>
            <p:nvPr/>
          </p:nvSpPr>
          <p:spPr>
            <a:xfrm>
              <a:off x="15473583" y="218491"/>
              <a:ext cx="756937" cy="756937"/>
            </a:xfrm>
            <a:custGeom>
              <a:avLst/>
              <a:gdLst/>
              <a:ahLst/>
              <a:cxnLst/>
              <a:rect l="l" t="t" r="r" b="b"/>
              <a:pathLst>
                <a:path w="756937" h="756937">
                  <a:moveTo>
                    <a:pt x="0" y="0"/>
                  </a:moveTo>
                  <a:lnTo>
                    <a:pt x="756937" y="0"/>
                  </a:lnTo>
                  <a:lnTo>
                    <a:pt x="756937" y="756937"/>
                  </a:lnTo>
                  <a:lnTo>
                    <a:pt x="0" y="756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6230520" y="137741"/>
              <a:ext cx="837754" cy="1001597"/>
            </a:xfrm>
            <a:custGeom>
              <a:avLst/>
              <a:gdLst/>
              <a:ahLst/>
              <a:cxnLst/>
              <a:rect l="l" t="t" r="r" b="b"/>
              <a:pathLst>
                <a:path w="837754" h="1001597">
                  <a:moveTo>
                    <a:pt x="0" y="0"/>
                  </a:moveTo>
                  <a:lnTo>
                    <a:pt x="837754" y="0"/>
                  </a:lnTo>
                  <a:lnTo>
                    <a:pt x="837754" y="1001598"/>
                  </a:lnTo>
                  <a:lnTo>
                    <a:pt x="0" y="1001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213" b="-8274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7995375" y="165242"/>
              <a:ext cx="853728" cy="855154"/>
            </a:xfrm>
            <a:custGeom>
              <a:avLst/>
              <a:gdLst/>
              <a:ahLst/>
              <a:cxnLst/>
              <a:rect l="l" t="t" r="r" b="b"/>
              <a:pathLst>
                <a:path w="853728" h="855153">
                  <a:moveTo>
                    <a:pt x="0" y="0"/>
                  </a:moveTo>
                  <a:lnTo>
                    <a:pt x="853728" y="0"/>
                  </a:lnTo>
                  <a:lnTo>
                    <a:pt x="853728" y="855154"/>
                  </a:lnTo>
                  <a:lnTo>
                    <a:pt x="0" y="855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7155767" y="236966"/>
              <a:ext cx="738462" cy="738462"/>
            </a:xfrm>
            <a:custGeom>
              <a:avLst/>
              <a:gdLst/>
              <a:ahLst/>
              <a:cxnLst/>
              <a:rect l="l" t="t" r="r" b="b"/>
              <a:pathLst>
                <a:path w="738462" h="738462">
                  <a:moveTo>
                    <a:pt x="0" y="0"/>
                  </a:moveTo>
                  <a:lnTo>
                    <a:pt x="738462" y="0"/>
                  </a:lnTo>
                  <a:lnTo>
                    <a:pt x="738462" y="738462"/>
                  </a:lnTo>
                  <a:lnTo>
                    <a:pt x="0" y="738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8768682" y="132772"/>
              <a:ext cx="2252908" cy="928375"/>
            </a:xfrm>
            <a:custGeom>
              <a:avLst/>
              <a:gdLst/>
              <a:ahLst/>
              <a:cxnLst/>
              <a:rect l="l" t="t" r="r" b="b"/>
              <a:pathLst>
                <a:path w="2252908" h="928375">
                  <a:moveTo>
                    <a:pt x="0" y="0"/>
                  </a:moveTo>
                  <a:lnTo>
                    <a:pt x="2252908" y="0"/>
                  </a:lnTo>
                  <a:lnTo>
                    <a:pt x="2252908" y="928375"/>
                  </a:lnTo>
                  <a:lnTo>
                    <a:pt x="0" y="928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2414" b="-24088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29544" y="372178"/>
              <a:ext cx="12754068" cy="471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5"/>
                </a:lnSpc>
              </a:pPr>
              <a:r>
                <a:rPr lang="en-US" sz="1111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</a:t>
              </a:r>
              <a:r>
                <a:rPr lang="en-US" sz="1111" b="1" dirty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ชุมชนเข้มแข็งอย่างยั่งยืนด้วยหลักปรัชญาของเศรษฐกิจพอเพียง</a:t>
              </a:r>
              <a:endParaRPr lang="en-US" sz="1111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44885" y="642588"/>
            <a:ext cx="1601098" cy="375028"/>
            <a:chOff x="0" y="0"/>
            <a:chExt cx="3842636" cy="90006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057378" y="23314"/>
              <a:ext cx="2785258" cy="8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979081" y="780203"/>
            <a:ext cx="894339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1"/>
              </a:lnSpc>
            </a:pPr>
            <a:r>
              <a: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4763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309">
            <a:extLst>
              <a:ext uri="{FF2B5EF4-FFF2-40B4-BE49-F238E27FC236}">
                <a16:creationId xmlns:a16="http://schemas.microsoft.com/office/drawing/2014/main" id="{DBACCF46-71A4-4F98-A38C-1A0BF97B3D16}"/>
              </a:ext>
            </a:extLst>
          </p:cNvPr>
          <p:cNvSpPr txBox="1"/>
          <p:nvPr/>
        </p:nvSpPr>
        <p:spPr>
          <a:xfrm>
            <a:off x="4755257" y="946946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หนี้เกินกำหนดชำระคงเหลือมากที่สุด 20 อันดับแรก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49767" y="1369478"/>
            <a:ext cx="5283713" cy="2651071"/>
            <a:chOff x="4775784" y="605333"/>
            <a:chExt cx="5283713" cy="2651071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28974180-6070-44BD-AC14-CCCE448CDEE1}"/>
                </a:ext>
              </a:extLst>
            </p:cNvPr>
            <p:cNvSpPr/>
            <p:nvPr/>
          </p:nvSpPr>
          <p:spPr>
            <a:xfrm>
              <a:off x="4787881" y="994731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ฉะเชิงเทรา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30.98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0933F02F-A3F8-494E-9FF5-B6D135377883}"/>
                </a:ext>
              </a:extLst>
            </p:cNvPr>
            <p:cNvSpPr/>
            <p:nvPr/>
          </p:nvSpPr>
          <p:spPr>
            <a:xfrm>
              <a:off x="4781955" y="138330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นครพนม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30.64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4FE5A391-DBB6-4DDB-8095-9B9D563C4A95}"/>
                </a:ext>
              </a:extLst>
            </p:cNvPr>
            <p:cNvSpPr/>
            <p:nvPr/>
          </p:nvSpPr>
          <p:spPr>
            <a:xfrm>
              <a:off x="4775784" y="177617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</a:t>
              </a:r>
              <a:r>
                <a:rPr lang="th-TH" sz="1100" b="1" spc="-4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นครศรีธรรมราช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29.35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3FFE8F4D-AB84-41AA-95CC-5887B3C251B1}"/>
                </a:ext>
              </a:extLst>
            </p:cNvPr>
            <p:cNvSpPr/>
            <p:nvPr/>
          </p:nvSpPr>
          <p:spPr>
            <a:xfrm>
              <a:off x="4781955" y="216847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 นนทบุรี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29.21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D55F9375-7B34-46F4-AB8B-FA005F5ED7F8}"/>
                </a:ext>
              </a:extLst>
            </p:cNvPr>
            <p:cNvSpPr/>
            <p:nvPr/>
          </p:nvSpPr>
          <p:spPr>
            <a:xfrm>
              <a:off x="6557223" y="609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 </a:t>
              </a:r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ร้อยเอ็ด</a:t>
              </a:r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26.03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2A259952-148A-42F3-AFE5-1717ED7D795E}"/>
                </a:ext>
              </a:extLst>
            </p:cNvPr>
            <p:cNvSpPr/>
            <p:nvPr/>
          </p:nvSpPr>
          <p:spPr>
            <a:xfrm>
              <a:off x="6557223" y="991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 บึงกาฬ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25.94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06756F16-0119-4E12-9808-FFC8CC88F427}"/>
                </a:ext>
              </a:extLst>
            </p:cNvPr>
            <p:cNvSpPr/>
            <p:nvPr/>
          </p:nvSpPr>
          <p:spPr>
            <a:xfrm>
              <a:off x="6554137" y="2941404"/>
              <a:ext cx="1710000" cy="297443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14. ยะลา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24.38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A568B1DC-B20B-49F5-976F-EA1175ADD48C}"/>
                </a:ext>
              </a:extLst>
            </p:cNvPr>
            <p:cNvSpPr/>
            <p:nvPr/>
          </p:nvSpPr>
          <p:spPr>
            <a:xfrm>
              <a:off x="6545482" y="1373099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10. นครปฐม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25.88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C20FBB0-5367-45F1-99E8-E5864753B0C9}"/>
                </a:ext>
              </a:extLst>
            </p:cNvPr>
            <p:cNvSpPr/>
            <p:nvPr/>
          </p:nvSpPr>
          <p:spPr>
            <a:xfrm>
              <a:off x="8332490" y="605333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15. ลำปาง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23.98 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78B7DE45-8693-4028-87D4-0B26B1B3F932}"/>
                </a:ext>
              </a:extLst>
            </p:cNvPr>
            <p:cNvSpPr/>
            <p:nvPr/>
          </p:nvSpPr>
          <p:spPr>
            <a:xfrm>
              <a:off x="8349497" y="994122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16. พัทลุง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23.30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9" name="Rectangle: Rounded Corners 420">
              <a:extLst>
                <a:ext uri="{FF2B5EF4-FFF2-40B4-BE49-F238E27FC236}">
                  <a16:creationId xmlns:a16="http://schemas.microsoft.com/office/drawing/2014/main" id="{F8671A55-510B-43B1-B69A-4A12F62B9EEF}"/>
                </a:ext>
              </a:extLst>
            </p:cNvPr>
            <p:cNvSpPr/>
            <p:nvPr/>
          </p:nvSpPr>
          <p:spPr>
            <a:xfrm>
              <a:off x="6554137" y="2159670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12. เลย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25.46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0" name="Rectangle: Rounded Corners 420">
              <a:extLst>
                <a:ext uri="{FF2B5EF4-FFF2-40B4-BE49-F238E27FC236}">
                  <a16:creationId xmlns:a16="http://schemas.microsoft.com/office/drawing/2014/main" id="{F5DB57D5-3A50-4589-9CF7-5E9B8C4E4028}"/>
                </a:ext>
              </a:extLst>
            </p:cNvPr>
            <p:cNvSpPr/>
            <p:nvPr/>
          </p:nvSpPr>
          <p:spPr>
            <a:xfrm>
              <a:off x="6554137" y="255060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13. นครสวรรค์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24.93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1" name="Rectangle: Rounded Corners 420">
              <a:extLst>
                <a:ext uri="{FF2B5EF4-FFF2-40B4-BE49-F238E27FC236}">
                  <a16:creationId xmlns:a16="http://schemas.microsoft.com/office/drawing/2014/main" id="{8876AECC-B961-413F-9E90-7E383B22A5DA}"/>
                </a:ext>
              </a:extLst>
            </p:cNvPr>
            <p:cNvSpPr/>
            <p:nvPr/>
          </p:nvSpPr>
          <p:spPr>
            <a:xfrm>
              <a:off x="4775784" y="2555996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 สุราษฎร์ธานี      </a:t>
              </a:r>
              <a:r>
                <a:rPr lang="th-TH" sz="1083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29.04</a:t>
              </a:r>
              <a:endParaRPr lang="en-US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2" name="Rectangle: Rounded Corners 420">
              <a:extLst>
                <a:ext uri="{FF2B5EF4-FFF2-40B4-BE49-F238E27FC236}">
                  <a16:creationId xmlns:a16="http://schemas.microsoft.com/office/drawing/2014/main" id="{CA471F3E-56E1-4E63-BBED-B5F8C622C11C}"/>
                </a:ext>
              </a:extLst>
            </p:cNvPr>
            <p:cNvSpPr/>
            <p:nvPr/>
          </p:nvSpPr>
          <p:spPr>
            <a:xfrm>
              <a:off x="8349497" y="137754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17. หนองคาย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23.02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3" name="Rectangle: Rounded Corners 420">
              <a:extLst>
                <a:ext uri="{FF2B5EF4-FFF2-40B4-BE49-F238E27FC236}">
                  <a16:creationId xmlns:a16="http://schemas.microsoft.com/office/drawing/2014/main" id="{80B8E962-CF8E-47A0-8D7F-6AC395C73EB4}"/>
                </a:ext>
              </a:extLst>
            </p:cNvPr>
            <p:cNvSpPr/>
            <p:nvPr/>
          </p:nvSpPr>
          <p:spPr>
            <a:xfrm>
              <a:off x="4775784" y="294140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 อุดรธานี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27.36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4" name="Rectangle: Rounded Corners 420">
              <a:extLst>
                <a:ext uri="{FF2B5EF4-FFF2-40B4-BE49-F238E27FC236}">
                  <a16:creationId xmlns:a16="http://schemas.microsoft.com/office/drawing/2014/main" id="{687102BE-BF22-47B6-B323-082ACC52C61D}"/>
                </a:ext>
              </a:extLst>
            </p:cNvPr>
            <p:cNvSpPr/>
            <p:nvPr/>
          </p:nvSpPr>
          <p:spPr>
            <a:xfrm>
              <a:off x="6545482" y="1760661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11. ชุมพร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25.60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5" name="Rectangle: Rounded Corners 420">
              <a:extLst>
                <a:ext uri="{FF2B5EF4-FFF2-40B4-BE49-F238E27FC236}">
                  <a16:creationId xmlns:a16="http://schemas.microsoft.com/office/drawing/2014/main" id="{35716768-5231-4D98-B265-C4F310990B2A}"/>
                </a:ext>
              </a:extLst>
            </p:cNvPr>
            <p:cNvSpPr/>
            <p:nvPr/>
          </p:nvSpPr>
          <p:spPr>
            <a:xfrm>
              <a:off x="8349497" y="176595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18. ปทุมธานี         22.81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6" name="Rectangle: Rounded Corners 420">
              <a:extLst>
                <a:ext uri="{FF2B5EF4-FFF2-40B4-BE49-F238E27FC236}">
                  <a16:creationId xmlns:a16="http://schemas.microsoft.com/office/drawing/2014/main" id="{C3F5B463-2B37-48DD-983E-BCEF288E7BCA}"/>
                </a:ext>
              </a:extLst>
            </p:cNvPr>
            <p:cNvSpPr/>
            <p:nvPr/>
          </p:nvSpPr>
          <p:spPr>
            <a:xfrm>
              <a:off x="8349497" y="2154933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19. ตรัง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21.85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7" name="Rectangle: Rounded Corners 420">
              <a:extLst>
                <a:ext uri="{FF2B5EF4-FFF2-40B4-BE49-F238E27FC236}">
                  <a16:creationId xmlns:a16="http://schemas.microsoft.com/office/drawing/2014/main" id="{F4EB20F7-C649-40B5-9FC1-4CC2052399D1}"/>
                </a:ext>
              </a:extLst>
            </p:cNvPr>
            <p:cNvSpPr/>
            <p:nvPr/>
          </p:nvSpPr>
          <p:spPr>
            <a:xfrm>
              <a:off x="8349497" y="254409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20. อุตรดิตถ์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21.78 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8" name="Rectangle: Rounded Corners 420">
              <a:extLst>
                <a:ext uri="{FF2B5EF4-FFF2-40B4-BE49-F238E27FC236}">
                  <a16:creationId xmlns:a16="http://schemas.microsoft.com/office/drawing/2014/main" id="{9AB2B3E4-A7FD-4D87-B1C7-00CAF61EBF17}"/>
                </a:ext>
              </a:extLst>
            </p:cNvPr>
            <p:cNvSpPr/>
            <p:nvPr/>
          </p:nvSpPr>
          <p:spPr>
            <a:xfrm>
              <a:off x="4781955" y="609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 </a:t>
              </a:r>
              <a:r>
                <a:rPr lang="th-TH" sz="1083" b="1" spc="-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กรุงเทพมหานคร </a:t>
              </a:r>
              <a:r>
                <a:rPr lang="th-TH" sz="1083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79.34</a:t>
              </a:r>
              <a:endParaRPr lang="en-US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71481F7-F82A-4DEF-8FB0-4F2CCC09138E}"/>
              </a:ext>
            </a:extLst>
          </p:cNvPr>
          <p:cNvGrpSpPr/>
          <p:nvPr/>
        </p:nvGrpSpPr>
        <p:grpSpPr>
          <a:xfrm>
            <a:off x="414573" y="814661"/>
            <a:ext cx="3674827" cy="4373599"/>
            <a:chOff x="116488" y="95879"/>
            <a:chExt cx="5551634" cy="6607283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360FA59E-2C0A-4B19-858E-ED4339832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88" y="95879"/>
              <a:ext cx="5551634" cy="6607283"/>
            </a:xfrm>
            <a:prstGeom prst="rect">
              <a:avLst/>
            </a:prstGeom>
          </p:spPr>
        </p:pic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E9D00ABA-3F89-4B72-99F6-95307AF164B1}"/>
                </a:ext>
              </a:extLst>
            </p:cNvPr>
            <p:cNvGrpSpPr/>
            <p:nvPr/>
          </p:nvGrpSpPr>
          <p:grpSpPr>
            <a:xfrm>
              <a:off x="1584900" y="875236"/>
              <a:ext cx="3116981" cy="5680847"/>
              <a:chOff x="1454755" y="888290"/>
              <a:chExt cx="3116981" cy="5680847"/>
            </a:xfrm>
          </p:grpSpPr>
          <p:sp>
            <p:nvSpPr>
              <p:cNvPr id="147" name="TextBox 231">
                <a:extLst>
                  <a:ext uri="{FF2B5EF4-FFF2-40B4-BE49-F238E27FC236}">
                    <a16:creationId xmlns:a16="http://schemas.microsoft.com/office/drawing/2014/main" id="{C94EB571-F1B5-4EB7-8F06-8FE9DEC2AE48}"/>
                  </a:ext>
                </a:extLst>
              </p:cNvPr>
              <p:cNvSpPr txBox="1"/>
              <p:nvPr/>
            </p:nvSpPr>
            <p:spPr>
              <a:xfrm>
                <a:off x="2677131" y="1400689"/>
                <a:ext cx="421654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เลย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48" name="TextBox 265">
                <a:extLst>
                  <a:ext uri="{FF2B5EF4-FFF2-40B4-BE49-F238E27FC236}">
                    <a16:creationId xmlns:a16="http://schemas.microsoft.com/office/drawing/2014/main" id="{ECFF1400-9DE0-41B0-BA27-454365B9E792}"/>
                  </a:ext>
                </a:extLst>
              </p:cNvPr>
              <p:cNvSpPr txBox="1"/>
              <p:nvPr/>
            </p:nvSpPr>
            <p:spPr>
              <a:xfrm>
                <a:off x="3095817" y="1407298"/>
                <a:ext cx="631327" cy="24929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75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อุดรธานี</a:t>
                </a:r>
                <a:endParaRPr lang="en-US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49" name="TextBox 190">
                <a:extLst>
                  <a:ext uri="{FF2B5EF4-FFF2-40B4-BE49-F238E27FC236}">
                    <a16:creationId xmlns:a16="http://schemas.microsoft.com/office/drawing/2014/main" id="{37071DC5-60A8-4852-9917-4950D6106171}"/>
                  </a:ext>
                </a:extLst>
              </p:cNvPr>
              <p:cNvSpPr txBox="1"/>
              <p:nvPr/>
            </p:nvSpPr>
            <p:spPr>
              <a:xfrm>
                <a:off x="2688751" y="1998397"/>
                <a:ext cx="538994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ชัยภูมิ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8B961AB-45E4-4AC1-957D-E2B9807A9574}"/>
                  </a:ext>
                </a:extLst>
              </p:cNvPr>
              <p:cNvSpPr txBox="1"/>
              <p:nvPr/>
            </p:nvSpPr>
            <p:spPr>
              <a:xfrm>
                <a:off x="2295083" y="2841885"/>
                <a:ext cx="36971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18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3AD7201-623B-4A03-AFD7-A0E25FFF3EFA}"/>
                  </a:ext>
                </a:extLst>
              </p:cNvPr>
              <p:cNvSpPr txBox="1"/>
              <p:nvPr/>
            </p:nvSpPr>
            <p:spPr>
              <a:xfrm>
                <a:off x="2220313" y="2749561"/>
                <a:ext cx="37164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10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52" name="TextBox 268">
                <a:extLst>
                  <a:ext uri="{FF2B5EF4-FFF2-40B4-BE49-F238E27FC236}">
                    <a16:creationId xmlns:a16="http://schemas.microsoft.com/office/drawing/2014/main" id="{AC8F0839-7DEF-4C2F-A853-8FCB72BB9803}"/>
                  </a:ext>
                </a:extLst>
              </p:cNvPr>
              <p:cNvSpPr txBox="1"/>
              <p:nvPr/>
            </p:nvSpPr>
            <p:spPr>
              <a:xfrm>
                <a:off x="2474055" y="3210397"/>
                <a:ext cx="51398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ชลบุรี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53" name="TextBox 198">
                <a:extLst>
                  <a:ext uri="{FF2B5EF4-FFF2-40B4-BE49-F238E27FC236}">
                    <a16:creationId xmlns:a16="http://schemas.microsoft.com/office/drawing/2014/main" id="{62B9225D-21A8-48E4-A439-1DF891BAFD28}"/>
                  </a:ext>
                </a:extLst>
              </p:cNvPr>
              <p:cNvSpPr txBox="1"/>
              <p:nvPr/>
            </p:nvSpPr>
            <p:spPr>
              <a:xfrm>
                <a:off x="2973957" y="2939824"/>
                <a:ext cx="64286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สระแก้ว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54" name="TextBox 239">
                <a:extLst>
                  <a:ext uri="{FF2B5EF4-FFF2-40B4-BE49-F238E27FC236}">
                    <a16:creationId xmlns:a16="http://schemas.microsoft.com/office/drawing/2014/main" id="{EBEADAC1-E110-4447-8744-48DFDDF81DE4}"/>
                  </a:ext>
                </a:extLst>
              </p:cNvPr>
              <p:cNvSpPr txBox="1"/>
              <p:nvPr/>
            </p:nvSpPr>
            <p:spPr>
              <a:xfrm>
                <a:off x="3572218" y="1080360"/>
                <a:ext cx="60247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บึงกาฬ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55" name="TextBox 274">
                <a:extLst>
                  <a:ext uri="{FF2B5EF4-FFF2-40B4-BE49-F238E27FC236}">
                    <a16:creationId xmlns:a16="http://schemas.microsoft.com/office/drawing/2014/main" id="{8E7A4EEC-0A06-4AC3-8B8E-16BB2A41CB75}"/>
                  </a:ext>
                </a:extLst>
              </p:cNvPr>
              <p:cNvSpPr txBox="1"/>
              <p:nvPr/>
            </p:nvSpPr>
            <p:spPr>
              <a:xfrm>
                <a:off x="1454755" y="4975238"/>
                <a:ext cx="86793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สุราษฎร์ธานี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56" name="TextBox 270">
                <a:extLst>
                  <a:ext uri="{FF2B5EF4-FFF2-40B4-BE49-F238E27FC236}">
                    <a16:creationId xmlns:a16="http://schemas.microsoft.com/office/drawing/2014/main" id="{A01F6E74-DF49-4609-851E-FD925EB0DCB7}"/>
                  </a:ext>
                </a:extLst>
              </p:cNvPr>
              <p:cNvSpPr txBox="1"/>
              <p:nvPr/>
            </p:nvSpPr>
            <p:spPr>
              <a:xfrm>
                <a:off x="2709063" y="6232134"/>
                <a:ext cx="70057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นราธิวาส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57" name="TextBox 228">
                <a:extLst>
                  <a:ext uri="{FF2B5EF4-FFF2-40B4-BE49-F238E27FC236}">
                    <a16:creationId xmlns:a16="http://schemas.microsoft.com/office/drawing/2014/main" id="{1C624E28-0BFE-446C-99EA-431896CBF6F8}"/>
                  </a:ext>
                </a:extLst>
              </p:cNvPr>
              <p:cNvSpPr txBox="1"/>
              <p:nvPr/>
            </p:nvSpPr>
            <p:spPr>
              <a:xfrm>
                <a:off x="1487421" y="1546980"/>
                <a:ext cx="44089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ตาก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58" name="TextBox 190">
                <a:extLst>
                  <a:ext uri="{FF2B5EF4-FFF2-40B4-BE49-F238E27FC236}">
                    <a16:creationId xmlns:a16="http://schemas.microsoft.com/office/drawing/2014/main" id="{E2D0D9D3-D764-4308-9B43-E3FE2DA6C262}"/>
                  </a:ext>
                </a:extLst>
              </p:cNvPr>
              <p:cNvSpPr txBox="1"/>
              <p:nvPr/>
            </p:nvSpPr>
            <p:spPr>
              <a:xfrm>
                <a:off x="2092296" y="1558290"/>
                <a:ext cx="72173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พิษณุโลก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59" name="TextBox 268">
                <a:extLst>
                  <a:ext uri="{FF2B5EF4-FFF2-40B4-BE49-F238E27FC236}">
                    <a16:creationId xmlns:a16="http://schemas.microsoft.com/office/drawing/2014/main" id="{CF7B8E1C-F5A8-4883-8A93-342D55363371}"/>
                  </a:ext>
                </a:extLst>
              </p:cNvPr>
              <p:cNvSpPr txBox="1"/>
              <p:nvPr/>
            </p:nvSpPr>
            <p:spPr>
              <a:xfrm>
                <a:off x="2445263" y="3025749"/>
                <a:ext cx="78906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ฉะเชิงเทรา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31081A3A-A4A3-457E-942C-A593C071E6BD}"/>
                  </a:ext>
                </a:extLst>
              </p:cNvPr>
              <p:cNvSpPr txBox="1"/>
              <p:nvPr/>
            </p:nvSpPr>
            <p:spPr>
              <a:xfrm>
                <a:off x="2180447" y="2898334"/>
                <a:ext cx="30046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AA9D76B-9919-41BC-8D05-BCB475122B65}"/>
                  </a:ext>
                </a:extLst>
              </p:cNvPr>
              <p:cNvSpPr txBox="1"/>
              <p:nvPr/>
            </p:nvSpPr>
            <p:spPr>
              <a:xfrm>
                <a:off x="2165059" y="2604838"/>
                <a:ext cx="30046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2" name="TextBox 270">
                <a:extLst>
                  <a:ext uri="{FF2B5EF4-FFF2-40B4-BE49-F238E27FC236}">
                    <a16:creationId xmlns:a16="http://schemas.microsoft.com/office/drawing/2014/main" id="{38380644-F3E8-471B-95E9-C5A38393D948}"/>
                  </a:ext>
                </a:extLst>
              </p:cNvPr>
              <p:cNvSpPr txBox="1"/>
              <p:nvPr/>
            </p:nvSpPr>
            <p:spPr>
              <a:xfrm>
                <a:off x="2385795" y="6310604"/>
                <a:ext cx="496675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ยะลา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3" name="TextBox 274">
                <a:extLst>
                  <a:ext uri="{FF2B5EF4-FFF2-40B4-BE49-F238E27FC236}">
                    <a16:creationId xmlns:a16="http://schemas.microsoft.com/office/drawing/2014/main" id="{59D47297-125E-4B1F-B7B7-333997A0184B}"/>
                  </a:ext>
                </a:extLst>
              </p:cNvPr>
              <p:cNvSpPr txBox="1"/>
              <p:nvPr/>
            </p:nvSpPr>
            <p:spPr>
              <a:xfrm>
                <a:off x="1792356" y="5299916"/>
                <a:ext cx="105836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นครศรีธรรมราช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4" name="TextBox 274">
                <a:extLst>
                  <a:ext uri="{FF2B5EF4-FFF2-40B4-BE49-F238E27FC236}">
                    <a16:creationId xmlns:a16="http://schemas.microsoft.com/office/drawing/2014/main" id="{A20E61AA-4C5F-402E-A40E-29F3AF159154}"/>
                  </a:ext>
                </a:extLst>
              </p:cNvPr>
              <p:cNvSpPr txBox="1"/>
              <p:nvPr/>
            </p:nvSpPr>
            <p:spPr>
              <a:xfrm>
                <a:off x="1622853" y="4283185"/>
                <a:ext cx="53130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ชุมพร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5" name="TextBox 270">
                <a:extLst>
                  <a:ext uri="{FF2B5EF4-FFF2-40B4-BE49-F238E27FC236}">
                    <a16:creationId xmlns:a16="http://schemas.microsoft.com/office/drawing/2014/main" id="{41522212-329A-40C6-BD89-C9A3E38EB26F}"/>
                  </a:ext>
                </a:extLst>
              </p:cNvPr>
              <p:cNvSpPr txBox="1"/>
              <p:nvPr/>
            </p:nvSpPr>
            <p:spPr>
              <a:xfrm>
                <a:off x="1854408" y="5955013"/>
                <a:ext cx="45435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สตูล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6" name="TextBox 239">
                <a:extLst>
                  <a:ext uri="{FF2B5EF4-FFF2-40B4-BE49-F238E27FC236}">
                    <a16:creationId xmlns:a16="http://schemas.microsoft.com/office/drawing/2014/main" id="{3A6923F4-4C26-4A41-8B78-D619862E6137}"/>
                  </a:ext>
                </a:extLst>
              </p:cNvPr>
              <p:cNvSpPr txBox="1"/>
              <p:nvPr/>
            </p:nvSpPr>
            <p:spPr>
              <a:xfrm>
                <a:off x="3859618" y="1447317"/>
                <a:ext cx="71211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นครพนม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7" name="TextBox 271">
                <a:extLst>
                  <a:ext uri="{FF2B5EF4-FFF2-40B4-BE49-F238E27FC236}">
                    <a16:creationId xmlns:a16="http://schemas.microsoft.com/office/drawing/2014/main" id="{D42D0D02-AF52-457B-A77A-80FCFD93DF32}"/>
                  </a:ext>
                </a:extLst>
              </p:cNvPr>
              <p:cNvSpPr txBox="1"/>
              <p:nvPr/>
            </p:nvSpPr>
            <p:spPr>
              <a:xfrm>
                <a:off x="3498196" y="2077722"/>
                <a:ext cx="567847" cy="23398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6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ร้อยเอ็ด</a:t>
                </a:r>
                <a:endParaRPr lang="en-US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84BCE06A-D916-4652-8D87-46FF1CF319B9}"/>
                  </a:ext>
                </a:extLst>
              </p:cNvPr>
              <p:cNvSpPr txBox="1"/>
              <p:nvPr/>
            </p:nvSpPr>
            <p:spPr>
              <a:xfrm>
                <a:off x="1989674" y="2880920"/>
                <a:ext cx="37164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10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9" name="TextBox 200">
                <a:extLst>
                  <a:ext uri="{FF2B5EF4-FFF2-40B4-BE49-F238E27FC236}">
                    <a16:creationId xmlns:a16="http://schemas.microsoft.com/office/drawing/2014/main" id="{C986C469-F6BB-4E67-BE47-5F7541DB1B86}"/>
                  </a:ext>
                </a:extLst>
              </p:cNvPr>
              <p:cNvSpPr txBox="1"/>
              <p:nvPr/>
            </p:nvSpPr>
            <p:spPr>
              <a:xfrm>
                <a:off x="1786635" y="2105569"/>
                <a:ext cx="78906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นครสวรรค์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B6047113-6457-4345-9DBA-ED04952F6230}"/>
                  </a:ext>
                </a:extLst>
              </p:cNvPr>
              <p:cNvSpPr txBox="1"/>
              <p:nvPr/>
            </p:nvSpPr>
            <p:spPr>
              <a:xfrm>
                <a:off x="2311647" y="2958945"/>
                <a:ext cx="28700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74" name="Google Shape;246;p33">
                <a:extLst>
                  <a:ext uri="{FF2B5EF4-FFF2-40B4-BE49-F238E27FC236}">
                    <a16:creationId xmlns:a16="http://schemas.microsoft.com/office/drawing/2014/main" id="{C25B0570-26C0-4D59-8854-E8C146FE0A89}"/>
                  </a:ext>
                </a:extLst>
              </p:cNvPr>
              <p:cNvSpPr/>
              <p:nvPr/>
            </p:nvSpPr>
            <p:spPr>
              <a:xfrm>
                <a:off x="3091042" y="4113632"/>
                <a:ext cx="304760" cy="408452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rgbClr val="E84E4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810805EA-EE65-4F8C-BB9E-FE1A3DD7C909}"/>
                  </a:ext>
                </a:extLst>
              </p:cNvPr>
              <p:cNvSpPr txBox="1"/>
              <p:nvPr/>
            </p:nvSpPr>
            <p:spPr>
              <a:xfrm>
                <a:off x="3095812" y="4125061"/>
                <a:ext cx="294696" cy="27699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9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endPara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76" name="TextBox 194">
                <a:extLst>
                  <a:ext uri="{FF2B5EF4-FFF2-40B4-BE49-F238E27FC236}">
                    <a16:creationId xmlns:a16="http://schemas.microsoft.com/office/drawing/2014/main" id="{AD9B16E3-22B2-40F9-BDA6-20C4EB9CB516}"/>
                  </a:ext>
                </a:extLst>
              </p:cNvPr>
              <p:cNvSpPr txBox="1"/>
              <p:nvPr/>
            </p:nvSpPr>
            <p:spPr>
              <a:xfrm>
                <a:off x="3338629" y="4142791"/>
                <a:ext cx="71788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กรุงเทพฯ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78" name="Google Shape;246;p33">
                <a:extLst>
                  <a:ext uri="{FF2B5EF4-FFF2-40B4-BE49-F238E27FC236}">
                    <a16:creationId xmlns:a16="http://schemas.microsoft.com/office/drawing/2014/main" id="{BA29E8B4-6CB8-475A-84CE-2ED8CB5A0C8E}"/>
                  </a:ext>
                </a:extLst>
              </p:cNvPr>
              <p:cNvSpPr/>
              <p:nvPr/>
            </p:nvSpPr>
            <p:spPr>
              <a:xfrm>
                <a:off x="3083314" y="4520043"/>
                <a:ext cx="304760" cy="408452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rgbClr val="E84E4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/>
              </a:p>
            </p:txBody>
          </p:sp>
          <p:sp>
            <p:nvSpPr>
              <p:cNvPr id="180" name="TextBox 194">
                <a:extLst>
                  <a:ext uri="{FF2B5EF4-FFF2-40B4-BE49-F238E27FC236}">
                    <a16:creationId xmlns:a16="http://schemas.microsoft.com/office/drawing/2014/main" id="{BB0DBF78-9F0A-4E7D-B2FD-AA6992ECE981}"/>
                  </a:ext>
                </a:extLst>
              </p:cNvPr>
              <p:cNvSpPr txBox="1"/>
              <p:nvPr/>
            </p:nvSpPr>
            <p:spPr>
              <a:xfrm>
                <a:off x="3358699" y="4555346"/>
                <a:ext cx="62555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นนทบุรี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67A0798B-1A6D-4A82-A63C-8991277157FB}"/>
                  </a:ext>
                </a:extLst>
              </p:cNvPr>
              <p:cNvSpPr txBox="1"/>
              <p:nvPr/>
            </p:nvSpPr>
            <p:spPr>
              <a:xfrm>
                <a:off x="3052541" y="4535915"/>
                <a:ext cx="312011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9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</a:t>
                </a:r>
                <a:endPara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4" name="Google Shape;246;p33">
                <a:extLst>
                  <a:ext uri="{FF2B5EF4-FFF2-40B4-BE49-F238E27FC236}">
                    <a16:creationId xmlns:a16="http://schemas.microsoft.com/office/drawing/2014/main" id="{5BA5C32E-E32D-47B8-886F-A4AD53D00821}"/>
                  </a:ext>
                </a:extLst>
              </p:cNvPr>
              <p:cNvSpPr/>
              <p:nvPr/>
            </p:nvSpPr>
            <p:spPr>
              <a:xfrm>
                <a:off x="3101161" y="4939702"/>
                <a:ext cx="304760" cy="408452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rgbClr val="E84E4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/>
              </a:p>
            </p:txBody>
          </p:sp>
          <p:sp>
            <p:nvSpPr>
              <p:cNvPr id="189" name="Google Shape;246;p33">
                <a:extLst>
                  <a:ext uri="{FF2B5EF4-FFF2-40B4-BE49-F238E27FC236}">
                    <a16:creationId xmlns:a16="http://schemas.microsoft.com/office/drawing/2014/main" id="{42CB1B69-BF99-420C-ACC8-099FFA438A44}"/>
                  </a:ext>
                </a:extLst>
              </p:cNvPr>
              <p:cNvSpPr/>
              <p:nvPr/>
            </p:nvSpPr>
            <p:spPr>
              <a:xfrm>
                <a:off x="3116456" y="5363164"/>
                <a:ext cx="304760" cy="408452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rgbClr val="E84E4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/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7887ED9E-38B4-43D2-931D-2068FA7AC2C0}"/>
                  </a:ext>
                </a:extLst>
              </p:cNvPr>
              <p:cNvSpPr txBox="1"/>
              <p:nvPr/>
            </p:nvSpPr>
            <p:spPr>
              <a:xfrm>
                <a:off x="3004075" y="4930967"/>
                <a:ext cx="390876" cy="27699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9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10</a:t>
                </a:r>
                <a:endPara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1" name="TextBox 194">
                <a:extLst>
                  <a:ext uri="{FF2B5EF4-FFF2-40B4-BE49-F238E27FC236}">
                    <a16:creationId xmlns:a16="http://schemas.microsoft.com/office/drawing/2014/main" id="{3A3BB3E1-328B-4097-BCAB-0F8B5BA2E576}"/>
                  </a:ext>
                </a:extLst>
              </p:cNvPr>
              <p:cNvSpPr txBox="1"/>
              <p:nvPr/>
            </p:nvSpPr>
            <p:spPr>
              <a:xfrm>
                <a:off x="3255287" y="4937236"/>
                <a:ext cx="685189" cy="25853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นครปฐม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2" name="TextBox 239">
                <a:extLst>
                  <a:ext uri="{FF2B5EF4-FFF2-40B4-BE49-F238E27FC236}">
                    <a16:creationId xmlns:a16="http://schemas.microsoft.com/office/drawing/2014/main" id="{45E4E08A-8E8C-45C7-B2E5-37F86510F942}"/>
                  </a:ext>
                </a:extLst>
              </p:cNvPr>
              <p:cNvSpPr txBox="1"/>
              <p:nvPr/>
            </p:nvSpPr>
            <p:spPr>
              <a:xfrm>
                <a:off x="2934543" y="1153810"/>
                <a:ext cx="75636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หนองคาย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4" name="TextBox 189">
                <a:extLst>
                  <a:ext uri="{FF2B5EF4-FFF2-40B4-BE49-F238E27FC236}">
                    <a16:creationId xmlns:a16="http://schemas.microsoft.com/office/drawing/2014/main" id="{69FE2191-39CF-4802-9D1D-CCC22A7A9152}"/>
                  </a:ext>
                </a:extLst>
              </p:cNvPr>
              <p:cNvSpPr txBox="1"/>
              <p:nvPr/>
            </p:nvSpPr>
            <p:spPr>
              <a:xfrm>
                <a:off x="1799907" y="888290"/>
                <a:ext cx="56400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ลำปาง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879F974A-C656-4182-8108-B0188F662672}"/>
                  </a:ext>
                </a:extLst>
              </p:cNvPr>
              <p:cNvSpPr txBox="1"/>
              <p:nvPr/>
            </p:nvSpPr>
            <p:spPr>
              <a:xfrm>
                <a:off x="2495638" y="2799040"/>
                <a:ext cx="28892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7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FB72DD8C-B671-48E3-BD7C-3CE513EB3A62}"/>
                  </a:ext>
                </a:extLst>
              </p:cNvPr>
              <p:cNvSpPr txBox="1"/>
              <p:nvPr/>
            </p:nvSpPr>
            <p:spPr>
              <a:xfrm>
                <a:off x="3039408" y="5362395"/>
                <a:ext cx="387028" cy="27699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9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18</a:t>
                </a:r>
                <a:endPara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6" name="TextBox 194">
                <a:extLst>
                  <a:ext uri="{FF2B5EF4-FFF2-40B4-BE49-F238E27FC236}">
                    <a16:creationId xmlns:a16="http://schemas.microsoft.com/office/drawing/2014/main" id="{BD5B8D88-45A4-4A4B-80BF-5ADC94086DAA}"/>
                  </a:ext>
                </a:extLst>
              </p:cNvPr>
              <p:cNvSpPr txBox="1"/>
              <p:nvPr/>
            </p:nvSpPr>
            <p:spPr>
              <a:xfrm>
                <a:off x="3286353" y="5374486"/>
                <a:ext cx="694806" cy="25853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ปทุมธานี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4" name="TextBox 274">
              <a:extLst>
                <a:ext uri="{FF2B5EF4-FFF2-40B4-BE49-F238E27FC236}">
                  <a16:creationId xmlns:a16="http://schemas.microsoft.com/office/drawing/2014/main" id="{DFED2E19-B725-45E2-95AE-B8752E836610}"/>
                </a:ext>
              </a:extLst>
            </p:cNvPr>
            <p:cNvSpPr txBox="1"/>
            <p:nvPr/>
          </p:nvSpPr>
          <p:spPr>
            <a:xfrm>
              <a:off x="2128075" y="5682977"/>
              <a:ext cx="54091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พัทลุง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5" name="TextBox 274">
              <a:extLst>
                <a:ext uri="{FF2B5EF4-FFF2-40B4-BE49-F238E27FC236}">
                  <a16:creationId xmlns:a16="http://schemas.microsoft.com/office/drawing/2014/main" id="{1FB3618B-2C78-4E90-B2CB-B5BBEDC9C705}"/>
                </a:ext>
              </a:extLst>
            </p:cNvPr>
            <p:cNvSpPr txBox="1"/>
            <p:nvPr/>
          </p:nvSpPr>
          <p:spPr>
            <a:xfrm>
              <a:off x="1841329" y="5654237"/>
              <a:ext cx="42550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ตรัง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6" name="TextBox 189">
              <a:extLst>
                <a:ext uri="{FF2B5EF4-FFF2-40B4-BE49-F238E27FC236}">
                  <a16:creationId xmlns:a16="http://schemas.microsoft.com/office/drawing/2014/main" id="{6722CD63-F0B9-47C6-89EC-D35AD3394E75}"/>
                </a:ext>
              </a:extLst>
            </p:cNvPr>
            <p:cNvSpPr txBox="1"/>
            <p:nvPr/>
          </p:nvSpPr>
          <p:spPr>
            <a:xfrm>
              <a:off x="2143428" y="1240554"/>
              <a:ext cx="67749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อุตรดิตถ์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28868" y="2392"/>
            <a:ext cx="9160684" cy="618162"/>
            <a:chOff x="428868" y="118504"/>
            <a:chExt cx="9160684" cy="618162"/>
          </a:xfrm>
        </p:grpSpPr>
        <p:sp>
          <p:nvSpPr>
            <p:cNvPr id="80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1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89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0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82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8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88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83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84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85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5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0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การบริหารหนี้เกินกำหนดชำระคงเหลือมากที่สุด 20 อันดับแรก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117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124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118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11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2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12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122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123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  <p:sp>
        <p:nvSpPr>
          <p:cNvPr id="113" name="TextBox 194">
            <a:extLst>
              <a:ext uri="{FF2B5EF4-FFF2-40B4-BE49-F238E27FC236}">
                <a16:creationId xmlns:a16="http://schemas.microsoft.com/office/drawing/2014/main" id="{AF711DDA-1F18-45AD-A713-00094BF5099C}"/>
              </a:ext>
            </a:extLst>
          </p:cNvPr>
          <p:cNvSpPr txBox="1"/>
          <p:nvPr/>
        </p:nvSpPr>
        <p:spPr>
          <a:xfrm>
            <a:off x="3425951" y="3482524"/>
            <a:ext cx="438261" cy="1746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อ่างทอง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4" name="Google Shape;246;p33">
            <a:extLst>
              <a:ext uri="{FF2B5EF4-FFF2-40B4-BE49-F238E27FC236}">
                <a16:creationId xmlns:a16="http://schemas.microsoft.com/office/drawing/2014/main" id="{3FBA3462-09CC-416F-9DB8-510108E36A62}"/>
              </a:ext>
            </a:extLst>
          </p:cNvPr>
          <p:cNvSpPr/>
          <p:nvPr/>
        </p:nvSpPr>
        <p:spPr>
          <a:xfrm>
            <a:off x="3200567" y="4025215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26" name="TextBox 194">
            <a:extLst>
              <a:ext uri="{FF2B5EF4-FFF2-40B4-BE49-F238E27FC236}">
                <a16:creationId xmlns:a16="http://schemas.microsoft.com/office/drawing/2014/main" id="{F5345183-8FF4-4DFF-BBF1-BC88489F4D85}"/>
              </a:ext>
            </a:extLst>
          </p:cNvPr>
          <p:cNvSpPr txBox="1"/>
          <p:nvPr/>
        </p:nvSpPr>
        <p:spPr>
          <a:xfrm>
            <a:off x="3408941" y="4054768"/>
            <a:ext cx="979755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พระนครศรีอยุธยา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0C4052D-D7A1-40B3-A896-13A61443B8F9}"/>
              </a:ext>
            </a:extLst>
          </p:cNvPr>
          <p:cNvSpPr txBox="1"/>
          <p:nvPr/>
        </p:nvSpPr>
        <p:spPr>
          <a:xfrm>
            <a:off x="3185700" y="4044861"/>
            <a:ext cx="238106" cy="174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</a:p>
        </p:txBody>
      </p:sp>
      <p:sp>
        <p:nvSpPr>
          <p:cNvPr id="128" name="TextBox 194">
            <a:extLst>
              <a:ext uri="{FF2B5EF4-FFF2-40B4-BE49-F238E27FC236}">
                <a16:creationId xmlns:a16="http://schemas.microsoft.com/office/drawing/2014/main" id="{830E0678-B89A-47C7-B200-326704C3F5D4}"/>
              </a:ext>
            </a:extLst>
          </p:cNvPr>
          <p:cNvSpPr txBox="1"/>
          <p:nvPr/>
        </p:nvSpPr>
        <p:spPr>
          <a:xfrm>
            <a:off x="3399664" y="3767077"/>
            <a:ext cx="509744" cy="1746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นครนายก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9" name="Google Shape;246;p33">
            <a:extLst>
              <a:ext uri="{FF2B5EF4-FFF2-40B4-BE49-F238E27FC236}">
                <a16:creationId xmlns:a16="http://schemas.microsoft.com/office/drawing/2014/main" id="{24961E7D-2E7A-447B-9BA5-3C9EFA8AB6B3}"/>
              </a:ext>
            </a:extLst>
          </p:cNvPr>
          <p:cNvSpPr/>
          <p:nvPr/>
        </p:nvSpPr>
        <p:spPr>
          <a:xfrm>
            <a:off x="3205515" y="3744249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9BB6273-D8E6-4A7C-BA63-CC6A42661095}"/>
              </a:ext>
            </a:extLst>
          </p:cNvPr>
          <p:cNvSpPr txBox="1"/>
          <p:nvPr/>
        </p:nvSpPr>
        <p:spPr>
          <a:xfrm>
            <a:off x="3197025" y="3765242"/>
            <a:ext cx="201714" cy="1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1" name="Google Shape;246;p33">
            <a:extLst>
              <a:ext uri="{FF2B5EF4-FFF2-40B4-BE49-F238E27FC236}">
                <a16:creationId xmlns:a16="http://schemas.microsoft.com/office/drawing/2014/main" id="{F4A913C4-6F9F-47B9-80A5-02D6D721DFFA}"/>
              </a:ext>
            </a:extLst>
          </p:cNvPr>
          <p:cNvSpPr/>
          <p:nvPr/>
        </p:nvSpPr>
        <p:spPr>
          <a:xfrm>
            <a:off x="3221079" y="3456197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b="1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5A57033-1BD5-4474-9EA9-5F79A52A49BB}"/>
              </a:ext>
            </a:extLst>
          </p:cNvPr>
          <p:cNvSpPr txBox="1"/>
          <p:nvPr/>
        </p:nvSpPr>
        <p:spPr>
          <a:xfrm>
            <a:off x="3180230" y="3472484"/>
            <a:ext cx="209513" cy="1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8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746417"/>
              </p:ext>
            </p:extLst>
          </p:nvPr>
        </p:nvGraphicFramePr>
        <p:xfrm>
          <a:off x="0" y="679428"/>
          <a:ext cx="10153534" cy="464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24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พ.ย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4758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141,577,494.00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59,040,773.33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84,579,456.86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56,998,037.14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55,517,705.95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523,736.71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956,594.48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427,623,174.00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39,164,773.40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389,905,135.09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37,718,038.91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32,345,050.72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3,669,044.12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1,703,944.07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195,496,931.00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35,072,257.05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161,502,149.95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33,994,781.05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31,166,332.61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740,898.43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2,087,550.01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181,660,365.00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41,871,927.80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141,127,114.28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40,533,250.72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29,587,325.92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8,326,197.53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2,619,727.27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198,407,200.00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35,544,101.03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165,448,301.34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32,958,898.66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26,791,356.42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3,265,245.98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2,902,296.26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171,169,490.00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35,209,323.53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137,862,727.21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33,306,762.79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15,578,437.19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14,707,701.46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3,020,624.14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123,584,119.00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41,631,257.12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83,001,147.83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40,582,971.17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31,150,756.88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5,844,753.06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3,587,461.23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201,986,522.00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32,280,176.19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170,256,328.10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31,730,193.90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28,759,060.33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135,840.00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2,835,293.57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117,469,363.00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28,774,099.23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89,392,908.85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28,076,454.15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18,325,724.48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7,159,096.01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2,591,633.66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8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175,672,301.00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50,097,923.58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126,919,094.06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48,753,206.94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39,110,412.06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5,115,888.74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4,526,906.14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31552" y="112724"/>
            <a:ext cx="4470400" cy="24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2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2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5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3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8" name="Group 37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9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0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41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4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6385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94244"/>
              </p:ext>
            </p:extLst>
          </p:nvPr>
        </p:nvGraphicFramePr>
        <p:xfrm>
          <a:off x="0" y="705665"/>
          <a:ext cx="10153534" cy="464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246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พ.ย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4759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311,706,590.00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61,173,211.87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251,972,195.83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59,734,394.17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52,801,511.00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742,422.44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6,190,460.73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184,190,854.00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54,865,589.77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130,440,581.81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53,750,272.19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36,428,139.55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11,657,928.06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5,664,204.58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113,782,864.00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38,932,833.10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76,504,193.33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37,278,670.67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28,775,877.24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4,474,209.78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4,028,583.65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92,071,422.00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26,419,451.07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66,697,002.93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25,374,419.07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15,456,487.23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7,182,453.54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2,735,478.30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176,018,699.00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23,522,963.38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153,494,013.12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22,524,685.88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17,273,268.72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2,802,703.16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2,448,714.00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154,510,770.00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40,127,542.06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115,967,833.92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38,542,936.08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30,721,202.02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3,603,156.63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4,218,577.43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111,263,487.00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34,651,528.47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77,242,837.00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34,020,650.00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29,760,929.06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601,747.68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3,657,973.26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229,999,056.00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36,716,943.74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195,249,000.66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34,750,055.34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29,535,261.09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1,218,802.00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3,995,992.25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266,737,948.00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47,697,725.00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220,911,189.00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45,826,759.00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39,622,497.00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1,004,865.00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5,199,397.00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321,525,371.00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27,921,390.87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294,899,861.84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26,625,509.16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22,340,616.57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1,180,489.94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3,104,402.65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22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3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24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5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6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3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7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8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8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40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7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8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1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42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43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4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5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6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9210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98291"/>
              </p:ext>
            </p:extLst>
          </p:nvPr>
        </p:nvGraphicFramePr>
        <p:xfrm>
          <a:off x="0" y="744785"/>
          <a:ext cx="10153534" cy="458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8948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พ.ย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3979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346,838,065.00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61,316,575.49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287,273,929.99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59,564,135.01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51,649,557.55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930,628.00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6,983,949.46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199,462,139.00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36,848,024.19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163,706,132.96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35,756,006.04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30,264,915.45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1,273,398.06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4,217,692.53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56,617,667.37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228,696,053.02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54,252,276.98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47,765,359.42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6,486,917.56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226,479,930.00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41,222,677.16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186,236,249.04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40,243,680.96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24,944,517.70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10,563,408.04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4,735,755.22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359,069,020.00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61,797,480.48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301,857,199.73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57,211,820.27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49,497,649.15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403,800.00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7,310,371.12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135,303,894.00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52,664,779.50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84,325,409.59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50,978,484.41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36,790,215.48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7,923,823.11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6,264,445.82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178,159,197.00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48,060,293.26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131,451,633.91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46,707,563.09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40,936,975.19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5,770,587.90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328,457,889.00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52,529,770.16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277,195,975.76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51,261,913.24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44,076,243.75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798,081.00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6,387,588.49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192,669,105.00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23,460,810.87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170,919,281.64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21,749,823.36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17,368,711.46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1,497,372.58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2,883,739.32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148,862,865.00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29,851,354.24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120,064,374.76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28,798,490.24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22,942,666.90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2,148,750.53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3,707,072.81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4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1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5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6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7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8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9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0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3853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28956"/>
              </p:ext>
            </p:extLst>
          </p:nvPr>
        </p:nvGraphicFramePr>
        <p:xfrm>
          <a:off x="0" y="744785"/>
          <a:ext cx="10153534" cy="460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68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พ.ย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036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290,401,303.00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33,109,323.18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260,432,395.41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29,968,907.59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24,648,030.19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1,142,776.00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4,178,101.40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173,600,044.00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36,728,828.49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138,626,848.65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34,973,195.35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24,077,063.19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6,048,677.19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4,847,454.97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211,223,380.00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57,570,036.86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154,940,246.10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56,283,133.90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48,416,133.85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7,653,330.05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385,651,521.00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87,298,749.32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300,088,871.65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85,562,649.35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72,970,366.00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673,044.95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11,919,238.40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123,764,200.00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46,046,905.73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78,659,405.47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45,104,794.53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26,689,086.52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12,069,336.32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6,346,371.69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265,881,415.00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36,575,829.17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231,553,933.27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34,327,481.73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29,164,538.01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5,162,943.72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222,661,698.00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56,803,408.69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166,935,641.58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55,726,056.42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46,360,170.22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1,322,304.49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8,043,581.71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303,056,024.00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90,477,314.96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215,797,404.66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87,258,619.34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45,439,306.75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28,695,199.57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13,124,113.02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42,657,661.33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139,775,672.35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40,880,902.65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32,347,722.11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2,273,942.75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6,259,237.79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145,234,889.75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45,001,740.86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101,516,986.85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43,717,902.90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30,374,305.35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6,598,817.97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6,744,779.58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8934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77863"/>
              </p:ext>
            </p:extLst>
          </p:nvPr>
        </p:nvGraphicFramePr>
        <p:xfrm>
          <a:off x="0" y="765318"/>
          <a:ext cx="10153534" cy="456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86735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พ.ย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44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279,222,520.00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32,471,711.94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247,603,914.48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31,618,605.52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23,811,674.27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2,876,862.00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4,930,069.25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297,434,952.00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39,764,333.04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260,058,265.96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37,376,686.04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28,882,701.93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2,386,742.52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6,107,241.59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192,502,513.00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37,266,504.22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157,275,991.06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35,226,521.94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29,373,261.53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5,853,260.41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144,107,351.00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50,328,870.54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94,955,429.04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49,151,921.96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24,352,284.19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16,455,086.40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8,344,551.37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447,112,310.00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47,457,611.55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401,575,557.60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45,536,752.40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34,637,797.12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2,972,332.68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7,926,622.60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387,404,148.00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56,729,544.56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333,444,602.43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53,959,545.57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37,535,998.20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6,937,018.55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9,486,528.82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189,511,725.00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42,223,355.43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148,219,065.75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41,292,659.25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29,302,075.81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4,824,155.85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7,166,427.59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224,865,701.00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19,264,141.16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206,258,264.31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18,607,436.69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14,739,912.46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559,741.90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3,307,782.33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123,744,085.00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35,441,246.39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89,604,435.18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34,139,649.82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27,765,329.86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241,652.88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6,132,667.08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195,223,802.00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63,216,989.41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133,634,693.91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61,589,108.09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47,552,033.42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3,087,900.39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10,949,174.28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13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4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5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6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4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5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7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22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3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0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5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7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4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8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4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3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02335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35863"/>
              </p:ext>
            </p:extLst>
          </p:nvPr>
        </p:nvGraphicFramePr>
        <p:xfrm>
          <a:off x="0" y="744785"/>
          <a:ext cx="10153534" cy="462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2195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พ.ย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09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275,512,119.00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33,200,335.18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243,609,845.88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31,902,273.12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23,752,470.28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2,075,309.62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6,074,493.22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178,999,500.00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27,235,234.82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153,608,747.04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25,390,752.96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20,293,725.96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64,418.02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5,032,608.98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171,648,806.00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69,581,317.75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103,041,541.11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68,607,264.89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33,730,873.64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21,811,338.65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13,065,052.60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171,403,850.00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35,658,186.90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137,030,615.02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34,373,234.98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26,015,437.83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963,850.00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7,393,947.15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209,736,399.00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26,487,496.54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184,850,169.84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24,886,229.16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19,244,964.27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145,876.00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5,495,388.89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105,205,517.00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31,333,465.04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74,530,655.56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30,674,861.44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14,198,744.71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9,955,454.21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6,520,662.52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180,308,243.00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53,840,746.86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127,793,264.91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52,514,978.09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39,409,164.26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1,612,328.00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11,493,485.83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237,789,690.00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29,134,704.95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209,732,645.66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28,057,044.34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21,653,527.82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57,921.00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6,345,595.52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62,195,240.02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132,519,370.03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59,633,959.97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44,574,178.69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1,468,053.57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13,591,727.71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144,479,218.00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32,201,014.57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113,150,358.71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31,328,859.29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22,979,221.13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1,003,290.85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7,346,347.31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91783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849834"/>
              </p:ext>
            </p:extLst>
          </p:nvPr>
        </p:nvGraphicFramePr>
        <p:xfrm>
          <a:off x="0" y="744785"/>
          <a:ext cx="10153534" cy="462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2196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พ.ย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09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255,893,040.00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68,564,770.95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188,934,590.30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66,958,449.70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51,175,772.26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15,782,677.44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115,236,449.00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30,190,139.63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86,195,361.49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29,041,087.51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16,050,524.09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5,957,156.13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7,033,407.29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209,316,150.00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47,161,497.89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164,867,288.04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44,448,861.96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31,456,775.13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1,682,934.00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11,309,152.83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135,592,990.00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52,442,359.33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84,034,037.10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51,558,952.90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35,360,098.03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3,413,035.76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12,785,819.11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288,468,348.00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51,212,591.24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238,971,134.52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49,497,213.48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33,883,407.26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2,847,686.50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12,766,119.72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284,345,526.00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75,735,000.35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210,536,129.43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73,809,396.57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51,167,242.66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3,360,799.00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19,281,354.91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31,029,351.57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141,304,804.12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29,298,865.88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21,077,840.97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276,765.78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7,944,259.13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215,101,300.00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38,024,133.95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179,829,290.33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35,272,009.67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22,379,480.71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3,052,150.29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9,840,378.67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173,986,580.00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48,152,661.82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127,190,817.42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46,795,762.58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33,880,212.77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425,880.70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12,489,669.11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357,092,600.00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24,785,831.94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333,368,612.86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23,723,987.14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15,673,800.37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1,598,715.00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6,451,471.77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79389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40594"/>
              </p:ext>
            </p:extLst>
          </p:nvPr>
        </p:nvGraphicFramePr>
        <p:xfrm>
          <a:off x="0" y="761244"/>
          <a:ext cx="10153534" cy="455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618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พ.ย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7511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4F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287,797,510.00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63,788,701.13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225,829,924.33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61,967,585.67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43,703,935.59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813,979.60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17,449,670.48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72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229,679,653.00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69,140,330.63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163,060,760.01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66,618,892.99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38,418,585.28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8,118,661.76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20,081,645.95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207,781,411.00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67,441,186.16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142,171,250.26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65,610,160.74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41,079,841.52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4,828,693.78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19,701,625.44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318,631,400.00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72,431,955.62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249,669,714.39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68,961,685.61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42,933,986.64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4,771,470.64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21,256,228.33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363,760,366.00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49,710,399.72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315,720,774.60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48,039,591.40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32,809,792.66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15,229,798.74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6271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234,995,635.00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41,012,022.44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197,642,400.97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37,353,234.03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23,245,582.64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1,400,732.99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12,706,918.40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216,533,676.94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87,355,711.81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130,248,629.57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86,285,047.37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16,980,099.16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69,304,948.21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618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17,010,017,587.69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3,530,565,719.95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13,605,499,672.62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3,404,517,915.07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2,472,853,841.40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290,582,205.85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641,081,867.82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(ต่อ)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01017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4.2 การบริหารจัดการหนี้ของกองทุนพัฒนาบทบาทสตรีกรุงเทพมหานคร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0699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69154"/>
            <a:ext cx="9017000" cy="530046"/>
            <a:chOff x="0" y="0"/>
            <a:chExt cx="21640800" cy="12721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AutoShape 12"/>
            <p:cNvSpPr/>
            <p:nvPr/>
          </p:nvSpPr>
          <p:spPr>
            <a:xfrm>
              <a:off x="4659803" y="658492"/>
              <a:ext cx="12321194" cy="0"/>
            </a:xfrm>
            <a:prstGeom prst="line">
              <a:avLst/>
            </a:prstGeom>
            <a:ln w="38100" cap="flat">
              <a:solidFill>
                <a:srgbClr val="0029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630776" y="131657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r>
                <a:rPr lang="en-US" sz="1222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ระเบียบวาระการประชุมคณะกรรมการบริหารกองทุนพัฒนาบทบาทสตรี</a:t>
              </a: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08583" y="186051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65961" y="209364"/>
              <a:ext cx="2785260" cy="861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pSp>
        <p:nvGrpSpPr>
          <p:cNvPr id="54" name="กลุ่ม 5"/>
          <p:cNvGrpSpPr/>
          <p:nvPr/>
        </p:nvGrpSpPr>
        <p:grpSpPr>
          <a:xfrm>
            <a:off x="381575" y="1169095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5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57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56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388905" y="1302135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1" name="สี่เหลี่ยมผืนผ้ามุมมน 8"/>
          <p:cNvSpPr/>
          <p:nvPr/>
        </p:nvSpPr>
        <p:spPr>
          <a:xfrm>
            <a:off x="4334707" y="2110205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10/2566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เมื่อวัน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พุธที่ 25 ตุลาคม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31"/>
          <p:cNvGrpSpPr/>
          <p:nvPr/>
        </p:nvGrpSpPr>
        <p:grpSpPr>
          <a:xfrm>
            <a:off x="414280" y="2127875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65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64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8" name="สี่เหลี่ยมผืนผ้า 21"/>
          <p:cNvSpPr/>
          <p:nvPr/>
        </p:nvSpPr>
        <p:spPr>
          <a:xfrm>
            <a:off x="4314685" y="3104511"/>
            <a:ext cx="593927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10/2566 วันพุธที่ 25 ตุลาคม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spc="-5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69" name="กลุ่ม 23"/>
          <p:cNvGrpSpPr/>
          <p:nvPr/>
        </p:nvGrpSpPr>
        <p:grpSpPr>
          <a:xfrm>
            <a:off x="414280" y="2997608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0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72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71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5" name="กลุ่ม 34"/>
          <p:cNvGrpSpPr/>
          <p:nvPr/>
        </p:nvGrpSpPr>
        <p:grpSpPr>
          <a:xfrm>
            <a:off x="414280" y="3899077"/>
            <a:ext cx="3846182" cy="523183"/>
            <a:chOff x="204478" y="2499742"/>
            <a:chExt cx="3611044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6" name="กลุ่ม 17"/>
            <p:cNvGrpSpPr/>
            <p:nvPr/>
          </p:nvGrpSpPr>
          <p:grpSpPr>
            <a:xfrm>
              <a:off x="204478" y="2499742"/>
              <a:ext cx="3611044" cy="470863"/>
              <a:chOff x="376926" y="1177925"/>
              <a:chExt cx="4754726" cy="470863"/>
            </a:xfrm>
          </p:grpSpPr>
          <p:sp>
            <p:nvSpPr>
              <p:cNvPr id="78" name="สี่เหลี่ยมผืนผ้ามุมมน 10"/>
              <p:cNvSpPr/>
              <p:nvPr/>
            </p:nvSpPr>
            <p:spPr>
              <a:xfrm>
                <a:off x="503238" y="1177925"/>
                <a:ext cx="4628414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7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1" name="สี่เหลี่ยมผืนผ้า 21"/>
          <p:cNvSpPr/>
          <p:nvPr/>
        </p:nvSpPr>
        <p:spPr>
          <a:xfrm>
            <a:off x="4286925" y="3900600"/>
            <a:ext cx="5939275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การ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จัดการหนี้ของกองทุนพัฒนาบทบาทสตรี 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การบริหารจัดการหนี้ของกองทุนพัฒนาบทบาทสตรีกรุงเทพมหานคร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รายงานผลข้อมูลการดำเนินการทางกฎหมายเกี่ยวกับการดำเนินคดีแพ่ง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</p:txBody>
      </p:sp>
    </p:spTree>
    <p:extLst>
      <p:ext uri="{BB962C8B-B14F-4D97-AF65-F5344CB8AC3E}">
        <p14:creationId xmlns:p14="http://schemas.microsoft.com/office/powerpoint/2010/main" val="1661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7957468" y="4846431"/>
            <a:ext cx="2202531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1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6 พฤศจิกายน 2566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31744" y="739432"/>
            <a:ext cx="5455110" cy="4472012"/>
            <a:chOff x="3632683" y="701714"/>
            <a:chExt cx="6382980" cy="4547833"/>
          </a:xfrm>
        </p:grpSpPr>
        <p:cxnSp>
          <p:nvCxnSpPr>
            <p:cNvPr id="15" name="ตัวเชื่อมต่อตรง 37">
              <a:extLst>
                <a:ext uri="{FF2B5EF4-FFF2-40B4-BE49-F238E27FC236}">
                  <a16:creationId xmlns:a16="http://schemas.microsoft.com/office/drawing/2014/main" id="{59F8F964-F519-2F08-7F1B-93D93C249E49}"/>
                </a:ext>
              </a:extLst>
            </p:cNvPr>
            <p:cNvCxnSpPr>
              <a:cxnSpLocks/>
            </p:cNvCxnSpPr>
            <p:nvPr/>
          </p:nvCxnSpPr>
          <p:spPr>
            <a:xfrm>
              <a:off x="5744811" y="4007210"/>
              <a:ext cx="0" cy="188209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632683" y="701714"/>
              <a:ext cx="6382980" cy="4547833"/>
              <a:chOff x="3632683" y="701714"/>
              <a:chExt cx="6382980" cy="4547833"/>
            </a:xfrm>
          </p:grpSpPr>
          <p:cxnSp>
            <p:nvCxnSpPr>
              <p:cNvPr id="51" name="ตัวเชื่อมต่อตรง 50">
                <a:extLst>
                  <a:ext uri="{FF2B5EF4-FFF2-40B4-BE49-F238E27FC236}">
                    <a16:creationId xmlns:a16="http://schemas.microsoft.com/office/drawing/2014/main" id="{D3335C1E-9519-DC69-31BB-B8EC2A88C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4637" y="2340088"/>
                <a:ext cx="0" cy="234648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3632683" y="701714"/>
                <a:ext cx="6382980" cy="4547833"/>
                <a:chOff x="3632683" y="701714"/>
                <a:chExt cx="6382980" cy="4547833"/>
              </a:xfrm>
            </p:grpSpPr>
            <p:cxnSp>
              <p:nvCxnSpPr>
                <p:cNvPr id="49" name="ตัวเชื่อมต่อตรง 33"/>
                <p:cNvCxnSpPr>
                  <a:cxnSpLocks/>
                </p:cNvCxnSpPr>
                <p:nvPr/>
              </p:nvCxnSpPr>
              <p:spPr>
                <a:xfrm>
                  <a:off x="9119216" y="2550094"/>
                  <a:ext cx="0" cy="197363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กลุ่ม 47">
                  <a:extLst>
                    <a:ext uri="{FF2B5EF4-FFF2-40B4-BE49-F238E27FC236}">
                      <a16:creationId xmlns:a16="http://schemas.microsoft.com/office/drawing/2014/main" id="{E6EB328C-E784-00A8-5C46-1941F1F13D05}"/>
                    </a:ext>
                  </a:extLst>
                </p:cNvPr>
                <p:cNvGrpSpPr/>
                <p:nvPr/>
              </p:nvGrpSpPr>
              <p:grpSpPr>
                <a:xfrm>
                  <a:off x="3632683" y="701714"/>
                  <a:ext cx="6382980" cy="4547833"/>
                  <a:chOff x="3618395" y="730751"/>
                  <a:chExt cx="6382980" cy="4547833"/>
                </a:xfrm>
              </p:grpSpPr>
              <p:cxnSp>
                <p:nvCxnSpPr>
                  <p:cNvPr id="45" name="ตัวเชื่อมต่อตรง 44">
                    <a:extLst>
                      <a:ext uri="{FF2B5EF4-FFF2-40B4-BE49-F238E27FC236}">
                        <a16:creationId xmlns:a16="http://schemas.microsoft.com/office/drawing/2014/main" id="{1A394A33-4E98-22B3-DD77-2DBCCFEE2DB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46292" y="1754593"/>
                    <a:ext cx="1" cy="328148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3637018" y="730751"/>
                    <a:ext cx="5943355" cy="4547833"/>
                    <a:chOff x="3470758" y="424047"/>
                    <a:chExt cx="5943355" cy="4547833"/>
                  </a:xfrm>
                </p:grpSpPr>
                <p:cxnSp>
                  <p:nvCxnSpPr>
                    <p:cNvPr id="23" name="ตัวเชื่อมต่อตรง 37"/>
                    <p:cNvCxnSpPr>
                      <a:cxnSpLocks/>
                    </p:cNvCxnSpPr>
                    <p:nvPr/>
                  </p:nvCxnSpPr>
                  <p:spPr>
                    <a:xfrm>
                      <a:off x="7851168" y="3729543"/>
                      <a:ext cx="0" cy="159516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3470758" y="424047"/>
                      <a:ext cx="5943355" cy="4547833"/>
                      <a:chOff x="1775308" y="466816"/>
                      <a:chExt cx="5943355" cy="4547833"/>
                    </a:xfrm>
                  </p:grpSpPr>
                  <p:cxnSp>
                    <p:nvCxnSpPr>
                      <p:cNvPr id="24" name="ตัวเชื่อมต่อตรง 23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6944609" y="3541848"/>
                        <a:ext cx="0" cy="253613"/>
                      </a:xfrm>
                      <a:prstGeom prst="line">
                        <a:avLst/>
                      </a:prstGeom>
                      <a:solidFill>
                        <a:srgbClr val="92D050"/>
                      </a:solidFill>
                      <a:ln w="57150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7" name="กลุ่ม 26"/>
                      <p:cNvGrpSpPr/>
                      <p:nvPr/>
                    </p:nvGrpSpPr>
                    <p:grpSpPr>
                      <a:xfrm>
                        <a:off x="1775308" y="466816"/>
                        <a:ext cx="5943355" cy="4547833"/>
                        <a:chOff x="-104472" y="800240"/>
                        <a:chExt cx="10066924" cy="4565382"/>
                      </a:xfrm>
                      <a:solidFill>
                        <a:srgbClr val="92D050"/>
                      </a:solidFill>
                    </p:grpSpPr>
                    <p:cxnSp>
                      <p:nvCxnSpPr>
                        <p:cNvPr id="34" name="ตัวเชื่อมต่อตรง 33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196527" y="2627293"/>
                          <a:ext cx="0" cy="210020"/>
                        </a:xfrm>
                        <a:prstGeom prst="line">
                          <a:avLst/>
                        </a:prstGeom>
                        <a:grpFill/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" name="สี่เหลี่ยมผืนผ้ามุมมน 28"/>
                        <p:cNvSpPr/>
                        <p:nvPr/>
                      </p:nvSpPr>
                      <p:spPr>
                        <a:xfrm>
                          <a:off x="-104472" y="2843688"/>
                          <a:ext cx="3447289" cy="1066809"/>
                        </a:xfrm>
                        <a:prstGeom prst="roundRect">
                          <a:avLst/>
                        </a:prstGeom>
                        <a:solidFill>
                          <a:srgbClr val="F6F4D2">
                            <a:alpha val="90000"/>
                          </a:srgb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หนี้ยังไม่ถึงกำหนดชำระ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17,044,104.47 </a:t>
                          </a:r>
                          <a:r>
                            <a:rPr lang="th-TH" sz="1100" b="1" spc="-2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บาท</a:t>
                          </a:r>
                          <a:endParaRPr lang="en-GB" sz="1100" b="1" spc="-2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19.52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30" name="สี่เหลี่ยมผืนผ้ามุมมน 29"/>
                        <p:cNvSpPr/>
                        <p:nvPr/>
                      </p:nvSpPr>
                      <p:spPr>
                        <a:xfrm>
                          <a:off x="6251454" y="2855417"/>
                          <a:ext cx="3710998" cy="1062530"/>
                        </a:xfrm>
                        <a:prstGeom prst="roundRect">
                          <a:avLst/>
                        </a:prstGeom>
                        <a:solidFill>
                          <a:srgbClr val="FFCDCE">
                            <a:alpha val="80000"/>
                          </a:srgb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หนี้เกินกำหนดชำระ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69,605,812.16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spc="-5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(คิดเป็นร้อยละ 79.68 )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sp>
                      <p:nvSpPr>
                        <p:cNvPr id="31" name="สี่เหลี่ยมผืนผ้ามุมมน 30"/>
                        <p:cNvSpPr/>
                        <p:nvPr/>
                      </p:nvSpPr>
                      <p:spPr>
                        <a:xfrm>
                          <a:off x="25001" y="4298811"/>
                          <a:ext cx="3745638" cy="1066811"/>
                        </a:xfrm>
                        <a:prstGeom prst="roundRect">
                          <a:avLst/>
                        </a:prstGeom>
                        <a:solidFill>
                          <a:srgbClr val="F2E5FF"/>
                        </a:solidFill>
                        <a:ln w="38100"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400"/>
                            </a:spcBef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หนี้กองทุนเดิม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41,589,513.71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47.61)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en-US" sz="11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sp>
                      <p:nvSpPr>
                        <p:cNvPr id="32" name="สี่เหลี่ยมผืนผ้ามุมมน 31"/>
                        <p:cNvSpPr/>
                        <p:nvPr/>
                      </p:nvSpPr>
                      <p:spPr>
                        <a:xfrm>
                          <a:off x="4196654" y="4267508"/>
                          <a:ext cx="3565065" cy="1066811"/>
                        </a:xfrm>
                        <a:prstGeom prst="roundRect">
                          <a:avLst/>
                        </a:prstGeom>
                        <a:solidFill>
                          <a:srgbClr val="FFE8D1"/>
                        </a:solidFill>
                        <a:ln w="38100"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หนี้กองทุนใหม่          28,016,298.45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32.08)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sp>
                      <p:nvSpPr>
                        <p:cNvPr id="28" name="สี่เหลี่ยมผืนผ้ามุมมน 27"/>
                        <p:cNvSpPr/>
                        <p:nvPr/>
                      </p:nvSpPr>
                      <p:spPr>
                        <a:xfrm>
                          <a:off x="3537201" y="800240"/>
                          <a:ext cx="3465132" cy="1048279"/>
                        </a:xfrm>
                        <a:prstGeom prst="roundRect">
                          <a:avLst/>
                        </a:prstGeom>
                        <a:solidFill>
                          <a:srgbClr val="FFFFD5"/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ยอดลูกหนี้คงเหลือ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(ณ วันที่ 30 ก.ย. 66)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87,355,711.81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endParaRPr lang="th-TH" sz="110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cxnSp>
                      <p:nvCxnSpPr>
                        <p:cNvPr id="33" name="ตัวเชื่อมต่อตรง 32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171352" y="2655753"/>
                          <a:ext cx="7033475" cy="21946"/>
                        </a:xfrm>
                        <a:prstGeom prst="line">
                          <a:avLst/>
                        </a:prstGeom>
                        <a:grpFill/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ตัวเชื่อมต่อตรง 36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390767" y="4141730"/>
                          <a:ext cx="5306342" cy="0"/>
                        </a:xfrm>
                        <a:prstGeom prst="line">
                          <a:avLst/>
                        </a:prstGeom>
                        <a:grpFill/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cxnSp>
                <p:nvCxnSpPr>
                  <p:cNvPr id="46" name="ตัวเชื่อมต่อตรง 45">
                    <a:extLst>
                      <a:ext uri="{FF2B5EF4-FFF2-40B4-BE49-F238E27FC236}">
                        <a16:creationId xmlns:a16="http://schemas.microsoft.com/office/drawing/2014/main" id="{C5330703-FA2F-7287-807D-ECD005952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62266" y="2045439"/>
                    <a:ext cx="2295238" cy="16572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สี่เหลี่ยมผืนผ้ามุมมน 27">
                    <a:extLst>
                      <a:ext uri="{FF2B5EF4-FFF2-40B4-BE49-F238E27FC236}">
                        <a16:creationId xmlns:a16="http://schemas.microsoft.com/office/drawing/2014/main" id="{7383D712-2CD8-D5D3-7918-1941D64EC3D8}"/>
                      </a:ext>
                    </a:extLst>
                  </p:cNvPr>
                  <p:cNvSpPr/>
                  <p:nvPr/>
                </p:nvSpPr>
                <p:spPr>
                  <a:xfrm>
                    <a:off x="3618395" y="1352348"/>
                    <a:ext cx="2045760" cy="1135432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เงินรับชำระคืน</a:t>
                    </a:r>
                    <a:b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ในปีบัญชี 2567</a:t>
                    </a:r>
                    <a:endParaRPr lang="en-US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705,795.18 บาท</a:t>
                    </a:r>
                    <a:endParaRPr lang="en-GB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ร้อยละ 0.81</a:t>
                    </a:r>
                    <a:endParaRPr lang="th-TH" sz="110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" name="สี่เหลี่ยมผืนผ้ามุมมน 27">
                    <a:extLst>
                      <a:ext uri="{FF2B5EF4-FFF2-40B4-BE49-F238E27FC236}">
                        <a16:creationId xmlns:a16="http://schemas.microsoft.com/office/drawing/2014/main" id="{64697FB7-E0A2-4C59-B2D6-0BD0EFA7383B}"/>
                      </a:ext>
                    </a:extLst>
                  </p:cNvPr>
                  <p:cNvSpPr/>
                  <p:nvPr/>
                </p:nvSpPr>
                <p:spPr>
                  <a:xfrm>
                    <a:off x="7955615" y="1337662"/>
                    <a:ext cx="2045760" cy="1044245"/>
                  </a:xfrm>
                  <a:prstGeom prst="roundRect">
                    <a:avLst/>
                  </a:prstGeom>
                  <a:solidFill>
                    <a:srgbClr val="EDDBC9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ยอดลูกหนี้คงเหลือ</a:t>
                    </a:r>
                    <a:endParaRPr lang="en-US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(ณ วันที่ 6 พ.ย. 66)</a:t>
                    </a:r>
                    <a:endParaRPr lang="en-US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spc="-3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86,649,916.63 </a:t>
                    </a:r>
                    <a:r>
                      <a:rPr lang="th-TH" sz="1100" b="1" spc="-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br>
                      <a:rPr lang="th-TH" sz="1100" b="1" spc="-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100" b="1" spc="-2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(ร้อยละ 99.20)</a:t>
                    </a:r>
                    <a:endParaRPr lang="en-GB" sz="1100" b="1" spc="-2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endParaRPr lang="th-TH" sz="110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</p:grpSp>
        </p:grpSp>
      </p:grpSp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209352" y="1120069"/>
          <a:ext cx="3250984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42637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708347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สำหรับปล่อยกู้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เป็นยอดสะสม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2556 - 2565)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20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216,533,676.94 </a:t>
                      </a:r>
                      <a:r>
                        <a:rPr lang="th-TH" sz="120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20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 พ.ย. </a:t>
                      </a:r>
                      <a:r>
                        <a:rPr lang="th-TH" sz="120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2566)</a:t>
                      </a:r>
                      <a:endParaRPr lang="th-TH" sz="120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129,883,760.31 </a:t>
                      </a:r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20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 พ.ย. </a:t>
                      </a:r>
                      <a:r>
                        <a:rPr lang="th-TH" sz="120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2566)</a:t>
                      </a:r>
                      <a:endParaRPr lang="th-TH" sz="120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86,649,916.63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  <p:sp>
        <p:nvSpPr>
          <p:cNvPr id="65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การ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บริหารจัดการหนี้ของกองทุนพัฒนาบทบาทสตรีกรุงเทพมหานคร</a:t>
            </a:r>
          </a:p>
        </p:txBody>
      </p:sp>
      <p:grpSp>
        <p:nvGrpSpPr>
          <p:cNvPr id="66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6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6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9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74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2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2" name="Group 5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5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61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2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5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5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57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58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59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60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42914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entagon 31"/>
          <p:cNvSpPr/>
          <p:nvPr/>
        </p:nvSpPr>
        <p:spPr>
          <a:xfrm>
            <a:off x="1" y="657674"/>
            <a:ext cx="2743200" cy="321623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023" y="688247"/>
            <a:ext cx="2746223" cy="3228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163"/>
            <a:r>
              <a:rPr lang="th-TH" sz="1667" b="1" spc="-1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การดำเนินการทางกฎหมาย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09229"/>
              </p:ext>
            </p:extLst>
          </p:nvPr>
        </p:nvGraphicFramePr>
        <p:xfrm>
          <a:off x="2" y="1082535"/>
          <a:ext cx="10158089" cy="25515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1157">
                  <a:extLst>
                    <a:ext uri="{9D8B030D-6E8A-4147-A177-3AD203B41FA5}">
                      <a16:colId xmlns:a16="http://schemas.microsoft.com/office/drawing/2014/main" val="2708955787"/>
                    </a:ext>
                  </a:extLst>
                </a:gridCol>
                <a:gridCol w="1931995">
                  <a:extLst>
                    <a:ext uri="{9D8B030D-6E8A-4147-A177-3AD203B41FA5}">
                      <a16:colId xmlns:a16="http://schemas.microsoft.com/office/drawing/2014/main" val="1127329164"/>
                    </a:ext>
                  </a:extLst>
                </a:gridCol>
                <a:gridCol w="806823">
                  <a:extLst>
                    <a:ext uri="{9D8B030D-6E8A-4147-A177-3AD203B41FA5}">
                      <a16:colId xmlns:a16="http://schemas.microsoft.com/office/drawing/2014/main" val="3995009289"/>
                    </a:ext>
                  </a:extLst>
                </a:gridCol>
                <a:gridCol w="2599764">
                  <a:extLst>
                    <a:ext uri="{9D8B030D-6E8A-4147-A177-3AD203B41FA5}">
                      <a16:colId xmlns:a16="http://schemas.microsoft.com/office/drawing/2014/main" val="3796408504"/>
                    </a:ext>
                  </a:extLst>
                </a:gridCol>
                <a:gridCol w="3488350">
                  <a:extLst>
                    <a:ext uri="{9D8B030D-6E8A-4147-A177-3AD203B41FA5}">
                      <a16:colId xmlns:a16="http://schemas.microsoft.com/office/drawing/2014/main" val="84851063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สมาชิกผู้กู้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เขต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การดำเนินการ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990961"/>
                  </a:ext>
                </a:extLst>
              </a:tr>
              <a:tr h="546053">
                <a:tc rowSpan="3">
                  <a:txBody>
                    <a:bodyPr/>
                    <a:lstStyle/>
                    <a:p>
                      <a:pPr algn="thaiDist"/>
                      <a:r>
                        <a:rPr lang="th-TH" sz="1100" spc="-7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โครงการอินเตอร์เน็ต</a:t>
                      </a:r>
                      <a:r>
                        <a:rPr lang="th-TH" sz="1100" spc="-9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คลองเตยในใฝ่อาเซียน</a:t>
                      </a:r>
                      <a:endParaRPr lang="th-TH" sz="1100" spc="-9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 rowSpan="3">
                  <a:txBody>
                    <a:bodyPr/>
                    <a:lstStyle/>
                    <a:p>
                      <a:pPr marL="0" indent="0" algn="thaiDist"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นางลักษณา  ศรีใส </a:t>
                      </a:r>
                    </a:p>
                    <a:p>
                      <a:pPr marL="0" indent="0" algn="thaiDist"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นางสาวอนันทพร  โชตินัย </a:t>
                      </a:r>
                    </a:p>
                    <a:p>
                      <a:pPr marL="0" indent="0" algn="thaiDist"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นางสาวหัสรินทร์  ฉิมพลี </a:t>
                      </a:r>
                    </a:p>
                    <a:p>
                      <a:pPr marL="0" indent="0" algn="thaiDist"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นางศรีทรัพย์ ไทรนนทรี </a:t>
                      </a:r>
                    </a:p>
                    <a:p>
                      <a:pPr marL="0" indent="0" algn="thaiDist"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 นางสาววีรภัทรา  คำอ่ำ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คลองเตย 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ส่งหนังสือทวงถามหนี้ค้างชำระถึงลูกหนี้ ครั้งที่ 1 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เพิกเฉย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138967396"/>
                  </a:ext>
                </a:extLst>
              </a:tr>
              <a:tr h="876253"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ส่งหนังสือทวงถามหนี้ค้างชำระถึงลูกหนี้ ครั้งที่ 2 </a:t>
                      </a:r>
                    </a:p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ลูกหนี้รายนางสาวหัสรินทร์ ฉิมพลี ดำเนินการ</a:t>
                      </a:r>
                      <a:b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ทำหนังสือรับสภาพความผิดและปรับโครงสร้างหนี้ </a:t>
                      </a:r>
                      <a:b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โดยกำหนดงวดให้เริ่มชำระเมื่อ 5 ธ.ค. 2563 สิ้นสุด</a:t>
                      </a:r>
                      <a:b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ในวันที่ 5 พ.ย. 2565 </a:t>
                      </a:r>
                      <a:r>
                        <a:rPr lang="th-TH" sz="12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ผลปรากฏว่าลูกหนี้เพิกเฉยไม่มีการชำระหนี้ตามกำหนด</a:t>
                      </a:r>
                      <a:endParaRPr lang="th-TH" sz="1200" u="sng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325020201"/>
                  </a:ext>
                </a:extLst>
              </a:tr>
              <a:tr h="755843"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ส่งหนังสือทวงถามหนี้ค้างชำระถึงลูกหนี้ ครั้งที่ 3 </a:t>
                      </a:r>
                    </a:p>
                    <a:p>
                      <a:pPr algn="ctr"/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2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ไม่มีผู้รับจดหมาย และผู้กู้บางรายย้ายออกจากพื้นที่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2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สำนักงาน</a:t>
                      </a:r>
                      <a:r>
                        <a:rPr lang="th-TH" sz="1200" u="none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อกส.กทม. ดำเนินการคัดทะเบียนราษฎร์ ของลูกหนี้ทั้ง 5 ราย</a:t>
                      </a:r>
                      <a:endParaRPr lang="th-TH" sz="1200" u="none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379002341"/>
                  </a:ext>
                </a:extLst>
              </a:tr>
            </a:tbl>
          </a:graphicData>
        </a:graphic>
      </p:graphicFrame>
      <p:sp>
        <p:nvSpPr>
          <p:cNvPr id="35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3023" y="3514685"/>
            <a:ext cx="10088317" cy="188922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thaiDist">
              <a:lnSpc>
                <a:spcPct val="120000"/>
              </a:lnSpc>
            </a:pPr>
            <a:r>
              <a:rPr lang="th-TH" sz="1167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มติที่ประชุม </a:t>
            </a:r>
            <a:r>
              <a:rPr lang="en-US" sz="1167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เห็นชอบให้ฝ่ายเลขานุการฯ ดำเนินการ ดังนี้</a:t>
            </a:r>
            <a:endParaRPr lang="en-US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 1) </a:t>
            </a:r>
            <a:r>
              <a:rPr lang="th-TH" sz="11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ประสาน</a:t>
            </a: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สมาชิกในโครงการฯ แจ้งมติที่ประชุมว่าจะมีการดำเนินการทางกฎหมาย</a:t>
            </a:r>
            <a:endParaRPr lang="en-US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 2) </a:t>
            </a:r>
            <a:r>
              <a:rPr lang="th-TH" sz="11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</a:t>
            </a: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หนังสือแจ้งสมาชิกในโครงการฯ เรื่อง การดำเนินการทางกฎหมาย กำหนดให้ติดต่อกลับกองทุนพัฒนาบทบาทสตรี</a:t>
            </a:r>
            <a:r>
              <a:rPr lang="th-TH" sz="1167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ภายใน 15 วันหลังจากได้รับหนังสือ</a:t>
            </a:r>
            <a:endParaRPr lang="en-US" sz="1167" u="sng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 3) </a:t>
            </a:r>
            <a:r>
              <a:rPr lang="th-TH" sz="11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</a:t>
            </a: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</a:t>
            </a:r>
            <a:r>
              <a:rPr lang="th-TH" sz="1167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เอกสารหลักฐานของโครงการฯ ให้แก่กลุ่มกฎหมาย</a:t>
            </a: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สกส. </a:t>
            </a:r>
            <a:r>
              <a:rPr lang="th-TH" sz="1167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ภายหลัง 15 วันนับจากวันที่ฝ่ายเลขานุการฯ </a:t>
            </a:r>
            <a:r>
              <a:rPr lang="th-TH" sz="1167" u="sng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ได้รับ</a:t>
            </a:r>
            <a:r>
              <a:rPr lang="th-TH" sz="1167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ไปรษณีย์ตอบกลับจากลูกหนี้</a:t>
            </a: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ตาม</a:t>
            </a: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 2 และ</a:t>
            </a:r>
            <a:r>
              <a:rPr lang="th-TH" sz="1167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สมาชิกมีพฤติการณ์เพิกเฉย </a:t>
            </a: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เพื่อดำเนินการทางกฎหมายต่อไป</a:t>
            </a:r>
            <a:endParaRPr lang="en-US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 4) </a:t>
            </a:r>
            <a:r>
              <a:rPr lang="th-TH" sz="11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</a:t>
            </a: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ผลในการประชุมคณะอนุกรรมการบริหารกองทุนพัฒนาบทบาทสตรีกรุงเทพมหานครครั้งถัดไป</a:t>
            </a:r>
            <a:endParaRPr lang="th-TH" sz="1167" spc="-1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การ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บริหารจัดการหนี้ของกองทุนพัฒนาบทบาทสตรีกรุงเทพมหานคร</a:t>
            </a:r>
          </a:p>
        </p:txBody>
      </p:sp>
      <p:grpSp>
        <p:nvGrpSpPr>
          <p:cNvPr id="37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38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7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8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55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6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3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0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5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1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4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4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2706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832040"/>
            <a:ext cx="5249008" cy="43961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การยืนยันยอดลูกหนี้เงินทุนหมุนเวียน ณ วันที่ 30 กันยายน 2566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81339595"/>
              </p:ext>
            </p:extLst>
          </p:nvPr>
        </p:nvGraphicFramePr>
        <p:xfrm>
          <a:off x="50800" y="1610993"/>
          <a:ext cx="5678266" cy="348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782536" y="1610970"/>
            <a:ext cx="502097" cy="32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2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1,086 โครงการ</a:t>
            </a:r>
            <a:endParaRPr sz="920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45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1752219" y="3812566"/>
            <a:ext cx="502097" cy="32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2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163 โครงการ</a:t>
            </a:r>
            <a:endParaRPr sz="920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46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2800435" y="4100289"/>
            <a:ext cx="502097" cy="32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2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 โครงการ</a:t>
            </a:r>
            <a:endParaRPr sz="920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47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3825503" y="3548329"/>
            <a:ext cx="502097" cy="32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2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275 โครงการ</a:t>
            </a:r>
            <a:endParaRPr sz="920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48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4833969" y="2670965"/>
            <a:ext cx="502097" cy="32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20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639โครงการ</a:t>
            </a:r>
            <a:endParaRPr sz="920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grpSp>
        <p:nvGrpSpPr>
          <p:cNvPr id="49" name="กลุ่ม 12">
            <a:extLst>
              <a:ext uri="{FF2B5EF4-FFF2-40B4-BE49-F238E27FC236}">
                <a16:creationId xmlns:a16="http://schemas.microsoft.com/office/drawing/2014/main" id="{F61B0288-2856-51CB-4360-63F23F255925}"/>
              </a:ext>
            </a:extLst>
          </p:cNvPr>
          <p:cNvGrpSpPr/>
          <p:nvPr/>
        </p:nvGrpSpPr>
        <p:grpSpPr>
          <a:xfrm>
            <a:off x="5791650" y="1531757"/>
            <a:ext cx="4814467" cy="350765"/>
            <a:chOff x="6826336" y="1742405"/>
            <a:chExt cx="5411622" cy="47503"/>
          </a:xfrm>
        </p:grpSpPr>
        <p:sp>
          <p:nvSpPr>
            <p:cNvPr id="50" name="Google Shape;1338;p36">
              <a:extLst>
                <a:ext uri="{FF2B5EF4-FFF2-40B4-BE49-F238E27FC236}">
                  <a16:creationId xmlns:a16="http://schemas.microsoft.com/office/drawing/2014/main" id="{EFD207BB-E5E7-8B66-F614-62949BEA8C47}"/>
                </a:ext>
              </a:extLst>
            </p:cNvPr>
            <p:cNvSpPr txBox="1"/>
            <p:nvPr/>
          </p:nvSpPr>
          <p:spPr>
            <a:xfrm>
              <a:off x="8903891" y="1742405"/>
              <a:ext cx="3334067" cy="47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th-TH" sz="120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   </a:t>
              </a:r>
              <a:r>
                <a:rPr lang="th-TH" sz="1200" b="1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  1,086 </a:t>
              </a:r>
              <a:r>
                <a:rPr lang="th-TH" sz="120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โครงการ</a:t>
              </a:r>
            </a:p>
          </p:txBody>
        </p:sp>
        <p:sp>
          <p:nvSpPr>
            <p:cNvPr id="51" name="Google Shape;1339;p36">
              <a:extLst>
                <a:ext uri="{FF2B5EF4-FFF2-40B4-BE49-F238E27FC236}">
                  <a16:creationId xmlns:a16="http://schemas.microsoft.com/office/drawing/2014/main" id="{73B22C50-38AD-5DBC-AF6D-4580D8B0FD7A}"/>
                </a:ext>
              </a:extLst>
            </p:cNvPr>
            <p:cNvSpPr txBox="1"/>
            <p:nvPr/>
          </p:nvSpPr>
          <p:spPr>
            <a:xfrm>
              <a:off x="6826336" y="1747340"/>
              <a:ext cx="2063873" cy="376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 algn="ctr">
                <a:lnSpc>
                  <a:spcPts val="2272"/>
                </a:lnSpc>
                <a:spcBef>
                  <a:spcPct val="0"/>
                </a:spcBef>
              </a:pPr>
              <a:r>
                <a:rPr lang="th-TH" sz="12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จำนวนโครงการทั้งหมด</a:t>
              </a:r>
              <a:endPara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3" name="กลุ่ม 12">
            <a:extLst>
              <a:ext uri="{FF2B5EF4-FFF2-40B4-BE49-F238E27FC236}">
                <a16:creationId xmlns:a16="http://schemas.microsoft.com/office/drawing/2014/main" id="{F61B0288-2856-51CB-4360-63F23F255925}"/>
              </a:ext>
            </a:extLst>
          </p:cNvPr>
          <p:cNvGrpSpPr/>
          <p:nvPr/>
        </p:nvGrpSpPr>
        <p:grpSpPr>
          <a:xfrm>
            <a:off x="5791650" y="2193071"/>
            <a:ext cx="4814467" cy="350765"/>
            <a:chOff x="6826336" y="1742405"/>
            <a:chExt cx="5411622" cy="47503"/>
          </a:xfrm>
        </p:grpSpPr>
        <p:sp>
          <p:nvSpPr>
            <p:cNvPr id="54" name="Google Shape;1338;p36">
              <a:extLst>
                <a:ext uri="{FF2B5EF4-FFF2-40B4-BE49-F238E27FC236}">
                  <a16:creationId xmlns:a16="http://schemas.microsoft.com/office/drawing/2014/main" id="{EFD207BB-E5E7-8B66-F614-62949BEA8C47}"/>
                </a:ext>
              </a:extLst>
            </p:cNvPr>
            <p:cNvSpPr txBox="1"/>
            <p:nvPr/>
          </p:nvSpPr>
          <p:spPr>
            <a:xfrm>
              <a:off x="8903891" y="1742405"/>
              <a:ext cx="3334067" cy="47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th-TH" sz="120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       </a:t>
              </a:r>
              <a:r>
                <a:rPr lang="th-TH" sz="1200" b="1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 447 </a:t>
              </a:r>
              <a:r>
                <a:rPr lang="th-TH" sz="120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โครงการ 41.16</a:t>
              </a:r>
              <a:r>
                <a:rPr lang="en-US" sz="120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%</a:t>
              </a:r>
              <a:endParaRPr lang="th-TH" sz="120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55" name="Google Shape;1339;p36">
              <a:extLst>
                <a:ext uri="{FF2B5EF4-FFF2-40B4-BE49-F238E27FC236}">
                  <a16:creationId xmlns:a16="http://schemas.microsoft.com/office/drawing/2014/main" id="{73B22C50-38AD-5DBC-AF6D-4580D8B0FD7A}"/>
                </a:ext>
              </a:extLst>
            </p:cNvPr>
            <p:cNvSpPr txBox="1"/>
            <p:nvPr/>
          </p:nvSpPr>
          <p:spPr>
            <a:xfrm>
              <a:off x="6826336" y="1747340"/>
              <a:ext cx="2063873" cy="37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 algn="ctr">
                <a:lnSpc>
                  <a:spcPts val="2272"/>
                </a:lnSpc>
                <a:spcBef>
                  <a:spcPct val="0"/>
                </a:spcBef>
              </a:pPr>
              <a:r>
                <a:rPr lang="th-TH" sz="12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ดำเนินการแล้ว</a:t>
              </a:r>
              <a:endPara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9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785856" y="2679925"/>
            <a:ext cx="4672464" cy="93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>
              <a:lnSpc>
                <a:spcPts val="2272"/>
              </a:lnSpc>
              <a:spcBef>
                <a:spcPct val="0"/>
              </a:spcBef>
              <a:tabLst>
                <a:tab pos="2189164" algn="l"/>
              </a:tabLst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ประเภท ก เงินต้นคงเหลือถูกต้อง               163 โครงการ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164" algn="l"/>
              </a:tabLst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ประเภท ข เงินต้นคงเหลือไม่ถูกต้อง                9 โครงการ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164" algn="l"/>
              </a:tabLst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ประเภท ค กรณีอื่นๆ		          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275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</a:t>
            </a:r>
            <a:endParaRPr lang="en-US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0" name="กลุ่ม 12">
            <a:extLst>
              <a:ext uri="{FF2B5EF4-FFF2-40B4-BE49-F238E27FC236}">
                <a16:creationId xmlns:a16="http://schemas.microsoft.com/office/drawing/2014/main" id="{F61B0288-2856-51CB-4360-63F23F255925}"/>
              </a:ext>
            </a:extLst>
          </p:cNvPr>
          <p:cNvGrpSpPr/>
          <p:nvPr/>
        </p:nvGrpSpPr>
        <p:grpSpPr>
          <a:xfrm>
            <a:off x="5791650" y="3777298"/>
            <a:ext cx="4814467" cy="350765"/>
            <a:chOff x="6826336" y="1742405"/>
            <a:chExt cx="5411622" cy="47503"/>
          </a:xfrm>
        </p:grpSpPr>
        <p:sp>
          <p:nvSpPr>
            <p:cNvPr id="61" name="Google Shape;1338;p36">
              <a:extLst>
                <a:ext uri="{FF2B5EF4-FFF2-40B4-BE49-F238E27FC236}">
                  <a16:creationId xmlns:a16="http://schemas.microsoft.com/office/drawing/2014/main" id="{EFD207BB-E5E7-8B66-F614-62949BEA8C47}"/>
                </a:ext>
              </a:extLst>
            </p:cNvPr>
            <p:cNvSpPr txBox="1"/>
            <p:nvPr/>
          </p:nvSpPr>
          <p:spPr>
            <a:xfrm>
              <a:off x="8903891" y="1742405"/>
              <a:ext cx="3334067" cy="47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th-TH" sz="120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       </a:t>
              </a:r>
              <a:r>
                <a:rPr lang="th-TH" sz="1200" b="1" dirty="0" smtClean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 639 </a:t>
              </a:r>
              <a:r>
                <a:rPr lang="th-TH" sz="120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โครงการ 58.84</a:t>
              </a:r>
              <a:r>
                <a:rPr lang="en-US" sz="120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%</a:t>
              </a:r>
              <a:endParaRPr lang="th-TH" sz="120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62" name="Google Shape;1339;p36">
              <a:extLst>
                <a:ext uri="{FF2B5EF4-FFF2-40B4-BE49-F238E27FC236}">
                  <a16:creationId xmlns:a16="http://schemas.microsoft.com/office/drawing/2014/main" id="{73B22C50-38AD-5DBC-AF6D-4580D8B0FD7A}"/>
                </a:ext>
              </a:extLst>
            </p:cNvPr>
            <p:cNvSpPr txBox="1"/>
            <p:nvPr/>
          </p:nvSpPr>
          <p:spPr>
            <a:xfrm>
              <a:off x="6826336" y="1747340"/>
              <a:ext cx="2063873" cy="3763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 algn="ctr">
                <a:lnSpc>
                  <a:spcPts val="2272"/>
                </a:lnSpc>
                <a:spcBef>
                  <a:spcPct val="0"/>
                </a:spcBef>
              </a:pPr>
              <a:r>
                <a:rPr lang="th-TH" sz="12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โครงการคงเหลือ</a:t>
              </a:r>
              <a:endPara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66" name="กลุ่ม 12">
            <a:extLst>
              <a:ext uri="{FF2B5EF4-FFF2-40B4-BE49-F238E27FC236}">
                <a16:creationId xmlns:a16="http://schemas.microsoft.com/office/drawing/2014/main" id="{F61B0288-2856-51CB-4360-63F23F255925}"/>
              </a:ext>
            </a:extLst>
          </p:cNvPr>
          <p:cNvGrpSpPr/>
          <p:nvPr/>
        </p:nvGrpSpPr>
        <p:grpSpPr>
          <a:xfrm>
            <a:off x="5791650" y="4475697"/>
            <a:ext cx="4814467" cy="350765"/>
            <a:chOff x="6826336" y="1742405"/>
            <a:chExt cx="5411622" cy="47503"/>
          </a:xfrm>
        </p:grpSpPr>
        <p:sp>
          <p:nvSpPr>
            <p:cNvPr id="67" name="Google Shape;1338;p36">
              <a:extLst>
                <a:ext uri="{FF2B5EF4-FFF2-40B4-BE49-F238E27FC236}">
                  <a16:creationId xmlns:a16="http://schemas.microsoft.com/office/drawing/2014/main" id="{EFD207BB-E5E7-8B66-F614-62949BEA8C47}"/>
                </a:ext>
              </a:extLst>
            </p:cNvPr>
            <p:cNvSpPr txBox="1"/>
            <p:nvPr/>
          </p:nvSpPr>
          <p:spPr>
            <a:xfrm>
              <a:off x="8903891" y="1742405"/>
              <a:ext cx="3334067" cy="47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th-TH" sz="120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พฤศจิกายน 2566 - เมษายน 2567</a:t>
              </a:r>
            </a:p>
          </p:txBody>
        </p:sp>
        <p:sp>
          <p:nvSpPr>
            <p:cNvPr id="68" name="Google Shape;1339;p36">
              <a:extLst>
                <a:ext uri="{FF2B5EF4-FFF2-40B4-BE49-F238E27FC236}">
                  <a16:creationId xmlns:a16="http://schemas.microsoft.com/office/drawing/2014/main" id="{73B22C50-38AD-5DBC-AF6D-4580D8B0FD7A}"/>
                </a:ext>
              </a:extLst>
            </p:cNvPr>
            <p:cNvSpPr txBox="1"/>
            <p:nvPr/>
          </p:nvSpPr>
          <p:spPr>
            <a:xfrm>
              <a:off x="6826336" y="1747340"/>
              <a:ext cx="2063873" cy="37634"/>
            </a:xfrm>
            <a:prstGeom prst="rect">
              <a:avLst/>
            </a:prstGeom>
            <a:solidFill>
              <a:srgbClr val="D0B8A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 algn="ctr">
                <a:lnSpc>
                  <a:spcPts val="2272"/>
                </a:lnSpc>
                <a:spcBef>
                  <a:spcPct val="0"/>
                </a:spcBef>
              </a:pPr>
              <a:r>
                <a:rPr lang="th-TH" sz="12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แผนการดำเนินงาน</a:t>
              </a:r>
              <a:endPara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2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การ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บริหารจัดการหนี้ของกองทุนพัฒนาบทบาทสตรีกรุงเทพมหานคร</a:t>
            </a:r>
          </a:p>
        </p:txBody>
      </p:sp>
      <p:grpSp>
        <p:nvGrpSpPr>
          <p:cNvPr id="56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5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7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69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5" name="Group 8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8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9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9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8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8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8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11213" b="-8274"/>
                </a:stretch>
              </a:blipFill>
            </p:spPr>
          </p:sp>
          <p:sp>
            <p:nvSpPr>
              <p:cNvPr id="9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9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  <p:sp>
            <p:nvSpPr>
              <p:cNvPr id="9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41201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740064"/>
            <a:ext cx="5249008" cy="43961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การยืนยันยอดลูกหนี้เงินทุนหมุนเวียน ณ วันที่ 30 กันยายน 2566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16592"/>
              </p:ext>
            </p:extLst>
          </p:nvPr>
        </p:nvGraphicFramePr>
        <p:xfrm>
          <a:off x="1309143" y="1283242"/>
          <a:ext cx="7527602" cy="32484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3801">
                  <a:extLst>
                    <a:ext uri="{9D8B030D-6E8A-4147-A177-3AD203B41FA5}">
                      <a16:colId xmlns:a16="http://schemas.microsoft.com/office/drawing/2014/main" val="304285820"/>
                    </a:ext>
                  </a:extLst>
                </a:gridCol>
                <a:gridCol w="3763801">
                  <a:extLst>
                    <a:ext uri="{9D8B030D-6E8A-4147-A177-3AD203B41FA5}">
                      <a16:colId xmlns:a16="http://schemas.microsoft.com/office/drawing/2014/main" val="1842879679"/>
                    </a:ext>
                  </a:extLst>
                </a:gridCol>
              </a:tblGrid>
              <a:tr h="331014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กรณี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วิธีการดำเนินการ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2708"/>
                  </a:ext>
                </a:extLst>
              </a:tr>
              <a:tr h="39234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ประเภท ข เงินต้นคงเหลือไม่ถูกต้อง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ตรวจสอบยอดเงินที่ถูกต้อง เพื่อนำไปตัดรับชำระหนี้ต่อไป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079930"/>
                  </a:ext>
                </a:extLst>
              </a:tr>
              <a:tr h="162731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ประเภท ค กรณีอื่นๆ 275 โครงการ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ลูกหนี้เสียชีวิต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Tx/>
                        <a:buChar char="-"/>
                      </a:pPr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ลูกหนี้ไม่อยู่ในพื้นที่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Tx/>
                        <a:buChar char="-"/>
                      </a:pPr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ลูกหนี้ประสงค์ขอเข้าร่วมมาตรการปลดหนี้รายบุคคล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Tx/>
                        <a:buChar char="-"/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ประสานทายาทเพื่อดำเนินการในส่วนที่เกี่ยวข้องต่อไป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ดำเนินการทำหนังสือขอคัดทะเบียนราษฎร์</a:t>
                      </a:r>
                      <a:r>
                        <a:rPr lang="th-TH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เพื่อติดต่อสมาชิกที่เหลืออยู่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ตรวจสอบข้อมูลและให้สมาชิกเข้าร่วมมาตรการปลดหนี้รายบุคคล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123554"/>
                  </a:ext>
                </a:extLst>
              </a:tr>
              <a:tr h="8978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โครงการคงเหลือ 639 โครงการ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ดำเนินการยืนยันยอดเงินทุนหมุนเวียนให้ครบทุกโครงการ ภายในเมษายน 2567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74968"/>
                  </a:ext>
                </a:extLst>
              </a:tr>
            </a:tbl>
          </a:graphicData>
        </a:graphic>
      </p:graphicFrame>
      <p:sp>
        <p:nvSpPr>
          <p:cNvPr id="44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การบริหารจัดการหนี้ของกองทุนพัฒนาบทบาทสตรีกรุงเทพมหานคร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5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4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5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6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8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53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4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1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5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6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1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2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3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4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0273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4.3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และ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คดีอาญาของ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9958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47934" y="158745"/>
            <a:ext cx="4790448" cy="43983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คดีอาญาของกองทุนพัฒนาบทบาทสตรี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5CF3E2C-4B0F-8CF5-04C3-1F4BF07B4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8571"/>
              </p:ext>
            </p:extLst>
          </p:nvPr>
        </p:nvGraphicFramePr>
        <p:xfrm>
          <a:off x="816041" y="1158639"/>
          <a:ext cx="9054366" cy="418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กล่องข้อความ 5">
            <a:extLst>
              <a:ext uri="{FF2B5EF4-FFF2-40B4-BE49-F238E27FC236}">
                <a16:creationId xmlns:a16="http://schemas.microsoft.com/office/drawing/2014/main" id="{2DD0237E-CB90-CDCB-D5AF-92A4413812AC}"/>
              </a:ext>
            </a:extLst>
          </p:cNvPr>
          <p:cNvSpPr txBox="1"/>
          <p:nvPr/>
        </p:nvSpPr>
        <p:spPr>
          <a:xfrm>
            <a:off x="6840638" y="1143415"/>
            <a:ext cx="30297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พฤศจิกายน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1082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4.4 รายงานผลการดำเนินงานตามประกาศคณะกรรมการบริหารกองทุนพัฒนาบทบาท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สตรีให้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4053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0C0900E2-8509-616E-9E09-76A79C7E3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692511"/>
              </p:ext>
            </p:extLst>
          </p:nvPr>
        </p:nvGraphicFramePr>
        <p:xfrm>
          <a:off x="629119" y="1758612"/>
          <a:ext cx="8751477" cy="355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A2980B4E-3250-3AD8-6C5D-95F2BCEA6976}"/>
              </a:ext>
            </a:extLst>
          </p:cNvPr>
          <p:cNvSpPr txBox="1"/>
          <p:nvPr/>
        </p:nvSpPr>
        <p:spPr>
          <a:xfrm>
            <a:off x="20542" y="896615"/>
            <a:ext cx="899143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ประกาศคณะกรรมการบริหารกองทุนพัฒนาบทบาทสตรี เรื่อง มาตรการยกเลิก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 พ.ศ 2565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ลูกหนี้เข้าร่วมมาตรการทั้งสิ้น 848 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เป็นจำนวนเงินทั้งสิ้น 21,388 ,981.45 บาท </a:t>
            </a:r>
          </a:p>
        </p:txBody>
      </p:sp>
      <p:sp>
        <p:nvSpPr>
          <p:cNvPr id="30" name="สี่เหลี่ยมผืนผ้ามุมมน 189"/>
          <p:cNvSpPr/>
          <p:nvPr/>
        </p:nvSpPr>
        <p:spPr>
          <a:xfrm>
            <a:off x="7591019" y="1392260"/>
            <a:ext cx="2480412" cy="31925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พฤศจิายน </a:t>
            </a:r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320456" y="4884293"/>
            <a:ext cx="889006" cy="3302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</a:p>
        </p:txBody>
      </p: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ช่วยเหลือและ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สี่เหลี่ยมผืนผ้ามุมมน 189"/>
          <p:cNvSpPr/>
          <p:nvPr/>
        </p:nvSpPr>
        <p:spPr>
          <a:xfrm>
            <a:off x="5769446" y="2377522"/>
            <a:ext cx="620668" cy="331598"/>
          </a:xfrm>
          <a:prstGeom prst="roundRect">
            <a:avLst/>
          </a:prstGeom>
          <a:solidFill>
            <a:srgbClr val="F9DCC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  <a:b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- 85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6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8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1" name="Group 30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2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3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4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</p:sp>
          <p:sp>
            <p:nvSpPr>
              <p:cNvPr id="35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 t="-11213" b="-8274"/>
                </a:stretch>
              </a:blipFill>
            </p:spPr>
          </p:sp>
          <p:sp>
            <p:nvSpPr>
              <p:cNvPr id="36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</p:spPr>
          </p:sp>
          <p:sp>
            <p:nvSpPr>
              <p:cNvPr id="37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</p:sp>
          <p:sp>
            <p:nvSpPr>
              <p:cNvPr id="38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65770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509-DECD-FF18-A68A-2AC2E01E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18" y="1051449"/>
            <a:ext cx="8763000" cy="11147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ประกาศคณะกรรมการบริหารกองทุนพัฒนาบทบาทสตรี เรื่อง หลักเกณฑ์ วิธีการ และเงื่อนไขการพิจารณา ลดหรืองดเบี้ยปรับ/ดอกเบี้ยผิดนัดตามสัญญากู้ยืมเงินของกองทุนพัฒนาบทบาท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6051583" y="2130758"/>
            <a:ext cx="2984698" cy="35804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พฤศจิกายน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77080724-0CAC-EE56-183D-5B239514B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42388"/>
              </p:ext>
            </p:extLst>
          </p:nvPr>
        </p:nvGraphicFramePr>
        <p:xfrm>
          <a:off x="1435940" y="2584400"/>
          <a:ext cx="7465808" cy="9703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32904">
                  <a:extLst>
                    <a:ext uri="{9D8B030D-6E8A-4147-A177-3AD203B41FA5}">
                      <a16:colId xmlns:a16="http://schemas.microsoft.com/office/drawing/2014/main" val="2283681804"/>
                    </a:ext>
                  </a:extLst>
                </a:gridCol>
                <a:gridCol w="3732904">
                  <a:extLst>
                    <a:ext uri="{9D8B030D-6E8A-4147-A177-3AD203B41FA5}">
                      <a16:colId xmlns:a16="http://schemas.microsoft.com/office/drawing/2014/main" val="2764421394"/>
                    </a:ext>
                  </a:extLst>
                </a:gridCol>
              </a:tblGrid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(โครงการ)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(บาท)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492"/>
                  </a:ext>
                </a:extLst>
              </a:tr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2,149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7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31,079,087.96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7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7520"/>
                  </a:ext>
                </a:extLst>
              </a:tr>
            </a:tbl>
          </a:graphicData>
        </a:graphic>
      </p:graphicFrame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ช่วยเหลือและ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6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0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2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3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1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6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  <p:sp>
            <p:nvSpPr>
              <p:cNvPr id="37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t="-11213" b="-8274"/>
                </a:stretch>
              </a:blipFill>
            </p:spPr>
          </p:sp>
          <p:sp>
            <p:nvSpPr>
              <p:cNvPr id="39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</p:sp>
          <p:sp>
            <p:nvSpPr>
              <p:cNvPr id="40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</p:spPr>
          </p:sp>
          <p:sp>
            <p:nvSpPr>
              <p:cNvPr id="41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712435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06003F-0E28-2EBD-FFFF-EBCE0C384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990249"/>
              </p:ext>
            </p:extLst>
          </p:nvPr>
        </p:nvGraphicFramePr>
        <p:xfrm>
          <a:off x="698500" y="1360306"/>
          <a:ext cx="8763000" cy="391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117632" y="4995607"/>
            <a:ext cx="293061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spAutoFit/>
          </a:bodyPr>
          <a:lstStyle/>
          <a:p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พฤศจิกายน 2566</a:t>
            </a:r>
            <a:endParaRPr lang="th-TH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3196-60D8-FF7B-D452-5FDCCFD0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19747"/>
            <a:ext cx="9207500" cy="59859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เกี่ยวกับการลดอัตราดอกเบี้ยเงินกู้และอัตราดอกเบี้ยผิดนัดกองทุนพัฒนาบทบาทสตรี พ.ศ. 2566 </a:t>
            </a:r>
            <a:endParaRPr lang="en-US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2" name="กล่องข้อความ 1"/>
          <p:cNvSpPr txBox="1"/>
          <p:nvPr/>
        </p:nvSpPr>
        <p:spPr>
          <a:xfrm>
            <a:off x="6020870" y="3253518"/>
            <a:ext cx="608564" cy="438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b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+4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3" name="กล่องข้อความ 1"/>
          <p:cNvSpPr txBox="1"/>
          <p:nvPr/>
        </p:nvSpPr>
        <p:spPr>
          <a:xfrm>
            <a:off x="8253714" y="2759652"/>
            <a:ext cx="608564" cy="438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+7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ช่วยเหลือและ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0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4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0" name="Group 29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1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8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2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3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  <p:sp>
            <p:nvSpPr>
              <p:cNvPr id="34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t="-11213" b="-8274"/>
                </a:stretch>
              </a:blipFill>
            </p:spPr>
          </p:sp>
          <p:sp>
            <p:nvSpPr>
              <p:cNvPr id="35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</p:sp>
          <p:sp>
            <p:nvSpPr>
              <p:cNvPr id="36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</p:spPr>
          </p:sp>
          <p:sp>
            <p:nvSpPr>
              <p:cNvPr id="37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50075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50102"/>
            <a:ext cx="9017000" cy="530046"/>
            <a:chOff x="0" y="0"/>
            <a:chExt cx="21640800" cy="12721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AutoShape 12"/>
            <p:cNvSpPr/>
            <p:nvPr/>
          </p:nvSpPr>
          <p:spPr>
            <a:xfrm>
              <a:off x="4659803" y="658492"/>
              <a:ext cx="12321194" cy="0"/>
            </a:xfrm>
            <a:prstGeom prst="line">
              <a:avLst/>
            </a:prstGeom>
            <a:ln w="38100" cap="flat">
              <a:solidFill>
                <a:srgbClr val="0029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630776" y="131657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r>
                <a:rPr lang="en-US" sz="1222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ระเบียบวาระการประชุมคณะกรรมการบริหารกองทุนพัฒนาบทบาทสตรี</a:t>
              </a: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02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08583" y="186051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65961" y="209364"/>
              <a:ext cx="2785260" cy="861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5" name="กลุ่ม 34"/>
          <p:cNvGrpSpPr/>
          <p:nvPr/>
        </p:nvGrpSpPr>
        <p:grpSpPr>
          <a:xfrm>
            <a:off x="286520" y="1115639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7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7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1" name="สี่เหลี่ยมผืนผ้า 21"/>
          <p:cNvSpPr/>
          <p:nvPr/>
        </p:nvSpPr>
        <p:spPr>
          <a:xfrm>
            <a:off x="4159165" y="1109338"/>
            <a:ext cx="57087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รายงานผลการดำเนินงานตามประกาศคณะกรรมการบริหารกองทุนพัฒนาบทบาท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 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สรุปผลการประชุมปิดตรวจสอบรายงานการเงินกองทุนพัฒนาบทบาทสตรี สำหรับปี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สิ้นสุดวันที่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 กันยายน 2565</a:t>
            </a:r>
          </a:p>
          <a:p>
            <a:pPr algn="thaiDist">
              <a:lnSpc>
                <a:spcPct val="140000"/>
              </a:lnSpc>
            </a:pP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2" name="กลุ่ม 49">
            <a:extLst>
              <a:ext uri="{FF2B5EF4-FFF2-40B4-BE49-F238E27FC236}">
                <a16:creationId xmlns:a16="http://schemas.microsoft.com/office/drawing/2014/main" id="{469804B4-A495-6F38-48E8-62221261FFAC}"/>
              </a:ext>
            </a:extLst>
          </p:cNvPr>
          <p:cNvGrpSpPr/>
          <p:nvPr/>
        </p:nvGrpSpPr>
        <p:grpSpPr>
          <a:xfrm>
            <a:off x="285555" y="2499241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83" name="กลุ่ม 50">
              <a:extLst>
                <a:ext uri="{FF2B5EF4-FFF2-40B4-BE49-F238E27FC236}">
                  <a16:creationId xmlns:a16="http://schemas.microsoft.com/office/drawing/2014/main" id="{F6531DA4-0FF3-4E99-0385-D2EB0EBB6832}"/>
                </a:ext>
              </a:extLst>
            </p:cNvPr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85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4CC3EBE7-1797-E1E3-988E-67CBEF2B5202}"/>
                  </a:ext>
                </a:extLst>
              </p:cNvPr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E3465719-F10D-7C06-3416-88E82730FF79}"/>
                  </a:ext>
                </a:extLst>
              </p:cNvPr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1E2A15AE-0F71-4F61-1EE5-62D34143A48D}"/>
                  </a:ext>
                </a:extLst>
              </p:cNvPr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84" name="สี่เหลี่ยมผืนผ้า 51">
              <a:extLst>
                <a:ext uri="{FF2B5EF4-FFF2-40B4-BE49-F238E27FC236}">
                  <a16:creationId xmlns:a16="http://schemas.microsoft.com/office/drawing/2014/main" id="{4D6AE7D4-BCCE-E60C-7684-8DE97E935495}"/>
                </a:ext>
              </a:extLst>
            </p:cNvPr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88" name="กลุ่ม 42"/>
          <p:cNvGrpSpPr/>
          <p:nvPr/>
        </p:nvGrpSpPr>
        <p:grpSpPr>
          <a:xfrm>
            <a:off x="261053" y="4488649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89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91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rgbClr val="E1C7A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90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190345" y="4641641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158200" y="2508290"/>
            <a:ext cx="5692897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ร่างประกาศคณะกรรมการบริหารกองทุนพัฒนาบทบาทสตรี เรื่อง หลักเกณฑ์การ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คิดดอกเบี้ย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เงินกู้ยืม/ดอกเบี้ยผิดนัด/ลำดับการตัดชำระหนี้ กองทุนพัฒนาบทบาทสตรี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  <a:p>
            <a:pPr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ขออนุมัติโครงการประเภทเงินอุดหนุนจังหวัด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สุโขทัย</a:t>
            </a:r>
            <a:endPara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4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หารือกรณีการยกเลิกข้อมูลดอกเบี้ยตามสัญญา ดอกเบี้ยผิดนัดและเบี้ยปรับ</a:t>
            </a:r>
          </a:p>
          <a:p>
            <a:pPr>
              <a:lnSpc>
                <a:spcPct val="140000"/>
              </a:lnSpc>
            </a:pPr>
            <a:r>
              <a:rPr lang="th-TH" sz="14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ที่ยังคงค้างในระบบ ซึ่งลูกหนี้ได้ชำระเงินต้นครบถ้วน</a:t>
            </a:r>
            <a:r>
              <a:rPr lang="th-TH" sz="1400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แล้ว </a:t>
            </a:r>
            <a:endParaRPr lang="th-TH" sz="1400" spc="-3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4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55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5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51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52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53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54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1380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591959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4.5 สรุปผลการประชุมปิดตรวจสอบรายงานการเงินกองทุนพัฒนาบทบาทสตรี สำหรับปี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สิ้นสุดวันที่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30 กันยายน 2565</a:t>
            </a:r>
          </a:p>
          <a:p>
            <a:pPr algn="ctr">
              <a:lnSpc>
                <a:spcPct val="130000"/>
              </a:lnSpc>
            </a:pPr>
            <a:endParaRPr lang="th-TH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40348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0" y="1007893"/>
            <a:ext cx="9914966" cy="4294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635" y="2577601"/>
            <a:ext cx="6983507" cy="1717429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2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สรุปผลการประชุมปิดตรวจ</a:t>
            </a:r>
            <a:br>
              <a:rPr lang="th-TH" sz="2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รายงานการเงินกองทุนพัฒนาบทบาทสตรี</a:t>
            </a:r>
            <a:br>
              <a:rPr lang="th-TH" sz="2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สำหรับปีสิ้นสุดวันที่ 30 กันยายน 2565</a:t>
            </a:r>
          </a:p>
        </p:txBody>
      </p:sp>
      <p:pic>
        <p:nvPicPr>
          <p:cNvPr id="1026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" b="100000" l="0" r="963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46" y="1073098"/>
            <a:ext cx="1775012" cy="16463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4906" y="4495934"/>
            <a:ext cx="9914964" cy="401809"/>
          </a:xfrm>
          <a:prstGeom prst="rect">
            <a:avLst/>
          </a:prstGeom>
        </p:spPr>
        <p:txBody>
          <a:bodyPr vert="horz" lIns="76200" tIns="38100" rIns="76200" bIns="3810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สำนักงานการตรวจเงินแผ่นดิน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1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Rectangle 19"/>
          <p:cNvSpPr/>
          <p:nvPr/>
        </p:nvSpPr>
        <p:spPr>
          <a:xfrm>
            <a:off x="2514136" y="93636"/>
            <a:ext cx="4554879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4.5 สรุปผลการประชุมปิดตรวจสอบรายงานการเงินกองทุนพัฒนาบทบาทสตรี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สำหรับ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ปี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สิ้นสุดวันที่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30 กันยายน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2565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2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9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0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3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4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5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11213" b="-8274"/>
                </a:stretch>
              </a:blipFill>
            </p:spPr>
          </p:sp>
          <p:sp>
            <p:nvSpPr>
              <p:cNvPr id="36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7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  <p:sp>
            <p:nvSpPr>
              <p:cNvPr id="38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5868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70" y="1288058"/>
            <a:ext cx="9914964" cy="94377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ประเด็นความเห็นโครงการพัฒนาระบบบัญชีการเงิน</a:t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และระบบโปรแกรมทะเบียนลูกหนี้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471" y="1017300"/>
            <a:ext cx="9914964" cy="4295479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" name="Oval 2"/>
          <p:cNvSpPr/>
          <p:nvPr/>
        </p:nvSpPr>
        <p:spPr>
          <a:xfrm>
            <a:off x="431583" y="1096234"/>
            <a:ext cx="980529" cy="9422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5461586"/>
              </p:ext>
            </p:extLst>
          </p:nvPr>
        </p:nvGraphicFramePr>
        <p:xfrm>
          <a:off x="722425" y="2425202"/>
          <a:ext cx="8875059" cy="19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0268463"/>
              </p:ext>
            </p:extLst>
          </p:nvPr>
        </p:nvGraphicFramePr>
        <p:xfrm>
          <a:off x="1520483" y="4373649"/>
          <a:ext cx="6773333" cy="82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0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9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0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7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8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Rectangle 20"/>
          <p:cNvSpPr/>
          <p:nvPr/>
        </p:nvSpPr>
        <p:spPr>
          <a:xfrm>
            <a:off x="2514136" y="116786"/>
            <a:ext cx="4554879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4.5 สรุปผลการประชุมปิดตรวจสอบรายงานการเงินกองทุนพัฒนาบทบาทสตรี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สำหรับ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ปี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สิ้นสุดวันที่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30 กันยายน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2565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4114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00" y="1023582"/>
            <a:ext cx="9914964" cy="1062451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1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การเสนอรายงานข้อตรวจพบ</a:t>
            </a:r>
            <a:br>
              <a:rPr lang="th-TH" sz="1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จากการตรวจสอบรายงานการเงินกองทุนพัฒนาบทบาทสตรี </a:t>
            </a:r>
            <a:br>
              <a:rPr lang="th-TH" sz="1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สำหรับปีสิ้นสุดวันที่ 30 กันยายน 2565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471" y="929214"/>
            <a:ext cx="9914964" cy="426317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" name="Oval 2"/>
          <p:cNvSpPr/>
          <p:nvPr/>
        </p:nvSpPr>
        <p:spPr>
          <a:xfrm>
            <a:off x="455264" y="1009232"/>
            <a:ext cx="1039906" cy="95025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444389"/>
              </p:ext>
            </p:extLst>
          </p:nvPr>
        </p:nvGraphicFramePr>
        <p:xfrm>
          <a:off x="455264" y="2045083"/>
          <a:ext cx="9251576" cy="3068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894">
                  <a:extLst>
                    <a:ext uri="{9D8B030D-6E8A-4147-A177-3AD203B41FA5}">
                      <a16:colId xmlns:a16="http://schemas.microsoft.com/office/drawing/2014/main" val="502404434"/>
                    </a:ext>
                  </a:extLst>
                </a:gridCol>
                <a:gridCol w="2312894">
                  <a:extLst>
                    <a:ext uri="{9D8B030D-6E8A-4147-A177-3AD203B41FA5}">
                      <a16:colId xmlns:a16="http://schemas.microsoft.com/office/drawing/2014/main" val="2442562648"/>
                    </a:ext>
                  </a:extLst>
                </a:gridCol>
                <a:gridCol w="2312894">
                  <a:extLst>
                    <a:ext uri="{9D8B030D-6E8A-4147-A177-3AD203B41FA5}">
                      <a16:colId xmlns:a16="http://schemas.microsoft.com/office/drawing/2014/main" val="3017480486"/>
                    </a:ext>
                  </a:extLst>
                </a:gridCol>
                <a:gridCol w="2312894">
                  <a:extLst>
                    <a:ext uri="{9D8B030D-6E8A-4147-A177-3AD203B41FA5}">
                      <a16:colId xmlns:a16="http://schemas.microsoft.com/office/drawing/2014/main" val="4014844016"/>
                    </a:ext>
                  </a:extLst>
                </a:gridCol>
              </a:tblGrid>
              <a:tr h="574235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การไม่แสดงความเห็นต่อรายงานการเงินกองทุนพัฒนาบทบาทสตรี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ตั้งแต่งวดบัญชีปี 2557 - 2564 </a:t>
                      </a:r>
                    </a:p>
                  </a:txBody>
                  <a:tcPr marL="76200" marR="762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671423"/>
                  </a:ext>
                </a:extLst>
              </a:tr>
              <a:tr h="24909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กองทุน</a:t>
                      </a:r>
                      <a:r>
                        <a:rPr lang="th-TH" sz="140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ปรับปรุงลดยอดบัญชีเงินให้กู้ยืม</a:t>
                      </a:r>
                      <a:r>
                        <a:rPr lang="th-TH" sz="1400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คู่กับ บัญชี</a:t>
                      </a:r>
                      <a:r>
                        <a:rPr lang="th-TH" sz="1400" spc="-90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รายได้สูง/(ต่ำ) กว่าค่าใช้จ่ายสะสม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โดยไม่มีหลักฐานประกอบการปรับปรุงให้ตรวจสอบ</a:t>
                      </a:r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ในระหว่างงวดปีบัญชี</a:t>
                      </a:r>
                      <a:b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ปี 2562 - 2563 </a:t>
                      </a:r>
                      <a:r>
                        <a:rPr lang="th-TH" sz="14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เจ้าหน้าที่ของ</a:t>
                      </a:r>
                      <a:r>
                        <a:rPr lang="th-TH" sz="1400" kern="0" spc="-5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กรมการพัฒนาชุมชนผู้ทำหน้าที่</a:t>
                      </a:r>
                      <a:r>
                        <a:rPr lang="th-TH" sz="14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เบิกจ่ายเงินฝากคลังของกองทุนในระบบ </a:t>
                      </a:r>
                      <a:r>
                        <a:rPr lang="en-US" sz="14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GFMIS </a:t>
                      </a:r>
                      <a:r>
                        <a:rPr lang="th-TH" sz="14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400" kern="1200" spc="-6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เบียดบังเอาเงินของทางราชการ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ซึ่งในงวดบัญชีปี 2564 อยู่ใน</a:t>
                      </a:r>
                      <a:r>
                        <a:rPr lang="th-TH" sz="1400" kern="1200" spc="-5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ระหว่างสรุปมูลค่าความเสียหาย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ของคณะกรรมการตรวจสอบข้อเท็จจริงความผิดทางละเมิด</a:t>
                      </a:r>
                      <a:endParaRPr lang="th-TH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400" kern="1200" spc="-4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</a:t>
                      </a:r>
                      <a:r>
                        <a:rPr lang="th-TH" sz="1400" kern="1200" spc="-4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ไม่ตั้งบัญชีค่าเผื่อหนี้</a:t>
                      </a:r>
                      <a:r>
                        <a:rPr lang="th-TH" sz="14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สงสัยจะสูญ</a:t>
                      </a:r>
                      <a:r>
                        <a:rPr lang="th-TH" sz="1400" kern="1200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สำหรับเงินให้กู้ยืม</a:t>
                      </a:r>
                      <a:r>
                        <a:rPr lang="th-TH" sz="1400" kern="1200" spc="-8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ที่คาดว่าจะไม่สามารถเรียกเก็บได้</a:t>
                      </a:r>
                      <a:endParaRPr lang="en-US" sz="1400" kern="1200" spc="-80" baseline="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th-TH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กองทุนบันทึกรับรู้รายได้ดอกเบี้ยเงินกู้ รายได้ดอกเบี้ย</a:t>
                      </a:r>
                      <a:r>
                        <a:rPr lang="th-TH" sz="1400" kern="1200" spc="-8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รับอื่น (ผิดนัด) และรายได้ค่าปรับ </a:t>
                      </a:r>
                      <a:r>
                        <a:rPr lang="th-TH" sz="14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ตามเกณฑ์เงินสด</a:t>
                      </a:r>
                      <a:endParaRPr lang="th-TH" sz="140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426554108"/>
                  </a:ext>
                </a:extLst>
              </a:tr>
            </a:tbl>
          </a:graphicData>
        </a:graphic>
      </p:graphicFrame>
      <p:sp>
        <p:nvSpPr>
          <p:cNvPr id="5" name="Line Callout 2 4"/>
          <p:cNvSpPr/>
          <p:nvPr/>
        </p:nvSpPr>
        <p:spPr>
          <a:xfrm>
            <a:off x="8497832" y="1023559"/>
            <a:ext cx="914400" cy="869575"/>
          </a:xfrm>
          <a:prstGeom prst="borderCallout2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ลับ</a:t>
            </a:r>
            <a:endParaRPr lang="th-TH" sz="30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5148006" y="3692323"/>
            <a:ext cx="4500283" cy="1371033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การดำเนินงาน </a:t>
            </a:r>
            <a:r>
              <a:rPr lang="en-US" sz="12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รายงานความก้าวหน้าจนกว่าจะดำเนินการแล้วเสร็จ</a:t>
            </a:r>
          </a:p>
          <a:p>
            <a:pPr algn="ctr"/>
            <a:r>
              <a:rPr lang="th-TH" sz="1200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กลุ่มงานตรวจสอบภายในระดับกระทรวง ทุกวันที่ 1 ของเดือน (2 เดือน)</a:t>
            </a:r>
          </a:p>
          <a:p>
            <a:pPr algn="ctr"/>
            <a:r>
              <a:rPr lang="th-TH" sz="1200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ปลัดกระทรวงมหาดไทย ทุก 60 วัน (1 ครั้ง)</a:t>
            </a:r>
          </a:p>
          <a:p>
            <a:pPr algn="ctr"/>
            <a:r>
              <a:rPr lang="th-TH" sz="1200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สำนักงานการตรวจเงินแผ่นดิน ทุก 60 วัน (1 ครั้ง)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20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1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9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0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8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5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Rectangle 30"/>
          <p:cNvSpPr/>
          <p:nvPr/>
        </p:nvSpPr>
        <p:spPr>
          <a:xfrm>
            <a:off x="2514136" y="116786"/>
            <a:ext cx="4554879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4.5 สรุปผลการประชุมปิดตรวจสอบรายงานการเงินกองทุนพัฒนาบทบาทสตรี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สำหรับ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ปี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สิ้นสุดวันที่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30 กันยายน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2565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4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5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4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  <p:sp>
            <p:nvSpPr>
              <p:cNvPr id="4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1213" b="-8274"/>
                </a:stretch>
              </a:blipFill>
            </p:spPr>
          </p:sp>
          <p:sp>
            <p:nvSpPr>
              <p:cNvPr id="4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</p:sp>
          <p:sp>
            <p:nvSpPr>
              <p:cNvPr id="4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</p:sp>
          <p:sp>
            <p:nvSpPr>
              <p:cNvPr id="4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4338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1" y="1097075"/>
            <a:ext cx="9914964" cy="63593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ประเด็นข้อตรวจสอบจากการตรวจสอบ</a:t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รายงานการเงินของกองทุนพัฒนาบทบาทสตรี</a:t>
            </a:r>
            <a:r>
              <a:rPr lang="th-TH" sz="2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ที่เกิดขึ้นเช่นเดียวกับปีก่อน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471" y="859765"/>
            <a:ext cx="9914964" cy="4476169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" name="Oval 2"/>
          <p:cNvSpPr/>
          <p:nvPr/>
        </p:nvSpPr>
        <p:spPr>
          <a:xfrm>
            <a:off x="114867" y="968332"/>
            <a:ext cx="1039906" cy="95025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66757"/>
              </p:ext>
            </p:extLst>
          </p:nvPr>
        </p:nvGraphicFramePr>
        <p:xfrm>
          <a:off x="329023" y="1839892"/>
          <a:ext cx="4662644" cy="3384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322">
                  <a:extLst>
                    <a:ext uri="{9D8B030D-6E8A-4147-A177-3AD203B41FA5}">
                      <a16:colId xmlns:a16="http://schemas.microsoft.com/office/drawing/2014/main" val="399018151"/>
                    </a:ext>
                  </a:extLst>
                </a:gridCol>
                <a:gridCol w="2331322">
                  <a:extLst>
                    <a:ext uri="{9D8B030D-6E8A-4147-A177-3AD203B41FA5}">
                      <a16:colId xmlns:a16="http://schemas.microsoft.com/office/drawing/2014/main" val="1027956778"/>
                    </a:ext>
                  </a:extLst>
                </a:gridCol>
              </a:tblGrid>
              <a:tr h="3583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ไม่สามารถหาหลักฐานการสอบบัญชีที่เหมาะสมอย่างเพียงพอ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10682"/>
                  </a:ext>
                </a:extLst>
              </a:tr>
              <a:tr h="3026627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05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1.1 </a:t>
                      </a:r>
                      <a:r>
                        <a:rPr lang="th-TH" sz="1050" kern="1200" spc="-7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กองทุนปรับปรุงลดยอดบัญชีเงินให้กู้ยืม </a:t>
                      </a:r>
                      <a:r>
                        <a:rPr lang="th-TH" sz="1050" kern="1200" spc="-6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คู่กับ บัญชีรายได้สูง/(ต่ำ) กว่าค่าใช้จ่ายสะสม </a:t>
                      </a:r>
                      <a:r>
                        <a:rPr lang="th-TH" sz="105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โดยไม่มีเอกสาร</a:t>
                      </a:r>
                      <a:r>
                        <a:rPr lang="th-TH" sz="1050" kern="1200" spc="-4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หลักฐานประกอบการ</a:t>
                      </a:r>
                      <a:r>
                        <a:rPr lang="th-TH" sz="1050" kern="1200" spc="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ปรับปรุงให้ตรวจสอบ </a:t>
                      </a:r>
                      <a:r>
                        <a:rPr lang="th-TH" sz="1050" kern="1200" spc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ตั้งแต่งวดบัญชี</a:t>
                      </a:r>
                      <a:br>
                        <a:rPr lang="th-TH" sz="1050" kern="1200" spc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50" kern="1200" spc="-9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ปี 2561 - 2565 สุทธิจำนวน 1,723.13 ล้านบาท</a:t>
                      </a:r>
                      <a:endParaRPr lang="th-TH" sz="1050" spc="-9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05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1.2 ระหว่างปี 2562 -</a:t>
                      </a:r>
                      <a:r>
                        <a:rPr lang="th-TH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5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2563 </a:t>
                      </a:r>
                      <a:r>
                        <a:rPr lang="th-TH" sz="105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จนท.พช. </a:t>
                      </a:r>
                      <a:r>
                        <a:rPr lang="th-TH" sz="1050" kern="1200" spc="-5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เบียดบังเงินของทางราชการ</a:t>
                      </a:r>
                      <a:r>
                        <a:rPr lang="th-TH" sz="1050" kern="1200" spc="-50" baseline="0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50" kern="1200" spc="-5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ซึ่งในปี 2565</a:t>
                      </a:r>
                      <a:r>
                        <a:rPr lang="th-TH" sz="105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ยังคงเป็นสถานการณ์เช่นเดียวกับปีก่อน ซึ่งในปัจจุบัน กระทรวงการคลังได้พิจารณาผลการตรวจสอบข้อเท็จจริงความรับผิดทางละเมิดของเจ้าหน้าที่เสร็จ</a:t>
                      </a:r>
                      <a:r>
                        <a:rPr lang="th-TH" sz="1050" kern="1200" spc="-5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สิ้นแล้ว มีความเสียหายที่เกิดขึ้นในส่วนของ</a:t>
                      </a:r>
                      <a:r>
                        <a:rPr lang="th-TH" sz="105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กองทุนทั้งสิ้น จำนวน 13.94 ล้านบาท </a:t>
                      </a:r>
                      <a:r>
                        <a:rPr lang="th-TH" sz="1050" kern="1200" spc="-7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แต่กองทุนตอบชี้แจงสตง. ว่า มีความเสียหาย</a:t>
                      </a:r>
                      <a:r>
                        <a:rPr lang="th-TH" sz="105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เกิดขึ้น จำนวน 12.37 ล้านบาท มีผลต่าง จำนวน 1.57 ล้านบาท</a:t>
                      </a:r>
                      <a:endParaRPr lang="th-TH" sz="105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09932011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17375"/>
              </p:ext>
            </p:extLst>
          </p:nvPr>
        </p:nvGraphicFramePr>
        <p:xfrm>
          <a:off x="5172635" y="1839892"/>
          <a:ext cx="4662644" cy="115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322">
                  <a:extLst>
                    <a:ext uri="{9D8B030D-6E8A-4147-A177-3AD203B41FA5}">
                      <a16:colId xmlns:a16="http://schemas.microsoft.com/office/drawing/2014/main" val="399018151"/>
                    </a:ext>
                  </a:extLst>
                </a:gridCol>
                <a:gridCol w="2331322">
                  <a:extLst>
                    <a:ext uri="{9D8B030D-6E8A-4147-A177-3AD203B41FA5}">
                      <a16:colId xmlns:a16="http://schemas.microsoft.com/office/drawing/2014/main" val="1027956778"/>
                    </a:ext>
                  </a:extLst>
                </a:gridCol>
              </a:tblGrid>
              <a:tr h="38198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การแสดงข้อมูลที่ขัดต่อข้อเท็จจริงอันเป็นสาระสำคัญ</a:t>
                      </a:r>
                      <a:endParaRPr lang="th-TH" sz="9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10682"/>
                  </a:ext>
                </a:extLst>
              </a:tr>
              <a:tr h="769216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2.1 </a:t>
                      </a:r>
                      <a:r>
                        <a:rPr lang="th-TH" sz="12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กองทุนไม่ตั้งบัญชีค่าเผื่อหนี้สงสัยจะสูญ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สำหรับเงินให้กู้ยืม</a:t>
                      </a:r>
                      <a:b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ที่คาดว่าจะไม่สามารถเรียกเก็บได้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2.2 </a:t>
                      </a:r>
                      <a:r>
                        <a:rPr lang="th-TH" sz="1200" kern="1200" spc="-3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กองทุนบันทึกรับรู้รายได้ดอกเบี้ย</a:t>
                      </a:r>
                      <a:r>
                        <a:rPr lang="th-TH" sz="12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เงินกู้ รายได้ดอกเบี้ยรับอื่น (ผิดนัด) </a:t>
                      </a:r>
                      <a:r>
                        <a:rPr lang="th-TH" sz="1200" kern="1200" spc="-2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และรายได้ค่าปรับ </a:t>
                      </a:r>
                      <a:r>
                        <a:rPr lang="th-TH" sz="1200" kern="1200" spc="-2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ตามเกณฑ์เงินสด</a:t>
                      </a:r>
                      <a:endParaRPr lang="th-TH" sz="1200" spc="-2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099320118"/>
                  </a:ext>
                </a:extLst>
              </a:tr>
            </a:tbl>
          </a:graphicData>
        </a:graphic>
      </p:graphicFrame>
      <p:sp>
        <p:nvSpPr>
          <p:cNvPr id="7" name="Up Arrow Callout 6"/>
          <p:cNvSpPr/>
          <p:nvPr/>
        </p:nvSpPr>
        <p:spPr>
          <a:xfrm>
            <a:off x="556462" y="3869508"/>
            <a:ext cx="1927412" cy="1281953"/>
          </a:xfrm>
          <a:prstGeom prst="upArrowCallou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จะดำเนินการรวบรวมเอกสารหลักฐาน </a:t>
            </a:r>
            <a: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</a:t>
            </a:r>
            <a:r>
              <a:rPr lang="th-TH" sz="14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ปีงบประมาณ 2567</a:t>
            </a:r>
          </a:p>
        </p:txBody>
      </p:sp>
      <p:sp>
        <p:nvSpPr>
          <p:cNvPr id="10" name="Left Arrow Callout 9"/>
          <p:cNvSpPr/>
          <p:nvPr/>
        </p:nvSpPr>
        <p:spPr>
          <a:xfrm>
            <a:off x="5186219" y="4536279"/>
            <a:ext cx="4338918" cy="663388"/>
          </a:xfrm>
          <a:prstGeom prst="left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อยู่ระหว่างการตรวจสอบ</a:t>
            </a:r>
            <a:r>
              <a:rPr lang="th-TH" sz="12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ข้อเท็จจริง</a:t>
            </a:r>
            <a:br>
              <a:rPr lang="th-TH" sz="12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กับ</a:t>
            </a:r>
            <a:r>
              <a:rPr lang="th-TH" sz="12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กองคลัง กรมบัญชีกลาง และกองทุนฯ</a:t>
            </a:r>
          </a:p>
        </p:txBody>
      </p:sp>
      <p:sp>
        <p:nvSpPr>
          <p:cNvPr id="13" name="Up Arrow Callout 12"/>
          <p:cNvSpPr/>
          <p:nvPr/>
        </p:nvSpPr>
        <p:spPr>
          <a:xfrm>
            <a:off x="6540251" y="3084165"/>
            <a:ext cx="1927412" cy="1281953"/>
          </a:xfrm>
          <a:prstGeom prst="upArrowCallou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อยู่ระหว่างการบันทึกบัญชี</a:t>
            </a:r>
          </a:p>
          <a:p>
            <a:pPr algn="ctr"/>
            <a:r>
              <a:rPr lang="th-TH" sz="12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งวดปีบัญชี 2566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2552" y="179681"/>
            <a:ext cx="9017000" cy="603268"/>
            <a:chOff x="0" y="-175733"/>
            <a:chExt cx="21640800" cy="1447844"/>
          </a:xfrm>
        </p:grpSpPr>
        <p:sp>
          <p:nvSpPr>
            <p:cNvPr id="14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5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2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7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33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Rectangle 24"/>
          <p:cNvSpPr/>
          <p:nvPr/>
        </p:nvSpPr>
        <p:spPr>
          <a:xfrm>
            <a:off x="2514137" y="48290"/>
            <a:ext cx="4554879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4.5 สรุปผลการประชุมปิดตรวจสอบรายงานการเงินกองทุนพัฒนาบทบาทสตรี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สำหรับ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ปี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สิ้นสุดวันที่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30 กันยายน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2565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7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4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8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4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2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3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42479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814514"/>
            <a:ext cx="9914964" cy="451548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73490"/>
              </p:ext>
            </p:extLst>
          </p:nvPr>
        </p:nvGraphicFramePr>
        <p:xfrm>
          <a:off x="294839" y="1460873"/>
          <a:ext cx="9620124" cy="377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708">
                  <a:extLst>
                    <a:ext uri="{9D8B030D-6E8A-4147-A177-3AD203B41FA5}">
                      <a16:colId xmlns:a16="http://schemas.microsoft.com/office/drawing/2014/main" val="2373170163"/>
                    </a:ext>
                  </a:extLst>
                </a:gridCol>
                <a:gridCol w="3206708">
                  <a:extLst>
                    <a:ext uri="{9D8B030D-6E8A-4147-A177-3AD203B41FA5}">
                      <a16:colId xmlns:a16="http://schemas.microsoft.com/office/drawing/2014/main" val="3312581250"/>
                    </a:ext>
                  </a:extLst>
                </a:gridCol>
                <a:gridCol w="3206708">
                  <a:extLst>
                    <a:ext uri="{9D8B030D-6E8A-4147-A177-3AD203B41FA5}">
                      <a16:colId xmlns:a16="http://schemas.microsoft.com/office/drawing/2014/main" val="2808743187"/>
                    </a:ext>
                  </a:extLst>
                </a:gridCol>
              </a:tblGrid>
              <a:tr h="48362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15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บัญชีเงินให้กู้ยืมระยะสั้น </a:t>
                      </a:r>
                      <a:br>
                        <a:rPr lang="th-TH" sz="115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5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และเงินให้กู้ยืมระยะยาว</a:t>
                      </a:r>
                      <a:endParaRPr lang="th-TH" sz="115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15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บัญชีหนี้สินหมุนเวียนอื่น </a:t>
                      </a:r>
                      <a:br>
                        <a:rPr lang="th-TH" sz="115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5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(เงินรับรอตรวจสอบ)</a:t>
                      </a:r>
                      <a:endParaRPr lang="th-TH" sz="115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15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เรื่องอื่น ๆ</a:t>
                      </a:r>
                      <a:endParaRPr lang="th-TH" sz="115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807325933"/>
                  </a:ext>
                </a:extLst>
              </a:tr>
              <a:tr h="3289246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100" kern="1200" spc="-2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1.1-1.2 </a:t>
                      </a:r>
                      <a:r>
                        <a:rPr lang="th-TH" sz="1100" kern="1200" spc="-2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ผลต่าง</a:t>
                      </a:r>
                      <a:r>
                        <a:rPr lang="th-TH" sz="1100" kern="1200" spc="-2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ยอดคงเหลือ ตามรายงาน</a:t>
                      </a:r>
                      <a:r>
                        <a:rPr lang="th-TH" sz="1100" kern="1200" spc="-6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การเงิน</a:t>
                      </a:r>
                      <a:r>
                        <a:rPr lang="th-TH" sz="1100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100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ทะเบียนคุมลูกหนี้ และรายละเอียด</a:t>
                      </a:r>
                      <a:r>
                        <a:rPr lang="th-TH" sz="1100" kern="1200" spc="-9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ของจังหวัด</a:t>
                      </a:r>
                      <a:br>
                        <a:rPr lang="th-TH" sz="1100" kern="1200" spc="-9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spc="-9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ไม่ตรงกัน เกิดผลต่าง</a:t>
                      </a:r>
                      <a:endParaRPr lang="th-TH" sz="1100" kern="1200" spc="-9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1.2 </a:t>
                      </a:r>
                      <a:r>
                        <a:rPr lang="th-TH" sz="1100" kern="1200" spc="-8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รายละเอียดสรุป</a:t>
                      </a:r>
                      <a:r>
                        <a:rPr lang="th-TH" sz="1100" kern="1200" spc="-8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การยืนยันยอดลูกหนี้</a:t>
                      </a:r>
                      <a:r>
                        <a:rPr lang="th-TH" sz="1100" kern="1200" spc="-8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เงินให้กู้ยืม     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spc="-8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(แบบ นย.02) ไม่สัมพันธ์กับบัญชีเงินรับรอ 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ตรวจสอบ</a:t>
                      </a:r>
                      <a:endParaRPr lang="th-TH" sz="1100" dirty="0" smtClean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1.3 </a:t>
                      </a: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ประเด็นข้อตรวจพบจากการสัมภาษณ์</a:t>
                      </a:r>
                      <a:r>
                        <a:rPr lang="th-TH" sz="1100" kern="1200" spc="-7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สมาชิก</a:t>
                      </a:r>
                      <a:r>
                        <a:rPr lang="th-TH" sz="1100" kern="1200" spc="-70" baseline="0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kern="1200" spc="-70" baseline="0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spc="-70" baseline="0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100" kern="1200" spc="-7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ผู้กู้ยืมของ อกส.จ. จังหวัดฉะเชิงเทรา</a:t>
                      </a:r>
                      <a:endParaRPr lang="th-TH" sz="1100" spc="-7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1.4 </a:t>
                      </a: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ประเด็นข้อตรวจพบจากการสัมภาษณ์  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เจ้าหน้าที่</a:t>
                      </a: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 อกส.จ. จังหวัดนนทบุรี</a:t>
                      </a:r>
                      <a:endParaRPr lang="th-TH" sz="11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2.1 </a:t>
                      </a:r>
                      <a:r>
                        <a:rPr lang="th-TH" sz="1100" kern="1200" spc="-2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รายละเอียดตามทะเบียนคุมเงินรับรอตรวจสอบ  </a:t>
                      </a:r>
                    </a:p>
                    <a:p>
                      <a:pPr algn="thaiDist">
                        <a:lnSpc>
                          <a:spcPct val="110000"/>
                        </a:lnSpc>
                      </a:pPr>
                      <a:r>
                        <a:rPr lang="th-TH" sz="1100" kern="1200" spc="-2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เอกสารหลักฐานประกอบการบันทึกบัญชี</a:t>
                      </a:r>
                      <a:b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ไม่ครบถ้วน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2.2 การปรับปรุงลดยอดบัญชีเงินรับรอตรวจสอบ </a:t>
                      </a:r>
                      <a:b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โดย</a:t>
                      </a: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ไม่มีเอกสารหลักฐานประกอบการปรับปรุง</a:t>
                      </a:r>
                      <a:b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ให้ตรวจสอบ</a:t>
                      </a:r>
                      <a:endParaRPr lang="th-TH" sz="1100" dirty="0" smtClean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spc="-5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3.1 บัญชีเงินให้กู้ยืมระยะสั้น และเงินให้กู้ยืมระยะยาว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1) ผลต่าง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2) ความมีอยู่จริงของลูกหนี้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3) กระบวนการติดตามหนี้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4) การดำเนินคดี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5) การตรวจสอบอายุความ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3.2 บัญชีหนี้สินหมุนเวียนอื่น (เงินรับรอตรวจสอบ) 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เหมือนกับ</a:t>
                      </a:r>
                      <a:r>
                        <a:rPr lang="th-TH" sz="1100" kern="120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100" dirty="0" smtClean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3.3 เรื่องอื่น ๆ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1) </a:t>
                      </a:r>
                      <a:r>
                        <a:rPr lang="th-TH" sz="1100" kern="1200" spc="-3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อกส.จ. ไม่ได้โอนเงินในบัญชีเงินฝากธนาคาร</a:t>
                      </a: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100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ออมทรัพย์ส่งคืนเข้าบัญชีเงินฝากคลังกองทุนฯ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2) กองทุนไม่ได้จัดทำงบกระทบยอดเงินฝาก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ธ. ทุกบัญชี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3) </a:t>
                      </a:r>
                      <a:r>
                        <a:rPr lang="th-TH" sz="1100" kern="1200" spc="-4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การรวมรายงานการเงิน</a:t>
                      </a:r>
                      <a:r>
                        <a:rPr lang="th-TH" sz="1100" kern="1200" spc="-4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 พช. กับ กองทุน </a:t>
                      </a: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ตั้งแต่รอบบัญชีปี 2567 เป็นต้นไป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4)</a:t>
                      </a:r>
                      <a:r>
                        <a:rPr lang="th-TH" sz="11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ค่าสอบบัญชี </a:t>
                      </a: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สำหรับงวดปีงบประมาณ </a:t>
                      </a:r>
                      <a:b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พ.ศ. 2566 จำนวน 6.48 ล้านบาท </a:t>
                      </a:r>
                      <a:endParaRPr lang="th-TH" sz="11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144368156"/>
                  </a:ext>
                </a:extLst>
              </a:tr>
            </a:tbl>
          </a:graphicData>
        </a:graphic>
      </p:graphicFrame>
      <p:sp>
        <p:nvSpPr>
          <p:cNvPr id="8" name="Double Wave 7"/>
          <p:cNvSpPr/>
          <p:nvPr/>
        </p:nvSpPr>
        <p:spPr>
          <a:xfrm>
            <a:off x="3503087" y="3100253"/>
            <a:ext cx="3155930" cy="687163"/>
          </a:xfrm>
          <a:prstGeom prst="doubleWave">
            <a:avLst>
              <a:gd name="adj1" fmla="val 6250"/>
              <a:gd name="adj2" fmla="val 39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จัดทำแนวทางการตรวจสอบ </a:t>
            </a:r>
            <a:r>
              <a:rPr lang="th-TH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แก้ไข</a:t>
            </a:r>
            <a:r>
              <a:rPr lang="th-TH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ปัญหาใน</a:t>
            </a:r>
            <a:r>
              <a:rPr lang="th-TH" sz="12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ปีงบประมาณ พ.ศ. 2567</a:t>
            </a:r>
            <a:endParaRPr lang="th-TH" sz="11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813186" y="4764455"/>
            <a:ext cx="2984656" cy="367553"/>
          </a:xfrm>
          <a:prstGeom prst="homePlate">
            <a:avLst/>
          </a:prstGeom>
          <a:solidFill>
            <a:schemeClr val="bg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อยู่ระหว่างขอยกเว้นค่าธรรมเนียมสอบบัญชี</a:t>
            </a:r>
          </a:p>
        </p:txBody>
      </p:sp>
      <p:sp>
        <p:nvSpPr>
          <p:cNvPr id="10" name="Pentagon 9"/>
          <p:cNvSpPr/>
          <p:nvPr/>
        </p:nvSpPr>
        <p:spPr>
          <a:xfrm>
            <a:off x="3718468" y="4310629"/>
            <a:ext cx="2976283" cy="367553"/>
          </a:xfrm>
          <a:prstGeom prst="homePlate">
            <a:avLst/>
          </a:prstGeom>
          <a:solidFill>
            <a:schemeClr val="bg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อยู่ระหว่างการประสานข้อมูล</a:t>
            </a:r>
          </a:p>
        </p:txBody>
      </p:sp>
      <p:sp>
        <p:nvSpPr>
          <p:cNvPr id="9" name="Pentagon 8"/>
          <p:cNvSpPr/>
          <p:nvPr/>
        </p:nvSpPr>
        <p:spPr>
          <a:xfrm>
            <a:off x="3574913" y="3856803"/>
            <a:ext cx="3119838" cy="367553"/>
          </a:xfrm>
          <a:prstGeom prst="homePlate">
            <a:avLst/>
          </a:prstGeom>
          <a:solidFill>
            <a:schemeClr val="bg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แจ้งแนวทาง และกำกับติดตาม เป็นประจำทุกเดือน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2552" y="176938"/>
            <a:ext cx="9017000" cy="603268"/>
            <a:chOff x="0" y="-175733"/>
            <a:chExt cx="21640800" cy="1447844"/>
          </a:xfrm>
        </p:grpSpPr>
        <p:sp>
          <p:nvSpPr>
            <p:cNvPr id="1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2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4" name="Rectangle 23"/>
          <p:cNvSpPr/>
          <p:nvPr/>
        </p:nvSpPr>
        <p:spPr>
          <a:xfrm>
            <a:off x="2514137" y="45547"/>
            <a:ext cx="4554879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4.5 สรุปผลการประชุมปิดตรวจสอบรายงานการเงินกองทุนพัฒนาบทบาทสตรี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สำหรับ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ปี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สิ้นสุดวันที่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30 กันยายน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2565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1" y="963328"/>
            <a:ext cx="9914964" cy="53089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ประเด็นข้อตรวจสอบจากการตรวจสอบ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รายงานการเงินของกองทุนพัฒนาบทบาทสตรี งวดปี พ.ศ. 2565</a:t>
            </a:r>
          </a:p>
        </p:txBody>
      </p:sp>
      <p:sp>
        <p:nvSpPr>
          <p:cNvPr id="3" name="Oval 2"/>
          <p:cNvSpPr/>
          <p:nvPr/>
        </p:nvSpPr>
        <p:spPr>
          <a:xfrm>
            <a:off x="294839" y="726014"/>
            <a:ext cx="1039906" cy="95025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730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785072" y="2428727"/>
            <a:ext cx="85919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ร่างประกาศคณะกรรมการบริหารกองทุนพัฒนาบทบาท</a:t>
            </a:r>
            <a:r>
              <a:rPr lang="th-TH" sz="2000" b="1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สตรี </a:t>
            </a:r>
            <a:r>
              <a:rPr lang="th-TH" sz="2000" b="1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2000" b="1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เรื่อง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หลักเกณฑ์</a:t>
            </a:r>
            <a:r>
              <a:rPr lang="th-TH" sz="2000" b="1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</a:t>
            </a:r>
            <a:r>
              <a:rPr lang="th-TH" sz="2000" b="1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คิดดอกเบี้ย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เงินกู้ยืม/ดอกเบี้ยผิดนัด/ลำดับการตัดชำระหนี้ กองทุนพัฒนาบทบาทสตรี พ.ศ. 2566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1268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36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785072" y="2605698"/>
            <a:ext cx="8591959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5.2 ขออนุมัติโครงการประเภทเงินอุดหนุนจังหวัดสุโขทัย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7251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CF96BCA-14BA-D085-A19E-8BCB529E5E3C}"/>
              </a:ext>
            </a:extLst>
          </p:cNvPr>
          <p:cNvSpPr txBox="1"/>
          <p:nvPr/>
        </p:nvSpPr>
        <p:spPr>
          <a:xfrm>
            <a:off x="572552" y="1004403"/>
            <a:ext cx="8691987" cy="107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0985" algn="thaiDist">
              <a:lnSpc>
                <a:spcPct val="120000"/>
              </a:lnSpc>
              <a:spcAft>
                <a:spcPts val="500"/>
              </a:spcAft>
              <a:tabLst>
                <a:tab pos="1125492" algn="l"/>
                <a:tab pos="1275241" algn="l"/>
              </a:tabLst>
            </a:pPr>
            <a:r>
              <a:rPr lang="th-TH" sz="1333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กรมการพัฒนาชุมชน ได้แจ้งอนุมัติแผนการดำเนินงานและแผนการใช้จ่ายงบประมาณกองทุนพัฒนาบทบาทสตรีประจำปีงบประมาณ พ.ศ. 2567 ของสำนักงานเลขานุการคณะอนุกรรมการบริหารกองทุนพัฒนาบทบาทสตรีระดับจังหวัด จังหวัดสุโขทัยตามหนังสือกรมการพัฒนาชุมชน ด่วนที่สุด ที่ มท 0416.2/ว4329 ลงวันที่ 12 ตุลาคม 2566 เรื่อง แผนการดำเนินงานและแผนการใช้จ่ายงบประมาณกองทุนพัฒนาบทบาทสตรี ประจำปีงบประมาณ พ.ศ. 2567</a:t>
            </a:r>
            <a:endParaRPr lang="en-US" sz="1333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3" name="Google Shape;559;p24">
            <a:extLst>
              <a:ext uri="{FF2B5EF4-FFF2-40B4-BE49-F238E27FC236}">
                <a16:creationId xmlns:a16="http://schemas.microsoft.com/office/drawing/2014/main" id="{F4E8726B-94FE-E33A-C103-B5DED28BD200}"/>
              </a:ext>
            </a:extLst>
          </p:cNvPr>
          <p:cNvGrpSpPr/>
          <p:nvPr/>
        </p:nvGrpSpPr>
        <p:grpSpPr>
          <a:xfrm>
            <a:off x="1434121" y="2149390"/>
            <a:ext cx="7134603" cy="2642022"/>
            <a:chOff x="-32561" y="1211161"/>
            <a:chExt cx="6727322" cy="3173839"/>
          </a:xfrm>
        </p:grpSpPr>
        <p:sp>
          <p:nvSpPr>
            <p:cNvPr id="17" name="Google Shape;564;p24">
              <a:extLst>
                <a:ext uri="{FF2B5EF4-FFF2-40B4-BE49-F238E27FC236}">
                  <a16:creationId xmlns:a16="http://schemas.microsoft.com/office/drawing/2014/main" id="{F4873FAD-6405-BAE9-774A-BC3D68CED8C4}"/>
                </a:ext>
              </a:extLst>
            </p:cNvPr>
            <p:cNvSpPr/>
            <p:nvPr/>
          </p:nvSpPr>
          <p:spPr>
            <a:xfrm>
              <a:off x="4787661" y="1665512"/>
              <a:ext cx="1907100" cy="2642400"/>
            </a:xfrm>
            <a:prstGeom prst="round2DiagRect">
              <a:avLst>
                <a:gd name="adj1" fmla="val 38588"/>
                <a:gd name="adj2" fmla="val 0"/>
              </a:avLst>
            </a:prstGeom>
            <a:solidFill>
              <a:schemeClr val="accent3">
                <a:lumMod val="40000"/>
                <a:lumOff val="60000"/>
                <a:alpha val="12549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" name="Google Shape;565;p24">
              <a:extLst>
                <a:ext uri="{FF2B5EF4-FFF2-40B4-BE49-F238E27FC236}">
                  <a16:creationId xmlns:a16="http://schemas.microsoft.com/office/drawing/2014/main" id="{D3A26D01-F6AD-1AC0-366D-83A71BA0F0E5}"/>
                </a:ext>
              </a:extLst>
            </p:cNvPr>
            <p:cNvSpPr/>
            <p:nvPr/>
          </p:nvSpPr>
          <p:spPr>
            <a:xfrm>
              <a:off x="4787661" y="1211161"/>
              <a:ext cx="1907100" cy="1271100"/>
            </a:xfrm>
            <a:prstGeom prst="round2DiagRect">
              <a:avLst>
                <a:gd name="adj1" fmla="val 40929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sz="1500" b="1" dirty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เงินทุนหมุนเวียน</a:t>
              </a:r>
              <a:endParaRPr sz="15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" name="Google Shape;567;p24">
              <a:extLst>
                <a:ext uri="{FF2B5EF4-FFF2-40B4-BE49-F238E27FC236}">
                  <a16:creationId xmlns:a16="http://schemas.microsoft.com/office/drawing/2014/main" id="{44695235-8515-71BB-B947-BE3C76C1D0A2}"/>
                </a:ext>
              </a:extLst>
            </p:cNvPr>
            <p:cNvSpPr txBox="1"/>
            <p:nvPr/>
          </p:nvSpPr>
          <p:spPr>
            <a:xfrm>
              <a:off x="4909829" y="2944514"/>
              <a:ext cx="1596776" cy="584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sz="2083" dirty="0"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15,000,000</a:t>
              </a:r>
              <a:endParaRPr sz="2083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endParaRPr>
            </a:p>
          </p:txBody>
        </p:sp>
        <p:sp>
          <p:nvSpPr>
            <p:cNvPr id="21" name="Google Shape;568;p24">
              <a:extLst>
                <a:ext uri="{FF2B5EF4-FFF2-40B4-BE49-F238E27FC236}">
                  <a16:creationId xmlns:a16="http://schemas.microsoft.com/office/drawing/2014/main" id="{DF628ACE-540A-120F-259F-84766287A326}"/>
                </a:ext>
              </a:extLst>
            </p:cNvPr>
            <p:cNvSpPr/>
            <p:nvPr/>
          </p:nvSpPr>
          <p:spPr>
            <a:xfrm>
              <a:off x="2368603" y="1734858"/>
              <a:ext cx="1907100" cy="2642400"/>
            </a:xfrm>
            <a:prstGeom prst="round2DiagRect">
              <a:avLst>
                <a:gd name="adj1" fmla="val 38588"/>
                <a:gd name="adj2" fmla="val 0"/>
              </a:avLst>
            </a:prstGeom>
            <a:solidFill>
              <a:schemeClr val="accent3">
                <a:lumMod val="40000"/>
                <a:lumOff val="60000"/>
                <a:alpha val="12549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" name="Google Shape;569;p24">
              <a:extLst>
                <a:ext uri="{FF2B5EF4-FFF2-40B4-BE49-F238E27FC236}">
                  <a16:creationId xmlns:a16="http://schemas.microsoft.com/office/drawing/2014/main" id="{5113660A-F727-B260-DA4D-D9FD0CD404BB}"/>
                </a:ext>
              </a:extLst>
            </p:cNvPr>
            <p:cNvSpPr/>
            <p:nvPr/>
          </p:nvSpPr>
          <p:spPr>
            <a:xfrm>
              <a:off x="2368603" y="1280508"/>
              <a:ext cx="1907100" cy="1271100"/>
            </a:xfrm>
            <a:prstGeom prst="round2DiagRect">
              <a:avLst>
                <a:gd name="adj1" fmla="val 40929"/>
                <a:gd name="adj2" fmla="val 0"/>
              </a:avLst>
            </a:prstGeom>
            <a:solidFill>
              <a:srgbClr val="FFD5D6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sz="1500" b="1" dirty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เงินอุดหนุน</a:t>
              </a:r>
              <a:endParaRPr sz="15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" name="Google Shape;571;p24">
              <a:extLst>
                <a:ext uri="{FF2B5EF4-FFF2-40B4-BE49-F238E27FC236}">
                  <a16:creationId xmlns:a16="http://schemas.microsoft.com/office/drawing/2014/main" id="{B6836AC8-E2B3-F74D-109E-02CC5509B73B}"/>
                </a:ext>
              </a:extLst>
            </p:cNvPr>
            <p:cNvSpPr txBox="1"/>
            <p:nvPr/>
          </p:nvSpPr>
          <p:spPr>
            <a:xfrm>
              <a:off x="2738611" y="2978572"/>
              <a:ext cx="1271099" cy="453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sz="2083" dirty="0"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900,000</a:t>
              </a:r>
              <a:endParaRPr sz="2083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endParaRPr>
            </a:p>
          </p:txBody>
        </p:sp>
        <p:sp>
          <p:nvSpPr>
            <p:cNvPr id="25" name="Google Shape;572;p24">
              <a:extLst>
                <a:ext uri="{FF2B5EF4-FFF2-40B4-BE49-F238E27FC236}">
                  <a16:creationId xmlns:a16="http://schemas.microsoft.com/office/drawing/2014/main" id="{85A4F56B-4F37-D897-3E1E-6CB472A51B87}"/>
                </a:ext>
              </a:extLst>
            </p:cNvPr>
            <p:cNvSpPr/>
            <p:nvPr/>
          </p:nvSpPr>
          <p:spPr>
            <a:xfrm>
              <a:off x="-32561" y="1742600"/>
              <a:ext cx="1907100" cy="2642400"/>
            </a:xfrm>
            <a:prstGeom prst="round2DiagRect">
              <a:avLst>
                <a:gd name="adj1" fmla="val 38588"/>
                <a:gd name="adj2" fmla="val 0"/>
              </a:avLst>
            </a:prstGeom>
            <a:solidFill>
              <a:schemeClr val="accent3">
                <a:lumMod val="40000"/>
                <a:lumOff val="60000"/>
                <a:alpha val="12549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6" name="Google Shape;573;p24">
              <a:extLst>
                <a:ext uri="{FF2B5EF4-FFF2-40B4-BE49-F238E27FC236}">
                  <a16:creationId xmlns:a16="http://schemas.microsoft.com/office/drawing/2014/main" id="{165879A3-2B73-DD03-06AD-640E13F8C53E}"/>
                </a:ext>
              </a:extLst>
            </p:cNvPr>
            <p:cNvSpPr/>
            <p:nvPr/>
          </p:nvSpPr>
          <p:spPr>
            <a:xfrm>
              <a:off x="-32560" y="1288250"/>
              <a:ext cx="1907100" cy="1271100"/>
            </a:xfrm>
            <a:prstGeom prst="round2DiagRect">
              <a:avLst>
                <a:gd name="adj1" fmla="val 40929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sz="1500" b="1" dirty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</a:t>
              </a:r>
              <a:endParaRPr sz="15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" name="Google Shape;575;p24">
              <a:extLst>
                <a:ext uri="{FF2B5EF4-FFF2-40B4-BE49-F238E27FC236}">
                  <a16:creationId xmlns:a16="http://schemas.microsoft.com/office/drawing/2014/main" id="{EB0A3BA5-A325-C7AB-4A43-673FD57FF17C}"/>
                </a:ext>
              </a:extLst>
            </p:cNvPr>
            <p:cNvSpPr txBox="1"/>
            <p:nvPr/>
          </p:nvSpPr>
          <p:spPr>
            <a:xfrm>
              <a:off x="115623" y="3000892"/>
              <a:ext cx="1492061" cy="413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/>
              <a:r>
                <a:rPr lang="th-TH" sz="2083" dirty="0"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1,589,415</a:t>
              </a:r>
              <a:endParaRPr sz="2083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endParaRPr>
            </a:p>
          </p:txBody>
        </p:sp>
      </p:grpSp>
      <p:grpSp>
        <p:nvGrpSpPr>
          <p:cNvPr id="42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4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5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3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37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3" name="TextBox 14"/>
          <p:cNvSpPr txBox="1"/>
          <p:nvPr/>
        </p:nvSpPr>
        <p:spPr>
          <a:xfrm>
            <a:off x="3173668" y="398085"/>
            <a:ext cx="4029990" cy="162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2"/>
              </a:lnSpc>
            </a:pP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</a:t>
            </a:r>
            <a:r>
              <a:rPr lang="th-TH" sz="1222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อนุมัติโครงการประเภทเงินอุดหนุนจังหวัดสุโขทัย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7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9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0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8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4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7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8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6335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CF96BCA-14BA-D085-A19E-8BCB529E5E3C}"/>
              </a:ext>
            </a:extLst>
          </p:cNvPr>
          <p:cNvSpPr txBox="1"/>
          <p:nvPr/>
        </p:nvSpPr>
        <p:spPr>
          <a:xfrm>
            <a:off x="694598" y="1027083"/>
            <a:ext cx="8894954" cy="3864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0985" algn="thaiDist">
              <a:lnSpc>
                <a:spcPct val="120000"/>
              </a:lnSpc>
              <a:spcAft>
                <a:spcPts val="667"/>
              </a:spcAft>
              <a:tabLst>
                <a:tab pos="1125492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หลักเกณฑ์ วิธีการ และเงื่อนไข เกี่ยวกับการใช้จ่ายเงิน ประเภทเงินทุนหมุนเวียนและประเภทเงินอุดหนุนของกองทุนพัฒนาบทบาทสตรี 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spc="-1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พ.ศ. </a:t>
            </a:r>
            <a:r>
              <a:rPr lang="th-TH" sz="1167" spc="-1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2559 และแก้ไขเพิ่มเติม (ฉบับที่ 2) พ.ศ. 2562 ในการขอรับเงินอุดหนุน ต้องเป็นโครงการที่มีวงเงิน ไม่เกิน 200,000 บาท (สองแสนบาทถ้วน)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กรณีวงเงินเกิน 200,000 บาท (สองแสนบาทถ้วน) และดำเนินโครงการภายในจังหวัดอันเป็นที่ตั้ง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องค์กร</a:t>
            </a:r>
            <a:r>
              <a:rPr lang="th-TH" sz="1167" spc="-75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</a:t>
            </a:r>
            <a:r>
              <a:rPr lang="th-TH" sz="1167" spc="-7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ขอรับการสนับสนุน ให้คณะอนุกรรมการ</a:t>
            </a:r>
            <a:r>
              <a:rPr lang="th-TH" sz="1167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บริหารกองทุนพัฒนาบทบาทสตรีระดับจังหวัดและกรุงเทพมหานครแล้วแต่กรณี พิจารณาให้ความเป็นชอบแล้วเสนอต่อคณะกรรมการบริหารกองทุนพัฒนาบทบาทสตรี</a:t>
            </a: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เพื่อพิจารณาอนุมัติ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380985">
              <a:lnSpc>
                <a:spcPct val="120000"/>
              </a:lnSpc>
              <a:spcAft>
                <a:spcPts val="667"/>
              </a:spcAft>
              <a:tabLst>
                <a:tab pos="1050354" algn="l"/>
                <a:tab pos="1275241" algn="l"/>
              </a:tabLst>
            </a:pP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</a:t>
            </a:r>
            <a:r>
              <a:rPr lang="th-TH" sz="1167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และเงื่อนไข เกี่ยวกับการใช้จ่ายเงินประเภทเงินทุนหมุนเวียน และประเภทเงินอุดหนุนของกองทุนพัฒนาบทบาทสตรี</a:t>
            </a: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(ฉบับที่ 4) พ.ศ. 2566 ลงวันที่ 26 พฤษภาคม พ.ศ. 2566 ตามข้อ 3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จากเดิม ให้ยกเลิกความในข้อ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4.2 </a:t>
            </a:r>
            <a:b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(4</a:t>
            </a:r>
            <a:r>
              <a:rPr lang="en-US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) 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แก้ไข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เป็น ให้ยกเลิกความในข้อ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4.2 (4)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วรรคสอง แห่งหลักเกณฑ์ วิธีการ และเงื่อนไข เกี่ยวกับการใช้จ่ายเงินประเภทเงินทุนหมุนเวียนและประเภทเงินอุดหนุนของกองทุนพัฒนาบทบาทสตรี (ฉบับที่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2)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พ.ศ.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2562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และให้ใช้ความต่อไปนี้แทน</a:t>
            </a: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(เอกสารแนบ 1)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tabLst>
                <a:tab pos="1050354" algn="l"/>
                <a:tab pos="1275241" algn="l"/>
                <a:tab pos="1350379" algn="l"/>
              </a:tabLst>
            </a:pP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                “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กรณีวงเงินเกินกว่าสองแสนบาท/โครงการ ให้คณะกรรมการบริหารกองทุนพัฒนาบทบาทสตรีเป็นผู้มีอำนาจพิจารณาอนุมัติ 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ให้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เป็นไปตามหลักเกณฑ์ ดังนี้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marL="380985" algn="thaiDist">
              <a:lnSpc>
                <a:spcPct val="120000"/>
              </a:lnSpc>
              <a:spcAft>
                <a:spcPts val="500"/>
              </a:spcAft>
              <a:tabLst>
                <a:tab pos="1125492" algn="l"/>
                <a:tab pos="1275241" algn="l"/>
                <a:tab pos="2625620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		    (1) โครงการระดับจังหวัด         ไม่เกินสามแสนบาทถ้วน/โครงการ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marL="380985" algn="thaiDist">
              <a:lnSpc>
                <a:spcPct val="120000"/>
              </a:lnSpc>
              <a:spcAft>
                <a:spcPts val="667"/>
              </a:spcAft>
              <a:tabLst>
                <a:tab pos="1050354" algn="l"/>
                <a:tab pos="1350379" algn="l"/>
                <a:tab pos="2775368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               (2) โครงการระดับภาค             ไม่เกินห้าแสนบาทถ้วน/โครงการ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380985">
              <a:lnSpc>
                <a:spcPct val="120000"/>
              </a:lnSpc>
              <a:spcAft>
                <a:spcPts val="667"/>
              </a:spcAft>
              <a:tabLst>
                <a:tab pos="1125492" algn="l"/>
                <a:tab pos="1275241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		    (3) โครงการระดับประเทศ  </a:t>
            </a:r>
            <a:r>
              <a:rPr lang="th-TH" sz="116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ไม่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เกินเจ็ดแสนบาทถ้วน/โครงการ เว้นแต่</a:t>
            </a:r>
            <a:b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บริหารกองทุนพัฒนาบทบาทสตรีเห็นว่าเป็นประโยชน์ต่อทางราชการและมีเหตุอันสมควรก็ให้พิจารณาอนุมัติในวงเงินเกินกว่าเจ็ดแสนบาทถ้วน/โครงการ ได้ตามความเหมาะสม โดยพิจารณาเป็นรายโครงการไป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”</a:t>
            </a:r>
          </a:p>
        </p:txBody>
      </p:sp>
      <p:grpSp>
        <p:nvGrpSpPr>
          <p:cNvPr id="32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3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2" name="TextBox 14"/>
          <p:cNvSpPr txBox="1"/>
          <p:nvPr/>
        </p:nvSpPr>
        <p:spPr>
          <a:xfrm>
            <a:off x="3173668" y="398085"/>
            <a:ext cx="4029990" cy="162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2"/>
              </a:lnSpc>
            </a:pP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</a:t>
            </a:r>
            <a:r>
              <a:rPr lang="th-TH" sz="1222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อนุมัติโครงการประเภทเงินอุดหนุนจังหวัด</a:t>
            </a: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สุโขทัย (ต่อ)</a:t>
            </a:r>
            <a:endParaRPr lang="th-TH" sz="1222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7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8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42197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80484" y="323708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7735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ระเบียบวาระที่ 1 </a:t>
              </a:r>
              <a:endParaRPr lang="th-TH" sz="1111" b="1" dirty="0" smtClean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ประธาน</a:t>
              </a: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แจ้งให้ที่ประชุมทราบ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03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1.1 ........................................................................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7859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"/>
          <p:cNvSpPr txBox="1"/>
          <p:nvPr/>
        </p:nvSpPr>
        <p:spPr>
          <a:xfrm>
            <a:off x="216981" y="5442507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F694B5F1-9FCA-4E08-2AA2-87D07E771E5D}"/>
              </a:ext>
            </a:extLst>
          </p:cNvPr>
          <p:cNvGrpSpPr/>
          <p:nvPr/>
        </p:nvGrpSpPr>
        <p:grpSpPr>
          <a:xfrm>
            <a:off x="-10050" y="1039543"/>
            <a:ext cx="4987848" cy="1070433"/>
            <a:chOff x="778829" y="1101793"/>
            <a:chExt cx="6031919" cy="1738391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49656BAA-A392-04DD-25B3-B5E18A611D17}"/>
                </a:ext>
              </a:extLst>
            </p:cNvPr>
            <p:cNvSpPr/>
            <p:nvPr/>
          </p:nvSpPr>
          <p:spPr>
            <a:xfrm>
              <a:off x="2093128" y="1819289"/>
              <a:ext cx="4717620" cy="1020895"/>
            </a:xfrm>
            <a:custGeom>
              <a:avLst/>
              <a:gdLst/>
              <a:ahLst/>
              <a:cxnLst/>
              <a:rect l="l" t="t" r="r" b="b"/>
              <a:pathLst>
                <a:path w="3505200" h="1066800">
                  <a:moveTo>
                    <a:pt x="0" y="0"/>
                  </a:moveTo>
                  <a:lnTo>
                    <a:pt x="2895600" y="0"/>
                  </a:lnTo>
                  <a:lnTo>
                    <a:pt x="3505200" y="533400"/>
                  </a:lnTo>
                  <a:lnTo>
                    <a:pt x="2895600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FFE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1" name="Isosceles Triangle 12">
              <a:extLst>
                <a:ext uri="{FF2B5EF4-FFF2-40B4-BE49-F238E27FC236}">
                  <a16:creationId xmlns:a16="http://schemas.microsoft.com/office/drawing/2014/main" id="{83EEA374-6E78-56C9-5A20-6DD16E0C0AC5}"/>
                </a:ext>
              </a:extLst>
            </p:cNvPr>
            <p:cNvSpPr/>
            <p:nvPr/>
          </p:nvSpPr>
          <p:spPr>
            <a:xfrm rot="3571468">
              <a:off x="2006526" y="1992161"/>
              <a:ext cx="552701" cy="700899"/>
            </a:xfrm>
            <a:custGeom>
              <a:avLst/>
              <a:gdLst>
                <a:gd name="connsiteX0" fmla="*/ 0 w 822266"/>
                <a:gd name="connsiteY0" fmla="*/ 695819 h 695819"/>
                <a:gd name="connsiteX1" fmla="*/ 411133 w 822266"/>
                <a:gd name="connsiteY1" fmla="*/ 0 h 695819"/>
                <a:gd name="connsiteX2" fmla="*/ 822266 w 822266"/>
                <a:gd name="connsiteY2" fmla="*/ 695819 h 695819"/>
                <a:gd name="connsiteX3" fmla="*/ 0 w 822266"/>
                <a:gd name="connsiteY3" fmla="*/ 695819 h 695819"/>
                <a:gd name="connsiteX0" fmla="*/ 0 w 822266"/>
                <a:gd name="connsiteY0" fmla="*/ 732033 h 732033"/>
                <a:gd name="connsiteX1" fmla="*/ 425212 w 822266"/>
                <a:gd name="connsiteY1" fmla="*/ 0 h 732033"/>
                <a:gd name="connsiteX2" fmla="*/ 822266 w 822266"/>
                <a:gd name="connsiteY2" fmla="*/ 732033 h 732033"/>
                <a:gd name="connsiteX3" fmla="*/ 0 w 822266"/>
                <a:gd name="connsiteY3" fmla="*/ 732033 h 732033"/>
                <a:gd name="connsiteX0" fmla="*/ 0 w 812286"/>
                <a:gd name="connsiteY0" fmla="*/ 702242 h 732033"/>
                <a:gd name="connsiteX1" fmla="*/ 415232 w 812286"/>
                <a:gd name="connsiteY1" fmla="*/ 0 h 732033"/>
                <a:gd name="connsiteX2" fmla="*/ 812286 w 812286"/>
                <a:gd name="connsiteY2" fmla="*/ 732033 h 732033"/>
                <a:gd name="connsiteX3" fmla="*/ 0 w 812286"/>
                <a:gd name="connsiteY3" fmla="*/ 702242 h 732033"/>
                <a:gd name="connsiteX0" fmla="*/ 0 w 644719"/>
                <a:gd name="connsiteY0" fmla="*/ 411439 h 732033"/>
                <a:gd name="connsiteX1" fmla="*/ 247665 w 644719"/>
                <a:gd name="connsiteY1" fmla="*/ 0 h 732033"/>
                <a:gd name="connsiteX2" fmla="*/ 644719 w 644719"/>
                <a:gd name="connsiteY2" fmla="*/ 732033 h 732033"/>
                <a:gd name="connsiteX3" fmla="*/ 0 w 644719"/>
                <a:gd name="connsiteY3" fmla="*/ 411439 h 732033"/>
                <a:gd name="connsiteX0" fmla="*/ 0 w 516520"/>
                <a:gd name="connsiteY0" fmla="*/ 411439 h 876201"/>
                <a:gd name="connsiteX1" fmla="*/ 247665 w 516520"/>
                <a:gd name="connsiteY1" fmla="*/ 0 h 876201"/>
                <a:gd name="connsiteX2" fmla="*/ 516520 w 516520"/>
                <a:gd name="connsiteY2" fmla="*/ 876201 h 876201"/>
                <a:gd name="connsiteX3" fmla="*/ 0 w 516520"/>
                <a:gd name="connsiteY3" fmla="*/ 411439 h 876201"/>
                <a:gd name="connsiteX0" fmla="*/ 0 w 568046"/>
                <a:gd name="connsiteY0" fmla="*/ 477990 h 876201"/>
                <a:gd name="connsiteX1" fmla="*/ 299191 w 568046"/>
                <a:gd name="connsiteY1" fmla="*/ 0 h 876201"/>
                <a:gd name="connsiteX2" fmla="*/ 568046 w 568046"/>
                <a:gd name="connsiteY2" fmla="*/ 876201 h 876201"/>
                <a:gd name="connsiteX3" fmla="*/ 0 w 568046"/>
                <a:gd name="connsiteY3" fmla="*/ 477990 h 876201"/>
                <a:gd name="connsiteX0" fmla="*/ 0 w 462415"/>
                <a:gd name="connsiteY0" fmla="*/ 477990 h 772604"/>
                <a:gd name="connsiteX1" fmla="*/ 299191 w 462415"/>
                <a:gd name="connsiteY1" fmla="*/ 0 h 772604"/>
                <a:gd name="connsiteX2" fmla="*/ 462415 w 462415"/>
                <a:gd name="connsiteY2" fmla="*/ 772604 h 772604"/>
                <a:gd name="connsiteX3" fmla="*/ 0 w 462415"/>
                <a:gd name="connsiteY3" fmla="*/ 477990 h 772604"/>
                <a:gd name="connsiteX0" fmla="*/ 0 w 460092"/>
                <a:gd name="connsiteY0" fmla="*/ 477990 h 762081"/>
                <a:gd name="connsiteX1" fmla="*/ 299191 w 460092"/>
                <a:gd name="connsiteY1" fmla="*/ 0 h 762081"/>
                <a:gd name="connsiteX2" fmla="*/ 460092 w 460092"/>
                <a:gd name="connsiteY2" fmla="*/ 762081 h 762081"/>
                <a:gd name="connsiteX3" fmla="*/ 0 w 460092"/>
                <a:gd name="connsiteY3" fmla="*/ 477990 h 76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092" h="762081">
                  <a:moveTo>
                    <a:pt x="0" y="477990"/>
                  </a:moveTo>
                  <a:lnTo>
                    <a:pt x="299191" y="0"/>
                  </a:lnTo>
                  <a:lnTo>
                    <a:pt x="460092" y="762081"/>
                  </a:lnTo>
                  <a:lnTo>
                    <a:pt x="0" y="477990"/>
                  </a:lnTo>
                  <a:close/>
                </a:path>
              </a:pathLst>
            </a:custGeom>
            <a:solidFill>
              <a:srgbClr val="FFA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3" name="Flowchart: Process 25">
              <a:extLst>
                <a:ext uri="{FF2B5EF4-FFF2-40B4-BE49-F238E27FC236}">
                  <a16:creationId xmlns:a16="http://schemas.microsoft.com/office/drawing/2014/main" id="{C341B948-AB15-3342-0BE6-F55E6D5695F5}"/>
                </a:ext>
              </a:extLst>
            </p:cNvPr>
            <p:cNvSpPr/>
            <p:nvPr/>
          </p:nvSpPr>
          <p:spPr>
            <a:xfrm>
              <a:off x="778829" y="1101793"/>
              <a:ext cx="2041293" cy="1066800"/>
            </a:xfrm>
            <a:prstGeom prst="flowChartProcess">
              <a:avLst/>
            </a:prstGeom>
            <a:solidFill>
              <a:srgbClr val="FFD5D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จังหวัดสุโขทัย</a:t>
              </a:r>
              <a:endPara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1F31B43B-E711-3203-E5A1-521E86E6EE59}"/>
                </a:ext>
              </a:extLst>
            </p:cNvPr>
            <p:cNvSpPr/>
            <p:nvPr/>
          </p:nvSpPr>
          <p:spPr>
            <a:xfrm>
              <a:off x="2935375" y="1942280"/>
              <a:ext cx="3403144" cy="774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2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โครงการเพิ่มประสิทธิภาพคณะกรรมการพัฒนาสตรีจังหวัดสุโขทัย </a:t>
              </a:r>
              <a:endParaRPr lang="en-US"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5" name="Flowchart: Merge 38">
              <a:extLst>
                <a:ext uri="{FF2B5EF4-FFF2-40B4-BE49-F238E27FC236}">
                  <a16:creationId xmlns:a16="http://schemas.microsoft.com/office/drawing/2014/main" id="{A04DA25B-9732-8E98-49ED-74B899ED327A}"/>
                </a:ext>
              </a:extLst>
            </p:cNvPr>
            <p:cNvSpPr/>
            <p:nvPr/>
          </p:nvSpPr>
          <p:spPr>
            <a:xfrm rot="16200000">
              <a:off x="6221508" y="2174702"/>
              <a:ext cx="419100" cy="279304"/>
            </a:xfrm>
            <a:custGeom>
              <a:avLst/>
              <a:gdLst/>
              <a:ahLst/>
              <a:cxnLst/>
              <a:rect l="l" t="t" r="r" b="b"/>
              <a:pathLst>
                <a:path w="838200" h="558608">
                  <a:moveTo>
                    <a:pt x="0" y="0"/>
                  </a:moveTo>
                  <a:lnTo>
                    <a:pt x="77917" y="0"/>
                  </a:lnTo>
                  <a:lnTo>
                    <a:pt x="419100" y="454754"/>
                  </a:lnTo>
                  <a:lnTo>
                    <a:pt x="760283" y="0"/>
                  </a:lnTo>
                  <a:lnTo>
                    <a:pt x="838200" y="0"/>
                  </a:lnTo>
                  <a:lnTo>
                    <a:pt x="419100" y="558608"/>
                  </a:lnTo>
                  <a:close/>
                </a:path>
              </a:pathLst>
            </a:custGeom>
            <a:solidFill>
              <a:srgbClr val="C28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120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527673" y="2336898"/>
            <a:ext cx="2675985" cy="908864"/>
          </a:xfrm>
          <a:prstGeom prst="ellipse">
            <a:avLst/>
          </a:prstGeom>
          <a:solidFill>
            <a:srgbClr val="D7EFF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ระยะเวลาดำเนินการ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/>
            </a:r>
            <a:b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</a:b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3 </a:t>
            </a:r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รุ่น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ๆ 1 วัน  </a:t>
            </a:r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ละ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100 คน </a:t>
            </a:r>
          </a:p>
          <a:p>
            <a:pPr algn="ctr"/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รวม 300 คน   </a:t>
            </a:r>
            <a:endParaRPr lang="en-US" sz="1200" b="1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6981" y="2461493"/>
            <a:ext cx="1653246" cy="554868"/>
            <a:chOff x="2773378" y="2321356"/>
            <a:chExt cx="1653246" cy="554868"/>
          </a:xfrm>
        </p:grpSpPr>
        <p:sp>
          <p:nvSpPr>
            <p:cNvPr id="137" name="Google Shape;573;p24">
              <a:extLst>
                <a:ext uri="{FF2B5EF4-FFF2-40B4-BE49-F238E27FC236}">
                  <a16:creationId xmlns:a16="http://schemas.microsoft.com/office/drawing/2014/main" id="{D390F6FF-B9F1-0792-20BA-CC2D616F54E3}"/>
                </a:ext>
              </a:extLst>
            </p:cNvPr>
            <p:cNvSpPr/>
            <p:nvPr/>
          </p:nvSpPr>
          <p:spPr>
            <a:xfrm>
              <a:off x="2773378" y="2321356"/>
              <a:ext cx="1566160" cy="554868"/>
            </a:xfrm>
            <a:prstGeom prst="round2DiagRect">
              <a:avLst>
                <a:gd name="adj1" fmla="val 40929"/>
                <a:gd name="adj2" fmla="val 0"/>
              </a:avLst>
            </a:prstGeom>
            <a:solidFill>
              <a:srgbClr val="E3DFFD"/>
            </a:solidFill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endParaRPr sz="3111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กล่องข้อความ 140">
              <a:extLst>
                <a:ext uri="{FF2B5EF4-FFF2-40B4-BE49-F238E27FC236}">
                  <a16:creationId xmlns:a16="http://schemas.microsoft.com/office/drawing/2014/main" id="{23AB75D0-080F-4999-CA3A-D87E0546B61B}"/>
                </a:ext>
              </a:extLst>
            </p:cNvPr>
            <p:cNvSpPr txBox="1"/>
            <p:nvPr/>
          </p:nvSpPr>
          <p:spPr>
            <a:xfrm>
              <a:off x="2846006" y="2414124"/>
              <a:ext cx="15806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วัตถุประสงค์</a:t>
              </a:r>
              <a:endParaRPr lang="en-US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52" name="กล่องข้อความ 151">
            <a:extLst>
              <a:ext uri="{FF2B5EF4-FFF2-40B4-BE49-F238E27FC236}">
                <a16:creationId xmlns:a16="http://schemas.microsoft.com/office/drawing/2014/main" id="{FF4B4A53-C36D-4B92-8419-83D3CB598CD4}"/>
              </a:ext>
            </a:extLst>
          </p:cNvPr>
          <p:cNvSpPr txBox="1"/>
          <p:nvPr/>
        </p:nvSpPr>
        <p:spPr>
          <a:xfrm>
            <a:off x="7647967" y="2464426"/>
            <a:ext cx="2276642" cy="677108"/>
          </a:xfrm>
          <a:prstGeom prst="rect">
            <a:avLst/>
          </a:prstGeom>
          <a:solidFill>
            <a:srgbClr val="ECDCCC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ขอรับงบประมาณ</a:t>
            </a:r>
          </a:p>
          <a:p>
            <a:pPr algn="ctr"/>
            <a:r>
              <a:rPr lang="th-TH" sz="2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300,000 บาท</a:t>
            </a:r>
            <a:endParaRPr lang="en-US" sz="2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0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4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14"/>
          <p:cNvSpPr txBox="1"/>
          <p:nvPr/>
        </p:nvSpPr>
        <p:spPr>
          <a:xfrm>
            <a:off x="3173668" y="398085"/>
            <a:ext cx="4029990" cy="162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2"/>
              </a:lnSpc>
            </a:pP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</a:t>
            </a:r>
            <a:r>
              <a:rPr lang="th-TH" sz="1222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อนุมัติโครงการประเภทเงินอุดหนุนจังหวัด</a:t>
            </a: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สุโขทัย (ต่อ)</a:t>
            </a:r>
            <a:endParaRPr lang="th-TH" sz="1222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1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695716" y="3201570"/>
            <a:ext cx="3545485" cy="54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250" b="1" spc="-5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เพื่อเสริมสร้างความรู้ ทักษะ และเพิ่มขีดความสามารถ</a:t>
            </a:r>
            <a:r>
              <a:rPr lang="th-TH" sz="125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ต่อผู้นำสตรี</a:t>
            </a:r>
            <a:endParaRPr lang="en-US" sz="1250" b="1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2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897603" y="3929382"/>
            <a:ext cx="4021123" cy="2846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25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เพื่อพัฒนาและสร้างความเชื่อมั่นให้สตรีมีความเข้มแข็ง</a:t>
            </a:r>
            <a:endParaRPr lang="en-US" sz="1250" b="1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3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1076756" y="4381549"/>
            <a:ext cx="5312282" cy="284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25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เพื่อให้สตรีมีความรู้ความสามารถ เป็นต้นแบบในการพัฒนาตนเอง</a:t>
            </a:r>
            <a:endParaRPr lang="en-US" sz="1250" b="1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5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74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7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5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66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67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68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69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70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4711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กลุ่ม 85">
            <a:extLst>
              <a:ext uri="{FF2B5EF4-FFF2-40B4-BE49-F238E27FC236}">
                <a16:creationId xmlns:a16="http://schemas.microsoft.com/office/drawing/2014/main" id="{C836E266-53D7-B01B-8B6A-F5C538DC00C2}"/>
              </a:ext>
            </a:extLst>
          </p:cNvPr>
          <p:cNvGrpSpPr/>
          <p:nvPr/>
        </p:nvGrpSpPr>
        <p:grpSpPr>
          <a:xfrm>
            <a:off x="4442765" y="4488283"/>
            <a:ext cx="3600494" cy="668639"/>
            <a:chOff x="731923" y="5173325"/>
            <a:chExt cx="3641792" cy="937061"/>
          </a:xfrm>
        </p:grpSpPr>
        <p:sp>
          <p:nvSpPr>
            <p:cNvPr id="72" name="Google Shape;192;p18">
              <a:extLst>
                <a:ext uri="{FF2B5EF4-FFF2-40B4-BE49-F238E27FC236}">
                  <a16:creationId xmlns:a16="http://schemas.microsoft.com/office/drawing/2014/main" id="{6D0FA504-B4A8-E940-2E0A-325B037181AF}"/>
                </a:ext>
              </a:extLst>
            </p:cNvPr>
            <p:cNvSpPr/>
            <p:nvPr/>
          </p:nvSpPr>
          <p:spPr>
            <a:xfrm>
              <a:off x="731923" y="5196006"/>
              <a:ext cx="3640072" cy="91438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b" anchorCtr="0">
              <a:noAutofit/>
            </a:bodyPr>
            <a:lstStyle/>
            <a:p>
              <a:pPr algn="ctr"/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คงเหลืองบประมาณ 1,700,000 บาท</a:t>
              </a:r>
              <a:endParaRPr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3" name="Google Shape;193;p18">
              <a:extLst>
                <a:ext uri="{FF2B5EF4-FFF2-40B4-BE49-F238E27FC236}">
                  <a16:creationId xmlns:a16="http://schemas.microsoft.com/office/drawing/2014/main" id="{722251B9-9B3B-DFA1-64FF-F675015EA9A9}"/>
                </a:ext>
              </a:extLst>
            </p:cNvPr>
            <p:cNvSpPr/>
            <p:nvPr/>
          </p:nvSpPr>
          <p:spPr>
            <a:xfrm>
              <a:off x="3501864" y="5196003"/>
              <a:ext cx="871851" cy="91438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74" name="Google Shape;194;p18">
              <a:extLst>
                <a:ext uri="{FF2B5EF4-FFF2-40B4-BE49-F238E27FC236}">
                  <a16:creationId xmlns:a16="http://schemas.microsoft.com/office/drawing/2014/main" id="{A623C717-C97B-9385-7C01-6D092EBFE4ED}"/>
                </a:ext>
              </a:extLst>
            </p:cNvPr>
            <p:cNvSpPr/>
            <p:nvPr/>
          </p:nvSpPr>
          <p:spPr>
            <a:xfrm rot="10307926">
              <a:off x="733585" y="5173325"/>
              <a:ext cx="872109" cy="9146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</p:grpSp>
      <p:sp>
        <p:nvSpPr>
          <p:cNvPr id="2" name="สี่เหลี่ยมผืนผ้า: มุมมน 24">
            <a:extLst>
              <a:ext uri="{FF2B5EF4-FFF2-40B4-BE49-F238E27FC236}">
                <a16:creationId xmlns:a16="http://schemas.microsoft.com/office/drawing/2014/main" id="{EAF23D34-1CFD-9388-387E-4C4975125D7C}"/>
              </a:ext>
            </a:extLst>
          </p:cNvPr>
          <p:cNvSpPr/>
          <p:nvPr/>
        </p:nvSpPr>
        <p:spPr>
          <a:xfrm>
            <a:off x="351963" y="79008"/>
            <a:ext cx="4945999" cy="49984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ขออนุมัติโครงการประเภทเงินอุดหนุน ( จังหวัดสุโขทัย)</a:t>
            </a:r>
          </a:p>
          <a:p>
            <a:pPr algn="ctr">
              <a:lnSpc>
                <a:spcPct val="140000"/>
              </a:lnSpc>
            </a:pP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" name="Google Shape;792;p30">
            <a:extLst>
              <a:ext uri="{FF2B5EF4-FFF2-40B4-BE49-F238E27FC236}">
                <a16:creationId xmlns:a16="http://schemas.microsoft.com/office/drawing/2014/main" id="{3AB4F3C7-F459-AA4A-31C8-7C93906FB90C}"/>
              </a:ext>
            </a:extLst>
          </p:cNvPr>
          <p:cNvGrpSpPr/>
          <p:nvPr/>
        </p:nvGrpSpPr>
        <p:grpSpPr>
          <a:xfrm>
            <a:off x="1325839" y="1542686"/>
            <a:ext cx="1585856" cy="763524"/>
            <a:chOff x="3124800" y="2005233"/>
            <a:chExt cx="3178375" cy="738200"/>
          </a:xfrm>
        </p:grpSpPr>
        <p:sp>
          <p:nvSpPr>
            <p:cNvPr id="8" name="Google Shape;795;p30">
              <a:extLst>
                <a:ext uri="{FF2B5EF4-FFF2-40B4-BE49-F238E27FC236}">
                  <a16:creationId xmlns:a16="http://schemas.microsoft.com/office/drawing/2014/main" id="{5D68D843-33F6-5E3E-3D2A-37E83A033593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" name="Google Shape;796;p30">
              <a:extLst>
                <a:ext uri="{FF2B5EF4-FFF2-40B4-BE49-F238E27FC236}">
                  <a16:creationId xmlns:a16="http://schemas.microsoft.com/office/drawing/2014/main" id="{1BFEDF76-F642-329B-3AC0-29553EA72387}"/>
                </a:ext>
              </a:extLst>
            </p:cNvPr>
            <p:cNvSpPr/>
            <p:nvPr/>
          </p:nvSpPr>
          <p:spPr>
            <a:xfrm>
              <a:off x="3180450" y="2005233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52396" tIns="76188" rIns="76188" bIns="76188" anchor="b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2,000,000</a:t>
              </a:r>
              <a:endParaRPr sz="1667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10" name="Google Shape;797;p30">
              <a:extLst>
                <a:ext uri="{FF2B5EF4-FFF2-40B4-BE49-F238E27FC236}">
                  <a16:creationId xmlns:a16="http://schemas.microsoft.com/office/drawing/2014/main" id="{7492F2F1-47FF-9908-E810-49FA5EF2EC5D}"/>
                </a:ext>
              </a:extLst>
            </p:cNvPr>
            <p:cNvSpPr/>
            <p:nvPr/>
          </p:nvSpPr>
          <p:spPr>
            <a:xfrm>
              <a:off x="3331649" y="2005798"/>
              <a:ext cx="2774169" cy="226658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2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งบประมาณจัดสรร</a:t>
              </a:r>
              <a:endParaRPr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0" name="Google Shape;155;p17">
            <a:extLst>
              <a:ext uri="{FF2B5EF4-FFF2-40B4-BE49-F238E27FC236}">
                <a16:creationId xmlns:a16="http://schemas.microsoft.com/office/drawing/2014/main" id="{3B7A30B5-9C81-2096-A7B1-65342FC1EF4C}"/>
              </a:ext>
            </a:extLst>
          </p:cNvPr>
          <p:cNvSpPr/>
          <p:nvPr/>
        </p:nvSpPr>
        <p:spPr>
          <a:xfrm rot="13430924" flipH="1">
            <a:off x="3242820" y="1889498"/>
            <a:ext cx="691122" cy="432583"/>
          </a:xfrm>
          <a:custGeom>
            <a:avLst/>
            <a:gdLst/>
            <a:ahLst/>
            <a:cxnLst/>
            <a:rect l="l" t="t" r="r" b="b"/>
            <a:pathLst>
              <a:path w="37946" h="20023" extrusionOk="0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31" name="Google Shape;155;p17">
            <a:extLst>
              <a:ext uri="{FF2B5EF4-FFF2-40B4-BE49-F238E27FC236}">
                <a16:creationId xmlns:a16="http://schemas.microsoft.com/office/drawing/2014/main" id="{89D3461A-75B6-8C62-8128-49688FF20D4E}"/>
              </a:ext>
            </a:extLst>
          </p:cNvPr>
          <p:cNvSpPr/>
          <p:nvPr/>
        </p:nvSpPr>
        <p:spPr>
          <a:xfrm rot="13936354" flipH="1">
            <a:off x="6104186" y="3956065"/>
            <a:ext cx="662738" cy="349708"/>
          </a:xfrm>
          <a:custGeom>
            <a:avLst/>
            <a:gdLst/>
            <a:ahLst/>
            <a:cxnLst/>
            <a:rect l="l" t="t" r="r" b="b"/>
            <a:pathLst>
              <a:path w="37946" h="20023" extrusionOk="0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76" name="Google Shape;850;p31">
            <a:extLst>
              <a:ext uri="{FF2B5EF4-FFF2-40B4-BE49-F238E27FC236}">
                <a16:creationId xmlns:a16="http://schemas.microsoft.com/office/drawing/2014/main" id="{24D08B04-18BF-2309-9359-B490275E773A}"/>
              </a:ext>
            </a:extLst>
          </p:cNvPr>
          <p:cNvSpPr/>
          <p:nvPr/>
        </p:nvSpPr>
        <p:spPr>
          <a:xfrm>
            <a:off x="-12179" y="979439"/>
            <a:ext cx="2679179" cy="454445"/>
          </a:xfrm>
          <a:custGeom>
            <a:avLst/>
            <a:gdLst/>
            <a:ahLst/>
            <a:cxnLst/>
            <a:rect l="l" t="t" r="r" b="b"/>
            <a:pathLst>
              <a:path w="114718" h="14491" extrusionOk="0">
                <a:moveTo>
                  <a:pt x="0" y="1"/>
                </a:moveTo>
                <a:lnTo>
                  <a:pt x="0" y="14491"/>
                </a:lnTo>
                <a:lnTo>
                  <a:pt x="114717" y="14491"/>
                </a:lnTo>
                <a:lnTo>
                  <a:pt x="106895" y="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228583" tIns="76188" rIns="76188" bIns="76188" anchor="ctr" anchorCtr="0">
            <a:noAutofit/>
          </a:bodyPr>
          <a:lstStyle/>
          <a:p>
            <a:r>
              <a:rPr lang="th-TH" sz="1333" b="1" dirty="0" smtClean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การจัดสรรเงิน</a:t>
            </a:r>
            <a:r>
              <a:rPr lang="th-TH" sz="1333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อุดหนุนส่วนกลาง</a:t>
            </a:r>
          </a:p>
        </p:txBody>
      </p:sp>
      <p:grpSp>
        <p:nvGrpSpPr>
          <p:cNvPr id="85" name="กลุ่ม 84">
            <a:extLst>
              <a:ext uri="{FF2B5EF4-FFF2-40B4-BE49-F238E27FC236}">
                <a16:creationId xmlns:a16="http://schemas.microsoft.com/office/drawing/2014/main" id="{6EEC8B54-B7D1-F884-B4D2-CE7028B4D3EB}"/>
              </a:ext>
            </a:extLst>
          </p:cNvPr>
          <p:cNvGrpSpPr/>
          <p:nvPr/>
        </p:nvGrpSpPr>
        <p:grpSpPr>
          <a:xfrm>
            <a:off x="2781016" y="2515870"/>
            <a:ext cx="3011550" cy="753416"/>
            <a:chOff x="42946" y="2711501"/>
            <a:chExt cx="3613860" cy="904099"/>
          </a:xfrm>
        </p:grpSpPr>
        <p:sp>
          <p:nvSpPr>
            <p:cNvPr id="82" name="Google Shape;913;p31">
              <a:extLst>
                <a:ext uri="{FF2B5EF4-FFF2-40B4-BE49-F238E27FC236}">
                  <a16:creationId xmlns:a16="http://schemas.microsoft.com/office/drawing/2014/main" id="{031EE46E-5AF2-715A-E64D-7AF6766926BE}"/>
                </a:ext>
              </a:extLst>
            </p:cNvPr>
            <p:cNvSpPr/>
            <p:nvPr/>
          </p:nvSpPr>
          <p:spPr>
            <a:xfrm>
              <a:off x="42946" y="3204925"/>
              <a:ext cx="714026" cy="410675"/>
            </a:xfrm>
            <a:custGeom>
              <a:avLst/>
              <a:gdLst/>
              <a:ahLst/>
              <a:cxnLst/>
              <a:rect l="l" t="t" r="r" b="b"/>
              <a:pathLst>
                <a:path w="25195" h="14491" extrusionOk="0">
                  <a:moveTo>
                    <a:pt x="1" y="0"/>
                  </a:moveTo>
                  <a:lnTo>
                    <a:pt x="1" y="14490"/>
                  </a:lnTo>
                  <a:lnTo>
                    <a:pt x="25195" y="14490"/>
                  </a:lnTo>
                  <a:lnTo>
                    <a:pt x="25195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81" name="Google Shape;912;p31">
              <a:extLst>
                <a:ext uri="{FF2B5EF4-FFF2-40B4-BE49-F238E27FC236}">
                  <a16:creationId xmlns:a16="http://schemas.microsoft.com/office/drawing/2014/main" id="{013E0ED0-DC13-45D2-EFCC-51525549EA0D}"/>
                </a:ext>
              </a:extLst>
            </p:cNvPr>
            <p:cNvSpPr/>
            <p:nvPr/>
          </p:nvSpPr>
          <p:spPr>
            <a:xfrm>
              <a:off x="405726" y="2711501"/>
              <a:ext cx="3251080" cy="410675"/>
            </a:xfrm>
            <a:custGeom>
              <a:avLst/>
              <a:gdLst/>
              <a:ahLst/>
              <a:cxnLst/>
              <a:rect l="l" t="t" r="r" b="b"/>
              <a:pathLst>
                <a:path w="114717" h="14491" extrusionOk="0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228583" tIns="76188" rIns="76188" bIns="76188" anchor="ctr" anchorCtr="0">
              <a:noAutofit/>
            </a:bodyPr>
            <a:lstStyle/>
            <a:p>
              <a:r>
                <a:rPr lang="th-TH" sz="1333" b="1" dirty="0">
                  <a:solidFill>
                    <a:sysClr val="windowText" lastClr="00000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เสนอจัดสรรงบประมาณเพิ่มเติม</a:t>
              </a:r>
            </a:p>
          </p:txBody>
        </p:sp>
        <p:sp>
          <p:nvSpPr>
            <p:cNvPr id="83" name="Google Shape;914;p31">
              <a:extLst>
                <a:ext uri="{FF2B5EF4-FFF2-40B4-BE49-F238E27FC236}">
                  <a16:creationId xmlns:a16="http://schemas.microsoft.com/office/drawing/2014/main" id="{2F160C2B-F1E9-8A1D-3D62-CFFDFD11F684}"/>
                </a:ext>
              </a:extLst>
            </p:cNvPr>
            <p:cNvSpPr/>
            <p:nvPr/>
          </p:nvSpPr>
          <p:spPr>
            <a:xfrm>
              <a:off x="42946" y="2721034"/>
              <a:ext cx="362780" cy="894552"/>
            </a:xfrm>
            <a:custGeom>
              <a:avLst/>
              <a:gdLst/>
              <a:ahLst/>
              <a:cxnLst/>
              <a:rect l="l" t="t" r="r" b="b"/>
              <a:pathLst>
                <a:path w="12801" h="31565" extrusionOk="0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</p:grpSp>
      <p:graphicFrame>
        <p:nvGraphicFramePr>
          <p:cNvPr id="59" name="ตาราง 59">
            <a:extLst>
              <a:ext uri="{FF2B5EF4-FFF2-40B4-BE49-F238E27FC236}">
                <a16:creationId xmlns:a16="http://schemas.microsoft.com/office/drawing/2014/main" id="{4D421B26-1B4C-3EE9-4D6E-9D4EA732A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37984"/>
              </p:ext>
            </p:extLst>
          </p:nvPr>
        </p:nvGraphicFramePr>
        <p:xfrm>
          <a:off x="3038797" y="2908266"/>
          <a:ext cx="4099136" cy="97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060">
                  <a:extLst>
                    <a:ext uri="{9D8B030D-6E8A-4147-A177-3AD203B41FA5}">
                      <a16:colId xmlns:a16="http://schemas.microsoft.com/office/drawing/2014/main" val="3656359442"/>
                    </a:ext>
                  </a:extLst>
                </a:gridCol>
                <a:gridCol w="1331697">
                  <a:extLst>
                    <a:ext uri="{9D8B030D-6E8A-4147-A177-3AD203B41FA5}">
                      <a16:colId xmlns:a16="http://schemas.microsoft.com/office/drawing/2014/main" val="1446333140"/>
                    </a:ext>
                  </a:extLst>
                </a:gridCol>
                <a:gridCol w="1366379">
                  <a:extLst>
                    <a:ext uri="{9D8B030D-6E8A-4147-A177-3AD203B41FA5}">
                      <a16:colId xmlns:a16="http://schemas.microsoft.com/office/drawing/2014/main" val="4210121743"/>
                    </a:ext>
                  </a:extLst>
                </a:gridCol>
              </a:tblGrid>
              <a:tr h="54613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rgbClr val="8EBA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(โครงการ)</a:t>
                      </a:r>
                    </a:p>
                  </a:txBody>
                  <a:tcPr marL="76200" marR="76200" marT="38100" marB="38100" anchor="ctr">
                    <a:solidFill>
                      <a:srgbClr val="8EBA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6200" marR="76200" marT="38100" marB="38100" anchor="ctr">
                    <a:solidFill>
                      <a:srgbClr val="8EB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3236"/>
                  </a:ext>
                </a:extLst>
              </a:tr>
              <a:tr h="4283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300,000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464127"/>
                  </a:ext>
                </a:extLst>
              </a:tr>
            </a:tbl>
          </a:graphicData>
        </a:graphic>
      </p:graphicFrame>
      <p:grpSp>
        <p:nvGrpSpPr>
          <p:cNvPr id="51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5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5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54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6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55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8" name="TextBox 14"/>
          <p:cNvSpPr txBox="1"/>
          <p:nvPr/>
        </p:nvSpPr>
        <p:spPr>
          <a:xfrm>
            <a:off x="3173668" y="398085"/>
            <a:ext cx="4029990" cy="162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2"/>
              </a:lnSpc>
            </a:pP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</a:t>
            </a:r>
            <a:r>
              <a:rPr lang="th-TH" sz="1222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อนุมัติโครงการประเภทเงินอุดหนุนจังหวัด</a:t>
            </a:r>
            <a:r>
              <a:rPr lang="th-TH" sz="1222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สุโขทัย (ต่อ)</a:t>
            </a:r>
            <a:endParaRPr lang="th-TH" sz="1222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7045" y="1213641"/>
            <a:ext cx="566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จังหวัดสุโขทัยส่ง</a:t>
            </a:r>
            <a:r>
              <a:rPr lang="th-TH" sz="12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โครงการขอรับการสนับสนุนเงินอุดหนุน กองทุนพัฒนาบทบาทสตรี จำนวน </a:t>
            </a:r>
            <a:r>
              <a:rPr lang="th-TH" sz="12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 </a:t>
            </a:r>
            <a:r>
              <a:rPr lang="th-TH" sz="12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 ได้แก่ โครงการเพิ่มประสิทธิภาพคณะกรรมการพัฒนา</a:t>
            </a:r>
            <a:r>
              <a:rPr lang="th-TH" sz="12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สตรี</a:t>
            </a:r>
            <a:br>
              <a:rPr lang="th-TH" sz="12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2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จังหวัด</a:t>
            </a:r>
            <a:r>
              <a:rPr lang="th-TH" sz="12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สุโขทัย ระยะเวลาดำเนินการ </a:t>
            </a:r>
            <a:r>
              <a:rPr lang="th-TH" sz="12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 </a:t>
            </a:r>
            <a:r>
              <a:rPr lang="th-TH" sz="12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รุ่น ๆ ละ 1 วัน งบประมาณเป็นเงิน 300,000 บาท (สามแสนบาทถ้วน)</a:t>
            </a:r>
            <a:endParaRPr lang="th-TH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44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61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2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45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46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47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8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9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50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9655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785072" y="2556120"/>
            <a:ext cx="8591959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5.3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หารือกรณีการยกเลิกข้อมูลดอกเบี้ยตามสัญญา ดอกเบี้ยผิด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นัด</a:t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และ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เบี้ย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ปรับที่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ยังคงค้างในระบบ ซึ่งลูกหนี้ได้ชำระเงินต้นครบถ้วนแล้ว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4377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6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อื่น ๆ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2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5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2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595814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8281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4931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9256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8840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7" name="Group 5"/>
          <p:cNvGrpSpPr/>
          <p:nvPr/>
        </p:nvGrpSpPr>
        <p:grpSpPr>
          <a:xfrm>
            <a:off x="572552" y="209183"/>
            <a:ext cx="9017000" cy="530046"/>
            <a:chOff x="0" y="0"/>
            <a:chExt cx="21640800" cy="1272111"/>
          </a:xfrm>
        </p:grpSpPr>
        <p:sp>
          <p:nvSpPr>
            <p:cNvPr id="68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7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8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5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6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71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6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อื่น ๆ</a:t>
              </a: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2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E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nd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3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5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</p:sp>
          <p:sp>
            <p:nvSpPr>
              <p:cNvPr id="36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 t="-11213" b="-8274"/>
                </a:stretch>
              </a:blipFill>
            </p:spPr>
          </p:sp>
          <p:sp>
            <p:nvSpPr>
              <p:cNvPr id="37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</p:sp>
          <p:sp>
            <p:nvSpPr>
              <p:cNvPr id="38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</p:spPr>
          </p:sp>
          <p:sp>
            <p:nvSpPr>
              <p:cNvPr id="39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รับรองรายงานการประชุม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10/2566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เมื่อวัน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พุธที่ 25 ตุลาคม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5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5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6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6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7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8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42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3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44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5453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สืบเนื่องจากการประชุม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3.1 ........................................................................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3651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06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4.1 การบริหารจัดการหนี้ของกองทุนพัฒนาบทบาทสตรี 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2708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7106967" y="647148"/>
            <a:ext cx="2964486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 พฤศจิกายน 2566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411" y="741213"/>
            <a:ext cx="9024497" cy="4592457"/>
            <a:chOff x="114783" y="649911"/>
            <a:chExt cx="9024497" cy="4592457"/>
          </a:xfrm>
        </p:grpSpPr>
        <p:grpSp>
          <p:nvGrpSpPr>
            <p:cNvPr id="10" name="Group 9"/>
            <p:cNvGrpSpPr/>
            <p:nvPr/>
          </p:nvGrpSpPr>
          <p:grpSpPr>
            <a:xfrm>
              <a:off x="114783" y="649911"/>
              <a:ext cx="6416971" cy="4592457"/>
              <a:chOff x="3632683" y="701714"/>
              <a:chExt cx="6382981" cy="4538943"/>
            </a:xfrm>
          </p:grpSpPr>
          <p:cxnSp>
            <p:nvCxnSpPr>
              <p:cNvPr id="15" name="ตัวเชื่อมต่อตรง 37">
                <a:extLst>
                  <a:ext uri="{FF2B5EF4-FFF2-40B4-BE49-F238E27FC236}">
                    <a16:creationId xmlns:a16="http://schemas.microsoft.com/office/drawing/2014/main" id="{59F8F964-F519-2F08-7F1B-93D93C249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4811" y="4007210"/>
                <a:ext cx="0" cy="188209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3632683" y="701714"/>
                <a:ext cx="6382981" cy="4538943"/>
                <a:chOff x="3632683" y="701714"/>
                <a:chExt cx="6382981" cy="4538943"/>
              </a:xfrm>
            </p:grpSpPr>
            <p:cxnSp>
              <p:nvCxnSpPr>
                <p:cNvPr id="51" name="ตัวเชื่อมต่อตรง 50">
                  <a:extLst>
                    <a:ext uri="{FF2B5EF4-FFF2-40B4-BE49-F238E27FC236}">
                      <a16:creationId xmlns:a16="http://schemas.microsoft.com/office/drawing/2014/main" id="{D3335C1E-9519-DC69-31BB-B8EC2A88C0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637" y="2340088"/>
                  <a:ext cx="0" cy="234648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7"/>
                <p:cNvGrpSpPr/>
                <p:nvPr/>
              </p:nvGrpSpPr>
              <p:grpSpPr>
                <a:xfrm>
                  <a:off x="3632683" y="701714"/>
                  <a:ext cx="6382981" cy="4538943"/>
                  <a:chOff x="3632683" y="701714"/>
                  <a:chExt cx="6382981" cy="4538943"/>
                </a:xfrm>
              </p:grpSpPr>
              <p:cxnSp>
                <p:nvCxnSpPr>
                  <p:cNvPr id="49" name="ตัวเชื่อมต่อตรง 33"/>
                  <p:cNvCxnSpPr>
                    <a:cxnSpLocks/>
                  </p:cNvCxnSpPr>
                  <p:nvPr/>
                </p:nvCxnSpPr>
                <p:spPr>
                  <a:xfrm>
                    <a:off x="9119216" y="2550094"/>
                    <a:ext cx="0" cy="19736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กลุ่ม 47">
                    <a:extLst>
                      <a:ext uri="{FF2B5EF4-FFF2-40B4-BE49-F238E27FC236}">
                        <a16:creationId xmlns:a16="http://schemas.microsoft.com/office/drawing/2014/main" id="{E6EB328C-E784-00A8-5C46-1941F1F13D05}"/>
                      </a:ext>
                    </a:extLst>
                  </p:cNvPr>
                  <p:cNvGrpSpPr/>
                  <p:nvPr/>
                </p:nvGrpSpPr>
                <p:grpSpPr>
                  <a:xfrm>
                    <a:off x="3632683" y="701714"/>
                    <a:ext cx="6382981" cy="4538943"/>
                    <a:chOff x="3618395" y="730751"/>
                    <a:chExt cx="6382981" cy="4538943"/>
                  </a:xfrm>
                </p:grpSpPr>
                <p:cxnSp>
                  <p:nvCxnSpPr>
                    <p:cNvPr id="45" name="ตัวเชื่อมต่อตรง 44">
                      <a:extLst>
                        <a:ext uri="{FF2B5EF4-FFF2-40B4-BE49-F238E27FC236}">
                          <a16:creationId xmlns:a16="http://schemas.microsoft.com/office/drawing/2014/main" id="{1A394A33-4E98-22B3-DD77-2DBCCFEE2DB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846292" y="1754593"/>
                      <a:ext cx="1" cy="328148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3637018" y="730751"/>
                      <a:ext cx="6364358" cy="4538943"/>
                      <a:chOff x="3470758" y="424047"/>
                      <a:chExt cx="6364358" cy="4538943"/>
                    </a:xfrm>
                  </p:grpSpPr>
                  <p:cxnSp>
                    <p:nvCxnSpPr>
                      <p:cNvPr id="23" name="ตัวเชื่อมต่อตรง 37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7851168" y="3729543"/>
                        <a:ext cx="0" cy="159516"/>
                      </a:xfrm>
                      <a:prstGeom prst="line">
                        <a:avLst/>
                      </a:prstGeom>
                      <a:solidFill>
                        <a:srgbClr val="92D050"/>
                      </a:solidFill>
                      <a:ln w="57150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3470758" y="424047"/>
                        <a:ext cx="6364358" cy="4538943"/>
                        <a:chOff x="1775308" y="466816"/>
                        <a:chExt cx="6364358" cy="4538943"/>
                      </a:xfrm>
                    </p:grpSpPr>
                    <p:sp>
                      <p:nvSpPr>
                        <p:cNvPr id="36" name="สี่เหลี่ยมผืนผ้ามุมมน 29"/>
                        <p:cNvSpPr/>
                        <p:nvPr/>
                      </p:nvSpPr>
                      <p:spPr>
                        <a:xfrm>
                          <a:off x="6192800" y="2506672"/>
                          <a:ext cx="1946866" cy="1040671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  <a:alpha val="80000"/>
                          </a:scheme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หนี้ดำเนินคดี</a:t>
                          </a:r>
                          <a:endParaRPr lang="en-US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290,582,205.85 </a:t>
                          </a:r>
                          <a:r>
                            <a:rPr lang="th-TH" sz="1250" b="1" spc="-30" dirty="0" smtClean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บาท</a:t>
                          </a:r>
                          <a:endParaRPr lang="en-GB" sz="1250" b="1" spc="-3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</a:t>
                          </a:r>
                          <a:r>
                            <a:rPr lang="th-TH" sz="1250" b="1" dirty="0" smtClean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8.23)</a:t>
                          </a:r>
                          <a:endParaRPr lang="en-US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grpSp>
                      <p:nvGrpSpPr>
                        <p:cNvPr id="4" name="Group 3"/>
                        <p:cNvGrpSpPr/>
                        <p:nvPr/>
                      </p:nvGrpSpPr>
                      <p:grpSpPr>
                        <a:xfrm>
                          <a:off x="1775308" y="466816"/>
                          <a:ext cx="5496065" cy="4538943"/>
                          <a:chOff x="1775308" y="466816"/>
                          <a:chExt cx="5496065" cy="4538943"/>
                        </a:xfrm>
                      </p:grpSpPr>
                      <p:cxnSp>
                        <p:nvCxnSpPr>
                          <p:cNvPr id="24" name="ตัวเชื่อมต่อตรง 23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981407" y="3547343"/>
                            <a:ext cx="0" cy="253613"/>
                          </a:xfrm>
                          <a:prstGeom prst="line">
                            <a:avLst/>
                          </a:prstGeom>
                          <a:solidFill>
                            <a:srgbClr val="92D050"/>
                          </a:solidFill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7" name="กลุ่ม 26"/>
                          <p:cNvGrpSpPr/>
                          <p:nvPr/>
                        </p:nvGrpSpPr>
                        <p:grpSpPr>
                          <a:xfrm>
                            <a:off x="1775308" y="466816"/>
                            <a:ext cx="5496065" cy="4538943"/>
                            <a:chOff x="-104472" y="800240"/>
                            <a:chExt cx="9309299" cy="4556458"/>
                          </a:xfrm>
                          <a:solidFill>
                            <a:srgbClr val="92D050"/>
                          </a:solidFill>
                        </p:grpSpPr>
                        <p:sp>
                          <p:nvSpPr>
                            <p:cNvPr id="31" name="สี่เหลี่ยมผืนผ้ามุมมน 30"/>
                            <p:cNvSpPr/>
                            <p:nvPr/>
                          </p:nvSpPr>
                          <p:spPr>
                            <a:xfrm>
                              <a:off x="1539950" y="4289887"/>
                              <a:ext cx="3745638" cy="1066811"/>
                            </a:xfrm>
                            <a:prstGeom prst="roundRect">
                              <a:avLst/>
                            </a:prstGeom>
                            <a:solidFill>
                              <a:srgbClr val="F2E5FF"/>
                            </a:solidFill>
                            <a:ln w="38100"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  <a:spcBef>
                                  <a:spcPts val="400"/>
                                </a:spcBef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หนี้กองทุนเดิม</a:t>
                              </a: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225,837,194.96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6.40)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50000"/>
                                </a:lnSpc>
                              </a:pP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en-US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cxnSp>
                          <p:nvCxnSpPr>
                            <p:cNvPr id="34" name="ตัวเชื่อมต่อตรง 33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196527" y="2627293"/>
                              <a:ext cx="0" cy="210020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9" name="สี่เหลี่ยมผืนผ้ามุมมน 28"/>
                            <p:cNvSpPr/>
                            <p:nvPr/>
                          </p:nvSpPr>
                          <p:spPr>
                            <a:xfrm>
                              <a:off x="-104472" y="2843688"/>
                              <a:ext cx="3447289" cy="1066809"/>
                            </a:xfrm>
                            <a:prstGeom prst="roundRect">
                              <a:avLst/>
                            </a:prstGeom>
                            <a:solidFill>
                              <a:srgbClr val="F6F4D2">
                                <a:alpha val="90000"/>
                              </a:srgbClr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หนี้ยังไม่ถึงกำหนดชำระ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2,472,853,841.40 </a:t>
                              </a:r>
                              <a:r>
                                <a:rPr lang="th-TH" sz="1250" b="1" spc="-20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spc="-2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70.04)</a:t>
                              </a:r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30" name="สี่เหลี่ยมผืนผ้ามุมมน 29"/>
                            <p:cNvSpPr/>
                            <p:nvPr/>
                          </p:nvSpPr>
                          <p:spPr>
                            <a:xfrm>
                              <a:off x="3484610" y="2830124"/>
                              <a:ext cx="3710997" cy="1062530"/>
                            </a:xfrm>
                            <a:prstGeom prst="roundRect">
                              <a:avLst/>
                            </a:prstGeom>
                            <a:solidFill>
                              <a:srgbClr val="FFCDCE">
                                <a:alpha val="80000"/>
                              </a:srgbClr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หนี้เกินกำหนดชำระ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 641,081,867.82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spc="-5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(คิดเป็นร้อยละ </a:t>
                              </a:r>
                              <a:r>
                                <a:rPr lang="th-TH" sz="1250" b="1" spc="-50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18.16 </a:t>
                              </a:r>
                              <a:r>
                                <a:rPr lang="th-TH" sz="1250" b="1" spc="-5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32" name="สี่เหลี่ยมผืนผ้ามุมมน 31"/>
                            <p:cNvSpPr/>
                            <p:nvPr/>
                          </p:nvSpPr>
                          <p:spPr>
                            <a:xfrm>
                              <a:off x="5639762" y="4278623"/>
                              <a:ext cx="3565065" cy="1066811"/>
                            </a:xfrm>
                            <a:prstGeom prst="roundRect">
                              <a:avLst/>
                            </a:prstGeom>
                            <a:solidFill>
                              <a:srgbClr val="FFE8D1"/>
                            </a:solidFill>
                            <a:ln w="38100"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หนี้กองทุนใหม่            415,244,672.86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11.76)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28" name="สี่เหลี่ยมผืนผ้ามุมมน 27"/>
                            <p:cNvSpPr/>
                            <p:nvPr/>
                          </p:nvSpPr>
                          <p:spPr>
                            <a:xfrm>
                              <a:off x="3537201" y="800240"/>
                              <a:ext cx="3465132" cy="1048279"/>
                            </a:xfrm>
                            <a:prstGeom prst="roundRect">
                              <a:avLst/>
                            </a:prstGeom>
                            <a:solidFill>
                              <a:srgbClr val="FFFFD5"/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ยอดลูกหนี้คงเหลือ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(ณ วันที่ 1 ต.ค.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66)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3,530,565,719.95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endParaRPr lang="th-TH" sz="125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cxnSp>
                          <p:nvCxnSpPr>
                            <p:cNvPr id="33" name="ตัวเชื่อมต่อตรง 32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171352" y="2655753"/>
                              <a:ext cx="7033475" cy="21946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" name="ตัวเชื่อมต่อตรง 36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3390766" y="4141730"/>
                              <a:ext cx="3972378" cy="0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</p:grpSp>
                <p:cxnSp>
                  <p:nvCxnSpPr>
                    <p:cNvPr id="46" name="ตัวเชื่อมต่อตรง 45">
                      <a:extLst>
                        <a:ext uri="{FF2B5EF4-FFF2-40B4-BE49-F238E27FC236}">
                          <a16:creationId xmlns:a16="http://schemas.microsoft.com/office/drawing/2014/main" id="{C5330703-FA2F-7287-807D-ECD005952C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62266" y="2045439"/>
                      <a:ext cx="2295238" cy="16572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" name="สี่เหลี่ยมผืนผ้ามุมมน 27">
                      <a:extLst>
                        <a:ext uri="{FF2B5EF4-FFF2-40B4-BE49-F238E27FC236}">
                          <a16:creationId xmlns:a16="http://schemas.microsoft.com/office/drawing/2014/main" id="{7383D712-2CD8-D5D3-7918-1941D64EC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8395" y="1352348"/>
                      <a:ext cx="2045760" cy="1135432"/>
                    </a:xfrm>
                    <a:prstGeom prst="round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เงินรับชำระคืน</a:t>
                      </a:r>
                      <a:b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ในปีบัญชี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126,047,804.88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3.57</a:t>
                      </a: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" name="สี่เหลี่ยมผืนผ้ามุมมน 27">
                      <a:extLst>
                        <a:ext uri="{FF2B5EF4-FFF2-40B4-BE49-F238E27FC236}">
                          <a16:creationId xmlns:a16="http://schemas.microsoft.com/office/drawing/2014/main" id="{64697FB7-E0A2-4C59-B2D6-0BD0EFA738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5615" y="1337662"/>
                      <a:ext cx="2045760" cy="1044245"/>
                    </a:xfrm>
                    <a:prstGeom prst="roundRect">
                      <a:avLst/>
                    </a:prstGeom>
                    <a:solidFill>
                      <a:srgbClr val="EDDBC9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วันที่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.ย.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spc="-3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spc="-3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3,404,517,915.07 </a:t>
                      </a:r>
                      <a:r>
                        <a:rPr lang="th-TH" sz="1250" b="1" spc="-5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th-TH" sz="1250" b="1" spc="-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50" b="1" spc="-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spc="-2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th-TH" sz="1250" b="1" spc="-2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96.43)</a:t>
                      </a:r>
                      <a:endParaRPr lang="en-GB" sz="1250" b="1" spc="-2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</p:grpSp>
              <p:cxnSp>
                <p:nvCxnSpPr>
                  <p:cNvPr id="35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6857405" y="2571956"/>
                    <a:ext cx="0" cy="149810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66" name="ตัวเชื่อมต่อตรง 9">
              <a:extLst>
                <a:ext uri="{FF2B5EF4-FFF2-40B4-BE49-F238E27FC236}">
                  <a16:creationId xmlns:a16="http://schemas.microsoft.com/office/drawing/2014/main" id="{F6AEF898-66C7-FF1E-BD55-7D58139C3038}"/>
                </a:ext>
              </a:extLst>
            </p:cNvPr>
            <p:cNvCxnSpPr>
              <a:cxnSpLocks/>
            </p:cNvCxnSpPr>
            <p:nvPr/>
          </p:nvCxnSpPr>
          <p:spPr>
            <a:xfrm>
              <a:off x="6533398" y="2013143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สี่เหลี่ยมผืนผ้ามุมมน 27">
              <a:extLst>
                <a:ext uri="{FF2B5EF4-FFF2-40B4-BE49-F238E27FC236}">
                  <a16:creationId xmlns:a16="http://schemas.microsoft.com/office/drawing/2014/main" id="{D83DBD19-88F8-D29A-680E-380B6804A59D}"/>
                </a:ext>
              </a:extLst>
            </p:cNvPr>
            <p:cNvSpPr/>
            <p:nvPr/>
          </p:nvSpPr>
          <p:spPr>
            <a:xfrm>
              <a:off x="7103312" y="986298"/>
              <a:ext cx="2035968" cy="1026432"/>
            </a:xfrm>
            <a:prstGeom prst="roundRect">
              <a:avLst/>
            </a:prstGeom>
            <a:solidFill>
              <a:srgbClr val="D2E0F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  <a:endParaRPr lang="en-US" sz="125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spc="-5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กองทุนเดิม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spc="-5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787,431,230.71 </a:t>
              </a:r>
              <a:r>
                <a:rPr lang="th-TH" sz="1250" b="1" spc="-5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</a:t>
              </a: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/>
              </a:r>
              <a:b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spc="-2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</a:t>
              </a:r>
              <a:r>
                <a:rPr lang="th-TH" sz="1250" b="1" spc="-2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22.30)</a:t>
              </a:r>
              <a:endParaRPr lang="en-GB" sz="1250" b="1" spc="-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8" name="สี่เหลี่ยมผืนผ้ามุมมน 27">
              <a:extLst>
                <a:ext uri="{FF2B5EF4-FFF2-40B4-BE49-F238E27FC236}">
                  <a16:creationId xmlns:a16="http://schemas.microsoft.com/office/drawing/2014/main" id="{72F7B5D1-0469-149A-0C44-C64491D5C93C}"/>
                </a:ext>
              </a:extLst>
            </p:cNvPr>
            <p:cNvSpPr/>
            <p:nvPr/>
          </p:nvSpPr>
          <p:spPr>
            <a:xfrm>
              <a:off x="7078639" y="2084647"/>
              <a:ext cx="2035968" cy="1026432"/>
            </a:xfrm>
            <a:prstGeom prst="roundRect">
              <a:avLst/>
            </a:prstGeom>
            <a:solidFill>
              <a:srgbClr val="FBD5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กองทุนใหม่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spc="-4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</a:t>
              </a:r>
              <a:r>
                <a:rPr lang="th-TH" sz="1250" b="1" spc="-4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2,617,086,684.36 บาท </a:t>
              </a: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/>
              </a:r>
              <a:b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74.13)</a:t>
              </a:r>
              <a:endPara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cxnSp>
          <p:nvCxnSpPr>
            <p:cNvPr id="69" name="ตัวเชื่อมต่อตรง 15">
              <a:extLst>
                <a:ext uri="{FF2B5EF4-FFF2-40B4-BE49-F238E27FC236}">
                  <a16:creationId xmlns:a16="http://schemas.microsoft.com/office/drawing/2014/main" id="{A6B2B095-87D6-C7A5-F1AD-E381F203F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5309" y="1499514"/>
              <a:ext cx="0" cy="1116063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21">
              <a:extLst>
                <a:ext uri="{FF2B5EF4-FFF2-40B4-BE49-F238E27FC236}">
                  <a16:creationId xmlns:a16="http://schemas.microsoft.com/office/drawing/2014/main" id="{3B838735-6ED2-C741-BC9A-4A7DD7CD0042}"/>
                </a:ext>
              </a:extLst>
            </p:cNvPr>
            <p:cNvCxnSpPr>
              <a:cxnSpLocks/>
            </p:cNvCxnSpPr>
            <p:nvPr/>
          </p:nvCxnSpPr>
          <p:spPr>
            <a:xfrm>
              <a:off x="6793938" y="1514754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24">
              <a:extLst>
                <a:ext uri="{FF2B5EF4-FFF2-40B4-BE49-F238E27FC236}">
                  <a16:creationId xmlns:a16="http://schemas.microsoft.com/office/drawing/2014/main" id="{DE6D92E1-0C95-1862-8ACC-957E0A08F0DE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06" y="2596453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2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53727"/>
              </p:ext>
            </p:extLst>
          </p:nvPr>
        </p:nvGraphicFramePr>
        <p:xfrm>
          <a:off x="6693361" y="3390932"/>
          <a:ext cx="3378091" cy="186687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33039">
                  <a:extLst>
                    <a:ext uri="{9D8B030D-6E8A-4147-A177-3AD203B41FA5}">
                      <a16:colId xmlns:a16="http://schemas.microsoft.com/office/drawing/2014/main" val="1491597652"/>
                    </a:ext>
                  </a:extLst>
                </a:gridCol>
                <a:gridCol w="733051">
                  <a:extLst>
                    <a:ext uri="{9D8B030D-6E8A-4147-A177-3AD203B41FA5}">
                      <a16:colId xmlns:a16="http://schemas.microsoft.com/office/drawing/2014/main" val="2423577797"/>
                    </a:ext>
                  </a:extLst>
                </a:gridCol>
                <a:gridCol w="687238">
                  <a:extLst>
                    <a:ext uri="{9D8B030D-6E8A-4147-A177-3AD203B41FA5}">
                      <a16:colId xmlns:a16="http://schemas.microsoft.com/office/drawing/2014/main" val="1484951254"/>
                    </a:ext>
                  </a:extLst>
                </a:gridCol>
                <a:gridCol w="624763">
                  <a:extLst>
                    <a:ext uri="{9D8B030D-6E8A-4147-A177-3AD203B41FA5}">
                      <a16:colId xmlns:a16="http://schemas.microsoft.com/office/drawing/2014/main" val="1863889623"/>
                    </a:ext>
                  </a:extLst>
                </a:gridCol>
              </a:tblGrid>
              <a:tr h="471079"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</a:t>
                      </a:r>
                    </a:p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</a:t>
                      </a:r>
                    </a:p>
                    <a:p>
                      <a:pPr algn="ctr"/>
                      <a:r>
                        <a:rPr lang="th-TH" sz="105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พ.ย. 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74085"/>
                  </a:ext>
                </a:extLst>
              </a:tr>
              <a:tr h="279159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</a:txBody>
                  <a:tcPr marL="76200" marR="76200" marT="38100" marB="3810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5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 </a:t>
                      </a:r>
                      <a:r>
                        <a:rPr lang="th-TH" sz="105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1.32</a:t>
                      </a:r>
                      <a:endParaRPr lang="th-TH" sz="105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72637"/>
                  </a:ext>
                </a:extLst>
              </a:tr>
              <a:tr h="279159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หนี้กองทุนเดิม</a:t>
                      </a:r>
                    </a:p>
                  </a:txBody>
                  <a:tcPr marL="76200" marR="76200" marT="38100" marB="3810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5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 </a:t>
                      </a:r>
                      <a:r>
                        <a:rPr lang="th-TH" sz="105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0.28</a:t>
                      </a:r>
                      <a:endParaRPr lang="th-TH" sz="105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20837"/>
                  </a:ext>
                </a:extLst>
              </a:tr>
              <a:tr h="279159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หนี้กองทุนใหม่</a:t>
                      </a:r>
                    </a:p>
                  </a:txBody>
                  <a:tcPr marL="76200" marR="76200" marT="38100" marB="3810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5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  1.04</a:t>
                      </a:r>
                      <a:endParaRPr lang="th-TH" sz="105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85371"/>
                  </a:ext>
                </a:extLst>
              </a:tr>
              <a:tr h="279159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หนี้ดำเนินคดี</a:t>
                      </a:r>
                    </a:p>
                  </a:txBody>
                  <a:tcPr marL="76200" marR="76200" marT="38100" marB="3810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6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 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64400"/>
                  </a:ext>
                </a:extLst>
              </a:tr>
              <a:tr h="279159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เงินรับชำระคืน </a:t>
                      </a:r>
                    </a:p>
                  </a:txBody>
                  <a:tcPr marL="76200" marR="76200" marT="38100" marB="3810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50" b="1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</a:t>
                      </a:r>
                      <a:r>
                        <a:rPr lang="th-TH" sz="1050" b="1" spc="-5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8.59</a:t>
                      </a:r>
                      <a:endParaRPr lang="th-TH" sz="1050" b="1" spc="-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40613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28868" y="2392"/>
            <a:ext cx="9160684" cy="618162"/>
            <a:chOff x="428868" y="118504"/>
            <a:chExt cx="9160684" cy="618162"/>
          </a:xfrm>
        </p:grpSpPr>
        <p:sp>
          <p:nvSpPr>
            <p:cNvPr id="64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101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0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4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10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9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95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6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07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7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1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0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ผลการบริหารจัดการหนี้ของกองทุนพัฒนาบทบาทสตรี ประจำปีงบประมาณ พ.ศ. 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63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78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79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72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73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74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75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76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77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5342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79">
            <a:extLst>
              <a:ext uri="{FF2B5EF4-FFF2-40B4-BE49-F238E27FC236}">
                <a16:creationId xmlns:a16="http://schemas.microsoft.com/office/drawing/2014/main" id="{5D64FB84-387B-45AD-B3EF-1BBFBF26A5FE}"/>
              </a:ext>
            </a:extLst>
          </p:cNvPr>
          <p:cNvSpPr txBox="1"/>
          <p:nvPr/>
        </p:nvSpPr>
        <p:spPr>
          <a:xfrm>
            <a:off x="4632935" y="784152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หนี้เกินกำหนดชำระคงเหลือต่ำกว่าร้อยละ 10 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0390" y="1150054"/>
            <a:ext cx="5244950" cy="1301105"/>
            <a:chOff x="4786127" y="484909"/>
            <a:chExt cx="5244950" cy="130110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7CA0F7B-4702-405D-A4DD-E957E851A7C9}"/>
                </a:ext>
              </a:extLst>
            </p:cNvPr>
            <p:cNvSpPr/>
            <p:nvPr/>
          </p:nvSpPr>
          <p:spPr>
            <a:xfrm>
              <a:off x="4786127" y="488645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</a:t>
              </a:r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นราธิวาส              1.62</a:t>
              </a:r>
              <a:r>
                <a:rPr 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</p:txBody>
        </p:sp>
        <p:sp>
          <p:nvSpPr>
            <p:cNvPr id="379" name="Rectangle: Rounded Corners 378">
              <a:extLst>
                <a:ext uri="{FF2B5EF4-FFF2-40B4-BE49-F238E27FC236}">
                  <a16:creationId xmlns:a16="http://schemas.microsoft.com/office/drawing/2014/main" id="{D1A89CBB-EFF4-4E39-9EF2-812404F6DFD0}"/>
                </a:ext>
              </a:extLst>
            </p:cNvPr>
            <p:cNvSpPr/>
            <p:nvPr/>
          </p:nvSpPr>
          <p:spPr>
            <a:xfrm>
              <a:off x="6544789" y="485923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 พิษณุโลก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8.17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E7AA633E-50F6-4AA7-8C04-501511363DE3}"/>
                </a:ext>
              </a:extLst>
            </p:cNvPr>
            <p:cNvSpPr/>
            <p:nvPr/>
          </p:nvSpPr>
          <p:spPr>
            <a:xfrm>
              <a:off x="4786127" y="823811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ชัยภูมิ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4.35   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1" name="Rectangle: Rounded Corners 380">
              <a:extLst>
                <a:ext uri="{FF2B5EF4-FFF2-40B4-BE49-F238E27FC236}">
                  <a16:creationId xmlns:a16="http://schemas.microsoft.com/office/drawing/2014/main" id="{DB5D3086-62D9-44F9-A62A-04F11707BFFD}"/>
                </a:ext>
              </a:extLst>
            </p:cNvPr>
            <p:cNvSpPr/>
            <p:nvPr/>
          </p:nvSpPr>
          <p:spPr>
            <a:xfrm>
              <a:off x="4786127" y="1157840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ตาก                     5.95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92" name="Rectangle: Rounded Corners 391">
              <a:extLst>
                <a:ext uri="{FF2B5EF4-FFF2-40B4-BE49-F238E27FC236}">
                  <a16:creationId xmlns:a16="http://schemas.microsoft.com/office/drawing/2014/main" id="{CE9CC3FC-3DEE-4E38-968C-E6A1AC88703E}"/>
                </a:ext>
              </a:extLst>
            </p:cNvPr>
            <p:cNvSpPr/>
            <p:nvPr/>
          </p:nvSpPr>
          <p:spPr>
            <a:xfrm>
              <a:off x="4786127" y="1503218"/>
              <a:ext cx="1689444" cy="282796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อ่างทอง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6.26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7" name="Rectangle: Rounded Corners 406">
              <a:extLst>
                <a:ext uri="{FF2B5EF4-FFF2-40B4-BE49-F238E27FC236}">
                  <a16:creationId xmlns:a16="http://schemas.microsoft.com/office/drawing/2014/main" id="{DFE7EABF-59D7-4140-9BE7-FAE064CACA62}"/>
                </a:ext>
              </a:extLst>
            </p:cNvPr>
            <p:cNvSpPr/>
            <p:nvPr/>
          </p:nvSpPr>
          <p:spPr>
            <a:xfrm>
              <a:off x="6555824" y="822943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 ชลบุรี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8.58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5" name="Rectangle: Rounded Corners 414">
              <a:extLst>
                <a:ext uri="{FF2B5EF4-FFF2-40B4-BE49-F238E27FC236}">
                  <a16:creationId xmlns:a16="http://schemas.microsoft.com/office/drawing/2014/main" id="{A994113C-B036-48AC-AD83-DEE0328076F1}"/>
                </a:ext>
              </a:extLst>
            </p:cNvPr>
            <p:cNvSpPr/>
            <p:nvPr/>
          </p:nvSpPr>
          <p:spPr>
            <a:xfrm>
              <a:off x="6555824" y="1163183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 นครนายก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8.62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817E3861-7A8F-49E4-AC2B-2EDA18251646}"/>
                </a:ext>
              </a:extLst>
            </p:cNvPr>
            <p:cNvSpPr/>
            <p:nvPr/>
          </p:nvSpPr>
          <p:spPr>
            <a:xfrm>
              <a:off x="8315179" y="484909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 สระแก้ว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8.78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4B4CD236-CC8A-4B9A-9092-88CC4B51CB9C}"/>
                </a:ext>
              </a:extLst>
            </p:cNvPr>
            <p:cNvSpPr/>
            <p:nvPr/>
          </p:nvSpPr>
          <p:spPr>
            <a:xfrm>
              <a:off x="8321077" y="823578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 สตูล   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9.01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662F28C-02BD-406C-95C0-0B3F5AB5F1E7}"/>
                </a:ext>
              </a:extLst>
            </p:cNvPr>
            <p:cNvSpPr/>
            <p:nvPr/>
          </p:nvSpPr>
          <p:spPr>
            <a:xfrm>
              <a:off x="8318720" y="1163182"/>
              <a:ext cx="1710000" cy="340035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spc="-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10. </a:t>
              </a:r>
              <a:r>
                <a:rPr lang="th-TH" sz="1100" b="1" spc="-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พระนครศรีอยุธยา    9.04</a:t>
              </a:r>
              <a:endParaRPr lang="en-US" sz="11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507336-7771-450B-BA2E-43CD0F435C40}"/>
              </a:ext>
            </a:extLst>
          </p:cNvPr>
          <p:cNvGrpSpPr/>
          <p:nvPr/>
        </p:nvGrpSpPr>
        <p:grpSpPr>
          <a:xfrm>
            <a:off x="376473" y="754909"/>
            <a:ext cx="4012223" cy="4464288"/>
            <a:chOff x="116488" y="95879"/>
            <a:chExt cx="5938212" cy="66072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D1F8D1-620A-4A66-BE00-A94A6AFBB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88" y="95879"/>
              <a:ext cx="5551634" cy="6607282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584900" y="875236"/>
              <a:ext cx="4469800" cy="5680847"/>
              <a:chOff x="1454755" y="888290"/>
              <a:chExt cx="4469800" cy="5680847"/>
            </a:xfrm>
          </p:grpSpPr>
          <p:sp>
            <p:nvSpPr>
              <p:cNvPr id="184" name="TextBox 231">
                <a:extLst>
                  <a:ext uri="{FF2B5EF4-FFF2-40B4-BE49-F238E27FC236}">
                    <a16:creationId xmlns:a16="http://schemas.microsoft.com/office/drawing/2014/main" id="{75535AFB-BBEC-4EE4-A0FD-0BD12C61A5B9}"/>
                  </a:ext>
                </a:extLst>
              </p:cNvPr>
              <p:cNvSpPr txBox="1"/>
              <p:nvPr/>
            </p:nvSpPr>
            <p:spPr>
              <a:xfrm>
                <a:off x="2677131" y="1400689"/>
                <a:ext cx="421654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เลย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5" name="TextBox 265">
                <a:extLst>
                  <a:ext uri="{FF2B5EF4-FFF2-40B4-BE49-F238E27FC236}">
                    <a16:creationId xmlns:a16="http://schemas.microsoft.com/office/drawing/2014/main" id="{5AF2D73E-8D27-4E5C-9063-0F55915CD524}"/>
                  </a:ext>
                </a:extLst>
              </p:cNvPr>
              <p:cNvSpPr txBox="1"/>
              <p:nvPr/>
            </p:nvSpPr>
            <p:spPr>
              <a:xfrm>
                <a:off x="3095817" y="1407298"/>
                <a:ext cx="631327" cy="24929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75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อุดรธานี</a:t>
                </a:r>
                <a:endParaRPr lang="en-US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6" name="TextBox 190">
                <a:extLst>
                  <a:ext uri="{FF2B5EF4-FFF2-40B4-BE49-F238E27FC236}">
                    <a16:creationId xmlns:a16="http://schemas.microsoft.com/office/drawing/2014/main" id="{EEE78888-CF3D-458F-882D-0A137AAA9616}"/>
                  </a:ext>
                </a:extLst>
              </p:cNvPr>
              <p:cNvSpPr txBox="1"/>
              <p:nvPr/>
            </p:nvSpPr>
            <p:spPr>
              <a:xfrm>
                <a:off x="2688751" y="1998397"/>
                <a:ext cx="538994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ชัยภูมิ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57151C58-0D1E-45BF-B776-0A2AA0B057AB}"/>
                  </a:ext>
                </a:extLst>
              </p:cNvPr>
              <p:cNvSpPr txBox="1"/>
              <p:nvPr/>
            </p:nvSpPr>
            <p:spPr>
              <a:xfrm>
                <a:off x="2295083" y="2841885"/>
                <a:ext cx="36971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18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D32E721B-7902-4C57-AD01-0AB11CE6BE54}"/>
                  </a:ext>
                </a:extLst>
              </p:cNvPr>
              <p:cNvSpPr txBox="1"/>
              <p:nvPr/>
            </p:nvSpPr>
            <p:spPr>
              <a:xfrm>
                <a:off x="2220313" y="2749561"/>
                <a:ext cx="37164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10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2" name="TextBox 268">
                <a:extLst>
                  <a:ext uri="{FF2B5EF4-FFF2-40B4-BE49-F238E27FC236}">
                    <a16:creationId xmlns:a16="http://schemas.microsoft.com/office/drawing/2014/main" id="{9E2F1985-3B06-46A3-A6B1-C004C27A6FEF}"/>
                  </a:ext>
                </a:extLst>
              </p:cNvPr>
              <p:cNvSpPr txBox="1"/>
              <p:nvPr/>
            </p:nvSpPr>
            <p:spPr>
              <a:xfrm>
                <a:off x="2474055" y="3210397"/>
                <a:ext cx="51398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ชลบุรี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4" name="TextBox 198">
                <a:extLst>
                  <a:ext uri="{FF2B5EF4-FFF2-40B4-BE49-F238E27FC236}">
                    <a16:creationId xmlns:a16="http://schemas.microsoft.com/office/drawing/2014/main" id="{B1039A1B-6525-4127-903D-628F4D8E516E}"/>
                  </a:ext>
                </a:extLst>
              </p:cNvPr>
              <p:cNvSpPr txBox="1"/>
              <p:nvPr/>
            </p:nvSpPr>
            <p:spPr>
              <a:xfrm>
                <a:off x="2973957" y="2939824"/>
                <a:ext cx="64286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สระแก้ว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5" name="TextBox 239">
                <a:extLst>
                  <a:ext uri="{FF2B5EF4-FFF2-40B4-BE49-F238E27FC236}">
                    <a16:creationId xmlns:a16="http://schemas.microsoft.com/office/drawing/2014/main" id="{1C903E83-2CB3-42A8-AE84-D6C037369335}"/>
                  </a:ext>
                </a:extLst>
              </p:cNvPr>
              <p:cNvSpPr txBox="1"/>
              <p:nvPr/>
            </p:nvSpPr>
            <p:spPr>
              <a:xfrm>
                <a:off x="3572218" y="1080360"/>
                <a:ext cx="60247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บึงกาฬ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7" name="TextBox 274">
                <a:extLst>
                  <a:ext uri="{FF2B5EF4-FFF2-40B4-BE49-F238E27FC236}">
                    <a16:creationId xmlns:a16="http://schemas.microsoft.com/office/drawing/2014/main" id="{69C80E6C-FD71-48DE-8BE2-BE76312C8BE8}"/>
                  </a:ext>
                </a:extLst>
              </p:cNvPr>
              <p:cNvSpPr txBox="1"/>
              <p:nvPr/>
            </p:nvSpPr>
            <p:spPr>
              <a:xfrm>
                <a:off x="1454755" y="4975238"/>
                <a:ext cx="86793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สุราษฎร์ธานี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8" name="TextBox 270">
                <a:extLst>
                  <a:ext uri="{FF2B5EF4-FFF2-40B4-BE49-F238E27FC236}">
                    <a16:creationId xmlns:a16="http://schemas.microsoft.com/office/drawing/2014/main" id="{93714CFC-CBE3-4CD2-9B15-1711809077E0}"/>
                  </a:ext>
                </a:extLst>
              </p:cNvPr>
              <p:cNvSpPr txBox="1"/>
              <p:nvPr/>
            </p:nvSpPr>
            <p:spPr>
              <a:xfrm>
                <a:off x="2709063" y="6232134"/>
                <a:ext cx="70057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นราธิวาส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0" name="TextBox 228">
                <a:extLst>
                  <a:ext uri="{FF2B5EF4-FFF2-40B4-BE49-F238E27FC236}">
                    <a16:creationId xmlns:a16="http://schemas.microsoft.com/office/drawing/2014/main" id="{97E88239-FB4A-42B4-9B92-DD547EE8B956}"/>
                  </a:ext>
                </a:extLst>
              </p:cNvPr>
              <p:cNvSpPr txBox="1"/>
              <p:nvPr/>
            </p:nvSpPr>
            <p:spPr>
              <a:xfrm>
                <a:off x="1487421" y="1546980"/>
                <a:ext cx="44089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ตาก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73" name="TextBox 190">
                <a:extLst>
                  <a:ext uri="{FF2B5EF4-FFF2-40B4-BE49-F238E27FC236}">
                    <a16:creationId xmlns:a16="http://schemas.microsoft.com/office/drawing/2014/main" id="{55488429-9809-4006-8E24-FAF65AE5E1AC}"/>
                  </a:ext>
                </a:extLst>
              </p:cNvPr>
              <p:cNvSpPr txBox="1"/>
              <p:nvPr/>
            </p:nvSpPr>
            <p:spPr>
              <a:xfrm>
                <a:off x="2092296" y="1558290"/>
                <a:ext cx="72173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พิษณุโลก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76" name="TextBox 268">
                <a:extLst>
                  <a:ext uri="{FF2B5EF4-FFF2-40B4-BE49-F238E27FC236}">
                    <a16:creationId xmlns:a16="http://schemas.microsoft.com/office/drawing/2014/main" id="{E103EBF4-DA4A-4177-BEE5-84CF534D7E79}"/>
                  </a:ext>
                </a:extLst>
              </p:cNvPr>
              <p:cNvSpPr txBox="1"/>
              <p:nvPr/>
            </p:nvSpPr>
            <p:spPr>
              <a:xfrm>
                <a:off x="2445263" y="3025749"/>
                <a:ext cx="78906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ฉะเชิงเทรา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44B8EBC6-7C25-4194-89DA-D583C6AEE8F3}"/>
                  </a:ext>
                </a:extLst>
              </p:cNvPr>
              <p:cNvSpPr txBox="1"/>
              <p:nvPr/>
            </p:nvSpPr>
            <p:spPr>
              <a:xfrm>
                <a:off x="2180447" y="2898334"/>
                <a:ext cx="30046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ACF25453-E33A-4EC4-B3FE-101936DBDEED}"/>
                  </a:ext>
                </a:extLst>
              </p:cNvPr>
              <p:cNvSpPr txBox="1"/>
              <p:nvPr/>
            </p:nvSpPr>
            <p:spPr>
              <a:xfrm>
                <a:off x="2165059" y="2604838"/>
                <a:ext cx="30046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46" name="TextBox 270">
                <a:extLst>
                  <a:ext uri="{FF2B5EF4-FFF2-40B4-BE49-F238E27FC236}">
                    <a16:creationId xmlns:a16="http://schemas.microsoft.com/office/drawing/2014/main" id="{70A43D9B-3CCA-4B5E-8138-220DEAE18443}"/>
                  </a:ext>
                </a:extLst>
              </p:cNvPr>
              <p:cNvSpPr txBox="1"/>
              <p:nvPr/>
            </p:nvSpPr>
            <p:spPr>
              <a:xfrm>
                <a:off x="2385795" y="6310604"/>
                <a:ext cx="496675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ยะลา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47" name="TextBox 274">
                <a:extLst>
                  <a:ext uri="{FF2B5EF4-FFF2-40B4-BE49-F238E27FC236}">
                    <a16:creationId xmlns:a16="http://schemas.microsoft.com/office/drawing/2014/main" id="{6A900BA0-424B-4C2C-9DD4-A1301F762EBE}"/>
                  </a:ext>
                </a:extLst>
              </p:cNvPr>
              <p:cNvSpPr txBox="1"/>
              <p:nvPr/>
            </p:nvSpPr>
            <p:spPr>
              <a:xfrm>
                <a:off x="1792356" y="5299916"/>
                <a:ext cx="105836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นครศรีธรรมราช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48" name="TextBox 274">
                <a:extLst>
                  <a:ext uri="{FF2B5EF4-FFF2-40B4-BE49-F238E27FC236}">
                    <a16:creationId xmlns:a16="http://schemas.microsoft.com/office/drawing/2014/main" id="{DABB5320-3AF4-467D-A371-2795FF724C71}"/>
                  </a:ext>
                </a:extLst>
              </p:cNvPr>
              <p:cNvSpPr txBox="1"/>
              <p:nvPr/>
            </p:nvSpPr>
            <p:spPr>
              <a:xfrm>
                <a:off x="1622853" y="4283185"/>
                <a:ext cx="53130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ชุมพร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9" name="TextBox 270">
                <a:extLst>
                  <a:ext uri="{FF2B5EF4-FFF2-40B4-BE49-F238E27FC236}">
                    <a16:creationId xmlns:a16="http://schemas.microsoft.com/office/drawing/2014/main" id="{FDF26508-9F7F-4387-85E1-FE5861370F3C}"/>
                  </a:ext>
                </a:extLst>
              </p:cNvPr>
              <p:cNvSpPr txBox="1"/>
              <p:nvPr/>
            </p:nvSpPr>
            <p:spPr>
              <a:xfrm>
                <a:off x="1854408" y="5955013"/>
                <a:ext cx="45435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สตูล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1" name="TextBox 239">
                <a:extLst>
                  <a:ext uri="{FF2B5EF4-FFF2-40B4-BE49-F238E27FC236}">
                    <a16:creationId xmlns:a16="http://schemas.microsoft.com/office/drawing/2014/main" id="{3B9C9A85-0B90-46B1-8E10-E02FE077D7E4}"/>
                  </a:ext>
                </a:extLst>
              </p:cNvPr>
              <p:cNvSpPr txBox="1"/>
              <p:nvPr/>
            </p:nvSpPr>
            <p:spPr>
              <a:xfrm>
                <a:off x="3859618" y="1447317"/>
                <a:ext cx="71211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นครพนม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4" name="TextBox 271">
                <a:extLst>
                  <a:ext uri="{FF2B5EF4-FFF2-40B4-BE49-F238E27FC236}">
                    <a16:creationId xmlns:a16="http://schemas.microsoft.com/office/drawing/2014/main" id="{0801F37F-F28F-4D89-AF28-AD9F7729E078}"/>
                  </a:ext>
                </a:extLst>
              </p:cNvPr>
              <p:cNvSpPr txBox="1"/>
              <p:nvPr/>
            </p:nvSpPr>
            <p:spPr>
              <a:xfrm>
                <a:off x="3498196" y="2077722"/>
                <a:ext cx="567847" cy="23398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6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ร้อยเอ็ด</a:t>
                </a:r>
                <a:endParaRPr lang="en-US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9DAA5F4-9E9A-477E-B9F3-AED172124AC6}"/>
                  </a:ext>
                </a:extLst>
              </p:cNvPr>
              <p:cNvSpPr txBox="1"/>
              <p:nvPr/>
            </p:nvSpPr>
            <p:spPr>
              <a:xfrm>
                <a:off x="1989674" y="2880920"/>
                <a:ext cx="37164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10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12" name="TextBox 200">
                <a:extLst>
                  <a:ext uri="{FF2B5EF4-FFF2-40B4-BE49-F238E27FC236}">
                    <a16:creationId xmlns:a16="http://schemas.microsoft.com/office/drawing/2014/main" id="{7DFD3D10-D562-41E9-8381-B02883A3DDDC}"/>
                  </a:ext>
                </a:extLst>
              </p:cNvPr>
              <p:cNvSpPr txBox="1"/>
              <p:nvPr/>
            </p:nvSpPr>
            <p:spPr>
              <a:xfrm>
                <a:off x="1786635" y="2105569"/>
                <a:ext cx="78906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นครสวรรค์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D587346-C0C3-439E-9E57-6B71EBBF8327}"/>
                  </a:ext>
                </a:extLst>
              </p:cNvPr>
              <p:cNvSpPr txBox="1"/>
              <p:nvPr/>
            </p:nvSpPr>
            <p:spPr>
              <a:xfrm>
                <a:off x="2311647" y="2958945"/>
                <a:ext cx="28700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22" name="TextBox 194">
                <a:extLst>
                  <a:ext uri="{FF2B5EF4-FFF2-40B4-BE49-F238E27FC236}">
                    <a16:creationId xmlns:a16="http://schemas.microsoft.com/office/drawing/2014/main" id="{AF711DDA-1F18-45AD-A713-00094BF5099C}"/>
                  </a:ext>
                </a:extLst>
              </p:cNvPr>
              <p:cNvSpPr txBox="1"/>
              <p:nvPr/>
            </p:nvSpPr>
            <p:spPr>
              <a:xfrm>
                <a:off x="4499663" y="4145886"/>
                <a:ext cx="64864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อ่างทอง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25" name="Google Shape;246;p33">
                <a:extLst>
                  <a:ext uri="{FF2B5EF4-FFF2-40B4-BE49-F238E27FC236}">
                    <a16:creationId xmlns:a16="http://schemas.microsoft.com/office/drawing/2014/main" id="{BFD5E203-1787-4986-BB3E-884420E408DA}"/>
                  </a:ext>
                </a:extLst>
              </p:cNvPr>
              <p:cNvSpPr/>
              <p:nvPr/>
            </p:nvSpPr>
            <p:spPr>
              <a:xfrm>
                <a:off x="3091042" y="4113632"/>
                <a:ext cx="304760" cy="408452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rgbClr val="E84E4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65EDE88-B567-482F-9C18-25E8A4DE9DEF}"/>
                  </a:ext>
                </a:extLst>
              </p:cNvPr>
              <p:cNvSpPr txBox="1"/>
              <p:nvPr/>
            </p:nvSpPr>
            <p:spPr>
              <a:xfrm>
                <a:off x="3095812" y="4125061"/>
                <a:ext cx="294696" cy="27699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9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endPara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27" name="TextBox 194">
                <a:extLst>
                  <a:ext uri="{FF2B5EF4-FFF2-40B4-BE49-F238E27FC236}">
                    <a16:creationId xmlns:a16="http://schemas.microsoft.com/office/drawing/2014/main" id="{96124E49-67F7-4920-BEDC-7BD908D15690}"/>
                  </a:ext>
                </a:extLst>
              </p:cNvPr>
              <p:cNvSpPr txBox="1"/>
              <p:nvPr/>
            </p:nvSpPr>
            <p:spPr>
              <a:xfrm>
                <a:off x="3338629" y="4142791"/>
                <a:ext cx="71788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กรุงเทพฯ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28" name="Google Shape;246;p33">
                <a:extLst>
                  <a:ext uri="{FF2B5EF4-FFF2-40B4-BE49-F238E27FC236}">
                    <a16:creationId xmlns:a16="http://schemas.microsoft.com/office/drawing/2014/main" id="{3FBA3462-09CC-416F-9DB8-510108E36A62}"/>
                  </a:ext>
                </a:extLst>
              </p:cNvPr>
              <p:cNvSpPr/>
              <p:nvPr/>
            </p:nvSpPr>
            <p:spPr>
              <a:xfrm>
                <a:off x="4166088" y="4949085"/>
                <a:ext cx="313102" cy="408451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/>
              </a:p>
            </p:txBody>
          </p:sp>
          <p:sp>
            <p:nvSpPr>
              <p:cNvPr id="129" name="Google Shape;246;p33">
                <a:extLst>
                  <a:ext uri="{FF2B5EF4-FFF2-40B4-BE49-F238E27FC236}">
                    <a16:creationId xmlns:a16="http://schemas.microsoft.com/office/drawing/2014/main" id="{C29A924A-871E-4245-B8F4-84091CB5B79C}"/>
                  </a:ext>
                </a:extLst>
              </p:cNvPr>
              <p:cNvSpPr/>
              <p:nvPr/>
            </p:nvSpPr>
            <p:spPr>
              <a:xfrm>
                <a:off x="3083314" y="4520043"/>
                <a:ext cx="304760" cy="408452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rgbClr val="E84E4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/>
              </a:p>
            </p:txBody>
          </p:sp>
          <p:sp>
            <p:nvSpPr>
              <p:cNvPr id="130" name="TextBox 194">
                <a:extLst>
                  <a:ext uri="{FF2B5EF4-FFF2-40B4-BE49-F238E27FC236}">
                    <a16:creationId xmlns:a16="http://schemas.microsoft.com/office/drawing/2014/main" id="{F5345183-8FF4-4DFF-BBF1-BC88489F4D85}"/>
                  </a:ext>
                </a:extLst>
              </p:cNvPr>
              <p:cNvSpPr txBox="1"/>
              <p:nvPr/>
            </p:nvSpPr>
            <p:spPr>
              <a:xfrm>
                <a:off x="4474488" y="4992825"/>
                <a:ext cx="1450067" cy="3188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พระนครศรีอยุธยา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1" name="TextBox 194">
                <a:extLst>
                  <a:ext uri="{FF2B5EF4-FFF2-40B4-BE49-F238E27FC236}">
                    <a16:creationId xmlns:a16="http://schemas.microsoft.com/office/drawing/2014/main" id="{C9FB25FF-A21C-40A4-8976-AF7D6951640C}"/>
                  </a:ext>
                </a:extLst>
              </p:cNvPr>
              <p:cNvSpPr txBox="1"/>
              <p:nvPr/>
            </p:nvSpPr>
            <p:spPr>
              <a:xfrm>
                <a:off x="3358699" y="4555346"/>
                <a:ext cx="62555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นนทบุรี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0C4052D-D7A1-40B3-A896-13A61443B8F9}"/>
                  </a:ext>
                </a:extLst>
              </p:cNvPr>
              <p:cNvSpPr txBox="1"/>
              <p:nvPr/>
            </p:nvSpPr>
            <p:spPr>
              <a:xfrm>
                <a:off x="4144084" y="4978162"/>
                <a:ext cx="352404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5BC2B5D-168B-448C-865C-38B028E4B9E3}"/>
                  </a:ext>
                </a:extLst>
              </p:cNvPr>
              <p:cNvSpPr txBox="1"/>
              <p:nvPr/>
            </p:nvSpPr>
            <p:spPr>
              <a:xfrm>
                <a:off x="3095709" y="4535915"/>
                <a:ext cx="312010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9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</a:t>
                </a:r>
                <a:endPara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5" name="TextBox 194">
                <a:extLst>
                  <a:ext uri="{FF2B5EF4-FFF2-40B4-BE49-F238E27FC236}">
                    <a16:creationId xmlns:a16="http://schemas.microsoft.com/office/drawing/2014/main" id="{830E0678-B89A-47C7-B200-326704C3F5D4}"/>
                  </a:ext>
                </a:extLst>
              </p:cNvPr>
              <p:cNvSpPr txBox="1"/>
              <p:nvPr/>
            </p:nvSpPr>
            <p:spPr>
              <a:xfrm>
                <a:off x="4460758" y="4567033"/>
                <a:ext cx="75443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นครนายก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7" name="Google Shape;246;p33">
                <a:extLst>
                  <a:ext uri="{FF2B5EF4-FFF2-40B4-BE49-F238E27FC236}">
                    <a16:creationId xmlns:a16="http://schemas.microsoft.com/office/drawing/2014/main" id="{05DC2F4C-E223-430E-9FE3-AC0EFB7356E6}"/>
                  </a:ext>
                </a:extLst>
              </p:cNvPr>
              <p:cNvSpPr/>
              <p:nvPr/>
            </p:nvSpPr>
            <p:spPr>
              <a:xfrm>
                <a:off x="3101161" y="4939702"/>
                <a:ext cx="304760" cy="408452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rgbClr val="E84E4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/>
              </a:p>
            </p:txBody>
          </p:sp>
          <p:sp>
            <p:nvSpPr>
              <p:cNvPr id="140" name="Google Shape;246;p33">
                <a:extLst>
                  <a:ext uri="{FF2B5EF4-FFF2-40B4-BE49-F238E27FC236}">
                    <a16:creationId xmlns:a16="http://schemas.microsoft.com/office/drawing/2014/main" id="{24961E7D-2E7A-447B-9BA5-3C9EFA8AB6B3}"/>
                  </a:ext>
                </a:extLst>
              </p:cNvPr>
              <p:cNvSpPr/>
              <p:nvPr/>
            </p:nvSpPr>
            <p:spPr>
              <a:xfrm>
                <a:off x="4173411" y="4533247"/>
                <a:ext cx="313102" cy="408451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9BB6273-D8E6-4A7C-BA63-CC6A42661095}"/>
                  </a:ext>
                </a:extLst>
              </p:cNvPr>
              <p:cNvSpPr txBox="1"/>
              <p:nvPr/>
            </p:nvSpPr>
            <p:spPr>
              <a:xfrm>
                <a:off x="4160846" y="4564317"/>
                <a:ext cx="298543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9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7</a:t>
                </a:r>
                <a:endPara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46" name="Google Shape;246;p33">
                <a:extLst>
                  <a:ext uri="{FF2B5EF4-FFF2-40B4-BE49-F238E27FC236}">
                    <a16:creationId xmlns:a16="http://schemas.microsoft.com/office/drawing/2014/main" id="{9F3731C9-5F0A-42BC-96DB-59121ABCF925}"/>
                  </a:ext>
                </a:extLst>
              </p:cNvPr>
              <p:cNvSpPr/>
              <p:nvPr/>
            </p:nvSpPr>
            <p:spPr>
              <a:xfrm>
                <a:off x="3116456" y="5363164"/>
                <a:ext cx="304760" cy="408452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rgbClr val="E84E4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EA011A6-C957-4008-96AB-E5B36F31B6F1}"/>
                  </a:ext>
                </a:extLst>
              </p:cNvPr>
              <p:cNvSpPr txBox="1"/>
              <p:nvPr/>
            </p:nvSpPr>
            <p:spPr>
              <a:xfrm>
                <a:off x="2991539" y="4942176"/>
                <a:ext cx="390876" cy="27699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9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10</a:t>
                </a:r>
                <a:endPara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48" name="TextBox 194">
                <a:extLst>
                  <a:ext uri="{FF2B5EF4-FFF2-40B4-BE49-F238E27FC236}">
                    <a16:creationId xmlns:a16="http://schemas.microsoft.com/office/drawing/2014/main" id="{1F762B8D-85C6-4349-A46F-180AACAFFE0F}"/>
                  </a:ext>
                </a:extLst>
              </p:cNvPr>
              <p:cNvSpPr txBox="1"/>
              <p:nvPr/>
            </p:nvSpPr>
            <p:spPr>
              <a:xfrm>
                <a:off x="3265775" y="4948446"/>
                <a:ext cx="68518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นครปฐม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8" name="TextBox 239">
                <a:extLst>
                  <a:ext uri="{FF2B5EF4-FFF2-40B4-BE49-F238E27FC236}">
                    <a16:creationId xmlns:a16="http://schemas.microsoft.com/office/drawing/2014/main" id="{D220127B-EB88-45AB-B448-56164EFB93F0}"/>
                  </a:ext>
                </a:extLst>
              </p:cNvPr>
              <p:cNvSpPr txBox="1"/>
              <p:nvPr/>
            </p:nvSpPr>
            <p:spPr>
              <a:xfrm>
                <a:off x="2934543" y="1153810"/>
                <a:ext cx="75636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หนองคาย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3" name="TextBox 189">
                <a:extLst>
                  <a:ext uri="{FF2B5EF4-FFF2-40B4-BE49-F238E27FC236}">
                    <a16:creationId xmlns:a16="http://schemas.microsoft.com/office/drawing/2014/main" id="{754DBED4-ACEA-4C6C-B450-823DE7C848F1}"/>
                  </a:ext>
                </a:extLst>
              </p:cNvPr>
              <p:cNvSpPr txBox="1"/>
              <p:nvPr/>
            </p:nvSpPr>
            <p:spPr>
              <a:xfrm>
                <a:off x="1799907" y="888290"/>
                <a:ext cx="56400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ลำปาง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75975A83-2535-4DEF-A3CB-7FCF30155287}"/>
                  </a:ext>
                </a:extLst>
              </p:cNvPr>
              <p:cNvSpPr txBox="1"/>
              <p:nvPr/>
            </p:nvSpPr>
            <p:spPr>
              <a:xfrm>
                <a:off x="2495638" y="2799040"/>
                <a:ext cx="28892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7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24" name="Google Shape;246;p33">
                <a:extLst>
                  <a:ext uri="{FF2B5EF4-FFF2-40B4-BE49-F238E27FC236}">
                    <a16:creationId xmlns:a16="http://schemas.microsoft.com/office/drawing/2014/main" id="{F4A913C4-6F9F-47B9-80A5-02D6D721DFFA}"/>
                  </a:ext>
                </a:extLst>
              </p:cNvPr>
              <p:cNvSpPr/>
              <p:nvPr/>
            </p:nvSpPr>
            <p:spPr>
              <a:xfrm>
                <a:off x="4196446" y="4106921"/>
                <a:ext cx="313102" cy="408451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16913" extrusionOk="0">
                    <a:moveTo>
                      <a:pt x="5705" y="3303"/>
                    </a:moveTo>
                    <a:cubicBezTo>
                      <a:pt x="7173" y="3303"/>
                      <a:pt x="8373" y="4504"/>
                      <a:pt x="8373" y="5971"/>
                    </a:cubicBezTo>
                    <a:cubicBezTo>
                      <a:pt x="8340" y="7472"/>
                      <a:pt x="7173" y="8640"/>
                      <a:pt x="5705" y="8640"/>
                    </a:cubicBezTo>
                    <a:cubicBezTo>
                      <a:pt x="4237" y="8640"/>
                      <a:pt x="3036" y="7406"/>
                      <a:pt x="3036" y="5971"/>
                    </a:cubicBezTo>
                    <a:cubicBezTo>
                      <a:pt x="3036" y="4504"/>
                      <a:pt x="4237" y="3303"/>
                      <a:pt x="5705" y="3303"/>
                    </a:cubicBezTo>
                    <a:close/>
                    <a:moveTo>
                      <a:pt x="5671" y="0"/>
                    </a:moveTo>
                    <a:cubicBezTo>
                      <a:pt x="2569" y="0"/>
                      <a:pt x="67" y="2502"/>
                      <a:pt x="1" y="5571"/>
                    </a:cubicBezTo>
                    <a:lnTo>
                      <a:pt x="1" y="5638"/>
                    </a:lnTo>
                    <a:cubicBezTo>
                      <a:pt x="1" y="5871"/>
                      <a:pt x="1" y="6071"/>
                      <a:pt x="34" y="6305"/>
                    </a:cubicBezTo>
                    <a:cubicBezTo>
                      <a:pt x="301" y="8840"/>
                      <a:pt x="1669" y="12543"/>
                      <a:pt x="5671" y="16912"/>
                    </a:cubicBezTo>
                    <a:cubicBezTo>
                      <a:pt x="9674" y="12543"/>
                      <a:pt x="11042" y="8807"/>
                      <a:pt x="11275" y="6305"/>
                    </a:cubicBezTo>
                    <a:cubicBezTo>
                      <a:pt x="11342" y="6071"/>
                      <a:pt x="11342" y="5838"/>
                      <a:pt x="11342" y="5638"/>
                    </a:cubicBezTo>
                    <a:lnTo>
                      <a:pt x="11342" y="5571"/>
                    </a:lnTo>
                    <a:cubicBezTo>
                      <a:pt x="11275" y="2502"/>
                      <a:pt x="8774" y="0"/>
                      <a:pt x="5671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endParaRPr sz="15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5A57033-1BD5-4474-9EA9-5F79A52A49BB}"/>
                  </a:ext>
                </a:extLst>
              </p:cNvPr>
              <p:cNvSpPr txBox="1"/>
              <p:nvPr/>
            </p:nvSpPr>
            <p:spPr>
              <a:xfrm>
                <a:off x="4135989" y="4131026"/>
                <a:ext cx="310086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9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endPara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4D6E5F7A-2488-4A2F-8245-6C6B2C81DBC1}"/>
                  </a:ext>
                </a:extLst>
              </p:cNvPr>
              <p:cNvSpPr txBox="1"/>
              <p:nvPr/>
            </p:nvSpPr>
            <p:spPr>
              <a:xfrm>
                <a:off x="3022479" y="5381020"/>
                <a:ext cx="387029" cy="27699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900" b="1" dirty="0" smtClean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18</a:t>
                </a:r>
                <a:endPara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9" name="TextBox 194">
                <a:extLst>
                  <a:ext uri="{FF2B5EF4-FFF2-40B4-BE49-F238E27FC236}">
                    <a16:creationId xmlns:a16="http://schemas.microsoft.com/office/drawing/2014/main" id="{5BC4748F-F9AA-4E48-9212-DB50D783BD71}"/>
                  </a:ext>
                </a:extLst>
              </p:cNvPr>
              <p:cNvSpPr txBox="1"/>
              <p:nvPr/>
            </p:nvSpPr>
            <p:spPr>
              <a:xfrm>
                <a:off x="3269423" y="5393111"/>
                <a:ext cx="69480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ปทุมธานี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67" name="TextBox 274">
              <a:extLst>
                <a:ext uri="{FF2B5EF4-FFF2-40B4-BE49-F238E27FC236}">
                  <a16:creationId xmlns:a16="http://schemas.microsoft.com/office/drawing/2014/main" id="{4DD275DE-3432-4DE5-BCCA-2867A6AC67E6}"/>
                </a:ext>
              </a:extLst>
            </p:cNvPr>
            <p:cNvSpPr txBox="1"/>
            <p:nvPr/>
          </p:nvSpPr>
          <p:spPr>
            <a:xfrm>
              <a:off x="2128075" y="5682977"/>
              <a:ext cx="54091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พัทลุง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8" name="TextBox 274">
              <a:extLst>
                <a:ext uri="{FF2B5EF4-FFF2-40B4-BE49-F238E27FC236}">
                  <a16:creationId xmlns:a16="http://schemas.microsoft.com/office/drawing/2014/main" id="{BF516E8B-7438-45C3-961A-E4CD4C6099BE}"/>
                </a:ext>
              </a:extLst>
            </p:cNvPr>
            <p:cNvSpPr txBox="1"/>
            <p:nvPr/>
          </p:nvSpPr>
          <p:spPr>
            <a:xfrm>
              <a:off x="1841329" y="5654237"/>
              <a:ext cx="42550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ตรัง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9" name="TextBox 189">
              <a:extLst>
                <a:ext uri="{FF2B5EF4-FFF2-40B4-BE49-F238E27FC236}">
                  <a16:creationId xmlns:a16="http://schemas.microsoft.com/office/drawing/2014/main" id="{68737820-F0E7-4148-B683-1C3C3B382009}"/>
                </a:ext>
              </a:extLst>
            </p:cNvPr>
            <p:cNvSpPr txBox="1"/>
            <p:nvPr/>
          </p:nvSpPr>
          <p:spPr>
            <a:xfrm>
              <a:off x="2143428" y="1240554"/>
              <a:ext cx="67749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อุตรดิตถ์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28868" y="2392"/>
            <a:ext cx="9160684" cy="618162"/>
            <a:chOff x="428868" y="118504"/>
            <a:chExt cx="9160684" cy="618162"/>
          </a:xfrm>
        </p:grpSpPr>
        <p:sp>
          <p:nvSpPr>
            <p:cNvPr id="69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0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78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1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76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77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72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73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4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0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0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หนี้เกินกำหนดชำระคงเหลือต่ำกว่าร้อยละ 10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543571" y="5383372"/>
            <a:ext cx="9024932" cy="308770"/>
            <a:chOff x="572552" y="4918515"/>
            <a:chExt cx="9024932" cy="308770"/>
          </a:xfrm>
        </p:grpSpPr>
        <p:grpSp>
          <p:nvGrpSpPr>
            <p:cNvPr id="92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10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02" name="TextBox 4"/>
              <p:cNvSpPr txBox="1"/>
              <p:nvPr/>
            </p:nvSpPr>
            <p:spPr>
              <a:xfrm>
                <a:off x="3433718" y="-434215"/>
                <a:ext cx="13934627" cy="4719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93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94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95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96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97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98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8979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66789</TotalTime>
  <Words>4700</Words>
  <Application>Microsoft Office PowerPoint</Application>
  <PresentationFormat>Custom</PresentationFormat>
  <Paragraphs>1598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Calibri Light</vt:lpstr>
      <vt:lpstr>Roboto</vt:lpstr>
      <vt:lpstr>PT Sans</vt:lpstr>
      <vt:lpstr>Noto Sans</vt:lpstr>
      <vt:lpstr>Cordia New</vt:lpstr>
      <vt:lpstr>Calibri</vt:lpstr>
      <vt:lpstr>Arial</vt:lpstr>
      <vt:lpstr>Chulabhorn Likit Text Light</vt:lpstr>
      <vt:lpstr>Chulabhorn Likit Text</vt:lpstr>
      <vt:lpstr>Fira Sans Extra Condensed Medium</vt:lpstr>
      <vt:lpstr>Times New Roman</vt:lpstr>
      <vt:lpstr>TH SarabunPSK</vt:lpstr>
      <vt:lpstr>Tahoma</vt:lpstr>
      <vt:lpstr>KodchiangUPC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 ประกาศคณะกรรมการบริหารกองทุนพัฒนาบทบาทสตรี เรื่อง หลักเกณฑ์ วิธีการ และเงื่อนไขการพิจารณา ลดหรืองดเบี้ยปรับ/ดอกเบี้ยผิดนัดตามสัญญากู้ยืมเงินของกองทุนพัฒนาบทบาทสตรี</vt:lpstr>
      <vt:lpstr>2.3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เกี่ยวกับการลดอัตราดอกเบี้ยเงินกู้และอัตราดอกเบี้ยผิดนัดกองทุนพัฒนาบทบาทสตรี พ.ศ. 2566 </vt:lpstr>
      <vt:lpstr>PowerPoint Presentation</vt:lpstr>
      <vt:lpstr>สรุปผลการประชุมปิดตรวจ รายงานการเงินกองทุนพัฒนาบทบาทสตรี สำหรับปีสิ้นสุดวันที่ 30 กันยายน 2565</vt:lpstr>
      <vt:lpstr>ประเด็นความเห็นโครงการพัฒนาระบบบัญชีการเงิน และระบบโปรแกรมทะเบียนลูกหนี้</vt:lpstr>
      <vt:lpstr>การเสนอรายงานข้อตรวจพบ จากการตรวจสอบรายงานการเงินกองทุนพัฒนาบทบาทสตรี  สำหรับปีสิ้นสุดวันที่ 30 กันยายน 2565</vt:lpstr>
      <vt:lpstr>ประเด็นข้อตรวจสอบจากการตรวจสอบ รายงานการเงินของกองทุนพัฒนาบทบาทสตรีที่เกิดขึ้นเช่นเดียวกับปีก่อน</vt:lpstr>
      <vt:lpstr>ประเด็นข้อตรวจสอบจากการตรวจสอบ รายงานการเงินของกองทุนพัฒนาบทบาทสตรี งวดปี พ.ศ. 2565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4707</cp:revision>
  <cp:lastPrinted>2023-11-30T02:15:23Z</cp:lastPrinted>
  <dcterms:created xsi:type="dcterms:W3CDTF">2021-03-14T09:40:19Z</dcterms:created>
  <dcterms:modified xsi:type="dcterms:W3CDTF">2023-11-30T02:44:29Z</dcterms:modified>
</cp:coreProperties>
</file>