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95"/>
  </p:notesMasterIdLst>
  <p:handoutMasterIdLst>
    <p:handoutMasterId r:id="rId96"/>
  </p:handoutMasterIdLst>
  <p:sldIdLst>
    <p:sldId id="772" r:id="rId2"/>
    <p:sldId id="410" r:id="rId3"/>
    <p:sldId id="1509" r:id="rId4"/>
    <p:sldId id="1533" r:id="rId5"/>
    <p:sldId id="1520" r:id="rId6"/>
    <p:sldId id="1081" r:id="rId7"/>
    <p:sldId id="1710" r:id="rId8"/>
    <p:sldId id="1012" r:id="rId9"/>
    <p:sldId id="1657" r:id="rId10"/>
    <p:sldId id="1659" r:id="rId11"/>
    <p:sldId id="1660" r:id="rId12"/>
    <p:sldId id="798" r:id="rId13"/>
    <p:sldId id="1526" r:id="rId14"/>
    <p:sldId id="1528" r:id="rId15"/>
    <p:sldId id="1529" r:id="rId16"/>
    <p:sldId id="1661" r:id="rId17"/>
    <p:sldId id="1611" r:id="rId18"/>
    <p:sldId id="1663" r:id="rId19"/>
    <p:sldId id="1612" r:id="rId20"/>
    <p:sldId id="1613" r:id="rId21"/>
    <p:sldId id="1689" r:id="rId22"/>
    <p:sldId id="1690" r:id="rId23"/>
    <p:sldId id="1691" r:id="rId24"/>
    <p:sldId id="1692" r:id="rId25"/>
    <p:sldId id="1693" r:id="rId26"/>
    <p:sldId id="1694" r:id="rId27"/>
    <p:sldId id="1695" r:id="rId28"/>
    <p:sldId id="1696" r:id="rId29"/>
    <p:sldId id="1697" r:id="rId30"/>
    <p:sldId id="1698" r:id="rId31"/>
    <p:sldId id="1699" r:id="rId32"/>
    <p:sldId id="1700" r:id="rId33"/>
    <p:sldId id="1701" r:id="rId34"/>
    <p:sldId id="1702" r:id="rId35"/>
    <p:sldId id="1703" r:id="rId36"/>
    <p:sldId id="1614" r:id="rId37"/>
    <p:sldId id="1665" r:id="rId38"/>
    <p:sldId id="1216" r:id="rId39"/>
    <p:sldId id="1521" r:id="rId40"/>
    <p:sldId id="1617" r:id="rId41"/>
    <p:sldId id="1666" r:id="rId42"/>
    <p:sldId id="1619" r:id="rId43"/>
    <p:sldId id="1620" r:id="rId44"/>
    <p:sldId id="824" r:id="rId45"/>
    <p:sldId id="1313" r:id="rId46"/>
    <p:sldId id="1667" r:id="rId47"/>
    <p:sldId id="636" r:id="rId48"/>
    <p:sldId id="325" r:id="rId49"/>
    <p:sldId id="1478" r:id="rId50"/>
    <p:sldId id="326" r:id="rId51"/>
    <p:sldId id="1639" r:id="rId52"/>
    <p:sldId id="1640" r:id="rId53"/>
    <p:sldId id="1641" r:id="rId54"/>
    <p:sldId id="1642" r:id="rId55"/>
    <p:sldId id="1643" r:id="rId56"/>
    <p:sldId id="1644" r:id="rId57"/>
    <p:sldId id="1646" r:id="rId58"/>
    <p:sldId id="1704" r:id="rId59"/>
    <p:sldId id="1705" r:id="rId60"/>
    <p:sldId id="1707" r:id="rId61"/>
    <p:sldId id="1709" r:id="rId62"/>
    <p:sldId id="1708" r:id="rId63"/>
    <p:sldId id="635" r:id="rId64"/>
    <p:sldId id="1648" r:id="rId65"/>
    <p:sldId id="1649" r:id="rId66"/>
    <p:sldId id="1650" r:id="rId67"/>
    <p:sldId id="1651" r:id="rId68"/>
    <p:sldId id="1652" r:id="rId69"/>
    <p:sldId id="1653" r:id="rId70"/>
    <p:sldId id="1654" r:id="rId71"/>
    <p:sldId id="1655" r:id="rId72"/>
    <p:sldId id="1634" r:id="rId73"/>
    <p:sldId id="1668" r:id="rId74"/>
    <p:sldId id="1669" r:id="rId75"/>
    <p:sldId id="1670" r:id="rId76"/>
    <p:sldId id="1673" r:id="rId77"/>
    <p:sldId id="1674" r:id="rId78"/>
    <p:sldId id="1675" r:id="rId79"/>
    <p:sldId id="1676" r:id="rId80"/>
    <p:sldId id="1677" r:id="rId81"/>
    <p:sldId id="1678" r:id="rId82"/>
    <p:sldId id="1679" r:id="rId83"/>
    <p:sldId id="1680" r:id="rId84"/>
    <p:sldId id="1681" r:id="rId85"/>
    <p:sldId id="1682" r:id="rId86"/>
    <p:sldId id="1683" r:id="rId87"/>
    <p:sldId id="1684" r:id="rId88"/>
    <p:sldId id="1685" r:id="rId89"/>
    <p:sldId id="1686" r:id="rId90"/>
    <p:sldId id="1687" r:id="rId91"/>
    <p:sldId id="1688" r:id="rId92"/>
    <p:sldId id="811" r:id="rId93"/>
    <p:sldId id="323" r:id="rId94"/>
  </p:sldIdLst>
  <p:sldSz cx="10160000" cy="5715000"/>
  <p:notesSz cx="6889750" cy="10021888"/>
  <p:embeddedFontLst>
    <p:embeddedFont>
      <p:font typeface="KodchiangUPC" panose="02020603050405020304" pitchFamily="18" charset="-34"/>
      <p:regular r:id="rId97"/>
      <p:bold r:id="rId98"/>
      <p:italic r:id="rId99"/>
      <p:boldItalic r:id="rId100"/>
    </p:embeddedFont>
    <p:embeddedFont>
      <p:font typeface="Malgun Gothic" panose="020B0503020000020004" pitchFamily="34" charset="-127"/>
      <p:regular r:id="rId101"/>
      <p:bold r:id="rId102"/>
    </p:embeddedFont>
    <p:embeddedFont>
      <p:font typeface="Calibri Light" panose="020F0302020204030204" pitchFamily="34" charset="0"/>
      <p:regular r:id="rId103"/>
      <p:italic r:id="rId104"/>
    </p:embeddedFont>
    <p:embeddedFont>
      <p:font typeface="Chulabhorn Likit Display Medium" panose="00000600000000000000" pitchFamily="50" charset="-34"/>
      <p:regular r:id="rId105"/>
    </p:embeddedFont>
    <p:embeddedFont>
      <p:font typeface="Chulabhorn Likit Text Light" panose="00000400000000000000" pitchFamily="50" charset="-34"/>
      <p:regular r:id="rId106"/>
    </p:embeddedFont>
    <p:embeddedFont>
      <p:font typeface="Cordia New" panose="020B0304020202020204" pitchFamily="34" charset="-34"/>
      <p:regular r:id="rId107"/>
      <p:bold r:id="rId108"/>
      <p:italic r:id="rId109"/>
      <p:boldItalic r:id="rId110"/>
    </p:embeddedFont>
    <p:embeddedFont>
      <p:font typeface="Calibri" panose="020F0502020204030204" pitchFamily="34" charset="0"/>
      <p:regular r:id="rId111"/>
      <p:bold r:id="rId112"/>
      <p:italic r:id="rId113"/>
      <p:boldItalic r:id="rId114"/>
    </p:embeddedFont>
    <p:embeddedFont>
      <p:font typeface="Chulabhorn Likit Text" panose="00000500000000000000" pitchFamily="50" charset="-34"/>
      <p:regular r:id="rId115"/>
      <p:bold r:id="rId116"/>
    </p:embeddedFont>
    <p:embeddedFont>
      <p:font typeface="TH SarabunPSK" panose="020B0500040200020003" pitchFamily="34" charset="-34"/>
      <p:regular r:id="rId117"/>
      <p:bold r:id="rId118"/>
      <p:italic r:id="rId119"/>
      <p:boldItalic r:id="rId120"/>
    </p:embeddedFont>
    <p:embeddedFont>
      <p:font typeface="Chulabhorn Likit Text Light๙" panose="00000400000000000000" pitchFamily="2" charset="-34"/>
      <p:regular r:id="rId121"/>
    </p:embeddedFont>
    <p:embeddedFont>
      <p:font typeface="Angsana New" panose="02020603050405020304" pitchFamily="18" charset="-34"/>
      <p:regular r:id="rId122"/>
      <p:bold r:id="rId123"/>
      <p:italic r:id="rId124"/>
      <p:boldItalic r:id="rId125"/>
    </p:embeddedFont>
    <p:embeddedFont>
      <p:font typeface="Tahoma" panose="020B0604030504040204" pitchFamily="34" charset="0"/>
      <p:regular r:id="rId126"/>
      <p:bold r:id="rId127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919"/>
    <a:srgbClr val="FAD7D8"/>
    <a:srgbClr val="FAE4E5"/>
    <a:srgbClr val="FFFFC1"/>
    <a:srgbClr val="FFD5FF"/>
    <a:srgbClr val="DCB9FF"/>
    <a:srgbClr val="FFB3FF"/>
    <a:srgbClr val="E6E4DF"/>
    <a:srgbClr val="E6E3DA"/>
    <a:srgbClr val="D9D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322" autoAdjust="0"/>
  </p:normalViewPr>
  <p:slideViewPr>
    <p:cSldViewPr snapToGrid="0">
      <p:cViewPr>
        <p:scale>
          <a:sx n="100" d="100"/>
          <a:sy n="100" d="100"/>
        </p:scale>
        <p:origin x="330" y="-23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6.fntdata"/><Relationship Id="rId16" Type="http://schemas.openxmlformats.org/officeDocument/2006/relationships/slide" Target="slides/slide15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6.fntdata"/><Relationship Id="rId123" Type="http://schemas.openxmlformats.org/officeDocument/2006/relationships/font" Target="fonts/font27.fntdata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7.fntdata"/><Relationship Id="rId118" Type="http://schemas.openxmlformats.org/officeDocument/2006/relationships/font" Target="fonts/font22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124" Type="http://schemas.openxmlformats.org/officeDocument/2006/relationships/font" Target="fonts/font28.fntdata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8.fntdata"/><Relationship Id="rId119" Type="http://schemas.openxmlformats.org/officeDocument/2006/relationships/font" Target="fonts/font23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120" Type="http://schemas.openxmlformats.org/officeDocument/2006/relationships/font" Target="fonts/font24.fntdata"/><Relationship Id="rId125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4.fntdata"/><Relationship Id="rId115" Type="http://schemas.openxmlformats.org/officeDocument/2006/relationships/font" Target="fonts/font19.fntdata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126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121" Type="http://schemas.openxmlformats.org/officeDocument/2006/relationships/font" Target="fonts/font2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27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122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6839468173038E-2"/>
          <c:y val="6.673220036716726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61198651578525E-2"/>
                  <c:y val="-2.6374094841372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F-46A6-8F65-724003E70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2)</c:v>
                </c:pt>
              </c:strCache>
            </c:strRef>
          </c:tx>
          <c:spPr>
            <a:solidFill>
              <a:srgbClr val="FFD5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23007787728514E-2"/>
                  <c:y val="-2.5320624905047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1F-46A6-8F65-724003E70C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ผลเบิกจ่าย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970167570748884E-2"/>
                  <c:y val="-2.0256499924038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1F-46A6-8F65-724003E70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มีนาคม 2564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1F-46A6-8F65-724003E70C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4"/>
        <c:overlap val="-50"/>
        <c:axId val="1846727840"/>
        <c:axId val="1846728256"/>
      </c:barChart>
      <c:catAx>
        <c:axId val="1846727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6728256"/>
        <c:crosses val="autoZero"/>
        <c:auto val="1"/>
        <c:lblAlgn val="ctr"/>
        <c:lblOffset val="100"/>
        <c:noMultiLvlLbl val="0"/>
      </c:catAx>
      <c:valAx>
        <c:axId val="1846728256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8467278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89745833048075"/>
          <c:y val="0.847285346352594"/>
          <c:w val="0.74295170316067871"/>
          <c:h val="8.8567820730237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64C0-A47B-44F8-9F45-46E5FF1051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BB23C1E-EE3F-4AD2-8C12-345C862A336C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th-TH" sz="1600" b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ความเสี่ยงด้านกลยุทธ์ </a:t>
          </a:r>
          <a:r>
            <a:rPr lang="th-TH" sz="1600" b="0" i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3 เรื่อง</a:t>
          </a:r>
        </a:p>
      </dgm:t>
    </dgm:pt>
    <dgm:pt modelId="{C494260E-90F6-4041-991A-F175000F3E56}" type="parTrans" cxnId="{014EA6B0-8EEE-4F49-8D32-00BE889258A5}">
      <dgm:prSet/>
      <dgm:spPr/>
      <dgm:t>
        <a:bodyPr/>
        <a:lstStyle/>
        <a:p>
          <a:endParaRPr lang="th-TH"/>
        </a:p>
      </dgm:t>
    </dgm:pt>
    <dgm:pt modelId="{671C1CD7-F528-4FDC-A8CD-E07A73AF4989}" type="sibTrans" cxnId="{014EA6B0-8EEE-4F49-8D32-00BE889258A5}">
      <dgm:prSet/>
      <dgm:spPr/>
      <dgm:t>
        <a:bodyPr/>
        <a:lstStyle/>
        <a:p>
          <a:endParaRPr lang="th-TH"/>
        </a:p>
      </dgm:t>
    </dgm:pt>
    <dgm:pt modelId="{79CBDDF6-BF8B-4EA8-8B0E-33483F52592F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th-TH" sz="1600" b="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ความเสี่ยงด้านการปฏิบัติงาน </a:t>
          </a:r>
          <a:r>
            <a:rPr lang="th-TH" sz="1600" b="0" i="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2 เรื่อง</a:t>
          </a:r>
        </a:p>
      </dgm:t>
    </dgm:pt>
    <dgm:pt modelId="{977BFECB-AA76-4B89-B8FD-92AADB7B4699}" type="parTrans" cxnId="{D6D82AA0-A9EF-45B1-942A-FFBDF4F0477C}">
      <dgm:prSet/>
      <dgm:spPr/>
      <dgm:t>
        <a:bodyPr/>
        <a:lstStyle/>
        <a:p>
          <a:endParaRPr lang="th-TH"/>
        </a:p>
      </dgm:t>
    </dgm:pt>
    <dgm:pt modelId="{FE2636EC-8D38-49A0-AEA4-FB20110E6E0C}" type="sibTrans" cxnId="{D6D82AA0-A9EF-45B1-942A-FFBDF4F0477C}">
      <dgm:prSet/>
      <dgm:spPr/>
      <dgm:t>
        <a:bodyPr/>
        <a:lstStyle/>
        <a:p>
          <a:endParaRPr lang="th-TH"/>
        </a:p>
      </dgm:t>
    </dgm:pt>
    <dgm:pt modelId="{808A313B-4531-4CCB-BC80-85A32288F265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th-TH" sz="1600" b="0" i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ความเสี่ยงด้านการเงิน 3 เรื่อง</a:t>
          </a:r>
        </a:p>
      </dgm:t>
    </dgm:pt>
    <dgm:pt modelId="{C95A0D97-8199-4DD1-A8CB-1847F6830D71}" type="parTrans" cxnId="{F0E3B988-D322-45E8-A247-5B7733728098}">
      <dgm:prSet/>
      <dgm:spPr/>
      <dgm:t>
        <a:bodyPr/>
        <a:lstStyle/>
        <a:p>
          <a:endParaRPr lang="th-TH"/>
        </a:p>
      </dgm:t>
    </dgm:pt>
    <dgm:pt modelId="{0887829E-ACCA-4C11-8944-25F9F5BCC814}" type="sibTrans" cxnId="{F0E3B988-D322-45E8-A247-5B7733728098}">
      <dgm:prSet/>
      <dgm:spPr/>
      <dgm:t>
        <a:bodyPr/>
        <a:lstStyle/>
        <a:p>
          <a:endParaRPr lang="th-TH"/>
        </a:p>
      </dgm:t>
    </dgm:pt>
    <dgm:pt modelId="{542F0C91-2FD6-44E6-9564-371A94E661CA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thaiDist">
            <a:lnSpc>
              <a:spcPts val="2700"/>
            </a:lnSpc>
          </a:pPr>
          <a:r>
            <a:rPr lang="th-TH" sz="1600" b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ความเสี่ยงด้านกฎหมายและข้อกำหนด</a:t>
          </a:r>
          <a:r>
            <a:rPr lang="th-TH" sz="1600" b="0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ผูกพันธ์องค์กร </a:t>
          </a:r>
          <a:r>
            <a:rPr lang="th-TH" sz="1600" b="0" i="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เรื่อง</a:t>
          </a:r>
        </a:p>
      </dgm:t>
    </dgm:pt>
    <dgm:pt modelId="{AB031DA9-02A9-45A6-A5B1-F814CD488563}" type="parTrans" cxnId="{603D0147-4EB1-4226-B395-E5DF0406E5DE}">
      <dgm:prSet/>
      <dgm:spPr/>
      <dgm:t>
        <a:bodyPr/>
        <a:lstStyle/>
        <a:p>
          <a:endParaRPr lang="th-TH"/>
        </a:p>
      </dgm:t>
    </dgm:pt>
    <dgm:pt modelId="{41E803E2-0AD1-46EE-9865-111A21607A89}" type="sibTrans" cxnId="{603D0147-4EB1-4226-B395-E5DF0406E5DE}">
      <dgm:prSet/>
      <dgm:spPr/>
      <dgm:t>
        <a:bodyPr/>
        <a:lstStyle/>
        <a:p>
          <a:endParaRPr lang="th-TH"/>
        </a:p>
      </dgm:t>
    </dgm:pt>
    <dgm:pt modelId="{5CD2A800-4B6E-41BE-BBFF-0080402AD2AE}" type="pres">
      <dgm:prSet presAssocID="{81CF64C0-A47B-44F8-9F45-46E5FF1051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A93B1-2AAA-47BF-B21F-302BD2C8DE3F}" type="pres">
      <dgm:prSet presAssocID="{EBB23C1E-EE3F-4AD2-8C12-345C862A336C}" presName="parentLin" presStyleCnt="0"/>
      <dgm:spPr/>
    </dgm:pt>
    <dgm:pt modelId="{00586D6B-9A94-4306-818E-20A9D0DA5352}" type="pres">
      <dgm:prSet presAssocID="{EBB23C1E-EE3F-4AD2-8C12-345C862A336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EEA007A-E8D3-4381-B3A8-8E293F9C548D}" type="pres">
      <dgm:prSet presAssocID="{EBB23C1E-EE3F-4AD2-8C12-345C862A336C}" presName="parentText" presStyleLbl="node1" presStyleIdx="0" presStyleCnt="4" custScaleX="1011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E7A38-90F8-47A7-BC06-7B4951E8A12C}" type="pres">
      <dgm:prSet presAssocID="{EBB23C1E-EE3F-4AD2-8C12-345C862A336C}" presName="negativeSpace" presStyleCnt="0"/>
      <dgm:spPr/>
    </dgm:pt>
    <dgm:pt modelId="{2C8603EA-7EC0-4292-82BF-80AB20DF3505}" type="pres">
      <dgm:prSet presAssocID="{EBB23C1E-EE3F-4AD2-8C12-345C862A336C}" presName="childText" presStyleLbl="conFgAcc1" presStyleIdx="0" presStyleCnt="4" custScaleY="82468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C207683-BB06-4185-8FD7-EAF89904E48F}" type="pres">
      <dgm:prSet presAssocID="{671C1CD7-F528-4FDC-A8CD-E07A73AF4989}" presName="spaceBetweenRectangles" presStyleCnt="0"/>
      <dgm:spPr/>
    </dgm:pt>
    <dgm:pt modelId="{1B836BCC-EE4B-41CF-80C9-1F5A2D21B76A}" type="pres">
      <dgm:prSet presAssocID="{79CBDDF6-BF8B-4EA8-8B0E-33483F52592F}" presName="parentLin" presStyleCnt="0"/>
      <dgm:spPr/>
    </dgm:pt>
    <dgm:pt modelId="{1C43C48C-2F42-4DD6-9D93-E8BA51B50B87}" type="pres">
      <dgm:prSet presAssocID="{79CBDDF6-BF8B-4EA8-8B0E-33483F52592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D27ECA1-4C0F-41AC-902C-63B71BFAC638}" type="pres">
      <dgm:prSet presAssocID="{79CBDDF6-BF8B-4EA8-8B0E-33483F52592F}" presName="parentText" presStyleLbl="node1" presStyleIdx="1" presStyleCnt="4" custScaleX="117498" custLinFactNeighborX="13329" custLinFactNeighborY="17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BA069-0165-4A69-952C-EA0C92D9F68A}" type="pres">
      <dgm:prSet presAssocID="{79CBDDF6-BF8B-4EA8-8B0E-33483F52592F}" presName="negativeSpace" presStyleCnt="0"/>
      <dgm:spPr/>
    </dgm:pt>
    <dgm:pt modelId="{2A05650A-C9AB-4848-8A8A-442AEC10D540}" type="pres">
      <dgm:prSet presAssocID="{79CBDDF6-BF8B-4EA8-8B0E-33483F52592F}" presName="childText" presStyleLbl="conFgAcc1" presStyleIdx="1" presStyleCnt="4" custScaleY="78882" custLinFactNeighborY="27266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8ADCABF-105B-4F49-B8E6-582FBE6C8B7D}" type="pres">
      <dgm:prSet presAssocID="{FE2636EC-8D38-49A0-AEA4-FB20110E6E0C}" presName="spaceBetweenRectangles" presStyleCnt="0"/>
      <dgm:spPr/>
    </dgm:pt>
    <dgm:pt modelId="{118F04A0-F2DC-433E-A70F-20B5EB253D85}" type="pres">
      <dgm:prSet presAssocID="{808A313B-4531-4CCB-BC80-85A32288F265}" presName="parentLin" presStyleCnt="0"/>
      <dgm:spPr/>
    </dgm:pt>
    <dgm:pt modelId="{7990CC8B-3C73-4BDC-9B14-4F042D5A5094}" type="pres">
      <dgm:prSet presAssocID="{808A313B-4531-4CCB-BC80-85A32288F26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C03BD2-5462-4D6D-B20A-999B18A9D929}" type="pres">
      <dgm:prSet presAssocID="{808A313B-4531-4CCB-BC80-85A32288F265}" presName="parentText" presStyleLbl="node1" presStyleIdx="2" presStyleCnt="4" custScaleX="97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6D43E-A69E-4B79-BA06-DD1656AAC7C1}" type="pres">
      <dgm:prSet presAssocID="{808A313B-4531-4CCB-BC80-85A32288F265}" presName="negativeSpace" presStyleCnt="0"/>
      <dgm:spPr/>
    </dgm:pt>
    <dgm:pt modelId="{19D9942F-1FFA-4D00-83DA-6150298517BA}" type="pres">
      <dgm:prSet presAssocID="{808A313B-4531-4CCB-BC80-85A32288F265}" presName="childText" presStyleLbl="conFgAcc1" presStyleIdx="2" presStyleCnt="4" custScaleY="89616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36BBEA4-7CA0-4BF7-B253-57E45D5A8ADF}" type="pres">
      <dgm:prSet presAssocID="{0887829E-ACCA-4C11-8944-25F9F5BCC814}" presName="spaceBetweenRectangles" presStyleCnt="0"/>
      <dgm:spPr/>
    </dgm:pt>
    <dgm:pt modelId="{D93D70AB-6164-40BF-AA1C-1310DE5441E0}" type="pres">
      <dgm:prSet presAssocID="{542F0C91-2FD6-44E6-9564-371A94E661CA}" presName="parentLin" presStyleCnt="0"/>
      <dgm:spPr/>
    </dgm:pt>
    <dgm:pt modelId="{1E80D228-ACB8-438E-A384-660560DA95E1}" type="pres">
      <dgm:prSet presAssocID="{542F0C91-2FD6-44E6-9564-371A94E661C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7BEF3E5-3BE6-4920-BCDB-53C9F85A65B1}" type="pres">
      <dgm:prSet presAssocID="{542F0C91-2FD6-44E6-9564-371A94E661CA}" presName="parentText" presStyleLbl="node1" presStyleIdx="3" presStyleCnt="4" custScaleX="133463" custScaleY="1449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F0D96-6BB5-4A18-A95D-01641EF4ED8F}" type="pres">
      <dgm:prSet presAssocID="{542F0C91-2FD6-44E6-9564-371A94E661CA}" presName="negativeSpace" presStyleCnt="0"/>
      <dgm:spPr/>
    </dgm:pt>
    <dgm:pt modelId="{D80420A7-2F2A-444E-922B-3C6FBFE16222}" type="pres">
      <dgm:prSet presAssocID="{542F0C91-2FD6-44E6-9564-371A94E661CA}" presName="childText" presStyleLbl="conFgAcc1" presStyleIdx="3" presStyleCnt="4" custScaleY="95490" custLinFactNeighborY="-13907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F0E3B988-D322-45E8-A247-5B7733728098}" srcId="{81CF64C0-A47B-44F8-9F45-46E5FF105160}" destId="{808A313B-4531-4CCB-BC80-85A32288F265}" srcOrd="2" destOrd="0" parTransId="{C95A0D97-8199-4DD1-A8CB-1847F6830D71}" sibTransId="{0887829E-ACCA-4C11-8944-25F9F5BCC814}"/>
    <dgm:cxn modelId="{D6D82AA0-A9EF-45B1-942A-FFBDF4F0477C}" srcId="{81CF64C0-A47B-44F8-9F45-46E5FF105160}" destId="{79CBDDF6-BF8B-4EA8-8B0E-33483F52592F}" srcOrd="1" destOrd="0" parTransId="{977BFECB-AA76-4B89-B8FD-92AADB7B4699}" sibTransId="{FE2636EC-8D38-49A0-AEA4-FB20110E6E0C}"/>
    <dgm:cxn modelId="{5F7A8E30-3171-4BCC-A607-8548EB1CE87C}" type="presOf" srcId="{808A313B-4531-4CCB-BC80-85A32288F265}" destId="{75C03BD2-5462-4D6D-B20A-999B18A9D929}" srcOrd="1" destOrd="0" presId="urn:microsoft.com/office/officeart/2005/8/layout/list1"/>
    <dgm:cxn modelId="{3004E6F0-9F01-4CF9-BF03-1A8285925FCE}" type="presOf" srcId="{808A313B-4531-4CCB-BC80-85A32288F265}" destId="{7990CC8B-3C73-4BDC-9B14-4F042D5A5094}" srcOrd="0" destOrd="0" presId="urn:microsoft.com/office/officeart/2005/8/layout/list1"/>
    <dgm:cxn modelId="{9B7CA4E2-27DE-45F8-B7DE-F168732A0041}" type="presOf" srcId="{EBB23C1E-EE3F-4AD2-8C12-345C862A336C}" destId="{00586D6B-9A94-4306-818E-20A9D0DA5352}" srcOrd="0" destOrd="0" presId="urn:microsoft.com/office/officeart/2005/8/layout/list1"/>
    <dgm:cxn modelId="{8E4025C3-1386-405B-A03F-55D23349634C}" type="presOf" srcId="{EBB23C1E-EE3F-4AD2-8C12-345C862A336C}" destId="{9EEA007A-E8D3-4381-B3A8-8E293F9C548D}" srcOrd="1" destOrd="0" presId="urn:microsoft.com/office/officeart/2005/8/layout/list1"/>
    <dgm:cxn modelId="{603D0147-4EB1-4226-B395-E5DF0406E5DE}" srcId="{81CF64C0-A47B-44F8-9F45-46E5FF105160}" destId="{542F0C91-2FD6-44E6-9564-371A94E661CA}" srcOrd="3" destOrd="0" parTransId="{AB031DA9-02A9-45A6-A5B1-F814CD488563}" sibTransId="{41E803E2-0AD1-46EE-9865-111A21607A89}"/>
    <dgm:cxn modelId="{014EA6B0-8EEE-4F49-8D32-00BE889258A5}" srcId="{81CF64C0-A47B-44F8-9F45-46E5FF105160}" destId="{EBB23C1E-EE3F-4AD2-8C12-345C862A336C}" srcOrd="0" destOrd="0" parTransId="{C494260E-90F6-4041-991A-F175000F3E56}" sibTransId="{671C1CD7-F528-4FDC-A8CD-E07A73AF4989}"/>
    <dgm:cxn modelId="{5FBD3D3D-6429-44B1-BCDB-FCFD04831B71}" type="presOf" srcId="{542F0C91-2FD6-44E6-9564-371A94E661CA}" destId="{1E80D228-ACB8-438E-A384-660560DA95E1}" srcOrd="0" destOrd="0" presId="urn:microsoft.com/office/officeart/2005/8/layout/list1"/>
    <dgm:cxn modelId="{35668154-20E7-432A-8E28-6495F51AD806}" type="presOf" srcId="{81CF64C0-A47B-44F8-9F45-46E5FF105160}" destId="{5CD2A800-4B6E-41BE-BBFF-0080402AD2AE}" srcOrd="0" destOrd="0" presId="urn:microsoft.com/office/officeart/2005/8/layout/list1"/>
    <dgm:cxn modelId="{3B61F556-A8DC-4919-ABB7-C61262DEACD3}" type="presOf" srcId="{79CBDDF6-BF8B-4EA8-8B0E-33483F52592F}" destId="{1C43C48C-2F42-4DD6-9D93-E8BA51B50B87}" srcOrd="0" destOrd="0" presId="urn:microsoft.com/office/officeart/2005/8/layout/list1"/>
    <dgm:cxn modelId="{1FDF3EEF-BC20-4850-B020-90D8C49519DC}" type="presOf" srcId="{542F0C91-2FD6-44E6-9564-371A94E661CA}" destId="{77BEF3E5-3BE6-4920-BCDB-53C9F85A65B1}" srcOrd="1" destOrd="0" presId="urn:microsoft.com/office/officeart/2005/8/layout/list1"/>
    <dgm:cxn modelId="{6FDA61A1-E0B6-4BB1-B320-1869C6994793}" type="presOf" srcId="{79CBDDF6-BF8B-4EA8-8B0E-33483F52592F}" destId="{2D27ECA1-4C0F-41AC-902C-63B71BFAC638}" srcOrd="1" destOrd="0" presId="urn:microsoft.com/office/officeart/2005/8/layout/list1"/>
    <dgm:cxn modelId="{06C20F5C-54E9-4494-8FCF-018CF512671E}" type="presParOf" srcId="{5CD2A800-4B6E-41BE-BBFF-0080402AD2AE}" destId="{031A93B1-2AAA-47BF-B21F-302BD2C8DE3F}" srcOrd="0" destOrd="0" presId="urn:microsoft.com/office/officeart/2005/8/layout/list1"/>
    <dgm:cxn modelId="{1E9B5E63-EA8F-4C7D-92C3-11A59E6C0FDB}" type="presParOf" srcId="{031A93B1-2AAA-47BF-B21F-302BD2C8DE3F}" destId="{00586D6B-9A94-4306-818E-20A9D0DA5352}" srcOrd="0" destOrd="0" presId="urn:microsoft.com/office/officeart/2005/8/layout/list1"/>
    <dgm:cxn modelId="{D350D16D-3117-48ED-BD5D-A5B5A4782693}" type="presParOf" srcId="{031A93B1-2AAA-47BF-B21F-302BD2C8DE3F}" destId="{9EEA007A-E8D3-4381-B3A8-8E293F9C548D}" srcOrd="1" destOrd="0" presId="urn:microsoft.com/office/officeart/2005/8/layout/list1"/>
    <dgm:cxn modelId="{92E23BBA-1CCB-45FB-8705-95EB6144DAC0}" type="presParOf" srcId="{5CD2A800-4B6E-41BE-BBFF-0080402AD2AE}" destId="{026E7A38-90F8-47A7-BC06-7B4951E8A12C}" srcOrd="1" destOrd="0" presId="urn:microsoft.com/office/officeart/2005/8/layout/list1"/>
    <dgm:cxn modelId="{685A69F7-FA37-4BFD-8102-3E060840EFFF}" type="presParOf" srcId="{5CD2A800-4B6E-41BE-BBFF-0080402AD2AE}" destId="{2C8603EA-7EC0-4292-82BF-80AB20DF3505}" srcOrd="2" destOrd="0" presId="urn:microsoft.com/office/officeart/2005/8/layout/list1"/>
    <dgm:cxn modelId="{537E5216-F70A-4031-944B-B821285AEFE6}" type="presParOf" srcId="{5CD2A800-4B6E-41BE-BBFF-0080402AD2AE}" destId="{2C207683-BB06-4185-8FD7-EAF89904E48F}" srcOrd="3" destOrd="0" presId="urn:microsoft.com/office/officeart/2005/8/layout/list1"/>
    <dgm:cxn modelId="{2BC9D224-DFD0-4876-8534-CAAA3F663413}" type="presParOf" srcId="{5CD2A800-4B6E-41BE-BBFF-0080402AD2AE}" destId="{1B836BCC-EE4B-41CF-80C9-1F5A2D21B76A}" srcOrd="4" destOrd="0" presId="urn:microsoft.com/office/officeart/2005/8/layout/list1"/>
    <dgm:cxn modelId="{49195D71-FEC3-4468-943A-006B51B3446B}" type="presParOf" srcId="{1B836BCC-EE4B-41CF-80C9-1F5A2D21B76A}" destId="{1C43C48C-2F42-4DD6-9D93-E8BA51B50B87}" srcOrd="0" destOrd="0" presId="urn:microsoft.com/office/officeart/2005/8/layout/list1"/>
    <dgm:cxn modelId="{236E35C6-8434-49EA-B685-A19C1BD7AEAE}" type="presParOf" srcId="{1B836BCC-EE4B-41CF-80C9-1F5A2D21B76A}" destId="{2D27ECA1-4C0F-41AC-902C-63B71BFAC638}" srcOrd="1" destOrd="0" presId="urn:microsoft.com/office/officeart/2005/8/layout/list1"/>
    <dgm:cxn modelId="{E9E16C0D-B061-4236-81D1-C0DFF3523458}" type="presParOf" srcId="{5CD2A800-4B6E-41BE-BBFF-0080402AD2AE}" destId="{888BA069-0165-4A69-952C-EA0C92D9F68A}" srcOrd="5" destOrd="0" presId="urn:microsoft.com/office/officeart/2005/8/layout/list1"/>
    <dgm:cxn modelId="{CB982BB7-4457-4275-B262-C2F65CDA0C57}" type="presParOf" srcId="{5CD2A800-4B6E-41BE-BBFF-0080402AD2AE}" destId="{2A05650A-C9AB-4848-8A8A-442AEC10D540}" srcOrd="6" destOrd="0" presId="urn:microsoft.com/office/officeart/2005/8/layout/list1"/>
    <dgm:cxn modelId="{34B90929-0125-4970-8534-752F74028897}" type="presParOf" srcId="{5CD2A800-4B6E-41BE-BBFF-0080402AD2AE}" destId="{B8ADCABF-105B-4F49-B8E6-582FBE6C8B7D}" srcOrd="7" destOrd="0" presId="urn:microsoft.com/office/officeart/2005/8/layout/list1"/>
    <dgm:cxn modelId="{8F15E969-9428-4EB1-A456-609C0421DFCC}" type="presParOf" srcId="{5CD2A800-4B6E-41BE-BBFF-0080402AD2AE}" destId="{118F04A0-F2DC-433E-A70F-20B5EB253D85}" srcOrd="8" destOrd="0" presId="urn:microsoft.com/office/officeart/2005/8/layout/list1"/>
    <dgm:cxn modelId="{116F2B9D-80F0-415E-A564-3472F54B923E}" type="presParOf" srcId="{118F04A0-F2DC-433E-A70F-20B5EB253D85}" destId="{7990CC8B-3C73-4BDC-9B14-4F042D5A5094}" srcOrd="0" destOrd="0" presId="urn:microsoft.com/office/officeart/2005/8/layout/list1"/>
    <dgm:cxn modelId="{F267697E-01D9-4C09-8EF7-D5E07622229F}" type="presParOf" srcId="{118F04A0-F2DC-433E-A70F-20B5EB253D85}" destId="{75C03BD2-5462-4D6D-B20A-999B18A9D929}" srcOrd="1" destOrd="0" presId="urn:microsoft.com/office/officeart/2005/8/layout/list1"/>
    <dgm:cxn modelId="{355C3AFA-218C-4F52-A6E3-78791F866C0D}" type="presParOf" srcId="{5CD2A800-4B6E-41BE-BBFF-0080402AD2AE}" destId="{E176D43E-A69E-4B79-BA06-DD1656AAC7C1}" srcOrd="9" destOrd="0" presId="urn:microsoft.com/office/officeart/2005/8/layout/list1"/>
    <dgm:cxn modelId="{A8D80FB7-A519-4562-A52D-74B53C037015}" type="presParOf" srcId="{5CD2A800-4B6E-41BE-BBFF-0080402AD2AE}" destId="{19D9942F-1FFA-4D00-83DA-6150298517BA}" srcOrd="10" destOrd="0" presId="urn:microsoft.com/office/officeart/2005/8/layout/list1"/>
    <dgm:cxn modelId="{D5DBD20F-C7FB-497A-80CF-E7F60452859D}" type="presParOf" srcId="{5CD2A800-4B6E-41BE-BBFF-0080402AD2AE}" destId="{536BBEA4-7CA0-4BF7-B253-57E45D5A8ADF}" srcOrd="11" destOrd="0" presId="urn:microsoft.com/office/officeart/2005/8/layout/list1"/>
    <dgm:cxn modelId="{F685E201-58C2-4592-89C1-C8D816D6872A}" type="presParOf" srcId="{5CD2A800-4B6E-41BE-BBFF-0080402AD2AE}" destId="{D93D70AB-6164-40BF-AA1C-1310DE5441E0}" srcOrd="12" destOrd="0" presId="urn:microsoft.com/office/officeart/2005/8/layout/list1"/>
    <dgm:cxn modelId="{238E549D-43C0-43AC-A379-E664BC0F4612}" type="presParOf" srcId="{D93D70AB-6164-40BF-AA1C-1310DE5441E0}" destId="{1E80D228-ACB8-438E-A384-660560DA95E1}" srcOrd="0" destOrd="0" presId="urn:microsoft.com/office/officeart/2005/8/layout/list1"/>
    <dgm:cxn modelId="{E945B456-4A2A-46A4-B9CF-4CF56292ACEB}" type="presParOf" srcId="{D93D70AB-6164-40BF-AA1C-1310DE5441E0}" destId="{77BEF3E5-3BE6-4920-BCDB-53C9F85A65B1}" srcOrd="1" destOrd="0" presId="urn:microsoft.com/office/officeart/2005/8/layout/list1"/>
    <dgm:cxn modelId="{BA1FCE54-6DCF-4C1A-8D20-A28443E4459C}" type="presParOf" srcId="{5CD2A800-4B6E-41BE-BBFF-0080402AD2AE}" destId="{D92F0D96-6BB5-4A18-A95D-01641EF4ED8F}" srcOrd="13" destOrd="0" presId="urn:microsoft.com/office/officeart/2005/8/layout/list1"/>
    <dgm:cxn modelId="{0421D51F-5B1B-4172-9201-450DF22406FD}" type="presParOf" srcId="{5CD2A800-4B6E-41BE-BBFF-0080402AD2AE}" destId="{D80420A7-2F2A-444E-922B-3C6FBFE1622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03EA-7EC0-4292-82BF-80AB20DF3505}">
      <dsp:nvSpPr>
        <dsp:cNvPr id="0" name=""/>
        <dsp:cNvSpPr/>
      </dsp:nvSpPr>
      <dsp:spPr>
        <a:xfrm>
          <a:off x="0" y="295436"/>
          <a:ext cx="4183184" cy="374074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A007A-E8D3-4381-B3A8-8E293F9C548D}">
      <dsp:nvSpPr>
        <dsp:cNvPr id="0" name=""/>
        <dsp:cNvSpPr/>
      </dsp:nvSpPr>
      <dsp:spPr>
        <a:xfrm>
          <a:off x="209159" y="29756"/>
          <a:ext cx="2961522" cy="5313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680" tIns="0" rIns="110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ความเสี่ยงด้านกลยุทธ์ </a:t>
          </a:r>
          <a:r>
            <a:rPr lang="th-TH" sz="1600" b="0" i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3 เรื่อง</a:t>
          </a:r>
        </a:p>
      </dsp:txBody>
      <dsp:txXfrm>
        <a:off x="235098" y="55695"/>
        <a:ext cx="2909644" cy="479482"/>
      </dsp:txXfrm>
    </dsp:sp>
    <dsp:sp modelId="{2A05650A-C9AB-4848-8A8A-442AEC10D540}">
      <dsp:nvSpPr>
        <dsp:cNvPr id="0" name=""/>
        <dsp:cNvSpPr/>
      </dsp:nvSpPr>
      <dsp:spPr>
        <a:xfrm>
          <a:off x="0" y="1058893"/>
          <a:ext cx="4183184" cy="357808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7ECA1-4C0F-41AC-902C-63B71BFAC638}">
      <dsp:nvSpPr>
        <dsp:cNvPr id="0" name=""/>
        <dsp:cNvSpPr/>
      </dsp:nvSpPr>
      <dsp:spPr>
        <a:xfrm>
          <a:off x="237038" y="775834"/>
          <a:ext cx="3440610" cy="5313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680" tIns="0" rIns="110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0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ความเสี่ยงด้านการปฏิบัติงาน </a:t>
          </a:r>
          <a:r>
            <a:rPr lang="th-TH" sz="1600" b="0" i="0" kern="1200" cap="none" spc="0" baseline="0" dirty="0">
              <a:ln w="0">
                <a:noFill/>
              </a:ln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2 เรื่อง</a:t>
          </a:r>
        </a:p>
      </dsp:txBody>
      <dsp:txXfrm>
        <a:off x="262977" y="801773"/>
        <a:ext cx="3388732" cy="479482"/>
      </dsp:txXfrm>
    </dsp:sp>
    <dsp:sp modelId="{19D9942F-1FFA-4D00-83DA-6150298517BA}">
      <dsp:nvSpPr>
        <dsp:cNvPr id="0" name=""/>
        <dsp:cNvSpPr/>
      </dsp:nvSpPr>
      <dsp:spPr>
        <a:xfrm>
          <a:off x="0" y="1753079"/>
          <a:ext cx="4183184" cy="406498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03BD2-5462-4D6D-B20A-999B18A9D929}">
      <dsp:nvSpPr>
        <dsp:cNvPr id="0" name=""/>
        <dsp:cNvSpPr/>
      </dsp:nvSpPr>
      <dsp:spPr>
        <a:xfrm>
          <a:off x="209159" y="1487399"/>
          <a:ext cx="2847966" cy="5313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680" tIns="0" rIns="1106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0" i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ความเสี่ยงด้านการเงิน 3 เรื่อง</a:t>
          </a:r>
        </a:p>
      </dsp:txBody>
      <dsp:txXfrm>
        <a:off x="235098" y="1513338"/>
        <a:ext cx="2796088" cy="479482"/>
      </dsp:txXfrm>
    </dsp:sp>
    <dsp:sp modelId="{D80420A7-2F2A-444E-922B-3C6FBFE16222}">
      <dsp:nvSpPr>
        <dsp:cNvPr id="0" name=""/>
        <dsp:cNvSpPr/>
      </dsp:nvSpPr>
      <dsp:spPr>
        <a:xfrm>
          <a:off x="0" y="2724526"/>
          <a:ext cx="4183184" cy="433142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EF3E5-3BE6-4920-BCDB-53C9F85A65B1}">
      <dsp:nvSpPr>
        <dsp:cNvPr id="0" name=""/>
        <dsp:cNvSpPr/>
      </dsp:nvSpPr>
      <dsp:spPr>
        <a:xfrm>
          <a:off x="209159" y="2256777"/>
          <a:ext cx="3908102" cy="77037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680" tIns="0" rIns="110680" bIns="0" numCol="1" spcCol="1270" anchor="ctr" anchorCtr="0">
          <a:noAutofit/>
        </a:bodyPr>
        <a:lstStyle/>
        <a:p>
          <a:pPr lvl="0" algn="thaiDist" defTabSz="711200">
            <a:lnSpc>
              <a:spcPts val="2700"/>
            </a:lnSpc>
            <a:spcBef>
              <a:spcPct val="0"/>
            </a:spcBef>
            <a:spcAft>
              <a:spcPct val="35000"/>
            </a:spcAft>
          </a:pPr>
          <a:r>
            <a:rPr lang="th-TH" sz="1600" b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ความเสี่ยงด้านกฎหมายและข้อกำหนด</a:t>
          </a:r>
          <a:r>
            <a:rPr lang="th-TH" sz="1600" b="0" kern="1200" cap="none" spc="0" baseline="0" dirty="0" smtClean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ผูกพันธ์องค์กร </a:t>
          </a:r>
          <a:r>
            <a:rPr lang="th-TH" sz="1600" b="0" i="0" kern="1200" cap="none" spc="0" baseline="0" dirty="0">
              <a:ln w="0"/>
              <a:solidFill>
                <a:schemeClr val="tx1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1 เรื่อง</a:t>
          </a:r>
        </a:p>
      </dsp:txBody>
      <dsp:txXfrm>
        <a:off x="246766" y="2294384"/>
        <a:ext cx="3832888" cy="695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0.87358</cdr:y>
    </cdr:from>
    <cdr:to>
      <cdr:x>0.11581</cdr:x>
      <cdr:y>0.97284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-293833" y="3979499"/>
          <a:ext cx="1072471" cy="45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(ล้าน)</a:t>
          </a:r>
          <a:endParaRPr lang="en-US" sz="16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0.25693</cdr:x>
      <cdr:y>0.41686</cdr:y>
    </cdr:from>
    <cdr:to>
      <cdr:x>0.37131</cdr:x>
      <cdr:y>0.58313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9371" y="1857619"/>
          <a:ext cx="1059229" cy="740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ร้อยละ100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0.46932</cdr:x>
      <cdr:y>0.58506</cdr:y>
    </cdr:from>
    <cdr:to>
      <cdr:x>0.59398</cdr:x>
      <cdr:y>0.69151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346150" y="2665212"/>
          <a:ext cx="1154427" cy="484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54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0.3058</cdr:x>
      <cdr:y>0.0011</cdr:y>
    </cdr:from>
    <cdr:to>
      <cdr:x>0.37731</cdr:x>
      <cdr:y>0.06088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2831862" y="5028"/>
          <a:ext cx="662226" cy="272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0.52425</cdr:x>
      <cdr:y>0.35509</cdr:y>
    </cdr:from>
    <cdr:to>
      <cdr:x>0.5916</cdr:x>
      <cdr:y>0.43555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854845" y="1617577"/>
          <a:ext cx="623702" cy="366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0.67756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274607" y="30339"/>
          <a:ext cx="2985999" cy="2954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40000"/>
            <a:lumOff val="60000"/>
            <a:alpha val="70000"/>
          </a:schemeClr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7800000"/>
          </a:lightRig>
        </a:scene3d>
        <a:sp3d xmlns:a="http://schemas.openxmlformats.org/drawingml/2006/main">
          <a:bevelT w="139700" h="1397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</a:t>
          </a:r>
          <a:r>
            <a:rPr lang="th-TH" sz="14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21 มีนาคม </a:t>
          </a:r>
          <a:r>
            <a: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2566</a:t>
          </a:r>
        </a:p>
      </cdr:txBody>
    </cdr:sp>
  </cdr:relSizeAnchor>
  <cdr:relSizeAnchor xmlns:cdr="http://schemas.openxmlformats.org/drawingml/2006/chartDrawing">
    <cdr:from>
      <cdr:x>0.74953</cdr:x>
      <cdr:y>0.3323</cdr:y>
    </cdr:from>
    <cdr:to>
      <cdr:x>0.82104</cdr:x>
      <cdr:y>0.39208</cdr:y>
    </cdr:to>
    <cdr:sp macro="" textlink="">
      <cdr:nvSpPr>
        <cdr:cNvPr id="11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0DD06384-2B08-41A7-B3A3-B913B913E6E2}"/>
            </a:ext>
          </a:extLst>
        </cdr:cNvPr>
        <cdr:cNvSpPr txBox="1"/>
      </cdr:nvSpPr>
      <cdr:spPr>
        <a:xfrm xmlns:a="http://schemas.openxmlformats.org/drawingml/2006/main">
          <a:off x="6941134" y="1513780"/>
          <a:ext cx="662226" cy="272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</a:t>
          </a:r>
        </a:p>
      </cdr:txBody>
    </cdr:sp>
  </cdr:relSizeAnchor>
  <cdr:relSizeAnchor xmlns:cdr="http://schemas.openxmlformats.org/drawingml/2006/chartDrawing">
    <cdr:from>
      <cdr:x>0.68454</cdr:x>
      <cdr:y>0.64197</cdr:y>
    </cdr:from>
    <cdr:to>
      <cdr:x>0.8092</cdr:x>
      <cdr:y>0.74842</cdr:y>
    </cdr:to>
    <cdr:sp macro="" textlink="">
      <cdr:nvSpPr>
        <cdr:cNvPr id="1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6339270" y="2924421"/>
          <a:ext cx="1154427" cy="48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  <a:br>
            <a:rPr lang="th-TH" sz="1400" b="1" dirty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</a:br>
          <a:r>
            <a:rPr lang="th-TH" sz="14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56</a:t>
          </a:r>
          <a:r>
            <a:rPr lang="th-TH" sz="1400" b="1" dirty="0" smtClean="0"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.63</a:t>
          </a:r>
          <a:endParaRPr lang="en-US" sz="1400" b="1" dirty="0"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22/03/66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3214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43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9192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8314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136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430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565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6938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90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4075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2478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8966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337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8664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0456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3601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825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4267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7239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0436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7122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1710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2083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416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2849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9515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3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091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37054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2530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455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09343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553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05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4915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36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17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70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65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8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73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88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2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6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0337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10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60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CDAE-6FEA-4331-A3A3-18656F25F311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51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1546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054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D163A-A41B-4C9B-B076-E7EDB8A8DB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392" y="1710450"/>
            <a:ext cx="2829667" cy="2786483"/>
          </a:xfrm>
          <a:custGeom>
            <a:avLst/>
            <a:gdLst>
              <a:gd name="connsiteX0" fmla="*/ 1288249 w 3395600"/>
              <a:gd name="connsiteY0" fmla="*/ 0 h 3343780"/>
              <a:gd name="connsiteX1" fmla="*/ 1305708 w 3395600"/>
              <a:gd name="connsiteY1" fmla="*/ 32167 h 3343780"/>
              <a:gd name="connsiteX2" fmla="*/ 1697801 w 3395600"/>
              <a:gd name="connsiteY2" fmla="*/ 240641 h 3343780"/>
              <a:gd name="connsiteX3" fmla="*/ 2089893 w 3395600"/>
              <a:gd name="connsiteY3" fmla="*/ 32167 h 3343780"/>
              <a:gd name="connsiteX4" fmla="*/ 2107353 w 3395600"/>
              <a:gd name="connsiteY4" fmla="*/ 0 h 3343780"/>
              <a:gd name="connsiteX5" fmla="*/ 2202673 w 3395600"/>
              <a:gd name="connsiteY5" fmla="*/ 24510 h 3343780"/>
              <a:gd name="connsiteX6" fmla="*/ 3395600 w 3395600"/>
              <a:gd name="connsiteY6" fmla="*/ 1645980 h 3343780"/>
              <a:gd name="connsiteX7" fmla="*/ 1697800 w 3395600"/>
              <a:gd name="connsiteY7" fmla="*/ 3343780 h 3343780"/>
              <a:gd name="connsiteX8" fmla="*/ 0 w 3395600"/>
              <a:gd name="connsiteY8" fmla="*/ 1645980 h 3343780"/>
              <a:gd name="connsiteX9" fmla="*/ 1192927 w 3395600"/>
              <a:gd name="connsiteY9" fmla="*/ 24510 h 33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5600" h="3343780">
                <a:moveTo>
                  <a:pt x="1288249" y="0"/>
                </a:moveTo>
                <a:lnTo>
                  <a:pt x="1305708" y="32167"/>
                </a:lnTo>
                <a:cubicBezTo>
                  <a:pt x="1390683" y="157945"/>
                  <a:pt x="1534584" y="240641"/>
                  <a:pt x="1697801" y="240641"/>
                </a:cubicBezTo>
                <a:cubicBezTo>
                  <a:pt x="1861018" y="240641"/>
                  <a:pt x="2004920" y="157945"/>
                  <a:pt x="2089893" y="32167"/>
                </a:cubicBezTo>
                <a:lnTo>
                  <a:pt x="2107353" y="0"/>
                </a:lnTo>
                <a:lnTo>
                  <a:pt x="2202673" y="24510"/>
                </a:lnTo>
                <a:cubicBezTo>
                  <a:pt x="2893795" y="239471"/>
                  <a:pt x="3395600" y="884125"/>
                  <a:pt x="3395600" y="1645980"/>
                </a:cubicBezTo>
                <a:cubicBezTo>
                  <a:pt x="3395600" y="2583649"/>
                  <a:pt x="2635469" y="3343780"/>
                  <a:pt x="1697800" y="3343780"/>
                </a:cubicBezTo>
                <a:cubicBezTo>
                  <a:pt x="760131" y="3343780"/>
                  <a:pt x="0" y="2583649"/>
                  <a:pt x="0" y="1645980"/>
                </a:cubicBezTo>
                <a:cubicBezTo>
                  <a:pt x="0" y="884125"/>
                  <a:pt x="501806" y="239471"/>
                  <a:pt x="1192927" y="245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5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9888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282925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04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22/03/66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3" r:id="rId1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3/2566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วันพุธที่ 22 มีนาคม 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5001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1" y="1046439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4" y="1059258"/>
            <a:ext cx="1229128" cy="122912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9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9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43397"/>
              </p:ext>
            </p:extLst>
          </p:nvPr>
        </p:nvGraphicFramePr>
        <p:xfrm>
          <a:off x="174372" y="825813"/>
          <a:ext cx="9797143" cy="413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82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1886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577924">
                <a:tc grid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0305" algn="l"/>
                        </a:tabLst>
                        <a:defRPr/>
                      </a:pP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 เรื่อง เพื่อพิจารณา</a:t>
                      </a:r>
                      <a:endParaRPr lang="en-US" sz="1400" spc="-3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 </a:t>
                      </a: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รายงานการบริหารจัดการหนี้ของกองทุนพัฒนาบทบาทสตรี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4036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57356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1. สำนักงานกองทุนพัฒนาบทบาทสตรีควรมีการวิเคราะห์ และวางแผนลงไปกำกับ ติดตามลูกหนี้อย่างสม่ำเสมอเพื่อให้การบริหารจัดการหนี้เป็นไปอย่างมีประสิทธิภาพ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2. ในกรณีที่หนี้ที่จะครบกำหนดอายุความ 10 ปี </a:t>
                      </a:r>
                      <a:b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ในปี 2566 สำนักงานกองทุนพัฒนาบทบาทสตรีควรจะเร่งรัด ติดตามอายุความที่จะหมดอายุความ                        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3. เพิ่มแผนและผลบริหารจัดการหนี้ในการประชุม</a:t>
                      </a:r>
                      <a:b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คราวต่อไป</a:t>
                      </a:r>
                      <a:endParaRPr lang="en-US" sz="1200" u="non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1. สำนักงานกองทุนพัฒนาบทบาทสตรีควรมีการวิเคราะห์ </a:t>
                      </a:r>
                      <a:b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และวางแผนลงไปกำกับ ติดตามลูกหนี้อย่างสม่ำเสมอเพื่อให้</a:t>
                      </a:r>
                      <a:b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การบริหารจัดการหนี้เป็นไปอย่างมีประสิทธิภาพ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2. ในกรณีที่หนี้ที่จะครบกำหนดอายุความ 10 ปี ในปี 2566 สำนักงานกองทุนพัฒนาบทบาทสตรีควรจะเร่งรัด ติดตามอายุความที่จะหมดอายุความ                         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</a:t>
                      </a:r>
                      <a:r>
                        <a:rPr lang="th-TH" sz="1400" b="1" u="sng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ให้มีการจัดทำแผนบริหารจัดการหนี้ เพื่อเป็นเครื่องมือกำกับการติดตามหนี้ ให้เป็นไปตามแผนที่กำหนด</a:t>
                      </a:r>
                      <a:endParaRPr lang="th-TH" sz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23E7D700-C2FC-68FB-5355-DD7296CCA014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433C3DD6-DE92-FFD4-640A-E1CA466211B8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42F187C8-D296-1E55-EE04-6964678ACFE3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4B997214-69F9-BAF1-0228-66552E99C08A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7BB93809-4593-2E95-E6B4-D4425CE60773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33A31C46-53A8-F670-47DD-70DABD162569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AEF6E91D-DDCB-EB58-B62E-42F5068680F0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3" name="กล่องข้อความ 8">
                <a:extLst>
                  <a:ext uri="{FF2B5EF4-FFF2-40B4-BE49-F238E27FC236}">
                    <a16:creationId xmlns:a16="http://schemas.microsoft.com/office/drawing/2014/main" id="{2E345BE9-D88F-9637-477E-B3E149059C12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55746C4A-FE94-E34E-460F-2C4CDD239ED0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D5762896-62EC-64E9-E7EF-EFE5361860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0A723BBF-8812-C620-DE0A-1596D873E7AC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2/2566</a:t>
            </a:r>
          </a:p>
        </p:txBody>
      </p:sp>
    </p:spTree>
    <p:extLst>
      <p:ext uri="{BB962C8B-B14F-4D97-AF65-F5344CB8AC3E}">
        <p14:creationId xmlns:p14="http://schemas.microsoft.com/office/powerpoint/2010/main" val="412686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5D892E1A-C0E2-45D6-99D9-E0AB8F5A3281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41C104EB-FED8-A9E6-BAF1-5C0941321771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C43D655-38FC-DA0E-EE3B-F4DD30E776CA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F2F3B437-E1FF-DC9E-0C59-14AB1368597E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D54B89DE-4EC8-B185-68DA-47492962EC05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1D0DE771-B1B8-57B0-C87E-FE661457E19F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9381E4DA-11C1-9DD6-0D24-D3D4EAA5F0F8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3" name="กล่องข้อความ 8">
                <a:extLst>
                  <a:ext uri="{FF2B5EF4-FFF2-40B4-BE49-F238E27FC236}">
                    <a16:creationId xmlns:a16="http://schemas.microsoft.com/office/drawing/2014/main" id="{6E07B1EC-1360-08AE-68E9-9FF77AA122E8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34F6F04E-DC51-ED9E-D993-FF6D8B5970A3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6DF8208D-E4BE-BC5A-ACAA-99D0EB82B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DE345BE1-6933-A081-A398-0BA9459A63B2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2/2566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09979"/>
              </p:ext>
            </p:extLst>
          </p:nvPr>
        </p:nvGraphicFramePr>
        <p:xfrm>
          <a:off x="174372" y="664959"/>
          <a:ext cx="9797143" cy="465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898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118161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585107">
                <a:tc grid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70305" algn="l"/>
                        </a:tabLst>
                        <a:defRPr/>
                      </a:pP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 เรื่อง เพื่อพิจารณา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 </a:t>
                      </a: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ขออนุมัติโครงการประเภทเงินอุดหนุน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77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69088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4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ควรกำหนดวงเงินที่จะอนุมัติโครงการระดับภาคให้ชัดเจน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เพื่อให้สามารถบริหารงบเงินอุดหนุนได้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ควรมีการรายงานผลการดำเนินงาน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โครงการที่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มีลักษณะโครงการที่เคยดำเนินการมาแล้วว่ามีผลสำเร็จอย่างไร เพื่อประกอบการพิจารณาโครงการในลักษณะเดียวกัน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3. 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ปรับลดงบประมาณจากเดิม งบประมาณ 883,650 บาท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คงเหลือ 550,000 บาท</a:t>
                      </a:r>
                      <a:endParaRPr lang="en-US" sz="1400" b="0" u="non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1.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ควรกำหนดวงเงินที่จะอนุมัติโครงการระดับภาคให้ชัดเจน เพื่อให้สามารถบริหารงบเงินอุดหนุนได้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ควรมีการรายงานผลการดำเนินงานโครงการ ที่มีลักษณะโครงการที่เคยดำเนินการมาแล้วว่ามีผลสำเร็จอย่างไร เพื่อประกอบการพิจารณาโครงการในลักษณะเดียวกัน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ปรับลดงบประมาณจากเดิม งบประมาณ 883,650 บาท คงเหลือ 550,000 บาท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400" b="1" u="sng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ผู้แทนกระทรวงการคลังได้แสดงความคิดเห็นและมีข้อสังเกต ดังนี้ การจัดกิจกรรมรวมกลุ่มที่เสนอไม่ควรที่จะมีการจัดกิจกรรมช่วงใกล้การเลือกตั้ง การจัดกิจกรรมกลุ่มมีความเหมาะสมหรือไม่ ควรดำเนินกิจกรรมเช่นนี้ออกไปจัดหลังการเลือกตั้งเป็นระยะเวลาที่ดีกว่าที่จะจัดกิจกรรมทั้ง ๆ ที่เสนอให้พิจารณา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1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87284"/>
              </p:ext>
            </p:extLst>
          </p:nvPr>
        </p:nvGraphicFramePr>
        <p:xfrm>
          <a:off x="38099" y="735049"/>
          <a:ext cx="10056491" cy="453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854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26794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14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4.1 รายงานการประเมินผลการดำเนินงานของทุนหมุนเวียน ประจำปีบัญชี 2565 (ฉบับเบื้องต้น)</a:t>
                      </a:r>
                      <a:endParaRPr lang="en-US" sz="1400" b="1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10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0840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1. ตัวชี้วัดที่ควร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อุทธรณ์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มากที่สุดคือ ตัวชี้วัดที่ 1.1 ร้อยละของการรับชำระคืนเงินกู้ยืม และตัวชี้วัดที่ 1.2 อัตราหนี้ค้างชำระ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เป็นวัตถุประสงค์หลักของกองทุนฯ มีค่าคะแนนที่ 1 สำนักงานกองทุนพัฒนาบทบาทสตรี ควรมีการ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อุทธรณ์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ชี้แจงเหตุผลที่ทำไม่ได้ เช่น ผลกระทบ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จากสถานการณ์โรคติดเชื้อไวรัสโคโรนา 2019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COVID - 19)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2.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การถูกปรับลดคะแนนตามเงื่อนไขไม่ควรจะเกิดขึ้น 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การจัดส่งข้อมูลรายงานต่าง ๆ เป็นงานทางธุรการกองทุนฯ จะต้องให้ความสำคัญการดำเนินงานตามห้วงระยะเวลากำหนดด้วย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ตัวชี้วัดที่อุทธรณ์ ได้แก่ ตัวชี้วัดที่ 2.1 การดำเนินงานตามแผนพัฒนา</a:t>
                      </a:r>
                      <a:r>
                        <a:rPr lang="th-TH" sz="1400" b="0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ฐานข้อมูลสารสนเทศเพื่อการประเมินผลลัพธ์และผลกระทบของทุนหมุนเวียน </a:t>
                      </a:r>
                      <a:r>
                        <a:rPr lang="th-TH" sz="1400" b="0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(ตัวชี้วัดร่วม)  , ตัวชี้วัดที่ 3.3 ระดับความสำเร็จของการดำเนินงานเพื่อปรับปรุง</a:t>
                      </a:r>
                      <a:r>
                        <a:rPr lang="th-TH" sz="1400" b="0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กระบวนการในการปฏิบัติงานเพื่อให้งบการเงินของกองทุนฯ ได้รับการรับรอง ,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ตัวชี้วัดที่ 4.3 การบริหารจัดการสารสนเทศและดิจิทัล , ตัวชี้วัดที่ 5.2 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การบริหารทรัพยากรบุคคล	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เนื่องจากมีระยะเวลาในการอุทธรณ์ภายในวันที่ 31 มกราคม 2566 ตัวชี้วัดที่ 1.1 ร้อยละของการรับชำระคืนเงินกู้ยืม และตัวชี้วัดที่ 1.2 อัตราหนี้ค้างชำระ (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จึงไม่สามารถอุทธรณ์เพิ่มเติมได้ และจะใช้เป็นแนวทางในการดำเนินการในตัวชี้วัดในปี พ.ศ. 2566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70192"/>
              </p:ext>
            </p:extLst>
          </p:nvPr>
        </p:nvGraphicFramePr>
        <p:xfrm>
          <a:off x="89148" y="831796"/>
          <a:ext cx="9967591" cy="3927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5368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172223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77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4.5 รายงานผลการดำเนินงานตามประกาศคณะกรรมการบริหารกองทุนพัฒนาบทบาทสตรีที่ให้ความช่วยเหลือ</a:t>
                      </a:r>
                      <a:b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0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459797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สำนักงานกองทุนพัฒนาบทบาทสตรีเปรียบเทียบผลการดำเนินงานตามประกาศคณะกรรมการบริหารกองทุนพัฒนาบทบาทสตรีที่ให้ความช่วยเหลือและบรรเทาความเดือดร้อนให้แก่ลูกหนี้ที่ยังคงมีผลใช้บังคับจนถึงปัจจุบันโดยเทียบกับเดือนที่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ผ่านมา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spc="-30" baseline="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ได้ดำเนินการตามข้อเสนอและนำเข้าในระเบียบวาระที่ 4.3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9246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46676"/>
              </p:ext>
            </p:extLst>
          </p:nvPr>
        </p:nvGraphicFramePr>
        <p:xfrm>
          <a:off x="89148" y="735447"/>
          <a:ext cx="9967591" cy="4195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11650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 ประกาศคณะกรรมการบริหารกองทุนพัฒนาบทบาทสตรี เรื่อง มาตรการพักชำระหนี้</a:t>
                      </a:r>
                      <a:b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สำหรับลูกหนี้ผู้ประสบสาธารณภัย (อุทกภัย) พ.ศ. 2565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93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ให้วิเคราะห์สาเหตุผลความจำเป็นที่จะต้องขยาย และจะมีจังหวัดยื่นเพิ่มเติมอีกจากที่นำเสนอ 6 จังหวัด อีกหรือไม่ขอให้สำรวจความต้องการให้ครอบคลุมด้วย</a:t>
                      </a:r>
                      <a:endParaRPr lang="en-US" sz="1400" b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spc="-7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เนื่องจากระยะเวลาในการเข้าร่วมมาตรการดังกล่าวมีระยะเวลาเพียง 11 วันทำการจึงทำให้ลูกหนี้ที่มีคุณสมบัติไม่สามารถขอใช้สิทธิได้ทันกำหนดระยะเวลา ดังนั้น เพื่อบรรเทาความเดือดร้อนให้แก่ลูกหนี้ คกส.จึงมีมติเห็นชอบให้ขยายระยะเวลาในการเข้าร่วมมาตรการ และสกส.ได้เสนอมาตรการดังกล่าวต่อประธานคณะกรรมการกองทุนพัฒนาบทบาทสตรี</a:t>
                      </a:r>
                      <a:b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เพื่อลงนามประกาศใช้แล้ว</a:t>
                      </a: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88745"/>
              </p:ext>
            </p:extLst>
          </p:nvPr>
        </p:nvGraphicFramePr>
        <p:xfrm>
          <a:off x="89148" y="735447"/>
          <a:ext cx="9967591" cy="4281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0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27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187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รายงานการบริหารจัดการหนี้ของกองทุนพัฒนาบทบาทสตรี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59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931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1. สำนักงานกองทุนพัฒนาบทบาทสตรีควรมีการวิเคราะห์ และวางแผนลงไปกำกับ ติดตามลูกหนี้อย่างสม่ำเสมอเพื่อให้การบริหารจัดการหนี้เป็นไปอย่างมีประสิทธิภาพ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2. ในกรณีที่หนี้ที่จะครบกำหนดอายุความ 10 ปี ในปี 2566 สำนักงานกองทุนพัฒนาบทบาทสตรีควรจะเร่งรัด ติดตามอายุความ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ที่จะหมดอายุความ                        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3. ให้มีการจัดทำแผนบริหารจัดการหนี้ เพื่อเป็นเครื่องมือกำกับการติดตามหนี้ให้เป็นไปตามแผนที่กำหนด</a:t>
                      </a:r>
                      <a:endParaRPr lang="en-US" sz="1400" b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en-US" sz="1400" spc="-7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400" spc="-7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spc="-7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ได้ดำเนินการตามข้อเสนอและนำเข้าในระเบียบวาระที่ 5.2 การบริหารจัดการหนี้ของกองทุนพัฒนาบทบาทสตรี</a:t>
                      </a:r>
                      <a:endParaRPr lang="en-US" sz="140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89771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84825"/>
              </p:ext>
            </p:extLst>
          </p:nvPr>
        </p:nvGraphicFramePr>
        <p:xfrm>
          <a:off x="89148" y="831795"/>
          <a:ext cx="9967591" cy="4061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17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5741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22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ร่างแผนปฏิบัติการระยะ 5 ปี (พ.ศ. 2566 - 2570) กองทุนพัฒนาบทบาทสตรี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3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745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1. ให้ฝ่ายเลขาฯ ไปดำเนินการทบทวนร่างแผนปฏิบัติการระยะ 5 ปี (พ.ศ. 2566 - 2570) กองทุนพัฒนาบทบาทสตรี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ในประเด็นการวิเคราะห์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SWOT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หรือสภาพแวดล้อมทั้งภายนอกและภายในองค์กร ทั้งจุดอ่อน จุดแข็ง และอุปสรรค รวมทั้ง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TOWS MATRIX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ควรทบทวนให้สอดคล้องกัน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2. </a:t>
                      </a:r>
                      <a:r>
                        <a:rPr lang="th-TH" sz="1400" b="0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แผนการดำเนินการควรมีเรื่องของการบริหารจัดการหนี้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เพื่อให้สมบูรณ์มากยิ่งขึ้น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ได้ดำเนินการปรับปรุง ร่างแผนปฏิบัติการระยะ 5 ปี 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(พ.ศ. 2566 - 2570) กองทุนพัฒนาบทบาทสตรีตามข้อเสนอแนะของคณะกรรมการบริหารกองทุนพัฒนาบทบาทสตรีเรียบร้อยแล้ว </a:t>
                      </a:r>
                      <a:b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(เอกสารแนบ 1)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419226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86756"/>
              </p:ext>
            </p:extLst>
          </p:nvPr>
        </p:nvGraphicFramePr>
        <p:xfrm>
          <a:off x="89148" y="831795"/>
          <a:ext cx="9967591" cy="417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94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8064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2265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 ร่างแผนปฏิบัติการระยะ 5 ปี (พ.ศ. 2566 - 2570) กองทุนพัฒนาบทบาทสตรี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93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7452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(ต่อ)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3. ประเด็นการพัฒนาหน้าที่ 17 ข้อ 3. การเสริมสร้าง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ขีดความสามารถองค์กรในการบริหารกองทุนฯ ตามหลักธรรมา</a:t>
                      </a:r>
                      <a:r>
                        <a:rPr lang="th-TH" sz="1400" b="0" kern="1200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บาล ในตัวชี้วัด ปี 2566 - 2570 กำหนดค่าคะแนน 3 กองทุนมี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ความมั่นคง บริหารด้วยความเป็นธรรม โปร่งใส และมีประสิทธิภาพ สำนักงานกองทุนพัฒนาบทบาทสตรีควรวิเคราะห์การปรับเพิ่ม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ค่าแนนให้สูงขึ้น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4. หน้าที่ 25 (2) พัฒนากลุ่มอาชีพกองทุนพัฒนาบทบาทสตรีสู่การเป็นผู้ประกอบการ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OTOP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ควรมีคำอธิบายประกอบเหมือนกับหน้า 25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28126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88434"/>
              </p:ext>
            </p:extLst>
          </p:nvPr>
        </p:nvGraphicFramePr>
        <p:xfrm>
          <a:off x="89148" y="696229"/>
          <a:ext cx="9967591" cy="458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8667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6892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6940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40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เรื่องเพื่อพิจารณา</a:t>
                      </a:r>
                      <a:endParaRPr lang="en-US" sz="160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5.6 ขออนุมัติโครงการประเภทเงินอุดหนุน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4143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C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4037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1. ควรกำหนดวงเงินที่จะอนุมัติโครงการระดับภาค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ให้ชัดเจน เพื่อให้สามารถบริหารงบเงินอุดหนุนได้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2. ควรมีการรายงานผลการดำเนินงานโครงการ </a:t>
                      </a:r>
                      <a:b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ที่มีลักษณะโครงการที่เคยดำเนินการมาแล้วว่ามีผลสำเร็จอย่างไร เพื่อประกอบการพิจารณาโครงการในลักษณะเดียวกัน     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3. 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ปรับลดงบประมาณจากเดิมงบประมาณ 883,650 บาท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คงเหลือ 550,000 บาท 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ผู้แทนกระทรวงการคลังได้แสดงความคิดเห็นและมีข้อสังเกต ดังนี้ การจัดกิจกรรมรวมกลุ่มที่เสนอไม่ควรที่จะมีการจัดกิจกรรมช่วงใกล้การเลือกตั้ง การจัดกิจกรรมกลุ่มมีความเหมาะสมหรือไม่ ควรดำเนินกิจกรรมเช่นนี้ออกไปจัดหลังการเลือกตั้งเป็นระยะเวลาที่ดีกว่าที่จะจัดกิจกรรมทั้ง ๆ ที่เสนอให้พิจารณา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500" spc="-7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spc="-7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สกส.ได้ทำหนังสือแจ้งจังหวัดชลบุรีให้ดำเนินการแก้ไขตาราง</a:t>
                      </a:r>
                      <a:br>
                        <a:rPr lang="th-TH" sz="1500" spc="-7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7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การฝึกอบรมและรายละเอียดค่าใช้จ่ายของโครงการสร้างสรรค์สตรี เชิดชูเกียรติสตรีภาคกลางที่มีผลงานดีเด่นเนื่องในงานสตรีสากล และรายงานผลการดำเนินงานตามโครงการ ตามหนังสือที่ มท0416.2/1830 ลงวันที่ 3 มีนาคม 2566 และจังหวัดชลบุรี</a:t>
                      </a:r>
                      <a:br>
                        <a:rPr lang="th-TH" sz="1500" spc="-7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</a:br>
                      <a:r>
                        <a:rPr lang="th-TH" sz="1500" spc="-7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ได้ดำเนินการแก้ไขเรียบร้อยแล้ว (เอกสารแนบ 2)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500" spc="-7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92646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2/2566 เมื่อวันอังคารที่ 28 กุมภาพันธ์ 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ครั้งที่ 2/2566 เมื่อวันอังคารที่ 28 กุมภาพันธ์ 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23585" y="5154909"/>
            <a:ext cx="10183585" cy="694389"/>
            <a:chOff x="-23585" y="5134125"/>
            <a:chExt cx="10183585" cy="715174"/>
          </a:xfrm>
        </p:grpSpPr>
        <p:grpSp>
          <p:nvGrpSpPr>
            <p:cNvPr id="9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5" y="5274993"/>
              <a:ext cx="10183585" cy="470079"/>
              <a:chOff x="-21227" y="4621292"/>
              <a:chExt cx="9165228" cy="561020"/>
            </a:xfrm>
          </p:grpSpPr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7" y="4635401"/>
                <a:ext cx="5133812" cy="546911"/>
                <a:chOff x="-45702" y="6428830"/>
                <a:chExt cx="7109735" cy="450425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10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63" name="Group 6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7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8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8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8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7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7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6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</a:t>
            </a: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กรมการพัฒนาชุมชน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85" name="Group 8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8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9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9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9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8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9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474553"/>
              </p:ext>
            </p:extLst>
          </p:nvPr>
        </p:nvGraphicFramePr>
        <p:xfrm>
          <a:off x="650777" y="1638109"/>
          <a:ext cx="8839200" cy="406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881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วัด</a:t>
                      </a:r>
                      <a:endParaRPr lang="th-TH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5958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832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31832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29.57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41607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i="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i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</a:t>
                      </a:r>
                      <a:r>
                        <a:rPr lang="th-TH" sz="14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หนี้ครบกำหนดชำระตามสัญญาในปีบัญชี</a:t>
                      </a:r>
                      <a:r>
                        <a:rPr lang="th-TH" sz="14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 </a:t>
                      </a:r>
                      <a:r>
                        <a:rPr lang="th-TH" sz="14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 มีนาคม 2566)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2,253,309,998.09 บาท รับชำระคืนเงินกู้ยืม 666,369,510.20 บาท คิดเป็นร้อยละ 29.57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400" b="1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ดำเนินการแนวทางในการบริหารจัดการหนี้ โด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ยออกมาตรการพักชำระหนี้สำหรับช่วยเหลือกลุ่มสตรี ที่ประสบ                      ภัยพิบัติ</a:t>
                      </a:r>
                      <a:r>
                        <a:rPr lang="th-TH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กรณีฉุกเฉิน (อุทกภัย) หากลูกหนี้ที่เข้าร่วมมาตรการจะได้รับสิทธิพักชำระหนี้ไปอีก 1 ปี</a:t>
                      </a:r>
                      <a:endParaRPr lang="th-TH" sz="1400" kern="1200" spc="-5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400" kern="1200" spc="-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</a:t>
                      </a:r>
                      <a:r>
                        <a:rPr lang="th-TH" sz="1400" kern="1200" spc="-5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มีการติดตามและรายงานผลการบริหารจัดการหนี้ ทั้ง 76 </a:t>
                      </a:r>
                      <a:r>
                        <a:rPr lang="th-TH" sz="1400" kern="1200" spc="-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 และกรุงเทพมหานคร ผ่า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นระบบ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วิดิทัศน์ทางไกล (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1.2 อัตราหนี้ค้างชำระ (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00006"/>
              </p:ext>
            </p:extLst>
          </p:nvPr>
        </p:nvGraphicFramePr>
        <p:xfrm>
          <a:off x="677335" y="1708465"/>
          <a:ext cx="9019820" cy="389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925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925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8925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925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22.53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67879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 i="0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จำนวนเงินที่ได้รับอนุมัติตามสัญญากู้ยืมในปีบัญชี 2556 - 2565 ณ วันที่ 16 มีนาคม 2566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16,824,406,743.69 บาท รับชำระคืน จำนวน 12,556,805,758.85 บาท คงเหลือ จำนวน 4,267,600,984.94 บาท เป็นหนี้เกินกำหนดชำระ จำนวน 961,674,165.05 บาท คิดเป็นร้อย 22.53 ของลูกหนี้คงเหลือ </a:t>
                      </a:r>
                      <a:endParaRPr lang="en-US" sz="14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ดำเนินการแนวทางในการบริหารจัดการ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หนี้เพื่อช่วยเหลือ</a:t>
                      </a:r>
                      <a:r>
                        <a:rPr lang="th-TH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บรรเทาความเดือน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ร้อนให้กับ</a:t>
                      </a:r>
                      <a:r>
                        <a:rPr lang="th-TH" sz="1400" kern="1200" spc="5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 ตามประกาศ        คณะกรรมการ</a:t>
                      </a: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 </a:t>
                      </a:r>
                    </a:p>
                    <a:p>
                      <a:pPr marL="171450" indent="-171450" algn="thaiDi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มาตรการยกเลิกสัญญาค้ำประกันเงินกู้รายบุคคลและการปลดหนี้รายบุคคลของกองทุนพัฒนาบทบาทสตรี </a:t>
                      </a:r>
                    </a:p>
                    <a:p>
                      <a:pPr marL="171450" indent="-171450" algn="thaiDist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มาตราการไกล่เกลี่ยและประนีประนอมยอความกรณีลูกหนี้ผิดนัด  </a:t>
                      </a:r>
                      <a:endParaRPr lang="th-TH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10045"/>
              </p:ext>
            </p:extLst>
          </p:nvPr>
        </p:nvGraphicFramePr>
        <p:xfrm>
          <a:off x="711200" y="1655740"/>
          <a:ext cx="9082175" cy="407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3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0531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8279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45154"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93274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จัดส่งแบบสอบถามความพึงพอใจของสมาชิกกองทุนพัฒนาบทบาทสตรีต่อการดำเนินงานของกองทุนพัฒนาบทบาทสตรี ตามตัวชี้วัดที่ 2.1 ความพึงพอใจของผู้มีส่วนได้ส่วนเสียให้กรมบัญชีกลาง และบริษัทที่ปรึกษา (ทริส คอร์ปอเรชั่น)เพื่อให้ความเห็นชอบ ก่อนดำเนินการสำรวจข้อมูล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1" u="sng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400" b="1" u="sng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แบบสอบถามความพึงพอใจของสมาชิกกองทุนพัฒนาบทบาทสตรีต่อการดำเนินงานกองทุนพัฒนาบทบาทสตรี                                    ตามตัวชี้วัดที่ 2.1 ความพึงพอใจของผู้มีส่วนได้ส่วนเสีย ได้รับความเห็นชอบจากกรมบัญชีกลาง และบริษัทที่ปรึกษา                                  (ทริส คอร์ปอเรชั่น จำกัด)</a:t>
                      </a:r>
                      <a:endParaRPr lang="en-US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endParaRPr lang="th-TH" sz="140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48382"/>
              </p:ext>
            </p:extLst>
          </p:nvPr>
        </p:nvGraphicFramePr>
        <p:xfrm>
          <a:off x="733778" y="1845278"/>
          <a:ext cx="9098843" cy="396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117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9292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55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836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7868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จัดทำแนวทางปฏิบัติ เพื่อให้บรรลุเกณฑ์ตัวชี้วัดเงินทุนหมุนเวียน ปีงบประมาณ พ.ศ. 2566 ตัวชี้วัดที่ 2.2 : ร้อยละของโครงการที่ได้รับการสนับสนุนจากกองทุนฯ ที่ผู้เข้าร่วมโครงการมีคุณภาพชีวิตที่ดีและผ่านเกณ์การประเมิน  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4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ดำเนินการออกแบบเครื่องมือการประเมินผลตัวชี้วัดที่ 2.2</a:t>
                      </a:r>
                      <a:r>
                        <a:rPr lang="th-TH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และจัดทำฐานข้อมูลโครงการที่ได้รับการ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  <a:b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กองทุนฯ ที่ดำเนินการ ใน ปี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2564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% ของ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11,637 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 จำนวน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1,164 </a:t>
                      </a:r>
                      <a:r>
                        <a:rPr lang="th-TH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โครงการ)</a:t>
                      </a:r>
                      <a:endParaRPr lang="en-US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54395"/>
              </p:ext>
            </p:extLst>
          </p:nvPr>
        </p:nvGraphicFramePr>
        <p:xfrm>
          <a:off x="722491" y="1705158"/>
          <a:ext cx="8985955" cy="4080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191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719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358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358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5986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</a:t>
                      </a: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ละ 60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0592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ได้จัดทำคู่มือการติดตามและประเมินผลการดำเนินงานตามวัตถุประสงค์ของกองทุนพัฒนาบทบาทสตรี ในปีบัญชี 2566 ตามบันทึกข้อตกลงและประเมินผลการดำเนินงานทุนหมุนเวียน ประจำปีบัญชี 2566 จำนวน 6 ด้าน 14 ตัวชี้วัด โดยในด้านที่ 3 การปฏิบัติการ ตัวชี้วัดที่ 3.1 ผลลัพธ์จากการดำเนินงานตามวัตถุประสงค์ของกองทุนฯ และวางแผนกรอบเวลาการดำเนินงานในการประเมินผลเชิงคุณภาพ</a:t>
                      </a:r>
                      <a:r>
                        <a:rPr lang="th-TH" sz="12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u="none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u="sng" kern="1200" spc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ส่งแบบติดตามและประเมินผลการดำเนินงานตามวัตถุประสงค์ของกองทุนพัฒนาบทบาทสตรี ในปีบัญชี 2566  ให้แก่กลุ่มเป้าหมาย และให้ส่งผลการประเมินให้กรมการพัฒนาชุมชนภายในวันที่ 9 มิถุนายน 2566</a:t>
                      </a:r>
                      <a:endParaRPr lang="en-US" sz="12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1289" y="633682"/>
          <a:ext cx="10140755" cy="52206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29635"/>
              </p:ext>
            </p:extLst>
          </p:nvPr>
        </p:nvGraphicFramePr>
        <p:xfrm>
          <a:off x="666045" y="1673703"/>
          <a:ext cx="9144000" cy="418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0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973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973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221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                       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  <a:endParaRPr lang="th-TH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85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 </a:t>
                      </a:r>
                      <a:endParaRPr lang="th-TH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95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</a:t>
                      </a:r>
                    </a:p>
                    <a:p>
                      <a:pPr algn="ctr"/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539004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ได้รับจัดสรรเงินอุดหนุน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90,000,000 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เป้าหมายดำเนินการตามแผนงานเพื่อสนับสนุนโครงการส่งเสริมอาชีพ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ละ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เป็น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 จำนวน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27,000,000 บาท สกส. 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ได้รวบรวมข้อมูลการเบิกจ่ายเงินอุดหนุนตามแผนการดำเนินงานและ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แผนการใช้จ่ายงบประมาณ 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ได้ดำเนินวิเคราะห์ข้อมูล ซึ่งเป็นโครงการส่งเสริม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อาชีพแก่</a:t>
                      </a:r>
                      <a:r>
                        <a:rPr lang="th-TH" sz="13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สมาชิกกองทุน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                              ข้อมูล ณ วันที่ 28 กุมภาพันธ์ 2566 รวมยอดสะสมทั้งหมด จำนวน 640 โครงการ </a:t>
                      </a:r>
                      <a:r>
                        <a:rPr lang="th-TH" sz="13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เป็นเงิน 21,129,343 บาท คิ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ดเป็นร้อยละ 78.23</a:t>
                      </a:r>
                      <a:endParaRPr lang="th-TH" sz="1300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3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3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3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ดำเนินการตามแผนการดำเนินงานและแผนการใช้จ่ายงบประมาณกองทุนพัฒนาบทบาทสตรี ประจำปีงบประมาณ พ.ศ. 2566 ดำเนินการวิเคราะห์ข้อมูลโครงการที่ได้รับการสนับสนุนเงินอุดหนุนจากกองทุนพัฒนาบทบาทสตรี ข้อมูล ณ วันที่ 31 มีนาคม 2566</a:t>
                      </a:r>
                      <a:endParaRPr lang="en-US" sz="13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3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01466"/>
              </p:ext>
            </p:extLst>
          </p:nvPr>
        </p:nvGraphicFramePr>
        <p:xfrm>
          <a:off x="773048" y="1657529"/>
          <a:ext cx="8912818" cy="401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51892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351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574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79236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070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0706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00157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จัดทำข้อมูลยืนยัน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ได้รับครบถ้วน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ร้อยละ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100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</a:t>
                      </a:r>
                    </a:p>
                    <a:p>
                      <a:pPr algn="ctr"/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ของปีบัญชี 2566 </a:t>
                      </a:r>
                    </a:p>
                    <a:p>
                      <a:pPr algn="ctr"/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เพื่อหาข้อสรุป/มาตรการที่เกี่ยวกับกระบวนการบริหารลูกหนี้โครงการตามข้อสังเกตของ สตง.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ดำเนินการได้อย่างต่อเนื่องครอบคลุมการดำเนินงาน      ทั้งส่วนกลางและ                              ส่วนภูมิภาค</a:t>
                      </a:r>
                      <a:endParaRPr lang="en-US" sz="1100" b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สามารถออกหลักฐานรายงาน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เพื่อปิดงบการเงินได้ถูกต้องและมีประสิทธิภาพ                        เพื่อให้งบการเงินของ                          กองทุนฯ ได้รับการรับรอง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42211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กรมการพัฒนาชุมชนได้มีหนังสือถึงจังหวัดและกรุงเทพมหานคร ให้ดำเนินการยืนยันลูกหนี้คงเหลือ ณ วันที่ 30  กันยายน 2565                                  </a:t>
                      </a:r>
                      <a:r>
                        <a:rPr lang="th-TH" sz="1400" u="sng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กำหนด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ประชุมหารือกับสำนักงานตรวจเงินแผ่นดินในวันจันทร์ที่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27 มีนาคม 2566 ถึ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งความสำเร็จตามเกณฑ์การประเมินผลตัวชี้วัดที่ 3.3 ความสำเร็จในการปรับปรุงกระบวนการบริหารลูกหนี้โครงการเพื่อให้งบการเงินของกองทุนฯ ได้รับการรับรอง</a:t>
                      </a:r>
                      <a:endParaRPr lang="th-TH" sz="1200" u="non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34136"/>
              </p:ext>
            </p:extLst>
          </p:nvPr>
        </p:nvGraphicFramePr>
        <p:xfrm>
          <a:off x="603717" y="1709391"/>
          <a:ext cx="9217616" cy="403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55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03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03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604283">
                <a:tc gridSpan="5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1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สภาพแวดล้อมการควบคุมภายใน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4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การกำหนดวัตถุประสงค์การ</a:t>
                      </a:r>
                      <a:r>
                        <a:rPr lang="th-TH" sz="14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บริหารความ</a:t>
                      </a:r>
                      <a:r>
                        <a:rPr lang="th-TH" sz="14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เสี่ยง </a:t>
                      </a:r>
                      <a:endParaRPr lang="th-TH" sz="1400" b="0" spc="-2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712913" algn="l"/>
                        </a:tabLst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3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ระบุความ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เสี่ยงระดับองค์กร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4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กิจกรรมการควบคุม</a:t>
                      </a: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ภายใน 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4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 5</a:t>
                      </a:r>
                      <a:r>
                        <a:rPr lang="th-TH" sz="14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การสื่อสาร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6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0957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400" b="0" i="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มีการ</a:t>
                      </a:r>
                      <a:r>
                        <a:rPr lang="th-TH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ระบุช่องทางรับข้อร้องเรียน และดำเนินการจัดทำ/ทบทวนคู่มือการบริหารความเสี่ยง มีองค์ประกอบของคู่มือบริหารความเสี่ยงครบถ้วน นำเสนอคณะกรรมการเพื่อขอความเห็นชอบในเดือนมีนาคม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4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4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4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4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อยู่ในขั้นตอนของการทบทวนและวางระบบการควบคุมภายใน (</a:t>
                      </a:r>
                      <a:r>
                        <a:rPr lang="en-US" sz="14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Control Activity) </a:t>
                      </a:r>
                      <a:r>
                        <a:rPr lang="th-TH" sz="14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และจัดทำ </a:t>
                      </a:r>
                      <a:r>
                        <a:rPr lang="en-US" sz="14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Workflow </a:t>
                      </a:r>
                      <a:r>
                        <a:rPr lang="th-TH" sz="1400" b="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ขององค์กร</a:t>
                      </a:r>
                      <a:endParaRPr lang="en-US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1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45475"/>
              </p:ext>
            </p:extLst>
          </p:nvPr>
        </p:nvGraphicFramePr>
        <p:xfrm>
          <a:off x="727895" y="1596602"/>
          <a:ext cx="9070860" cy="414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85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851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851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2145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3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3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</a:t>
                      </a:r>
                      <a:r>
                        <a:rPr lang="en-US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3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การประชุมปิด</a:t>
                      </a: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ตรวจ</a:t>
                      </a:r>
                      <a:endParaRPr lang="en-US" sz="13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</a:t>
                      </a:r>
                      <a:r>
                        <a:rPr lang="th-TH" sz="13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การปฏิบัติงานตาม</a:t>
                      </a: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ข้อเสนอแนะ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4</a:t>
                      </a:r>
                      <a:r>
                        <a:rPr lang="th-TH" sz="13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0141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3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3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3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3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3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3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3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ได้รับกฎบัตรการตรวจสอบ,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แผนการตรวจสอบระยะยาว ปีงบประมาณ พ.ศ. 2556 </a:t>
                      </a:r>
                      <a:r>
                        <a:rPr lang="en-US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2568 และแผนการตรวจสอบ ประจำปีงบประมาณ พ.ศ. 2566 จาก</a:t>
                      </a:r>
                      <a:r>
                        <a:rPr lang="th-TH" sz="13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กลุ่มตรวจสอบภายใน กรมการพัฒนาชุมชน 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3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มีหนังสือแจ้งกลุ่มงานในสังกัด และจังหวัดเป้าหมาย จำนวน 20 จังหวัด เพื่อเตรียมความพร้อมรอรับการตรวจสอบตาม                        แผนการตรวจสอบประจำปีงบประมาณ พ.ศ. 2566</a:t>
                      </a:r>
                    </a:p>
                    <a:p>
                      <a:pPr marL="0" indent="0" algn="thaiDist">
                        <a:lnSpc>
                          <a:spcPct val="12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3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3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3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3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ได้เตรียมความพร้อมรอรับการตรวจสอบตามแผนการตรวจสอบ ประจำปีงบประมาณ พ.ศ. 2566 จากกลุ่มตรวจสอบภายใน                           กรมการพัฒนาชุมชน</a:t>
                      </a: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9" name="กลุ่ม 34"/>
          <p:cNvGrpSpPr/>
          <p:nvPr/>
        </p:nvGrpSpPr>
        <p:grpSpPr>
          <a:xfrm>
            <a:off x="198957" y="915818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1" name="สี่เหลี่ยมผืนผ้า 21"/>
          <p:cNvSpPr/>
          <p:nvPr/>
        </p:nvSpPr>
        <p:spPr>
          <a:xfrm>
            <a:off x="4083722" y="923949"/>
            <a:ext cx="5939275" cy="187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รายงานผลการดำเนินงานการประเมินผลการดำเนินงานทุนหมุนเวียน ประจำปีบัญชี 256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</p:txBody>
      </p:sp>
      <p:grpSp>
        <p:nvGrpSpPr>
          <p:cNvPr id="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16981" y="3218014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" name="Rectangle 53">
            <a:extLst>
              <a:ext uri="{FF2B5EF4-FFF2-40B4-BE49-F238E27FC236}">
                <a16:creationId xmlns:a16="http://schemas.microsoft.com/office/drawing/2014/main" id="{E4359731-6DD4-7AEC-A6D5-4B81D1C23B0B}"/>
              </a:ext>
            </a:extLst>
          </p:cNvPr>
          <p:cNvSpPr/>
          <p:nvPr/>
        </p:nvSpPr>
        <p:spPr>
          <a:xfrm>
            <a:off x="4146273" y="3218014"/>
            <a:ext cx="5939275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20 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๔)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21431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17252"/>
              </p:ext>
            </p:extLst>
          </p:nvPr>
        </p:nvGraphicFramePr>
        <p:xfrm>
          <a:off x="643229" y="1527888"/>
          <a:ext cx="8952329" cy="418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685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6851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492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627332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นโยบายดิจิทัล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631152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มีระบบสารสนเทศที่สนับสนุนการตัดสินใจของผู้บริหาร (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EIS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โดยระบบจะประมวลผลข้อมูลทุกสิ้นเดือน</a:t>
                      </a:r>
                    </a:p>
                    <a:p>
                      <a:pPr marL="0" indent="0" algn="thaiDist">
                        <a:buNone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สนับสนุนผู้ใช้ภายใน ใน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การปฏิบัติงานและอำนวยความสะดวก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สนับสนุนภารกิจหลักของกองทุนฯ ได้แก่ โปรแกรมจัดการทะเบียนลูกหนี้           (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Smart Account Receivable Application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สนับสนุนผู้ใช้บริการภายนอก ได้แก่ 1. เว็บไซต์กองทุนพัฒนาบทบาทสตรี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เว็บไซต์คลังข้อมูลกลุ่มอาชีพของสมาชิกกองทุนพัฒนาบทบาทสตรี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th-TH" sz="1200" b="0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กำหนดทบทวน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การจัดทำ/ทบทวนแผนปฏิบัติการดิจิทัล (ระยะยาว)แผนปฏิบัติการดิจิทัล ประจำปี 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th-TH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 ในวันที่ 29 มีนาคม 2566</a:t>
                      </a:r>
                      <a:endParaRPr lang="en-US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3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74659"/>
              </p:ext>
            </p:extLst>
          </p:nvPr>
        </p:nvGraphicFramePr>
        <p:xfrm>
          <a:off x="688623" y="1557568"/>
          <a:ext cx="9121422" cy="419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96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981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981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981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26889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08581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1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1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คณะกรรมการฯ ให้ความเห็นชอบแผนปฏิบัติการระยะยาว (3-5 ปี) อยู่ระหว่างการจัดทำร่างแผนแผนปฏิบัติการ ประจำปี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สกส.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กำหนดให้มีการ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ประชุมของคณะกรรมการฯ ในปีบัญชี 2566 จำนวนทั้งสิ้น 10 ครั้ง</a:t>
                      </a:r>
                      <a:endParaRPr lang="th-TH" sz="1100" b="1" i="0" u="sng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มีการติดตามผลการปฏิบัติงานของไตรมาสที่ 1 จำนวน 5 ด้าน ได้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แก่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ด้านการเงิน, ด้านไม่ใช่การเงิน, ระบบบริหารความเสี่ยง, ระบบบริหารสารสนเทศ,                           ระบบทรัพยากรบุคคล</a:t>
                      </a:r>
                      <a:endParaRPr lang="th-TH" sz="1100" b="1" i="0" u="sng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ให้มีการประเมินผลผู้บริหารทุนหมุนเวียนที่เป็นระบบโดจัดให้มีพิธีลงนามข้อตกลงระหว่างผู้อำนวยการสำนักงานกองทุนพัฒนาบทบาทสตรี                            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กับผู้อำนวยการกลุ่มทุกกลุ่ม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การเปิดเผยข้อมูลสารสนเทศที่ครบถ้วน ถูกต้อง เชื่อถือได้ทันกาล มีการเปิดเผยครบถ้วน 10 ประเด็น</a:t>
                      </a:r>
                      <a:endParaRPr lang="th-TH" sz="1100" kern="120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1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th-TH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ดำเนินการจัดทำร่างแผนปฏิบัติการ</a:t>
                      </a:r>
                      <a:r>
                        <a:rPr lang="th-TH" sz="1100" b="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ประจำปีบัญชี 2567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54684"/>
              </p:ext>
            </p:extLst>
          </p:nvPr>
        </p:nvGraphicFramePr>
        <p:xfrm>
          <a:off x="716606" y="1581493"/>
          <a:ext cx="9161172" cy="4070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00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667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00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0127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การจัดให้มีปัจจัยพื้นฐาน</a:t>
                      </a: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 ด้าน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การบริหารทรัพยากรบุคคล 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ประจำปี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18868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สกส.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มีการปรับปรุงแนวทางการประเมินผลการปฏิบัติงานและกำหนดตัวชี้วัดสำหรับบุคลากรในทุกระดับ อยู่ในช่วงของการประเมินผล                             การปฏิบัติงาน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ดำเนการตามแผนปฏิบัติการฯ ประจำปีบัญชี 2566 ประกอบด้วย 3 ประเด็นการพัฒนา 10 แผนงาน 22 โครงการ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กำหนดให้มีการทบทวนแผนการบริหารทรัพยากรบุคคล (ระยะยาว) และแผนปฏิบัติการฯประจำปีบัญชี 256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ระหว่างวันที่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22 -24 มีนาคม 2566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en-US" sz="12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1" u="sng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จะดำเนินการประเมินผลการปฏิบัติงานในรอบที่ 1 (ตั้งแต่เดือนตุลาคม 2565  มีนาคม 2566)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u="non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ดำเนินการตามแผนปฏิบัติการ ประจำปีบัญชี 2566</a:t>
                      </a:r>
                      <a:endParaRPr lang="th-TH" sz="1200" u="non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39174"/>
              </p:ext>
            </p:extLst>
          </p:nvPr>
        </p:nvGraphicFramePr>
        <p:xfrm>
          <a:off x="598311" y="1779190"/>
          <a:ext cx="9234312" cy="385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89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166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E6E4DF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5445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ได้น้อยกว่า                   มติ ครม. ร้อย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37212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895,600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 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869,353.80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คงเหลือ 26,246.20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คิดเป็นร้อยละ 97.07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4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 เนื่องจากความสามารถในการต่อรองราคา ส่งผลให้มูลค่าที่ทำสัญญาจัดซื้อจัดจ้างต่ำกว่าแผนที่วาง</a:t>
                      </a:r>
                      <a:r>
                        <a:rPr lang="th-TH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ไว้</a:t>
                      </a:r>
                      <a:endParaRPr lang="th-TH" sz="14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42300"/>
              </p:ext>
            </p:extLst>
          </p:nvPr>
        </p:nvGraphicFramePr>
        <p:xfrm>
          <a:off x="637584" y="1789089"/>
          <a:ext cx="9070860" cy="394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644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659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452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24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ได้น้อย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กว่า </a:t>
                      </a:r>
                      <a:endParaRPr lang="th-TH" sz="1200" b="1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มติ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ได้ตาม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                 </a:t>
                      </a:r>
                      <a:endParaRPr lang="th-TH" sz="1200" b="1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4192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จัดสรร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961,432,950 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</a:t>
                      </a:r>
                      <a:r>
                        <a:rPr lang="th-TH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542,680,940.47</a:t>
                      </a:r>
                      <a:r>
                        <a:rPr lang="th-TH" sz="14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คงเหลือ 418,752,009.53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คิด</a:t>
                      </a:r>
                      <a:r>
                        <a:rPr lang="th-TH" sz="14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เป็นร้อยละ </a:t>
                      </a:r>
                      <a:r>
                        <a:rPr lang="th-TH" sz="14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56.45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4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4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th-TH" sz="14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เร่งรัดการใช้จ่ายให้เป็นไปตามมติ ครม.</a:t>
                      </a:r>
                      <a:endParaRPr lang="th-TH" sz="14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1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การดำเนินการตามแผนพัฒนาระบบการจ่ายเงิน และการรับเงินของทุนหมุนเวียนผ่านระบบอิเล็กทรอนิกส์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9136"/>
              </p:ext>
            </p:extLst>
          </p:nvPr>
        </p:nvGraphicFramePr>
        <p:xfrm>
          <a:off x="714534" y="1687621"/>
          <a:ext cx="9118088" cy="406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3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9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28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90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251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806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914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FAE4E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E6E4D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8065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th-TH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66506"/>
                  </a:ext>
                </a:extLst>
              </a:tr>
              <a:tr h="116161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                   ผ่าน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ระบบอิเล็กทรอนิกส์                         ไม่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ครบถ้วนทุก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                        สามารถดำเนินการ                     จ่ายเงิน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และรับเงินผ่านระบบ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อิเล็กทรอนิกส์                       ได้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ของ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ทั้งหมด</a:t>
                      </a:r>
                      <a:endParaRPr lang="en-US" sz="12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05048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สามารถ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Online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ได้ครบถ้วนในกิจกรรม      ด้าน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การรับ - การจ่ายเงิน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แผนงาน</a:t>
                      </a:r>
                      <a:r>
                        <a:rPr lang="th-TH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เดือนกันยายน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2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94434" y="-13471"/>
            <a:ext cx="5127585" cy="48005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(ข้อมูล ณ 13 มีนาคม 2566)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endParaRPr lang="en-GB" sz="1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81476C61-4536-FC61-4160-BA114BE0E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60400"/>
              </p:ext>
            </p:extLst>
          </p:nvPr>
        </p:nvGraphicFramePr>
        <p:xfrm>
          <a:off x="314281" y="744815"/>
          <a:ext cx="9517326" cy="4537842"/>
        </p:xfrm>
        <a:graphic>
          <a:graphicData uri="http://schemas.openxmlformats.org/drawingml/2006/table">
            <a:tbl>
              <a:tblPr firstRow="1" firstCol="1" bandRow="1"/>
              <a:tblGrid>
                <a:gridCol w="1108733">
                  <a:extLst>
                    <a:ext uri="{9D8B030D-6E8A-4147-A177-3AD203B41FA5}">
                      <a16:colId xmlns:a16="http://schemas.microsoft.com/office/drawing/2014/main" val="2655150238"/>
                    </a:ext>
                  </a:extLst>
                </a:gridCol>
                <a:gridCol w="1278712">
                  <a:extLst>
                    <a:ext uri="{9D8B030D-6E8A-4147-A177-3AD203B41FA5}">
                      <a16:colId xmlns:a16="http://schemas.microsoft.com/office/drawing/2014/main" val="3268966765"/>
                    </a:ext>
                  </a:extLst>
                </a:gridCol>
                <a:gridCol w="1278712">
                  <a:extLst>
                    <a:ext uri="{9D8B030D-6E8A-4147-A177-3AD203B41FA5}">
                      <a16:colId xmlns:a16="http://schemas.microsoft.com/office/drawing/2014/main" val="1605252323"/>
                    </a:ext>
                  </a:extLst>
                </a:gridCol>
                <a:gridCol w="1207817">
                  <a:extLst>
                    <a:ext uri="{9D8B030D-6E8A-4147-A177-3AD203B41FA5}">
                      <a16:colId xmlns:a16="http://schemas.microsoft.com/office/drawing/2014/main" val="1648061138"/>
                    </a:ext>
                  </a:extLst>
                </a:gridCol>
                <a:gridCol w="1309875">
                  <a:extLst>
                    <a:ext uri="{9D8B030D-6E8A-4147-A177-3AD203B41FA5}">
                      <a16:colId xmlns:a16="http://schemas.microsoft.com/office/drawing/2014/main" val="2414332149"/>
                    </a:ext>
                  </a:extLst>
                </a:gridCol>
                <a:gridCol w="1028883">
                  <a:extLst>
                    <a:ext uri="{9D8B030D-6E8A-4147-A177-3AD203B41FA5}">
                      <a16:colId xmlns:a16="http://schemas.microsoft.com/office/drawing/2014/main" val="25427844"/>
                    </a:ext>
                  </a:extLst>
                </a:gridCol>
                <a:gridCol w="1152297">
                  <a:extLst>
                    <a:ext uri="{9D8B030D-6E8A-4147-A177-3AD203B41FA5}">
                      <a16:colId xmlns:a16="http://schemas.microsoft.com/office/drawing/2014/main" val="2862767495"/>
                    </a:ext>
                  </a:extLst>
                </a:gridCol>
                <a:gridCol w="1152297">
                  <a:extLst>
                    <a:ext uri="{9D8B030D-6E8A-4147-A177-3AD203B41FA5}">
                      <a16:colId xmlns:a16="http://schemas.microsoft.com/office/drawing/2014/main" val="3802586168"/>
                    </a:ext>
                  </a:extLst>
                </a:gridCol>
              </a:tblGrid>
              <a:tr h="180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คดีแพ่ง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คดีอาญา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ยุติการดำเนินคดี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อยู่ระหว่าง</a:t>
                      </a:r>
                      <a:br>
                        <a:rPr lang="th-TH" sz="105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spc="-35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บังคับคดี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81473"/>
                  </a:ext>
                </a:extLst>
              </a:tr>
              <a:tr h="361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มกราคม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ผิด</a:t>
                      </a:r>
                      <a:r>
                        <a:rPr lang="th-TH" sz="1050" b="1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สัญญากู้ยืม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ปลอม</a:t>
                      </a:r>
                      <a:r>
                        <a:rPr lang="th-TH" sz="1050" b="1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แปลงเอกสาร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23630"/>
                  </a:ext>
                </a:extLst>
              </a:tr>
              <a:tr h="22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279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104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56049"/>
                  </a:ext>
                </a:extLst>
              </a:tr>
              <a:tr h="361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36,845,618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60,681,937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,820,357.42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,718,923.56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3,967,851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,313,116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627</a:t>
                      </a:r>
                      <a:r>
                        <a:rPr lang="en-US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,491.20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07877"/>
                  </a:ext>
                </a:extLst>
              </a:tr>
              <a:tr h="1809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กุมภาพันธ์ 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คดีแพ่ง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คดีอาญา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ยุติการดำเนินคดี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68939"/>
                  </a:ext>
                </a:extLst>
              </a:tr>
              <a:tr h="3024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ผิด</a:t>
                      </a:r>
                      <a:r>
                        <a:rPr lang="th-TH" sz="1050" b="1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สัญญากู้ยืม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ปลอมแปลงเอกสาร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80715"/>
                  </a:ext>
                </a:extLst>
              </a:tr>
              <a:tr h="24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288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102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97887"/>
                  </a:ext>
                </a:extLst>
              </a:tr>
              <a:tr h="361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469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,489</a:t>
                      </a: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48,366,889.89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10,012,420.56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7,593,766.56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3,967,851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9,313,116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055672"/>
                  </a:ext>
                </a:extLst>
              </a:tr>
              <a:tr h="23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เพิ่มขึ้น 9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ลดลง 2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เพิ่มขึ้น 1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ลดลง 2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 25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 33 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9316"/>
                  </a:ext>
                </a:extLst>
              </a:tr>
              <a:tr h="405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 </a:t>
                      </a:r>
                      <a:b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623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,871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</a:t>
                      </a:r>
                      <a:b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12,315,047.11  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</a:t>
                      </a:r>
                      <a:b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192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063.14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</a:t>
                      </a:r>
                      <a:br>
                        <a:rPr lang="th-TH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spc="-25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1,125,157.00 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 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3,967,851 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เป็นเงิน</a:t>
                      </a: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9,313,116 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57781"/>
                  </a:ext>
                </a:extLst>
              </a:tr>
              <a:tr h="1809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มีนาคม 2566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คดีแพ่ง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คดีอาญา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ยุติการดำเนินคดี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41315"/>
                  </a:ext>
                </a:extLst>
              </a:tr>
              <a:tr h="36185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ผิด</a:t>
                      </a:r>
                      <a:r>
                        <a:rPr lang="th-TH" sz="1050" b="1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สัญญากู้ยืม</a:t>
                      </a: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ปลอมแปลงเอกสาร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52293"/>
                  </a:ext>
                </a:extLst>
              </a:tr>
              <a:tr h="236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290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102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09919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815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,211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48,366,889.89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10,012,420.56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7,593,766.56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967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,851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313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,116</a:t>
                      </a:r>
                      <a:endParaRPr lang="en-US" sz="105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90043"/>
                  </a:ext>
                </a:extLst>
              </a:tr>
              <a:tr h="5427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5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เพิ่มขึ้น 2 คดี</a:t>
                      </a:r>
                      <a:b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345,722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315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047.11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b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192,063.14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1,125,157.00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967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851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9,313,116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050" b="1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คงเดิม</a:t>
                      </a: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05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9,627,491.20</a:t>
                      </a:r>
                      <a:endParaRPr lang="en-US" sz="105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5389" marR="45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1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2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-271597"/>
            <a:ext cx="10193050" cy="1541268"/>
            <a:chOff x="-23581" y="-271597"/>
            <a:chExt cx="10193050" cy="1541268"/>
          </a:xfrm>
        </p:grpSpPr>
        <p:grpSp>
          <p:nvGrpSpPr>
            <p:cNvPr id="3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95148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7147" y="-36596"/>
            <a:ext cx="5971142" cy="7471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รายงานผลข้อมูลการดำเนินการทางกฎหมายเกี่ยวกับการดำเนินคดีแพ่ง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61624"/>
              </p:ext>
            </p:extLst>
          </p:nvPr>
        </p:nvGraphicFramePr>
        <p:xfrm>
          <a:off x="347238" y="982408"/>
          <a:ext cx="9468093" cy="388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291">
                  <a:extLst>
                    <a:ext uri="{9D8B030D-6E8A-4147-A177-3AD203B41FA5}">
                      <a16:colId xmlns:a16="http://schemas.microsoft.com/office/drawing/2014/main" val="3019699008"/>
                    </a:ext>
                  </a:extLst>
                </a:gridCol>
                <a:gridCol w="140925">
                  <a:extLst>
                    <a:ext uri="{9D8B030D-6E8A-4147-A177-3AD203B41FA5}">
                      <a16:colId xmlns:a16="http://schemas.microsoft.com/office/drawing/2014/main" val="1423485980"/>
                    </a:ext>
                  </a:extLst>
                </a:gridCol>
                <a:gridCol w="1204098">
                  <a:extLst>
                    <a:ext uri="{9D8B030D-6E8A-4147-A177-3AD203B41FA5}">
                      <a16:colId xmlns:a16="http://schemas.microsoft.com/office/drawing/2014/main" val="3882372488"/>
                    </a:ext>
                  </a:extLst>
                </a:gridCol>
                <a:gridCol w="1204098">
                  <a:extLst>
                    <a:ext uri="{9D8B030D-6E8A-4147-A177-3AD203B41FA5}">
                      <a16:colId xmlns:a16="http://schemas.microsoft.com/office/drawing/2014/main" val="2549737192"/>
                    </a:ext>
                  </a:extLst>
                </a:gridCol>
                <a:gridCol w="1186453">
                  <a:extLst>
                    <a:ext uri="{9D8B030D-6E8A-4147-A177-3AD203B41FA5}">
                      <a16:colId xmlns:a16="http://schemas.microsoft.com/office/drawing/2014/main" val="3884446337"/>
                    </a:ext>
                  </a:extLst>
                </a:gridCol>
                <a:gridCol w="1219222">
                  <a:extLst>
                    <a:ext uri="{9D8B030D-6E8A-4147-A177-3AD203B41FA5}">
                      <a16:colId xmlns:a16="http://schemas.microsoft.com/office/drawing/2014/main" val="960098411"/>
                    </a:ext>
                  </a:extLst>
                </a:gridCol>
                <a:gridCol w="1219222">
                  <a:extLst>
                    <a:ext uri="{9D8B030D-6E8A-4147-A177-3AD203B41FA5}">
                      <a16:colId xmlns:a16="http://schemas.microsoft.com/office/drawing/2014/main" val="3513523285"/>
                    </a:ext>
                  </a:extLst>
                </a:gridCol>
                <a:gridCol w="181058">
                  <a:extLst>
                    <a:ext uri="{9D8B030D-6E8A-4147-A177-3AD203B41FA5}">
                      <a16:colId xmlns:a16="http://schemas.microsoft.com/office/drawing/2014/main" val="3560674540"/>
                    </a:ext>
                  </a:extLst>
                </a:gridCol>
                <a:gridCol w="937334">
                  <a:extLst>
                    <a:ext uri="{9D8B030D-6E8A-4147-A177-3AD203B41FA5}">
                      <a16:colId xmlns:a16="http://schemas.microsoft.com/office/drawing/2014/main" val="2881951557"/>
                    </a:ext>
                  </a:extLst>
                </a:gridCol>
                <a:gridCol w="225620">
                  <a:extLst>
                    <a:ext uri="{9D8B030D-6E8A-4147-A177-3AD203B41FA5}">
                      <a16:colId xmlns:a16="http://schemas.microsoft.com/office/drawing/2014/main" val="3951689087"/>
                    </a:ext>
                  </a:extLst>
                </a:gridCol>
                <a:gridCol w="892772">
                  <a:extLst>
                    <a:ext uri="{9D8B030D-6E8A-4147-A177-3AD203B41FA5}">
                      <a16:colId xmlns:a16="http://schemas.microsoft.com/office/drawing/2014/main" val="4115208389"/>
                    </a:ext>
                  </a:extLst>
                </a:gridCol>
              </a:tblGrid>
              <a:tr h="308968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เดือนมกราคม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68799"/>
                  </a:ext>
                </a:extLst>
              </a:tr>
              <a:tr h="3089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คดีแพ่ง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คดีอาญา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ยุติการดำเนินคดี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EFD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อยู่ระหว่างบังคับคดี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65087"/>
                  </a:ext>
                </a:extLst>
              </a:tr>
              <a:tr h="7963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ผิดสัญญากู้ยืมเงิน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ฉ้อโกง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ปลอมแปลงเอกสาร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spc="-8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ผิดสัญญากู้ยืมเงิน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2EFD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ยักยอก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13706"/>
                  </a:ext>
                </a:extLst>
              </a:tr>
              <a:tr h="3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45879"/>
                  </a:ext>
                </a:extLst>
              </a:tr>
              <a:tr h="320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36,845,618.00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60,681,937.00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9,820,357.42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8,718,923.56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1475"/>
                  </a:ext>
                </a:extLst>
              </a:tr>
              <a:tr h="331620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เดือนกุมภาพันธ์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73311"/>
                  </a:ext>
                </a:extLst>
              </a:tr>
              <a:tr h="3892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90206"/>
                  </a:ext>
                </a:extLst>
              </a:tr>
              <a:tr h="3436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37,469,489.00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48,366,889.89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10,012,420.56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7,593,766.56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9,627,491.28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06650"/>
                  </a:ext>
                </a:extLst>
              </a:tr>
              <a:tr h="29747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สรุป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เพิ่มขึ้น 9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2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1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1 คดี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58010"/>
                  </a:ext>
                </a:extLst>
              </a:tr>
              <a:tr h="420340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623,871.00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,315,047.11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,063.14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,125,157.00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3,967,851.00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9,313,116.00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9,627,491.28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49067"/>
                  </a:ext>
                </a:extLst>
              </a:tr>
            </a:tbl>
          </a:graphicData>
        </a:graphic>
      </p:graphicFrame>
      <p:grpSp>
        <p:nvGrpSpPr>
          <p:cNvPr id="3" name="Group 73">
            <a:extLst>
              <a:ext uri="{FF2B5EF4-FFF2-40B4-BE49-F238E27FC236}">
                <a16:creationId xmlns:a16="http://schemas.microsoft.com/office/drawing/2014/main" id="{3AFE707B-00BD-B22F-70CC-C09AFD614C8A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" name="กลุ่ม 1">
              <a:extLst>
                <a:ext uri="{FF2B5EF4-FFF2-40B4-BE49-F238E27FC236}">
                  <a16:creationId xmlns:a16="http://schemas.microsoft.com/office/drawing/2014/main" id="{06CA80EF-3F76-7B0E-DBCE-D330CB9B8543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2" name="กลุ่ม 7">
                <a:extLst>
                  <a:ext uri="{FF2B5EF4-FFF2-40B4-BE49-F238E27FC236}">
                    <a16:creationId xmlns:a16="http://schemas.microsoft.com/office/drawing/2014/main" id="{8CC8CF73-17BC-4171-14DD-E33D002BA611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95CB6B4-532A-74BE-4BC6-32244B916034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5DC80803-4C05-DC5A-53F7-084911553CE5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F8CDD3CC-69B7-B46B-0B98-685117FF4DCF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" name="กลุ่ม 4">
                <a:extLst>
                  <a:ext uri="{FF2B5EF4-FFF2-40B4-BE49-F238E27FC236}">
                    <a16:creationId xmlns:a16="http://schemas.microsoft.com/office/drawing/2014/main" id="{6D592F78-0F50-9B72-460D-A26C419ACDE2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69A21ED7-4AFB-4ED9-2B45-AAD2CBFB85F2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8CAF1D47-D0F1-25A8-DF16-A764B9883E93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9F9CB335-2311-FA89-161A-AB043C531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" name="Picture 24">
              <a:extLst>
                <a:ext uri="{FF2B5EF4-FFF2-40B4-BE49-F238E27FC236}">
                  <a16:creationId xmlns:a16="http://schemas.microsoft.com/office/drawing/2014/main" id="{FB7EDEF4-3893-2C26-2CBE-04F657A4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" name="Picture 35">
              <a:extLst>
                <a:ext uri="{FF2B5EF4-FFF2-40B4-BE49-F238E27FC236}">
                  <a16:creationId xmlns:a16="http://schemas.microsoft.com/office/drawing/2014/main" id="{4315D796-0370-3FDB-3A0A-3BA55F685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0BF2F72A-2DA4-B19B-C01C-177CE63F5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" name="Picture 2" descr="C:\Users\Administrator\Desktop\change for good.png">
              <a:extLst>
                <a:ext uri="{FF2B5EF4-FFF2-40B4-BE49-F238E27FC236}">
                  <a16:creationId xmlns:a16="http://schemas.microsoft.com/office/drawing/2014/main" id="{A48C2F48-3C41-A92F-FE41-DD657CA84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12820751-9769-CC4B-B2E1-F00711A893AC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34FF48D2-5CAF-4EB2-4A35-589ACDF61E3C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550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9" name="Group 38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1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4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6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2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3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44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0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7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6" name="กลุ่ม 49"/>
          <p:cNvGrpSpPr/>
          <p:nvPr/>
        </p:nvGrpSpPr>
        <p:grpSpPr>
          <a:xfrm>
            <a:off x="136283" y="1394278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0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5" name="กลุ่ม 42"/>
          <p:cNvGrpSpPr/>
          <p:nvPr/>
        </p:nvGrpSpPr>
        <p:grpSpPr>
          <a:xfrm>
            <a:off x="136283" y="3689025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6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6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065575" y="3807617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065575" y="1394278"/>
            <a:ext cx="5939275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</a:t>
            </a: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การเบิกจ่ายตามแผนการดำเนินงานและแผนการใช้จ่ายงบประมาณ         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  <a:p>
            <a:pPr algn="thaiDist">
              <a:lnSpc>
                <a:spcPct val="140000"/>
              </a:lnSpc>
            </a:pPr>
            <a:r>
              <a:rPr lang="th-TH" sz="1400" dirty="0">
                <a:effectLst/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</a:t>
            </a:r>
            <a:r>
              <a:rPr lang="en-US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4038362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DECEC4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21784" y="1063366"/>
            <a:ext cx="8302319" cy="641058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รายงานผลตามประกาศคณะกรรมการบริหารกองทุนพัฒนาบทบาทสตรี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                              </a:t>
            </a:r>
            <a:endPara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9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9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0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1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3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1DEF502C-D010-B975-602E-9C654B34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18743"/>
              </p:ext>
            </p:extLst>
          </p:nvPr>
        </p:nvGraphicFramePr>
        <p:xfrm>
          <a:off x="216981" y="1861715"/>
          <a:ext cx="9414934" cy="26724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30489">
                  <a:extLst>
                    <a:ext uri="{9D8B030D-6E8A-4147-A177-3AD203B41FA5}">
                      <a16:colId xmlns:a16="http://schemas.microsoft.com/office/drawing/2014/main" val="1647312547"/>
                    </a:ext>
                  </a:extLst>
                </a:gridCol>
                <a:gridCol w="1409577">
                  <a:extLst>
                    <a:ext uri="{9D8B030D-6E8A-4147-A177-3AD203B41FA5}">
                      <a16:colId xmlns:a16="http://schemas.microsoft.com/office/drawing/2014/main" val="2177884090"/>
                    </a:ext>
                  </a:extLst>
                </a:gridCol>
                <a:gridCol w="1866041">
                  <a:extLst>
                    <a:ext uri="{9D8B030D-6E8A-4147-A177-3AD203B41FA5}">
                      <a16:colId xmlns:a16="http://schemas.microsoft.com/office/drawing/2014/main" val="1628675993"/>
                    </a:ext>
                  </a:extLst>
                </a:gridCol>
                <a:gridCol w="1921258">
                  <a:extLst>
                    <a:ext uri="{9D8B030D-6E8A-4147-A177-3AD203B41FA5}">
                      <a16:colId xmlns:a16="http://schemas.microsoft.com/office/drawing/2014/main" val="1246135939"/>
                    </a:ext>
                  </a:extLst>
                </a:gridCol>
                <a:gridCol w="1218639">
                  <a:extLst>
                    <a:ext uri="{9D8B030D-6E8A-4147-A177-3AD203B41FA5}">
                      <a16:colId xmlns:a16="http://schemas.microsoft.com/office/drawing/2014/main" val="3658244736"/>
                    </a:ext>
                  </a:extLst>
                </a:gridCol>
                <a:gridCol w="1768930">
                  <a:extLst>
                    <a:ext uri="{9D8B030D-6E8A-4147-A177-3AD203B41FA5}">
                      <a16:colId xmlns:a16="http://schemas.microsoft.com/office/drawing/2014/main" val="723326081"/>
                    </a:ext>
                  </a:extLst>
                </a:gridCol>
              </a:tblGrid>
              <a:tr h="1338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ลูกหนี้ที่แสดง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ความประสงค์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ขอเข้าร่วมมาตรการ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โครงการที่ผิดนัดชำระหนี้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จำนวนเงินที่ลูกหนี้ผิดนัดชำระหนี้</a:t>
                      </a:r>
                      <a:b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400" spc="-2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4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89154"/>
                  </a:ext>
                </a:extLst>
              </a:tr>
              <a:tr h="444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กุมภาพันธ์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,325,993,719.00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1,277,088,170.19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13,916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472,024,580.61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4951"/>
                  </a:ext>
                </a:extLst>
              </a:tr>
              <a:tr h="444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มีนาคม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323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643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719.00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553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170.19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477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624</a:t>
                      </a: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580.61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938557"/>
                  </a:ext>
                </a:extLst>
              </a:tr>
              <a:tr h="444585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23 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2</a:t>
                      </a:r>
                      <a:r>
                        <a:rPr lang="en-US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,350,000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</a:t>
                      </a:r>
                      <a:r>
                        <a:rPr lang="en-US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1,535,000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en-US" sz="1400" b="1" spc="-2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530350" algn="l"/>
                        </a:tabLst>
                      </a:pPr>
                      <a:r>
                        <a:rPr lang="th-TH" sz="1400" b="1" spc="-25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เพิ่มขึ้น</a:t>
                      </a:r>
                      <a:r>
                        <a:rPr lang="th-TH" sz="1400" b="1" spc="-10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spc="-100" dirty="0">
                          <a:solidFill>
                            <a:sysClr val="windowText" lastClr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5,600,000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66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9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CA6A21-0AA9-ED43-75B7-67661540A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47304"/>
              </p:ext>
            </p:extLst>
          </p:nvPr>
        </p:nvGraphicFramePr>
        <p:xfrm>
          <a:off x="153818" y="1360582"/>
          <a:ext cx="9543220" cy="35537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91358">
                  <a:extLst>
                    <a:ext uri="{9D8B030D-6E8A-4147-A177-3AD203B41FA5}">
                      <a16:colId xmlns:a16="http://schemas.microsoft.com/office/drawing/2014/main" val="1063728205"/>
                    </a:ext>
                  </a:extLst>
                </a:gridCol>
                <a:gridCol w="135561">
                  <a:extLst>
                    <a:ext uri="{9D8B030D-6E8A-4147-A177-3AD203B41FA5}">
                      <a16:colId xmlns:a16="http://schemas.microsoft.com/office/drawing/2014/main" val="2466611771"/>
                    </a:ext>
                  </a:extLst>
                </a:gridCol>
                <a:gridCol w="1281941">
                  <a:extLst>
                    <a:ext uri="{9D8B030D-6E8A-4147-A177-3AD203B41FA5}">
                      <a16:colId xmlns:a16="http://schemas.microsoft.com/office/drawing/2014/main" val="3713388785"/>
                    </a:ext>
                  </a:extLst>
                </a:gridCol>
                <a:gridCol w="1353953">
                  <a:extLst>
                    <a:ext uri="{9D8B030D-6E8A-4147-A177-3AD203B41FA5}">
                      <a16:colId xmlns:a16="http://schemas.microsoft.com/office/drawing/2014/main" val="1770708929"/>
                    </a:ext>
                  </a:extLst>
                </a:gridCol>
                <a:gridCol w="1305085">
                  <a:extLst>
                    <a:ext uri="{9D8B030D-6E8A-4147-A177-3AD203B41FA5}">
                      <a16:colId xmlns:a16="http://schemas.microsoft.com/office/drawing/2014/main" val="2261723599"/>
                    </a:ext>
                  </a:extLst>
                </a:gridCol>
                <a:gridCol w="1159328">
                  <a:extLst>
                    <a:ext uri="{9D8B030D-6E8A-4147-A177-3AD203B41FA5}">
                      <a16:colId xmlns:a16="http://schemas.microsoft.com/office/drawing/2014/main" val="174268240"/>
                    </a:ext>
                  </a:extLst>
                </a:gridCol>
                <a:gridCol w="1121943">
                  <a:extLst>
                    <a:ext uri="{9D8B030D-6E8A-4147-A177-3AD203B41FA5}">
                      <a16:colId xmlns:a16="http://schemas.microsoft.com/office/drawing/2014/main" val="3101184605"/>
                    </a:ext>
                  </a:extLst>
                </a:gridCol>
                <a:gridCol w="1216883">
                  <a:extLst>
                    <a:ext uri="{9D8B030D-6E8A-4147-A177-3AD203B41FA5}">
                      <a16:colId xmlns:a16="http://schemas.microsoft.com/office/drawing/2014/main" val="1172079121"/>
                    </a:ext>
                  </a:extLst>
                </a:gridCol>
                <a:gridCol w="1160328">
                  <a:extLst>
                    <a:ext uri="{9D8B030D-6E8A-4147-A177-3AD203B41FA5}">
                      <a16:colId xmlns:a16="http://schemas.microsoft.com/office/drawing/2014/main" val="401253656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580719604"/>
                    </a:ext>
                  </a:extLst>
                </a:gridCol>
              </a:tblGrid>
              <a:tr h="26457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20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  <a:t>โครงการ</a:t>
                      </a:r>
                      <a:br>
                        <a:rPr lang="th-TH" sz="120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</a:br>
                      <a:r>
                        <a:rPr lang="th-TH" sz="120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  <a:t>ที่ได้รับอนุมัติ</a:t>
                      </a:r>
                      <a:endParaRPr lang="en-US" sz="120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58455" marR="584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จำนวนเงินที่อนุมัติ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โครงการที่ผิดนัดชำระหนี้หลัง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1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รายงวดที่ได้รับชำระแล้ว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23167"/>
                  </a:ext>
                </a:extLst>
              </a:tr>
              <a:tr h="39646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ปรับโครง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สร้างหนี้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ยกเลิกการ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20086"/>
                  </a:ext>
                </a:extLst>
              </a:tr>
              <a:tr h="2879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กุมภาพันธ์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200" dirty="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  <a:t>,</a:t>
                      </a:r>
                      <a:r>
                        <a:rPr lang="th-TH" sz="1200" dirty="0">
                          <a:effectLst/>
                          <a:latin typeface="Chulabhorn Likit Display Medium" panose="00000600000000000000" pitchFamily="50" charset="-34"/>
                          <a:cs typeface="Chulabhorn Likit Display Medium" panose="00000600000000000000" pitchFamily="50" charset="-34"/>
                        </a:rPr>
                        <a:t>330</a:t>
                      </a:r>
                      <a:endParaRPr lang="en-US" sz="1200" dirty="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58455" marR="5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930.62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011</a:t>
                      </a:r>
                      <a:endParaRPr lang="en-US" sz="11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9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1229"/>
                  </a:ext>
                </a:extLst>
              </a:tr>
              <a:tr h="3385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306,043,931.88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,926,588.78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,057,296.11</a:t>
                      </a:r>
                      <a:endParaRPr lang="en-US" sz="11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,392,036.71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43,812,407.71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95954"/>
                  </a:ext>
                </a:extLst>
              </a:tr>
              <a:tr h="1894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58455" marR="584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โครงการที่ผิดนัดชำระหนี้หลัง</a:t>
                      </a:r>
                      <a:b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ได้รับอนุมัติ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จำนวนเงินรายงวดที่ได้รับชำระแล้ว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532915"/>
                  </a:ext>
                </a:extLst>
              </a:tr>
              <a:tr h="418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ปรับโครง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สร้างหนี้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ยกเลิกการ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619767"/>
                  </a:ext>
                </a:extLst>
              </a:tr>
              <a:tr h="269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มีนาคม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Chulabhorn Likit Display Medium" panose="00000600000000000000" pitchFamily="50" charset="-34"/>
                        <a:ea typeface="Calibri" panose="020F0502020204030204" pitchFamily="34" charset="0"/>
                        <a:cs typeface="Chulabhorn Likit Display Medium" panose="00000600000000000000" pitchFamily="50" charset="-34"/>
                      </a:endParaRPr>
                    </a:p>
                  </a:txBody>
                  <a:tcPr marL="58455" marR="5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321,001,001.37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3,215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1,009</a:t>
                      </a:r>
                      <a:endParaRPr lang="en-US" sz="11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2,205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9451535"/>
                  </a:ext>
                </a:extLst>
              </a:tr>
              <a:tr h="3789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310,385,431.52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,926,188.97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1,057,296.11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100,093,611.20</a:t>
                      </a:r>
                      <a:endParaRPr lang="en-US" sz="11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45,408,882.96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C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3208925"/>
                  </a:ext>
                </a:extLst>
              </a:tr>
              <a:tr h="9474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อนุมัติเพิ่มขึ้น 41 โครงการ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,763,070.75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เพิ่มขึ้น 4 โครงการ</a:t>
                      </a:r>
                      <a:b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,341499.64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spc="-2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คงเดิม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ลดลง 2 โครงการ</a:t>
                      </a:r>
                      <a:b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12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,701,574.49</a:t>
                      </a:r>
                      <a:endParaRPr lang="en-US" sz="11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ได้รับชำระเพิ่มขึ้น </a:t>
                      </a:r>
                      <a:b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 โครงการ </a:t>
                      </a:r>
                      <a:b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,596,475.25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8713" marR="48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E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192285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มุมมน 189"/>
          <p:cNvSpPr/>
          <p:nvPr/>
        </p:nvSpPr>
        <p:spPr>
          <a:xfrm>
            <a:off x="7286773" y="4931190"/>
            <a:ext cx="2482162" cy="322397"/>
          </a:xfrm>
          <a:prstGeom prst="roundRect">
            <a:avLst/>
          </a:prstGeom>
          <a:solidFill>
            <a:srgbClr val="DECEC4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6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2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7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11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12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4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2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2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443E4-E36F-F949-0FE9-8A5F8F73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4" y="785829"/>
            <a:ext cx="8865566" cy="46508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พ.ศ.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2563 (ฉบับที่ 4)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61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7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679097" y="1216546"/>
            <a:ext cx="8787694" cy="10525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b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และเงื่อนไขการพิจารณา ลดหรืองดเบี้ยปรับ/ดอกเบี้ยผิดนัดตามสัญญากู้ยืมเงิน</a:t>
            </a:r>
            <a:b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ของกองทุนพัฒนา</a:t>
            </a:r>
            <a:r>
              <a:rPr lang="th-TH" sz="1600" b="1" spc="-4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39485"/>
              </p:ext>
            </p:extLst>
          </p:nvPr>
        </p:nvGraphicFramePr>
        <p:xfrm>
          <a:off x="1273846" y="2480863"/>
          <a:ext cx="7886702" cy="1390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3088200104"/>
                    </a:ext>
                  </a:extLst>
                </a:gridCol>
                <a:gridCol w="3943351">
                  <a:extLst>
                    <a:ext uri="{9D8B030D-6E8A-4147-A177-3AD203B41FA5}">
                      <a16:colId xmlns:a16="http://schemas.microsoft.com/office/drawing/2014/main" val="2402875747"/>
                    </a:ext>
                  </a:extLst>
                </a:gridCol>
              </a:tblGrid>
              <a:tr h="7590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7922"/>
                  </a:ext>
                </a:extLst>
              </a:tr>
              <a:tr h="6318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10,217,494.00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3989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rgbClr val="C7C7E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en-US" sz="1400" b="1" dirty="0" smtClean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 </a:t>
            </a:r>
            <a:r>
              <a:rPr lang="th-TH" sz="1400" b="1" dirty="0" smtClean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</a:t>
            </a:r>
            <a:r>
              <a:rPr lang="th-TH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4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5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033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51544E-CB05-403C-AF80-32481C70A36B}"/>
              </a:ext>
            </a:extLst>
          </p:cNvPr>
          <p:cNvSpPr txBox="1"/>
          <p:nvPr/>
        </p:nvSpPr>
        <p:spPr>
          <a:xfrm>
            <a:off x="6645445" y="4890817"/>
            <a:ext cx="3178788" cy="338554"/>
          </a:xfrm>
          <a:prstGeom prst="rect">
            <a:avLst/>
          </a:prstGeom>
          <a:solidFill>
            <a:srgbClr val="D9E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en-US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 </a:t>
            </a:r>
            <a:r>
              <a:rPr lang="th-TH" sz="16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600" b="1" dirty="0"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6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9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2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aphicFrame>
        <p:nvGraphicFramePr>
          <p:cNvPr id="31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62437"/>
              </p:ext>
            </p:extLst>
          </p:nvPr>
        </p:nvGraphicFramePr>
        <p:xfrm>
          <a:off x="409083" y="1503689"/>
          <a:ext cx="9117166" cy="3299805"/>
        </p:xfrm>
        <a:graphic>
          <a:graphicData uri="http://schemas.openxmlformats.org/drawingml/2006/table">
            <a:tbl>
              <a:tblPr firstRow="1" firstCol="1" bandRow="1"/>
              <a:tblGrid>
                <a:gridCol w="913909">
                  <a:extLst>
                    <a:ext uri="{9D8B030D-6E8A-4147-A177-3AD203B41FA5}">
                      <a16:colId xmlns:a16="http://schemas.microsoft.com/office/drawing/2014/main" val="2035971059"/>
                    </a:ext>
                  </a:extLst>
                </a:gridCol>
                <a:gridCol w="2158501">
                  <a:extLst>
                    <a:ext uri="{9D8B030D-6E8A-4147-A177-3AD203B41FA5}">
                      <a16:colId xmlns:a16="http://schemas.microsoft.com/office/drawing/2014/main" val="1967334261"/>
                    </a:ext>
                  </a:extLst>
                </a:gridCol>
                <a:gridCol w="3106717">
                  <a:extLst>
                    <a:ext uri="{9D8B030D-6E8A-4147-A177-3AD203B41FA5}">
                      <a16:colId xmlns:a16="http://schemas.microsoft.com/office/drawing/2014/main" val="1455613290"/>
                    </a:ext>
                  </a:extLst>
                </a:gridCol>
                <a:gridCol w="2938039">
                  <a:extLst>
                    <a:ext uri="{9D8B030D-6E8A-4147-A177-3AD203B41FA5}">
                      <a16:colId xmlns:a16="http://schemas.microsoft.com/office/drawing/2014/main" val="3038410846"/>
                    </a:ext>
                  </a:extLst>
                </a:gridCol>
              </a:tblGrid>
              <a:tr h="428540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ข้อมูลประจำเดือน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700" b="1" spc="-45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จำนวนลูกหนี้เข้าร่วมมาตรการ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48215"/>
                  </a:ext>
                </a:extLst>
              </a:tr>
              <a:tr h="406729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ตุลาคม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710,728.72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99898"/>
                  </a:ext>
                </a:extLst>
              </a:tr>
              <a:tr h="428338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พฤศจิกายน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500.00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09610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ธันวาคม 2565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373</a:t>
                      </a:r>
                      <a:r>
                        <a:rPr lang="en-US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,648.14</a:t>
                      </a:r>
                      <a:r>
                        <a:rPr lang="th-TH" sz="16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8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9596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มกราคม 2566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,057,070.24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95585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กุมภาพันธ์ 2566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774.00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066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มีนาคม 2566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 ราย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036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992.53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276349"/>
                  </a:ext>
                </a:extLst>
              </a:tr>
              <a:tr h="39138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 ราย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713.63 บาท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56255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-23581" y="-235501"/>
            <a:ext cx="10193050" cy="1541268"/>
            <a:chOff x="-23581" y="-271597"/>
            <a:chExt cx="10193050" cy="1541268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36095"/>
              <a:ext cx="10193050" cy="711344"/>
              <a:chOff x="-29746" y="-197309"/>
              <a:chExt cx="9173747" cy="640210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97309"/>
                <a:ext cx="9173747" cy="464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53818" y="-19602"/>
            <a:ext cx="6497037" cy="5110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</p:txBody>
      </p:sp>
      <p:sp>
        <p:nvSpPr>
          <p:cNvPr id="5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407" y="771543"/>
            <a:ext cx="8660518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  <a:endPara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7796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1" name="Group 3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5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5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5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5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95302"/>
              </p:ext>
            </p:extLst>
          </p:nvPr>
        </p:nvGraphicFramePr>
        <p:xfrm>
          <a:off x="420140" y="904344"/>
          <a:ext cx="9310255" cy="4648820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438852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438852"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400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880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5136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014.64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4949"/>
                  </a:ext>
                </a:extLst>
              </a:tr>
              <a:tr h="37812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เชียงใหม่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326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234.00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199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794.48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454.72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751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2000"/>
                        </a:lnSpc>
                        <a:spcAft>
                          <a:spcPts val="0"/>
                        </a:spcAft>
                        <a:tabLst>
                          <a:tab pos="180975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122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012.07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5971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,511,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167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.01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5,615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142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070.02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9358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82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7.6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82928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-11017"/>
            <a:ext cx="10160000" cy="6830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302" y="30973"/>
            <a:ext cx="10121771" cy="630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</a:t>
            </a:r>
            <a:r>
              <a:rPr lang="th-TH" sz="13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</a:t>
            </a: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</a:t>
            </a:r>
            <a:r>
              <a:rPr lang="th-TH" sz="13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3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300" b="1" spc="-9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</a:t>
            </a:r>
            <a:endParaRPr lang="en-GB" sz="1300" b="1" spc="-9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07" y="662636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469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83460"/>
              </p:ext>
            </p:extLst>
          </p:nvPr>
        </p:nvGraphicFramePr>
        <p:xfrm>
          <a:off x="431714" y="1228435"/>
          <a:ext cx="9310255" cy="3459312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487865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487865"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42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825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85136"/>
                  </a:ext>
                </a:extLst>
              </a:tr>
              <a:tr h="42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161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727.63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94949"/>
                  </a:ext>
                </a:extLst>
              </a:tr>
              <a:tr h="42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85,087.52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417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226,894.46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402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นนทบุรี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302,581.25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4027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</a:t>
                      </a:r>
                      <a:endParaRPr lang="en-US" sz="14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088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696.20</a:t>
                      </a:r>
                      <a:endParaRPr lang="en-US" sz="14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-11017"/>
            <a:ext cx="10160000" cy="6830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7302" y="30973"/>
            <a:ext cx="10121771" cy="630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</a:t>
            </a:r>
            <a:r>
              <a:rPr lang="th-TH" sz="1300" b="1" spc="-7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 </a:t>
            </a:r>
            <a:r>
              <a:rPr lang="th-TH" sz="13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ตามประกาศคณะกรรมการ</a:t>
            </a:r>
            <a:r>
              <a:rPr lang="th-TH" sz="13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3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</a:t>
            </a:r>
            <a:r>
              <a:rPr lang="th-TH" sz="1300" b="1" spc="-9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</a:t>
            </a:r>
            <a:endParaRPr lang="en-GB" sz="1300" b="1" spc="-9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07" y="662636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895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2200" b="1" spc="-2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บริหารจัดการหนี้ของกองทุนพัฒนาบทบาทสตรี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7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7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7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3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3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3335C1E-9519-DC69-31BB-B8EC2A88C0F6}"/>
              </a:ext>
            </a:extLst>
          </p:cNvPr>
          <p:cNvCxnSpPr>
            <a:cxnSpLocks/>
          </p:cNvCxnSpPr>
          <p:nvPr/>
        </p:nvCxnSpPr>
        <p:spPr>
          <a:xfrm>
            <a:off x="8734637" y="2340088"/>
            <a:ext cx="0" cy="234648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9119216" y="2550094"/>
            <a:ext cx="0" cy="19736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2566</a:t>
            </a:r>
          </a:p>
          <a:p>
            <a:pPr algn="ctr"/>
            <a:endParaRPr lang="th-TH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56856" y="531245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21 มีนาคม 2566</a:t>
            </a:r>
            <a:endParaRPr lang="th-TH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70444"/>
              </p:ext>
            </p:extLst>
          </p:nvPr>
        </p:nvGraphicFramePr>
        <p:xfrm>
          <a:off x="164243" y="1308625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466942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84042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15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16,411,147,340.69 </a:t>
                      </a:r>
                      <a:r>
                        <a:rPr lang="th-TH" sz="1150" b="1" i="0" u="none" strike="noStrike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th-TH" sz="1150" b="1" i="0" u="none" strike="noStrike" spc="-5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มี.ค. 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50" b="1" i="0" u="none" strike="noStrike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12,569,845,488.52 บาท </a:t>
                      </a:r>
                      <a:endParaRPr lang="th-TH" sz="115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5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5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15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150" b="1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มี. ค.2566)</a:t>
                      </a:r>
                      <a:endParaRPr lang="th-TH" sz="115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3,841,301,852.17 </a:t>
                      </a:r>
                      <a:r>
                        <a:rPr lang="th-TH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endParaRPr lang="th-TH" sz="11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5744811" y="4007210"/>
            <a:ext cx="0" cy="188209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3632683" y="701714"/>
            <a:ext cx="6382980" cy="4538943"/>
            <a:chOff x="3618395" y="730751"/>
            <a:chExt cx="6382980" cy="4538943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1A394A33-4E98-22B3-DD77-2DBCCFEE2DB2}"/>
                </a:ext>
              </a:extLst>
            </p:cNvPr>
            <p:cNvCxnSpPr/>
            <p:nvPr/>
          </p:nvCxnSpPr>
          <p:spPr>
            <a:xfrm flipH="1">
              <a:off x="6846292" y="1754593"/>
              <a:ext cx="1" cy="328148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637018" y="730751"/>
              <a:ext cx="6364357" cy="4538943"/>
              <a:chOff x="3470758" y="424047"/>
              <a:chExt cx="6364357" cy="4538943"/>
            </a:xfrm>
          </p:grpSpPr>
          <p:cxnSp>
            <p:nvCxnSpPr>
              <p:cNvPr id="23" name="ตัวเชื่อมต่อตรง 37"/>
              <p:cNvCxnSpPr>
                <a:cxnSpLocks/>
              </p:cNvCxnSpPr>
              <p:nvPr/>
            </p:nvCxnSpPr>
            <p:spPr>
              <a:xfrm>
                <a:off x="7851168" y="3729543"/>
                <a:ext cx="0" cy="159516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3470758" y="424047"/>
                <a:ext cx="6364357" cy="4538943"/>
                <a:chOff x="1775308" y="466816"/>
                <a:chExt cx="6364357" cy="4538943"/>
              </a:xfrm>
            </p:grpSpPr>
            <p:sp>
              <p:nvSpPr>
                <p:cNvPr id="36" name="สี่เหลี่ยมผืนผ้ามุมมน 29"/>
                <p:cNvSpPr/>
                <p:nvPr/>
              </p:nvSpPr>
              <p:spPr>
                <a:xfrm>
                  <a:off x="6192799" y="2506672"/>
                  <a:ext cx="1946866" cy="104067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  <a:alpha val="80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th-TH" sz="125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หนี้ดำเนินคดี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 123,080,058.13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บาท</a:t>
                  </a:r>
                  <a:endParaRPr lang="en-GB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(ร้อยละ </a:t>
                  </a:r>
                  <a:r>
                    <a:rPr lang="th-TH" sz="1250" b="1" dirty="0" smtClean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2.72 </a:t>
                  </a: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จากลูกหนี้ </a:t>
                  </a:r>
                  <a:b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</a:br>
                  <a:r>
                    <a:rPr lang="th-TH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คงเหลือ ณ 1 ต.ค. 65)</a:t>
                  </a:r>
                  <a:endParaRPr lang="en-US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  <a:p>
                  <a:pPr algn="ctr">
                    <a:lnSpc>
                      <a:spcPct val="150000"/>
                    </a:lnSpc>
                  </a:pPr>
                  <a:endParaRPr lang="th-TH" sz="12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1775308" y="466816"/>
                  <a:ext cx="5496065" cy="4538943"/>
                  <a:chOff x="1775308" y="466816"/>
                  <a:chExt cx="5496065" cy="4538943"/>
                </a:xfrm>
              </p:grpSpPr>
              <p:cxnSp>
                <p:nvCxnSpPr>
                  <p:cNvPr id="24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4981407" y="3547343"/>
                    <a:ext cx="0" cy="25361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1775308" y="466816"/>
                    <a:ext cx="5496065" cy="4538943"/>
                    <a:chOff x="-104472" y="800240"/>
                    <a:chExt cx="9309299" cy="4556458"/>
                  </a:xfrm>
                  <a:solidFill>
                    <a:srgbClr val="92D050"/>
                  </a:solidFill>
                </p:grpSpPr>
                <p:cxnSp>
                  <p:nvCxnSpPr>
                    <p:cNvPr id="34" name="ตัวเชื่อมต่อตรง 33"/>
                    <p:cNvCxnSpPr>
                      <a:cxnSpLocks/>
                    </p:cNvCxnSpPr>
                    <p:nvPr/>
                  </p:nvCxnSpPr>
                  <p:spPr>
                    <a:xfrm>
                      <a:off x="2196527" y="2627293"/>
                      <a:ext cx="0" cy="21002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สี่เหลี่ยมผืนผ้ามุมมน 28"/>
                    <p:cNvSpPr/>
                    <p:nvPr/>
                  </p:nvSpPr>
                  <p:spPr>
                    <a:xfrm>
                      <a:off x="-104472" y="2843688"/>
                      <a:ext cx="3447289" cy="1066809"/>
                    </a:xfrm>
                    <a:prstGeom prst="roundRect">
                      <a:avLst/>
                    </a:prstGeom>
                    <a:solidFill>
                      <a:srgbClr val="F6F4D2">
                        <a:alpha val="9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2,441,772,159.28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</a:t>
                      </a:r>
                      <a: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</a:p>
                  </p:txBody>
                </p:sp>
                <p:sp>
                  <p:nvSpPr>
                    <p:cNvPr id="30" name="สี่เหลี่ยมผืนผ้ามุมมน 29"/>
                    <p:cNvSpPr/>
                    <p:nvPr/>
                  </p:nvSpPr>
                  <p:spPr>
                    <a:xfrm>
                      <a:off x="3484610" y="2830124"/>
                      <a:ext cx="3710997" cy="1062530"/>
                    </a:xfrm>
                    <a:prstGeom prst="roundRect">
                      <a:avLst/>
                    </a:prstGeom>
                    <a:solidFill>
                      <a:srgbClr val="FFCDCE">
                        <a:alpha val="80000"/>
                      </a:srgb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1,276,449,634.76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(คิดเป็นร้อยละ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28.16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จากลูกหนี้คงเหลือ ณ 1 ต.ค.65)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1" name="สี่เหลี่ยมผืนผ้ามุมมน 30"/>
                    <p:cNvSpPr/>
                    <p:nvPr/>
                  </p:nvSpPr>
                  <p:spPr>
                    <a:xfrm>
                      <a:off x="1539950" y="4289887"/>
                      <a:ext cx="3745638" cy="1066811"/>
                    </a:xfrm>
                    <a:prstGeom prst="roundRect">
                      <a:avLst/>
                    </a:prstGeom>
                    <a:solidFill>
                      <a:srgbClr val="F2E5FF"/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400"/>
                        </a:spcBef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หนี้กองทุนเดิม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416,874,393.59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9.20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12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2" name="สี่เหลี่ยมผืนผ้ามุมมน 31"/>
                    <p:cNvSpPr/>
                    <p:nvPr/>
                  </p:nvSpPr>
                  <p:spPr>
                    <a:xfrm>
                      <a:off x="5639762" y="4278623"/>
                      <a:ext cx="3565065" cy="1066811"/>
                    </a:xfrm>
                    <a:prstGeom prst="round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38100"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หนี้กองทุนใหม่   859,575,241.17 </a:t>
                      </a:r>
                      <a:r>
                        <a:rPr lang="th-TH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</a:t>
                      </a: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18.96 </a:t>
                      </a: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จากลูกหนี้คงเหลือ ณ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28" name="สี่เหลี่ยมผืนผ้ามุมมน 27"/>
                    <p:cNvSpPr/>
                    <p:nvPr/>
                  </p:nvSpPr>
                  <p:spPr>
                    <a:xfrm>
                      <a:off x="3537201" y="800240"/>
                      <a:ext cx="3465132" cy="1048279"/>
                    </a:xfrm>
                    <a:prstGeom prst="roundRect">
                      <a:avLst/>
                    </a:prstGeom>
                    <a:solidFill>
                      <a:srgbClr val="FFFFD5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1 ต.ค. 65)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4,533,286,233.35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cxnSp>
                  <p:nvCxnSpPr>
                    <p:cNvPr id="33" name="ตัวเชื่อมต่อตรง 32"/>
                    <p:cNvCxnSpPr>
                      <a:cxnSpLocks/>
                    </p:cNvCxnSpPr>
                    <p:nvPr/>
                  </p:nvCxnSpPr>
                  <p:spPr>
                    <a:xfrm>
                      <a:off x="2171352" y="2655753"/>
                      <a:ext cx="7033475" cy="21946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ตัวเชื่อมต่อตรง 36"/>
                    <p:cNvCxnSpPr>
                      <a:cxnSpLocks/>
                    </p:cNvCxnSpPr>
                    <p:nvPr/>
                  </p:nvCxnSpPr>
                  <p:spPr>
                    <a:xfrm>
                      <a:off x="3390766" y="4141730"/>
                      <a:ext cx="3972378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5330703-FA2F-7287-807D-ECD005952CBB}"/>
                </a:ext>
              </a:extLst>
            </p:cNvPr>
            <p:cNvCxnSpPr>
              <a:cxnSpLocks/>
            </p:cNvCxnSpPr>
            <p:nvPr/>
          </p:nvCxnSpPr>
          <p:spPr>
            <a:xfrm>
              <a:off x="5662266" y="2045439"/>
              <a:ext cx="2295238" cy="16572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สี่เหลี่ยมผืนผ้ามุมมน 27">
              <a:extLst>
                <a:ext uri="{FF2B5EF4-FFF2-40B4-BE49-F238E27FC236}">
                  <a16:creationId xmlns:a16="http://schemas.microsoft.com/office/drawing/2014/main" id="{7383D712-2CD8-D5D3-7918-1941D64EC3D8}"/>
                </a:ext>
              </a:extLst>
            </p:cNvPr>
            <p:cNvSpPr/>
            <p:nvPr/>
          </p:nvSpPr>
          <p:spPr>
            <a:xfrm>
              <a:off x="3618395" y="1352348"/>
              <a:ext cx="2045760" cy="11354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เงินรับชำระคืน</a:t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ในปีบัญชี 2566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691,984,381.18 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15.26</a:t>
              </a: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955615" y="1337662"/>
              <a:ext cx="2045760" cy="1044245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มี.ค.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66)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3,841,301,852.17 </a:t>
              </a:r>
              <a:r>
                <a:rPr lang="th-TH" sz="125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5" name="ตัวเชื่อมต่อตรง 23"/>
          <p:cNvCxnSpPr>
            <a:cxnSpLocks/>
          </p:cNvCxnSpPr>
          <p:nvPr/>
        </p:nvCxnSpPr>
        <p:spPr>
          <a:xfrm>
            <a:off x="6857405" y="2571956"/>
            <a:ext cx="0" cy="14981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15063"/>
              </p:ext>
            </p:extLst>
          </p:nvPr>
        </p:nvGraphicFramePr>
        <p:xfrm>
          <a:off x="76201" y="1046601"/>
          <a:ext cx="9996238" cy="3966894"/>
        </p:xfrm>
        <a:graphic>
          <a:graphicData uri="http://schemas.openxmlformats.org/drawingml/2006/table">
            <a:tbl>
              <a:tblPr/>
              <a:tblGrid>
                <a:gridCol w="894098">
                  <a:extLst>
                    <a:ext uri="{9D8B030D-6E8A-4147-A177-3AD203B41FA5}">
                      <a16:colId xmlns:a16="http://schemas.microsoft.com/office/drawing/2014/main" val="3125126047"/>
                    </a:ext>
                  </a:extLst>
                </a:gridCol>
                <a:gridCol w="1084668">
                  <a:extLst>
                    <a:ext uri="{9D8B030D-6E8A-4147-A177-3AD203B41FA5}">
                      <a16:colId xmlns:a16="http://schemas.microsoft.com/office/drawing/2014/main" val="1418771933"/>
                    </a:ext>
                  </a:extLst>
                </a:gridCol>
                <a:gridCol w="487080">
                  <a:extLst>
                    <a:ext uri="{9D8B030D-6E8A-4147-A177-3AD203B41FA5}">
                      <a16:colId xmlns:a16="http://schemas.microsoft.com/office/drawing/2014/main" val="2057177651"/>
                    </a:ext>
                  </a:extLst>
                </a:gridCol>
                <a:gridCol w="1079217">
                  <a:extLst>
                    <a:ext uri="{9D8B030D-6E8A-4147-A177-3AD203B41FA5}">
                      <a16:colId xmlns:a16="http://schemas.microsoft.com/office/drawing/2014/main" val="957574008"/>
                    </a:ext>
                  </a:extLst>
                </a:gridCol>
                <a:gridCol w="1195959">
                  <a:extLst>
                    <a:ext uri="{9D8B030D-6E8A-4147-A177-3AD203B41FA5}">
                      <a16:colId xmlns:a16="http://schemas.microsoft.com/office/drawing/2014/main" val="1312961181"/>
                    </a:ext>
                  </a:extLst>
                </a:gridCol>
                <a:gridCol w="489010">
                  <a:extLst>
                    <a:ext uri="{9D8B030D-6E8A-4147-A177-3AD203B41FA5}">
                      <a16:colId xmlns:a16="http://schemas.microsoft.com/office/drawing/2014/main" val="4118119843"/>
                    </a:ext>
                  </a:extLst>
                </a:gridCol>
                <a:gridCol w="989393">
                  <a:extLst>
                    <a:ext uri="{9D8B030D-6E8A-4147-A177-3AD203B41FA5}">
                      <a16:colId xmlns:a16="http://schemas.microsoft.com/office/drawing/2014/main" val="3522815322"/>
                    </a:ext>
                  </a:extLst>
                </a:gridCol>
                <a:gridCol w="1038624">
                  <a:extLst>
                    <a:ext uri="{9D8B030D-6E8A-4147-A177-3AD203B41FA5}">
                      <a16:colId xmlns:a16="http://schemas.microsoft.com/office/drawing/2014/main" val="3943140953"/>
                    </a:ext>
                  </a:extLst>
                </a:gridCol>
                <a:gridCol w="997024">
                  <a:extLst>
                    <a:ext uri="{9D8B030D-6E8A-4147-A177-3AD203B41FA5}">
                      <a16:colId xmlns:a16="http://schemas.microsoft.com/office/drawing/2014/main" val="3158303927"/>
                    </a:ext>
                  </a:extLst>
                </a:gridCol>
                <a:gridCol w="1059911">
                  <a:extLst>
                    <a:ext uri="{9D8B030D-6E8A-4147-A177-3AD203B41FA5}">
                      <a16:colId xmlns:a16="http://schemas.microsoft.com/office/drawing/2014/main" val="3184049775"/>
                    </a:ext>
                  </a:extLst>
                </a:gridCol>
                <a:gridCol w="681254">
                  <a:extLst>
                    <a:ext uri="{9D8B030D-6E8A-4147-A177-3AD203B41FA5}">
                      <a16:colId xmlns:a16="http://schemas.microsoft.com/office/drawing/2014/main" val="410671966"/>
                    </a:ext>
                  </a:extLst>
                </a:gridCol>
              </a:tblGrid>
              <a:tr h="209745">
                <a:tc gridSpan="11"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 ณ วันที่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มี.ค.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6999" marR="6999" marT="6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68580"/>
                  </a:ext>
                </a:extLst>
              </a:tr>
              <a:tr h="25080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ปีบัญชี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วงเงินกู้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th-TH" sz="1200" b="1" i="0" u="none" strike="noStrike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ลูกหนี้คงเหลือ 27 ก.พ. 66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050" b="1" i="0" u="none" strike="noStrike" spc="-50" baseline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 ณ 1 ต.ค. 65)</a:t>
                      </a:r>
                      <a:endParaRPr lang="th-TH" sz="105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66920"/>
                  </a:ext>
                </a:extLst>
              </a:tr>
              <a:tr h="1389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สัญญา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999" marR="6999" marT="6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10537"/>
                  </a:ext>
                </a:extLst>
              </a:tr>
              <a:tr h="5870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กองทุนเก่า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(2556 - 2559)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7,777,703,430.69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959,903,129.98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6,868,557,791.38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909,145,639.31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396,046,238.16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96,225,007.56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416,874,393.59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98776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กองทุนใหม่</a:t>
                      </a:r>
                      <a:b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(2560 - 2565)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8,633,443,910.00 </a:t>
                      </a:r>
                      <a:endParaRPr lang="th-TH" sz="1000" b="1" i="0" u="none" strike="noStrike" spc="-4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3,573,383,103.37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5,701,287,697.14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2,932,156,212.86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2,045,725,921.12 </a:t>
                      </a:r>
                      <a:endParaRPr lang="th-TH" sz="10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26,855,050.57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859,575,241.17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50897"/>
                  </a:ext>
                </a:extLst>
              </a:tr>
              <a:tr h="749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16,411,147,340.69 </a:t>
                      </a:r>
                      <a:endParaRPr lang="th-TH" sz="1000" b="1" i="0" u="none" strike="noStrike" spc="-4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162,367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12,569,845,488.52 </a:t>
                      </a:r>
                      <a:endParaRPr lang="th-TH" sz="10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5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3,841,301,852.17 </a:t>
                      </a:r>
                      <a:endParaRPr lang="th-TH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2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2,441,772,159.28 </a:t>
                      </a:r>
                      <a:endParaRPr lang="th-TH" sz="1000" b="1" i="0" u="none" strike="noStrike" spc="-2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4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123,080,058.13 </a:t>
                      </a:r>
                      <a:endParaRPr lang="th-TH" sz="1000" b="1" i="0" u="none" strike="noStrike" spc="-4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000" b="1" i="0" u="none" strike="noStrike" spc="-30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1,276,449,634.76 </a:t>
                      </a:r>
                      <a:endParaRPr lang="th-TH" sz="1000" b="1" i="0" u="none" strike="noStrike" spc="-30" baseline="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02783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114"/>
          <p:cNvSpPr/>
          <p:nvPr/>
        </p:nvSpPr>
        <p:spPr>
          <a:xfrm>
            <a:off x="451831" y="76200"/>
            <a:ext cx="8920769" cy="4686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th-TH" sz="18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 (แยกดำเนินคดี)  ปี 2556 - 2565</a:t>
            </a:r>
            <a:endParaRPr lang="en-US" sz="1833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97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99853" y="30291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6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67377"/>
              </p:ext>
            </p:extLst>
          </p:nvPr>
        </p:nvGraphicFramePr>
        <p:xfrm>
          <a:off x="0" y="606205"/>
          <a:ext cx="10153534" cy="510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129,127,181.54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40,720,473.46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30,274,743.88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7,405,337.47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3,040,392.11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374,382,549.76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38,022,274.24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32,168,716.67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798,985.79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5,054,571.78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213,980,640.88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40,780,774.12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35,265,091.47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5,515,682.65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161,115,992.92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28,662,445.08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24,808,965.18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3,853,479.90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236,803,399.39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44,339,403.61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36,955,188.62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482,429.60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6,901,785.39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140,682,865.00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106,109,232.33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34,573,632.67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28,967,750.08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172,029.00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5,433,853.59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147,289,403.49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37,407,527.51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30,690,724.20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815,334.85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5,901,468.46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119,984,592.62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49,608,109.38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42,438,831.91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7,169,277.47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179,907,042.03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40,191,013.97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32,683,772.32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6,667,328.65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142,983,367.75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26,846,132.25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21,635,081.03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5,172,143.22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77849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236,852,949.17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66,768,570.83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53,789,536.21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773,992.93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12,205,041.69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105,440,069.38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36,970,700.62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25,953,649.23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4,374,131.98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6,642,919.41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73,912,897.99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35,068,339.01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29,066,238.29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6,002,100.72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143,907,258.32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39,395,254.68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31,518,683.94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7,876,570.74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282,918,363.26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27,251,251.74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20,803,183.63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6,448,068.11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176,288,395.55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71,964,644.45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58,457,159.22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13,507,485.23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163,447,124.45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22,234,390.55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16,164,777.29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4,779,613.26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67,202,022.05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36,485,841.95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27,051,465.60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2,299,664.60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7,134,711.75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204,909,280.00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48,712,468.00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37,523,324.00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1,006,647.00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10,182,497.00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270,459,835.87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76,917,184.13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59,033,943.99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17,477,740.14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4249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227,539,824.42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38,150,694.58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27,418,096.07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1,137,874.73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9,594,723.78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144,551,687.08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23,267,031.92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16,527,524.62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1,197,459.42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5,542,047.88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236,690,211.48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44,514,498.52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31,110,295.00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1,641,944.78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11,762,258.74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125,757,079.82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45,899,495.18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34,495,405.59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10,769,168.08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194,622,671.37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21,343,029.63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15,399,052.74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5,875,855.61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78,005,303.04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38,797,366.96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29,282,893.61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9,321,601.47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74,361,999.81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58,147,924.19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44,189,534.35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882,175.00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13,076,214.84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124,350,124.35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63,329,327.65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46,397,843.90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2,341,130.44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14,590,353.31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142,597,710.64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57,892,669.36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43,234,616.99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14,444,382.37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260,546,806.09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72,241,258.91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50,941,933.59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20,364,137.32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78441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260,630,552.80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58,416,409.20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41,848,279.96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437,229.00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16,130,900.24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117,043,536.50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49,975,414.50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33,409,519.50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3,869,257.89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12,696,637.11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115,595,467.88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68,557,862.12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50,726,103.32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17,603,849.19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126,057,611.45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38,231,453.55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18,219,881.94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9,393,937.40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10,617,634.21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90,540,216.92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49,595,439.83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36,741,682.72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200,806.00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12,652,951.11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210,544,880.54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63,403,449.46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46,283,721.00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17,119,728.46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96,187,976.00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72,060,742.00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36,927,796.15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17,402,297.31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17,730,648.54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153,890,104.59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35,359,034.41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25,093,129.67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10,265,904.74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371,891,521.00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279,265,530.87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92,625,990.13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66,071,912.74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551,295.00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26,002,782.39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196,899,198.68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34,574,941.32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23,543,493.39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11,031,447.93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11856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5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60,985,863.38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27,537,394.62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18,553,301.44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1,119,374.00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7,864,719.18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79,443,913.67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38,960,805.33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28,074,271.40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177,477.31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10,709,056.62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127,639,563.69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36,881,661.31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25,081,302.97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10,968,508.34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309,658,461.31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68,439,666.69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45,298,005.57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1,291,391.00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21,850,270.12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76,192,199.88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37,577,449.12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21,385,374.92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4,489,506.38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11,702,567.82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174,614,193.48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24,382,205.52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16,039,936.40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8,342,269.12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173,749,793.00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113,992,242.12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59,757,550.88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41,653,244.80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1,070,779.00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17,033,527.08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148,217,579.16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43,397,845.84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28,815,154.90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14,582,690.94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155,477,184.34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60,964,513.66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39,793,751.34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1,127,039.42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20,043,722.90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234,773,501.34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36,381,218.66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20,296,512.52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2,362,069.00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13,722,637.14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09494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127,727,716.66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41,472,327.34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25,533,007.97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791,222.07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15,148,097.30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148,861,771.81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54,323,222.19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31,788,511.80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1,573,181.00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20,961,529.39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165,545,550.28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45,290,749.72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24,817,241.16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2,399,893.46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18,073,615.10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299,503,247.78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55,947,118.22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32,739,591.96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23,207,526.26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107,292,177.34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34,740,205.66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20,836,583.77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186,712.63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13,716,909.26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83,297,324.35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56,706,916.65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29,667,060.24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4,636,452.37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kern="0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22,403,404.04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176,356,925.15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44,848,554.85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24,925,545.94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2,242,177.00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17,680,831.91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116,665,494.04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61,549,129.96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35,284,211.79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677,841.81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25,587,076.36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226,014,903.49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83,216,496.51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42,640,109.18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3,717,081.84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36,859,305.49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192,950,605.85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104,180,728.15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52,670,477.05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7,649,086.88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43,861,164.22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78078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319,849,596.62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26,883,003.38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12,842,945.50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875,508.00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13,164,549.88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193,197,050.71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86,219,291.29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47,981,242.30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35,786,198.99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82,860,416.23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31,046,481.77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14,825,147.95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2,962,811.11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13,258,522.71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128,606,457.83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35,997,212.17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19,293,168.05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16,704,044.12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383,973,807.65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48,961,392.35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23,155,391.84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1,186,519.12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24,619,481.39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219,867,745.02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62,386,952.98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30,754,191.78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29,330,247.20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114,828,516.74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52,758,063.26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29,231,606.23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232,600.62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23,293,856.41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141,017,127.71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40,434,612.29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17,899,207.04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4,996,003.89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17,539,401.36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133,037,896.66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70,740,546.34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37,284,949.79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2,822,703.25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30,632,893.30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69,451,307.26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49,346,892.74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25,687,736.83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1,297,839.57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22,361,316.34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608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21 มี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183,121,899.18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45,298,335.82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22,425,703.11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22,672,632.71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69,342,958.10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63,618,535.90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30,391,534.39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33,227,001.51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142,018,707.16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80,619,125.84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33,203,926.19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1,952,379.17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45,462,820.4</a:t>
                      </a: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199,935,546.24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78,912,333.76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34,758,828.41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43,944,336.66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68,756,278.22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33,614,843.78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12,502,163.18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933,915.62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20,178,764.98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76,708,503.35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57,511,486.65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18,975,438.83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2,282,146.45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36,253,901.37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125,361,161.64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91,092,515.30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31,552,237.13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59,540,278.17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16,411,147,340.69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12,569,845,488.52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3,841,301,852.17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2,441,772,159.28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123,080,058.13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1,276,449,634.76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2566 (ต่อ)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การวิเคราะห์ลูกหนี้เกินกำหนดชำระ/แนวทางการบริหารจัดการหนี้ 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68266"/>
              </p:ext>
            </p:extLst>
          </p:nvPr>
        </p:nvGraphicFramePr>
        <p:xfrm>
          <a:off x="408940" y="706054"/>
          <a:ext cx="9329194" cy="4886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80">
                  <a:extLst>
                    <a:ext uri="{9D8B030D-6E8A-4147-A177-3AD203B41FA5}">
                      <a16:colId xmlns:a16="http://schemas.microsoft.com/office/drawing/2014/main" val="3422705768"/>
                    </a:ext>
                  </a:extLst>
                </a:gridCol>
                <a:gridCol w="4254842">
                  <a:extLst>
                    <a:ext uri="{9D8B030D-6E8A-4147-A177-3AD203B41FA5}">
                      <a16:colId xmlns:a16="http://schemas.microsoft.com/office/drawing/2014/main" val="782431091"/>
                    </a:ext>
                  </a:extLst>
                </a:gridCol>
                <a:gridCol w="4676172">
                  <a:extLst>
                    <a:ext uri="{9D8B030D-6E8A-4147-A177-3AD203B41FA5}">
                      <a16:colId xmlns:a16="http://schemas.microsoft.com/office/drawing/2014/main" val="4036819812"/>
                    </a:ext>
                  </a:extLst>
                </a:gridCol>
              </a:tblGrid>
              <a:tr h="4100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E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วิเคราะห์สาเหตุลูกหนี้ค้างชำระ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E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4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แนวทางการบริหารจัดการหนี้ค้างชำระ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BE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21435"/>
                  </a:ext>
                </a:extLst>
              </a:tr>
              <a:tr h="6358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กองทุนพัฒนาบทบาทสตรีมีมาตรการช่วยเหลือลูกหนี้ในช่วง</a:t>
                      </a:r>
                      <a: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โรค</a:t>
                      </a:r>
                      <a:b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</a:t>
                      </a: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เชื้อไวรัสโคโรนา 2019 (</a:t>
                      </a:r>
                      <a:r>
                        <a:rPr lang="en-US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COVID </a:t>
                      </a: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en-US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เวลา 1 ปี ทำให้</a:t>
                      </a:r>
                      <a: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</a:t>
                      </a:r>
                      <a:b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ลืม</a:t>
                      </a: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การชำระเงิน 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การติดตาม 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มีการแจ้งเตือนก่อนถึงกำหนดชำระ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33419"/>
                  </a:ext>
                </a:extLst>
              </a:tr>
              <a:tr h="5189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ลูกหนี้คิดว่าดอกเบี้ยของกองทุนพัฒนาบทบาทสตรีถูกจึงนำเงินไปชำระหนี้อื่นก่อน   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ปรับดอกเบี้ยเป็นอัตราปกติ ร้อยละ 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2482"/>
                  </a:ext>
                </a:extLst>
              </a:tr>
              <a:tr h="4422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ลูกหนี้คิดว่าเป็นเงินทางราชการให้แล้วไม่ต้องคืน        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สร้างความเข้าใจในการชำระคืนเงินกู้ยืม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ประชาสัมพันธ์งานกองทุนฯ อย่างต่อเนื่อง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66906"/>
                  </a:ext>
                </a:extLst>
              </a:tr>
              <a:tr h="4422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ไม่นำเงินกู้ไปใช้ตามวัตถุประสงค์ผู้กู้ เมื่อถึงเวลาจึงไม่มีเงินนำมาชำระหนี้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ใช้มาตรการ 3 ต. (ตรวจสอบ ติดตาม ตักเตือน)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ปรับหลักเกณฑ์การปล่อยเงินกู้และการโอน/การชำระคืน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74049"/>
                  </a:ext>
                </a:extLst>
              </a:tr>
              <a:tr h="11014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ลูกหนี้ย้ายที่อยู่อาศัย ติดตามหนี้ไม่ได้   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สอบถามผู้นำ/สอบถามเพื่อนบ้าน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คัดฐานข้อมูลทะเบียนราษฎร์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ส่งหนังสือตามที่อยู่ใหม่ 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ลงนาม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MOU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spc="-6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ระหว่าง อพช. + ผู้ว่าราชการกรุงเทพมหานคร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spc="-4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เรื่องการขอทะเบียนราษฎร์ (เนื่องจากใช้เวลา 2 - 3 เดือน)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0754"/>
                  </a:ext>
                </a:extLst>
              </a:tr>
              <a:tr h="6610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ไม่มีศักยภาพในการประกอบอาชีพ เช่น ผู้สูงอายุ ผู้พิการ       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สร้างความเข้าใจกับสาชิกกลุ่มทั้งหมด</a:t>
                      </a:r>
                      <a:b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ใช้มาตรการ 3 ต (ตรวจสอบ ติดตาม ตักเตือน)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การตั้งค่าเผื่อหนี้สงสัยจะสูญ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23743"/>
                  </a:ext>
                </a:extLst>
              </a:tr>
              <a:tr h="6610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5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การติดตามไม่ต่อเนื่อง</a:t>
                      </a:r>
                      <a:endParaRPr lang="en-US" sz="1200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spc="-2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สรุปผลการรายงานผลการติดตามกับ อกส.อ/ อกส.จ/คกส.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กำหนดให้มีการมอบหมายงานของเจ้าหน้าที่เมื่อมีการโยกย้ายหรือลาออก (ทำเป็นเอกสาร)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3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การจัดทำแผนบริหารจัดการหนี้ของกองทุนพัฒนาบทบาทสตรี</a:t>
            </a:r>
            <a:endParaRPr lang="th-TH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33ECCC9-25E3-4432-9853-B3A6E8249A23}"/>
              </a:ext>
            </a:extLst>
          </p:cNvPr>
          <p:cNvSpPr/>
          <p:nvPr/>
        </p:nvSpPr>
        <p:spPr>
          <a:xfrm flipH="1">
            <a:off x="782106" y="1498895"/>
            <a:ext cx="6894040" cy="870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r>
              <a:rPr lang="th-TH" sz="16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มาตรการ</a:t>
            </a:r>
            <a:r>
              <a:rPr lang="th-TH" sz="16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พักชำระหนี้ (น้ำท่วม) </a:t>
            </a:r>
            <a:endParaRPr lang="ko-KR" alt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2DBE788-8F53-412F-B184-7E89920C5085}"/>
              </a:ext>
            </a:extLst>
          </p:cNvPr>
          <p:cNvSpPr/>
          <p:nvPr/>
        </p:nvSpPr>
        <p:spPr>
          <a:xfrm flipH="1">
            <a:off x="782106" y="2554440"/>
            <a:ext cx="6894040" cy="870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มาตรการ</a:t>
            </a:r>
            <a:r>
              <a:rPr lang="th-TH" sz="16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ไกล่เกลี่ยประนีประนอมยอม</a:t>
            </a:r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ความ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0E4ACC1-3814-44DF-88AC-5D90C96162A6}"/>
              </a:ext>
            </a:extLst>
          </p:cNvPr>
          <p:cNvSpPr/>
          <p:nvPr/>
        </p:nvSpPr>
        <p:spPr>
          <a:xfrm flipH="1">
            <a:off x="904373" y="2650254"/>
            <a:ext cx="922733" cy="69204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altLang="ko-KR" sz="22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endParaRPr lang="ko-KR" altLang="en-US" sz="22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4C1BE59-2112-40FB-AF68-7301A45572EC}"/>
              </a:ext>
            </a:extLst>
          </p:cNvPr>
          <p:cNvSpPr/>
          <p:nvPr/>
        </p:nvSpPr>
        <p:spPr>
          <a:xfrm flipH="1">
            <a:off x="782104" y="3609985"/>
            <a:ext cx="6894042" cy="870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มาตรการ</a:t>
            </a:r>
            <a:r>
              <a:rPr lang="th-TH" sz="16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ลดอัตราดอกเบี้ยเงินกู้และดอกเบี้ยผิดนัด </a:t>
            </a:r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2566</a:t>
            </a:r>
            <a:endParaRPr lang="en-US" sz="16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595D8019-A739-41F0-B3A3-A81D7768801D}"/>
              </a:ext>
            </a:extLst>
          </p:cNvPr>
          <p:cNvSpPr/>
          <p:nvPr/>
        </p:nvSpPr>
        <p:spPr>
          <a:xfrm flipH="1">
            <a:off x="904373" y="3690272"/>
            <a:ext cx="922733" cy="69204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altLang="ko-KR" sz="22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endParaRPr lang="ko-KR" altLang="en-US" sz="22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921997"/>
            <a:ext cx="6245286" cy="352661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92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แผนเร่งด่วน ดำเนินการภายใน 31 มีนาคม 2566</a:t>
            </a:r>
            <a:endParaRPr lang="en-US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B0F5182-0E74-4306-B45F-698EF1636357}"/>
              </a:ext>
            </a:extLst>
          </p:cNvPr>
          <p:cNvSpPr/>
          <p:nvPr/>
        </p:nvSpPr>
        <p:spPr>
          <a:xfrm flipH="1">
            <a:off x="897449" y="1594709"/>
            <a:ext cx="922733" cy="69204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altLang="ko-K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endParaRPr lang="ko-KR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33ECCC9-25E3-4432-9853-B3A6E8249A23}"/>
              </a:ext>
            </a:extLst>
          </p:cNvPr>
          <p:cNvSpPr/>
          <p:nvPr/>
        </p:nvSpPr>
        <p:spPr>
          <a:xfrm flipH="1">
            <a:off x="782104" y="4665530"/>
            <a:ext cx="6894040" cy="870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/>
          <a:p>
            <a:r>
              <a:rPr lang="th-TH" sz="16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โมบายคลินิก (รับชำระหนี้</a:t>
            </a:r>
            <a:r>
              <a:rPr lang="th-TH" sz="160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</a:t>
            </a:r>
            <a:endParaRPr lang="th-TH" sz="16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B0F5182-0E74-4306-B45F-698EF1636357}"/>
              </a:ext>
            </a:extLst>
          </p:cNvPr>
          <p:cNvSpPr/>
          <p:nvPr/>
        </p:nvSpPr>
        <p:spPr>
          <a:xfrm flipH="1">
            <a:off x="897447" y="4761344"/>
            <a:ext cx="922733" cy="69204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h-TH" altLang="ko-KR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  <a:endParaRPr lang="ko-KR" alt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5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2/2566 เมื่อวันอังคารที่ 28 กุมภาพันธ์ 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</a:t>
            </a:r>
            <a:r>
              <a:rPr lang="th-TH" sz="1700" b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2/2566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-6463" y="826638"/>
            <a:ext cx="5083789" cy="352661"/>
          </a:xfrm>
          <a:prstGeom prst="homePlate">
            <a:avLst/>
          </a:prstGeom>
          <a:solidFill>
            <a:srgbClr val="FAD7D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indent="457200">
              <a:lnSpc>
                <a:spcPct val="92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</a:t>
            </a:r>
            <a:r>
              <a:rPr lang="th-TH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แผนการบริหารจัดการหนี้ (แผนระยะ 1 ปี)</a:t>
            </a:r>
            <a:endParaRPr lang="en-US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การจัดทำแผนบริหารจัดการหนี้ของกองทุนพัฒนาบทบาท</a:t>
            </a: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(ต่อ)</a:t>
            </a:r>
            <a:endParaRPr lang="th-TH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29808" y="1392866"/>
            <a:ext cx="7613537" cy="2613023"/>
          </a:xfrm>
          <a:prstGeom prst="rect">
            <a:avLst/>
          </a:prstGeom>
          <a:solidFill>
            <a:srgbClr val="FAFA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th-TH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ลูกหนี้ดี </a:t>
            </a:r>
          </a:p>
          <a:p>
            <a:pPr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ลูกหนี้ล่าช้า </a:t>
            </a:r>
          </a:p>
          <a:p>
            <a:pPr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ลูกหนี้เกินกำหนดชำระ </a:t>
            </a:r>
          </a:p>
          <a:p>
            <a:pPr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 </a:t>
            </a:r>
            <a:r>
              <a:rPr lang="en-US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ใช้มาตรการที่คกส.มีไปช่วยเหลือลูกหนี้ได้</a:t>
            </a:r>
          </a:p>
          <a:p>
            <a:pPr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 </a:t>
            </a:r>
            <a:r>
              <a:rPr lang="en-US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เริ่มการไกล่เกลี่ยหากไม่เป็นผลใช้มาตรการกฎหมาย </a:t>
            </a:r>
          </a:p>
          <a:p>
            <a:pPr>
              <a:lnSpc>
                <a:spcPct val="130000"/>
              </a:lnSpc>
            </a:pP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ลูกหนี้ </a:t>
            </a:r>
            <a:r>
              <a:rPr lang="en-US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</a:t>
            </a: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แยกแยะลูกหนี้และช่วยเหลือเป็นรายกรณี </a:t>
            </a:r>
          </a:p>
        </p:txBody>
      </p:sp>
      <p:sp>
        <p:nvSpPr>
          <p:cNvPr id="55" name="Pentagon 54"/>
          <p:cNvSpPr/>
          <p:nvPr/>
        </p:nvSpPr>
        <p:spPr>
          <a:xfrm>
            <a:off x="704169" y="4198494"/>
            <a:ext cx="5412607" cy="35266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2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</a:t>
            </a:r>
            <a:r>
              <a:rPr lang="th-TH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ชี้แจงทำความเข้าใจกับเจ้าหน้าที่ทุกระดับ </a:t>
            </a:r>
            <a:endParaRPr lang="en-US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704169" y="4696656"/>
            <a:ext cx="5412608" cy="3526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lnSpc>
                <a:spcPct val="92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th-TH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3) ทำแอพพลิเคชั่นสำหรับกองทุนพัฒนาบทบาทสตรี </a:t>
            </a:r>
            <a:endParaRPr lang="en-US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704167" y="5193634"/>
            <a:ext cx="5412609" cy="35266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92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th-TH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4) การตั้งค่าเผื่อหนี้สงสัยจะสูญ</a:t>
            </a:r>
            <a:endParaRPr lang="en-US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167" y="1352692"/>
            <a:ext cx="2467342" cy="352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lnSpc>
                <a:spcPct val="92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1) แยก</a:t>
            </a:r>
            <a:r>
              <a:rPr lang="th-TH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ประเภท</a:t>
            </a: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   </a:t>
            </a:r>
            <a:endParaRPr lang="en-US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514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-6463" y="826638"/>
            <a:ext cx="5649274" cy="34714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indent="457200">
              <a:lnSpc>
                <a:spcPct val="92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</a:t>
            </a:r>
            <a:r>
              <a:rPr lang="th-TH" b="1" dirty="0"/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แผนการบริหารจัดการหนี้ (แผนระยะยาว 3 ปี)</a:t>
            </a:r>
            <a:r>
              <a:rPr lang="th-TH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en-US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4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การจัดทำแผนบริหารจัดการหนี้ของกองทุนพัฒนาบทบาท</a:t>
            </a:r>
            <a:r>
              <a:rPr lang="th-TH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 (ต่อ)</a:t>
            </a:r>
            <a:endParaRPr lang="th-TH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685800" y="1394218"/>
            <a:ext cx="8373979" cy="4098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ทบทวนหลักเกณฑ์การใช้จ่ายเงิน/การโอนเงิน/การชำระคืน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1.1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 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จำนวนผู้กู้/วงเงินกู้ตามขนาด </a:t>
            </a:r>
            <a:r>
              <a:rPr lang="en-US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S/M/L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หนังสือรับรองพฤติกรรมจากผู้นำในหมู่บ้าน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ตรวจสอบหนี้สิน/เครดิตกองทุนพัฒนาบทบาทสตรี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หลักทรัพย์ประกันเงินกู้/ประกันชีวิต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สมัครเป็นสมาชิกอย่างน้อย 6 เดือน ถ้ามีสิทธิ์กู้เงิน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tabLst>
                <a:tab pos="228600" algn="l"/>
              </a:tabLst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1.2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 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กำหนดหลักเกณฑ์การสนับสนุนขององค์กร 1 องค์กรต่อโครงการ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ส่งหลักฐานการใช้จ่ายเงิน/รายงานผลให้เสร็จสิ้นก่อน</a:t>
            </a: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ขอรับการ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สนับสนุนใหม่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- 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กำหนดจำนวนเงินให้จังหวัดในแนวโน้มที่จัดสรรลง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จ้างเอกชนติดตามหนี้เกินกำหนดชำระ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ใช้เทคโนโลยีสำหรับการบริหารจัดการ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9839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07073" y="659112"/>
            <a:ext cx="7499153" cy="2056134"/>
            <a:chOff x="1340642" y="1372038"/>
            <a:chExt cx="7499153" cy="2056134"/>
          </a:xfrm>
        </p:grpSpPr>
        <p:grpSp>
          <p:nvGrpSpPr>
            <p:cNvPr id="6" name="Group 6"/>
            <p:cNvGrpSpPr/>
            <p:nvPr/>
          </p:nvGrpSpPr>
          <p:grpSpPr>
            <a:xfrm>
              <a:off x="1486833" y="1598352"/>
              <a:ext cx="7352962" cy="1829820"/>
              <a:chOff x="-13252" y="-38100"/>
              <a:chExt cx="2602724" cy="647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3252" y="-32306"/>
                <a:ext cx="2602724" cy="348275"/>
              </a:xfrm>
              <a:prstGeom prst="parallelogram">
                <a:avLst/>
              </a:prstGeom>
              <a:solidFill>
                <a:srgbClr val="E8AE9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6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340642" y="1372038"/>
              <a:ext cx="7352962" cy="1829820"/>
              <a:chOff x="20486" y="-38100"/>
              <a:chExt cx="2602724" cy="6477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0486" y="33257"/>
                <a:ext cx="2602724" cy="296381"/>
              </a:xfrm>
              <a:prstGeom prst="parallelogram">
                <a:avLst/>
              </a:prstGeom>
              <a:solidFill>
                <a:srgbClr val="F8DFDC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6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32359" y="1677644"/>
              <a:ext cx="6079111" cy="64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1) ตรวจสอบ 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และประสาน</a:t>
              </a: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กับจังหวัดเพื่อตรวจสอบ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ข้อเท็จจริง</a:t>
              </a:r>
              <a:b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และ</a:t>
              </a: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สถานการณ์ชำระหนี้ของลูกหนี้ที่จะหมดอายุความ </a:t>
              </a:r>
              <a:endParaRPr lang="en-US" sz="1600" dirty="0">
                <a:solidFill>
                  <a:srgbClr val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69797" y="2881526"/>
            <a:ext cx="1722182" cy="1829820"/>
          </a:xfrm>
          <a:prstGeom prst="rect">
            <a:avLst/>
          </a:prstGeom>
        </p:spPr>
        <p:txBody>
          <a:bodyPr lIns="28222" tIns="28222" rIns="28222" bIns="28222" rtlCol="0" anchor="ctr"/>
          <a:lstStyle/>
          <a:p>
            <a:pPr algn="ctr">
              <a:lnSpc>
                <a:spcPts val="1477"/>
              </a:lnSpc>
            </a:pPr>
            <a:endParaRPr sz="1000"/>
          </a:p>
        </p:txBody>
      </p:sp>
      <p:sp>
        <p:nvSpPr>
          <p:cNvPr id="27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แนวการบริหารหนี้ก่อนหมดอายุความ</a:t>
            </a:r>
          </a:p>
        </p:txBody>
      </p:sp>
      <p:sp>
        <p:nvSpPr>
          <p:cNvPr id="28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Group 29"/>
          <p:cNvGrpSpPr/>
          <p:nvPr/>
        </p:nvGrpSpPr>
        <p:grpSpPr>
          <a:xfrm>
            <a:off x="677733" y="1975925"/>
            <a:ext cx="7482191" cy="2077785"/>
            <a:chOff x="1285863" y="1372038"/>
            <a:chExt cx="7482191" cy="2077785"/>
          </a:xfrm>
        </p:grpSpPr>
        <p:grpSp>
          <p:nvGrpSpPr>
            <p:cNvPr id="31" name="Group 6"/>
            <p:cNvGrpSpPr/>
            <p:nvPr/>
          </p:nvGrpSpPr>
          <p:grpSpPr>
            <a:xfrm>
              <a:off x="1294341" y="1598352"/>
              <a:ext cx="7473713" cy="1851471"/>
              <a:chOff x="-81388" y="-38100"/>
              <a:chExt cx="2645467" cy="655361"/>
            </a:xfrm>
          </p:grpSpPr>
          <p:sp>
            <p:nvSpPr>
              <p:cNvPr id="36" name="Freeform 7"/>
              <p:cNvSpPr/>
              <p:nvPr/>
            </p:nvSpPr>
            <p:spPr>
              <a:xfrm>
                <a:off x="-81388" y="7412"/>
                <a:ext cx="2645467" cy="609849"/>
              </a:xfrm>
              <a:prstGeom prst="parallelogram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</p:sp>
          <p:sp>
            <p:nvSpPr>
              <p:cNvPr id="37" name="TextBox 8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6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2" name="Group 9"/>
            <p:cNvGrpSpPr/>
            <p:nvPr/>
          </p:nvGrpSpPr>
          <p:grpSpPr>
            <a:xfrm>
              <a:off x="1285863" y="1372038"/>
              <a:ext cx="7232209" cy="1930371"/>
              <a:chOff x="1096" y="-38100"/>
              <a:chExt cx="2559981" cy="683292"/>
            </a:xfrm>
          </p:grpSpPr>
          <p:sp>
            <p:nvSpPr>
              <p:cNvPr id="34" name="Freeform 10"/>
              <p:cNvSpPr/>
              <p:nvPr/>
            </p:nvSpPr>
            <p:spPr>
              <a:xfrm>
                <a:off x="1096" y="17307"/>
                <a:ext cx="2559981" cy="627885"/>
              </a:xfrm>
              <a:prstGeom prst="parallelogram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35" name="TextBox 11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6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3" name="TextBox 18"/>
            <p:cNvSpPr txBox="1"/>
            <p:nvPr/>
          </p:nvSpPr>
          <p:spPr>
            <a:xfrm>
              <a:off x="1919692" y="1640218"/>
              <a:ext cx="6079111" cy="1600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2) ถ้าพบว่าหนี้ใกล้จะขาดอายุความ สำนักงานกองทุนพัฒนาบทบาทสตรีแจ้งจังหวัดให้ดำเนินการอย่างใดอย่างหนึ่ง 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ดังนี้</a:t>
              </a:r>
            </a:p>
            <a:p>
              <a:pPr>
                <a:lnSpc>
                  <a:spcPct val="130000"/>
                </a:lnSpc>
              </a:pP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- ติดตามลูกหนี้ให้มาชำระหนี้ </a:t>
              </a:r>
              <a:endPara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ct val="130000"/>
                </a:lnSpc>
              </a:pP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</a:t>
              </a: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ใช้มาตรการตามที่ คกส.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ประกาศ</a:t>
              </a:r>
            </a:p>
            <a:p>
              <a:pPr>
                <a:lnSpc>
                  <a:spcPct val="130000"/>
                </a:lnSpc>
              </a:pP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</a:t>
              </a:r>
              <a:r>
                <a:rPr lang="th-TH" sz="1600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</a:t>
              </a: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ฟ้องร้อง ดำเนินคดี  </a:t>
              </a:r>
              <a:endParaRPr lang="th-TH" sz="16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38824" y="4241498"/>
            <a:ext cx="7594466" cy="1829820"/>
            <a:chOff x="1282767" y="1372038"/>
            <a:chExt cx="7594466" cy="1829820"/>
          </a:xfrm>
        </p:grpSpPr>
        <p:grpSp>
          <p:nvGrpSpPr>
            <p:cNvPr id="41" name="Group 6"/>
            <p:cNvGrpSpPr/>
            <p:nvPr/>
          </p:nvGrpSpPr>
          <p:grpSpPr>
            <a:xfrm>
              <a:off x="1524271" y="1705988"/>
              <a:ext cx="7352962" cy="983913"/>
              <a:chOff x="0" y="0"/>
              <a:chExt cx="2602724" cy="348275"/>
            </a:xfrm>
          </p:grpSpPr>
          <p:sp>
            <p:nvSpPr>
              <p:cNvPr id="46" name="Freeform 7"/>
              <p:cNvSpPr/>
              <p:nvPr/>
            </p:nvSpPr>
            <p:spPr>
              <a:xfrm>
                <a:off x="0" y="0"/>
                <a:ext cx="2602724" cy="348275"/>
              </a:xfrm>
              <a:prstGeom prst="parallelogram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</p:sp>
          <p:sp>
            <p:nvSpPr>
              <p:cNvPr id="47" name="TextBox 8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parallelogram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000"/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1282767" y="1372038"/>
              <a:ext cx="7352962" cy="1829820"/>
              <a:chOff x="0" y="-38100"/>
              <a:chExt cx="2602724" cy="647700"/>
            </a:xfrm>
          </p:grpSpPr>
          <p:sp>
            <p:nvSpPr>
              <p:cNvPr id="44" name="Freeform 10"/>
              <p:cNvSpPr/>
              <p:nvPr/>
            </p:nvSpPr>
            <p:spPr>
              <a:xfrm>
                <a:off x="0" y="0"/>
                <a:ext cx="2602724" cy="373094"/>
              </a:xfrm>
              <a:prstGeom prst="parallelogram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</p:sp>
          <p:sp>
            <p:nvSpPr>
              <p:cNvPr id="45" name="TextBox 11"/>
              <p:cNvSpPr txBox="1"/>
              <p:nvPr/>
            </p:nvSpPr>
            <p:spPr>
              <a:xfrm>
                <a:off x="101600" y="-38100"/>
                <a:ext cx="609600" cy="647700"/>
              </a:xfrm>
              <a:prstGeom prst="parallelogram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</a:pPr>
                <a:endParaRPr sz="1000"/>
              </a:p>
            </p:txBody>
          </p:sp>
        </p:grpSp>
        <p:sp>
          <p:nvSpPr>
            <p:cNvPr id="43" name="TextBox 18"/>
            <p:cNvSpPr txBox="1"/>
            <p:nvPr/>
          </p:nvSpPr>
          <p:spPr>
            <a:xfrm>
              <a:off x="1475043" y="1399991"/>
              <a:ext cx="7209914" cy="1201722"/>
            </a:xfrm>
            <a:prstGeom prst="parallelogram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thaiDist">
                <a:lnSpc>
                  <a:spcPct val="130000"/>
                </a:lnSpc>
              </a:pPr>
              <a:r>
                <a:rPr lang="th-TH" sz="160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3)  กรณีขาดอายุความแล้วให้ติดตามลูกหนี้เพื่อมารับผิดรับชำระหนี้หลังจากลูกหนี้รับผิดรับชำระหนี้มีระยะเวลาใช้บังคับ 2 ปี และไม่สามารถขยายได้อีก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564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การเบิกจ่ายเงินตามแผนการดำเนินงาน                                             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59" name="Group 58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7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6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7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78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9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9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6" y="-13115"/>
              <a:ext cx="4357780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619629"/>
              </p:ext>
            </p:extLst>
          </p:nvPr>
        </p:nvGraphicFramePr>
        <p:xfrm>
          <a:off x="127323" y="634386"/>
          <a:ext cx="9860908" cy="45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462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753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3036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(54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12,159,890.00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11,292,696.37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92.87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6,566,340.60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867,193.63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11,858,615.00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10,891,248.65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91.84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6,403,652.10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967,366.35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9,329,380.00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8,492,236.13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91.03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5,037,865.20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37.03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837,143.87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14,133,390.00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12,849,930.29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7,632,030.60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36.92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1,283,459.71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13,686,705.00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12,196,201.15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89.11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7,390,820.70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1,490,503.85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หนองคาย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9,425,255.00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8,338,494.35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88.47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5,089,637.70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34.47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1,086,760.65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น่าน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11,253,605.00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9,805,256.15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87.13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6,076,946.70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33.13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1,448,348.85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10,773,740.00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9,355,099.75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86.83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5,817,819.60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1,418,640.25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นราธิวาส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9,192,115.00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7,903,028.32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4,963,742.10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1,289,086.68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10,908,290.00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9,352,671.47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85.74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5,890,476.60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1,555,618.53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365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47628" y="5211939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35036"/>
                <a:ext cx="10183585" cy="510035"/>
                <a:chOff x="-21226" y="4573606"/>
                <a:chExt cx="9165227" cy="608706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573606"/>
                  <a:ext cx="1619113" cy="578718"/>
                  <a:chOff x="9543115" y="6375085"/>
                  <a:chExt cx="2661401" cy="494147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375085"/>
                    <a:ext cx="2661399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83404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0416"/>
              </p:ext>
            </p:extLst>
          </p:nvPr>
        </p:nvGraphicFramePr>
        <p:xfrm>
          <a:off x="127323" y="634386"/>
          <a:ext cx="986090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04566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10,452,380.00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8,954,488.00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5,644,285.20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1,497,892.00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กำแพงเพชร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9,984,665.00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8,364,765.00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83.78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5,391,719.10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1,619,900.00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14,170,265.00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11,710,999.50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82.64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7,651,943.10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2,459,265.50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12,257,265.00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9,819,102.00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6,618,923.10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2,438,163.00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ระนอง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6,899,755.00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5,516,175.24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3,725,867.70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25.95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1,383,579.76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13,784,890.00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10,755,644.00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78.02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7,443,840.60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3,029,246.00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9,146,030.00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7,027,571.00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76.84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4,938,856.20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2,118,459.00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10,813,815.00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8,227,240.50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76.08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5,839,460.10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22.08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2,586,574.50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สระแก้ว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11,560,655.00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8,745,552.10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75.65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6,242,753.70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2,815,102.90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11,226,215.00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8,403,471.50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6,062,156.10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2,822,743.50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98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79752" cy="4435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5791"/>
              </p:ext>
            </p:extLst>
          </p:nvPr>
        </p:nvGraphicFramePr>
        <p:xfrm>
          <a:off x="104173" y="634386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74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8809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6509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14,698,340.00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10,941,754.52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7,937,103.60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3,756,585.48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10,604,255.00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7,772,207.50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73.29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5,726,297.70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19.29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2,832,047.50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มุกดาหาร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8,205,905.00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6,009,348.65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73.23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4,431,188.70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2,196,556.35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12,437,615.00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9,066,516.02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6,716,312.10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3,371,098.98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ชัยนาท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8,362,980.00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6,061,897.77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4,516,009.20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2,301,082.23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10,132,540.00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7,313,310.65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5,471,571.60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2,819,229.35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18,376,640.00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13,129,150.50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9,923,385.60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5,247,489.50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8,269,305.00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5,805,205.63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70.20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4,465,424.70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2,464,099.37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อุดรธานี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12,442,540.00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8,694,400.00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69.88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6,718,971.60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3,748,140.00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11,190,140.00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7,795,728.29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69.67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6,042,675.60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3,394,411.71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933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72816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02012"/>
              </p:ext>
            </p:extLst>
          </p:nvPr>
        </p:nvGraphicFramePr>
        <p:xfrm>
          <a:off x="104173" y="634386"/>
          <a:ext cx="9884059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1318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124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11,120,465.00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7,711,547.72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69.35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6,005,051.10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3,408,917.28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13,144,715.00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8,994,562.65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68.43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7,098,146.10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4,150,152.35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13,792,565.00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9,218,928.00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7,447,985.10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4,573,637.00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ชุมพร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8,513,380.00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5,656,081.09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4,597,225.20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2,857,298.91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12,151,890.00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8,047,592.00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6,562,020.60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4,104,298.00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14,070,415.00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9,300,067.00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7,598,024.10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4,770,348.00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8,276,780.00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5,347,390.00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4,469,461.20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2,929,390.00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9,851,265.00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6,315,141.56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5,319,683.10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3,536,123.44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ภูเก็ต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5,668,905.00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3,588,223.00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63.30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3,061,208.70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2,080,682.00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10,520,580.00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6,477,861.79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5,681,113.20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4,042,718.21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81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47147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817957"/>
              </p:ext>
            </p:extLst>
          </p:nvPr>
        </p:nvGraphicFramePr>
        <p:xfrm>
          <a:off x="115748" y="634386"/>
          <a:ext cx="9872482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08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847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6509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11,737,840.00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7,179,120.66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6,338,433.60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4,558,719.34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12,380,615.00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7,513,361.58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6,685,532.10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6.69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4,867,253.42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7,236,505.00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4,370,190.38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3,907,712.70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2,866,314.62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11,318,805.00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6,693,080.00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59.13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6,112,154.70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4,625,725.00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15,887,765.00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9,184,789.33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8,579,393.10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6,702,975.67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8,316,780.00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4,763,234.84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4,491,061.20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3,553,545.16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9,533,555.00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5,459,270.34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5,148,119.70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4,074,284.66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พิจิตร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12,012,780.00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6,719,732.88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55.94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6,486,901.20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5,293,047.12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9,701,465.00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5,383,744.00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55.49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5,238,791.10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4,317,721.00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16,157,640.00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8,842,563.50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8,725,125.60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7,315,076.50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658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58721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14231"/>
              </p:ext>
            </p:extLst>
          </p:nvPr>
        </p:nvGraphicFramePr>
        <p:xfrm>
          <a:off x="115748" y="634386"/>
          <a:ext cx="9872483" cy="45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625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963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53516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3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กระบี่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7,324,680.00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3,884,910.64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53.04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3,955,327.20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-0.96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3,439,769.36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15,216,290.00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7,847,698.50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51.57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8,216,796.60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7,368,591.50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เชียงราย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15,324,890.00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7,778,635.00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8,275,440.60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-3.24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7,546,255.00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เลย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10,322,490.00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5,141,455.33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49.81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5,574,144.60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-4.19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5,181,034.67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6,763,705.00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3,365,585.49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3,652,400.70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-4.24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3,398,119.51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12,032,905.00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5,387,604.00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44.77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6,497,768.70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-9.23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6,645,301.00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6,884,880.00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3,071,499.72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44.61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3,717,835.20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-9.39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3,813,380.28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10,249,215.00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4,547,050.06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44.36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5,534,576.10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-9.64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5,702,164.94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เชียงใหม่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18,196,515.00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8,055,964.75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44.27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9,826,118.10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-9.73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10,140,550.25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ตราด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8,165,205.00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3,584,551.69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4,409,210.70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-10.10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4,580,653.31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3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>
            <a:extLst>
              <a:ext uri="{FF2B5EF4-FFF2-40B4-BE49-F238E27FC236}">
                <a16:creationId xmlns:a16="http://schemas.microsoft.com/office/drawing/2014/main" id="{94D67A85-DAC9-B3BF-3D56-8AF9331C23D7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" name="กลุ่ม 52">
              <a:extLst>
                <a:ext uri="{FF2B5EF4-FFF2-40B4-BE49-F238E27FC236}">
                  <a16:creationId xmlns:a16="http://schemas.microsoft.com/office/drawing/2014/main" id="{946E5D26-B9BE-1662-FEFD-E7A9845AAA1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B97EE83B-BBFC-821B-9989-175C637E1887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DD866B2D-52C3-B27B-FE61-08A44B6F01F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1F26D300-D134-E1EB-4786-DB07F682B985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67312306-C274-1AF1-B5F9-D84A388A7F27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27FC763F-7195-454F-F629-4D59A832D1A0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21CF3B81-0C79-5752-DFAF-30DA1646D12E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99CA18DB-E2D3-1DFE-A5B1-5DD9E254ADA2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8A8F46F4-7608-5F07-7770-F44A0B58F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2/2566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8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8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1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8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9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8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8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8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0777" y="1783637"/>
            <a:ext cx="81707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รายงานการประเมินผลการดำเนินงานของทุนหมุนเวียน ประจำปีบัญชี 2565 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ฉบับเบื้องต้น)  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5454" y="2703227"/>
            <a:ext cx="7910149" cy="67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ประกาศคณะกรรมการบริหารกองทุนพัฒนาบทบาทสตรี เรื่อง 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</a:t>
            </a:r>
            <a:b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พัก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</a:t>
            </a:r>
            <a:r>
              <a:rPr lang="th-TH" sz="15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หนี้สำหรับ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ลูกหนี้ผู้ประสบสาธารณภัย (อุทกภัย) พ.ศ. 2565 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0777" y="3780219"/>
            <a:ext cx="71932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5.3 รายงานการบริหารจัดการหนี้ของกองทุนพัฒนาบทบาทสตรี </a:t>
            </a:r>
            <a:endParaRPr lang="th-TH" sz="1500" dirty="0"/>
          </a:p>
        </p:txBody>
      </p:sp>
      <p:sp>
        <p:nvSpPr>
          <p:cNvPr id="17" name="Rectangle 16"/>
          <p:cNvSpPr/>
          <p:nvPr/>
        </p:nvSpPr>
        <p:spPr>
          <a:xfrm>
            <a:off x="1520777" y="4473781"/>
            <a:ext cx="6148258" cy="37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5.6 ขออนุมัติโครงการประเภทเงินอุดหนุน 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0960" y="3572660"/>
            <a:ext cx="647675" cy="647673"/>
            <a:chOff x="792271" y="3226074"/>
            <a:chExt cx="647675" cy="64767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A9930EB-A42D-4FDB-B16B-A227E7A4B301}"/>
                </a:ext>
              </a:extLst>
            </p:cNvPr>
            <p:cNvSpPr/>
            <p:nvPr/>
          </p:nvSpPr>
          <p:spPr>
            <a:xfrm>
              <a:off x="792271" y="3226074"/>
              <a:ext cx="647675" cy="64767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67" b="1"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831861" y="3359444"/>
              <a:ext cx="568493" cy="400110"/>
            </a:xfrm>
            <a:prstGeom prst="rect">
              <a:avLst/>
            </a:prstGeom>
            <a:noFill/>
          </p:spPr>
          <p:txBody>
            <a:bodyPr wrap="square" lIns="90000" rIns="90000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ko-KR" alt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6189" y="2676270"/>
            <a:ext cx="647675" cy="647673"/>
            <a:chOff x="792271" y="2217328"/>
            <a:chExt cx="647675" cy="64767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CD944C-87DD-4720-9725-8D7D436E6903}"/>
                </a:ext>
              </a:extLst>
            </p:cNvPr>
            <p:cNvSpPr/>
            <p:nvPr/>
          </p:nvSpPr>
          <p:spPr>
            <a:xfrm>
              <a:off x="792271" y="2217328"/>
              <a:ext cx="647675" cy="64767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67" b="1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826634" y="2360627"/>
              <a:ext cx="568493" cy="400110"/>
            </a:xfrm>
            <a:prstGeom prst="rect">
              <a:avLst/>
            </a:prstGeom>
            <a:noFill/>
          </p:spPr>
          <p:txBody>
            <a:bodyPr wrap="square" lIns="90000" rIns="90000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ko-KR" alt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6189" y="1762092"/>
            <a:ext cx="647675" cy="647673"/>
            <a:chOff x="792271" y="1223143"/>
            <a:chExt cx="647675" cy="64767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56877DB-B94E-45B5-BA65-F2F9EC6D062E}"/>
                </a:ext>
              </a:extLst>
            </p:cNvPr>
            <p:cNvSpPr/>
            <p:nvPr/>
          </p:nvSpPr>
          <p:spPr>
            <a:xfrm>
              <a:off x="792271" y="1223143"/>
              <a:ext cx="647675" cy="647673"/>
            </a:xfrm>
            <a:prstGeom prst="ellipse">
              <a:avLst/>
            </a:prstGeom>
            <a:solidFill>
              <a:srgbClr val="FFD5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67" b="1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826634" y="1381028"/>
              <a:ext cx="568493" cy="400110"/>
            </a:xfrm>
            <a:prstGeom prst="rect">
              <a:avLst/>
            </a:prstGeom>
            <a:noFill/>
          </p:spPr>
          <p:txBody>
            <a:bodyPr wrap="square" lIns="90000" rIns="90000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ko-KR" alt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Pentagon 5">
            <a:extLst>
              <a:ext uri="{FF2B5EF4-FFF2-40B4-BE49-F238E27FC236}">
                <a16:creationId xmlns:a16="http://schemas.microsoft.com/office/drawing/2014/main" id="{083EFB0E-193B-F8CA-A4D0-1A37DF7014D4}"/>
              </a:ext>
            </a:extLst>
          </p:cNvPr>
          <p:cNvSpPr/>
          <p:nvPr/>
        </p:nvSpPr>
        <p:spPr>
          <a:xfrm>
            <a:off x="-23583" y="775418"/>
            <a:ext cx="10193051" cy="732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โดยนางมัลลิกา อัพภาสกิจ ผู้อำนวยการกองกำกับและพัฒนาระบบเงินนอกงบประมาณ </a:t>
            </a:r>
            <a:b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ผู้แทนกระทรวงการคลัง ขอแก้ไข และเพิ่มเติมรายงานการประชุมฯ จำนวน 4 เรื่อง ดังนี้ </a:t>
            </a:r>
            <a:endParaRPr lang="en-US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80960" y="4440898"/>
            <a:ext cx="647675" cy="647673"/>
            <a:chOff x="792271" y="3226074"/>
            <a:chExt cx="647675" cy="647673"/>
          </a:xfrm>
          <a:solidFill>
            <a:srgbClr val="FFFFC1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A9930EB-A42D-4FDB-B16B-A227E7A4B301}"/>
                </a:ext>
              </a:extLst>
            </p:cNvPr>
            <p:cNvSpPr/>
            <p:nvPr/>
          </p:nvSpPr>
          <p:spPr>
            <a:xfrm>
              <a:off x="792271" y="3226074"/>
              <a:ext cx="647675" cy="647673"/>
            </a:xfrm>
            <a:prstGeom prst="ellipse">
              <a:avLst/>
            </a:prstGeom>
            <a:grpFill/>
            <a:ln w="63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67" b="1"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831861" y="3359444"/>
              <a:ext cx="568493" cy="400110"/>
            </a:xfrm>
            <a:prstGeom prst="rect">
              <a:avLst/>
            </a:prstGeom>
            <a:noFill/>
          </p:spPr>
          <p:txBody>
            <a:bodyPr wrap="square" lIns="90000" rIns="90000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ko-KR" altLang="en-US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815479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94756"/>
              </p:ext>
            </p:extLst>
          </p:nvPr>
        </p:nvGraphicFramePr>
        <p:xfrm>
          <a:off x="92599" y="634386"/>
          <a:ext cx="9895632" cy="459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26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514591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4194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8394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46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6972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11,949,040.00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5,164,297.98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6,452,481.60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-10.78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6,784,742.02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7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11,214,265.00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4,698,859.65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6,055,703.10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6,515,405.35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พังงา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7,280,180.00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2,736,786.00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37.59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3,931,297.20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-16.41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4,543,394.00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ชลบุรี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12,451,065.00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4,459,567.36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35.82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6,723,575.10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-18.18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7,991,497.64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10,565,655.00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3,353,519.65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5,705,453.70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-22.26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7,212,135.35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9,565,930.00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3,025,335.73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5,165,602.20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-22.37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6,540,594.27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9,388,580.00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2,963,340.54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5,069,833.20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-22.44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6,425,239.46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พัทลุง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9,727,005.00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3,027,711.51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5,252,582.70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-22.87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6,699,293.49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สิงห์บุรี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9,068,430.00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2,798,012.15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30.85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4,896,952.20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-23.15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6,270,417.85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49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6,355,780.00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1,960,363.44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30.84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3,432,121.20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-23.16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4,395,416.56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880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5727"/>
              </p:ext>
            </p:extLst>
          </p:nvPr>
        </p:nvGraphicFramePr>
        <p:xfrm>
          <a:off x="127683" y="809797"/>
          <a:ext cx="9860909" cy="402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576">
                  <a:extLst>
                    <a:ext uri="{9D8B030D-6E8A-4147-A177-3AD203B41FA5}">
                      <a16:colId xmlns:a16="http://schemas.microsoft.com/office/drawing/2014/main" val="934870095"/>
                    </a:ext>
                  </a:extLst>
                </a:gridCol>
                <a:gridCol w="1457907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38860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78239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เป้าหมายไตรมาสที่ 2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99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3502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กาฬสินธุ์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12,865,190.00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3,928,851.00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30.54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6,947,202.60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-23.46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8,936,339.00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1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9,054,465.00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2,727,786.18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4,889,411.10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-23.87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6,326,678.82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7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9,303,705.00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2,667,503.00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5,024,000.70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-25.33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6,636,202.00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นนทบุรี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10,710,890.00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2,515,041.00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23.48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5,783,880.60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-30.52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8,195,849.00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ปทุมธานี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9,790,665.00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2,036,372.94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20.80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5,286,959.10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-33.20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7,754,292.06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10,652,790.00 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1,190,026.44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5,752,506.60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-42.83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9,462,763.56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01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กทม. + ส่วนกลาง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131,876,650.00 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35,151,462.40</a:t>
                      </a:r>
                      <a:endParaRPr lang="en-US" sz="1200" b="1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71,213,391.00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-27.35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96,725,187.60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016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961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432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950.00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544,427,665.47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56.63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519,173,793.00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2.63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417,005,284.53</a:t>
                      </a:r>
                      <a:endParaRPr lang="en-US" sz="12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F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23583" y="5154907"/>
            <a:ext cx="10183585" cy="694388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7" name="สี่เหลี่ยมผืนผ้ามุมมน 89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>
              <a:off x="376265" y="-13115"/>
              <a:ext cx="4681872" cy="4338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</a:t>
              </a:r>
              <a:b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ประจำปีงบประมาณ พ.ศ. 2566 (ข้อมูล ณ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มีนาคม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2566)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8152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2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0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1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2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3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4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5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30825D3F-8ED7-1094-FCFB-7DA425D14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945137"/>
              </p:ext>
            </p:extLst>
          </p:nvPr>
        </p:nvGraphicFramePr>
        <p:xfrm>
          <a:off x="293833" y="645322"/>
          <a:ext cx="9260606" cy="455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2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กลุ่ม 111">
            <a:extLst>
              <a:ext uri="{FF2B5EF4-FFF2-40B4-BE49-F238E27FC236}">
                <a16:creationId xmlns:a16="http://schemas.microsoft.com/office/drawing/2014/main" id="{FBAB2DDF-BAB9-4C03-6625-6120124FDA95}"/>
              </a:ext>
            </a:extLst>
          </p:cNvPr>
          <p:cNvGrpSpPr/>
          <p:nvPr/>
        </p:nvGrpSpPr>
        <p:grpSpPr>
          <a:xfrm>
            <a:off x="212131" y="860218"/>
            <a:ext cx="9654929" cy="4426511"/>
            <a:chOff x="-161145" y="618484"/>
            <a:chExt cx="10306486" cy="489061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0E6D07D-A1F7-440A-FACF-AAEFB6AD95DA}"/>
                </a:ext>
              </a:extLst>
            </p:cNvPr>
            <p:cNvGrpSpPr/>
            <p:nvPr/>
          </p:nvGrpSpPr>
          <p:grpSpPr>
            <a:xfrm>
              <a:off x="2304517" y="1588920"/>
              <a:ext cx="5513750" cy="860955"/>
              <a:chOff x="2611363" y="2769616"/>
              <a:chExt cx="8342945" cy="1218873"/>
            </a:xfrm>
          </p:grpSpPr>
          <p:sp>
            <p:nvSpPr>
              <p:cNvPr id="38" name="แผนผังลําดับงาน: กระบวนการ 37">
                <a:extLst>
                  <a:ext uri="{FF2B5EF4-FFF2-40B4-BE49-F238E27FC236}">
                    <a16:creationId xmlns:a16="http://schemas.microsoft.com/office/drawing/2014/main" id="{2D42C5B1-09EF-1882-0F58-E1A52B14992A}"/>
                  </a:ext>
                </a:extLst>
              </p:cNvPr>
              <p:cNvSpPr/>
              <p:nvPr/>
            </p:nvSpPr>
            <p:spPr>
              <a:xfrm>
                <a:off x="2611363" y="3204211"/>
                <a:ext cx="1931437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4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271,432,950.00</a:t>
                </a:r>
                <a:endParaRPr lang="th-TH" sz="110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9" name="แผนผังลําดับงาน: กระบวนการ 38">
                <a:extLst>
                  <a:ext uri="{FF2B5EF4-FFF2-40B4-BE49-F238E27FC236}">
                    <a16:creationId xmlns:a16="http://schemas.microsoft.com/office/drawing/2014/main" id="{A3D7CC16-47FD-3105-F680-04120E89F959}"/>
                  </a:ext>
                </a:extLst>
              </p:cNvPr>
              <p:cNvSpPr/>
              <p:nvPr/>
            </p:nvSpPr>
            <p:spPr>
              <a:xfrm>
                <a:off x="7355040" y="3166351"/>
                <a:ext cx="2107611" cy="613631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164,250,426.53</a:t>
                </a:r>
              </a:p>
            </p:txBody>
          </p:sp>
          <p:sp>
            <p:nvSpPr>
              <p:cNvPr id="40" name="แผนผังลําดับงาน: กระบวนการ 39">
                <a:extLst>
                  <a:ext uri="{FF2B5EF4-FFF2-40B4-BE49-F238E27FC236}">
                    <a16:creationId xmlns:a16="http://schemas.microsoft.com/office/drawing/2014/main" id="{F8C3C8EE-E62D-874A-4817-2388D22F1013}"/>
                  </a:ext>
                </a:extLst>
              </p:cNvPr>
              <p:cNvSpPr/>
              <p:nvPr/>
            </p:nvSpPr>
            <p:spPr>
              <a:xfrm>
                <a:off x="4943415" y="3196341"/>
                <a:ext cx="2011011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107,182,523.47</a:t>
                </a:r>
                <a:endPara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D13E1D8-0509-2CBB-D6B8-44025D9A834A}"/>
                  </a:ext>
                </a:extLst>
              </p:cNvPr>
              <p:cNvSpPr txBox="1"/>
              <p:nvPr/>
            </p:nvSpPr>
            <p:spPr>
              <a:xfrm>
                <a:off x="9600424" y="2769616"/>
                <a:ext cx="1353884" cy="121887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คิดเป็นร้อยละ 39.49</a:t>
                </a:r>
              </a:p>
            </p:txBody>
          </p:sp>
        </p:grpSp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6F6F4EC2-E8A2-0DBF-0A8F-57A9B74D13EE}"/>
                </a:ext>
              </a:extLst>
            </p:cNvPr>
            <p:cNvGrpSpPr/>
            <p:nvPr/>
          </p:nvGrpSpPr>
          <p:grpSpPr>
            <a:xfrm>
              <a:off x="2278573" y="2942993"/>
              <a:ext cx="5572117" cy="860955"/>
              <a:chOff x="2442729" y="2389421"/>
              <a:chExt cx="8431263" cy="1218874"/>
            </a:xfrm>
          </p:grpSpPr>
          <p:sp>
            <p:nvSpPr>
              <p:cNvPr id="55" name="แผนผังลําดับงาน: กระบวนการ 54">
                <a:extLst>
                  <a:ext uri="{FF2B5EF4-FFF2-40B4-BE49-F238E27FC236}">
                    <a16:creationId xmlns:a16="http://schemas.microsoft.com/office/drawing/2014/main" id="{530B9AD9-1D88-18B8-3ECF-1F5C56D52CC6}"/>
                  </a:ext>
                </a:extLst>
              </p:cNvPr>
              <p:cNvSpPr/>
              <p:nvPr/>
            </p:nvSpPr>
            <p:spPr>
              <a:xfrm>
                <a:off x="2442729" y="2708795"/>
                <a:ext cx="201893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90,000,000.00</a:t>
                </a:r>
                <a:endParaRPr lang="th-TH" sz="1100" b="1" spc="-3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57" name="แผนผังลําดับงาน: กระบวนการ 56">
                <a:extLst>
                  <a:ext uri="{FF2B5EF4-FFF2-40B4-BE49-F238E27FC236}">
                    <a16:creationId xmlns:a16="http://schemas.microsoft.com/office/drawing/2014/main" id="{48492E2C-8D1A-AB99-93EB-76301E31084C}"/>
                  </a:ext>
                </a:extLst>
              </p:cNvPr>
              <p:cNvSpPr/>
              <p:nvPr/>
            </p:nvSpPr>
            <p:spPr>
              <a:xfrm>
                <a:off x="7383013" y="2664109"/>
                <a:ext cx="1890584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32,088,317.00</a:t>
                </a:r>
              </a:p>
            </p:txBody>
          </p:sp>
          <p:sp>
            <p:nvSpPr>
              <p:cNvPr id="58" name="แผนผังลําดับงาน: กระบวนการ 57">
                <a:extLst>
                  <a:ext uri="{FF2B5EF4-FFF2-40B4-BE49-F238E27FC236}">
                    <a16:creationId xmlns:a16="http://schemas.microsoft.com/office/drawing/2014/main" id="{74C843FB-9768-6FB2-102D-5CBD78747BA9}"/>
                  </a:ext>
                </a:extLst>
              </p:cNvPr>
              <p:cNvSpPr/>
              <p:nvPr/>
            </p:nvSpPr>
            <p:spPr>
              <a:xfrm>
                <a:off x="4940834" y="2677169"/>
                <a:ext cx="1890586" cy="613630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25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57,911,683.00</a:t>
                </a:r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D00BC671-7CB4-BE01-0CBD-D154820E0932}"/>
                  </a:ext>
                </a:extLst>
              </p:cNvPr>
              <p:cNvSpPr txBox="1"/>
              <p:nvPr/>
            </p:nvSpPr>
            <p:spPr>
              <a:xfrm>
                <a:off x="9339649" y="2389421"/>
                <a:ext cx="1534343" cy="121887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ร้อยละ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64.35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4864D989-24FC-9C81-08F5-987BAAD40EDC}"/>
                </a:ext>
              </a:extLst>
            </p:cNvPr>
            <p:cNvGrpSpPr/>
            <p:nvPr/>
          </p:nvGrpSpPr>
          <p:grpSpPr>
            <a:xfrm>
              <a:off x="2194932" y="4188392"/>
              <a:ext cx="5766811" cy="1008990"/>
              <a:chOff x="2316130" y="1716665"/>
              <a:chExt cx="8725849" cy="1428446"/>
            </a:xfrm>
          </p:grpSpPr>
          <p:sp>
            <p:nvSpPr>
              <p:cNvPr id="62" name="แผนผังลําดับงาน: กระบวนการ 61">
                <a:extLst>
                  <a:ext uri="{FF2B5EF4-FFF2-40B4-BE49-F238E27FC236}">
                    <a16:creationId xmlns:a16="http://schemas.microsoft.com/office/drawing/2014/main" id="{AFB7277A-73B2-8566-2769-871BBE5FD88F}"/>
                  </a:ext>
                </a:extLst>
              </p:cNvPr>
              <p:cNvSpPr/>
              <p:nvPr/>
            </p:nvSpPr>
            <p:spPr>
              <a:xfrm>
                <a:off x="2316130" y="2110890"/>
                <a:ext cx="2112700" cy="613629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3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600,000,000.00</a:t>
                </a:r>
              </a:p>
            </p:txBody>
          </p:sp>
          <p:sp>
            <p:nvSpPr>
              <p:cNvPr id="63" name="แผนผังลําดับงาน: กระบวนการ 62">
                <a:extLst>
                  <a:ext uri="{FF2B5EF4-FFF2-40B4-BE49-F238E27FC236}">
                    <a16:creationId xmlns:a16="http://schemas.microsoft.com/office/drawing/2014/main" id="{B2616856-C7CE-A377-C52D-91AC67F1FED1}"/>
                  </a:ext>
                </a:extLst>
              </p:cNvPr>
              <p:cNvSpPr/>
              <p:nvPr/>
            </p:nvSpPr>
            <p:spPr>
              <a:xfrm>
                <a:off x="7257173" y="2073025"/>
                <a:ext cx="2019274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spc="-5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220,666,541.00</a:t>
                </a:r>
              </a:p>
            </p:txBody>
          </p:sp>
          <p:sp>
            <p:nvSpPr>
              <p:cNvPr id="64" name="แผนผังลําดับงาน: กระบวนการ 63">
                <a:extLst>
                  <a:ext uri="{FF2B5EF4-FFF2-40B4-BE49-F238E27FC236}">
                    <a16:creationId xmlns:a16="http://schemas.microsoft.com/office/drawing/2014/main" id="{1C8ECBCE-7C57-8AF4-39A9-808A4B8B3F6B}"/>
                  </a:ext>
                </a:extLst>
              </p:cNvPr>
              <p:cNvSpPr/>
              <p:nvPr/>
            </p:nvSpPr>
            <p:spPr>
              <a:xfrm>
                <a:off x="4957586" y="2103014"/>
                <a:ext cx="2053341" cy="613628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379,333,459.00</a:t>
                </a: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8C472E2B-79FB-EA4F-9541-CACB5510101E}"/>
                  </a:ext>
                </a:extLst>
              </p:cNvPr>
              <p:cNvSpPr/>
              <p:nvPr/>
            </p:nvSpPr>
            <p:spPr>
              <a:xfrm>
                <a:off x="9668770" y="1716665"/>
                <a:ext cx="1373209" cy="1428446"/>
              </a:xfrm>
              <a:prstGeom prst="ellipse">
                <a:avLst/>
              </a:prstGeom>
              <a:noFill/>
              <a:ln w="57150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333" b="1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06E8226D-C822-7D11-4490-19C66253BAF3}"/>
                  </a:ext>
                </a:extLst>
              </p:cNvPr>
              <p:cNvSpPr txBox="1"/>
              <p:nvPr/>
            </p:nvSpPr>
            <p:spPr>
              <a:xfrm>
                <a:off x="9398489" y="1739716"/>
                <a:ext cx="1463176" cy="121887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คิดเป็น ร้อยละ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67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63.22</a:t>
                </a:r>
              </a:p>
            </p:txBody>
          </p:sp>
        </p:grpSp>
        <p:sp>
          <p:nvSpPr>
            <p:cNvPr id="67" name="แผนผังลําดับงาน: กระบวนการ 66">
              <a:extLst>
                <a:ext uri="{FF2B5EF4-FFF2-40B4-BE49-F238E27FC236}">
                  <a16:creationId xmlns:a16="http://schemas.microsoft.com/office/drawing/2014/main" id="{1CECD656-2B57-6E55-9E3B-5C5529AAADB2}"/>
                </a:ext>
              </a:extLst>
            </p:cNvPr>
            <p:cNvSpPr/>
            <p:nvPr/>
          </p:nvSpPr>
          <p:spPr>
            <a:xfrm>
              <a:off x="8782130" y="1679072"/>
              <a:ext cx="1357893" cy="63643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961,432,950.00</a:t>
              </a:r>
            </a:p>
          </p:txBody>
        </p:sp>
        <p:sp>
          <p:nvSpPr>
            <p:cNvPr id="68" name="แผนผังลําดับงาน: กระบวนการ 179">
              <a:extLst>
                <a:ext uri="{FF2B5EF4-FFF2-40B4-BE49-F238E27FC236}">
                  <a16:creationId xmlns:a16="http://schemas.microsoft.com/office/drawing/2014/main" id="{1ECB41CE-FFC1-0CB3-58F4-5A8672FEFBAC}"/>
                </a:ext>
              </a:extLst>
            </p:cNvPr>
            <p:cNvSpPr/>
            <p:nvPr/>
          </p:nvSpPr>
          <p:spPr>
            <a:xfrm>
              <a:off x="8782130" y="2337629"/>
              <a:ext cx="1357894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544,427,665.47</a:t>
              </a:r>
              <a:endPara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9" name="แผนผังลําดับงาน: กระบวนการ 180">
              <a:extLst>
                <a:ext uri="{FF2B5EF4-FFF2-40B4-BE49-F238E27FC236}">
                  <a16:creationId xmlns:a16="http://schemas.microsoft.com/office/drawing/2014/main" id="{F6A1F7B5-82B5-828B-2321-BC37FF7CEF68}"/>
                </a:ext>
              </a:extLst>
            </p:cNvPr>
            <p:cNvSpPr/>
            <p:nvPr/>
          </p:nvSpPr>
          <p:spPr>
            <a:xfrm>
              <a:off x="8782130" y="3005302"/>
              <a:ext cx="1363211" cy="649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0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417,005,284.53</a:t>
              </a:r>
            </a:p>
          </p:txBody>
        </p:sp>
        <p:sp>
          <p:nvSpPr>
            <p:cNvPr id="70" name="สี่เหลี่ยมผืนผ้ามุมมน 189">
              <a:extLst>
                <a:ext uri="{FF2B5EF4-FFF2-40B4-BE49-F238E27FC236}">
                  <a16:creationId xmlns:a16="http://schemas.microsoft.com/office/drawing/2014/main" id="{9C601B43-04C5-834A-CCBA-3E25E8437FF9}"/>
                </a:ext>
              </a:extLst>
            </p:cNvPr>
            <p:cNvSpPr/>
            <p:nvPr/>
          </p:nvSpPr>
          <p:spPr>
            <a:xfrm>
              <a:off x="7603239" y="5186705"/>
              <a:ext cx="2482162" cy="3223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ข้อมูล ณ 21 มีนาคม 2566</a:t>
              </a:r>
            </a:p>
          </p:txBody>
        </p:sp>
        <p:sp>
          <p:nvSpPr>
            <p:cNvPr id="72" name="ลูกศร: รูปห้าเหลี่ยม 71">
              <a:extLst>
                <a:ext uri="{FF2B5EF4-FFF2-40B4-BE49-F238E27FC236}">
                  <a16:creationId xmlns:a16="http://schemas.microsoft.com/office/drawing/2014/main" id="{38086EAA-B501-0CD9-EF9A-39E8D7325A8F}"/>
                </a:ext>
              </a:extLst>
            </p:cNvPr>
            <p:cNvSpPr/>
            <p:nvPr/>
          </p:nvSpPr>
          <p:spPr>
            <a:xfrm>
              <a:off x="-83772" y="1820518"/>
              <a:ext cx="2110642" cy="56716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งบบริหารจัดการกองทุน</a:t>
              </a:r>
            </a:p>
          </p:txBody>
        </p:sp>
        <p:sp>
          <p:nvSpPr>
            <p:cNvPr id="73" name="ลูกศร: รูปห้าเหลี่ยม 72">
              <a:extLst>
                <a:ext uri="{FF2B5EF4-FFF2-40B4-BE49-F238E27FC236}">
                  <a16:creationId xmlns:a16="http://schemas.microsoft.com/office/drawing/2014/main" id="{105C162F-F29A-4C23-F7E2-33A11BCE0611}"/>
                </a:ext>
              </a:extLst>
            </p:cNvPr>
            <p:cNvSpPr/>
            <p:nvPr/>
          </p:nvSpPr>
          <p:spPr>
            <a:xfrm>
              <a:off x="-49067" y="3129882"/>
              <a:ext cx="2098218" cy="567164"/>
            </a:xfrm>
            <a:prstGeom prst="homePlate">
              <a:avLst/>
            </a:prstGeom>
            <a:solidFill>
              <a:srgbClr val="FFFFE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เงินอุดหนุน</a:t>
              </a:r>
            </a:p>
          </p:txBody>
        </p:sp>
        <p:sp>
          <p:nvSpPr>
            <p:cNvPr id="74" name="ลูกศร: รูปห้าเหลี่ยม 73">
              <a:extLst>
                <a:ext uri="{FF2B5EF4-FFF2-40B4-BE49-F238E27FC236}">
                  <a16:creationId xmlns:a16="http://schemas.microsoft.com/office/drawing/2014/main" id="{6074514A-A2A1-F62B-3893-269689722B71}"/>
                </a:ext>
              </a:extLst>
            </p:cNvPr>
            <p:cNvSpPr/>
            <p:nvPr/>
          </p:nvSpPr>
          <p:spPr>
            <a:xfrm>
              <a:off x="-25751" y="4426561"/>
              <a:ext cx="1970617" cy="567164"/>
            </a:xfrm>
            <a:prstGeom prst="homePlate">
              <a:avLst/>
            </a:prstGeom>
            <a:solidFill>
              <a:srgbClr val="FAD7D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67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เงินหมุนเวียน</a:t>
              </a:r>
            </a:p>
          </p:txBody>
        </p:sp>
        <p:sp>
          <p:nvSpPr>
            <p:cNvPr id="75" name="คำบรรยายภาพ: วงรี 74">
              <a:extLst>
                <a:ext uri="{FF2B5EF4-FFF2-40B4-BE49-F238E27FC236}">
                  <a16:creationId xmlns:a16="http://schemas.microsoft.com/office/drawing/2014/main" id="{E660AB83-557C-6F9E-395F-B7EDCC7B532E}"/>
                </a:ext>
              </a:extLst>
            </p:cNvPr>
            <p:cNvSpPr/>
            <p:nvPr/>
          </p:nvSpPr>
          <p:spPr>
            <a:xfrm>
              <a:off x="3984814" y="643756"/>
              <a:ext cx="1174030" cy="554624"/>
            </a:xfrm>
            <a:prstGeom prst="wedgeEllipseCallout">
              <a:avLst/>
            </a:prstGeom>
            <a:solidFill>
              <a:srgbClr val="FFFFE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spc="-8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76" name="คำบรรยายภาพ: วงรี 75">
              <a:extLst>
                <a:ext uri="{FF2B5EF4-FFF2-40B4-BE49-F238E27FC236}">
                  <a16:creationId xmlns:a16="http://schemas.microsoft.com/office/drawing/2014/main" id="{E0C9770F-5CD4-9126-2EF8-EF4815359658}"/>
                </a:ext>
              </a:extLst>
            </p:cNvPr>
            <p:cNvSpPr/>
            <p:nvPr/>
          </p:nvSpPr>
          <p:spPr>
            <a:xfrm>
              <a:off x="2328176" y="618484"/>
              <a:ext cx="1174030" cy="55462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ln w="0"/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91" name="Shape 861">
              <a:extLst>
                <a:ext uri="{FF2B5EF4-FFF2-40B4-BE49-F238E27FC236}">
                  <a16:creationId xmlns:a16="http://schemas.microsoft.com/office/drawing/2014/main" id="{50BA432E-FE5C-7263-651A-54A400338C98}"/>
                </a:ext>
              </a:extLst>
            </p:cNvPr>
            <p:cNvSpPr>
              <a:spLocks/>
            </p:cNvSpPr>
            <p:nvPr/>
          </p:nvSpPr>
          <p:spPr>
            <a:xfrm>
              <a:off x="8742651" y="813921"/>
              <a:ext cx="1397373" cy="832371"/>
            </a:xfrm>
            <a:custGeom>
              <a:avLst/>
              <a:gdLst/>
              <a:ahLst/>
              <a:cxnLst/>
              <a:rect l="0" t="0" r="0" b="0"/>
              <a:pathLst>
                <a:path w="4000110" h="1869756" extrusionOk="0">
                  <a:moveTo>
                    <a:pt x="1890652" y="0"/>
                  </a:moveTo>
                  <a:cubicBezTo>
                    <a:pt x="2217929" y="0"/>
                    <a:pt x="2506477" y="188157"/>
                    <a:pt x="2676865" y="474341"/>
                  </a:cubicBezTo>
                  <a:lnTo>
                    <a:pt x="2694436" y="507161"/>
                  </a:lnTo>
                  <a:lnTo>
                    <a:pt x="2744447" y="502199"/>
                  </a:lnTo>
                  <a:cubicBezTo>
                    <a:pt x="2979073" y="502199"/>
                    <a:pt x="3185933" y="619185"/>
                    <a:pt x="3308084" y="797118"/>
                  </a:cubicBezTo>
                  <a:lnTo>
                    <a:pt x="3327030" y="831469"/>
                  </a:lnTo>
                  <a:lnTo>
                    <a:pt x="3424169" y="821831"/>
                  </a:lnTo>
                  <a:cubicBezTo>
                    <a:pt x="3742252" y="821831"/>
                    <a:pt x="4000110" y="1075591"/>
                    <a:pt x="4000110" y="1388618"/>
                  </a:cubicBezTo>
                  <a:cubicBezTo>
                    <a:pt x="4000110" y="1545132"/>
                    <a:pt x="3935646" y="1686828"/>
                    <a:pt x="3831421" y="1789397"/>
                  </a:cubicBezTo>
                  <a:lnTo>
                    <a:pt x="3792643" y="1820882"/>
                  </a:lnTo>
                  <a:lnTo>
                    <a:pt x="3794605" y="1840036"/>
                  </a:lnTo>
                  <a:lnTo>
                    <a:pt x="3791561" y="1869756"/>
                  </a:lnTo>
                  <a:lnTo>
                    <a:pt x="134460" y="1869756"/>
                  </a:lnTo>
                  <a:lnTo>
                    <a:pt x="110337" y="1830681"/>
                  </a:lnTo>
                  <a:cubicBezTo>
                    <a:pt x="39970" y="1703206"/>
                    <a:pt x="0" y="1557123"/>
                    <a:pt x="0" y="1401852"/>
                  </a:cubicBezTo>
                  <a:cubicBezTo>
                    <a:pt x="0" y="904987"/>
                    <a:pt x="409294" y="502199"/>
                    <a:pt x="914184" y="502199"/>
                  </a:cubicBezTo>
                  <a:cubicBezTo>
                    <a:pt x="945740" y="502199"/>
                    <a:pt x="976922" y="503772"/>
                    <a:pt x="1007654" y="506844"/>
                  </a:cubicBezTo>
                  <a:lnTo>
                    <a:pt x="1081130" y="517880"/>
                  </a:lnTo>
                  <a:lnTo>
                    <a:pt x="1104440" y="474341"/>
                  </a:lnTo>
                  <a:cubicBezTo>
                    <a:pt x="1274827" y="188157"/>
                    <a:pt x="1563375" y="0"/>
                    <a:pt x="1890652" y="0"/>
                  </a:cubicBezTo>
                  <a:close/>
                </a:path>
              </a:pathLst>
            </a:custGeom>
            <a:solidFill>
              <a:srgbClr val="FF9966">
                <a:alpha val="6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endParaRPr lang="th-TH" sz="1500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  <a:p>
              <a:pPr algn="ctr"/>
              <a:r>
                <a:rPr lang="th-TH" sz="1667" b="1" dirty="0">
                  <a:latin typeface="Chulabhorn Likit Text" panose="00000500000000000000" pitchFamily="50" charset="-34"/>
                  <a:ea typeface="Calibri"/>
                  <a:cs typeface="Chulabhorn Likit Text" panose="00000500000000000000" pitchFamily="50" charset="-34"/>
                  <a:sym typeface="Calibri"/>
                </a:rPr>
                <a:t>                     ภาพรวม</a:t>
              </a:r>
              <a:endParaRPr sz="1667" b="1" dirty="0"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endParaRPr>
            </a:p>
          </p:txBody>
        </p:sp>
        <p:sp>
          <p:nvSpPr>
            <p:cNvPr id="92" name="Rounded Rectangle 32">
              <a:extLst>
                <a:ext uri="{FF2B5EF4-FFF2-40B4-BE49-F238E27FC236}">
                  <a16:creationId xmlns:a16="http://schemas.microsoft.com/office/drawing/2014/main" id="{3AA3F327-2D04-0A3D-97A4-E48179328C35}"/>
                </a:ext>
              </a:extLst>
            </p:cNvPr>
            <p:cNvSpPr/>
            <p:nvPr/>
          </p:nvSpPr>
          <p:spPr>
            <a:xfrm>
              <a:off x="8004683" y="2342871"/>
              <a:ext cx="737969" cy="658557"/>
            </a:xfrm>
            <a:prstGeom prst="roundRect">
              <a:avLst/>
            </a:prstGeom>
            <a:solidFill>
              <a:srgbClr val="FFFFD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เบิกจ่าย</a:t>
              </a:r>
            </a:p>
          </p:txBody>
        </p:sp>
        <p:sp>
          <p:nvSpPr>
            <p:cNvPr id="95" name="คำบรรยายภาพ: สี่เหลี่ยมมุมมน 94">
              <a:extLst>
                <a:ext uri="{FF2B5EF4-FFF2-40B4-BE49-F238E27FC236}">
                  <a16:creationId xmlns:a16="http://schemas.microsoft.com/office/drawing/2014/main" id="{E852FF61-5754-6640-C92A-6FBEB449FFB6}"/>
                </a:ext>
              </a:extLst>
            </p:cNvPr>
            <p:cNvSpPr/>
            <p:nvPr/>
          </p:nvSpPr>
          <p:spPr>
            <a:xfrm>
              <a:off x="5701908" y="689068"/>
              <a:ext cx="936594" cy="451961"/>
            </a:xfrm>
            <a:prstGeom prst="wedgeRoundRectCallout">
              <a:avLst/>
            </a:prstGeom>
            <a:solidFill>
              <a:srgbClr val="ECC6C6"/>
            </a:solidFill>
            <a:ln>
              <a:solidFill>
                <a:srgbClr val="E1ECCF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33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sp>
          <p:nvSpPr>
            <p:cNvPr id="100" name="แผนผังลำดับงาน: ตัวเชื่อมต่อ 99">
              <a:extLst>
                <a:ext uri="{FF2B5EF4-FFF2-40B4-BE49-F238E27FC236}">
                  <a16:creationId xmlns:a16="http://schemas.microsoft.com/office/drawing/2014/main" id="{EBBE89DC-1446-E8D3-863E-28D390C7BD87}"/>
                </a:ext>
              </a:extLst>
            </p:cNvPr>
            <p:cNvSpPr/>
            <p:nvPr/>
          </p:nvSpPr>
          <p:spPr>
            <a:xfrm>
              <a:off x="8766279" y="4026076"/>
              <a:ext cx="1152128" cy="1107890"/>
            </a:xfrm>
            <a:prstGeom prst="flowChartConnector">
              <a:avLst/>
            </a:prstGeom>
            <a:solidFill>
              <a:srgbClr val="C0000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333"/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id="{79C85414-B9FF-925F-010D-F13841375DB8}"/>
                </a:ext>
              </a:extLst>
            </p:cNvPr>
            <p:cNvSpPr/>
            <p:nvPr/>
          </p:nvSpPr>
          <p:spPr>
            <a:xfrm>
              <a:off x="8751741" y="4144506"/>
              <a:ext cx="1187624" cy="87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16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56.63</a:t>
              </a:r>
            </a:p>
          </p:txBody>
        </p:sp>
        <p:sp>
          <p:nvSpPr>
            <p:cNvPr id="102" name="Rounded Rectangle 32">
              <a:extLst>
                <a:ext uri="{FF2B5EF4-FFF2-40B4-BE49-F238E27FC236}">
                  <a16:creationId xmlns:a16="http://schemas.microsoft.com/office/drawing/2014/main" id="{7348B665-5EA6-9266-385D-0997066598E5}"/>
                </a:ext>
              </a:extLst>
            </p:cNvPr>
            <p:cNvSpPr/>
            <p:nvPr/>
          </p:nvSpPr>
          <p:spPr>
            <a:xfrm>
              <a:off x="8004682" y="1679072"/>
              <a:ext cx="744459" cy="6585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</a:p>
          </p:txBody>
        </p:sp>
        <p:sp>
          <p:nvSpPr>
            <p:cNvPr id="103" name="Rounded Rectangle 32">
              <a:extLst>
                <a:ext uri="{FF2B5EF4-FFF2-40B4-BE49-F238E27FC236}">
                  <a16:creationId xmlns:a16="http://schemas.microsoft.com/office/drawing/2014/main" id="{A20752B6-5DC0-DCD1-31E9-6B89AFAFC7B8}"/>
                </a:ext>
              </a:extLst>
            </p:cNvPr>
            <p:cNvSpPr/>
            <p:nvPr/>
          </p:nvSpPr>
          <p:spPr>
            <a:xfrm>
              <a:off x="7998193" y="3003793"/>
              <a:ext cx="744459" cy="658557"/>
            </a:xfrm>
            <a:prstGeom prst="roundRect">
              <a:avLst/>
            </a:prstGeom>
            <a:solidFill>
              <a:srgbClr val="E7B7B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6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</a:t>
              </a:r>
            </a:p>
          </p:txBody>
        </p:sp>
        <p:pic>
          <p:nvPicPr>
            <p:cNvPr id="104" name="รูปภาพ 103">
              <a:extLst>
                <a:ext uri="{FF2B5EF4-FFF2-40B4-BE49-F238E27FC236}">
                  <a16:creationId xmlns:a16="http://schemas.microsoft.com/office/drawing/2014/main" id="{6494B3BE-F8BC-6624-FC60-81F0376A5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235" y="3749621"/>
              <a:ext cx="960768" cy="558684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05" name="รูปภาพ 104">
              <a:extLst>
                <a:ext uri="{FF2B5EF4-FFF2-40B4-BE49-F238E27FC236}">
                  <a16:creationId xmlns:a16="http://schemas.microsoft.com/office/drawing/2014/main" id="{65130DB6-14FF-724C-4C0A-484A725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61" y="138983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รูปภาพ 105">
              <a:extLst>
                <a:ext uri="{FF2B5EF4-FFF2-40B4-BE49-F238E27FC236}">
                  <a16:creationId xmlns:a16="http://schemas.microsoft.com/office/drawing/2014/main" id="{92664862-DA80-7A67-6059-A023ABD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988" y="2655135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รูปภาพ 106">
              <a:extLst>
                <a:ext uri="{FF2B5EF4-FFF2-40B4-BE49-F238E27FC236}">
                  <a16:creationId xmlns:a16="http://schemas.microsoft.com/office/drawing/2014/main" id="{760F4052-5754-78D3-7215-AE4CB8DEA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851" y="3979640"/>
              <a:ext cx="331745" cy="331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0" name="ตัวเชื่อมต่อตรง 109">
              <a:extLst>
                <a:ext uri="{FF2B5EF4-FFF2-40B4-BE49-F238E27FC236}">
                  <a16:creationId xmlns:a16="http://schemas.microsoft.com/office/drawing/2014/main" id="{FBA8C889-7210-A259-5BF9-FE05B2ED938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2567932"/>
              <a:ext cx="7979412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ตัวเชื่อมต่อตรง 110">
              <a:extLst>
                <a:ext uri="{FF2B5EF4-FFF2-40B4-BE49-F238E27FC236}">
                  <a16:creationId xmlns:a16="http://schemas.microsoft.com/office/drawing/2014/main" id="{B3526978-C8D8-05E1-2FA8-E6EEBFACD6D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145" y="3879425"/>
              <a:ext cx="7972308" cy="0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113" name="Group 112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115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122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1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23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116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117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118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119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120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130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132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3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134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35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36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13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CA0862D8-C076-6E1F-2C16-F633A9982ED2}"/>
              </a:ext>
            </a:extLst>
          </p:cNvPr>
          <p:cNvCxnSpPr>
            <a:cxnSpLocks/>
          </p:cNvCxnSpPr>
          <p:nvPr/>
        </p:nvCxnSpPr>
        <p:spPr>
          <a:xfrm>
            <a:off x="3806278" y="742817"/>
            <a:ext cx="7999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DFE48827-2E77-5712-F89F-9D27DC409F5C}"/>
              </a:ext>
            </a:extLst>
          </p:cNvPr>
          <p:cNvCxnSpPr>
            <a:cxnSpLocks/>
          </p:cNvCxnSpPr>
          <p:nvPr/>
        </p:nvCxnSpPr>
        <p:spPr>
          <a:xfrm>
            <a:off x="5367140" y="742817"/>
            <a:ext cx="18734" cy="42204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FFF3958A-0542-44A0-8CA5-08F87F382DD4}"/>
              </a:ext>
            </a:extLst>
          </p:cNvPr>
          <p:cNvCxnSpPr>
            <a:cxnSpLocks/>
          </p:cNvCxnSpPr>
          <p:nvPr/>
        </p:nvCxnSpPr>
        <p:spPr>
          <a:xfrm>
            <a:off x="6829940" y="747406"/>
            <a:ext cx="0" cy="422371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C2C217B8-AE3A-DD8F-461A-3FE04CA8DE33}"/>
              </a:ext>
            </a:extLst>
          </p:cNvPr>
          <p:cNvCxnSpPr>
            <a:cxnSpLocks/>
          </p:cNvCxnSpPr>
          <p:nvPr/>
        </p:nvCxnSpPr>
        <p:spPr>
          <a:xfrm flipH="1">
            <a:off x="7681943" y="727110"/>
            <a:ext cx="1" cy="424401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F52F52A-4435-CA65-9E2C-72543E97F4EF}"/>
              </a:ext>
            </a:extLst>
          </p:cNvPr>
          <p:cNvCxnSpPr>
            <a:cxnSpLocks/>
          </p:cNvCxnSpPr>
          <p:nvPr/>
        </p:nvCxnSpPr>
        <p:spPr>
          <a:xfrm>
            <a:off x="199139" y="742817"/>
            <a:ext cx="7495312" cy="0"/>
          </a:xfrm>
          <a:prstGeom prst="line">
            <a:avLst/>
          </a:prstGeom>
          <a:ln w="38100">
            <a:solidFill>
              <a:srgbClr val="B7491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3871E4FD-D664-51DC-0728-5490CBA69027}"/>
              </a:ext>
            </a:extLst>
          </p:cNvPr>
          <p:cNvCxnSpPr>
            <a:cxnSpLocks/>
          </p:cNvCxnSpPr>
          <p:nvPr/>
        </p:nvCxnSpPr>
        <p:spPr>
          <a:xfrm>
            <a:off x="183745" y="727110"/>
            <a:ext cx="19617" cy="423616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CB49C5C2-A369-9463-6A25-124CD1DE82F0}"/>
              </a:ext>
            </a:extLst>
          </p:cNvPr>
          <p:cNvCxnSpPr>
            <a:cxnSpLocks/>
          </p:cNvCxnSpPr>
          <p:nvPr/>
        </p:nvCxnSpPr>
        <p:spPr>
          <a:xfrm>
            <a:off x="216981" y="4963272"/>
            <a:ext cx="746346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BD32543C-87EB-2796-E471-E5D19BB6CDF9}"/>
              </a:ext>
            </a:extLst>
          </p:cNvPr>
          <p:cNvCxnSpPr>
            <a:cxnSpLocks/>
          </p:cNvCxnSpPr>
          <p:nvPr/>
        </p:nvCxnSpPr>
        <p:spPr>
          <a:xfrm>
            <a:off x="174976" y="1531912"/>
            <a:ext cx="7506967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คำบรรยายภาพ: สี่เหลี่ยมมุมมน 45">
            <a:extLst>
              <a:ext uri="{FF2B5EF4-FFF2-40B4-BE49-F238E27FC236}">
                <a16:creationId xmlns:a16="http://schemas.microsoft.com/office/drawing/2014/main" id="{45EC9214-71BF-CD90-16E5-39522C61285A}"/>
              </a:ext>
            </a:extLst>
          </p:cNvPr>
          <p:cNvSpPr/>
          <p:nvPr/>
        </p:nvSpPr>
        <p:spPr>
          <a:xfrm>
            <a:off x="6869235" y="929505"/>
            <a:ext cx="763783" cy="380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71FC4ACB-B1A9-ED09-91C4-33FD5BB0487B}"/>
              </a:ext>
            </a:extLst>
          </p:cNvPr>
          <p:cNvCxnSpPr>
            <a:cxnSpLocks/>
          </p:cNvCxnSpPr>
          <p:nvPr/>
        </p:nvCxnSpPr>
        <p:spPr>
          <a:xfrm>
            <a:off x="2350461" y="751727"/>
            <a:ext cx="1876" cy="423468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คำบรรยายภาพ: วงรี 70">
            <a:extLst>
              <a:ext uri="{FF2B5EF4-FFF2-40B4-BE49-F238E27FC236}">
                <a16:creationId xmlns:a16="http://schemas.microsoft.com/office/drawing/2014/main" id="{FB98D5F6-77BE-1520-63F5-1173FC0EBCA5}"/>
              </a:ext>
            </a:extLst>
          </p:cNvPr>
          <p:cNvSpPr/>
          <p:nvPr/>
        </p:nvSpPr>
        <p:spPr>
          <a:xfrm>
            <a:off x="619555" y="847313"/>
            <a:ext cx="1099810" cy="501992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ln w="0"/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รายการ</a:t>
            </a:r>
          </a:p>
        </p:txBody>
      </p:sp>
      <p:sp>
        <p:nvSpPr>
          <p:cNvPr id="77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4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15935"/>
              </p:ext>
            </p:extLst>
          </p:nvPr>
        </p:nvGraphicFramePr>
        <p:xfrm>
          <a:off x="362905" y="1263693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4374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484372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876644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2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271,432,950.00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107,182,523.47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146,573,793.00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-14.51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164,250,426.53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57,911,683.00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48,600,000.00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32,088,317.00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379,333,459.00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324,000,000.00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220,666,541.00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544,427,665.47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519,173,793.00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417,005,284.53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-23583" y="5154909"/>
            <a:ext cx="10183585" cy="694389"/>
            <a:chOff x="-23583" y="5154909"/>
            <a:chExt cx="10183585" cy="694389"/>
          </a:xfrm>
        </p:grpSpPr>
        <p:grpSp>
          <p:nvGrpSpPr>
            <p:cNvPr id="28" name="Group 27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30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33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34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35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6" name="กลุ่ม 25">
              <a:extLst>
                <a:ext uri="{FF2B5EF4-FFF2-40B4-BE49-F238E27FC236}">
                  <a16:creationId xmlns:a16="http://schemas.microsoft.com/office/drawing/2014/main" id="{7D06518B-9B45-4201-A300-3BEEF5DCD03B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58" name="รูปแบบอิสระ: รูปร่าง 62">
                <a:extLst>
                  <a:ext uri="{FF2B5EF4-FFF2-40B4-BE49-F238E27FC236}">
                    <a16:creationId xmlns:a16="http://schemas.microsoft.com/office/drawing/2014/main" id="{763F6E50-E3DE-4F2F-B389-800C6A2058F9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59" name="รูปแบบอิสระ: รูปร่าง 62">
                <a:extLst>
                  <a:ext uri="{FF2B5EF4-FFF2-40B4-BE49-F238E27FC236}">
                    <a16:creationId xmlns:a16="http://schemas.microsoft.com/office/drawing/2014/main" id="{6170159F-B4D3-4017-9CD6-524599548825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11">
                <a:extLst>
                  <a:ext uri="{FF2B5EF4-FFF2-40B4-BE49-F238E27FC236}">
                    <a16:creationId xmlns:a16="http://schemas.microsoft.com/office/drawing/2014/main" id="{F9F4841F-3BBC-4457-AA88-3D070EC45B06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61" name="วงรี 13">
                <a:extLst>
                  <a:ext uri="{FF2B5EF4-FFF2-40B4-BE49-F238E27FC236}">
                    <a16:creationId xmlns:a16="http://schemas.microsoft.com/office/drawing/2014/main" id="{26798FC3-BA23-4F57-9494-6FF28D367843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62" name="รูปภาพ 65">
                <a:extLst>
                  <a:ext uri="{FF2B5EF4-FFF2-40B4-BE49-F238E27FC236}">
                    <a16:creationId xmlns:a16="http://schemas.microsoft.com/office/drawing/2014/main" id="{FF1C8559-7F07-4282-B711-DDC3A7946E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5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06F6EA8-A253-4836-8B79-48EFF6B1DB3B}"/>
              </a:ext>
            </a:extLst>
          </p:cNvPr>
          <p:cNvSpPr txBox="1"/>
          <p:nvPr/>
        </p:nvSpPr>
        <p:spPr>
          <a:xfrm>
            <a:off x="59612" y="82536"/>
            <a:ext cx="6497037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tabLst>
                <a:tab pos="825467" algn="l"/>
                <a:tab pos="1050354" algn="l"/>
                <a:tab pos="2250456" algn="l"/>
              </a:tabLst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คาดการณ์ผลการเบิกจ่ายงบประมาณ กองทุนพัฒนาบทบาทสตรี ประจำปีงบประมาณ พ.ศ. 2566</a:t>
            </a:r>
            <a:endParaRPr lang="en-US" sz="12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" name="สี่เหลี่ยมผืนผ้ามุมมน 189">
            <a:extLst>
              <a:ext uri="{FF2B5EF4-FFF2-40B4-BE49-F238E27FC236}">
                <a16:creationId xmlns:a16="http://schemas.microsoft.com/office/drawing/2014/main" id="{E043A602-7F1F-49C5-52B4-A8E94B08AD62}"/>
              </a:ext>
            </a:extLst>
          </p:cNvPr>
          <p:cNvSpPr/>
          <p:nvPr/>
        </p:nvSpPr>
        <p:spPr>
          <a:xfrm>
            <a:off x="7413147" y="861436"/>
            <a:ext cx="2325244" cy="29180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21 มีนาคม 2566</a:t>
            </a:r>
          </a:p>
        </p:txBody>
      </p:sp>
    </p:spTree>
    <p:extLst>
      <p:ext uri="{BB962C8B-B14F-4D97-AF65-F5344CB8AC3E}">
        <p14:creationId xmlns:p14="http://schemas.microsoft.com/office/powerpoint/2010/main" val="2895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5.4 ขอความเห็นชอบคู่มือและแผนบริหารความเสี่ยงของกองทุนพัฒนาบทบาทสตรี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9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0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0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0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7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98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9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10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0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93777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58902BC-2AFB-4AE1-A09E-2E230B43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83" y="975900"/>
            <a:ext cx="10181674" cy="11046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ขอความเห็นชอบคู่มือและแผนการบริหารความเสี่ยง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ประจำปีบัญชี 2566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09AB05A7-8604-41D2-822F-1AE0B4EB2101}"/>
              </a:ext>
            </a:extLst>
          </p:cNvPr>
          <p:cNvCxnSpPr/>
          <p:nvPr/>
        </p:nvCxnSpPr>
        <p:spPr>
          <a:xfrm>
            <a:off x="0" y="2080536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F4E2EC6B-9AF9-42E9-9667-306B4EC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98" y="2295806"/>
            <a:ext cx="9495205" cy="2183597"/>
          </a:xfrm>
          <a:solidFill>
            <a:srgbClr val="FFFFE1"/>
          </a:solidFill>
        </p:spPr>
        <p:txBody>
          <a:bodyPr>
            <a:normAutofit lnSpcReduction="10000"/>
          </a:bodyPr>
          <a:lstStyle/>
          <a:p>
            <a:pPr marL="0" indent="0" algn="thaiDist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1900" b="1" spc="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กรอบหลักเกณฑ์การประเมินผลการดำเนินงานทุนหมุนเวียน ประจำปีบัญชี 2566 ตัวชี้วัดร่วมด้านที่ 4 การบริหารจัดการทุนหมุนเวียน (ทุนหมุนเวียนที่อยู่ระหว่างพัฒนาการบริหารจัดการ) ตัวชี้วัดที่ 4.1  การบริหารความเสี่ยงและการควบคุมภายใน กำหนดให้กองทุนพัฒนาบทบาทสตรี จัดทำหรือทบทวนคู่มือการบริหารความเสี่ยง โดยมีองค์ประกอบที่ดี </a:t>
            </a:r>
            <a:r>
              <a:rPr lang="th-TH" sz="1900" b="1" spc="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spc="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spc="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900" b="1" spc="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คู่มือครบถ้วน และผ่านความเห็นชอบจาก คณะกรรมการบริหารทุนหมุนเวียน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2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30275567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ัวแทนเนื้อหา 5">
            <a:extLst>
              <a:ext uri="{FF2B5EF4-FFF2-40B4-BE49-F238E27FC236}">
                <a16:creationId xmlns:a16="http://schemas.microsoft.com/office/drawing/2014/main" id="{AE3FFFA7-BAB6-457D-81AF-86094CED1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09529"/>
              </p:ext>
            </p:extLst>
          </p:nvPr>
        </p:nvGraphicFramePr>
        <p:xfrm>
          <a:off x="5080001" y="1816632"/>
          <a:ext cx="4183184" cy="32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D2A79711-BE8E-40B8-A36C-E51907AC7B7B}"/>
              </a:ext>
            </a:extLst>
          </p:cNvPr>
          <p:cNvSpPr/>
          <p:nvPr/>
        </p:nvSpPr>
        <p:spPr>
          <a:xfrm>
            <a:off x="413239" y="2161067"/>
            <a:ext cx="4545623" cy="2864155"/>
          </a:xfrm>
          <a:prstGeom prst="roundRect">
            <a:avLst/>
          </a:prstGeom>
          <a:solidFill>
            <a:srgbClr val="FFF9E7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23B0B46-5E2A-470B-8553-122A3648BBEC}"/>
              </a:ext>
            </a:extLst>
          </p:cNvPr>
          <p:cNvSpPr txBox="1"/>
          <p:nvPr/>
        </p:nvSpPr>
        <p:spPr>
          <a:xfrm>
            <a:off x="406808" y="2854480"/>
            <a:ext cx="4666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000" b="1" spc="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ได้มีการระบุความเสี่ยง ที่กองทุนจะต้องควบคุมและกำกับ ดูแล</a:t>
            </a:r>
          </a:p>
          <a:p>
            <a:pPr algn="ctr">
              <a:lnSpc>
                <a:spcPct val="150000"/>
              </a:lnSpc>
            </a:pPr>
            <a:r>
              <a:rPr lang="th-TH" sz="2000" b="1" spc="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4 ด้าน 9 ความเสี่ยง ดังนี้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E1C4D60E-7A08-4955-A49B-F99B5DFF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8" y="773764"/>
            <a:ext cx="9587696" cy="989645"/>
          </a:xfrm>
        </p:spPr>
        <p:txBody>
          <a:bodyPr>
            <a:noAutofit/>
          </a:bodyPr>
          <a:lstStyle/>
          <a:p>
            <a:pPr algn="thaiDist">
              <a:lnSpc>
                <a:spcPct val="150000"/>
              </a:lnSpc>
            </a:pPr>
            <a:r>
              <a:rPr lang="th-TH" sz="1400" spc="8" dirty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คณะกรรมการอำนวยการระบบการควบคุมภายในและการบริหารความเสี่ยง คณะกรรมการประเมินผลการควบคุมภายใน </a:t>
            </a:r>
            <a:r>
              <a:rPr lang="th-TH" sz="1400" spc="8" dirty="0" smtClean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400" spc="8" dirty="0" smtClean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spc="8" dirty="0" smtClean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</a:t>
            </a:r>
            <a:r>
              <a:rPr lang="th-TH" sz="1400" spc="8" dirty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คณะกรรมการบริหารจัดการความเสี่ยงของกองทุนพัฒนาบทบาทสตรี ประจำปีงบประมาณ พ.ศ. 2566 ได้มีการประชุม เมื่อวันที่ 27 ธันวาคม 2565 ณ </a:t>
            </a:r>
            <a:r>
              <a:rPr lang="th-TH" sz="1400" spc="8" dirty="0" smtClean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ห้องประชุม </a:t>
            </a:r>
            <a:r>
              <a:rPr lang="th-TH" sz="1400" spc="8" dirty="0">
                <a:ln w="6350">
                  <a:noFill/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3001 ชั้น 3 กรมการพัฒนาชุมชน</a:t>
            </a:r>
            <a:endParaRPr lang="th-TH" sz="3200" spc="8" dirty="0">
              <a:ln w="6350">
                <a:noFill/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0795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0580" y="1669419"/>
            <a:ext cx="9478840" cy="807563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500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“ปีงบประมาณ 2566 กองทุน ตั้งเป้าหมายในการบริหารจัดการหนี้เกินกำหนดชำระให้ต่ำกว่าร้อยละ 5   เป็นเป้าหมายที่ท้าทาย โดยปัจจุบัน ผ่านมาแล้ว 2 ไตรมาส กองทุน มีหนี้เกินกำหนดชำระ </a:t>
            </a:r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ร้อยละ29.90”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330920" y="3202726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(ด้านกฎหมาย) 1. ลูกหนี้ผิดสัญญา ไม่ชำระคืนเงินตามที่ระบุไว้ในสัญญา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0920" y="3587397"/>
            <a:ext cx="9469180" cy="672028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(ด้านการปฏิบัติงาน) 2. กองทุน ไม่สามารถบริหารจัดการหนี้เกินกำหนดชำระให้ต่ำกว่า ร้อยละ 5 ของหนี้คงเหลือ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: มุมมน 10">
            <a:extLst>
              <a:ext uri="{FF2B5EF4-FFF2-40B4-BE49-F238E27FC236}">
                <a16:creationId xmlns:a16="http://schemas.microsoft.com/office/drawing/2014/main" id="{7F4064E0-E389-44B6-BEBA-4EBEA6E943F1}"/>
              </a:ext>
            </a:extLst>
          </p:cNvPr>
          <p:cNvSpPr txBox="1"/>
          <p:nvPr/>
        </p:nvSpPr>
        <p:spPr>
          <a:xfrm>
            <a:off x="340580" y="4183718"/>
            <a:ext cx="9440200" cy="597552"/>
          </a:xfrm>
          <a:custGeom>
            <a:avLst/>
            <a:gdLst>
              <a:gd name="connsiteX0" fmla="*/ 0 w 7029617"/>
              <a:gd name="connsiteY0" fmla="*/ 0 h 901218"/>
              <a:gd name="connsiteX1" fmla="*/ 726394 w 7029617"/>
              <a:gd name="connsiteY1" fmla="*/ 0 h 901218"/>
              <a:gd name="connsiteX2" fmla="*/ 1171603 w 7029617"/>
              <a:gd name="connsiteY2" fmla="*/ 0 h 901218"/>
              <a:gd name="connsiteX3" fmla="*/ 1616812 w 7029617"/>
              <a:gd name="connsiteY3" fmla="*/ 0 h 901218"/>
              <a:gd name="connsiteX4" fmla="*/ 2132317 w 7029617"/>
              <a:gd name="connsiteY4" fmla="*/ 0 h 901218"/>
              <a:gd name="connsiteX5" fmla="*/ 2858711 w 7029617"/>
              <a:gd name="connsiteY5" fmla="*/ 0 h 901218"/>
              <a:gd name="connsiteX6" fmla="*/ 3444512 w 7029617"/>
              <a:gd name="connsiteY6" fmla="*/ 0 h 901218"/>
              <a:gd name="connsiteX7" fmla="*/ 3889721 w 7029617"/>
              <a:gd name="connsiteY7" fmla="*/ 0 h 901218"/>
              <a:gd name="connsiteX8" fmla="*/ 4475523 w 7029617"/>
              <a:gd name="connsiteY8" fmla="*/ 0 h 901218"/>
              <a:gd name="connsiteX9" fmla="*/ 5131620 w 7029617"/>
              <a:gd name="connsiteY9" fmla="*/ 0 h 901218"/>
              <a:gd name="connsiteX10" fmla="*/ 5787718 w 7029617"/>
              <a:gd name="connsiteY10" fmla="*/ 0 h 901218"/>
              <a:gd name="connsiteX11" fmla="*/ 6443816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41597 h 901218"/>
              <a:gd name="connsiteX14" fmla="*/ 7029617 w 7029617"/>
              <a:gd name="connsiteY14" fmla="*/ 901218 h 901218"/>
              <a:gd name="connsiteX15" fmla="*/ 6443816 w 7029617"/>
              <a:gd name="connsiteY15" fmla="*/ 901218 h 901218"/>
              <a:gd name="connsiteX16" fmla="*/ 5787718 w 7029617"/>
              <a:gd name="connsiteY16" fmla="*/ 901218 h 901218"/>
              <a:gd name="connsiteX17" fmla="*/ 5201917 w 7029617"/>
              <a:gd name="connsiteY17" fmla="*/ 901218 h 901218"/>
              <a:gd name="connsiteX18" fmla="*/ 4475523 w 7029617"/>
              <a:gd name="connsiteY18" fmla="*/ 901218 h 901218"/>
              <a:gd name="connsiteX19" fmla="*/ 3889721 w 7029617"/>
              <a:gd name="connsiteY19" fmla="*/ 901218 h 901218"/>
              <a:gd name="connsiteX20" fmla="*/ 3374216 w 7029617"/>
              <a:gd name="connsiteY20" fmla="*/ 901218 h 901218"/>
              <a:gd name="connsiteX21" fmla="*/ 2858711 w 7029617"/>
              <a:gd name="connsiteY21" fmla="*/ 901218 h 901218"/>
              <a:gd name="connsiteX22" fmla="*/ 2483798 w 7029617"/>
              <a:gd name="connsiteY22" fmla="*/ 901218 h 901218"/>
              <a:gd name="connsiteX23" fmla="*/ 1757404 w 7029617"/>
              <a:gd name="connsiteY23" fmla="*/ 901218 h 901218"/>
              <a:gd name="connsiteX24" fmla="*/ 1241899 w 7029617"/>
              <a:gd name="connsiteY24" fmla="*/ 901218 h 901218"/>
              <a:gd name="connsiteX25" fmla="*/ 656098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59621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337757" y="-15480"/>
                  <a:pt x="414266" y="75609"/>
                  <a:pt x="726394" y="0"/>
                </a:cubicBezTo>
                <a:cubicBezTo>
                  <a:pt x="1038522" y="-75609"/>
                  <a:pt x="1077069" y="21601"/>
                  <a:pt x="1171603" y="0"/>
                </a:cubicBezTo>
                <a:cubicBezTo>
                  <a:pt x="1266137" y="-21601"/>
                  <a:pt x="1473326" y="45994"/>
                  <a:pt x="1616812" y="0"/>
                </a:cubicBezTo>
                <a:cubicBezTo>
                  <a:pt x="1760298" y="-45994"/>
                  <a:pt x="1973870" y="46998"/>
                  <a:pt x="2132317" y="0"/>
                </a:cubicBezTo>
                <a:cubicBezTo>
                  <a:pt x="2290765" y="-46998"/>
                  <a:pt x="2547102" y="22788"/>
                  <a:pt x="2858711" y="0"/>
                </a:cubicBezTo>
                <a:cubicBezTo>
                  <a:pt x="3170320" y="-22788"/>
                  <a:pt x="3202927" y="13005"/>
                  <a:pt x="3444512" y="0"/>
                </a:cubicBezTo>
                <a:cubicBezTo>
                  <a:pt x="3686097" y="-13005"/>
                  <a:pt x="3795768" y="31509"/>
                  <a:pt x="3889721" y="0"/>
                </a:cubicBezTo>
                <a:cubicBezTo>
                  <a:pt x="3983674" y="-31509"/>
                  <a:pt x="4256140" y="22996"/>
                  <a:pt x="4475523" y="0"/>
                </a:cubicBezTo>
                <a:cubicBezTo>
                  <a:pt x="4694906" y="-22996"/>
                  <a:pt x="4860157" y="41625"/>
                  <a:pt x="5131620" y="0"/>
                </a:cubicBezTo>
                <a:cubicBezTo>
                  <a:pt x="5403083" y="-41625"/>
                  <a:pt x="5597080" y="32470"/>
                  <a:pt x="5787718" y="0"/>
                </a:cubicBezTo>
                <a:cubicBezTo>
                  <a:pt x="5978356" y="-32470"/>
                  <a:pt x="6290064" y="48726"/>
                  <a:pt x="6443816" y="0"/>
                </a:cubicBezTo>
                <a:cubicBezTo>
                  <a:pt x="6597568" y="-48726"/>
                  <a:pt x="6801808" y="44240"/>
                  <a:pt x="7029617" y="0"/>
                </a:cubicBezTo>
                <a:cubicBezTo>
                  <a:pt x="7050871" y="170752"/>
                  <a:pt x="7003942" y="319811"/>
                  <a:pt x="7029617" y="441597"/>
                </a:cubicBezTo>
                <a:cubicBezTo>
                  <a:pt x="7055292" y="563383"/>
                  <a:pt x="6993744" y="749551"/>
                  <a:pt x="7029617" y="901218"/>
                </a:cubicBezTo>
                <a:cubicBezTo>
                  <a:pt x="6829850" y="927542"/>
                  <a:pt x="6662719" y="883411"/>
                  <a:pt x="6443816" y="901218"/>
                </a:cubicBezTo>
                <a:cubicBezTo>
                  <a:pt x="6224913" y="919025"/>
                  <a:pt x="6017355" y="842354"/>
                  <a:pt x="5787718" y="901218"/>
                </a:cubicBezTo>
                <a:cubicBezTo>
                  <a:pt x="5558081" y="960082"/>
                  <a:pt x="5404522" y="894872"/>
                  <a:pt x="5201917" y="901218"/>
                </a:cubicBezTo>
                <a:cubicBezTo>
                  <a:pt x="4999312" y="907564"/>
                  <a:pt x="4784261" y="824651"/>
                  <a:pt x="4475523" y="901218"/>
                </a:cubicBezTo>
                <a:cubicBezTo>
                  <a:pt x="4166785" y="977785"/>
                  <a:pt x="4151905" y="844634"/>
                  <a:pt x="3889721" y="901218"/>
                </a:cubicBezTo>
                <a:cubicBezTo>
                  <a:pt x="3627537" y="957802"/>
                  <a:pt x="3508509" y="884457"/>
                  <a:pt x="3374216" y="901218"/>
                </a:cubicBezTo>
                <a:cubicBezTo>
                  <a:pt x="3239923" y="917979"/>
                  <a:pt x="3106339" y="880176"/>
                  <a:pt x="2858711" y="901218"/>
                </a:cubicBezTo>
                <a:cubicBezTo>
                  <a:pt x="2611083" y="922260"/>
                  <a:pt x="2661876" y="860548"/>
                  <a:pt x="2483798" y="901218"/>
                </a:cubicBezTo>
                <a:cubicBezTo>
                  <a:pt x="2305720" y="941888"/>
                  <a:pt x="1963873" y="840861"/>
                  <a:pt x="1757404" y="901218"/>
                </a:cubicBezTo>
                <a:cubicBezTo>
                  <a:pt x="1550935" y="961575"/>
                  <a:pt x="1435352" y="891524"/>
                  <a:pt x="1241899" y="901218"/>
                </a:cubicBezTo>
                <a:cubicBezTo>
                  <a:pt x="1048446" y="910912"/>
                  <a:pt x="810549" y="876469"/>
                  <a:pt x="656098" y="901218"/>
                </a:cubicBezTo>
                <a:cubicBezTo>
                  <a:pt x="501647" y="925967"/>
                  <a:pt x="256930" y="858764"/>
                  <a:pt x="0" y="901218"/>
                </a:cubicBezTo>
                <a:cubicBezTo>
                  <a:pt x="-1327" y="739488"/>
                  <a:pt x="11128" y="628710"/>
                  <a:pt x="0" y="459621"/>
                </a:cubicBezTo>
                <a:cubicBezTo>
                  <a:pt x="-11128" y="290532"/>
                  <a:pt x="1058" y="104968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1315288836">
                  <a:custGeom>
                    <a:avLst/>
                    <a:gdLst>
                      <a:gd name="connsiteX0" fmla="*/ 0 w 11328240"/>
                      <a:gd name="connsiteY0" fmla="*/ 0 h 717062"/>
                      <a:gd name="connsiteX1" fmla="*/ 1170585 w 11328240"/>
                      <a:gd name="connsiteY1" fmla="*/ 0 h 717062"/>
                      <a:gd name="connsiteX2" fmla="*/ 1888040 w 11328240"/>
                      <a:gd name="connsiteY2" fmla="*/ 0 h 717062"/>
                      <a:gd name="connsiteX3" fmla="*/ 2605495 w 11328240"/>
                      <a:gd name="connsiteY3" fmla="*/ 0 h 717062"/>
                      <a:gd name="connsiteX4" fmla="*/ 3436232 w 11328240"/>
                      <a:gd name="connsiteY4" fmla="*/ 0 h 717062"/>
                      <a:gd name="connsiteX5" fmla="*/ 4606817 w 11328240"/>
                      <a:gd name="connsiteY5" fmla="*/ 0 h 717062"/>
                      <a:gd name="connsiteX6" fmla="*/ 5550837 w 11328240"/>
                      <a:gd name="connsiteY6" fmla="*/ 0 h 717062"/>
                      <a:gd name="connsiteX7" fmla="*/ 6268292 w 11328240"/>
                      <a:gd name="connsiteY7" fmla="*/ 0 h 717062"/>
                      <a:gd name="connsiteX8" fmla="*/ 7212313 w 11328240"/>
                      <a:gd name="connsiteY8" fmla="*/ 0 h 717062"/>
                      <a:gd name="connsiteX9" fmla="*/ 8269614 w 11328240"/>
                      <a:gd name="connsiteY9" fmla="*/ 0 h 717062"/>
                      <a:gd name="connsiteX10" fmla="*/ 9326917 w 11328240"/>
                      <a:gd name="connsiteY10" fmla="*/ 0 h 717062"/>
                      <a:gd name="connsiteX11" fmla="*/ 10384220 w 11328240"/>
                      <a:gd name="connsiteY11" fmla="*/ 0 h 717062"/>
                      <a:gd name="connsiteX12" fmla="*/ 11328240 w 11328240"/>
                      <a:gd name="connsiteY12" fmla="*/ 0 h 717062"/>
                      <a:gd name="connsiteX13" fmla="*/ 11328240 w 11328240"/>
                      <a:gd name="connsiteY13" fmla="*/ 351360 h 717062"/>
                      <a:gd name="connsiteX14" fmla="*/ 11328240 w 11328240"/>
                      <a:gd name="connsiteY14" fmla="*/ 717062 h 717062"/>
                      <a:gd name="connsiteX15" fmla="*/ 10384220 w 11328240"/>
                      <a:gd name="connsiteY15" fmla="*/ 717062 h 717062"/>
                      <a:gd name="connsiteX16" fmla="*/ 9326917 w 11328240"/>
                      <a:gd name="connsiteY16" fmla="*/ 717062 h 717062"/>
                      <a:gd name="connsiteX17" fmla="*/ 8382898 w 11328240"/>
                      <a:gd name="connsiteY17" fmla="*/ 717062 h 717062"/>
                      <a:gd name="connsiteX18" fmla="*/ 7212313 w 11328240"/>
                      <a:gd name="connsiteY18" fmla="*/ 717062 h 717062"/>
                      <a:gd name="connsiteX19" fmla="*/ 6268292 w 11328240"/>
                      <a:gd name="connsiteY19" fmla="*/ 717062 h 717062"/>
                      <a:gd name="connsiteX20" fmla="*/ 5437554 w 11328240"/>
                      <a:gd name="connsiteY20" fmla="*/ 717062 h 717062"/>
                      <a:gd name="connsiteX21" fmla="*/ 4606817 w 11328240"/>
                      <a:gd name="connsiteY21" fmla="*/ 717062 h 717062"/>
                      <a:gd name="connsiteX22" fmla="*/ 4002644 w 11328240"/>
                      <a:gd name="connsiteY22" fmla="*/ 717062 h 717062"/>
                      <a:gd name="connsiteX23" fmla="*/ 2832059 w 11328240"/>
                      <a:gd name="connsiteY23" fmla="*/ 717062 h 717062"/>
                      <a:gd name="connsiteX24" fmla="*/ 2001322 w 11328240"/>
                      <a:gd name="connsiteY24" fmla="*/ 717062 h 717062"/>
                      <a:gd name="connsiteX25" fmla="*/ 1057303 w 11328240"/>
                      <a:gd name="connsiteY25" fmla="*/ 717062 h 717062"/>
                      <a:gd name="connsiteX26" fmla="*/ 0 w 11328240"/>
                      <a:gd name="connsiteY26" fmla="*/ 717062 h 717062"/>
                      <a:gd name="connsiteX27" fmla="*/ 0 w 11328240"/>
                      <a:gd name="connsiteY27" fmla="*/ 365701 h 717062"/>
                      <a:gd name="connsiteX28" fmla="*/ 0 w 11328240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28240" h="717062" extrusionOk="0">
                        <a:moveTo>
                          <a:pt x="0" y="0"/>
                        </a:moveTo>
                        <a:cubicBezTo>
                          <a:pt x="564470" y="-5623"/>
                          <a:pt x="673041" y="93338"/>
                          <a:pt x="1170585" y="0"/>
                        </a:cubicBezTo>
                        <a:cubicBezTo>
                          <a:pt x="1689997" y="-67987"/>
                          <a:pt x="1757389" y="25518"/>
                          <a:pt x="1888040" y="0"/>
                        </a:cubicBezTo>
                        <a:cubicBezTo>
                          <a:pt x="2015584" y="-68123"/>
                          <a:pt x="2380871" y="37145"/>
                          <a:pt x="2605495" y="0"/>
                        </a:cubicBezTo>
                        <a:cubicBezTo>
                          <a:pt x="2833726" y="-58200"/>
                          <a:pt x="3161715" y="70455"/>
                          <a:pt x="3436232" y="0"/>
                        </a:cubicBezTo>
                        <a:cubicBezTo>
                          <a:pt x="3690886" y="-8917"/>
                          <a:pt x="4085395" y="-79802"/>
                          <a:pt x="4606817" y="0"/>
                        </a:cubicBezTo>
                        <a:cubicBezTo>
                          <a:pt x="5116063" y="-32188"/>
                          <a:pt x="5177210" y="8236"/>
                          <a:pt x="5550837" y="0"/>
                        </a:cubicBezTo>
                        <a:cubicBezTo>
                          <a:pt x="5932119" y="-5906"/>
                          <a:pt x="6129569" y="33583"/>
                          <a:pt x="6268292" y="0"/>
                        </a:cubicBezTo>
                        <a:cubicBezTo>
                          <a:pt x="6416678" y="-40710"/>
                          <a:pt x="6932110" y="27501"/>
                          <a:pt x="7212313" y="0"/>
                        </a:cubicBezTo>
                        <a:cubicBezTo>
                          <a:pt x="7622996" y="-32443"/>
                          <a:pt x="7876929" y="65766"/>
                          <a:pt x="8269614" y="0"/>
                        </a:cubicBezTo>
                        <a:cubicBezTo>
                          <a:pt x="8699507" y="-2770"/>
                          <a:pt x="8981347" y="107583"/>
                          <a:pt x="9326917" y="0"/>
                        </a:cubicBezTo>
                        <a:cubicBezTo>
                          <a:pt x="9570196" y="-51739"/>
                          <a:pt x="10130248" y="58408"/>
                          <a:pt x="10384220" y="0"/>
                        </a:cubicBezTo>
                        <a:cubicBezTo>
                          <a:pt x="10548411" y="-22334"/>
                          <a:pt x="10943096" y="51079"/>
                          <a:pt x="11328240" y="0"/>
                        </a:cubicBezTo>
                        <a:cubicBezTo>
                          <a:pt x="11386946" y="149457"/>
                          <a:pt x="11283696" y="262533"/>
                          <a:pt x="11328240" y="351360"/>
                        </a:cubicBezTo>
                        <a:cubicBezTo>
                          <a:pt x="11348353" y="476398"/>
                          <a:pt x="11282398" y="578842"/>
                          <a:pt x="11328240" y="717062"/>
                        </a:cubicBezTo>
                        <a:cubicBezTo>
                          <a:pt x="11033923" y="664100"/>
                          <a:pt x="10665350" y="668505"/>
                          <a:pt x="10384220" y="717062"/>
                        </a:cubicBezTo>
                        <a:cubicBezTo>
                          <a:pt x="9987397" y="743661"/>
                          <a:pt x="9722538" y="635532"/>
                          <a:pt x="9326917" y="717062"/>
                        </a:cubicBezTo>
                        <a:cubicBezTo>
                          <a:pt x="8919179" y="738768"/>
                          <a:pt x="8682382" y="669654"/>
                          <a:pt x="8382898" y="717062"/>
                        </a:cubicBezTo>
                        <a:cubicBezTo>
                          <a:pt x="8113844" y="662121"/>
                          <a:pt x="7633273" y="721569"/>
                          <a:pt x="7212313" y="717062"/>
                        </a:cubicBezTo>
                        <a:cubicBezTo>
                          <a:pt x="6711079" y="799801"/>
                          <a:pt x="6680826" y="673036"/>
                          <a:pt x="6268292" y="717062"/>
                        </a:cubicBezTo>
                        <a:cubicBezTo>
                          <a:pt x="5858114" y="818257"/>
                          <a:pt x="5647254" y="711922"/>
                          <a:pt x="5437554" y="717062"/>
                        </a:cubicBezTo>
                        <a:cubicBezTo>
                          <a:pt x="5174088" y="692517"/>
                          <a:pt x="4949139" y="725906"/>
                          <a:pt x="4606817" y="717062"/>
                        </a:cubicBezTo>
                        <a:cubicBezTo>
                          <a:pt x="4219202" y="708631"/>
                          <a:pt x="4275704" y="699804"/>
                          <a:pt x="4002644" y="717062"/>
                        </a:cubicBezTo>
                        <a:cubicBezTo>
                          <a:pt x="3719888" y="767967"/>
                          <a:pt x="3172812" y="570758"/>
                          <a:pt x="2832059" y="717062"/>
                        </a:cubicBezTo>
                        <a:cubicBezTo>
                          <a:pt x="2551568" y="789953"/>
                          <a:pt x="2321240" y="720363"/>
                          <a:pt x="2001322" y="717062"/>
                        </a:cubicBezTo>
                        <a:cubicBezTo>
                          <a:pt x="1682978" y="726945"/>
                          <a:pt x="1328836" y="681935"/>
                          <a:pt x="1057303" y="717062"/>
                        </a:cubicBezTo>
                        <a:cubicBezTo>
                          <a:pt x="809833" y="702679"/>
                          <a:pt x="427564" y="604674"/>
                          <a:pt x="0" y="717062"/>
                        </a:cubicBezTo>
                        <a:cubicBezTo>
                          <a:pt x="15841" y="588911"/>
                          <a:pt x="15192" y="501654"/>
                          <a:pt x="0" y="365701"/>
                        </a:cubicBezTo>
                        <a:cubicBezTo>
                          <a:pt x="-31139" y="248366"/>
                          <a:pt x="741" y="886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(ด้านการเงิน) 3. </a:t>
            </a: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สถานะทางการเงินขาดสภาพคล่อง รายได้ต่ำกว่ารายจ่าย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30920" y="2619413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sp>
        <p:nvSpPr>
          <p:cNvPr id="4" name="สี่เหลี่ยมผืนผ้า: มุมมน 10">
            <a:extLst>
              <a:ext uri="{FF2B5EF4-FFF2-40B4-BE49-F238E27FC236}">
                <a16:creationId xmlns:a16="http://schemas.microsoft.com/office/drawing/2014/main" id="{77875BE8-F0B1-29AF-92DC-66A157C5E394}"/>
              </a:ext>
            </a:extLst>
          </p:cNvPr>
          <p:cNvSpPr txBox="1"/>
          <p:nvPr/>
        </p:nvSpPr>
        <p:spPr>
          <a:xfrm>
            <a:off x="330920" y="4634405"/>
            <a:ext cx="9440200" cy="597552"/>
          </a:xfrm>
          <a:custGeom>
            <a:avLst/>
            <a:gdLst>
              <a:gd name="connsiteX0" fmla="*/ 0 w 7029617"/>
              <a:gd name="connsiteY0" fmla="*/ 0 h 901218"/>
              <a:gd name="connsiteX1" fmla="*/ 726394 w 7029617"/>
              <a:gd name="connsiteY1" fmla="*/ 0 h 901218"/>
              <a:gd name="connsiteX2" fmla="*/ 1171603 w 7029617"/>
              <a:gd name="connsiteY2" fmla="*/ 0 h 901218"/>
              <a:gd name="connsiteX3" fmla="*/ 1616812 w 7029617"/>
              <a:gd name="connsiteY3" fmla="*/ 0 h 901218"/>
              <a:gd name="connsiteX4" fmla="*/ 2132317 w 7029617"/>
              <a:gd name="connsiteY4" fmla="*/ 0 h 901218"/>
              <a:gd name="connsiteX5" fmla="*/ 2858711 w 7029617"/>
              <a:gd name="connsiteY5" fmla="*/ 0 h 901218"/>
              <a:gd name="connsiteX6" fmla="*/ 3444512 w 7029617"/>
              <a:gd name="connsiteY6" fmla="*/ 0 h 901218"/>
              <a:gd name="connsiteX7" fmla="*/ 3889721 w 7029617"/>
              <a:gd name="connsiteY7" fmla="*/ 0 h 901218"/>
              <a:gd name="connsiteX8" fmla="*/ 4475523 w 7029617"/>
              <a:gd name="connsiteY8" fmla="*/ 0 h 901218"/>
              <a:gd name="connsiteX9" fmla="*/ 5131620 w 7029617"/>
              <a:gd name="connsiteY9" fmla="*/ 0 h 901218"/>
              <a:gd name="connsiteX10" fmla="*/ 5787718 w 7029617"/>
              <a:gd name="connsiteY10" fmla="*/ 0 h 901218"/>
              <a:gd name="connsiteX11" fmla="*/ 6443816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41597 h 901218"/>
              <a:gd name="connsiteX14" fmla="*/ 7029617 w 7029617"/>
              <a:gd name="connsiteY14" fmla="*/ 901218 h 901218"/>
              <a:gd name="connsiteX15" fmla="*/ 6443816 w 7029617"/>
              <a:gd name="connsiteY15" fmla="*/ 901218 h 901218"/>
              <a:gd name="connsiteX16" fmla="*/ 5787718 w 7029617"/>
              <a:gd name="connsiteY16" fmla="*/ 901218 h 901218"/>
              <a:gd name="connsiteX17" fmla="*/ 5201917 w 7029617"/>
              <a:gd name="connsiteY17" fmla="*/ 901218 h 901218"/>
              <a:gd name="connsiteX18" fmla="*/ 4475523 w 7029617"/>
              <a:gd name="connsiteY18" fmla="*/ 901218 h 901218"/>
              <a:gd name="connsiteX19" fmla="*/ 3889721 w 7029617"/>
              <a:gd name="connsiteY19" fmla="*/ 901218 h 901218"/>
              <a:gd name="connsiteX20" fmla="*/ 3374216 w 7029617"/>
              <a:gd name="connsiteY20" fmla="*/ 901218 h 901218"/>
              <a:gd name="connsiteX21" fmla="*/ 2858711 w 7029617"/>
              <a:gd name="connsiteY21" fmla="*/ 901218 h 901218"/>
              <a:gd name="connsiteX22" fmla="*/ 2483798 w 7029617"/>
              <a:gd name="connsiteY22" fmla="*/ 901218 h 901218"/>
              <a:gd name="connsiteX23" fmla="*/ 1757404 w 7029617"/>
              <a:gd name="connsiteY23" fmla="*/ 901218 h 901218"/>
              <a:gd name="connsiteX24" fmla="*/ 1241899 w 7029617"/>
              <a:gd name="connsiteY24" fmla="*/ 901218 h 901218"/>
              <a:gd name="connsiteX25" fmla="*/ 656098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59621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337757" y="-15480"/>
                  <a:pt x="414266" y="75609"/>
                  <a:pt x="726394" y="0"/>
                </a:cubicBezTo>
                <a:cubicBezTo>
                  <a:pt x="1038522" y="-75609"/>
                  <a:pt x="1077069" y="21601"/>
                  <a:pt x="1171603" y="0"/>
                </a:cubicBezTo>
                <a:cubicBezTo>
                  <a:pt x="1266137" y="-21601"/>
                  <a:pt x="1473326" y="45994"/>
                  <a:pt x="1616812" y="0"/>
                </a:cubicBezTo>
                <a:cubicBezTo>
                  <a:pt x="1760298" y="-45994"/>
                  <a:pt x="1973870" y="46998"/>
                  <a:pt x="2132317" y="0"/>
                </a:cubicBezTo>
                <a:cubicBezTo>
                  <a:pt x="2290765" y="-46998"/>
                  <a:pt x="2547102" y="22788"/>
                  <a:pt x="2858711" y="0"/>
                </a:cubicBezTo>
                <a:cubicBezTo>
                  <a:pt x="3170320" y="-22788"/>
                  <a:pt x="3202927" y="13005"/>
                  <a:pt x="3444512" y="0"/>
                </a:cubicBezTo>
                <a:cubicBezTo>
                  <a:pt x="3686097" y="-13005"/>
                  <a:pt x="3795768" y="31509"/>
                  <a:pt x="3889721" y="0"/>
                </a:cubicBezTo>
                <a:cubicBezTo>
                  <a:pt x="3983674" y="-31509"/>
                  <a:pt x="4256140" y="22996"/>
                  <a:pt x="4475523" y="0"/>
                </a:cubicBezTo>
                <a:cubicBezTo>
                  <a:pt x="4694906" y="-22996"/>
                  <a:pt x="4860157" y="41625"/>
                  <a:pt x="5131620" y="0"/>
                </a:cubicBezTo>
                <a:cubicBezTo>
                  <a:pt x="5403083" y="-41625"/>
                  <a:pt x="5597080" y="32470"/>
                  <a:pt x="5787718" y="0"/>
                </a:cubicBezTo>
                <a:cubicBezTo>
                  <a:pt x="5978356" y="-32470"/>
                  <a:pt x="6290064" y="48726"/>
                  <a:pt x="6443816" y="0"/>
                </a:cubicBezTo>
                <a:cubicBezTo>
                  <a:pt x="6597568" y="-48726"/>
                  <a:pt x="6801808" y="44240"/>
                  <a:pt x="7029617" y="0"/>
                </a:cubicBezTo>
                <a:cubicBezTo>
                  <a:pt x="7050871" y="170752"/>
                  <a:pt x="7003942" y="319811"/>
                  <a:pt x="7029617" y="441597"/>
                </a:cubicBezTo>
                <a:cubicBezTo>
                  <a:pt x="7055292" y="563383"/>
                  <a:pt x="6993744" y="749551"/>
                  <a:pt x="7029617" y="901218"/>
                </a:cubicBezTo>
                <a:cubicBezTo>
                  <a:pt x="6829850" y="927542"/>
                  <a:pt x="6662719" y="883411"/>
                  <a:pt x="6443816" y="901218"/>
                </a:cubicBezTo>
                <a:cubicBezTo>
                  <a:pt x="6224913" y="919025"/>
                  <a:pt x="6017355" y="842354"/>
                  <a:pt x="5787718" y="901218"/>
                </a:cubicBezTo>
                <a:cubicBezTo>
                  <a:pt x="5558081" y="960082"/>
                  <a:pt x="5404522" y="894872"/>
                  <a:pt x="5201917" y="901218"/>
                </a:cubicBezTo>
                <a:cubicBezTo>
                  <a:pt x="4999312" y="907564"/>
                  <a:pt x="4784261" y="824651"/>
                  <a:pt x="4475523" y="901218"/>
                </a:cubicBezTo>
                <a:cubicBezTo>
                  <a:pt x="4166785" y="977785"/>
                  <a:pt x="4151905" y="844634"/>
                  <a:pt x="3889721" y="901218"/>
                </a:cubicBezTo>
                <a:cubicBezTo>
                  <a:pt x="3627537" y="957802"/>
                  <a:pt x="3508509" y="884457"/>
                  <a:pt x="3374216" y="901218"/>
                </a:cubicBezTo>
                <a:cubicBezTo>
                  <a:pt x="3239923" y="917979"/>
                  <a:pt x="3106339" y="880176"/>
                  <a:pt x="2858711" y="901218"/>
                </a:cubicBezTo>
                <a:cubicBezTo>
                  <a:pt x="2611083" y="922260"/>
                  <a:pt x="2661876" y="860548"/>
                  <a:pt x="2483798" y="901218"/>
                </a:cubicBezTo>
                <a:cubicBezTo>
                  <a:pt x="2305720" y="941888"/>
                  <a:pt x="1963873" y="840861"/>
                  <a:pt x="1757404" y="901218"/>
                </a:cubicBezTo>
                <a:cubicBezTo>
                  <a:pt x="1550935" y="961575"/>
                  <a:pt x="1435352" y="891524"/>
                  <a:pt x="1241899" y="901218"/>
                </a:cubicBezTo>
                <a:cubicBezTo>
                  <a:pt x="1048446" y="910912"/>
                  <a:pt x="810549" y="876469"/>
                  <a:pt x="656098" y="901218"/>
                </a:cubicBezTo>
                <a:cubicBezTo>
                  <a:pt x="501647" y="925967"/>
                  <a:pt x="256930" y="858764"/>
                  <a:pt x="0" y="901218"/>
                </a:cubicBezTo>
                <a:cubicBezTo>
                  <a:pt x="-1327" y="739488"/>
                  <a:pt x="11128" y="628710"/>
                  <a:pt x="0" y="459621"/>
                </a:cubicBezTo>
                <a:cubicBezTo>
                  <a:pt x="-11128" y="290532"/>
                  <a:pt x="1058" y="104968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1315288836">
                  <a:custGeom>
                    <a:avLst/>
                    <a:gdLst>
                      <a:gd name="connsiteX0" fmla="*/ 0 w 11328240"/>
                      <a:gd name="connsiteY0" fmla="*/ 0 h 717062"/>
                      <a:gd name="connsiteX1" fmla="*/ 1170585 w 11328240"/>
                      <a:gd name="connsiteY1" fmla="*/ 0 h 717062"/>
                      <a:gd name="connsiteX2" fmla="*/ 1888040 w 11328240"/>
                      <a:gd name="connsiteY2" fmla="*/ 0 h 717062"/>
                      <a:gd name="connsiteX3" fmla="*/ 2605495 w 11328240"/>
                      <a:gd name="connsiteY3" fmla="*/ 0 h 717062"/>
                      <a:gd name="connsiteX4" fmla="*/ 3436232 w 11328240"/>
                      <a:gd name="connsiteY4" fmla="*/ 0 h 717062"/>
                      <a:gd name="connsiteX5" fmla="*/ 4606817 w 11328240"/>
                      <a:gd name="connsiteY5" fmla="*/ 0 h 717062"/>
                      <a:gd name="connsiteX6" fmla="*/ 5550837 w 11328240"/>
                      <a:gd name="connsiteY6" fmla="*/ 0 h 717062"/>
                      <a:gd name="connsiteX7" fmla="*/ 6268292 w 11328240"/>
                      <a:gd name="connsiteY7" fmla="*/ 0 h 717062"/>
                      <a:gd name="connsiteX8" fmla="*/ 7212313 w 11328240"/>
                      <a:gd name="connsiteY8" fmla="*/ 0 h 717062"/>
                      <a:gd name="connsiteX9" fmla="*/ 8269614 w 11328240"/>
                      <a:gd name="connsiteY9" fmla="*/ 0 h 717062"/>
                      <a:gd name="connsiteX10" fmla="*/ 9326917 w 11328240"/>
                      <a:gd name="connsiteY10" fmla="*/ 0 h 717062"/>
                      <a:gd name="connsiteX11" fmla="*/ 10384220 w 11328240"/>
                      <a:gd name="connsiteY11" fmla="*/ 0 h 717062"/>
                      <a:gd name="connsiteX12" fmla="*/ 11328240 w 11328240"/>
                      <a:gd name="connsiteY12" fmla="*/ 0 h 717062"/>
                      <a:gd name="connsiteX13" fmla="*/ 11328240 w 11328240"/>
                      <a:gd name="connsiteY13" fmla="*/ 351360 h 717062"/>
                      <a:gd name="connsiteX14" fmla="*/ 11328240 w 11328240"/>
                      <a:gd name="connsiteY14" fmla="*/ 717062 h 717062"/>
                      <a:gd name="connsiteX15" fmla="*/ 10384220 w 11328240"/>
                      <a:gd name="connsiteY15" fmla="*/ 717062 h 717062"/>
                      <a:gd name="connsiteX16" fmla="*/ 9326917 w 11328240"/>
                      <a:gd name="connsiteY16" fmla="*/ 717062 h 717062"/>
                      <a:gd name="connsiteX17" fmla="*/ 8382898 w 11328240"/>
                      <a:gd name="connsiteY17" fmla="*/ 717062 h 717062"/>
                      <a:gd name="connsiteX18" fmla="*/ 7212313 w 11328240"/>
                      <a:gd name="connsiteY18" fmla="*/ 717062 h 717062"/>
                      <a:gd name="connsiteX19" fmla="*/ 6268292 w 11328240"/>
                      <a:gd name="connsiteY19" fmla="*/ 717062 h 717062"/>
                      <a:gd name="connsiteX20" fmla="*/ 5437554 w 11328240"/>
                      <a:gd name="connsiteY20" fmla="*/ 717062 h 717062"/>
                      <a:gd name="connsiteX21" fmla="*/ 4606817 w 11328240"/>
                      <a:gd name="connsiteY21" fmla="*/ 717062 h 717062"/>
                      <a:gd name="connsiteX22" fmla="*/ 4002644 w 11328240"/>
                      <a:gd name="connsiteY22" fmla="*/ 717062 h 717062"/>
                      <a:gd name="connsiteX23" fmla="*/ 2832059 w 11328240"/>
                      <a:gd name="connsiteY23" fmla="*/ 717062 h 717062"/>
                      <a:gd name="connsiteX24" fmla="*/ 2001322 w 11328240"/>
                      <a:gd name="connsiteY24" fmla="*/ 717062 h 717062"/>
                      <a:gd name="connsiteX25" fmla="*/ 1057303 w 11328240"/>
                      <a:gd name="connsiteY25" fmla="*/ 717062 h 717062"/>
                      <a:gd name="connsiteX26" fmla="*/ 0 w 11328240"/>
                      <a:gd name="connsiteY26" fmla="*/ 717062 h 717062"/>
                      <a:gd name="connsiteX27" fmla="*/ 0 w 11328240"/>
                      <a:gd name="connsiteY27" fmla="*/ 365701 h 717062"/>
                      <a:gd name="connsiteX28" fmla="*/ 0 w 11328240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28240" h="717062" extrusionOk="0">
                        <a:moveTo>
                          <a:pt x="0" y="0"/>
                        </a:moveTo>
                        <a:cubicBezTo>
                          <a:pt x="564470" y="-5623"/>
                          <a:pt x="673041" y="93338"/>
                          <a:pt x="1170585" y="0"/>
                        </a:cubicBezTo>
                        <a:cubicBezTo>
                          <a:pt x="1689997" y="-67987"/>
                          <a:pt x="1757389" y="25518"/>
                          <a:pt x="1888040" y="0"/>
                        </a:cubicBezTo>
                        <a:cubicBezTo>
                          <a:pt x="2015584" y="-68123"/>
                          <a:pt x="2380871" y="37145"/>
                          <a:pt x="2605495" y="0"/>
                        </a:cubicBezTo>
                        <a:cubicBezTo>
                          <a:pt x="2833726" y="-58200"/>
                          <a:pt x="3161715" y="70455"/>
                          <a:pt x="3436232" y="0"/>
                        </a:cubicBezTo>
                        <a:cubicBezTo>
                          <a:pt x="3690886" y="-8917"/>
                          <a:pt x="4085395" y="-79802"/>
                          <a:pt x="4606817" y="0"/>
                        </a:cubicBezTo>
                        <a:cubicBezTo>
                          <a:pt x="5116063" y="-32188"/>
                          <a:pt x="5177210" y="8236"/>
                          <a:pt x="5550837" y="0"/>
                        </a:cubicBezTo>
                        <a:cubicBezTo>
                          <a:pt x="5932119" y="-5906"/>
                          <a:pt x="6129569" y="33583"/>
                          <a:pt x="6268292" y="0"/>
                        </a:cubicBezTo>
                        <a:cubicBezTo>
                          <a:pt x="6416678" y="-40710"/>
                          <a:pt x="6932110" y="27501"/>
                          <a:pt x="7212313" y="0"/>
                        </a:cubicBezTo>
                        <a:cubicBezTo>
                          <a:pt x="7622996" y="-32443"/>
                          <a:pt x="7876929" y="65766"/>
                          <a:pt x="8269614" y="0"/>
                        </a:cubicBezTo>
                        <a:cubicBezTo>
                          <a:pt x="8699507" y="-2770"/>
                          <a:pt x="8981347" y="107583"/>
                          <a:pt x="9326917" y="0"/>
                        </a:cubicBezTo>
                        <a:cubicBezTo>
                          <a:pt x="9570196" y="-51739"/>
                          <a:pt x="10130248" y="58408"/>
                          <a:pt x="10384220" y="0"/>
                        </a:cubicBezTo>
                        <a:cubicBezTo>
                          <a:pt x="10548411" y="-22334"/>
                          <a:pt x="10943096" y="51079"/>
                          <a:pt x="11328240" y="0"/>
                        </a:cubicBezTo>
                        <a:cubicBezTo>
                          <a:pt x="11386946" y="149457"/>
                          <a:pt x="11283696" y="262533"/>
                          <a:pt x="11328240" y="351360"/>
                        </a:cubicBezTo>
                        <a:cubicBezTo>
                          <a:pt x="11348353" y="476398"/>
                          <a:pt x="11282398" y="578842"/>
                          <a:pt x="11328240" y="717062"/>
                        </a:cubicBezTo>
                        <a:cubicBezTo>
                          <a:pt x="11033923" y="664100"/>
                          <a:pt x="10665350" y="668505"/>
                          <a:pt x="10384220" y="717062"/>
                        </a:cubicBezTo>
                        <a:cubicBezTo>
                          <a:pt x="9987397" y="743661"/>
                          <a:pt x="9722538" y="635532"/>
                          <a:pt x="9326917" y="717062"/>
                        </a:cubicBezTo>
                        <a:cubicBezTo>
                          <a:pt x="8919179" y="738768"/>
                          <a:pt x="8682382" y="669654"/>
                          <a:pt x="8382898" y="717062"/>
                        </a:cubicBezTo>
                        <a:cubicBezTo>
                          <a:pt x="8113844" y="662121"/>
                          <a:pt x="7633273" y="721569"/>
                          <a:pt x="7212313" y="717062"/>
                        </a:cubicBezTo>
                        <a:cubicBezTo>
                          <a:pt x="6711079" y="799801"/>
                          <a:pt x="6680826" y="673036"/>
                          <a:pt x="6268292" y="717062"/>
                        </a:cubicBezTo>
                        <a:cubicBezTo>
                          <a:pt x="5858114" y="818257"/>
                          <a:pt x="5647254" y="711922"/>
                          <a:pt x="5437554" y="717062"/>
                        </a:cubicBezTo>
                        <a:cubicBezTo>
                          <a:pt x="5174088" y="692517"/>
                          <a:pt x="4949139" y="725906"/>
                          <a:pt x="4606817" y="717062"/>
                        </a:cubicBezTo>
                        <a:cubicBezTo>
                          <a:pt x="4219202" y="708631"/>
                          <a:pt x="4275704" y="699804"/>
                          <a:pt x="4002644" y="717062"/>
                        </a:cubicBezTo>
                        <a:cubicBezTo>
                          <a:pt x="3719888" y="767967"/>
                          <a:pt x="3172812" y="570758"/>
                          <a:pt x="2832059" y="717062"/>
                        </a:cubicBezTo>
                        <a:cubicBezTo>
                          <a:pt x="2551568" y="789953"/>
                          <a:pt x="2321240" y="720363"/>
                          <a:pt x="2001322" y="717062"/>
                        </a:cubicBezTo>
                        <a:cubicBezTo>
                          <a:pt x="1682978" y="726945"/>
                          <a:pt x="1328836" y="681935"/>
                          <a:pt x="1057303" y="717062"/>
                        </a:cubicBezTo>
                        <a:cubicBezTo>
                          <a:pt x="809833" y="702679"/>
                          <a:pt x="427564" y="604674"/>
                          <a:pt x="0" y="717062"/>
                        </a:cubicBezTo>
                        <a:cubicBezTo>
                          <a:pt x="15841" y="588911"/>
                          <a:pt x="15192" y="501654"/>
                          <a:pt x="0" y="365701"/>
                        </a:cubicBezTo>
                        <a:cubicBezTo>
                          <a:pt x="-31139" y="248366"/>
                          <a:pt x="741" y="8867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(ด้านการเงิน) 4. </a:t>
            </a: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งบประมาณ ไม่เพียงพอต่อการบริหารกองทุน</a:t>
            </a:r>
            <a:endParaRPr lang="th-TH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6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7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9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1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63931"/>
            <a:ext cx="8763000" cy="832508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391627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34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21260" y="1633116"/>
            <a:ext cx="9478840" cy="111986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</a:pPr>
            <a:r>
              <a:rPr lang="th-TH" sz="1667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“สำนักงานตรวจเงินแผ่นดิน ยังคงไม่เชื่อมั่นในความถูกต้องและครบถ้วนต่อรายงานการเงิน เนื่องจากกองทุนไม่สามารถหาหลักฐานที่เหมาะอย่างเพียงพอ ในการชี้แจงข้อสงสัย เช่น ผลต่างของยอดคงเหลือในบัญชีเงินให้กู้ยืม บัญชีหนี้สินหมุนเวียน และการยืนยันลูกหนี้ ในส่วนภูมิภาค</a:t>
            </a: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”</a:t>
            </a:r>
            <a:endParaRPr lang="th-TH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330920" y="3619413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500" spc="8" dirty="0">
                <a:solidFill>
                  <a:schemeClr val="tx1"/>
                </a:solidFill>
                <a:latin typeface="Chulabhorn Likit Text Medium" panose="00000600000000000000" pitchFamily="2" charset="-34"/>
                <a:cs typeface="Chulabhorn Likit Text Medium" panose="00000600000000000000" pitchFamily="2" charset="-34"/>
              </a:rPr>
              <a:t>(ด้านกฎหมาย) 1. ลูกหนี้ผิดสัญญา ไม่ชำระคืนเงินตามที่ระบุไว้ในสัญญา</a:t>
            </a:r>
            <a:endParaRPr lang="th-TH" sz="1500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0920" y="4142981"/>
            <a:ext cx="9469180" cy="672028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667" spc="8" dirty="0">
                <a:solidFill>
                  <a:schemeClr val="tx1"/>
                </a:solidFill>
                <a:latin typeface="Chulabhorn Likit Text Medium" panose="00000600000000000000" pitchFamily="2" charset="-34"/>
                <a:cs typeface="Chulabhorn Likit Text Medium" panose="00000600000000000000" pitchFamily="2" charset="-34"/>
              </a:rPr>
              <a:t>(ด้านการปฏิบัติงาน) 5. สำนักงานการตรวจเงินแผ่นดิน ไม่แสดงความเห็นต่อรายงานการเงินของกองทุน</a:t>
            </a: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299028"/>
            <a:ext cx="1016000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40580" y="2899121"/>
            <a:ext cx="9478840" cy="39215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4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8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20042"/>
            <a:ext cx="8763000" cy="778132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222357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19" name="Group 41">
            <a:extLst>
              <a:ext uri="{FF2B5EF4-FFF2-40B4-BE49-F238E27FC236}">
                <a16:creationId xmlns:a16="http://schemas.microsoft.com/office/drawing/2014/main" id="{CE636393-42C9-9DEE-E38C-BF15A4B8A864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0" name="กลุ่ม 52">
              <a:extLst>
                <a:ext uri="{FF2B5EF4-FFF2-40B4-BE49-F238E27FC236}">
                  <a16:creationId xmlns:a16="http://schemas.microsoft.com/office/drawing/2014/main" id="{8A2DD8FD-6C75-CABE-ADD5-9AE7E69421CA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87E66A78-4A48-0C9C-7D9A-DB91A58C6971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6" name="สี่เหลี่ยมผืนผ้า 47">
                <a:extLst>
                  <a:ext uri="{FF2B5EF4-FFF2-40B4-BE49-F238E27FC236}">
                    <a16:creationId xmlns:a16="http://schemas.microsoft.com/office/drawing/2014/main" id="{CDD29FA3-81C6-7BA1-2D56-1C846AD20EA2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E0228735-2FDE-0929-EE5D-4B324DDD2B2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8" name="สี่เหลี่ยมผืนผ้า 3">
                <a:extLst>
                  <a:ext uri="{FF2B5EF4-FFF2-40B4-BE49-F238E27FC236}">
                    <a16:creationId xmlns:a16="http://schemas.microsoft.com/office/drawing/2014/main" id="{F0A4A11E-EDE0-C103-2142-81500457EAAF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1" name="กลุ่ม 9">
              <a:extLst>
                <a:ext uri="{FF2B5EF4-FFF2-40B4-BE49-F238E27FC236}">
                  <a16:creationId xmlns:a16="http://schemas.microsoft.com/office/drawing/2014/main" id="{94B9B71B-D56D-3CF1-8AD3-261881CA698B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2" name="กล่องข้อความ 8">
                <a:extLst>
                  <a:ext uri="{FF2B5EF4-FFF2-40B4-BE49-F238E27FC236}">
                    <a16:creationId xmlns:a16="http://schemas.microsoft.com/office/drawing/2014/main" id="{DE74D2E4-F8B4-ADC7-5918-5140607F7E48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3" name="วงรี 13">
                <a:extLst>
                  <a:ext uri="{FF2B5EF4-FFF2-40B4-BE49-F238E27FC236}">
                    <a16:creationId xmlns:a16="http://schemas.microsoft.com/office/drawing/2014/main" id="{1B514A8D-F0FB-780C-3A2D-18C25348D0EC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:a16="http://schemas.microsoft.com/office/drawing/2014/main" id="{3E9EC471-14DB-4F10-D745-C36729BF8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9" name="TextBox 35">
            <a:extLst>
              <a:ext uri="{FF2B5EF4-FFF2-40B4-BE49-F238E27FC236}">
                <a16:creationId xmlns:a16="http://schemas.microsoft.com/office/drawing/2014/main" id="{AD5B4D07-65F6-DA11-B847-6E450696E182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</a:t>
            </a:r>
            <a:r>
              <a:rPr lang="th-TH" sz="1700" b="1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2/2566</a:t>
            </a:r>
            <a:endParaRPr lang="th-TH" sz="17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210579"/>
              </p:ext>
            </p:extLst>
          </p:nvPr>
        </p:nvGraphicFramePr>
        <p:xfrm>
          <a:off x="174372" y="731041"/>
          <a:ext cx="9797143" cy="4491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7936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8920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1538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4 เรื่อง เพื่อทราบ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4.1 รายงานการประเมินผลการดำเนินงานของทุนหมุนเวียน ประจำปีบัญชี 2565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(ฉบับเบื้องต้น)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0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9532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u="sng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ตัวชี้วัดที่ควร</a:t>
                      </a: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อุทธรณ์</a:t>
                      </a: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มากที่สุดคือ ตัวชี้วัดที่ 1.1 ร้อยละ</a:t>
                      </a:r>
                      <a:b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ของการรับชำระคืนเงินกู้ยืม และตัวชี้วัดที่ 1.2 อัตรา</a:t>
                      </a: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</a:t>
                      </a:r>
                      <a:r>
                        <a:rPr lang="th-TH" sz="1400" b="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ค้าง</a:t>
                      </a:r>
                      <a:r>
                        <a:rPr lang="th-TH" sz="1400" b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ชำระ (</a:t>
                      </a:r>
                      <a:r>
                        <a:rPr lang="en-US" sz="1400" b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r>
                        <a:rPr lang="th-TH" sz="1400" b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เป็นวัตถุประสงค์</a:t>
                      </a: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หลักของกองทุนฯ มีค่าคะแนนที่ 1 สำนักงานกองทุนพัฒนาบทบาทสตรี ควรมีการอุทธรณ์ชี้แจงเหตุผลที่ทำไม่ได้ เช่น ผลกระทบจาก</a:t>
                      </a: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สถานการณ์</a:t>
                      </a:r>
                      <a:b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โรค</a:t>
                      </a:r>
                      <a:r>
                        <a:rPr lang="th-TH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ติดเชื้อไวรัสโคโรนา 2019 (</a:t>
                      </a:r>
                      <a:r>
                        <a:rPr lang="en-US" sz="1400" b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COVID - 19)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endParaRPr lang="en-US" sz="14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endParaRPr lang="th-TH" sz="14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1. ตัวชี้วัดที่ควร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อุทธรณ์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มากที่สุดคือ ตัวชี้วัดที่ 1.1 ร้อย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ละ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การรับชำระคืนเงินกู้ยืม และตัวชี้วัดที่ 1.2 อัตราหนี้ค้างชำระ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เป็นวัตถุประสงค์หลักของกองทุนฯ 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มีค่าคะแนนที่ 1 สำนักงานกองทุนพัฒนาบทบาทสตรี ควรมีการอุทธรณ์ชี้แจงเหตุผลที่ทำไม่ได้ เช่น ผลกระทบจาก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สถานการณ์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โรคติด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เชื้อไวรัสโคโรนา 2019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COVID - 19)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การถูกปรับลดคะแนนตามเงื่อนไขไม่ควรจะเกิดขึ้น </a:t>
                      </a:r>
                      <a:b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การจัดส่งข้อมูลรายงานต่าง ๆ เป็นงานทางธุรการกองทุนฯ จะต้องให้ความสำคัญการดำเนินงานตามห้วงระยะเวลากำหนดด้วย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0580" y="1935634"/>
            <a:ext cx="9478840" cy="978893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50000"/>
              </a:lnSpc>
            </a:pPr>
            <a:r>
              <a:rPr lang="th-TH" sz="1667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“การเบิกจ่ายงบประมาณ ได้น้อยในช่วงต้นปี โดยปัจจุบัน ผ่านมาแล้ว 2 ไตรมาส กอง</a:t>
            </a: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ทุนฯ </a:t>
            </a:r>
            <a:b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 </a:t>
            </a: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ละ 17.19” </a:t>
            </a: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0920" y="4034803"/>
            <a:ext cx="9469180" cy="672028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667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(ด้านการปฏิบัติงาน) 6. การเบิกจ่ายงบประมาณ ไม่เป็นไปตามแผน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30920" y="3162852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cxnSp>
        <p:nvCxnSpPr>
          <p:cNvPr id="32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495798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3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3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5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5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5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4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4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4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4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58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60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916812"/>
            <a:ext cx="8763000" cy="778132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1968778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0580" y="1866190"/>
            <a:ext cx="9478840" cy="93933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50000"/>
              </a:lnSpc>
            </a:pPr>
            <a:r>
              <a:rPr lang="th-TH" sz="1667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“ปีงบประมาณ พ.ศ. 2566 ตั้งแต่ ต.ค. 65 - มี.ค. 66 มีพนักงานกองทุน ขอลาออกทั้งหมด </a:t>
            </a: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 </a:t>
            </a: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เฉลี่ยเดือนละ 5.3 คน และสูงสุดในเดือนตุลาคม จำนวน 10 คน” </a:t>
            </a:r>
          </a:p>
          <a:p>
            <a:pPr>
              <a:lnSpc>
                <a:spcPct val="150000"/>
              </a:lnSpc>
            </a:pPr>
            <a:endParaRPr lang="th-TH" sz="16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: มุมมน 6">
            <a:extLst>
              <a:ext uri="{FF2B5EF4-FFF2-40B4-BE49-F238E27FC236}">
                <a16:creationId xmlns:a16="http://schemas.microsoft.com/office/drawing/2014/main" id="{DA317332-6D56-4D73-B96E-975BA6301D75}"/>
              </a:ext>
            </a:extLst>
          </p:cNvPr>
          <p:cNvSpPr txBox="1"/>
          <p:nvPr/>
        </p:nvSpPr>
        <p:spPr>
          <a:xfrm>
            <a:off x="330920" y="3771548"/>
            <a:ext cx="9469180" cy="597552"/>
          </a:xfrm>
          <a:custGeom>
            <a:avLst/>
            <a:gdLst>
              <a:gd name="connsiteX0" fmla="*/ 0 w 7029617"/>
              <a:gd name="connsiteY0" fmla="*/ 0 h 901218"/>
              <a:gd name="connsiteX1" fmla="*/ 445209 w 7029617"/>
              <a:gd name="connsiteY1" fmla="*/ 0 h 901218"/>
              <a:gd name="connsiteX2" fmla="*/ 1171603 w 7029617"/>
              <a:gd name="connsiteY2" fmla="*/ 0 h 901218"/>
              <a:gd name="connsiteX3" fmla="*/ 1687108 w 7029617"/>
              <a:gd name="connsiteY3" fmla="*/ 0 h 901218"/>
              <a:gd name="connsiteX4" fmla="*/ 2272909 w 7029617"/>
              <a:gd name="connsiteY4" fmla="*/ 0 h 901218"/>
              <a:gd name="connsiteX5" fmla="*/ 2788415 w 7029617"/>
              <a:gd name="connsiteY5" fmla="*/ 0 h 901218"/>
              <a:gd name="connsiteX6" fmla="*/ 3374216 w 7029617"/>
              <a:gd name="connsiteY6" fmla="*/ 0 h 901218"/>
              <a:gd name="connsiteX7" fmla="*/ 3749129 w 7029617"/>
              <a:gd name="connsiteY7" fmla="*/ 0 h 901218"/>
              <a:gd name="connsiteX8" fmla="*/ 4334930 w 7029617"/>
              <a:gd name="connsiteY8" fmla="*/ 0 h 901218"/>
              <a:gd name="connsiteX9" fmla="*/ 4850436 w 7029617"/>
              <a:gd name="connsiteY9" fmla="*/ 0 h 901218"/>
              <a:gd name="connsiteX10" fmla="*/ 5576829 w 7029617"/>
              <a:gd name="connsiteY10" fmla="*/ 0 h 901218"/>
              <a:gd name="connsiteX11" fmla="*/ 6162631 w 7029617"/>
              <a:gd name="connsiteY11" fmla="*/ 0 h 901218"/>
              <a:gd name="connsiteX12" fmla="*/ 7029617 w 7029617"/>
              <a:gd name="connsiteY12" fmla="*/ 0 h 901218"/>
              <a:gd name="connsiteX13" fmla="*/ 7029617 w 7029617"/>
              <a:gd name="connsiteY13" fmla="*/ 423572 h 901218"/>
              <a:gd name="connsiteX14" fmla="*/ 7029617 w 7029617"/>
              <a:gd name="connsiteY14" fmla="*/ 901218 h 901218"/>
              <a:gd name="connsiteX15" fmla="*/ 6584408 w 7029617"/>
              <a:gd name="connsiteY15" fmla="*/ 901218 h 901218"/>
              <a:gd name="connsiteX16" fmla="*/ 5928310 w 7029617"/>
              <a:gd name="connsiteY16" fmla="*/ 901218 h 901218"/>
              <a:gd name="connsiteX17" fmla="*/ 5553397 w 7029617"/>
              <a:gd name="connsiteY17" fmla="*/ 901218 h 901218"/>
              <a:gd name="connsiteX18" fmla="*/ 5108188 w 7029617"/>
              <a:gd name="connsiteY18" fmla="*/ 901218 h 901218"/>
              <a:gd name="connsiteX19" fmla="*/ 4592683 w 7029617"/>
              <a:gd name="connsiteY19" fmla="*/ 901218 h 901218"/>
              <a:gd name="connsiteX20" fmla="*/ 4077178 w 7029617"/>
              <a:gd name="connsiteY20" fmla="*/ 901218 h 901218"/>
              <a:gd name="connsiteX21" fmla="*/ 3350784 w 7029617"/>
              <a:gd name="connsiteY21" fmla="*/ 901218 h 901218"/>
              <a:gd name="connsiteX22" fmla="*/ 2835279 w 7029617"/>
              <a:gd name="connsiteY22" fmla="*/ 901218 h 901218"/>
              <a:gd name="connsiteX23" fmla="*/ 2249477 w 7029617"/>
              <a:gd name="connsiteY23" fmla="*/ 901218 h 901218"/>
              <a:gd name="connsiteX24" fmla="*/ 1874565 w 7029617"/>
              <a:gd name="connsiteY24" fmla="*/ 901218 h 901218"/>
              <a:gd name="connsiteX25" fmla="*/ 1148171 w 7029617"/>
              <a:gd name="connsiteY25" fmla="*/ 901218 h 901218"/>
              <a:gd name="connsiteX26" fmla="*/ 0 w 7029617"/>
              <a:gd name="connsiteY26" fmla="*/ 901218 h 901218"/>
              <a:gd name="connsiteX27" fmla="*/ 0 w 7029617"/>
              <a:gd name="connsiteY27" fmla="*/ 477646 h 901218"/>
              <a:gd name="connsiteX28" fmla="*/ 0 w 7029617"/>
              <a:gd name="connsiteY28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29617" h="901218" extrusionOk="0">
                <a:moveTo>
                  <a:pt x="0" y="0"/>
                </a:moveTo>
                <a:cubicBezTo>
                  <a:pt x="204911" y="-47687"/>
                  <a:pt x="297085" y="12437"/>
                  <a:pt x="445209" y="0"/>
                </a:cubicBezTo>
                <a:cubicBezTo>
                  <a:pt x="593333" y="-12437"/>
                  <a:pt x="853779" y="10226"/>
                  <a:pt x="1171603" y="0"/>
                </a:cubicBezTo>
                <a:cubicBezTo>
                  <a:pt x="1489427" y="-10226"/>
                  <a:pt x="1487511" y="31915"/>
                  <a:pt x="1687108" y="0"/>
                </a:cubicBezTo>
                <a:cubicBezTo>
                  <a:pt x="1886705" y="-31915"/>
                  <a:pt x="2038729" y="69544"/>
                  <a:pt x="2272909" y="0"/>
                </a:cubicBezTo>
                <a:cubicBezTo>
                  <a:pt x="2507089" y="-69544"/>
                  <a:pt x="2662985" y="19119"/>
                  <a:pt x="2788415" y="0"/>
                </a:cubicBezTo>
                <a:cubicBezTo>
                  <a:pt x="2913845" y="-19119"/>
                  <a:pt x="3117244" y="50558"/>
                  <a:pt x="3374216" y="0"/>
                </a:cubicBezTo>
                <a:cubicBezTo>
                  <a:pt x="3631188" y="-50558"/>
                  <a:pt x="3634671" y="25177"/>
                  <a:pt x="3749129" y="0"/>
                </a:cubicBezTo>
                <a:cubicBezTo>
                  <a:pt x="3863587" y="-25177"/>
                  <a:pt x="4178303" y="41416"/>
                  <a:pt x="4334930" y="0"/>
                </a:cubicBezTo>
                <a:cubicBezTo>
                  <a:pt x="4491557" y="-41416"/>
                  <a:pt x="4640179" y="52428"/>
                  <a:pt x="4850436" y="0"/>
                </a:cubicBezTo>
                <a:cubicBezTo>
                  <a:pt x="5060693" y="-52428"/>
                  <a:pt x="5392245" y="74178"/>
                  <a:pt x="5576829" y="0"/>
                </a:cubicBezTo>
                <a:cubicBezTo>
                  <a:pt x="5761413" y="-74178"/>
                  <a:pt x="5925108" y="16253"/>
                  <a:pt x="6162631" y="0"/>
                </a:cubicBezTo>
                <a:cubicBezTo>
                  <a:pt x="6400154" y="-16253"/>
                  <a:pt x="6759955" y="89463"/>
                  <a:pt x="7029617" y="0"/>
                </a:cubicBezTo>
                <a:cubicBezTo>
                  <a:pt x="7034702" y="185788"/>
                  <a:pt x="7002158" y="282063"/>
                  <a:pt x="7029617" y="423572"/>
                </a:cubicBezTo>
                <a:cubicBezTo>
                  <a:pt x="7057076" y="565081"/>
                  <a:pt x="7024625" y="705240"/>
                  <a:pt x="7029617" y="901218"/>
                </a:cubicBezTo>
                <a:cubicBezTo>
                  <a:pt x="6872740" y="941251"/>
                  <a:pt x="6794082" y="886329"/>
                  <a:pt x="6584408" y="901218"/>
                </a:cubicBezTo>
                <a:cubicBezTo>
                  <a:pt x="6374734" y="916107"/>
                  <a:pt x="6232095" y="867310"/>
                  <a:pt x="5928310" y="901218"/>
                </a:cubicBezTo>
                <a:cubicBezTo>
                  <a:pt x="5624525" y="935126"/>
                  <a:pt x="5688853" y="880722"/>
                  <a:pt x="5553397" y="901218"/>
                </a:cubicBezTo>
                <a:cubicBezTo>
                  <a:pt x="5417941" y="921714"/>
                  <a:pt x="5307552" y="871057"/>
                  <a:pt x="5108188" y="901218"/>
                </a:cubicBezTo>
                <a:cubicBezTo>
                  <a:pt x="4908824" y="931379"/>
                  <a:pt x="4791755" y="840920"/>
                  <a:pt x="4592683" y="901218"/>
                </a:cubicBezTo>
                <a:cubicBezTo>
                  <a:pt x="4393611" y="961516"/>
                  <a:pt x="4308407" y="897093"/>
                  <a:pt x="4077178" y="901218"/>
                </a:cubicBezTo>
                <a:cubicBezTo>
                  <a:pt x="3845949" y="905343"/>
                  <a:pt x="3684105" y="863166"/>
                  <a:pt x="3350784" y="901218"/>
                </a:cubicBezTo>
                <a:cubicBezTo>
                  <a:pt x="3017463" y="939270"/>
                  <a:pt x="3086112" y="851014"/>
                  <a:pt x="2835279" y="901218"/>
                </a:cubicBezTo>
                <a:cubicBezTo>
                  <a:pt x="2584447" y="951422"/>
                  <a:pt x="2424644" y="849307"/>
                  <a:pt x="2249477" y="901218"/>
                </a:cubicBezTo>
                <a:cubicBezTo>
                  <a:pt x="2074310" y="953129"/>
                  <a:pt x="1981477" y="871465"/>
                  <a:pt x="1874565" y="901218"/>
                </a:cubicBezTo>
                <a:cubicBezTo>
                  <a:pt x="1767653" y="930971"/>
                  <a:pt x="1432209" y="879622"/>
                  <a:pt x="1148171" y="901218"/>
                </a:cubicBezTo>
                <a:cubicBezTo>
                  <a:pt x="864133" y="922814"/>
                  <a:pt x="240867" y="831854"/>
                  <a:pt x="0" y="901218"/>
                </a:cubicBezTo>
                <a:cubicBezTo>
                  <a:pt x="-8655" y="714691"/>
                  <a:pt x="20041" y="660428"/>
                  <a:pt x="0" y="477646"/>
                </a:cubicBezTo>
                <a:cubicBezTo>
                  <a:pt x="-20041" y="294864"/>
                  <a:pt x="20151" y="197732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315919273">
                  <a:custGeom>
                    <a:avLst/>
                    <a:gdLst>
                      <a:gd name="connsiteX0" fmla="*/ 0 w 11363016"/>
                      <a:gd name="connsiteY0" fmla="*/ 0 h 717062"/>
                      <a:gd name="connsiteX1" fmla="*/ 719657 w 11363016"/>
                      <a:gd name="connsiteY1" fmla="*/ 0 h 717062"/>
                      <a:gd name="connsiteX2" fmla="*/ 1893836 w 11363016"/>
                      <a:gd name="connsiteY2" fmla="*/ 0 h 717062"/>
                      <a:gd name="connsiteX3" fmla="*/ 2727123 w 11363016"/>
                      <a:gd name="connsiteY3" fmla="*/ 0 h 717062"/>
                      <a:gd name="connsiteX4" fmla="*/ 3674041 w 11363016"/>
                      <a:gd name="connsiteY4" fmla="*/ 0 h 717062"/>
                      <a:gd name="connsiteX5" fmla="*/ 4507330 w 11363016"/>
                      <a:gd name="connsiteY5" fmla="*/ 0 h 717062"/>
                      <a:gd name="connsiteX6" fmla="*/ 5454247 w 11363016"/>
                      <a:gd name="connsiteY6" fmla="*/ 0 h 717062"/>
                      <a:gd name="connsiteX7" fmla="*/ 6060275 w 11363016"/>
                      <a:gd name="connsiteY7" fmla="*/ 0 h 717062"/>
                      <a:gd name="connsiteX8" fmla="*/ 7007192 w 11363016"/>
                      <a:gd name="connsiteY8" fmla="*/ 0 h 717062"/>
                      <a:gd name="connsiteX9" fmla="*/ 7840481 w 11363016"/>
                      <a:gd name="connsiteY9" fmla="*/ 0 h 717062"/>
                      <a:gd name="connsiteX10" fmla="*/ 9014658 w 11363016"/>
                      <a:gd name="connsiteY10" fmla="*/ 0 h 717062"/>
                      <a:gd name="connsiteX11" fmla="*/ 9961577 w 11363016"/>
                      <a:gd name="connsiteY11" fmla="*/ 0 h 717062"/>
                      <a:gd name="connsiteX12" fmla="*/ 11363016 w 11363016"/>
                      <a:gd name="connsiteY12" fmla="*/ 0 h 717062"/>
                      <a:gd name="connsiteX13" fmla="*/ 11363016 w 11363016"/>
                      <a:gd name="connsiteY13" fmla="*/ 337018 h 717062"/>
                      <a:gd name="connsiteX14" fmla="*/ 11363016 w 11363016"/>
                      <a:gd name="connsiteY14" fmla="*/ 717062 h 717062"/>
                      <a:gd name="connsiteX15" fmla="*/ 10643358 w 11363016"/>
                      <a:gd name="connsiteY15" fmla="*/ 717062 h 717062"/>
                      <a:gd name="connsiteX16" fmla="*/ 9582809 w 11363016"/>
                      <a:gd name="connsiteY16" fmla="*/ 717062 h 717062"/>
                      <a:gd name="connsiteX17" fmla="*/ 8976781 w 11363016"/>
                      <a:gd name="connsiteY17" fmla="*/ 717062 h 717062"/>
                      <a:gd name="connsiteX18" fmla="*/ 8257124 w 11363016"/>
                      <a:gd name="connsiteY18" fmla="*/ 717062 h 717062"/>
                      <a:gd name="connsiteX19" fmla="*/ 7423836 w 11363016"/>
                      <a:gd name="connsiteY19" fmla="*/ 717062 h 717062"/>
                      <a:gd name="connsiteX20" fmla="*/ 6590549 w 11363016"/>
                      <a:gd name="connsiteY20" fmla="*/ 717062 h 717062"/>
                      <a:gd name="connsiteX21" fmla="*/ 5416370 w 11363016"/>
                      <a:gd name="connsiteY21" fmla="*/ 717062 h 717062"/>
                      <a:gd name="connsiteX22" fmla="*/ 4583083 w 11363016"/>
                      <a:gd name="connsiteY22" fmla="*/ 717062 h 717062"/>
                      <a:gd name="connsiteX23" fmla="*/ 3636164 w 11363016"/>
                      <a:gd name="connsiteY23" fmla="*/ 717062 h 717062"/>
                      <a:gd name="connsiteX24" fmla="*/ 3030138 w 11363016"/>
                      <a:gd name="connsiteY24" fmla="*/ 717062 h 717062"/>
                      <a:gd name="connsiteX25" fmla="*/ 1855959 w 11363016"/>
                      <a:gd name="connsiteY25" fmla="*/ 717062 h 717062"/>
                      <a:gd name="connsiteX26" fmla="*/ 0 w 11363016"/>
                      <a:gd name="connsiteY26" fmla="*/ 717062 h 717062"/>
                      <a:gd name="connsiteX27" fmla="*/ 0 w 11363016"/>
                      <a:gd name="connsiteY27" fmla="*/ 380043 h 717062"/>
                      <a:gd name="connsiteX28" fmla="*/ 0 w 11363016"/>
                      <a:gd name="connsiteY28" fmla="*/ 0 h 717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1363016" h="717062" extrusionOk="0">
                        <a:moveTo>
                          <a:pt x="0" y="0"/>
                        </a:moveTo>
                        <a:cubicBezTo>
                          <a:pt x="336605" y="-38659"/>
                          <a:pt x="504289" y="29966"/>
                          <a:pt x="719657" y="0"/>
                        </a:cubicBezTo>
                        <a:cubicBezTo>
                          <a:pt x="999495" y="-81416"/>
                          <a:pt x="1309676" y="7881"/>
                          <a:pt x="1893836" y="0"/>
                        </a:cubicBezTo>
                        <a:cubicBezTo>
                          <a:pt x="2406016" y="-6629"/>
                          <a:pt x="2403952" y="29017"/>
                          <a:pt x="2727123" y="0"/>
                        </a:cubicBezTo>
                        <a:cubicBezTo>
                          <a:pt x="3056444" y="-24627"/>
                          <a:pt x="3308074" y="56646"/>
                          <a:pt x="3674041" y="0"/>
                        </a:cubicBezTo>
                        <a:cubicBezTo>
                          <a:pt x="4050156" y="-47813"/>
                          <a:pt x="4327028" y="28637"/>
                          <a:pt x="4507330" y="0"/>
                        </a:cubicBezTo>
                        <a:cubicBezTo>
                          <a:pt x="4676191" y="-56162"/>
                          <a:pt x="5045149" y="112194"/>
                          <a:pt x="5454247" y="0"/>
                        </a:cubicBezTo>
                        <a:cubicBezTo>
                          <a:pt x="5881850" y="-44961"/>
                          <a:pt x="5879819" y="32329"/>
                          <a:pt x="6060275" y="0"/>
                        </a:cubicBezTo>
                        <a:cubicBezTo>
                          <a:pt x="6288715" y="9729"/>
                          <a:pt x="6689885" y="43162"/>
                          <a:pt x="7007192" y="0"/>
                        </a:cubicBezTo>
                        <a:cubicBezTo>
                          <a:pt x="7250164" y="-5120"/>
                          <a:pt x="7506126" y="55363"/>
                          <a:pt x="7840481" y="0"/>
                        </a:cubicBezTo>
                        <a:cubicBezTo>
                          <a:pt x="8182314" y="-49662"/>
                          <a:pt x="8797511" y="41658"/>
                          <a:pt x="9014658" y="0"/>
                        </a:cubicBezTo>
                        <a:cubicBezTo>
                          <a:pt x="9314259" y="-131851"/>
                          <a:pt x="9557243" y="-6332"/>
                          <a:pt x="9961577" y="0"/>
                        </a:cubicBezTo>
                        <a:cubicBezTo>
                          <a:pt x="10320828" y="-73441"/>
                          <a:pt x="10829857" y="157096"/>
                          <a:pt x="11363016" y="0"/>
                        </a:cubicBezTo>
                        <a:cubicBezTo>
                          <a:pt x="11362109" y="153272"/>
                          <a:pt x="11318262" y="217267"/>
                          <a:pt x="11363016" y="337018"/>
                        </a:cubicBezTo>
                        <a:cubicBezTo>
                          <a:pt x="11410584" y="443632"/>
                          <a:pt x="11353500" y="536745"/>
                          <a:pt x="11363016" y="717062"/>
                        </a:cubicBezTo>
                        <a:cubicBezTo>
                          <a:pt x="11089875" y="719932"/>
                          <a:pt x="10985342" y="700419"/>
                          <a:pt x="10643358" y="717062"/>
                        </a:cubicBezTo>
                        <a:cubicBezTo>
                          <a:pt x="10290458" y="723091"/>
                          <a:pt x="10043789" y="676271"/>
                          <a:pt x="9582809" y="717062"/>
                        </a:cubicBezTo>
                        <a:cubicBezTo>
                          <a:pt x="9097241" y="753549"/>
                          <a:pt x="9181508" y="675270"/>
                          <a:pt x="8976781" y="717062"/>
                        </a:cubicBezTo>
                        <a:cubicBezTo>
                          <a:pt x="8752663" y="783628"/>
                          <a:pt x="8526763" y="704358"/>
                          <a:pt x="8257124" y="717062"/>
                        </a:cubicBezTo>
                        <a:cubicBezTo>
                          <a:pt x="7939779" y="747062"/>
                          <a:pt x="7710967" y="666146"/>
                          <a:pt x="7423836" y="717062"/>
                        </a:cubicBezTo>
                        <a:cubicBezTo>
                          <a:pt x="7108280" y="745112"/>
                          <a:pt x="6958364" y="673782"/>
                          <a:pt x="6590549" y="717062"/>
                        </a:cubicBezTo>
                        <a:cubicBezTo>
                          <a:pt x="6157114" y="733997"/>
                          <a:pt x="5948367" y="694385"/>
                          <a:pt x="5416370" y="717062"/>
                        </a:cubicBezTo>
                        <a:cubicBezTo>
                          <a:pt x="4883100" y="740985"/>
                          <a:pt x="4992804" y="674334"/>
                          <a:pt x="4583083" y="717062"/>
                        </a:cubicBezTo>
                        <a:cubicBezTo>
                          <a:pt x="4152132" y="810664"/>
                          <a:pt x="3940914" y="619949"/>
                          <a:pt x="3636164" y="717062"/>
                        </a:cubicBezTo>
                        <a:cubicBezTo>
                          <a:pt x="3339756" y="764035"/>
                          <a:pt x="3190695" y="683067"/>
                          <a:pt x="3030138" y="717062"/>
                        </a:cubicBezTo>
                        <a:cubicBezTo>
                          <a:pt x="2831814" y="821234"/>
                          <a:pt x="2409741" y="678290"/>
                          <a:pt x="1855959" y="717062"/>
                        </a:cubicBezTo>
                        <a:cubicBezTo>
                          <a:pt x="1415457" y="790002"/>
                          <a:pt x="371304" y="597975"/>
                          <a:pt x="0" y="717062"/>
                        </a:cubicBezTo>
                        <a:cubicBezTo>
                          <a:pt x="-8220" y="577661"/>
                          <a:pt x="31073" y="513496"/>
                          <a:pt x="0" y="380043"/>
                        </a:cubicBezTo>
                        <a:cubicBezTo>
                          <a:pt x="-40313" y="234549"/>
                          <a:pt x="16310" y="17452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600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(ด้านกฎหมาย) 1. ลูกหนี้ผิดสัญญา ไม่ชำระคืนเงินตามที่ระบุไว้ในสัญญา</a:t>
            </a:r>
            <a:endParaRPr lang="th-TH" sz="16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0920" y="4258728"/>
            <a:ext cx="9469180" cy="672028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806433"/>
                      <a:gd name="connsiteX1" fmla="*/ 1174177 w 11363016"/>
                      <a:gd name="connsiteY1" fmla="*/ 0 h 806433"/>
                      <a:gd name="connsiteX2" fmla="*/ 2121096 w 11363016"/>
                      <a:gd name="connsiteY2" fmla="*/ 0 h 806433"/>
                      <a:gd name="connsiteX3" fmla="*/ 3068014 w 11363016"/>
                      <a:gd name="connsiteY3" fmla="*/ 0 h 806433"/>
                      <a:gd name="connsiteX4" fmla="*/ 4242192 w 11363016"/>
                      <a:gd name="connsiteY4" fmla="*/ 0 h 806433"/>
                      <a:gd name="connsiteX5" fmla="*/ 5189110 w 11363016"/>
                      <a:gd name="connsiteY5" fmla="*/ 0 h 806433"/>
                      <a:gd name="connsiteX6" fmla="*/ 6363288 w 11363016"/>
                      <a:gd name="connsiteY6" fmla="*/ 0 h 806433"/>
                      <a:gd name="connsiteX7" fmla="*/ 7082947 w 11363016"/>
                      <a:gd name="connsiteY7" fmla="*/ 0 h 806433"/>
                      <a:gd name="connsiteX8" fmla="*/ 7802604 w 11363016"/>
                      <a:gd name="connsiteY8" fmla="*/ 0 h 806433"/>
                      <a:gd name="connsiteX9" fmla="*/ 8863152 w 11363016"/>
                      <a:gd name="connsiteY9" fmla="*/ 0 h 806433"/>
                      <a:gd name="connsiteX10" fmla="*/ 10037330 w 11363016"/>
                      <a:gd name="connsiteY10" fmla="*/ 0 h 806433"/>
                      <a:gd name="connsiteX11" fmla="*/ 11363016 w 11363016"/>
                      <a:gd name="connsiteY11" fmla="*/ 0 h 806433"/>
                      <a:gd name="connsiteX12" fmla="*/ 11363016 w 11363016"/>
                      <a:gd name="connsiteY12" fmla="*/ 411280 h 806433"/>
                      <a:gd name="connsiteX13" fmla="*/ 11363016 w 11363016"/>
                      <a:gd name="connsiteY13" fmla="*/ 806433 h 806433"/>
                      <a:gd name="connsiteX14" fmla="*/ 10529728 w 11363016"/>
                      <a:gd name="connsiteY14" fmla="*/ 806433 h 806433"/>
                      <a:gd name="connsiteX15" fmla="*/ 9355549 w 11363016"/>
                      <a:gd name="connsiteY15" fmla="*/ 806433 h 806433"/>
                      <a:gd name="connsiteX16" fmla="*/ 8749521 w 11363016"/>
                      <a:gd name="connsiteY16" fmla="*/ 806433 h 806433"/>
                      <a:gd name="connsiteX17" fmla="*/ 7688973 w 11363016"/>
                      <a:gd name="connsiteY17" fmla="*/ 806433 h 806433"/>
                      <a:gd name="connsiteX18" fmla="*/ 7082947 w 11363016"/>
                      <a:gd name="connsiteY18" fmla="*/ 806433 h 806433"/>
                      <a:gd name="connsiteX19" fmla="*/ 6249658 w 11363016"/>
                      <a:gd name="connsiteY19" fmla="*/ 806433 h 806433"/>
                      <a:gd name="connsiteX20" fmla="*/ 5075480 w 11363016"/>
                      <a:gd name="connsiteY20" fmla="*/ 806433 h 806433"/>
                      <a:gd name="connsiteX21" fmla="*/ 4242192 w 11363016"/>
                      <a:gd name="connsiteY21" fmla="*/ 806433 h 806433"/>
                      <a:gd name="connsiteX22" fmla="*/ 3068014 w 11363016"/>
                      <a:gd name="connsiteY22" fmla="*/ 806433 h 806433"/>
                      <a:gd name="connsiteX23" fmla="*/ 2007466 w 11363016"/>
                      <a:gd name="connsiteY23" fmla="*/ 806433 h 806433"/>
                      <a:gd name="connsiteX24" fmla="*/ 1060548 w 11363016"/>
                      <a:gd name="connsiteY24" fmla="*/ 806433 h 806433"/>
                      <a:gd name="connsiteX25" fmla="*/ 0 w 11363016"/>
                      <a:gd name="connsiteY25" fmla="*/ 806433 h 806433"/>
                      <a:gd name="connsiteX26" fmla="*/ 0 w 11363016"/>
                      <a:gd name="connsiteY26" fmla="*/ 395152 h 806433"/>
                      <a:gd name="connsiteX27" fmla="*/ 0 w 11363016"/>
                      <a:gd name="connsiteY27" fmla="*/ 0 h 80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806433" extrusionOk="0">
                        <a:moveTo>
                          <a:pt x="0" y="0"/>
                        </a:moveTo>
                        <a:cubicBezTo>
                          <a:pt x="407322" y="-67979"/>
                          <a:pt x="810095" y="98715"/>
                          <a:pt x="1174177" y="0"/>
                        </a:cubicBezTo>
                        <a:cubicBezTo>
                          <a:pt x="1518324" y="-101689"/>
                          <a:pt x="1845831" y="3901"/>
                          <a:pt x="2121096" y="0"/>
                        </a:cubicBezTo>
                        <a:cubicBezTo>
                          <a:pt x="2420987" y="-19428"/>
                          <a:pt x="2746127" y="-1900"/>
                          <a:pt x="3068014" y="0"/>
                        </a:cubicBezTo>
                        <a:cubicBezTo>
                          <a:pt x="3361642" y="-83307"/>
                          <a:pt x="4014255" y="-52946"/>
                          <a:pt x="4242192" y="0"/>
                        </a:cubicBezTo>
                        <a:cubicBezTo>
                          <a:pt x="4494718" y="-1107"/>
                          <a:pt x="4736209" y="70463"/>
                          <a:pt x="5189110" y="0"/>
                        </a:cubicBezTo>
                        <a:cubicBezTo>
                          <a:pt x="5572229" y="-16544"/>
                          <a:pt x="6013390" y="48919"/>
                          <a:pt x="6363288" y="0"/>
                        </a:cubicBezTo>
                        <a:cubicBezTo>
                          <a:pt x="6707200" y="-69363"/>
                          <a:pt x="6825079" y="68064"/>
                          <a:pt x="7082947" y="0"/>
                        </a:cubicBezTo>
                        <a:cubicBezTo>
                          <a:pt x="7271111" y="-4015"/>
                          <a:pt x="7516928" y="42395"/>
                          <a:pt x="7802604" y="0"/>
                        </a:cubicBezTo>
                        <a:cubicBezTo>
                          <a:pt x="8149523" y="-62080"/>
                          <a:pt x="8486710" y="59715"/>
                          <a:pt x="8863152" y="0"/>
                        </a:cubicBezTo>
                        <a:cubicBezTo>
                          <a:pt x="9210753" y="-32810"/>
                          <a:pt x="9407476" y="55786"/>
                          <a:pt x="10037330" y="0"/>
                        </a:cubicBezTo>
                        <a:cubicBezTo>
                          <a:pt x="10593053" y="-91932"/>
                          <a:pt x="10879448" y="13696"/>
                          <a:pt x="11363016" y="0"/>
                        </a:cubicBezTo>
                        <a:cubicBezTo>
                          <a:pt x="11453948" y="142733"/>
                          <a:pt x="11297127" y="228388"/>
                          <a:pt x="11363016" y="411280"/>
                        </a:cubicBezTo>
                        <a:cubicBezTo>
                          <a:pt x="11392217" y="585791"/>
                          <a:pt x="11345528" y="648777"/>
                          <a:pt x="11363016" y="806433"/>
                        </a:cubicBezTo>
                        <a:cubicBezTo>
                          <a:pt x="11107229" y="834360"/>
                          <a:pt x="10936007" y="845118"/>
                          <a:pt x="10529728" y="806433"/>
                        </a:cubicBezTo>
                        <a:cubicBezTo>
                          <a:pt x="10084521" y="785860"/>
                          <a:pt x="9878590" y="814558"/>
                          <a:pt x="9355549" y="806433"/>
                        </a:cubicBezTo>
                        <a:cubicBezTo>
                          <a:pt x="8804629" y="828348"/>
                          <a:pt x="8874898" y="795906"/>
                          <a:pt x="8749521" y="806433"/>
                        </a:cubicBezTo>
                        <a:cubicBezTo>
                          <a:pt x="8592796" y="937971"/>
                          <a:pt x="8018441" y="746481"/>
                          <a:pt x="7688973" y="806433"/>
                        </a:cubicBezTo>
                        <a:cubicBezTo>
                          <a:pt x="7285845" y="822799"/>
                          <a:pt x="7213196" y="753384"/>
                          <a:pt x="7082947" y="806433"/>
                        </a:cubicBezTo>
                        <a:cubicBezTo>
                          <a:pt x="6965739" y="848323"/>
                          <a:pt x="6457123" y="708320"/>
                          <a:pt x="6249658" y="806433"/>
                        </a:cubicBezTo>
                        <a:cubicBezTo>
                          <a:pt x="6076372" y="869836"/>
                          <a:pt x="5435786" y="704539"/>
                          <a:pt x="5075480" y="806433"/>
                        </a:cubicBezTo>
                        <a:cubicBezTo>
                          <a:pt x="4698930" y="851583"/>
                          <a:pt x="4679801" y="800100"/>
                          <a:pt x="4242192" y="806433"/>
                        </a:cubicBezTo>
                        <a:cubicBezTo>
                          <a:pt x="3855127" y="798598"/>
                          <a:pt x="3361934" y="699691"/>
                          <a:pt x="3068014" y="806433"/>
                        </a:cubicBezTo>
                        <a:cubicBezTo>
                          <a:pt x="2785138" y="854074"/>
                          <a:pt x="2286770" y="827460"/>
                          <a:pt x="2007466" y="806433"/>
                        </a:cubicBezTo>
                        <a:cubicBezTo>
                          <a:pt x="1741773" y="859111"/>
                          <a:pt x="1278694" y="757627"/>
                          <a:pt x="1060548" y="806433"/>
                        </a:cubicBezTo>
                        <a:cubicBezTo>
                          <a:pt x="917615" y="871502"/>
                          <a:pt x="295624" y="817124"/>
                          <a:pt x="0" y="806433"/>
                        </a:cubicBezTo>
                        <a:cubicBezTo>
                          <a:pt x="-16904" y="650881"/>
                          <a:pt x="61328" y="546222"/>
                          <a:pt x="0" y="395152"/>
                        </a:cubicBezTo>
                        <a:cubicBezTo>
                          <a:pt x="-41115" y="212738"/>
                          <a:pt x="35964" y="1018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600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(ด้านการปฏิบัติงาน) 7. การเปลี่ยนแปลงเจ้าหน้าที่บ่อยครั้งทำให้การปฏิบัติงาน ไม่ต่อเนื่อง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40580" y="2887540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6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3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1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2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9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8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9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cxnSp>
        <p:nvCxnSpPr>
          <p:cNvPr id="41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414776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35790"/>
            <a:ext cx="8763000" cy="778132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299781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30920" y="1582759"/>
            <a:ext cx="9478840" cy="1429004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50000"/>
              </a:lnSpc>
            </a:pPr>
            <a:r>
              <a:rPr lang="th-TH" sz="1400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“77 จังหวัด มีสมาชิกกองทุนฯ 15,897,191 คน เฉลี่ยจังหวัด 1,201,955 คน กู้ยืมเงิน 56,550 โครงการ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เฉลี่ย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จังหวัดละ 734 โครงการ โดยกรุงเทพมหานคร มีสมาชิกกองทุนฯ 158,359 คน (อันดับ 44 ของประเทศ)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กู้ยืม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 1,123 โครงการ (สูงกว่าค่าเฉลี่ยของประเทศ) แต่มีเจ้าหน้าที่ 11 คน แตกต่างจาก 76 จังหวัด มี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เจ้าหน้าที่ใน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ระดับจังหวัด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ระดับอำเภอ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และระดับตำบล”</a:t>
            </a:r>
          </a:p>
          <a:p>
            <a:pPr algn="thaiDist">
              <a:lnSpc>
                <a:spcPct val="15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40580" y="4065262"/>
            <a:ext cx="9469180" cy="805752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algn="thaiDist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th-TH" sz="1400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(ด้านกลยุทธ์) 8. โครงสร้างและกรอบอัตรากำลังของสำนักงานเลขานุการคณะอนุกรรมการบริหารกองทุนพัฒนาบทบาทสตรีกรุงเทพมหานคร ไม่สอดคล้องกับภารกิจหน้าที่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40580" y="3168567"/>
            <a:ext cx="9478840" cy="46937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cxnSp>
        <p:nvCxnSpPr>
          <p:cNvPr id="39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414776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35790"/>
            <a:ext cx="8763000" cy="778132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29538107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BA65D7A5-DE2A-474A-B509-48C12BE900AA}"/>
              </a:ext>
            </a:extLst>
          </p:cNvPr>
          <p:cNvSpPr/>
          <p:nvPr/>
        </p:nvSpPr>
        <p:spPr>
          <a:xfrm>
            <a:off x="340580" y="1831463"/>
            <a:ext cx="9478840" cy="101012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thaiDist">
              <a:lnSpc>
                <a:spcPct val="150000"/>
              </a:lnSpc>
            </a:pPr>
            <a:r>
              <a:rPr lang="th-TH" sz="1600" b="1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จากข้อมูล </a:t>
            </a: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“ปัจจุบัน มีสมาชิกกองทุนฯ กู้ยืมเงิน 56,550 โครงการ มีลูกหนี้ เข้าร่วมมาตรการ ช่วยเหลือ </a:t>
            </a:r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2,923 </a:t>
            </a: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 คิดเป็นร้อยละ 5.17 และบางจังหวัดไม่มีสมาชิก เข้าร่วมโครงการ”</a:t>
            </a:r>
          </a:p>
          <a:p>
            <a:pPr>
              <a:lnSpc>
                <a:spcPct val="150000"/>
              </a:lnSpc>
            </a:pPr>
            <a:endParaRPr lang="th-TH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สี่เหลี่ยมผืนผ้า: มุมมน 8">
            <a:extLst>
              <a:ext uri="{FF2B5EF4-FFF2-40B4-BE49-F238E27FC236}">
                <a16:creationId xmlns:a16="http://schemas.microsoft.com/office/drawing/2014/main" id="{5F441DDA-26F5-4579-9888-BB419933D719}"/>
              </a:ext>
            </a:extLst>
          </p:cNvPr>
          <p:cNvSpPr txBox="1"/>
          <p:nvPr/>
        </p:nvSpPr>
        <p:spPr>
          <a:xfrm>
            <a:off x="330920" y="3825222"/>
            <a:ext cx="9469180" cy="805752"/>
          </a:xfrm>
          <a:custGeom>
            <a:avLst/>
            <a:gdLst>
              <a:gd name="connsiteX0" fmla="*/ 0 w 7040133"/>
              <a:gd name="connsiteY0" fmla="*/ 0 h 901218"/>
              <a:gd name="connsiteX1" fmla="*/ 727480 w 7040133"/>
              <a:gd name="connsiteY1" fmla="*/ 0 h 901218"/>
              <a:gd name="connsiteX2" fmla="*/ 1314158 w 7040133"/>
              <a:gd name="connsiteY2" fmla="*/ 0 h 901218"/>
              <a:gd name="connsiteX3" fmla="*/ 1900836 w 7040133"/>
              <a:gd name="connsiteY3" fmla="*/ 0 h 901218"/>
              <a:gd name="connsiteX4" fmla="*/ 2628316 w 7040133"/>
              <a:gd name="connsiteY4" fmla="*/ 0 h 901218"/>
              <a:gd name="connsiteX5" fmla="*/ 3214994 w 7040133"/>
              <a:gd name="connsiteY5" fmla="*/ 0 h 901218"/>
              <a:gd name="connsiteX6" fmla="*/ 3942474 w 7040133"/>
              <a:gd name="connsiteY6" fmla="*/ 0 h 901218"/>
              <a:gd name="connsiteX7" fmla="*/ 4388350 w 7040133"/>
              <a:gd name="connsiteY7" fmla="*/ 0 h 901218"/>
              <a:gd name="connsiteX8" fmla="*/ 4834225 w 7040133"/>
              <a:gd name="connsiteY8" fmla="*/ 0 h 901218"/>
              <a:gd name="connsiteX9" fmla="*/ 5491304 w 7040133"/>
              <a:gd name="connsiteY9" fmla="*/ 0 h 901218"/>
              <a:gd name="connsiteX10" fmla="*/ 6218784 w 7040133"/>
              <a:gd name="connsiteY10" fmla="*/ 0 h 901218"/>
              <a:gd name="connsiteX11" fmla="*/ 7040133 w 7040133"/>
              <a:gd name="connsiteY11" fmla="*/ 0 h 901218"/>
              <a:gd name="connsiteX12" fmla="*/ 7040133 w 7040133"/>
              <a:gd name="connsiteY12" fmla="*/ 459621 h 901218"/>
              <a:gd name="connsiteX13" fmla="*/ 7040133 w 7040133"/>
              <a:gd name="connsiteY13" fmla="*/ 901218 h 901218"/>
              <a:gd name="connsiteX14" fmla="*/ 6523857 w 7040133"/>
              <a:gd name="connsiteY14" fmla="*/ 901218 h 901218"/>
              <a:gd name="connsiteX15" fmla="*/ 5796376 w 7040133"/>
              <a:gd name="connsiteY15" fmla="*/ 901218 h 901218"/>
              <a:gd name="connsiteX16" fmla="*/ 5420902 w 7040133"/>
              <a:gd name="connsiteY16" fmla="*/ 901218 h 901218"/>
              <a:gd name="connsiteX17" fmla="*/ 4763823 w 7040133"/>
              <a:gd name="connsiteY17" fmla="*/ 901218 h 901218"/>
              <a:gd name="connsiteX18" fmla="*/ 4388350 w 7040133"/>
              <a:gd name="connsiteY18" fmla="*/ 901218 h 901218"/>
              <a:gd name="connsiteX19" fmla="*/ 3872073 w 7040133"/>
              <a:gd name="connsiteY19" fmla="*/ 901218 h 901218"/>
              <a:gd name="connsiteX20" fmla="*/ 3144593 w 7040133"/>
              <a:gd name="connsiteY20" fmla="*/ 901218 h 901218"/>
              <a:gd name="connsiteX21" fmla="*/ 2628316 w 7040133"/>
              <a:gd name="connsiteY21" fmla="*/ 901218 h 901218"/>
              <a:gd name="connsiteX22" fmla="*/ 1900836 w 7040133"/>
              <a:gd name="connsiteY22" fmla="*/ 901218 h 901218"/>
              <a:gd name="connsiteX23" fmla="*/ 1243757 w 7040133"/>
              <a:gd name="connsiteY23" fmla="*/ 901218 h 901218"/>
              <a:gd name="connsiteX24" fmla="*/ 657079 w 7040133"/>
              <a:gd name="connsiteY24" fmla="*/ 901218 h 901218"/>
              <a:gd name="connsiteX25" fmla="*/ 0 w 7040133"/>
              <a:gd name="connsiteY25" fmla="*/ 901218 h 901218"/>
              <a:gd name="connsiteX26" fmla="*/ 0 w 7040133"/>
              <a:gd name="connsiteY26" fmla="*/ 441597 h 901218"/>
              <a:gd name="connsiteX27" fmla="*/ 0 w 7040133"/>
              <a:gd name="connsiteY27" fmla="*/ 0 h 90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0133" h="901218" extrusionOk="0">
                <a:moveTo>
                  <a:pt x="0" y="0"/>
                </a:moveTo>
                <a:cubicBezTo>
                  <a:pt x="237502" y="-62560"/>
                  <a:pt x="484850" y="85102"/>
                  <a:pt x="727480" y="0"/>
                </a:cubicBezTo>
                <a:cubicBezTo>
                  <a:pt x="970110" y="-85102"/>
                  <a:pt x="1178825" y="19966"/>
                  <a:pt x="1314158" y="0"/>
                </a:cubicBezTo>
                <a:cubicBezTo>
                  <a:pt x="1449491" y="-19966"/>
                  <a:pt x="1723942" y="60669"/>
                  <a:pt x="1900836" y="0"/>
                </a:cubicBezTo>
                <a:cubicBezTo>
                  <a:pt x="2077730" y="-60669"/>
                  <a:pt x="2481658" y="1622"/>
                  <a:pt x="2628316" y="0"/>
                </a:cubicBezTo>
                <a:cubicBezTo>
                  <a:pt x="2774974" y="-1622"/>
                  <a:pt x="2947642" y="12896"/>
                  <a:pt x="3214994" y="0"/>
                </a:cubicBezTo>
                <a:cubicBezTo>
                  <a:pt x="3482346" y="-12896"/>
                  <a:pt x="3732605" y="60425"/>
                  <a:pt x="3942474" y="0"/>
                </a:cubicBezTo>
                <a:cubicBezTo>
                  <a:pt x="4152343" y="-60425"/>
                  <a:pt x="4246269" y="46137"/>
                  <a:pt x="4388350" y="0"/>
                </a:cubicBezTo>
                <a:cubicBezTo>
                  <a:pt x="4530431" y="-46137"/>
                  <a:pt x="4653504" y="43873"/>
                  <a:pt x="4834225" y="0"/>
                </a:cubicBezTo>
                <a:cubicBezTo>
                  <a:pt x="5014947" y="-43873"/>
                  <a:pt x="5291796" y="50367"/>
                  <a:pt x="5491304" y="0"/>
                </a:cubicBezTo>
                <a:cubicBezTo>
                  <a:pt x="5690812" y="-50367"/>
                  <a:pt x="5870022" y="56644"/>
                  <a:pt x="6218784" y="0"/>
                </a:cubicBezTo>
                <a:cubicBezTo>
                  <a:pt x="6567546" y="-56644"/>
                  <a:pt x="6719221" y="44355"/>
                  <a:pt x="7040133" y="0"/>
                </a:cubicBezTo>
                <a:cubicBezTo>
                  <a:pt x="7086881" y="170442"/>
                  <a:pt x="7014096" y="252479"/>
                  <a:pt x="7040133" y="459621"/>
                </a:cubicBezTo>
                <a:cubicBezTo>
                  <a:pt x="7066170" y="666763"/>
                  <a:pt x="7029488" y="719999"/>
                  <a:pt x="7040133" y="901218"/>
                </a:cubicBezTo>
                <a:cubicBezTo>
                  <a:pt x="6896794" y="911804"/>
                  <a:pt x="6764994" y="899102"/>
                  <a:pt x="6523857" y="901218"/>
                </a:cubicBezTo>
                <a:cubicBezTo>
                  <a:pt x="6282720" y="903334"/>
                  <a:pt x="6142052" y="874786"/>
                  <a:pt x="5796376" y="901218"/>
                </a:cubicBezTo>
                <a:cubicBezTo>
                  <a:pt x="5450700" y="927650"/>
                  <a:pt x="5505709" y="883268"/>
                  <a:pt x="5420902" y="901218"/>
                </a:cubicBezTo>
                <a:cubicBezTo>
                  <a:pt x="5336095" y="919168"/>
                  <a:pt x="5014356" y="859128"/>
                  <a:pt x="4763823" y="901218"/>
                </a:cubicBezTo>
                <a:cubicBezTo>
                  <a:pt x="4513290" y="943308"/>
                  <a:pt x="4474603" y="858017"/>
                  <a:pt x="4388350" y="901218"/>
                </a:cubicBezTo>
                <a:cubicBezTo>
                  <a:pt x="4302097" y="944419"/>
                  <a:pt x="3994815" y="854386"/>
                  <a:pt x="3872073" y="901218"/>
                </a:cubicBezTo>
                <a:cubicBezTo>
                  <a:pt x="3749331" y="948050"/>
                  <a:pt x="3367694" y="837240"/>
                  <a:pt x="3144593" y="901218"/>
                </a:cubicBezTo>
                <a:cubicBezTo>
                  <a:pt x="2921492" y="965196"/>
                  <a:pt x="2883391" y="878570"/>
                  <a:pt x="2628316" y="901218"/>
                </a:cubicBezTo>
                <a:cubicBezTo>
                  <a:pt x="2373241" y="923866"/>
                  <a:pt x="2094352" y="840915"/>
                  <a:pt x="1900836" y="901218"/>
                </a:cubicBezTo>
                <a:cubicBezTo>
                  <a:pt x="1707320" y="961521"/>
                  <a:pt x="1409146" y="892530"/>
                  <a:pt x="1243757" y="901218"/>
                </a:cubicBezTo>
                <a:cubicBezTo>
                  <a:pt x="1078368" y="909906"/>
                  <a:pt x="788979" y="847730"/>
                  <a:pt x="657079" y="901218"/>
                </a:cubicBezTo>
                <a:cubicBezTo>
                  <a:pt x="525179" y="954706"/>
                  <a:pt x="187797" y="901114"/>
                  <a:pt x="0" y="901218"/>
                </a:cubicBezTo>
                <a:cubicBezTo>
                  <a:pt x="-16853" y="722500"/>
                  <a:pt x="28307" y="640152"/>
                  <a:pt x="0" y="441597"/>
                </a:cubicBezTo>
                <a:cubicBezTo>
                  <a:pt x="-28307" y="243042"/>
                  <a:pt x="5754" y="109164"/>
                  <a:pt x="0" y="0"/>
                </a:cubicBezTo>
                <a:close/>
              </a:path>
            </a:pathLst>
          </a:custGeom>
          <a:ln>
            <a:prstDash val="solid"/>
            <a:extLst>
              <a:ext uri="{C807C97D-BFC1-408E-A445-0C87EB9F89A2}">
                <ask:lineSketchStyleProps xmlns:ask="http://schemas.microsoft.com/office/drawing/2018/sketchyshapes" xmlns="" sd="2039650689">
                  <a:custGeom>
                    <a:avLst/>
                    <a:gdLst>
                      <a:gd name="connsiteX0" fmla="*/ 0 w 11363016"/>
                      <a:gd name="connsiteY0" fmla="*/ 0 h 966902"/>
                      <a:gd name="connsiteX1" fmla="*/ 1174177 w 11363016"/>
                      <a:gd name="connsiteY1" fmla="*/ 0 h 966902"/>
                      <a:gd name="connsiteX2" fmla="*/ 2121096 w 11363016"/>
                      <a:gd name="connsiteY2" fmla="*/ 0 h 966902"/>
                      <a:gd name="connsiteX3" fmla="*/ 3068014 w 11363016"/>
                      <a:gd name="connsiteY3" fmla="*/ 0 h 966902"/>
                      <a:gd name="connsiteX4" fmla="*/ 4242192 w 11363016"/>
                      <a:gd name="connsiteY4" fmla="*/ 0 h 966902"/>
                      <a:gd name="connsiteX5" fmla="*/ 5189110 w 11363016"/>
                      <a:gd name="connsiteY5" fmla="*/ 0 h 966902"/>
                      <a:gd name="connsiteX6" fmla="*/ 6363288 w 11363016"/>
                      <a:gd name="connsiteY6" fmla="*/ 0 h 966902"/>
                      <a:gd name="connsiteX7" fmla="*/ 7082947 w 11363016"/>
                      <a:gd name="connsiteY7" fmla="*/ 0 h 966902"/>
                      <a:gd name="connsiteX8" fmla="*/ 7802604 w 11363016"/>
                      <a:gd name="connsiteY8" fmla="*/ 0 h 966902"/>
                      <a:gd name="connsiteX9" fmla="*/ 8863152 w 11363016"/>
                      <a:gd name="connsiteY9" fmla="*/ 0 h 966902"/>
                      <a:gd name="connsiteX10" fmla="*/ 10037330 w 11363016"/>
                      <a:gd name="connsiteY10" fmla="*/ 0 h 966902"/>
                      <a:gd name="connsiteX11" fmla="*/ 11363016 w 11363016"/>
                      <a:gd name="connsiteY11" fmla="*/ 0 h 966902"/>
                      <a:gd name="connsiteX12" fmla="*/ 11363016 w 11363016"/>
                      <a:gd name="connsiteY12" fmla="*/ 493119 h 966902"/>
                      <a:gd name="connsiteX13" fmla="*/ 11363016 w 11363016"/>
                      <a:gd name="connsiteY13" fmla="*/ 966902 h 966902"/>
                      <a:gd name="connsiteX14" fmla="*/ 10529728 w 11363016"/>
                      <a:gd name="connsiteY14" fmla="*/ 966902 h 966902"/>
                      <a:gd name="connsiteX15" fmla="*/ 9355549 w 11363016"/>
                      <a:gd name="connsiteY15" fmla="*/ 966902 h 966902"/>
                      <a:gd name="connsiteX16" fmla="*/ 8749521 w 11363016"/>
                      <a:gd name="connsiteY16" fmla="*/ 966902 h 966902"/>
                      <a:gd name="connsiteX17" fmla="*/ 7688973 w 11363016"/>
                      <a:gd name="connsiteY17" fmla="*/ 966902 h 966902"/>
                      <a:gd name="connsiteX18" fmla="*/ 7082947 w 11363016"/>
                      <a:gd name="connsiteY18" fmla="*/ 966902 h 966902"/>
                      <a:gd name="connsiteX19" fmla="*/ 6249658 w 11363016"/>
                      <a:gd name="connsiteY19" fmla="*/ 966902 h 966902"/>
                      <a:gd name="connsiteX20" fmla="*/ 5075480 w 11363016"/>
                      <a:gd name="connsiteY20" fmla="*/ 966902 h 966902"/>
                      <a:gd name="connsiteX21" fmla="*/ 4242192 w 11363016"/>
                      <a:gd name="connsiteY21" fmla="*/ 966902 h 966902"/>
                      <a:gd name="connsiteX22" fmla="*/ 3068014 w 11363016"/>
                      <a:gd name="connsiteY22" fmla="*/ 966902 h 966902"/>
                      <a:gd name="connsiteX23" fmla="*/ 2007466 w 11363016"/>
                      <a:gd name="connsiteY23" fmla="*/ 966902 h 966902"/>
                      <a:gd name="connsiteX24" fmla="*/ 1060548 w 11363016"/>
                      <a:gd name="connsiteY24" fmla="*/ 966902 h 966902"/>
                      <a:gd name="connsiteX25" fmla="*/ 0 w 11363016"/>
                      <a:gd name="connsiteY25" fmla="*/ 966902 h 966902"/>
                      <a:gd name="connsiteX26" fmla="*/ 0 w 11363016"/>
                      <a:gd name="connsiteY26" fmla="*/ 473782 h 966902"/>
                      <a:gd name="connsiteX27" fmla="*/ 0 w 11363016"/>
                      <a:gd name="connsiteY27" fmla="*/ 0 h 96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363016" h="966902" extrusionOk="0">
                        <a:moveTo>
                          <a:pt x="0" y="0"/>
                        </a:moveTo>
                        <a:cubicBezTo>
                          <a:pt x="459172" y="-105055"/>
                          <a:pt x="838565" y="137203"/>
                          <a:pt x="1174177" y="0"/>
                        </a:cubicBezTo>
                        <a:cubicBezTo>
                          <a:pt x="1514336" y="-118988"/>
                          <a:pt x="1863140" y="11709"/>
                          <a:pt x="2121096" y="0"/>
                        </a:cubicBezTo>
                        <a:cubicBezTo>
                          <a:pt x="2383411" y="-22263"/>
                          <a:pt x="2757179" y="25976"/>
                          <a:pt x="3068014" y="0"/>
                        </a:cubicBezTo>
                        <a:cubicBezTo>
                          <a:pt x="3371230" y="-128393"/>
                          <a:pt x="4011464" y="-35354"/>
                          <a:pt x="4242192" y="0"/>
                        </a:cubicBezTo>
                        <a:cubicBezTo>
                          <a:pt x="4542455" y="-355"/>
                          <a:pt x="4744424" y="50123"/>
                          <a:pt x="5189110" y="0"/>
                        </a:cubicBezTo>
                        <a:cubicBezTo>
                          <a:pt x="5540320" y="-22139"/>
                          <a:pt x="6006379" y="56443"/>
                          <a:pt x="6363288" y="0"/>
                        </a:cubicBezTo>
                        <a:cubicBezTo>
                          <a:pt x="6707936" y="-82294"/>
                          <a:pt x="6835009" y="66963"/>
                          <a:pt x="7082947" y="0"/>
                        </a:cubicBezTo>
                        <a:cubicBezTo>
                          <a:pt x="7287366" y="-26949"/>
                          <a:pt x="7521616" y="52652"/>
                          <a:pt x="7802604" y="0"/>
                        </a:cubicBezTo>
                        <a:cubicBezTo>
                          <a:pt x="8173471" y="-79788"/>
                          <a:pt x="8483616" y="69515"/>
                          <a:pt x="8863152" y="0"/>
                        </a:cubicBezTo>
                        <a:cubicBezTo>
                          <a:pt x="9197386" y="-48182"/>
                          <a:pt x="9420170" y="64905"/>
                          <a:pt x="10037330" y="0"/>
                        </a:cubicBezTo>
                        <a:cubicBezTo>
                          <a:pt x="10589705" y="-121220"/>
                          <a:pt x="10858237" y="37624"/>
                          <a:pt x="11363016" y="0"/>
                        </a:cubicBezTo>
                        <a:cubicBezTo>
                          <a:pt x="11472383" y="161433"/>
                          <a:pt x="11287617" y="274326"/>
                          <a:pt x="11363016" y="493119"/>
                        </a:cubicBezTo>
                        <a:cubicBezTo>
                          <a:pt x="11389919" y="702571"/>
                          <a:pt x="11344754" y="788377"/>
                          <a:pt x="11363016" y="966902"/>
                        </a:cubicBezTo>
                        <a:cubicBezTo>
                          <a:pt x="11099431" y="1002603"/>
                          <a:pt x="10933840" y="1000061"/>
                          <a:pt x="10529728" y="966902"/>
                        </a:cubicBezTo>
                        <a:cubicBezTo>
                          <a:pt x="10120707" y="961222"/>
                          <a:pt x="9907646" y="943858"/>
                          <a:pt x="9355549" y="966902"/>
                        </a:cubicBezTo>
                        <a:cubicBezTo>
                          <a:pt x="8822115" y="989192"/>
                          <a:pt x="8884372" y="948620"/>
                          <a:pt x="8749521" y="966902"/>
                        </a:cubicBezTo>
                        <a:cubicBezTo>
                          <a:pt x="8594645" y="1090877"/>
                          <a:pt x="8065011" y="913314"/>
                          <a:pt x="7688973" y="966902"/>
                        </a:cubicBezTo>
                        <a:cubicBezTo>
                          <a:pt x="7285191" y="1001978"/>
                          <a:pt x="7212903" y="905692"/>
                          <a:pt x="7082947" y="966902"/>
                        </a:cubicBezTo>
                        <a:cubicBezTo>
                          <a:pt x="6971925" y="1017393"/>
                          <a:pt x="6456438" y="864566"/>
                          <a:pt x="6249658" y="966902"/>
                        </a:cubicBezTo>
                        <a:cubicBezTo>
                          <a:pt x="6126251" y="1081839"/>
                          <a:pt x="5436069" y="794260"/>
                          <a:pt x="5075480" y="966902"/>
                        </a:cubicBezTo>
                        <a:cubicBezTo>
                          <a:pt x="4694795" y="1020403"/>
                          <a:pt x="4681888" y="957659"/>
                          <a:pt x="4242192" y="966902"/>
                        </a:cubicBezTo>
                        <a:cubicBezTo>
                          <a:pt x="3845616" y="973948"/>
                          <a:pt x="3357638" y="837115"/>
                          <a:pt x="3068014" y="966902"/>
                        </a:cubicBezTo>
                        <a:cubicBezTo>
                          <a:pt x="2791042" y="1024015"/>
                          <a:pt x="2280480" y="971727"/>
                          <a:pt x="2007466" y="966902"/>
                        </a:cubicBezTo>
                        <a:cubicBezTo>
                          <a:pt x="1742154" y="1034802"/>
                          <a:pt x="1338095" y="897907"/>
                          <a:pt x="1060548" y="966902"/>
                        </a:cubicBezTo>
                        <a:cubicBezTo>
                          <a:pt x="917591" y="1041489"/>
                          <a:pt x="295635" y="977560"/>
                          <a:pt x="0" y="966902"/>
                        </a:cubicBezTo>
                        <a:cubicBezTo>
                          <a:pt x="-10013" y="782452"/>
                          <a:pt x="59386" y="663508"/>
                          <a:pt x="0" y="473782"/>
                        </a:cubicBezTo>
                        <a:cubicBezTo>
                          <a:pt x="-29195" y="243656"/>
                          <a:pt x="23837" y="1193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238115" indent="-238115" defTabSz="59264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  <a:tabLst>
                <a:tab pos="3889375" algn="l"/>
              </a:tabLst>
            </a:pPr>
            <a:r>
              <a:rPr lang="th-TH" sz="1600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(ด้านกลยุทธ์) 9. สื่อและช่องทางการประชาสัมพันธ์ ไม่ตรงกับกลุ่มเป้าหมาย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387BBA-B8E0-A96B-5C3C-848C5681D4D7}"/>
              </a:ext>
            </a:extLst>
          </p:cNvPr>
          <p:cNvSpPr/>
          <p:nvPr/>
        </p:nvSpPr>
        <p:spPr>
          <a:xfrm>
            <a:off x="330920" y="3072138"/>
            <a:ext cx="9478840" cy="591039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h-TH" sz="16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ส่งผลให้เกิดสถานการณ์ (ความเสี่ยง) ที่กองทุนจะต้องควบคุมและกำกับ ดูแล ดังต่อไปนี้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2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cxnSp>
        <p:nvCxnSpPr>
          <p:cNvPr id="39" name="ตัวเชื่อมต่อตรง 27">
            <a:extLst>
              <a:ext uri="{FF2B5EF4-FFF2-40B4-BE49-F238E27FC236}">
                <a16:creationId xmlns:a16="http://schemas.microsoft.com/office/drawing/2014/main" id="{569BABC5-3A6C-4294-A02C-EB5EA473EC21}"/>
              </a:ext>
            </a:extLst>
          </p:cNvPr>
          <p:cNvCxnSpPr/>
          <p:nvPr/>
        </p:nvCxnSpPr>
        <p:spPr>
          <a:xfrm>
            <a:off x="0" y="1414776"/>
            <a:ext cx="101580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ชื่อเรื่อง 1">
            <a:extLst>
              <a:ext uri="{FF2B5EF4-FFF2-40B4-BE49-F238E27FC236}">
                <a16:creationId xmlns:a16="http://schemas.microsoft.com/office/drawing/2014/main" id="{140174EB-7DB5-43CF-9A54-4ED97E7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35790"/>
            <a:ext cx="8763000" cy="778132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สถานการณ์ความเสี่ยง ในการดำเนินงาน 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2596357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6E82C323-1F96-4F16-8C42-0F40B533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137150"/>
            <a:ext cx="8763000" cy="753804"/>
          </a:xfrm>
        </p:spPr>
        <p:txBody>
          <a:bodyPr>
            <a:normAutofit/>
          </a:bodyPr>
          <a:lstStyle/>
          <a:p>
            <a:pPr algn="ctr"/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เปรียบเทียบ ความเสี่ยง ประจำปีงบประมาณ พ.ศ. 2565 </a:t>
            </a:r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</a:t>
            </a:r>
            <a:r>
              <a:rPr lang="th-TH" sz="1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2566 </a:t>
            </a: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BDE19366-15C7-46B7-8326-25AAF920AE01}"/>
              </a:ext>
            </a:extLst>
          </p:cNvPr>
          <p:cNvCxnSpPr/>
          <p:nvPr/>
        </p:nvCxnSpPr>
        <p:spPr>
          <a:xfrm>
            <a:off x="569546" y="773725"/>
            <a:ext cx="8763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วงรี 6">
            <a:extLst>
              <a:ext uri="{FF2B5EF4-FFF2-40B4-BE49-F238E27FC236}">
                <a16:creationId xmlns:a16="http://schemas.microsoft.com/office/drawing/2014/main" id="{EB99046A-2D82-4973-976B-039E22C756C1}"/>
              </a:ext>
            </a:extLst>
          </p:cNvPr>
          <p:cNvSpPr/>
          <p:nvPr/>
        </p:nvSpPr>
        <p:spPr>
          <a:xfrm>
            <a:off x="5080000" y="707539"/>
            <a:ext cx="201247" cy="12309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459" y="890954"/>
            <a:ext cx="9995082" cy="4392077"/>
            <a:chOff x="78156" y="839680"/>
            <a:chExt cx="9995082" cy="4392077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2F0B6795-BDDD-494D-A613-DA915D59FB68}"/>
                </a:ext>
              </a:extLst>
            </p:cNvPr>
            <p:cNvSpPr/>
            <p:nvPr/>
          </p:nvSpPr>
          <p:spPr>
            <a:xfrm>
              <a:off x="78156" y="1662324"/>
              <a:ext cx="4939929" cy="3275358"/>
            </a:xfrm>
            <a:custGeom>
              <a:avLst/>
              <a:gdLst>
                <a:gd name="connsiteX0" fmla="*/ 0 w 5927915"/>
                <a:gd name="connsiteY0" fmla="*/ 0 h 5107819"/>
                <a:gd name="connsiteX1" fmla="*/ 599378 w 5927915"/>
                <a:gd name="connsiteY1" fmla="*/ 0 h 5107819"/>
                <a:gd name="connsiteX2" fmla="*/ 1317314 w 5927915"/>
                <a:gd name="connsiteY2" fmla="*/ 0 h 5107819"/>
                <a:gd name="connsiteX3" fmla="*/ 1857413 w 5927915"/>
                <a:gd name="connsiteY3" fmla="*/ 0 h 5107819"/>
                <a:gd name="connsiteX4" fmla="*/ 2516071 w 5927915"/>
                <a:gd name="connsiteY4" fmla="*/ 0 h 5107819"/>
                <a:gd name="connsiteX5" fmla="*/ 3234007 w 5927915"/>
                <a:gd name="connsiteY5" fmla="*/ 0 h 5107819"/>
                <a:gd name="connsiteX6" fmla="*/ 3714827 w 5927915"/>
                <a:gd name="connsiteY6" fmla="*/ 0 h 5107819"/>
                <a:gd name="connsiteX7" fmla="*/ 4195647 w 5927915"/>
                <a:gd name="connsiteY7" fmla="*/ 0 h 5107819"/>
                <a:gd name="connsiteX8" fmla="*/ 4972862 w 5927915"/>
                <a:gd name="connsiteY8" fmla="*/ 0 h 5107819"/>
                <a:gd name="connsiteX9" fmla="*/ 5927915 w 5927915"/>
                <a:gd name="connsiteY9" fmla="*/ 0 h 5107819"/>
                <a:gd name="connsiteX10" fmla="*/ 5927915 w 5927915"/>
                <a:gd name="connsiteY10" fmla="*/ 485243 h 5107819"/>
                <a:gd name="connsiteX11" fmla="*/ 5927915 w 5927915"/>
                <a:gd name="connsiteY11" fmla="*/ 1072642 h 5107819"/>
                <a:gd name="connsiteX12" fmla="*/ 5927915 w 5927915"/>
                <a:gd name="connsiteY12" fmla="*/ 1762198 h 5107819"/>
                <a:gd name="connsiteX13" fmla="*/ 5927915 w 5927915"/>
                <a:gd name="connsiteY13" fmla="*/ 2298519 h 5107819"/>
                <a:gd name="connsiteX14" fmla="*/ 5927915 w 5927915"/>
                <a:gd name="connsiteY14" fmla="*/ 2936996 h 5107819"/>
                <a:gd name="connsiteX15" fmla="*/ 5927915 w 5927915"/>
                <a:gd name="connsiteY15" fmla="*/ 3422239 h 5107819"/>
                <a:gd name="connsiteX16" fmla="*/ 5927915 w 5927915"/>
                <a:gd name="connsiteY16" fmla="*/ 4162872 h 5107819"/>
                <a:gd name="connsiteX17" fmla="*/ 5927915 w 5927915"/>
                <a:gd name="connsiteY17" fmla="*/ 5107819 h 5107819"/>
                <a:gd name="connsiteX18" fmla="*/ 5150699 w 5927915"/>
                <a:gd name="connsiteY18" fmla="*/ 5107819 h 5107819"/>
                <a:gd name="connsiteX19" fmla="*/ 4432763 w 5927915"/>
                <a:gd name="connsiteY19" fmla="*/ 5107819 h 5107819"/>
                <a:gd name="connsiteX20" fmla="*/ 3892664 w 5927915"/>
                <a:gd name="connsiteY20" fmla="*/ 5107819 h 5107819"/>
                <a:gd name="connsiteX21" fmla="*/ 3115449 w 5927915"/>
                <a:gd name="connsiteY21" fmla="*/ 5107819 h 5107819"/>
                <a:gd name="connsiteX22" fmla="*/ 2456791 w 5927915"/>
                <a:gd name="connsiteY22" fmla="*/ 5107819 h 5107819"/>
                <a:gd name="connsiteX23" fmla="*/ 1975972 w 5927915"/>
                <a:gd name="connsiteY23" fmla="*/ 5107819 h 5107819"/>
                <a:gd name="connsiteX24" fmla="*/ 1317314 w 5927915"/>
                <a:gd name="connsiteY24" fmla="*/ 5107819 h 5107819"/>
                <a:gd name="connsiteX25" fmla="*/ 717936 w 5927915"/>
                <a:gd name="connsiteY25" fmla="*/ 5107819 h 5107819"/>
                <a:gd name="connsiteX26" fmla="*/ 0 w 5927915"/>
                <a:gd name="connsiteY26" fmla="*/ 5107819 h 5107819"/>
                <a:gd name="connsiteX27" fmla="*/ 0 w 5927915"/>
                <a:gd name="connsiteY27" fmla="*/ 4520420 h 5107819"/>
                <a:gd name="connsiteX28" fmla="*/ 0 w 5927915"/>
                <a:gd name="connsiteY28" fmla="*/ 3779786 h 5107819"/>
                <a:gd name="connsiteX29" fmla="*/ 0 w 5927915"/>
                <a:gd name="connsiteY29" fmla="*/ 3090230 h 5107819"/>
                <a:gd name="connsiteX30" fmla="*/ 0 w 5927915"/>
                <a:gd name="connsiteY30" fmla="*/ 2502831 h 5107819"/>
                <a:gd name="connsiteX31" fmla="*/ 0 w 5927915"/>
                <a:gd name="connsiteY31" fmla="*/ 2017589 h 5107819"/>
                <a:gd name="connsiteX32" fmla="*/ 0 w 5927915"/>
                <a:gd name="connsiteY32" fmla="*/ 1430189 h 5107819"/>
                <a:gd name="connsiteX33" fmla="*/ 0 w 5927915"/>
                <a:gd name="connsiteY33" fmla="*/ 740634 h 5107819"/>
                <a:gd name="connsiteX34" fmla="*/ 0 w 5927915"/>
                <a:gd name="connsiteY34" fmla="*/ 0 h 51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27915" h="5107819" fill="none" extrusionOk="0">
                  <a:moveTo>
                    <a:pt x="0" y="0"/>
                  </a:moveTo>
                  <a:cubicBezTo>
                    <a:pt x="154204" y="-28422"/>
                    <a:pt x="301884" y="19314"/>
                    <a:pt x="599378" y="0"/>
                  </a:cubicBezTo>
                  <a:cubicBezTo>
                    <a:pt x="896872" y="-19314"/>
                    <a:pt x="1032007" y="1876"/>
                    <a:pt x="1317314" y="0"/>
                  </a:cubicBezTo>
                  <a:cubicBezTo>
                    <a:pt x="1602621" y="-1876"/>
                    <a:pt x="1602200" y="9096"/>
                    <a:pt x="1857413" y="0"/>
                  </a:cubicBezTo>
                  <a:cubicBezTo>
                    <a:pt x="2112626" y="-9096"/>
                    <a:pt x="2327781" y="-10702"/>
                    <a:pt x="2516071" y="0"/>
                  </a:cubicBezTo>
                  <a:cubicBezTo>
                    <a:pt x="2704361" y="10702"/>
                    <a:pt x="2996414" y="-5313"/>
                    <a:pt x="3234007" y="0"/>
                  </a:cubicBezTo>
                  <a:cubicBezTo>
                    <a:pt x="3471600" y="5313"/>
                    <a:pt x="3554371" y="5052"/>
                    <a:pt x="3714827" y="0"/>
                  </a:cubicBezTo>
                  <a:cubicBezTo>
                    <a:pt x="3875283" y="-5052"/>
                    <a:pt x="4092134" y="1926"/>
                    <a:pt x="4195647" y="0"/>
                  </a:cubicBezTo>
                  <a:cubicBezTo>
                    <a:pt x="4299160" y="-1926"/>
                    <a:pt x="4612449" y="16466"/>
                    <a:pt x="4972862" y="0"/>
                  </a:cubicBezTo>
                  <a:cubicBezTo>
                    <a:pt x="5333275" y="-16466"/>
                    <a:pt x="5623479" y="-26054"/>
                    <a:pt x="5927915" y="0"/>
                  </a:cubicBezTo>
                  <a:cubicBezTo>
                    <a:pt x="5907623" y="194998"/>
                    <a:pt x="5944824" y="255770"/>
                    <a:pt x="5927915" y="485243"/>
                  </a:cubicBezTo>
                  <a:cubicBezTo>
                    <a:pt x="5911006" y="714716"/>
                    <a:pt x="5951782" y="857376"/>
                    <a:pt x="5927915" y="1072642"/>
                  </a:cubicBezTo>
                  <a:cubicBezTo>
                    <a:pt x="5904048" y="1287908"/>
                    <a:pt x="5904374" y="1534001"/>
                    <a:pt x="5927915" y="1762198"/>
                  </a:cubicBezTo>
                  <a:cubicBezTo>
                    <a:pt x="5951456" y="1990395"/>
                    <a:pt x="5916064" y="2142894"/>
                    <a:pt x="5927915" y="2298519"/>
                  </a:cubicBezTo>
                  <a:cubicBezTo>
                    <a:pt x="5939766" y="2454144"/>
                    <a:pt x="5931470" y="2719445"/>
                    <a:pt x="5927915" y="2936996"/>
                  </a:cubicBezTo>
                  <a:cubicBezTo>
                    <a:pt x="5924360" y="3154547"/>
                    <a:pt x="5907379" y="3301668"/>
                    <a:pt x="5927915" y="3422239"/>
                  </a:cubicBezTo>
                  <a:cubicBezTo>
                    <a:pt x="5948451" y="3542810"/>
                    <a:pt x="5891521" y="3832876"/>
                    <a:pt x="5927915" y="4162872"/>
                  </a:cubicBezTo>
                  <a:cubicBezTo>
                    <a:pt x="5964309" y="4492868"/>
                    <a:pt x="5897759" y="4748284"/>
                    <a:pt x="5927915" y="5107819"/>
                  </a:cubicBezTo>
                  <a:cubicBezTo>
                    <a:pt x="5595791" y="5110395"/>
                    <a:pt x="5460657" y="5098312"/>
                    <a:pt x="5150699" y="5107819"/>
                  </a:cubicBezTo>
                  <a:cubicBezTo>
                    <a:pt x="4840741" y="5117326"/>
                    <a:pt x="4609132" y="5087331"/>
                    <a:pt x="4432763" y="5107819"/>
                  </a:cubicBezTo>
                  <a:cubicBezTo>
                    <a:pt x="4256394" y="5128307"/>
                    <a:pt x="4030408" y="5095771"/>
                    <a:pt x="3892664" y="5107819"/>
                  </a:cubicBezTo>
                  <a:cubicBezTo>
                    <a:pt x="3754920" y="5119867"/>
                    <a:pt x="3275832" y="5131656"/>
                    <a:pt x="3115449" y="5107819"/>
                  </a:cubicBezTo>
                  <a:cubicBezTo>
                    <a:pt x="2955066" y="5083982"/>
                    <a:pt x="2707879" y="5088936"/>
                    <a:pt x="2456791" y="5107819"/>
                  </a:cubicBezTo>
                  <a:cubicBezTo>
                    <a:pt x="2205703" y="5126702"/>
                    <a:pt x="2130335" y="5085700"/>
                    <a:pt x="1975972" y="5107819"/>
                  </a:cubicBezTo>
                  <a:cubicBezTo>
                    <a:pt x="1821609" y="5129938"/>
                    <a:pt x="1463325" y="5108100"/>
                    <a:pt x="1317314" y="5107819"/>
                  </a:cubicBezTo>
                  <a:cubicBezTo>
                    <a:pt x="1171303" y="5107538"/>
                    <a:pt x="855241" y="5107046"/>
                    <a:pt x="717936" y="5107819"/>
                  </a:cubicBezTo>
                  <a:cubicBezTo>
                    <a:pt x="580631" y="5108592"/>
                    <a:pt x="220666" y="5119834"/>
                    <a:pt x="0" y="5107819"/>
                  </a:cubicBezTo>
                  <a:cubicBezTo>
                    <a:pt x="-20920" y="4952416"/>
                    <a:pt x="-4858" y="4738838"/>
                    <a:pt x="0" y="4520420"/>
                  </a:cubicBezTo>
                  <a:cubicBezTo>
                    <a:pt x="4858" y="4302002"/>
                    <a:pt x="13073" y="4089074"/>
                    <a:pt x="0" y="3779786"/>
                  </a:cubicBezTo>
                  <a:cubicBezTo>
                    <a:pt x="-13073" y="3470498"/>
                    <a:pt x="24332" y="3268026"/>
                    <a:pt x="0" y="3090230"/>
                  </a:cubicBezTo>
                  <a:cubicBezTo>
                    <a:pt x="-24332" y="2912434"/>
                    <a:pt x="-17400" y="2684375"/>
                    <a:pt x="0" y="2502831"/>
                  </a:cubicBezTo>
                  <a:cubicBezTo>
                    <a:pt x="17400" y="2321287"/>
                    <a:pt x="6629" y="2119056"/>
                    <a:pt x="0" y="2017589"/>
                  </a:cubicBezTo>
                  <a:cubicBezTo>
                    <a:pt x="-6629" y="1916122"/>
                    <a:pt x="-13029" y="1557359"/>
                    <a:pt x="0" y="1430189"/>
                  </a:cubicBezTo>
                  <a:cubicBezTo>
                    <a:pt x="13029" y="1303019"/>
                    <a:pt x="8953" y="908677"/>
                    <a:pt x="0" y="740634"/>
                  </a:cubicBezTo>
                  <a:cubicBezTo>
                    <a:pt x="-8953" y="572592"/>
                    <a:pt x="19333" y="319783"/>
                    <a:pt x="0" y="0"/>
                  </a:cubicBezTo>
                  <a:close/>
                </a:path>
                <a:path w="5927915" h="5107819" stroke="0" extrusionOk="0">
                  <a:moveTo>
                    <a:pt x="0" y="0"/>
                  </a:moveTo>
                  <a:cubicBezTo>
                    <a:pt x="136399" y="-6121"/>
                    <a:pt x="316101" y="-28935"/>
                    <a:pt x="599378" y="0"/>
                  </a:cubicBezTo>
                  <a:cubicBezTo>
                    <a:pt x="882655" y="28935"/>
                    <a:pt x="862401" y="13010"/>
                    <a:pt x="1080198" y="0"/>
                  </a:cubicBezTo>
                  <a:cubicBezTo>
                    <a:pt x="1297995" y="-13010"/>
                    <a:pt x="1685864" y="-31281"/>
                    <a:pt x="1857413" y="0"/>
                  </a:cubicBezTo>
                  <a:cubicBezTo>
                    <a:pt x="2028963" y="31281"/>
                    <a:pt x="2201933" y="-9084"/>
                    <a:pt x="2456791" y="0"/>
                  </a:cubicBezTo>
                  <a:cubicBezTo>
                    <a:pt x="2711649" y="9084"/>
                    <a:pt x="2786504" y="-27162"/>
                    <a:pt x="3056170" y="0"/>
                  </a:cubicBezTo>
                  <a:cubicBezTo>
                    <a:pt x="3325836" y="27162"/>
                    <a:pt x="3567931" y="-19410"/>
                    <a:pt x="3833385" y="0"/>
                  </a:cubicBezTo>
                  <a:cubicBezTo>
                    <a:pt x="4098839" y="19410"/>
                    <a:pt x="4148690" y="-18216"/>
                    <a:pt x="4373484" y="0"/>
                  </a:cubicBezTo>
                  <a:cubicBezTo>
                    <a:pt x="4598278" y="18216"/>
                    <a:pt x="4777843" y="10772"/>
                    <a:pt x="5150699" y="0"/>
                  </a:cubicBezTo>
                  <a:cubicBezTo>
                    <a:pt x="5523556" y="-10772"/>
                    <a:pt x="5563408" y="-25557"/>
                    <a:pt x="5927915" y="0"/>
                  </a:cubicBezTo>
                  <a:cubicBezTo>
                    <a:pt x="5950270" y="249903"/>
                    <a:pt x="5929616" y="421433"/>
                    <a:pt x="5927915" y="638477"/>
                  </a:cubicBezTo>
                  <a:cubicBezTo>
                    <a:pt x="5926214" y="855521"/>
                    <a:pt x="5913711" y="1097663"/>
                    <a:pt x="5927915" y="1276955"/>
                  </a:cubicBezTo>
                  <a:cubicBezTo>
                    <a:pt x="5942119" y="1456247"/>
                    <a:pt x="5956318" y="1624384"/>
                    <a:pt x="5927915" y="1966510"/>
                  </a:cubicBezTo>
                  <a:cubicBezTo>
                    <a:pt x="5899512" y="2308636"/>
                    <a:pt x="5932569" y="2256707"/>
                    <a:pt x="5927915" y="2451753"/>
                  </a:cubicBezTo>
                  <a:cubicBezTo>
                    <a:pt x="5923261" y="2646799"/>
                    <a:pt x="5953367" y="2806735"/>
                    <a:pt x="5927915" y="3090230"/>
                  </a:cubicBezTo>
                  <a:cubicBezTo>
                    <a:pt x="5902463" y="3373725"/>
                    <a:pt x="5949108" y="3580236"/>
                    <a:pt x="5927915" y="3728708"/>
                  </a:cubicBezTo>
                  <a:cubicBezTo>
                    <a:pt x="5906722" y="3877180"/>
                    <a:pt x="5919532" y="4118981"/>
                    <a:pt x="5927915" y="4367185"/>
                  </a:cubicBezTo>
                  <a:cubicBezTo>
                    <a:pt x="5936298" y="4615389"/>
                    <a:pt x="5893695" y="4780569"/>
                    <a:pt x="5927915" y="5107819"/>
                  </a:cubicBezTo>
                  <a:cubicBezTo>
                    <a:pt x="5693965" y="5082552"/>
                    <a:pt x="5387075" y="5121627"/>
                    <a:pt x="5209979" y="5107819"/>
                  </a:cubicBezTo>
                  <a:cubicBezTo>
                    <a:pt x="5032883" y="5094011"/>
                    <a:pt x="4863894" y="5105215"/>
                    <a:pt x="4729159" y="5107819"/>
                  </a:cubicBezTo>
                  <a:cubicBezTo>
                    <a:pt x="4594424" y="5110423"/>
                    <a:pt x="4371995" y="5123314"/>
                    <a:pt x="4189060" y="5107819"/>
                  </a:cubicBezTo>
                  <a:cubicBezTo>
                    <a:pt x="4006125" y="5092324"/>
                    <a:pt x="3746876" y="5120411"/>
                    <a:pt x="3411844" y="5107819"/>
                  </a:cubicBezTo>
                  <a:cubicBezTo>
                    <a:pt x="3076812" y="5095227"/>
                    <a:pt x="3040579" y="5121201"/>
                    <a:pt x="2753187" y="5107819"/>
                  </a:cubicBezTo>
                  <a:cubicBezTo>
                    <a:pt x="2465795" y="5094437"/>
                    <a:pt x="2475472" y="5087669"/>
                    <a:pt x="2213088" y="5107819"/>
                  </a:cubicBezTo>
                  <a:cubicBezTo>
                    <a:pt x="1950704" y="5127969"/>
                    <a:pt x="1879753" y="5083458"/>
                    <a:pt x="1554431" y="5107819"/>
                  </a:cubicBezTo>
                  <a:cubicBezTo>
                    <a:pt x="1229109" y="5132180"/>
                    <a:pt x="1310474" y="5089156"/>
                    <a:pt x="1073611" y="5107819"/>
                  </a:cubicBezTo>
                  <a:cubicBezTo>
                    <a:pt x="836748" y="5126482"/>
                    <a:pt x="801813" y="5100290"/>
                    <a:pt x="592791" y="5107819"/>
                  </a:cubicBezTo>
                  <a:cubicBezTo>
                    <a:pt x="383769" y="5115348"/>
                    <a:pt x="172449" y="5106527"/>
                    <a:pt x="0" y="5107819"/>
                  </a:cubicBezTo>
                  <a:cubicBezTo>
                    <a:pt x="16687" y="4849579"/>
                    <a:pt x="14358" y="4762374"/>
                    <a:pt x="0" y="4571498"/>
                  </a:cubicBezTo>
                  <a:cubicBezTo>
                    <a:pt x="-14358" y="4380622"/>
                    <a:pt x="14135" y="4141006"/>
                    <a:pt x="0" y="3830864"/>
                  </a:cubicBezTo>
                  <a:cubicBezTo>
                    <a:pt x="-14135" y="3520722"/>
                    <a:pt x="22761" y="3421752"/>
                    <a:pt x="0" y="3243465"/>
                  </a:cubicBezTo>
                  <a:cubicBezTo>
                    <a:pt x="-22761" y="3065178"/>
                    <a:pt x="-8970" y="2941561"/>
                    <a:pt x="0" y="2758222"/>
                  </a:cubicBezTo>
                  <a:cubicBezTo>
                    <a:pt x="8970" y="2574883"/>
                    <a:pt x="-30469" y="2384077"/>
                    <a:pt x="0" y="2068667"/>
                  </a:cubicBezTo>
                  <a:cubicBezTo>
                    <a:pt x="30469" y="1753258"/>
                    <a:pt x="15212" y="1654828"/>
                    <a:pt x="0" y="1532346"/>
                  </a:cubicBezTo>
                  <a:cubicBezTo>
                    <a:pt x="-15212" y="1409864"/>
                    <a:pt x="-17064" y="1047627"/>
                    <a:pt x="0" y="842790"/>
                  </a:cubicBezTo>
                  <a:cubicBezTo>
                    <a:pt x="17064" y="637953"/>
                    <a:pt x="17767" y="21657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5927915"/>
                        <a:gd name="connsiteY0" fmla="*/ 0 h 3930430"/>
                        <a:gd name="connsiteX1" fmla="*/ 599378 w 5927915"/>
                        <a:gd name="connsiteY1" fmla="*/ 0 h 3930430"/>
                        <a:gd name="connsiteX2" fmla="*/ 1317314 w 5927915"/>
                        <a:gd name="connsiteY2" fmla="*/ 0 h 3930430"/>
                        <a:gd name="connsiteX3" fmla="*/ 1857413 w 5927915"/>
                        <a:gd name="connsiteY3" fmla="*/ 0 h 3930430"/>
                        <a:gd name="connsiteX4" fmla="*/ 2516071 w 5927915"/>
                        <a:gd name="connsiteY4" fmla="*/ 0 h 3930430"/>
                        <a:gd name="connsiteX5" fmla="*/ 3234007 w 5927915"/>
                        <a:gd name="connsiteY5" fmla="*/ 0 h 3930430"/>
                        <a:gd name="connsiteX6" fmla="*/ 3714827 w 5927915"/>
                        <a:gd name="connsiteY6" fmla="*/ 0 h 3930430"/>
                        <a:gd name="connsiteX7" fmla="*/ 4195647 w 5927915"/>
                        <a:gd name="connsiteY7" fmla="*/ 0 h 3930430"/>
                        <a:gd name="connsiteX8" fmla="*/ 4972862 w 5927915"/>
                        <a:gd name="connsiteY8" fmla="*/ 0 h 3930430"/>
                        <a:gd name="connsiteX9" fmla="*/ 5927915 w 5927915"/>
                        <a:gd name="connsiteY9" fmla="*/ 0 h 3930430"/>
                        <a:gd name="connsiteX10" fmla="*/ 5927915 w 5927915"/>
                        <a:gd name="connsiteY10" fmla="*/ 373391 h 3930430"/>
                        <a:gd name="connsiteX11" fmla="*/ 5927915 w 5927915"/>
                        <a:gd name="connsiteY11" fmla="*/ 825390 h 3930430"/>
                        <a:gd name="connsiteX12" fmla="*/ 5927915 w 5927915"/>
                        <a:gd name="connsiteY12" fmla="*/ 1355998 h 3930430"/>
                        <a:gd name="connsiteX13" fmla="*/ 5927915 w 5927915"/>
                        <a:gd name="connsiteY13" fmla="*/ 1768693 h 3930430"/>
                        <a:gd name="connsiteX14" fmla="*/ 5927915 w 5927915"/>
                        <a:gd name="connsiteY14" fmla="*/ 2259997 h 3930430"/>
                        <a:gd name="connsiteX15" fmla="*/ 5927915 w 5927915"/>
                        <a:gd name="connsiteY15" fmla="*/ 2633388 h 3930430"/>
                        <a:gd name="connsiteX16" fmla="*/ 5927915 w 5927915"/>
                        <a:gd name="connsiteY16" fmla="*/ 3203300 h 3930430"/>
                        <a:gd name="connsiteX17" fmla="*/ 5927915 w 5927915"/>
                        <a:gd name="connsiteY17" fmla="*/ 3930429 h 3930430"/>
                        <a:gd name="connsiteX18" fmla="*/ 5150699 w 5927915"/>
                        <a:gd name="connsiteY18" fmla="*/ 3930429 h 3930430"/>
                        <a:gd name="connsiteX19" fmla="*/ 4432763 w 5927915"/>
                        <a:gd name="connsiteY19" fmla="*/ 3930429 h 3930430"/>
                        <a:gd name="connsiteX20" fmla="*/ 3892664 w 5927915"/>
                        <a:gd name="connsiteY20" fmla="*/ 3930429 h 3930430"/>
                        <a:gd name="connsiteX21" fmla="*/ 3115449 w 5927915"/>
                        <a:gd name="connsiteY21" fmla="*/ 3930429 h 3930430"/>
                        <a:gd name="connsiteX22" fmla="*/ 2456791 w 5927915"/>
                        <a:gd name="connsiteY22" fmla="*/ 3930429 h 3930430"/>
                        <a:gd name="connsiteX23" fmla="*/ 1975972 w 5927915"/>
                        <a:gd name="connsiteY23" fmla="*/ 3930429 h 3930430"/>
                        <a:gd name="connsiteX24" fmla="*/ 1317314 w 5927915"/>
                        <a:gd name="connsiteY24" fmla="*/ 3930429 h 3930430"/>
                        <a:gd name="connsiteX25" fmla="*/ 717936 w 5927915"/>
                        <a:gd name="connsiteY25" fmla="*/ 3930429 h 3930430"/>
                        <a:gd name="connsiteX26" fmla="*/ 0 w 5927915"/>
                        <a:gd name="connsiteY26" fmla="*/ 3930429 h 3930430"/>
                        <a:gd name="connsiteX27" fmla="*/ 0 w 5927915"/>
                        <a:gd name="connsiteY27" fmla="*/ 3478430 h 3930430"/>
                        <a:gd name="connsiteX28" fmla="*/ 0 w 5927915"/>
                        <a:gd name="connsiteY28" fmla="*/ 2908518 h 3930430"/>
                        <a:gd name="connsiteX29" fmla="*/ 0 w 5927915"/>
                        <a:gd name="connsiteY29" fmla="*/ 2377909 h 3930430"/>
                        <a:gd name="connsiteX30" fmla="*/ 0 w 5927915"/>
                        <a:gd name="connsiteY30" fmla="*/ 1925910 h 3930430"/>
                        <a:gd name="connsiteX31" fmla="*/ 0 w 5927915"/>
                        <a:gd name="connsiteY31" fmla="*/ 1552520 h 3930430"/>
                        <a:gd name="connsiteX32" fmla="*/ 0 w 5927915"/>
                        <a:gd name="connsiteY32" fmla="*/ 1100520 h 3930430"/>
                        <a:gd name="connsiteX33" fmla="*/ 0 w 5927915"/>
                        <a:gd name="connsiteY33" fmla="*/ 569912 h 3930430"/>
                        <a:gd name="connsiteX34" fmla="*/ 0 w 5927915"/>
                        <a:gd name="connsiteY34" fmla="*/ 0 h 3930430"/>
                        <a:gd name="connsiteX0" fmla="*/ 0 w 5927915"/>
                        <a:gd name="connsiteY0" fmla="*/ 0 h 3930430"/>
                        <a:gd name="connsiteX1" fmla="*/ 599378 w 5927915"/>
                        <a:gd name="connsiteY1" fmla="*/ 0 h 3930430"/>
                        <a:gd name="connsiteX2" fmla="*/ 1080198 w 5927915"/>
                        <a:gd name="connsiteY2" fmla="*/ 0 h 3930430"/>
                        <a:gd name="connsiteX3" fmla="*/ 1857413 w 5927915"/>
                        <a:gd name="connsiteY3" fmla="*/ 0 h 3930430"/>
                        <a:gd name="connsiteX4" fmla="*/ 2456791 w 5927915"/>
                        <a:gd name="connsiteY4" fmla="*/ 0 h 3930430"/>
                        <a:gd name="connsiteX5" fmla="*/ 3056170 w 5927915"/>
                        <a:gd name="connsiteY5" fmla="*/ 0 h 3930430"/>
                        <a:gd name="connsiteX6" fmla="*/ 3833385 w 5927915"/>
                        <a:gd name="connsiteY6" fmla="*/ 0 h 3930430"/>
                        <a:gd name="connsiteX7" fmla="*/ 4373484 w 5927915"/>
                        <a:gd name="connsiteY7" fmla="*/ 0 h 3930430"/>
                        <a:gd name="connsiteX8" fmla="*/ 5150699 w 5927915"/>
                        <a:gd name="connsiteY8" fmla="*/ 0 h 3930430"/>
                        <a:gd name="connsiteX9" fmla="*/ 5927915 w 5927915"/>
                        <a:gd name="connsiteY9" fmla="*/ 0 h 3930430"/>
                        <a:gd name="connsiteX10" fmla="*/ 5927915 w 5927915"/>
                        <a:gd name="connsiteY10" fmla="*/ 491303 h 3930430"/>
                        <a:gd name="connsiteX11" fmla="*/ 5927915 w 5927915"/>
                        <a:gd name="connsiteY11" fmla="*/ 982607 h 3930430"/>
                        <a:gd name="connsiteX12" fmla="*/ 5927915 w 5927915"/>
                        <a:gd name="connsiteY12" fmla="*/ 1513215 h 3930430"/>
                        <a:gd name="connsiteX13" fmla="*/ 5927915 w 5927915"/>
                        <a:gd name="connsiteY13" fmla="*/ 1886606 h 3930430"/>
                        <a:gd name="connsiteX14" fmla="*/ 5927915 w 5927915"/>
                        <a:gd name="connsiteY14" fmla="*/ 2377909 h 3930430"/>
                        <a:gd name="connsiteX15" fmla="*/ 5927915 w 5927915"/>
                        <a:gd name="connsiteY15" fmla="*/ 2869214 h 3930430"/>
                        <a:gd name="connsiteX16" fmla="*/ 5927915 w 5927915"/>
                        <a:gd name="connsiteY16" fmla="*/ 3360517 h 3930430"/>
                        <a:gd name="connsiteX17" fmla="*/ 5927915 w 5927915"/>
                        <a:gd name="connsiteY17" fmla="*/ 3930429 h 3930430"/>
                        <a:gd name="connsiteX18" fmla="*/ 5209979 w 5927915"/>
                        <a:gd name="connsiteY18" fmla="*/ 3930429 h 3930430"/>
                        <a:gd name="connsiteX19" fmla="*/ 4729159 w 5927915"/>
                        <a:gd name="connsiteY19" fmla="*/ 3930429 h 3930430"/>
                        <a:gd name="connsiteX20" fmla="*/ 4189060 w 5927915"/>
                        <a:gd name="connsiteY20" fmla="*/ 3930429 h 3930430"/>
                        <a:gd name="connsiteX21" fmla="*/ 3411844 w 5927915"/>
                        <a:gd name="connsiteY21" fmla="*/ 3930429 h 3930430"/>
                        <a:gd name="connsiteX22" fmla="*/ 2753187 w 5927915"/>
                        <a:gd name="connsiteY22" fmla="*/ 3930429 h 3930430"/>
                        <a:gd name="connsiteX23" fmla="*/ 2213088 w 5927915"/>
                        <a:gd name="connsiteY23" fmla="*/ 3930429 h 3930430"/>
                        <a:gd name="connsiteX24" fmla="*/ 1554431 w 5927915"/>
                        <a:gd name="connsiteY24" fmla="*/ 3930429 h 3930430"/>
                        <a:gd name="connsiteX25" fmla="*/ 1073611 w 5927915"/>
                        <a:gd name="connsiteY25" fmla="*/ 3930429 h 3930430"/>
                        <a:gd name="connsiteX26" fmla="*/ 592791 w 5927915"/>
                        <a:gd name="connsiteY26" fmla="*/ 3930429 h 3930430"/>
                        <a:gd name="connsiteX27" fmla="*/ 0 w 5927915"/>
                        <a:gd name="connsiteY27" fmla="*/ 3930429 h 3930430"/>
                        <a:gd name="connsiteX28" fmla="*/ 0 w 5927915"/>
                        <a:gd name="connsiteY28" fmla="*/ 3517734 h 3930430"/>
                        <a:gd name="connsiteX29" fmla="*/ 0 w 5927915"/>
                        <a:gd name="connsiteY29" fmla="*/ 2947822 h 3930430"/>
                        <a:gd name="connsiteX30" fmla="*/ 0 w 5927915"/>
                        <a:gd name="connsiteY30" fmla="*/ 2495822 h 3930430"/>
                        <a:gd name="connsiteX31" fmla="*/ 0 w 5927915"/>
                        <a:gd name="connsiteY31" fmla="*/ 2122431 h 3930430"/>
                        <a:gd name="connsiteX32" fmla="*/ 0 w 5927915"/>
                        <a:gd name="connsiteY32" fmla="*/ 1591824 h 3930430"/>
                        <a:gd name="connsiteX33" fmla="*/ 0 w 5927915"/>
                        <a:gd name="connsiteY33" fmla="*/ 1179129 h 3930430"/>
                        <a:gd name="connsiteX34" fmla="*/ 0 w 5927915"/>
                        <a:gd name="connsiteY34" fmla="*/ 648520 h 3930430"/>
                        <a:gd name="connsiteX35" fmla="*/ 0 w 5927915"/>
                        <a:gd name="connsiteY35" fmla="*/ 0 h 393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5927915" h="3930430" fill="none" extrusionOk="0">
                          <a:moveTo>
                            <a:pt x="0" y="0"/>
                          </a:moveTo>
                          <a:cubicBezTo>
                            <a:pt x="167857" y="-15520"/>
                            <a:pt x="323379" y="35870"/>
                            <a:pt x="599378" y="0"/>
                          </a:cubicBezTo>
                          <a:cubicBezTo>
                            <a:pt x="903590" y="8721"/>
                            <a:pt x="1062118" y="14120"/>
                            <a:pt x="1317314" y="0"/>
                          </a:cubicBezTo>
                          <a:cubicBezTo>
                            <a:pt x="1602063" y="-1341"/>
                            <a:pt x="1601777" y="8549"/>
                            <a:pt x="1857413" y="0"/>
                          </a:cubicBezTo>
                          <a:cubicBezTo>
                            <a:pt x="2118334" y="-16612"/>
                            <a:pt x="2312212" y="13513"/>
                            <a:pt x="2516071" y="0"/>
                          </a:cubicBezTo>
                          <a:cubicBezTo>
                            <a:pt x="2704846" y="30307"/>
                            <a:pt x="3015022" y="-20786"/>
                            <a:pt x="3234007" y="0"/>
                          </a:cubicBezTo>
                          <a:cubicBezTo>
                            <a:pt x="3467033" y="18348"/>
                            <a:pt x="3558811" y="5410"/>
                            <a:pt x="3714827" y="0"/>
                          </a:cubicBezTo>
                          <a:cubicBezTo>
                            <a:pt x="3863799" y="-26677"/>
                            <a:pt x="4103620" y="-705"/>
                            <a:pt x="4195647" y="0"/>
                          </a:cubicBezTo>
                          <a:cubicBezTo>
                            <a:pt x="4304862" y="-21511"/>
                            <a:pt x="4601881" y="-6115"/>
                            <a:pt x="4972862" y="0"/>
                          </a:cubicBezTo>
                          <a:cubicBezTo>
                            <a:pt x="5340671" y="-78357"/>
                            <a:pt x="5651379" y="39485"/>
                            <a:pt x="5927915" y="0"/>
                          </a:cubicBezTo>
                          <a:cubicBezTo>
                            <a:pt x="5906282" y="155533"/>
                            <a:pt x="5939723" y="198155"/>
                            <a:pt x="5927915" y="373391"/>
                          </a:cubicBezTo>
                          <a:cubicBezTo>
                            <a:pt x="5906590" y="563306"/>
                            <a:pt x="5961259" y="676441"/>
                            <a:pt x="5927915" y="825390"/>
                          </a:cubicBezTo>
                          <a:cubicBezTo>
                            <a:pt x="5919631" y="1005880"/>
                            <a:pt x="5927096" y="1161720"/>
                            <a:pt x="5927915" y="1355998"/>
                          </a:cubicBezTo>
                          <a:cubicBezTo>
                            <a:pt x="5951583" y="1527885"/>
                            <a:pt x="5906615" y="1631459"/>
                            <a:pt x="5927915" y="1768693"/>
                          </a:cubicBezTo>
                          <a:cubicBezTo>
                            <a:pt x="5956442" y="1920872"/>
                            <a:pt x="5940431" y="2090070"/>
                            <a:pt x="5927915" y="2259997"/>
                          </a:cubicBezTo>
                          <a:cubicBezTo>
                            <a:pt x="5924974" y="2424993"/>
                            <a:pt x="5916820" y="2530832"/>
                            <a:pt x="5927915" y="2633388"/>
                          </a:cubicBezTo>
                          <a:cubicBezTo>
                            <a:pt x="5941401" y="2749927"/>
                            <a:pt x="5928939" y="2922828"/>
                            <a:pt x="5927915" y="3203300"/>
                          </a:cubicBezTo>
                          <a:cubicBezTo>
                            <a:pt x="6011439" y="3464489"/>
                            <a:pt x="5920901" y="3689275"/>
                            <a:pt x="5927915" y="3930429"/>
                          </a:cubicBezTo>
                          <a:cubicBezTo>
                            <a:pt x="5616889" y="3933410"/>
                            <a:pt x="5481976" y="3927416"/>
                            <a:pt x="5150699" y="3930429"/>
                          </a:cubicBezTo>
                          <a:cubicBezTo>
                            <a:pt x="4821014" y="3935369"/>
                            <a:pt x="4605320" y="3915948"/>
                            <a:pt x="4432763" y="3930429"/>
                          </a:cubicBezTo>
                          <a:cubicBezTo>
                            <a:pt x="4252157" y="3945299"/>
                            <a:pt x="4054085" y="3925894"/>
                            <a:pt x="3892664" y="3930429"/>
                          </a:cubicBezTo>
                          <a:cubicBezTo>
                            <a:pt x="3724914" y="3943504"/>
                            <a:pt x="3269885" y="3939207"/>
                            <a:pt x="3115449" y="3930429"/>
                          </a:cubicBezTo>
                          <a:cubicBezTo>
                            <a:pt x="2946289" y="3911502"/>
                            <a:pt x="2700300" y="3929313"/>
                            <a:pt x="2456791" y="3930429"/>
                          </a:cubicBezTo>
                          <a:cubicBezTo>
                            <a:pt x="2189895" y="3948702"/>
                            <a:pt x="2116607" y="3926293"/>
                            <a:pt x="1975972" y="3930429"/>
                          </a:cubicBezTo>
                          <a:cubicBezTo>
                            <a:pt x="1827006" y="3942861"/>
                            <a:pt x="1476975" y="3925681"/>
                            <a:pt x="1317314" y="3930429"/>
                          </a:cubicBezTo>
                          <a:cubicBezTo>
                            <a:pt x="1020519" y="3927951"/>
                            <a:pt x="941642" y="3949423"/>
                            <a:pt x="717936" y="3930429"/>
                          </a:cubicBezTo>
                          <a:cubicBezTo>
                            <a:pt x="623895" y="3950120"/>
                            <a:pt x="238226" y="3912110"/>
                            <a:pt x="0" y="3930429"/>
                          </a:cubicBezTo>
                          <a:cubicBezTo>
                            <a:pt x="4895" y="3802238"/>
                            <a:pt x="31581" y="3653021"/>
                            <a:pt x="0" y="3478430"/>
                          </a:cubicBezTo>
                          <a:cubicBezTo>
                            <a:pt x="7803" y="3347974"/>
                            <a:pt x="5241" y="3143571"/>
                            <a:pt x="0" y="2908518"/>
                          </a:cubicBezTo>
                          <a:cubicBezTo>
                            <a:pt x="-762" y="2669712"/>
                            <a:pt x="23977" y="2499548"/>
                            <a:pt x="0" y="2377909"/>
                          </a:cubicBezTo>
                          <a:cubicBezTo>
                            <a:pt x="-17987" y="2236494"/>
                            <a:pt x="-1911" y="2096719"/>
                            <a:pt x="0" y="1925910"/>
                          </a:cubicBezTo>
                          <a:cubicBezTo>
                            <a:pt x="30885" y="1785919"/>
                            <a:pt x="11686" y="1625413"/>
                            <a:pt x="0" y="1552520"/>
                          </a:cubicBezTo>
                          <a:cubicBezTo>
                            <a:pt x="-4565" y="1469611"/>
                            <a:pt x="7058" y="1207462"/>
                            <a:pt x="0" y="1100520"/>
                          </a:cubicBezTo>
                          <a:cubicBezTo>
                            <a:pt x="36066" y="982713"/>
                            <a:pt x="31879" y="707287"/>
                            <a:pt x="0" y="569912"/>
                          </a:cubicBezTo>
                          <a:cubicBezTo>
                            <a:pt x="-6375" y="425295"/>
                            <a:pt x="199" y="203829"/>
                            <a:pt x="0" y="0"/>
                          </a:cubicBezTo>
                          <a:close/>
                        </a:path>
                        <a:path w="5927915" h="3930430" stroke="0" extrusionOk="0">
                          <a:moveTo>
                            <a:pt x="0" y="0"/>
                          </a:moveTo>
                          <a:cubicBezTo>
                            <a:pt x="140328" y="24782"/>
                            <a:pt x="301868" y="-25674"/>
                            <a:pt x="599378" y="0"/>
                          </a:cubicBezTo>
                          <a:cubicBezTo>
                            <a:pt x="882578" y="20176"/>
                            <a:pt x="858480" y="6610"/>
                            <a:pt x="1080198" y="0"/>
                          </a:cubicBezTo>
                          <a:cubicBezTo>
                            <a:pt x="1288545" y="1114"/>
                            <a:pt x="1689571" y="-21849"/>
                            <a:pt x="1857413" y="0"/>
                          </a:cubicBezTo>
                          <a:cubicBezTo>
                            <a:pt x="2059180" y="19717"/>
                            <a:pt x="2223971" y="2566"/>
                            <a:pt x="2456791" y="0"/>
                          </a:cubicBezTo>
                          <a:cubicBezTo>
                            <a:pt x="2715845" y="9699"/>
                            <a:pt x="2780574" y="-3000"/>
                            <a:pt x="3056170" y="0"/>
                          </a:cubicBezTo>
                          <a:cubicBezTo>
                            <a:pt x="3367987" y="-3180"/>
                            <a:pt x="3523184" y="-35911"/>
                            <a:pt x="3833385" y="0"/>
                          </a:cubicBezTo>
                          <a:cubicBezTo>
                            <a:pt x="4093328" y="6192"/>
                            <a:pt x="4147286" y="-3665"/>
                            <a:pt x="4373484" y="0"/>
                          </a:cubicBezTo>
                          <a:cubicBezTo>
                            <a:pt x="4629711" y="40156"/>
                            <a:pt x="4784671" y="-21461"/>
                            <a:pt x="5150699" y="0"/>
                          </a:cubicBezTo>
                          <a:cubicBezTo>
                            <a:pt x="5524512" y="-10011"/>
                            <a:pt x="5566501" y="-18954"/>
                            <a:pt x="5927915" y="0"/>
                          </a:cubicBezTo>
                          <a:cubicBezTo>
                            <a:pt x="5924028" y="208213"/>
                            <a:pt x="5919546" y="342118"/>
                            <a:pt x="5927915" y="491303"/>
                          </a:cubicBezTo>
                          <a:cubicBezTo>
                            <a:pt x="5930187" y="659049"/>
                            <a:pt x="5921492" y="840901"/>
                            <a:pt x="5927915" y="982607"/>
                          </a:cubicBezTo>
                          <a:cubicBezTo>
                            <a:pt x="5935744" y="1111263"/>
                            <a:pt x="5950660" y="1263759"/>
                            <a:pt x="5927915" y="1513215"/>
                          </a:cubicBezTo>
                          <a:cubicBezTo>
                            <a:pt x="5903556" y="1781595"/>
                            <a:pt x="5924785" y="1737542"/>
                            <a:pt x="5927915" y="1886606"/>
                          </a:cubicBezTo>
                          <a:cubicBezTo>
                            <a:pt x="5925245" y="2060592"/>
                            <a:pt x="5938244" y="2162426"/>
                            <a:pt x="5927915" y="2377909"/>
                          </a:cubicBezTo>
                          <a:cubicBezTo>
                            <a:pt x="5900626" y="2603644"/>
                            <a:pt x="5942244" y="2753334"/>
                            <a:pt x="5927915" y="2869214"/>
                          </a:cubicBezTo>
                          <a:cubicBezTo>
                            <a:pt x="5882242" y="2997301"/>
                            <a:pt x="5920769" y="3165354"/>
                            <a:pt x="5927915" y="3360517"/>
                          </a:cubicBezTo>
                          <a:cubicBezTo>
                            <a:pt x="5911421" y="3536868"/>
                            <a:pt x="5897353" y="3694558"/>
                            <a:pt x="5927915" y="3930429"/>
                          </a:cubicBezTo>
                          <a:cubicBezTo>
                            <a:pt x="5700936" y="3930180"/>
                            <a:pt x="5407819" y="3930831"/>
                            <a:pt x="5209979" y="3930429"/>
                          </a:cubicBezTo>
                          <a:cubicBezTo>
                            <a:pt x="5030996" y="3940669"/>
                            <a:pt x="4882573" y="3954881"/>
                            <a:pt x="4729159" y="3930429"/>
                          </a:cubicBezTo>
                          <a:cubicBezTo>
                            <a:pt x="4619971" y="3907340"/>
                            <a:pt x="4366409" y="3944364"/>
                            <a:pt x="4189060" y="3930429"/>
                          </a:cubicBezTo>
                          <a:cubicBezTo>
                            <a:pt x="4021027" y="3921599"/>
                            <a:pt x="3777870" y="3962016"/>
                            <a:pt x="3411844" y="3930429"/>
                          </a:cubicBezTo>
                          <a:cubicBezTo>
                            <a:pt x="3082392" y="3916093"/>
                            <a:pt x="3041374" y="3942584"/>
                            <a:pt x="2753187" y="3930429"/>
                          </a:cubicBezTo>
                          <a:cubicBezTo>
                            <a:pt x="2467449" y="3920383"/>
                            <a:pt x="2476572" y="3915611"/>
                            <a:pt x="2213088" y="3930429"/>
                          </a:cubicBezTo>
                          <a:cubicBezTo>
                            <a:pt x="1963361" y="3936623"/>
                            <a:pt x="1895831" y="3910835"/>
                            <a:pt x="1554431" y="3930429"/>
                          </a:cubicBezTo>
                          <a:cubicBezTo>
                            <a:pt x="1234965" y="3935204"/>
                            <a:pt x="1319333" y="3911141"/>
                            <a:pt x="1073611" y="3930429"/>
                          </a:cubicBezTo>
                          <a:cubicBezTo>
                            <a:pt x="837416" y="3954346"/>
                            <a:pt x="804877" y="3924251"/>
                            <a:pt x="592791" y="3930429"/>
                          </a:cubicBezTo>
                          <a:cubicBezTo>
                            <a:pt x="400476" y="3908934"/>
                            <a:pt x="165056" y="3903006"/>
                            <a:pt x="0" y="3930429"/>
                          </a:cubicBezTo>
                          <a:cubicBezTo>
                            <a:pt x="13800" y="3727264"/>
                            <a:pt x="24068" y="3664708"/>
                            <a:pt x="0" y="3517734"/>
                          </a:cubicBezTo>
                          <a:cubicBezTo>
                            <a:pt x="6070" y="3348648"/>
                            <a:pt x="-22919" y="3195676"/>
                            <a:pt x="0" y="2947822"/>
                          </a:cubicBezTo>
                          <a:cubicBezTo>
                            <a:pt x="-22600" y="2706059"/>
                            <a:pt x="19963" y="2623353"/>
                            <a:pt x="0" y="2495822"/>
                          </a:cubicBezTo>
                          <a:cubicBezTo>
                            <a:pt x="-17449" y="2368016"/>
                            <a:pt x="-16490" y="2270838"/>
                            <a:pt x="0" y="2122431"/>
                          </a:cubicBezTo>
                          <a:cubicBezTo>
                            <a:pt x="8046" y="1992653"/>
                            <a:pt x="-44762" y="1832355"/>
                            <a:pt x="0" y="1591824"/>
                          </a:cubicBezTo>
                          <a:cubicBezTo>
                            <a:pt x="30909" y="1338784"/>
                            <a:pt x="3311" y="1283199"/>
                            <a:pt x="0" y="1179129"/>
                          </a:cubicBezTo>
                          <a:cubicBezTo>
                            <a:pt x="-49828" y="1102957"/>
                            <a:pt x="-14888" y="812100"/>
                            <a:pt x="0" y="648520"/>
                          </a:cubicBezTo>
                          <a:cubicBezTo>
                            <a:pt x="42933" y="481254"/>
                            <a:pt x="25942" y="157841"/>
                            <a:pt x="0" y="0"/>
                          </a:cubicBezTo>
                          <a:close/>
                        </a:path>
                        <a:path w="5927915" h="3930430" fill="none" stroke="0" extrusionOk="0">
                          <a:moveTo>
                            <a:pt x="0" y="0"/>
                          </a:moveTo>
                          <a:cubicBezTo>
                            <a:pt x="136014" y="-33091"/>
                            <a:pt x="298123" y="16273"/>
                            <a:pt x="599378" y="0"/>
                          </a:cubicBezTo>
                          <a:cubicBezTo>
                            <a:pt x="917653" y="-10487"/>
                            <a:pt x="1017344" y="1909"/>
                            <a:pt x="1317314" y="0"/>
                          </a:cubicBezTo>
                          <a:cubicBezTo>
                            <a:pt x="1601328" y="-181"/>
                            <a:pt x="1602147" y="7293"/>
                            <a:pt x="1857413" y="0"/>
                          </a:cubicBezTo>
                          <a:cubicBezTo>
                            <a:pt x="2105264" y="-11028"/>
                            <a:pt x="2346586" y="749"/>
                            <a:pt x="2516071" y="0"/>
                          </a:cubicBezTo>
                          <a:cubicBezTo>
                            <a:pt x="2732390" y="11560"/>
                            <a:pt x="3006015" y="-23849"/>
                            <a:pt x="3234007" y="0"/>
                          </a:cubicBezTo>
                          <a:cubicBezTo>
                            <a:pt x="3464878" y="3059"/>
                            <a:pt x="3551702" y="6400"/>
                            <a:pt x="3714827" y="0"/>
                          </a:cubicBezTo>
                          <a:cubicBezTo>
                            <a:pt x="3873278" y="-23007"/>
                            <a:pt x="4081919" y="15678"/>
                            <a:pt x="4195647" y="0"/>
                          </a:cubicBezTo>
                          <a:cubicBezTo>
                            <a:pt x="4346263" y="24887"/>
                            <a:pt x="4657681" y="23545"/>
                            <a:pt x="4972862" y="0"/>
                          </a:cubicBezTo>
                          <a:cubicBezTo>
                            <a:pt x="5300368" y="-17993"/>
                            <a:pt x="5638229" y="-7986"/>
                            <a:pt x="5927915" y="0"/>
                          </a:cubicBezTo>
                          <a:cubicBezTo>
                            <a:pt x="5915689" y="162057"/>
                            <a:pt x="5946166" y="210717"/>
                            <a:pt x="5927915" y="373391"/>
                          </a:cubicBezTo>
                          <a:cubicBezTo>
                            <a:pt x="5922377" y="567483"/>
                            <a:pt x="5961946" y="672194"/>
                            <a:pt x="5927915" y="825390"/>
                          </a:cubicBezTo>
                          <a:cubicBezTo>
                            <a:pt x="5926425" y="971443"/>
                            <a:pt x="5909062" y="1158349"/>
                            <a:pt x="5927915" y="1355998"/>
                          </a:cubicBezTo>
                          <a:cubicBezTo>
                            <a:pt x="5948708" y="1532045"/>
                            <a:pt x="5912592" y="1646546"/>
                            <a:pt x="5927915" y="1768693"/>
                          </a:cubicBezTo>
                          <a:cubicBezTo>
                            <a:pt x="5911162" y="1886416"/>
                            <a:pt x="5927772" y="2085055"/>
                            <a:pt x="5927915" y="2259997"/>
                          </a:cubicBezTo>
                          <a:cubicBezTo>
                            <a:pt x="5925255" y="2415302"/>
                            <a:pt x="5896169" y="2547155"/>
                            <a:pt x="5927915" y="2633388"/>
                          </a:cubicBezTo>
                          <a:cubicBezTo>
                            <a:pt x="5931347" y="2756748"/>
                            <a:pt x="5935672" y="2982177"/>
                            <a:pt x="5927915" y="3203300"/>
                          </a:cubicBezTo>
                          <a:cubicBezTo>
                            <a:pt x="5964110" y="3461956"/>
                            <a:pt x="5902734" y="3650819"/>
                            <a:pt x="5927915" y="3930429"/>
                          </a:cubicBezTo>
                          <a:cubicBezTo>
                            <a:pt x="5580024" y="3957443"/>
                            <a:pt x="5440713" y="3924177"/>
                            <a:pt x="5150699" y="3930429"/>
                          </a:cubicBezTo>
                          <a:cubicBezTo>
                            <a:pt x="4854135" y="3964266"/>
                            <a:pt x="4579300" y="3930396"/>
                            <a:pt x="4432763" y="3930429"/>
                          </a:cubicBezTo>
                          <a:cubicBezTo>
                            <a:pt x="4257279" y="3941132"/>
                            <a:pt x="4011224" y="3920073"/>
                            <a:pt x="3892664" y="3930429"/>
                          </a:cubicBezTo>
                          <a:cubicBezTo>
                            <a:pt x="3760531" y="3944530"/>
                            <a:pt x="3270643" y="3964440"/>
                            <a:pt x="3115449" y="3930429"/>
                          </a:cubicBezTo>
                          <a:cubicBezTo>
                            <a:pt x="2936897" y="3948560"/>
                            <a:pt x="2689417" y="3891403"/>
                            <a:pt x="2456791" y="3930429"/>
                          </a:cubicBezTo>
                          <a:cubicBezTo>
                            <a:pt x="2212915" y="3947220"/>
                            <a:pt x="2129537" y="3896855"/>
                            <a:pt x="1975972" y="3930429"/>
                          </a:cubicBezTo>
                          <a:cubicBezTo>
                            <a:pt x="1842272" y="3960467"/>
                            <a:pt x="1445349" y="3934591"/>
                            <a:pt x="1317314" y="3930429"/>
                          </a:cubicBezTo>
                          <a:cubicBezTo>
                            <a:pt x="1061982" y="3918254"/>
                            <a:pt x="980312" y="3925554"/>
                            <a:pt x="717936" y="3930429"/>
                          </a:cubicBezTo>
                          <a:cubicBezTo>
                            <a:pt x="567750" y="3958589"/>
                            <a:pt x="235219" y="3922295"/>
                            <a:pt x="0" y="3930429"/>
                          </a:cubicBezTo>
                          <a:cubicBezTo>
                            <a:pt x="1655" y="3831782"/>
                            <a:pt x="20028" y="3631622"/>
                            <a:pt x="0" y="3478430"/>
                          </a:cubicBezTo>
                          <a:cubicBezTo>
                            <a:pt x="1815" y="3337397"/>
                            <a:pt x="17691" y="3126359"/>
                            <a:pt x="0" y="2908518"/>
                          </a:cubicBezTo>
                          <a:cubicBezTo>
                            <a:pt x="-38030" y="2669719"/>
                            <a:pt x="56190" y="2523830"/>
                            <a:pt x="0" y="2377909"/>
                          </a:cubicBezTo>
                          <a:cubicBezTo>
                            <a:pt x="3289" y="2233786"/>
                            <a:pt x="-20718" y="2088594"/>
                            <a:pt x="0" y="1925910"/>
                          </a:cubicBezTo>
                          <a:cubicBezTo>
                            <a:pt x="20793" y="1795172"/>
                            <a:pt x="12286" y="1631720"/>
                            <a:pt x="0" y="1552520"/>
                          </a:cubicBezTo>
                          <a:cubicBezTo>
                            <a:pt x="-16847" y="1481040"/>
                            <a:pt x="-14892" y="1195587"/>
                            <a:pt x="0" y="1100520"/>
                          </a:cubicBezTo>
                          <a:cubicBezTo>
                            <a:pt x="-15595" y="1006095"/>
                            <a:pt x="19611" y="710415"/>
                            <a:pt x="0" y="569912"/>
                          </a:cubicBezTo>
                          <a:cubicBezTo>
                            <a:pt x="-16850" y="483290"/>
                            <a:pt x="24059" y="2582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th-TH" sz="1200" b="1" kern="0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กอ</a:t>
              </a:r>
              <a:r>
                <a:rPr lang="th-TH" sz="1200" b="1" kern="0" spc="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งทุนไม่สามารถบริหารจัดการหนี้เกินกำหนดชำระให้ต่ำกว่า</a:t>
              </a:r>
              <a:r>
                <a:rPr lang="th-TH" sz="1200" b="1" kern="0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5</a:t>
              </a:r>
              <a:r>
                <a:rPr lang="en-US" sz="1200" b="1" kern="0" spc="-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 (เสี่ยงสูง)</a:t>
              </a: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</a:t>
              </a:r>
              <a:r>
                <a:rPr lang="th-TH" sz="1200" b="1" kern="0" spc="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สำนักงานการตรวจเงินแผ่นดินไม่แสดความเห็นต่อรายงานงบ</a:t>
              </a:r>
              <a:r>
                <a:rPr lang="th-TH" sz="1200" b="1" spc="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การเงินของกองทุน (เสี่ยงสูง)</a:t>
              </a: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</a:t>
              </a:r>
              <a:r>
                <a:rPr lang="th-TH" sz="1200" b="1" kern="0" spc="-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สถานะทางการเงินขาดสภาพคล่อง รายได้ต่ำกว่ารายจ่าย (เสี่ยงสูง)</a:t>
              </a: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การเบิกจ่ายงบประมาณ ไม่เป็นไปตามแผน </a:t>
              </a:r>
              <a:r>
                <a:rPr lang="th-TH" sz="1200" b="1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(เสี่ยงน้อย)</a:t>
              </a: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ลูกหนี้ทำผิดสัญญาไม่ชำระคืนเงินตามงวดที่ระบุในสัญญา (ปานกลาง)</a:t>
              </a: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แนวทางการจัดสรรงบประมาณ ไม่สอดคล้องกับความสามารถ</a:t>
              </a: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ในการบริหารจัดการของจังหวัด </a:t>
              </a:r>
              <a:r>
                <a:rPr lang="th-TH" sz="1200" b="1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(เสี่ยงน้อย) </a:t>
              </a:r>
              <a:r>
                <a:rPr lang="en-US" sz="1200" spc="8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x</a:t>
              </a:r>
              <a:endParaRPr lang="th-TH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ct val="150000"/>
                </a:lnSpc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สื่อประชาสัมพันธ์ ไม่ตรงกับกลุ่มเป้าหมาย (</a:t>
              </a:r>
              <a:r>
                <a:rPr lang="th-TH" sz="1200" b="1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เสี่ยงน้อยสุด)</a:t>
              </a:r>
              <a:endParaRPr lang="en-US" sz="12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076BC97B-6D55-4A23-B1BC-D3C19F2C5CD5}"/>
                </a:ext>
              </a:extLst>
            </p:cNvPr>
            <p:cNvSpPr/>
            <p:nvPr/>
          </p:nvSpPr>
          <p:spPr>
            <a:xfrm>
              <a:off x="5080000" y="1098186"/>
              <a:ext cx="4993238" cy="4133571"/>
            </a:xfrm>
            <a:custGeom>
              <a:avLst/>
              <a:gdLst>
                <a:gd name="connsiteX0" fmla="*/ 0 w 6057788"/>
                <a:gd name="connsiteY0" fmla="*/ 0 h 5107819"/>
                <a:gd name="connsiteX1" fmla="*/ 673088 w 6057788"/>
                <a:gd name="connsiteY1" fmla="*/ 0 h 5107819"/>
                <a:gd name="connsiteX2" fmla="*/ 1467331 w 6057788"/>
                <a:gd name="connsiteY2" fmla="*/ 0 h 5107819"/>
                <a:gd name="connsiteX3" fmla="*/ 2019263 w 6057788"/>
                <a:gd name="connsiteY3" fmla="*/ 0 h 5107819"/>
                <a:gd name="connsiteX4" fmla="*/ 2752928 w 6057788"/>
                <a:gd name="connsiteY4" fmla="*/ 0 h 5107819"/>
                <a:gd name="connsiteX5" fmla="*/ 3486594 w 6057788"/>
                <a:gd name="connsiteY5" fmla="*/ 0 h 5107819"/>
                <a:gd name="connsiteX6" fmla="*/ 4220259 w 6057788"/>
                <a:gd name="connsiteY6" fmla="*/ 0 h 5107819"/>
                <a:gd name="connsiteX7" fmla="*/ 4772191 w 6057788"/>
                <a:gd name="connsiteY7" fmla="*/ 0 h 5107819"/>
                <a:gd name="connsiteX8" fmla="*/ 6057788 w 6057788"/>
                <a:gd name="connsiteY8" fmla="*/ 0 h 5107819"/>
                <a:gd name="connsiteX9" fmla="*/ 6057788 w 6057788"/>
                <a:gd name="connsiteY9" fmla="*/ 587399 h 5107819"/>
                <a:gd name="connsiteX10" fmla="*/ 6057788 w 6057788"/>
                <a:gd name="connsiteY10" fmla="*/ 1123720 h 5107819"/>
                <a:gd name="connsiteX11" fmla="*/ 6057788 w 6057788"/>
                <a:gd name="connsiteY11" fmla="*/ 1762198 h 5107819"/>
                <a:gd name="connsiteX12" fmla="*/ 6057788 w 6057788"/>
                <a:gd name="connsiteY12" fmla="*/ 2247440 h 5107819"/>
                <a:gd name="connsiteX13" fmla="*/ 6057788 w 6057788"/>
                <a:gd name="connsiteY13" fmla="*/ 2732683 h 5107819"/>
                <a:gd name="connsiteX14" fmla="*/ 6057788 w 6057788"/>
                <a:gd name="connsiteY14" fmla="*/ 3473317 h 5107819"/>
                <a:gd name="connsiteX15" fmla="*/ 6057788 w 6057788"/>
                <a:gd name="connsiteY15" fmla="*/ 4111794 h 5107819"/>
                <a:gd name="connsiteX16" fmla="*/ 6057788 w 6057788"/>
                <a:gd name="connsiteY16" fmla="*/ 5107819 h 5107819"/>
                <a:gd name="connsiteX17" fmla="*/ 5445278 w 6057788"/>
                <a:gd name="connsiteY17" fmla="*/ 5107819 h 5107819"/>
                <a:gd name="connsiteX18" fmla="*/ 4651035 w 6057788"/>
                <a:gd name="connsiteY18" fmla="*/ 5107819 h 5107819"/>
                <a:gd name="connsiteX19" fmla="*/ 4038525 w 6057788"/>
                <a:gd name="connsiteY19" fmla="*/ 5107819 h 5107819"/>
                <a:gd name="connsiteX20" fmla="*/ 3304860 w 6057788"/>
                <a:gd name="connsiteY20" fmla="*/ 5107819 h 5107819"/>
                <a:gd name="connsiteX21" fmla="*/ 2813506 w 6057788"/>
                <a:gd name="connsiteY21" fmla="*/ 5107819 h 5107819"/>
                <a:gd name="connsiteX22" fmla="*/ 2322152 w 6057788"/>
                <a:gd name="connsiteY22" fmla="*/ 5107819 h 5107819"/>
                <a:gd name="connsiteX23" fmla="*/ 1770220 w 6057788"/>
                <a:gd name="connsiteY23" fmla="*/ 5107819 h 5107819"/>
                <a:gd name="connsiteX24" fmla="*/ 1157711 w 6057788"/>
                <a:gd name="connsiteY24" fmla="*/ 5107819 h 5107819"/>
                <a:gd name="connsiteX25" fmla="*/ 0 w 6057788"/>
                <a:gd name="connsiteY25" fmla="*/ 5107819 h 5107819"/>
                <a:gd name="connsiteX26" fmla="*/ 0 w 6057788"/>
                <a:gd name="connsiteY26" fmla="*/ 4367185 h 5107819"/>
                <a:gd name="connsiteX27" fmla="*/ 0 w 6057788"/>
                <a:gd name="connsiteY27" fmla="*/ 3830864 h 5107819"/>
                <a:gd name="connsiteX28" fmla="*/ 0 w 6057788"/>
                <a:gd name="connsiteY28" fmla="*/ 3090230 h 5107819"/>
                <a:gd name="connsiteX29" fmla="*/ 0 w 6057788"/>
                <a:gd name="connsiteY29" fmla="*/ 2400675 h 5107819"/>
                <a:gd name="connsiteX30" fmla="*/ 0 w 6057788"/>
                <a:gd name="connsiteY30" fmla="*/ 1864354 h 5107819"/>
                <a:gd name="connsiteX31" fmla="*/ 0 w 6057788"/>
                <a:gd name="connsiteY31" fmla="*/ 1225877 h 5107819"/>
                <a:gd name="connsiteX32" fmla="*/ 0 w 6057788"/>
                <a:gd name="connsiteY32" fmla="*/ 638477 h 5107819"/>
                <a:gd name="connsiteX33" fmla="*/ 0 w 6057788"/>
                <a:gd name="connsiteY33" fmla="*/ 0 h 51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57788" h="5107819" fill="none" extrusionOk="0">
                  <a:moveTo>
                    <a:pt x="0" y="0"/>
                  </a:moveTo>
                  <a:cubicBezTo>
                    <a:pt x="332434" y="12884"/>
                    <a:pt x="397367" y="30209"/>
                    <a:pt x="673088" y="0"/>
                  </a:cubicBezTo>
                  <a:cubicBezTo>
                    <a:pt x="948809" y="-30209"/>
                    <a:pt x="1263884" y="16444"/>
                    <a:pt x="1467331" y="0"/>
                  </a:cubicBezTo>
                  <a:cubicBezTo>
                    <a:pt x="1670778" y="-16444"/>
                    <a:pt x="1766306" y="-25877"/>
                    <a:pt x="2019263" y="0"/>
                  </a:cubicBezTo>
                  <a:cubicBezTo>
                    <a:pt x="2272220" y="25877"/>
                    <a:pt x="2529590" y="-10762"/>
                    <a:pt x="2752928" y="0"/>
                  </a:cubicBezTo>
                  <a:cubicBezTo>
                    <a:pt x="2976266" y="10762"/>
                    <a:pt x="3179048" y="18194"/>
                    <a:pt x="3486594" y="0"/>
                  </a:cubicBezTo>
                  <a:cubicBezTo>
                    <a:pt x="3794140" y="-18194"/>
                    <a:pt x="3855542" y="-6552"/>
                    <a:pt x="4220259" y="0"/>
                  </a:cubicBezTo>
                  <a:cubicBezTo>
                    <a:pt x="4584977" y="6552"/>
                    <a:pt x="4504165" y="24789"/>
                    <a:pt x="4772191" y="0"/>
                  </a:cubicBezTo>
                  <a:cubicBezTo>
                    <a:pt x="5040217" y="-24789"/>
                    <a:pt x="5570209" y="-17040"/>
                    <a:pt x="6057788" y="0"/>
                  </a:cubicBezTo>
                  <a:cubicBezTo>
                    <a:pt x="6073308" y="121308"/>
                    <a:pt x="6085355" y="399117"/>
                    <a:pt x="6057788" y="587399"/>
                  </a:cubicBezTo>
                  <a:cubicBezTo>
                    <a:pt x="6030221" y="775681"/>
                    <a:pt x="6054284" y="896725"/>
                    <a:pt x="6057788" y="1123720"/>
                  </a:cubicBezTo>
                  <a:cubicBezTo>
                    <a:pt x="6061292" y="1350715"/>
                    <a:pt x="6046814" y="1481737"/>
                    <a:pt x="6057788" y="1762198"/>
                  </a:cubicBezTo>
                  <a:cubicBezTo>
                    <a:pt x="6068762" y="2042659"/>
                    <a:pt x="6068669" y="2145185"/>
                    <a:pt x="6057788" y="2247440"/>
                  </a:cubicBezTo>
                  <a:cubicBezTo>
                    <a:pt x="6046907" y="2349695"/>
                    <a:pt x="6056260" y="2490787"/>
                    <a:pt x="6057788" y="2732683"/>
                  </a:cubicBezTo>
                  <a:cubicBezTo>
                    <a:pt x="6059316" y="2974579"/>
                    <a:pt x="6078161" y="3107638"/>
                    <a:pt x="6057788" y="3473317"/>
                  </a:cubicBezTo>
                  <a:cubicBezTo>
                    <a:pt x="6037415" y="3838996"/>
                    <a:pt x="6055725" y="3896808"/>
                    <a:pt x="6057788" y="4111794"/>
                  </a:cubicBezTo>
                  <a:cubicBezTo>
                    <a:pt x="6059851" y="4326780"/>
                    <a:pt x="6039941" y="4751110"/>
                    <a:pt x="6057788" y="5107819"/>
                  </a:cubicBezTo>
                  <a:cubicBezTo>
                    <a:pt x="5753523" y="5125531"/>
                    <a:pt x="5590415" y="5137718"/>
                    <a:pt x="5445278" y="5107819"/>
                  </a:cubicBezTo>
                  <a:cubicBezTo>
                    <a:pt x="5300141" y="5077921"/>
                    <a:pt x="4921516" y="5136626"/>
                    <a:pt x="4651035" y="5107819"/>
                  </a:cubicBezTo>
                  <a:cubicBezTo>
                    <a:pt x="4380554" y="5079012"/>
                    <a:pt x="4290853" y="5104101"/>
                    <a:pt x="4038525" y="5107819"/>
                  </a:cubicBezTo>
                  <a:cubicBezTo>
                    <a:pt x="3786197" y="5111538"/>
                    <a:pt x="3632337" y="5073590"/>
                    <a:pt x="3304860" y="5107819"/>
                  </a:cubicBezTo>
                  <a:cubicBezTo>
                    <a:pt x="2977384" y="5142048"/>
                    <a:pt x="2919894" y="5096760"/>
                    <a:pt x="2813506" y="5107819"/>
                  </a:cubicBezTo>
                  <a:cubicBezTo>
                    <a:pt x="2707118" y="5118878"/>
                    <a:pt x="2441386" y="5106217"/>
                    <a:pt x="2322152" y="5107819"/>
                  </a:cubicBezTo>
                  <a:cubicBezTo>
                    <a:pt x="2202918" y="5109421"/>
                    <a:pt x="1889495" y="5114349"/>
                    <a:pt x="1770220" y="5107819"/>
                  </a:cubicBezTo>
                  <a:cubicBezTo>
                    <a:pt x="1650945" y="5101289"/>
                    <a:pt x="1427379" y="5128951"/>
                    <a:pt x="1157711" y="5107819"/>
                  </a:cubicBezTo>
                  <a:cubicBezTo>
                    <a:pt x="888043" y="5086687"/>
                    <a:pt x="398987" y="5157851"/>
                    <a:pt x="0" y="5107819"/>
                  </a:cubicBezTo>
                  <a:cubicBezTo>
                    <a:pt x="36263" y="4754571"/>
                    <a:pt x="29706" y="4671882"/>
                    <a:pt x="0" y="4367185"/>
                  </a:cubicBezTo>
                  <a:cubicBezTo>
                    <a:pt x="-29706" y="4062488"/>
                    <a:pt x="-15187" y="4081109"/>
                    <a:pt x="0" y="3830864"/>
                  </a:cubicBezTo>
                  <a:cubicBezTo>
                    <a:pt x="15187" y="3580619"/>
                    <a:pt x="-15078" y="3418120"/>
                    <a:pt x="0" y="3090230"/>
                  </a:cubicBezTo>
                  <a:cubicBezTo>
                    <a:pt x="15078" y="2762340"/>
                    <a:pt x="33034" y="2593855"/>
                    <a:pt x="0" y="2400675"/>
                  </a:cubicBezTo>
                  <a:cubicBezTo>
                    <a:pt x="-33034" y="2207496"/>
                    <a:pt x="15459" y="2069796"/>
                    <a:pt x="0" y="1864354"/>
                  </a:cubicBezTo>
                  <a:cubicBezTo>
                    <a:pt x="-15459" y="1658912"/>
                    <a:pt x="27926" y="1517240"/>
                    <a:pt x="0" y="1225877"/>
                  </a:cubicBezTo>
                  <a:cubicBezTo>
                    <a:pt x="-27926" y="934514"/>
                    <a:pt x="28361" y="844454"/>
                    <a:pt x="0" y="638477"/>
                  </a:cubicBezTo>
                  <a:cubicBezTo>
                    <a:pt x="-28361" y="432500"/>
                    <a:pt x="11818" y="219910"/>
                    <a:pt x="0" y="0"/>
                  </a:cubicBezTo>
                  <a:close/>
                </a:path>
                <a:path w="6057788" h="5107819" stroke="0" extrusionOk="0">
                  <a:moveTo>
                    <a:pt x="0" y="0"/>
                  </a:moveTo>
                  <a:cubicBezTo>
                    <a:pt x="202422" y="-9651"/>
                    <a:pt x="336641" y="11045"/>
                    <a:pt x="491354" y="0"/>
                  </a:cubicBezTo>
                  <a:cubicBezTo>
                    <a:pt x="646067" y="-11045"/>
                    <a:pt x="912928" y="13566"/>
                    <a:pt x="1164441" y="0"/>
                  </a:cubicBezTo>
                  <a:cubicBezTo>
                    <a:pt x="1415954" y="-13566"/>
                    <a:pt x="1448959" y="21393"/>
                    <a:pt x="1655795" y="0"/>
                  </a:cubicBezTo>
                  <a:cubicBezTo>
                    <a:pt x="1862631" y="-21393"/>
                    <a:pt x="2038552" y="8332"/>
                    <a:pt x="2147149" y="0"/>
                  </a:cubicBezTo>
                  <a:cubicBezTo>
                    <a:pt x="2255746" y="-8332"/>
                    <a:pt x="2466758" y="-1321"/>
                    <a:pt x="2638503" y="0"/>
                  </a:cubicBezTo>
                  <a:cubicBezTo>
                    <a:pt x="2810248" y="1321"/>
                    <a:pt x="3136449" y="-12777"/>
                    <a:pt x="3432747" y="0"/>
                  </a:cubicBezTo>
                  <a:cubicBezTo>
                    <a:pt x="3729045" y="12777"/>
                    <a:pt x="3858193" y="-14204"/>
                    <a:pt x="4045256" y="0"/>
                  </a:cubicBezTo>
                  <a:cubicBezTo>
                    <a:pt x="4232319" y="14204"/>
                    <a:pt x="4499862" y="5025"/>
                    <a:pt x="4778922" y="0"/>
                  </a:cubicBezTo>
                  <a:cubicBezTo>
                    <a:pt x="5057982" y="-5025"/>
                    <a:pt x="5211233" y="9035"/>
                    <a:pt x="5391431" y="0"/>
                  </a:cubicBezTo>
                  <a:cubicBezTo>
                    <a:pt x="5571629" y="-9035"/>
                    <a:pt x="5791649" y="-4402"/>
                    <a:pt x="6057788" y="0"/>
                  </a:cubicBezTo>
                  <a:cubicBezTo>
                    <a:pt x="6077883" y="237603"/>
                    <a:pt x="6041411" y="308905"/>
                    <a:pt x="6057788" y="485243"/>
                  </a:cubicBezTo>
                  <a:cubicBezTo>
                    <a:pt x="6074165" y="661581"/>
                    <a:pt x="6061866" y="817588"/>
                    <a:pt x="6057788" y="1072642"/>
                  </a:cubicBezTo>
                  <a:cubicBezTo>
                    <a:pt x="6053710" y="1327696"/>
                    <a:pt x="6032714" y="1433075"/>
                    <a:pt x="6057788" y="1762198"/>
                  </a:cubicBezTo>
                  <a:cubicBezTo>
                    <a:pt x="6082862" y="2091321"/>
                    <a:pt x="6052261" y="2075521"/>
                    <a:pt x="6057788" y="2349597"/>
                  </a:cubicBezTo>
                  <a:cubicBezTo>
                    <a:pt x="6063315" y="2623673"/>
                    <a:pt x="6040899" y="2737359"/>
                    <a:pt x="6057788" y="2834840"/>
                  </a:cubicBezTo>
                  <a:cubicBezTo>
                    <a:pt x="6074677" y="2932321"/>
                    <a:pt x="6037288" y="3218894"/>
                    <a:pt x="6057788" y="3524395"/>
                  </a:cubicBezTo>
                  <a:cubicBezTo>
                    <a:pt x="6078288" y="3829896"/>
                    <a:pt x="6053114" y="3925402"/>
                    <a:pt x="6057788" y="4111794"/>
                  </a:cubicBezTo>
                  <a:cubicBezTo>
                    <a:pt x="6062462" y="4298186"/>
                    <a:pt x="6082424" y="4834993"/>
                    <a:pt x="6057788" y="5107819"/>
                  </a:cubicBezTo>
                  <a:cubicBezTo>
                    <a:pt x="5802367" y="5131696"/>
                    <a:pt x="5588455" y="5122350"/>
                    <a:pt x="5445278" y="5107819"/>
                  </a:cubicBezTo>
                  <a:cubicBezTo>
                    <a:pt x="5302101" y="5093289"/>
                    <a:pt x="4965103" y="5080802"/>
                    <a:pt x="4832769" y="5107819"/>
                  </a:cubicBezTo>
                  <a:cubicBezTo>
                    <a:pt x="4700435" y="5134836"/>
                    <a:pt x="4368612" y="5077136"/>
                    <a:pt x="4099103" y="5107819"/>
                  </a:cubicBezTo>
                  <a:cubicBezTo>
                    <a:pt x="3829594" y="5138502"/>
                    <a:pt x="3644281" y="5076871"/>
                    <a:pt x="3304860" y="5107819"/>
                  </a:cubicBezTo>
                  <a:cubicBezTo>
                    <a:pt x="2965439" y="5138767"/>
                    <a:pt x="2929292" y="5129997"/>
                    <a:pt x="2631772" y="5107819"/>
                  </a:cubicBezTo>
                  <a:cubicBezTo>
                    <a:pt x="2334252" y="5085641"/>
                    <a:pt x="2245748" y="5100745"/>
                    <a:pt x="2079841" y="5107819"/>
                  </a:cubicBezTo>
                  <a:cubicBezTo>
                    <a:pt x="1913934" y="5114893"/>
                    <a:pt x="1709136" y="5079753"/>
                    <a:pt x="1406753" y="5107819"/>
                  </a:cubicBezTo>
                  <a:cubicBezTo>
                    <a:pt x="1104370" y="5135885"/>
                    <a:pt x="987978" y="5108793"/>
                    <a:pt x="794243" y="5107819"/>
                  </a:cubicBezTo>
                  <a:cubicBezTo>
                    <a:pt x="600508" y="5106846"/>
                    <a:pt x="262391" y="5113696"/>
                    <a:pt x="0" y="5107819"/>
                  </a:cubicBezTo>
                  <a:cubicBezTo>
                    <a:pt x="-8543" y="4794542"/>
                    <a:pt x="36387" y="4703402"/>
                    <a:pt x="0" y="4367185"/>
                  </a:cubicBezTo>
                  <a:cubicBezTo>
                    <a:pt x="-36387" y="4030968"/>
                    <a:pt x="-6397" y="4056432"/>
                    <a:pt x="0" y="3830864"/>
                  </a:cubicBezTo>
                  <a:cubicBezTo>
                    <a:pt x="6397" y="3605296"/>
                    <a:pt x="-21056" y="3525956"/>
                    <a:pt x="0" y="3243465"/>
                  </a:cubicBezTo>
                  <a:cubicBezTo>
                    <a:pt x="21056" y="2960974"/>
                    <a:pt x="20935" y="2665495"/>
                    <a:pt x="0" y="2502831"/>
                  </a:cubicBezTo>
                  <a:cubicBezTo>
                    <a:pt x="-20935" y="2340167"/>
                    <a:pt x="-16124" y="1967064"/>
                    <a:pt x="0" y="1813276"/>
                  </a:cubicBezTo>
                  <a:cubicBezTo>
                    <a:pt x="16124" y="1659489"/>
                    <a:pt x="11041" y="1427019"/>
                    <a:pt x="0" y="1328033"/>
                  </a:cubicBezTo>
                  <a:cubicBezTo>
                    <a:pt x="-11041" y="1229047"/>
                    <a:pt x="-8729" y="947194"/>
                    <a:pt x="0" y="689556"/>
                  </a:cubicBezTo>
                  <a:cubicBezTo>
                    <a:pt x="8729" y="431918"/>
                    <a:pt x="-29446" y="15564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582967651">
                    <a:custGeom>
                      <a:avLst/>
                      <a:gdLst>
                        <a:gd name="connsiteX0" fmla="*/ 0 w 5991885"/>
                        <a:gd name="connsiteY0" fmla="*/ 0 h 5169068"/>
                        <a:gd name="connsiteX1" fmla="*/ 665765 w 5991885"/>
                        <a:gd name="connsiteY1" fmla="*/ 0 h 5169068"/>
                        <a:gd name="connsiteX2" fmla="*/ 1451367 w 5991885"/>
                        <a:gd name="connsiteY2" fmla="*/ 0 h 5169068"/>
                        <a:gd name="connsiteX3" fmla="*/ 1997295 w 5991885"/>
                        <a:gd name="connsiteY3" fmla="*/ 0 h 5169068"/>
                        <a:gd name="connsiteX4" fmla="*/ 2722978 w 5991885"/>
                        <a:gd name="connsiteY4" fmla="*/ 0 h 5169068"/>
                        <a:gd name="connsiteX5" fmla="*/ 3448663 w 5991885"/>
                        <a:gd name="connsiteY5" fmla="*/ 0 h 5169068"/>
                        <a:gd name="connsiteX6" fmla="*/ 4174346 w 5991885"/>
                        <a:gd name="connsiteY6" fmla="*/ 0 h 5169068"/>
                        <a:gd name="connsiteX7" fmla="*/ 4720274 w 5991885"/>
                        <a:gd name="connsiteY7" fmla="*/ 0 h 5169068"/>
                        <a:gd name="connsiteX8" fmla="*/ 5991885 w 5991885"/>
                        <a:gd name="connsiteY8" fmla="*/ 0 h 5169068"/>
                        <a:gd name="connsiteX9" fmla="*/ 5991885 w 5991885"/>
                        <a:gd name="connsiteY9" fmla="*/ 594442 h 5169068"/>
                        <a:gd name="connsiteX10" fmla="*/ 5991885 w 5991885"/>
                        <a:gd name="connsiteY10" fmla="*/ 1137194 h 5169068"/>
                        <a:gd name="connsiteX11" fmla="*/ 5991885 w 5991885"/>
                        <a:gd name="connsiteY11" fmla="*/ 1783328 h 5169068"/>
                        <a:gd name="connsiteX12" fmla="*/ 5991885 w 5991885"/>
                        <a:gd name="connsiteY12" fmla="*/ 2274389 h 5169068"/>
                        <a:gd name="connsiteX13" fmla="*/ 5991885 w 5991885"/>
                        <a:gd name="connsiteY13" fmla="*/ 2765451 h 5169068"/>
                        <a:gd name="connsiteX14" fmla="*/ 5991885 w 5991885"/>
                        <a:gd name="connsiteY14" fmla="*/ 3514966 h 5169068"/>
                        <a:gd name="connsiteX15" fmla="*/ 5991885 w 5991885"/>
                        <a:gd name="connsiteY15" fmla="*/ 4161099 h 5169068"/>
                        <a:gd name="connsiteX16" fmla="*/ 5991885 w 5991885"/>
                        <a:gd name="connsiteY16" fmla="*/ 5169068 h 5169068"/>
                        <a:gd name="connsiteX17" fmla="*/ 5386038 w 5991885"/>
                        <a:gd name="connsiteY17" fmla="*/ 5169068 h 5169068"/>
                        <a:gd name="connsiteX18" fmla="*/ 4600436 w 5991885"/>
                        <a:gd name="connsiteY18" fmla="*/ 5169068 h 5169068"/>
                        <a:gd name="connsiteX19" fmla="*/ 3994589 w 5991885"/>
                        <a:gd name="connsiteY19" fmla="*/ 5169068 h 5169068"/>
                        <a:gd name="connsiteX20" fmla="*/ 3268906 w 5991885"/>
                        <a:gd name="connsiteY20" fmla="*/ 5169068 h 5169068"/>
                        <a:gd name="connsiteX21" fmla="*/ 2782897 w 5991885"/>
                        <a:gd name="connsiteY21" fmla="*/ 5169068 h 5169068"/>
                        <a:gd name="connsiteX22" fmla="*/ 2296889 w 5991885"/>
                        <a:gd name="connsiteY22" fmla="*/ 5169068 h 5169068"/>
                        <a:gd name="connsiteX23" fmla="*/ 1750961 w 5991885"/>
                        <a:gd name="connsiteY23" fmla="*/ 5169068 h 5169068"/>
                        <a:gd name="connsiteX24" fmla="*/ 1145116 w 5991885"/>
                        <a:gd name="connsiteY24" fmla="*/ 5169068 h 5169068"/>
                        <a:gd name="connsiteX25" fmla="*/ 0 w 5991885"/>
                        <a:gd name="connsiteY25" fmla="*/ 5169068 h 5169068"/>
                        <a:gd name="connsiteX26" fmla="*/ 0 w 5991885"/>
                        <a:gd name="connsiteY26" fmla="*/ 4419552 h 5169068"/>
                        <a:gd name="connsiteX27" fmla="*/ 0 w 5991885"/>
                        <a:gd name="connsiteY27" fmla="*/ 3876800 h 5169068"/>
                        <a:gd name="connsiteX28" fmla="*/ 0 w 5991885"/>
                        <a:gd name="connsiteY28" fmla="*/ 3127285 h 5169068"/>
                        <a:gd name="connsiteX29" fmla="*/ 0 w 5991885"/>
                        <a:gd name="connsiteY29" fmla="*/ 2429462 h 5169068"/>
                        <a:gd name="connsiteX30" fmla="*/ 0 w 5991885"/>
                        <a:gd name="connsiteY30" fmla="*/ 1886709 h 5169068"/>
                        <a:gd name="connsiteX31" fmla="*/ 0 w 5991885"/>
                        <a:gd name="connsiteY31" fmla="*/ 1240576 h 5169068"/>
                        <a:gd name="connsiteX32" fmla="*/ 0 w 5991885"/>
                        <a:gd name="connsiteY32" fmla="*/ 646133 h 5169068"/>
                        <a:gd name="connsiteX33" fmla="*/ 0 w 5991885"/>
                        <a:gd name="connsiteY33" fmla="*/ 0 h 5169068"/>
                        <a:gd name="connsiteX0" fmla="*/ 0 w 5991885"/>
                        <a:gd name="connsiteY0" fmla="*/ 0 h 5169068"/>
                        <a:gd name="connsiteX1" fmla="*/ 486008 w 5991885"/>
                        <a:gd name="connsiteY1" fmla="*/ 0 h 5169068"/>
                        <a:gd name="connsiteX2" fmla="*/ 1151772 w 5991885"/>
                        <a:gd name="connsiteY2" fmla="*/ 0 h 5169068"/>
                        <a:gd name="connsiteX3" fmla="*/ 1637781 w 5991885"/>
                        <a:gd name="connsiteY3" fmla="*/ 0 h 5169068"/>
                        <a:gd name="connsiteX4" fmla="*/ 2123790 w 5991885"/>
                        <a:gd name="connsiteY4" fmla="*/ 0 h 5169068"/>
                        <a:gd name="connsiteX5" fmla="*/ 2609798 w 5991885"/>
                        <a:gd name="connsiteY5" fmla="*/ 0 h 5169068"/>
                        <a:gd name="connsiteX6" fmla="*/ 3395401 w 5991885"/>
                        <a:gd name="connsiteY6" fmla="*/ 0 h 5169068"/>
                        <a:gd name="connsiteX7" fmla="*/ 4001247 w 5991885"/>
                        <a:gd name="connsiteY7" fmla="*/ 0 h 5169068"/>
                        <a:gd name="connsiteX8" fmla="*/ 4726931 w 5991885"/>
                        <a:gd name="connsiteY8" fmla="*/ 0 h 5169068"/>
                        <a:gd name="connsiteX9" fmla="*/ 5332777 w 5991885"/>
                        <a:gd name="connsiteY9" fmla="*/ 0 h 5169068"/>
                        <a:gd name="connsiteX10" fmla="*/ 5991885 w 5991885"/>
                        <a:gd name="connsiteY10" fmla="*/ 0 h 5169068"/>
                        <a:gd name="connsiteX11" fmla="*/ 5991885 w 5991885"/>
                        <a:gd name="connsiteY11" fmla="*/ 491061 h 5169068"/>
                        <a:gd name="connsiteX12" fmla="*/ 5991885 w 5991885"/>
                        <a:gd name="connsiteY12" fmla="*/ 1085504 h 5169068"/>
                        <a:gd name="connsiteX13" fmla="*/ 5991885 w 5991885"/>
                        <a:gd name="connsiteY13" fmla="*/ 1783328 h 5169068"/>
                        <a:gd name="connsiteX14" fmla="*/ 5991885 w 5991885"/>
                        <a:gd name="connsiteY14" fmla="*/ 2377771 h 5169068"/>
                        <a:gd name="connsiteX15" fmla="*/ 5991885 w 5991885"/>
                        <a:gd name="connsiteY15" fmla="*/ 2868833 h 5169068"/>
                        <a:gd name="connsiteX16" fmla="*/ 5991885 w 5991885"/>
                        <a:gd name="connsiteY16" fmla="*/ 3566656 h 5169068"/>
                        <a:gd name="connsiteX17" fmla="*/ 5991885 w 5991885"/>
                        <a:gd name="connsiteY17" fmla="*/ 4161099 h 5169068"/>
                        <a:gd name="connsiteX18" fmla="*/ 5991885 w 5991885"/>
                        <a:gd name="connsiteY18" fmla="*/ 5169068 h 5169068"/>
                        <a:gd name="connsiteX19" fmla="*/ 5386038 w 5991885"/>
                        <a:gd name="connsiteY19" fmla="*/ 5169068 h 5169068"/>
                        <a:gd name="connsiteX20" fmla="*/ 4780193 w 5991885"/>
                        <a:gd name="connsiteY20" fmla="*/ 5169068 h 5169068"/>
                        <a:gd name="connsiteX21" fmla="*/ 4054508 w 5991885"/>
                        <a:gd name="connsiteY21" fmla="*/ 5169068 h 5169068"/>
                        <a:gd name="connsiteX22" fmla="*/ 3268906 w 5991885"/>
                        <a:gd name="connsiteY22" fmla="*/ 5169068 h 5169068"/>
                        <a:gd name="connsiteX23" fmla="*/ 2603140 w 5991885"/>
                        <a:gd name="connsiteY23" fmla="*/ 5169068 h 5169068"/>
                        <a:gd name="connsiteX24" fmla="*/ 2057214 w 5991885"/>
                        <a:gd name="connsiteY24" fmla="*/ 5169068 h 5169068"/>
                        <a:gd name="connsiteX25" fmla="*/ 1391448 w 5991885"/>
                        <a:gd name="connsiteY25" fmla="*/ 5169068 h 5169068"/>
                        <a:gd name="connsiteX26" fmla="*/ 785602 w 5991885"/>
                        <a:gd name="connsiteY26" fmla="*/ 5169068 h 5169068"/>
                        <a:gd name="connsiteX27" fmla="*/ 0 w 5991885"/>
                        <a:gd name="connsiteY27" fmla="*/ 5169068 h 5169068"/>
                        <a:gd name="connsiteX28" fmla="*/ 0 w 5991885"/>
                        <a:gd name="connsiteY28" fmla="*/ 4419552 h 5169068"/>
                        <a:gd name="connsiteX29" fmla="*/ 0 w 5991885"/>
                        <a:gd name="connsiteY29" fmla="*/ 3876800 h 5169068"/>
                        <a:gd name="connsiteX30" fmla="*/ 0 w 5991885"/>
                        <a:gd name="connsiteY30" fmla="*/ 3282358 h 5169068"/>
                        <a:gd name="connsiteX31" fmla="*/ 0 w 5991885"/>
                        <a:gd name="connsiteY31" fmla="*/ 2532843 h 5169068"/>
                        <a:gd name="connsiteX32" fmla="*/ 0 w 5991885"/>
                        <a:gd name="connsiteY32" fmla="*/ 1835019 h 5169068"/>
                        <a:gd name="connsiteX33" fmla="*/ 0 w 5991885"/>
                        <a:gd name="connsiteY33" fmla="*/ 1343957 h 5169068"/>
                        <a:gd name="connsiteX34" fmla="*/ 0 w 5991885"/>
                        <a:gd name="connsiteY34" fmla="*/ 697824 h 5169068"/>
                        <a:gd name="connsiteX35" fmla="*/ 0 w 5991885"/>
                        <a:gd name="connsiteY35" fmla="*/ 0 h 5169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</a:cxnLst>
                      <a:rect l="l" t="t" r="r" b="b"/>
                      <a:pathLst>
                        <a:path w="5991885" h="5169068" fill="none" extrusionOk="0">
                          <a:moveTo>
                            <a:pt x="0" y="0"/>
                          </a:moveTo>
                          <a:cubicBezTo>
                            <a:pt x="335037" y="12961"/>
                            <a:pt x="387497" y="31454"/>
                            <a:pt x="665765" y="0"/>
                          </a:cubicBezTo>
                          <a:cubicBezTo>
                            <a:pt x="928503" y="-31684"/>
                            <a:pt x="1267233" y="31734"/>
                            <a:pt x="1451367" y="0"/>
                          </a:cubicBezTo>
                          <a:cubicBezTo>
                            <a:pt x="1636403" y="-20712"/>
                            <a:pt x="1741171" y="-14963"/>
                            <a:pt x="1997295" y="0"/>
                          </a:cubicBezTo>
                          <a:cubicBezTo>
                            <a:pt x="2233694" y="54754"/>
                            <a:pt x="2508422" y="43580"/>
                            <a:pt x="2722978" y="0"/>
                          </a:cubicBezTo>
                          <a:cubicBezTo>
                            <a:pt x="2924412" y="-4485"/>
                            <a:pt x="3139669" y="24606"/>
                            <a:pt x="3448663" y="0"/>
                          </a:cubicBezTo>
                          <a:cubicBezTo>
                            <a:pt x="3748460" y="-15408"/>
                            <a:pt x="3815688" y="-3110"/>
                            <a:pt x="4174346" y="0"/>
                          </a:cubicBezTo>
                          <a:cubicBezTo>
                            <a:pt x="4533362" y="18258"/>
                            <a:pt x="4458578" y="16411"/>
                            <a:pt x="4720274" y="0"/>
                          </a:cubicBezTo>
                          <a:cubicBezTo>
                            <a:pt x="4973817" y="-12389"/>
                            <a:pt x="5481824" y="-31379"/>
                            <a:pt x="5991885" y="0"/>
                          </a:cubicBezTo>
                          <a:cubicBezTo>
                            <a:pt x="6001919" y="124374"/>
                            <a:pt x="5999416" y="389578"/>
                            <a:pt x="5991885" y="594442"/>
                          </a:cubicBezTo>
                          <a:cubicBezTo>
                            <a:pt x="5988668" y="786301"/>
                            <a:pt x="5980557" y="921038"/>
                            <a:pt x="5991885" y="1137194"/>
                          </a:cubicBezTo>
                          <a:cubicBezTo>
                            <a:pt x="5988061" y="1351601"/>
                            <a:pt x="5978622" y="1503125"/>
                            <a:pt x="5991885" y="1783328"/>
                          </a:cubicBezTo>
                          <a:cubicBezTo>
                            <a:pt x="6003321" y="2063805"/>
                            <a:pt x="6002889" y="2167927"/>
                            <a:pt x="5991885" y="2274389"/>
                          </a:cubicBezTo>
                          <a:cubicBezTo>
                            <a:pt x="5987033" y="2363928"/>
                            <a:pt x="6014645" y="2541404"/>
                            <a:pt x="5991885" y="2765451"/>
                          </a:cubicBezTo>
                          <a:cubicBezTo>
                            <a:pt x="6005518" y="3005929"/>
                            <a:pt x="6033457" y="3145621"/>
                            <a:pt x="5991885" y="3514966"/>
                          </a:cubicBezTo>
                          <a:cubicBezTo>
                            <a:pt x="5959396" y="3886594"/>
                            <a:pt x="5992378" y="3944280"/>
                            <a:pt x="5991885" y="4161099"/>
                          </a:cubicBezTo>
                          <a:cubicBezTo>
                            <a:pt x="6053313" y="4414571"/>
                            <a:pt x="6018804" y="4774596"/>
                            <a:pt x="5991885" y="5169068"/>
                          </a:cubicBezTo>
                          <a:cubicBezTo>
                            <a:pt x="5699661" y="5176117"/>
                            <a:pt x="5514410" y="5198266"/>
                            <a:pt x="5386038" y="5169068"/>
                          </a:cubicBezTo>
                          <a:cubicBezTo>
                            <a:pt x="5227904" y="5148953"/>
                            <a:pt x="4879643" y="5147210"/>
                            <a:pt x="4600436" y="5169068"/>
                          </a:cubicBezTo>
                          <a:cubicBezTo>
                            <a:pt x="4318994" y="5138113"/>
                            <a:pt x="4238093" y="5169000"/>
                            <a:pt x="3994589" y="5169068"/>
                          </a:cubicBezTo>
                          <a:cubicBezTo>
                            <a:pt x="3754539" y="5170705"/>
                            <a:pt x="3566846" y="5162883"/>
                            <a:pt x="3268906" y="5169068"/>
                          </a:cubicBezTo>
                          <a:cubicBezTo>
                            <a:pt x="2936044" y="5199732"/>
                            <a:pt x="2900496" y="5164487"/>
                            <a:pt x="2782897" y="5169068"/>
                          </a:cubicBezTo>
                          <a:cubicBezTo>
                            <a:pt x="2669695" y="5174492"/>
                            <a:pt x="2412616" y="5169072"/>
                            <a:pt x="2296889" y="5169068"/>
                          </a:cubicBezTo>
                          <a:cubicBezTo>
                            <a:pt x="2168851" y="5174847"/>
                            <a:pt x="1869096" y="5188260"/>
                            <a:pt x="1750961" y="5169068"/>
                          </a:cubicBezTo>
                          <a:cubicBezTo>
                            <a:pt x="1652530" y="5186611"/>
                            <a:pt x="1389874" y="5214952"/>
                            <a:pt x="1145116" y="5169068"/>
                          </a:cubicBezTo>
                          <a:cubicBezTo>
                            <a:pt x="891978" y="5214352"/>
                            <a:pt x="329557" y="5170864"/>
                            <a:pt x="0" y="5169068"/>
                          </a:cubicBezTo>
                          <a:cubicBezTo>
                            <a:pt x="31040" y="4798722"/>
                            <a:pt x="38974" y="4728873"/>
                            <a:pt x="0" y="4419552"/>
                          </a:cubicBezTo>
                          <a:cubicBezTo>
                            <a:pt x="-25893" y="4114922"/>
                            <a:pt x="-13680" y="4131210"/>
                            <a:pt x="0" y="3876800"/>
                          </a:cubicBezTo>
                          <a:cubicBezTo>
                            <a:pt x="27849" y="3604240"/>
                            <a:pt x="-23793" y="3438363"/>
                            <a:pt x="0" y="3127285"/>
                          </a:cubicBezTo>
                          <a:cubicBezTo>
                            <a:pt x="28255" y="2796328"/>
                            <a:pt x="52752" y="2608760"/>
                            <a:pt x="0" y="2429462"/>
                          </a:cubicBezTo>
                          <a:cubicBezTo>
                            <a:pt x="-20514" y="2223111"/>
                            <a:pt x="13328" y="2129328"/>
                            <a:pt x="0" y="1886709"/>
                          </a:cubicBezTo>
                          <a:cubicBezTo>
                            <a:pt x="-11391" y="1646925"/>
                            <a:pt x="47966" y="1547171"/>
                            <a:pt x="0" y="1240576"/>
                          </a:cubicBezTo>
                          <a:cubicBezTo>
                            <a:pt x="-40613" y="958053"/>
                            <a:pt x="48201" y="856894"/>
                            <a:pt x="0" y="646133"/>
                          </a:cubicBezTo>
                          <a:cubicBezTo>
                            <a:pt x="16414" y="457622"/>
                            <a:pt x="12098" y="234740"/>
                            <a:pt x="0" y="0"/>
                          </a:cubicBezTo>
                          <a:close/>
                        </a:path>
                        <a:path w="5991885" h="5169068" stroke="0" extrusionOk="0">
                          <a:moveTo>
                            <a:pt x="0" y="0"/>
                          </a:moveTo>
                          <a:cubicBezTo>
                            <a:pt x="196880" y="-15792"/>
                            <a:pt x="314412" y="3468"/>
                            <a:pt x="486008" y="0"/>
                          </a:cubicBezTo>
                          <a:cubicBezTo>
                            <a:pt x="597321" y="4074"/>
                            <a:pt x="907798" y="24991"/>
                            <a:pt x="1151772" y="0"/>
                          </a:cubicBezTo>
                          <a:cubicBezTo>
                            <a:pt x="1410248" y="-18094"/>
                            <a:pt x="1429623" y="12592"/>
                            <a:pt x="1637781" y="0"/>
                          </a:cubicBezTo>
                          <a:cubicBezTo>
                            <a:pt x="1853066" y="-42020"/>
                            <a:pt x="1999709" y="18997"/>
                            <a:pt x="2123790" y="0"/>
                          </a:cubicBezTo>
                          <a:cubicBezTo>
                            <a:pt x="2227809" y="5583"/>
                            <a:pt x="2462302" y="217"/>
                            <a:pt x="2609798" y="0"/>
                          </a:cubicBezTo>
                          <a:cubicBezTo>
                            <a:pt x="2772723" y="9696"/>
                            <a:pt x="3085127" y="-20884"/>
                            <a:pt x="3395401" y="0"/>
                          </a:cubicBezTo>
                          <a:cubicBezTo>
                            <a:pt x="3691500" y="15543"/>
                            <a:pt x="3820730" y="-7183"/>
                            <a:pt x="4001247" y="0"/>
                          </a:cubicBezTo>
                          <a:cubicBezTo>
                            <a:pt x="4204949" y="60437"/>
                            <a:pt x="4453050" y="15391"/>
                            <a:pt x="4726931" y="0"/>
                          </a:cubicBezTo>
                          <a:cubicBezTo>
                            <a:pt x="5038895" y="-7192"/>
                            <a:pt x="5181338" y="17566"/>
                            <a:pt x="5332777" y="0"/>
                          </a:cubicBezTo>
                          <a:cubicBezTo>
                            <a:pt x="5548375" y="-3853"/>
                            <a:pt x="5725273" y="11381"/>
                            <a:pt x="5991885" y="0"/>
                          </a:cubicBezTo>
                          <a:cubicBezTo>
                            <a:pt x="6010398" y="226572"/>
                            <a:pt x="5975247" y="323277"/>
                            <a:pt x="5991885" y="491061"/>
                          </a:cubicBezTo>
                          <a:cubicBezTo>
                            <a:pt x="5989797" y="695557"/>
                            <a:pt x="6023613" y="831093"/>
                            <a:pt x="5991885" y="1085504"/>
                          </a:cubicBezTo>
                          <a:cubicBezTo>
                            <a:pt x="5991556" y="1356785"/>
                            <a:pt x="5963453" y="1456234"/>
                            <a:pt x="5991885" y="1783328"/>
                          </a:cubicBezTo>
                          <a:cubicBezTo>
                            <a:pt x="6009727" y="2115157"/>
                            <a:pt x="5979698" y="2099327"/>
                            <a:pt x="5991885" y="2377771"/>
                          </a:cubicBezTo>
                          <a:cubicBezTo>
                            <a:pt x="5997085" y="2665863"/>
                            <a:pt x="5979661" y="2768817"/>
                            <a:pt x="5991885" y="2868833"/>
                          </a:cubicBezTo>
                          <a:cubicBezTo>
                            <a:pt x="6021579" y="2926416"/>
                            <a:pt x="5946512" y="3239263"/>
                            <a:pt x="5991885" y="3566656"/>
                          </a:cubicBezTo>
                          <a:cubicBezTo>
                            <a:pt x="6008891" y="3895046"/>
                            <a:pt x="5991501" y="3972390"/>
                            <a:pt x="5991885" y="4161099"/>
                          </a:cubicBezTo>
                          <a:cubicBezTo>
                            <a:pt x="5978246" y="4284330"/>
                            <a:pt x="6059028" y="4942276"/>
                            <a:pt x="5991885" y="5169068"/>
                          </a:cubicBezTo>
                          <a:cubicBezTo>
                            <a:pt x="5753804" y="5167823"/>
                            <a:pt x="5532767" y="5182710"/>
                            <a:pt x="5386038" y="5169068"/>
                          </a:cubicBezTo>
                          <a:cubicBezTo>
                            <a:pt x="5270638" y="5169308"/>
                            <a:pt x="4914790" y="5169352"/>
                            <a:pt x="4780193" y="5169068"/>
                          </a:cubicBezTo>
                          <a:cubicBezTo>
                            <a:pt x="4702372" y="5220188"/>
                            <a:pt x="4336083" y="5117577"/>
                            <a:pt x="4054508" y="5169068"/>
                          </a:cubicBezTo>
                          <a:cubicBezTo>
                            <a:pt x="3749437" y="5213316"/>
                            <a:pt x="3615021" y="5148231"/>
                            <a:pt x="3268906" y="5169068"/>
                          </a:cubicBezTo>
                          <a:cubicBezTo>
                            <a:pt x="2934932" y="5203637"/>
                            <a:pt x="2901548" y="5190227"/>
                            <a:pt x="2603140" y="5169068"/>
                          </a:cubicBezTo>
                          <a:cubicBezTo>
                            <a:pt x="2306796" y="5155346"/>
                            <a:pt x="2218839" y="5163263"/>
                            <a:pt x="2057214" y="5169068"/>
                          </a:cubicBezTo>
                          <a:cubicBezTo>
                            <a:pt x="1901380" y="5183955"/>
                            <a:pt x="1707495" y="5102391"/>
                            <a:pt x="1391448" y="5169068"/>
                          </a:cubicBezTo>
                          <a:cubicBezTo>
                            <a:pt x="1078338" y="5195147"/>
                            <a:pt x="966159" y="5185630"/>
                            <a:pt x="785602" y="5169068"/>
                          </a:cubicBezTo>
                          <a:cubicBezTo>
                            <a:pt x="601794" y="5182433"/>
                            <a:pt x="253911" y="5189345"/>
                            <a:pt x="0" y="5169068"/>
                          </a:cubicBezTo>
                          <a:cubicBezTo>
                            <a:pt x="-20167" y="4852342"/>
                            <a:pt x="32640" y="4758243"/>
                            <a:pt x="0" y="4419552"/>
                          </a:cubicBezTo>
                          <a:cubicBezTo>
                            <a:pt x="-42381" y="4077781"/>
                            <a:pt x="-5061" y="4102196"/>
                            <a:pt x="0" y="3876800"/>
                          </a:cubicBezTo>
                          <a:cubicBezTo>
                            <a:pt x="27219" y="3648147"/>
                            <a:pt x="-34259" y="3551956"/>
                            <a:pt x="0" y="3282358"/>
                          </a:cubicBezTo>
                          <a:cubicBezTo>
                            <a:pt x="-4078" y="3025872"/>
                            <a:pt x="6664" y="2701824"/>
                            <a:pt x="0" y="2532843"/>
                          </a:cubicBezTo>
                          <a:cubicBezTo>
                            <a:pt x="6831" y="2394910"/>
                            <a:pt x="-21048" y="2004138"/>
                            <a:pt x="0" y="1835019"/>
                          </a:cubicBezTo>
                          <a:cubicBezTo>
                            <a:pt x="29850" y="1677345"/>
                            <a:pt x="21361" y="1464580"/>
                            <a:pt x="0" y="1343957"/>
                          </a:cubicBezTo>
                          <a:cubicBezTo>
                            <a:pt x="4770" y="1288629"/>
                            <a:pt x="-67974" y="938779"/>
                            <a:pt x="0" y="697824"/>
                          </a:cubicBezTo>
                          <a:cubicBezTo>
                            <a:pt x="-16172" y="420210"/>
                            <a:pt x="-56609" y="143007"/>
                            <a:pt x="0" y="0"/>
                          </a:cubicBezTo>
                          <a:close/>
                        </a:path>
                        <a:path w="5991885" h="5169068" fill="none" stroke="0" extrusionOk="0">
                          <a:moveTo>
                            <a:pt x="0" y="0"/>
                          </a:moveTo>
                          <a:cubicBezTo>
                            <a:pt x="325232" y="26733"/>
                            <a:pt x="393236" y="23828"/>
                            <a:pt x="665765" y="0"/>
                          </a:cubicBezTo>
                          <a:cubicBezTo>
                            <a:pt x="924106" y="-57461"/>
                            <a:pt x="1264850" y="30503"/>
                            <a:pt x="1451367" y="0"/>
                          </a:cubicBezTo>
                          <a:cubicBezTo>
                            <a:pt x="1672962" y="-11440"/>
                            <a:pt x="1744878" y="-24903"/>
                            <a:pt x="1997295" y="0"/>
                          </a:cubicBezTo>
                          <a:cubicBezTo>
                            <a:pt x="2274082" y="22750"/>
                            <a:pt x="2513538" y="-14913"/>
                            <a:pt x="2722978" y="0"/>
                          </a:cubicBezTo>
                          <a:cubicBezTo>
                            <a:pt x="2917963" y="2504"/>
                            <a:pt x="3162839" y="29345"/>
                            <a:pt x="3448663" y="0"/>
                          </a:cubicBezTo>
                          <a:cubicBezTo>
                            <a:pt x="3757083" y="-24261"/>
                            <a:pt x="3805315" y="-13860"/>
                            <a:pt x="4174346" y="0"/>
                          </a:cubicBezTo>
                          <a:cubicBezTo>
                            <a:pt x="4542925" y="5217"/>
                            <a:pt x="4444747" y="17967"/>
                            <a:pt x="4720274" y="0"/>
                          </a:cubicBezTo>
                          <a:cubicBezTo>
                            <a:pt x="4979703" y="-13217"/>
                            <a:pt x="5531085" y="57664"/>
                            <a:pt x="5991885" y="0"/>
                          </a:cubicBezTo>
                          <a:cubicBezTo>
                            <a:pt x="5973167" y="113067"/>
                            <a:pt x="6027923" y="374134"/>
                            <a:pt x="5991885" y="594442"/>
                          </a:cubicBezTo>
                          <a:cubicBezTo>
                            <a:pt x="5957262" y="758518"/>
                            <a:pt x="5980501" y="928166"/>
                            <a:pt x="5991885" y="1137194"/>
                          </a:cubicBezTo>
                          <a:cubicBezTo>
                            <a:pt x="5975724" y="1366545"/>
                            <a:pt x="6012151" y="1503787"/>
                            <a:pt x="5991885" y="1783328"/>
                          </a:cubicBezTo>
                          <a:cubicBezTo>
                            <a:pt x="5990183" y="2085124"/>
                            <a:pt x="6015070" y="2148806"/>
                            <a:pt x="5991885" y="2274389"/>
                          </a:cubicBezTo>
                          <a:cubicBezTo>
                            <a:pt x="5961939" y="2356206"/>
                            <a:pt x="5984262" y="2538451"/>
                            <a:pt x="5991885" y="2765451"/>
                          </a:cubicBezTo>
                          <a:cubicBezTo>
                            <a:pt x="6019036" y="3012279"/>
                            <a:pt x="5998800" y="3123109"/>
                            <a:pt x="5991885" y="3514966"/>
                          </a:cubicBezTo>
                          <a:cubicBezTo>
                            <a:pt x="5968839" y="3881638"/>
                            <a:pt x="5996862" y="3934006"/>
                            <a:pt x="5991885" y="4161099"/>
                          </a:cubicBezTo>
                          <a:cubicBezTo>
                            <a:pt x="5999506" y="4397535"/>
                            <a:pt x="6025347" y="4846712"/>
                            <a:pt x="5991885" y="5169068"/>
                          </a:cubicBezTo>
                          <a:cubicBezTo>
                            <a:pt x="5670497" y="5180781"/>
                            <a:pt x="5495546" y="5205651"/>
                            <a:pt x="5386038" y="5169068"/>
                          </a:cubicBezTo>
                          <a:cubicBezTo>
                            <a:pt x="5205010" y="5142875"/>
                            <a:pt x="4891163" y="5160322"/>
                            <a:pt x="4600436" y="5169068"/>
                          </a:cubicBezTo>
                          <a:cubicBezTo>
                            <a:pt x="4323201" y="5138634"/>
                            <a:pt x="4229829" y="5167749"/>
                            <a:pt x="3994589" y="5169068"/>
                          </a:cubicBezTo>
                          <a:cubicBezTo>
                            <a:pt x="3717812" y="5172487"/>
                            <a:pt x="3613121" y="5109677"/>
                            <a:pt x="3268906" y="5169068"/>
                          </a:cubicBezTo>
                          <a:cubicBezTo>
                            <a:pt x="2943164" y="5213818"/>
                            <a:pt x="2894316" y="5150678"/>
                            <a:pt x="2782897" y="5169068"/>
                          </a:cubicBezTo>
                          <a:cubicBezTo>
                            <a:pt x="2659474" y="5169295"/>
                            <a:pt x="2422297" y="5142727"/>
                            <a:pt x="2296889" y="5169068"/>
                          </a:cubicBezTo>
                          <a:cubicBezTo>
                            <a:pt x="2189590" y="5167705"/>
                            <a:pt x="1864138" y="5175710"/>
                            <a:pt x="1750961" y="5169068"/>
                          </a:cubicBezTo>
                          <a:cubicBezTo>
                            <a:pt x="1621906" y="5152550"/>
                            <a:pt x="1421278" y="5185180"/>
                            <a:pt x="1145116" y="5169068"/>
                          </a:cubicBezTo>
                          <a:cubicBezTo>
                            <a:pt x="899865" y="5090910"/>
                            <a:pt x="370900" y="5206025"/>
                            <a:pt x="0" y="5169068"/>
                          </a:cubicBezTo>
                          <a:cubicBezTo>
                            <a:pt x="52248" y="4804639"/>
                            <a:pt x="26787" y="4715780"/>
                            <a:pt x="0" y="4419552"/>
                          </a:cubicBezTo>
                          <a:cubicBezTo>
                            <a:pt x="-29606" y="4111926"/>
                            <a:pt x="-11209" y="4132520"/>
                            <a:pt x="0" y="3876800"/>
                          </a:cubicBezTo>
                          <a:cubicBezTo>
                            <a:pt x="28433" y="3645827"/>
                            <a:pt x="-13423" y="3454030"/>
                            <a:pt x="0" y="3127285"/>
                          </a:cubicBezTo>
                          <a:cubicBezTo>
                            <a:pt x="-23041" y="2800834"/>
                            <a:pt x="56931" y="2594324"/>
                            <a:pt x="0" y="2429462"/>
                          </a:cubicBezTo>
                          <a:cubicBezTo>
                            <a:pt x="-29874" y="2266210"/>
                            <a:pt x="39440" y="2104407"/>
                            <a:pt x="0" y="1886709"/>
                          </a:cubicBezTo>
                          <a:cubicBezTo>
                            <a:pt x="-10633" y="1665908"/>
                            <a:pt x="47057" y="1546960"/>
                            <a:pt x="0" y="1240576"/>
                          </a:cubicBezTo>
                          <a:cubicBezTo>
                            <a:pt x="-22134" y="924756"/>
                            <a:pt x="27017" y="847301"/>
                            <a:pt x="0" y="646133"/>
                          </a:cubicBezTo>
                          <a:cubicBezTo>
                            <a:pt x="-24812" y="425397"/>
                            <a:pt x="-36530" y="19765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thaiDist">
                <a:lnSpc>
                  <a:spcPts val="2167"/>
                </a:lnSpc>
              </a:pPr>
              <a:r>
                <a:rPr lang="en-US" sz="1200" b="1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200" b="1" spc="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กองทุนไม่สามารถบริหารจัดการหนี้เกินกำหนดชำระให้ต่ำกว่าร้อยละ</a:t>
              </a:r>
              <a:r>
                <a:rPr lang="en-US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 ของหนี้คงเหลือ (เสี่ยงสูง)</a:t>
              </a: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2. สำนักงานการตรวจเงินแผ่นดินไม่แสดงความเห็นต่อรายงานการเงิน</a:t>
              </a:r>
              <a:r>
                <a:rPr lang="en-US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  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ของกองทุน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(เสี่ยงสูง)</a:t>
              </a:r>
              <a:endParaRPr lang="th-TH" sz="1200" b="1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3. </a:t>
              </a: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การเปลี่ยนแปลงเจ้าหน้าที่บ่อยครั้งทำให้การปฏิบัติงานไม่ต่อเนื่อง</a:t>
              </a:r>
            </a:p>
            <a:p>
              <a:pPr algn="thaiDist">
                <a:lnSpc>
                  <a:spcPts val="2167"/>
                </a:lnSpc>
              </a:pP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(ปานกลาง)</a:t>
              </a: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+</a:t>
              </a: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4. </a:t>
              </a:r>
              <a:r>
                <a:rPr lang="th-TH" sz="1200" b="1" kern="0" spc="-58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สถานะทางการเงินขาดสภาพคล่อง รายได้ต่ำกว่ารายจ่าย </a:t>
              </a:r>
              <a:r>
                <a:rPr lang="th-TH" sz="1200" b="1" kern="0" spc="-58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(ปานกลาง)</a:t>
              </a:r>
              <a:endParaRPr lang="th-TH" sz="1200" b="1" kern="0" spc="-58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5. งบประมาณไม่เพียงพอต่อการบริหารกองทุน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(ปานกลาง) +</a:t>
              </a:r>
              <a:endParaRPr lang="th-TH" sz="1200" b="1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6. การเบิกจ่ายงบประมาณ ไม่เป็นไปตามแผน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(ปานกลาง)</a:t>
              </a:r>
              <a:endParaRPr lang="th-TH" sz="1200" b="1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7. ลูกหนี้ทำผิดสัญญาไม่ชำระคืนเงินตามที่ระบุไว้ในสัญญา </a:t>
              </a: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(เสี่ยงน้อย)</a:t>
              </a:r>
              <a:endParaRPr lang="th-TH" sz="1200" b="1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8. </a:t>
              </a: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โครงสร้างและกรอบอัตรากำลังของสำนักงานเลขานุการคณะอนุ</a:t>
              </a:r>
              <a:r>
                <a:rPr lang="en-US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   </a:t>
              </a:r>
            </a:p>
            <a:p>
              <a:pPr algn="thaiDist">
                <a:lnSpc>
                  <a:spcPts val="2167"/>
                </a:lnSpc>
              </a:pPr>
              <a:r>
                <a:rPr lang="th-TH" sz="1200" b="1" kern="0" spc="-42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กรรมการบริหารกองทุนพัฒนาบทบาทสตรีกรุงเทพมหานคร ไม่สอดคล้อง</a:t>
              </a:r>
              <a:r>
                <a:rPr lang="en-US" sz="1200" b="1" kern="0" spc="-42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        </a:t>
              </a:r>
            </a:p>
            <a:p>
              <a:pPr algn="thaiDist">
                <a:lnSpc>
                  <a:spcPts val="2167"/>
                </a:lnSpc>
              </a:pP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กับภารกิจหน้าที่ </a:t>
              </a:r>
              <a:r>
                <a:rPr lang="th-TH" sz="1200" b="1" kern="0" spc="33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(เสี่ยงน้อย) +</a:t>
              </a:r>
              <a:endParaRPr lang="th-TH" sz="1200" b="1" kern="0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  <a:p>
              <a:pPr algn="thaiDist">
                <a:lnSpc>
                  <a:spcPts val="2167"/>
                </a:lnSpc>
              </a:pPr>
              <a:r>
                <a:rPr lang="th-TH" sz="1200" b="1" spc="33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9. </a:t>
              </a:r>
              <a:r>
                <a:rPr lang="th-TH" sz="1200" b="1" kern="0" spc="-50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สื่อ</a:t>
              </a:r>
              <a:r>
                <a:rPr lang="th-TH" sz="120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และช่องทางการประชาสัมพันธ์ ไม่ตรงกับกลุ่มเป้าหมาย </a:t>
              </a:r>
              <a:r>
                <a:rPr lang="th-TH" sz="120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(เสี่ยงน้อยสุด)</a:t>
              </a:r>
              <a:endParaRPr lang="en-US" sz="12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cxnSp>
          <p:nvCxnSpPr>
            <p:cNvPr id="51" name="ลูกศรเชื่อมต่อแบบตรง 50">
              <a:extLst>
                <a:ext uri="{FF2B5EF4-FFF2-40B4-BE49-F238E27FC236}">
                  <a16:creationId xmlns:a16="http://schemas.microsoft.com/office/drawing/2014/main" id="{8224D415-47D5-6B8D-6A6A-DDB9FA3AF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8924" y="1467207"/>
              <a:ext cx="312993" cy="4864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ลูกศรเชื่อมต่อแบบตรง 52">
              <a:extLst>
                <a:ext uri="{FF2B5EF4-FFF2-40B4-BE49-F238E27FC236}">
                  <a16:creationId xmlns:a16="http://schemas.microsoft.com/office/drawing/2014/main" id="{B1D20561-B684-D89A-0CC8-6BF025227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318" y="2043466"/>
              <a:ext cx="643600" cy="5487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ลูกศรเชื่อมต่อแบบตรง 54">
              <a:extLst>
                <a:ext uri="{FF2B5EF4-FFF2-40B4-BE49-F238E27FC236}">
                  <a16:creationId xmlns:a16="http://schemas.microsoft.com/office/drawing/2014/main" id="{8753294F-EB4F-8F6D-91BB-3F65B3BD015B}"/>
                </a:ext>
              </a:extLst>
            </p:cNvPr>
            <p:cNvCxnSpPr>
              <a:cxnSpLocks/>
            </p:cNvCxnSpPr>
            <p:nvPr/>
          </p:nvCxnSpPr>
          <p:spPr>
            <a:xfrm>
              <a:off x="4374837" y="3125113"/>
              <a:ext cx="80578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ลูกศรเชื่อมต่อแบบตรง 56">
              <a:extLst>
                <a:ext uri="{FF2B5EF4-FFF2-40B4-BE49-F238E27FC236}">
                  <a16:creationId xmlns:a16="http://schemas.microsoft.com/office/drawing/2014/main" id="{9A5B7B99-699B-EB4B-75A6-8168C68A9F69}"/>
                </a:ext>
              </a:extLst>
            </p:cNvPr>
            <p:cNvCxnSpPr>
              <a:cxnSpLocks/>
            </p:cNvCxnSpPr>
            <p:nvPr/>
          </p:nvCxnSpPr>
          <p:spPr>
            <a:xfrm>
              <a:off x="4763034" y="3754865"/>
              <a:ext cx="378884" cy="1555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ลูกศรเชื่อมต่อแบบตรง 58">
              <a:extLst>
                <a:ext uri="{FF2B5EF4-FFF2-40B4-BE49-F238E27FC236}">
                  <a16:creationId xmlns:a16="http://schemas.microsoft.com/office/drawing/2014/main" id="{BA66CA00-21BC-3997-ED21-4F216E41B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4719" y="3409566"/>
              <a:ext cx="1287198" cy="593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ลูกศรเชื่อมต่อแบบตรง 62">
              <a:extLst>
                <a:ext uri="{FF2B5EF4-FFF2-40B4-BE49-F238E27FC236}">
                  <a16:creationId xmlns:a16="http://schemas.microsoft.com/office/drawing/2014/main" id="{6176FDDF-2788-F621-4365-45C19B0676AF}"/>
                </a:ext>
              </a:extLst>
            </p:cNvPr>
            <p:cNvCxnSpPr>
              <a:cxnSpLocks/>
            </p:cNvCxnSpPr>
            <p:nvPr/>
          </p:nvCxnSpPr>
          <p:spPr>
            <a:xfrm>
              <a:off x="4018598" y="4659176"/>
              <a:ext cx="1101237" cy="3985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C8186294-42EE-9ECF-FB76-69F1BB4DB13D}"/>
                </a:ext>
              </a:extLst>
            </p:cNvPr>
            <p:cNvSpPr txBox="1"/>
            <p:nvPr/>
          </p:nvSpPr>
          <p:spPr>
            <a:xfrm>
              <a:off x="2039556" y="1384374"/>
              <a:ext cx="1218603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พ.ศ. </a:t>
              </a:r>
              <a:r>
                <a:rPr lang="th-TH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2565</a:t>
              </a:r>
              <a:endPara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0098AC3D-84DF-6F70-225C-B50F763FB163}"/>
                </a:ext>
              </a:extLst>
            </p:cNvPr>
            <p:cNvSpPr txBox="1"/>
            <p:nvPr/>
          </p:nvSpPr>
          <p:spPr>
            <a:xfrm>
              <a:off x="7150389" y="839680"/>
              <a:ext cx="127150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พ.ศ. 2566</a:t>
              </a:r>
              <a:endPara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2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7073728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20163" y="763402"/>
            <a:ext cx="3048000" cy="96971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789" y="2069347"/>
            <a:ext cx="9743809" cy="3098042"/>
            <a:chOff x="936556" y="-79873"/>
            <a:chExt cx="11692571" cy="3717650"/>
          </a:xfrm>
        </p:grpSpPr>
        <p:sp>
          <p:nvSpPr>
            <p:cNvPr id="5" name="Freeform 4"/>
            <p:cNvSpPr/>
            <p:nvPr/>
          </p:nvSpPr>
          <p:spPr>
            <a:xfrm>
              <a:off x="936556" y="-30395"/>
              <a:ext cx="3763579" cy="1196393"/>
            </a:xfrm>
            <a:custGeom>
              <a:avLst/>
              <a:gdLst>
                <a:gd name="connsiteX0" fmla="*/ 0 w 3055170"/>
                <a:gd name="connsiteY0" fmla="*/ 97929 h 979292"/>
                <a:gd name="connsiteX1" fmla="*/ 97929 w 3055170"/>
                <a:gd name="connsiteY1" fmla="*/ 0 h 979292"/>
                <a:gd name="connsiteX2" fmla="*/ 2957241 w 3055170"/>
                <a:gd name="connsiteY2" fmla="*/ 0 h 979292"/>
                <a:gd name="connsiteX3" fmla="*/ 3055170 w 3055170"/>
                <a:gd name="connsiteY3" fmla="*/ 97929 h 979292"/>
                <a:gd name="connsiteX4" fmla="*/ 3055170 w 3055170"/>
                <a:gd name="connsiteY4" fmla="*/ 881363 h 979292"/>
                <a:gd name="connsiteX5" fmla="*/ 2957241 w 3055170"/>
                <a:gd name="connsiteY5" fmla="*/ 979292 h 979292"/>
                <a:gd name="connsiteX6" fmla="*/ 97929 w 3055170"/>
                <a:gd name="connsiteY6" fmla="*/ 979292 h 979292"/>
                <a:gd name="connsiteX7" fmla="*/ 0 w 3055170"/>
                <a:gd name="connsiteY7" fmla="*/ 881363 h 979292"/>
                <a:gd name="connsiteX8" fmla="*/ 0 w 3055170"/>
                <a:gd name="connsiteY8" fmla="*/ 97929 h 97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170" h="979292">
                  <a:moveTo>
                    <a:pt x="0" y="97929"/>
                  </a:moveTo>
                  <a:cubicBezTo>
                    <a:pt x="0" y="43844"/>
                    <a:pt x="43844" y="0"/>
                    <a:pt x="97929" y="0"/>
                  </a:cubicBezTo>
                  <a:lnTo>
                    <a:pt x="2957241" y="0"/>
                  </a:lnTo>
                  <a:cubicBezTo>
                    <a:pt x="3011326" y="0"/>
                    <a:pt x="3055170" y="43844"/>
                    <a:pt x="3055170" y="97929"/>
                  </a:cubicBezTo>
                  <a:lnTo>
                    <a:pt x="3055170" y="881363"/>
                  </a:lnTo>
                  <a:cubicBezTo>
                    <a:pt x="3055170" y="935448"/>
                    <a:pt x="3011326" y="979292"/>
                    <a:pt x="2957241" y="979292"/>
                  </a:cubicBezTo>
                  <a:lnTo>
                    <a:pt x="97929" y="979292"/>
                  </a:lnTo>
                  <a:cubicBezTo>
                    <a:pt x="43844" y="979292"/>
                    <a:pt x="0" y="935448"/>
                    <a:pt x="0" y="881363"/>
                  </a:cubicBezTo>
                  <a:lnTo>
                    <a:pt x="0" y="9792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052" tIns="81052" rIns="81052" bIns="81052" numCol="1" spcCol="1270" anchor="ctr" anchorCtr="0">
              <a:noAutofit/>
            </a:bodyPr>
            <a:lstStyle/>
            <a:p>
              <a:pPr algn="thaiDist" defTabSz="666723">
                <a:lnSpc>
                  <a:spcPct val="150000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</a:t>
              </a:r>
              <a:r>
                <a:rPr lang="th-TH" sz="15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ติดตาม ทวงถาม อย่างต่อเนื่อง </a:t>
              </a:r>
              <a:r>
                <a:rPr lang="th-TH" sz="150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50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500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</a:t>
              </a:r>
              <a:r>
                <a:rPr lang="th-TH" sz="15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กระตุ้นลูกหนี้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771581" y="184416"/>
              <a:ext cx="409695" cy="479266"/>
            </a:xfrm>
            <a:custGeom>
              <a:avLst/>
              <a:gdLst>
                <a:gd name="connsiteX0" fmla="*/ 0 w 409695"/>
                <a:gd name="connsiteY0" fmla="*/ 95853 h 479266"/>
                <a:gd name="connsiteX1" fmla="*/ 204848 w 409695"/>
                <a:gd name="connsiteY1" fmla="*/ 95853 h 479266"/>
                <a:gd name="connsiteX2" fmla="*/ 204848 w 409695"/>
                <a:gd name="connsiteY2" fmla="*/ 0 h 479266"/>
                <a:gd name="connsiteX3" fmla="*/ 409695 w 409695"/>
                <a:gd name="connsiteY3" fmla="*/ 239633 h 479266"/>
                <a:gd name="connsiteX4" fmla="*/ 204848 w 409695"/>
                <a:gd name="connsiteY4" fmla="*/ 479266 h 479266"/>
                <a:gd name="connsiteX5" fmla="*/ 204848 w 409695"/>
                <a:gd name="connsiteY5" fmla="*/ 383413 h 479266"/>
                <a:gd name="connsiteX6" fmla="*/ 0 w 409695"/>
                <a:gd name="connsiteY6" fmla="*/ 383413 h 479266"/>
                <a:gd name="connsiteX7" fmla="*/ 0 w 409695"/>
                <a:gd name="connsiteY7" fmla="*/ 95853 h 4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695" h="479266">
                  <a:moveTo>
                    <a:pt x="0" y="95853"/>
                  </a:moveTo>
                  <a:lnTo>
                    <a:pt x="204848" y="95853"/>
                  </a:lnTo>
                  <a:lnTo>
                    <a:pt x="204848" y="0"/>
                  </a:lnTo>
                  <a:lnTo>
                    <a:pt x="409695" y="239633"/>
                  </a:lnTo>
                  <a:lnTo>
                    <a:pt x="204848" y="479266"/>
                  </a:lnTo>
                  <a:lnTo>
                    <a:pt x="204848" y="383413"/>
                  </a:lnTo>
                  <a:lnTo>
                    <a:pt x="0" y="383413"/>
                  </a:lnTo>
                  <a:lnTo>
                    <a:pt x="0" y="9585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878" rIns="102423" bIns="79878" numCol="1" spcCol="1270" anchor="ctr" anchorCtr="0">
              <a:noAutofit/>
            </a:bodyPr>
            <a:lstStyle/>
            <a:p>
              <a:pPr algn="ctr" defTabSz="6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235434" y="-79873"/>
              <a:ext cx="2709013" cy="1550293"/>
            </a:xfrm>
            <a:custGeom>
              <a:avLst/>
              <a:gdLst>
                <a:gd name="connsiteX0" fmla="*/ 0 w 2914096"/>
                <a:gd name="connsiteY0" fmla="*/ 115952 h 1159516"/>
                <a:gd name="connsiteX1" fmla="*/ 115952 w 2914096"/>
                <a:gd name="connsiteY1" fmla="*/ 0 h 1159516"/>
                <a:gd name="connsiteX2" fmla="*/ 2798144 w 2914096"/>
                <a:gd name="connsiteY2" fmla="*/ 0 h 1159516"/>
                <a:gd name="connsiteX3" fmla="*/ 2914096 w 2914096"/>
                <a:gd name="connsiteY3" fmla="*/ 115952 h 1159516"/>
                <a:gd name="connsiteX4" fmla="*/ 2914096 w 2914096"/>
                <a:gd name="connsiteY4" fmla="*/ 1043564 h 1159516"/>
                <a:gd name="connsiteX5" fmla="*/ 2798144 w 2914096"/>
                <a:gd name="connsiteY5" fmla="*/ 1159516 h 1159516"/>
                <a:gd name="connsiteX6" fmla="*/ 115952 w 2914096"/>
                <a:gd name="connsiteY6" fmla="*/ 1159516 h 1159516"/>
                <a:gd name="connsiteX7" fmla="*/ 0 w 2914096"/>
                <a:gd name="connsiteY7" fmla="*/ 1043564 h 1159516"/>
                <a:gd name="connsiteX8" fmla="*/ 0 w 2914096"/>
                <a:gd name="connsiteY8" fmla="*/ 115952 h 115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4096" h="1159516">
                  <a:moveTo>
                    <a:pt x="0" y="115952"/>
                  </a:moveTo>
                  <a:cubicBezTo>
                    <a:pt x="0" y="51913"/>
                    <a:pt x="51913" y="0"/>
                    <a:pt x="115952" y="0"/>
                  </a:cubicBezTo>
                  <a:lnTo>
                    <a:pt x="2798144" y="0"/>
                  </a:lnTo>
                  <a:cubicBezTo>
                    <a:pt x="2862183" y="0"/>
                    <a:pt x="2914096" y="51913"/>
                    <a:pt x="2914096" y="115952"/>
                  </a:cubicBezTo>
                  <a:lnTo>
                    <a:pt x="2914096" y="1043564"/>
                  </a:lnTo>
                  <a:cubicBezTo>
                    <a:pt x="2914096" y="1107603"/>
                    <a:pt x="2862183" y="1159516"/>
                    <a:pt x="2798144" y="1159516"/>
                  </a:cubicBezTo>
                  <a:lnTo>
                    <a:pt x="115952" y="1159516"/>
                  </a:lnTo>
                  <a:cubicBezTo>
                    <a:pt x="51913" y="1159516"/>
                    <a:pt x="0" y="1107603"/>
                    <a:pt x="0" y="1043564"/>
                  </a:cubicBezTo>
                  <a:lnTo>
                    <a:pt x="0" y="11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1" tIns="79101" rIns="79101" bIns="79101" numCol="1" spcCol="1270" anchor="ctr" anchorCtr="0">
              <a:noAutofit/>
            </a:bodyPr>
            <a:lstStyle/>
            <a:p>
              <a:pPr algn="thaiDist" defTabSz="59264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kern="0" spc="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เพิ่มช่องทางการชำระคืน</a:t>
              </a:r>
              <a:r>
                <a:rPr lang="th-TH" sz="1500" kern="0" spc="17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เพื่ออำนวยความสะดวก </a:t>
              </a:r>
              <a:r>
                <a:rPr lang="th-TH" sz="15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ในการส่งคืนเงิน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0371952" y="1567601"/>
              <a:ext cx="479267" cy="422702"/>
            </a:xfrm>
            <a:custGeom>
              <a:avLst/>
              <a:gdLst>
                <a:gd name="connsiteX0" fmla="*/ 0 w 422701"/>
                <a:gd name="connsiteY0" fmla="*/ 95853 h 479266"/>
                <a:gd name="connsiteX1" fmla="*/ 211351 w 422701"/>
                <a:gd name="connsiteY1" fmla="*/ 95853 h 479266"/>
                <a:gd name="connsiteX2" fmla="*/ 211351 w 422701"/>
                <a:gd name="connsiteY2" fmla="*/ 0 h 479266"/>
                <a:gd name="connsiteX3" fmla="*/ 422701 w 422701"/>
                <a:gd name="connsiteY3" fmla="*/ 239633 h 479266"/>
                <a:gd name="connsiteX4" fmla="*/ 211351 w 422701"/>
                <a:gd name="connsiteY4" fmla="*/ 479266 h 479266"/>
                <a:gd name="connsiteX5" fmla="*/ 211351 w 422701"/>
                <a:gd name="connsiteY5" fmla="*/ 383413 h 479266"/>
                <a:gd name="connsiteX6" fmla="*/ 0 w 422701"/>
                <a:gd name="connsiteY6" fmla="*/ 383413 h 479266"/>
                <a:gd name="connsiteX7" fmla="*/ 0 w 422701"/>
                <a:gd name="connsiteY7" fmla="*/ 95853 h 4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01" h="479266">
                  <a:moveTo>
                    <a:pt x="338161" y="1"/>
                  </a:moveTo>
                  <a:lnTo>
                    <a:pt x="338161" y="239634"/>
                  </a:lnTo>
                  <a:lnTo>
                    <a:pt x="422701" y="239634"/>
                  </a:lnTo>
                  <a:lnTo>
                    <a:pt x="211351" y="479265"/>
                  </a:lnTo>
                  <a:lnTo>
                    <a:pt x="0" y="239634"/>
                  </a:lnTo>
                  <a:lnTo>
                    <a:pt x="84540" y="239634"/>
                  </a:lnTo>
                  <a:lnTo>
                    <a:pt x="84540" y="1"/>
                  </a:lnTo>
                  <a:lnTo>
                    <a:pt x="338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877" tIns="1" rIns="79878" bIns="105674" numCol="1" spcCol="1270" anchor="ctr" anchorCtr="0">
              <a:noAutofit/>
            </a:bodyPr>
            <a:lstStyle/>
            <a:p>
              <a:pPr algn="ctr" defTabSz="6667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594046" y="-79872"/>
              <a:ext cx="4035080" cy="1550292"/>
            </a:xfrm>
            <a:custGeom>
              <a:avLst/>
              <a:gdLst>
                <a:gd name="connsiteX0" fmla="*/ 0 w 1932526"/>
                <a:gd name="connsiteY0" fmla="*/ 115952 h 1159516"/>
                <a:gd name="connsiteX1" fmla="*/ 115952 w 1932526"/>
                <a:gd name="connsiteY1" fmla="*/ 0 h 1159516"/>
                <a:gd name="connsiteX2" fmla="*/ 1816574 w 1932526"/>
                <a:gd name="connsiteY2" fmla="*/ 0 h 1159516"/>
                <a:gd name="connsiteX3" fmla="*/ 1932526 w 1932526"/>
                <a:gd name="connsiteY3" fmla="*/ 115952 h 1159516"/>
                <a:gd name="connsiteX4" fmla="*/ 1932526 w 1932526"/>
                <a:gd name="connsiteY4" fmla="*/ 1043564 h 1159516"/>
                <a:gd name="connsiteX5" fmla="*/ 1816574 w 1932526"/>
                <a:gd name="connsiteY5" fmla="*/ 1159516 h 1159516"/>
                <a:gd name="connsiteX6" fmla="*/ 115952 w 1932526"/>
                <a:gd name="connsiteY6" fmla="*/ 1159516 h 1159516"/>
                <a:gd name="connsiteX7" fmla="*/ 0 w 1932526"/>
                <a:gd name="connsiteY7" fmla="*/ 1043564 h 1159516"/>
                <a:gd name="connsiteX8" fmla="*/ 0 w 1932526"/>
                <a:gd name="connsiteY8" fmla="*/ 115952 h 115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26" h="1159516">
                  <a:moveTo>
                    <a:pt x="0" y="115952"/>
                  </a:moveTo>
                  <a:cubicBezTo>
                    <a:pt x="0" y="51913"/>
                    <a:pt x="51913" y="0"/>
                    <a:pt x="115952" y="0"/>
                  </a:cubicBezTo>
                  <a:lnTo>
                    <a:pt x="1816574" y="0"/>
                  </a:lnTo>
                  <a:cubicBezTo>
                    <a:pt x="1880613" y="0"/>
                    <a:pt x="1932526" y="51913"/>
                    <a:pt x="1932526" y="115952"/>
                  </a:cubicBezTo>
                  <a:lnTo>
                    <a:pt x="1932526" y="1043564"/>
                  </a:lnTo>
                  <a:cubicBezTo>
                    <a:pt x="1932526" y="1107603"/>
                    <a:pt x="1880613" y="1159516"/>
                    <a:pt x="1816574" y="1159516"/>
                  </a:cubicBezTo>
                  <a:lnTo>
                    <a:pt x="115952" y="1159516"/>
                  </a:lnTo>
                  <a:cubicBezTo>
                    <a:pt x="51913" y="1159516"/>
                    <a:pt x="0" y="1107603"/>
                    <a:pt x="0" y="1043564"/>
                  </a:cubicBezTo>
                  <a:lnTo>
                    <a:pt x="0" y="11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1" tIns="79101" rIns="79101" bIns="79101" numCol="1" spcCol="1270" anchor="ctr" anchorCtr="0">
              <a:noAutofit/>
            </a:bodyPr>
            <a:lstStyle/>
            <a:p>
              <a:pPr marL="238115" indent="-238115" algn="thaiDist" defTabSz="592643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จัดหาตลาด งานแสดงสินค้า เพื่อช่วยลูกหนี้ให้มีรายได้เพิ่ม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84351" y="2102945"/>
              <a:ext cx="409695" cy="479267"/>
            </a:xfrm>
            <a:custGeom>
              <a:avLst/>
              <a:gdLst>
                <a:gd name="connsiteX0" fmla="*/ 0 w 409695"/>
                <a:gd name="connsiteY0" fmla="*/ 95853 h 479266"/>
                <a:gd name="connsiteX1" fmla="*/ 204848 w 409695"/>
                <a:gd name="connsiteY1" fmla="*/ 95853 h 479266"/>
                <a:gd name="connsiteX2" fmla="*/ 204848 w 409695"/>
                <a:gd name="connsiteY2" fmla="*/ 0 h 479266"/>
                <a:gd name="connsiteX3" fmla="*/ 409695 w 409695"/>
                <a:gd name="connsiteY3" fmla="*/ 239633 h 479266"/>
                <a:gd name="connsiteX4" fmla="*/ 204848 w 409695"/>
                <a:gd name="connsiteY4" fmla="*/ 479266 h 479266"/>
                <a:gd name="connsiteX5" fmla="*/ 204848 w 409695"/>
                <a:gd name="connsiteY5" fmla="*/ 383413 h 479266"/>
                <a:gd name="connsiteX6" fmla="*/ 0 w 409695"/>
                <a:gd name="connsiteY6" fmla="*/ 383413 h 479266"/>
                <a:gd name="connsiteX7" fmla="*/ 0 w 409695"/>
                <a:gd name="connsiteY7" fmla="*/ 95853 h 47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695" h="479266">
                  <a:moveTo>
                    <a:pt x="409695" y="383413"/>
                  </a:moveTo>
                  <a:lnTo>
                    <a:pt x="204847" y="383413"/>
                  </a:lnTo>
                  <a:lnTo>
                    <a:pt x="204847" y="479266"/>
                  </a:lnTo>
                  <a:lnTo>
                    <a:pt x="0" y="239633"/>
                  </a:lnTo>
                  <a:lnTo>
                    <a:pt x="204847" y="0"/>
                  </a:lnTo>
                  <a:lnTo>
                    <a:pt x="204847" y="95853"/>
                  </a:lnTo>
                  <a:lnTo>
                    <a:pt x="409695" y="95853"/>
                  </a:lnTo>
                  <a:lnTo>
                    <a:pt x="409695" y="38341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423" tIns="79878" rIns="0" bIns="79878" numCol="1" spcCol="1270" anchor="ctr" anchorCtr="0">
              <a:noAutofit/>
            </a:bodyPr>
            <a:lstStyle/>
            <a:p>
              <a:pPr algn="ctr" defTabSz="6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latin typeface="Chulabhorn Likit Text Light๙" panose="00000400000000000000" pitchFamily="2" charset="-34"/>
                <a:cs typeface="Chulabhorn Likit Text Light๙" panose="00000400000000000000" pitchFamily="2" charset="-34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87099" y="2087485"/>
              <a:ext cx="3942028" cy="1550292"/>
            </a:xfrm>
            <a:custGeom>
              <a:avLst/>
              <a:gdLst>
                <a:gd name="connsiteX0" fmla="*/ 0 w 1932526"/>
                <a:gd name="connsiteY0" fmla="*/ 115952 h 1159516"/>
                <a:gd name="connsiteX1" fmla="*/ 115952 w 1932526"/>
                <a:gd name="connsiteY1" fmla="*/ 0 h 1159516"/>
                <a:gd name="connsiteX2" fmla="*/ 1816574 w 1932526"/>
                <a:gd name="connsiteY2" fmla="*/ 0 h 1159516"/>
                <a:gd name="connsiteX3" fmla="*/ 1932526 w 1932526"/>
                <a:gd name="connsiteY3" fmla="*/ 115952 h 1159516"/>
                <a:gd name="connsiteX4" fmla="*/ 1932526 w 1932526"/>
                <a:gd name="connsiteY4" fmla="*/ 1043564 h 1159516"/>
                <a:gd name="connsiteX5" fmla="*/ 1816574 w 1932526"/>
                <a:gd name="connsiteY5" fmla="*/ 1159516 h 1159516"/>
                <a:gd name="connsiteX6" fmla="*/ 115952 w 1932526"/>
                <a:gd name="connsiteY6" fmla="*/ 1159516 h 1159516"/>
                <a:gd name="connsiteX7" fmla="*/ 0 w 1932526"/>
                <a:gd name="connsiteY7" fmla="*/ 1043564 h 1159516"/>
                <a:gd name="connsiteX8" fmla="*/ 0 w 1932526"/>
                <a:gd name="connsiteY8" fmla="*/ 115952 h 115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26" h="1159516">
                  <a:moveTo>
                    <a:pt x="0" y="115952"/>
                  </a:moveTo>
                  <a:cubicBezTo>
                    <a:pt x="0" y="51913"/>
                    <a:pt x="51913" y="0"/>
                    <a:pt x="115952" y="0"/>
                  </a:cubicBezTo>
                  <a:lnTo>
                    <a:pt x="1816574" y="0"/>
                  </a:lnTo>
                  <a:cubicBezTo>
                    <a:pt x="1880613" y="0"/>
                    <a:pt x="1932526" y="51913"/>
                    <a:pt x="1932526" y="115952"/>
                  </a:cubicBezTo>
                  <a:lnTo>
                    <a:pt x="1932526" y="1043564"/>
                  </a:lnTo>
                  <a:cubicBezTo>
                    <a:pt x="1932526" y="1107603"/>
                    <a:pt x="1880613" y="1159516"/>
                    <a:pt x="1816574" y="1159516"/>
                  </a:cubicBezTo>
                  <a:lnTo>
                    <a:pt x="115952" y="1159516"/>
                  </a:lnTo>
                  <a:cubicBezTo>
                    <a:pt x="51913" y="1159516"/>
                    <a:pt x="0" y="1107603"/>
                    <a:pt x="0" y="1043564"/>
                  </a:cubicBezTo>
                  <a:lnTo>
                    <a:pt x="0" y="11595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1" tIns="79101" rIns="79101" bIns="79101" numCol="1" spcCol="1270" anchor="ctr" anchorCtr="0">
              <a:noAutofit/>
            </a:bodyPr>
            <a:lstStyle/>
            <a:p>
              <a:pPr marL="238115" indent="-238115" algn="thaiDist" defTabSz="592643">
                <a:lnSpc>
                  <a:spcPct val="150000"/>
                </a:lnSpc>
                <a:spcBef>
                  <a:spcPts val="500"/>
                </a:spcBef>
                <a:buFontTx/>
                <a:buChar char="-"/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ช่วยเหลือลูกหนี้ที่มีปัญหา  </a:t>
              </a:r>
            </a:p>
            <a:p>
              <a:pPr algn="thaiDist" defTabSz="592643">
                <a:lnSpc>
                  <a:spcPct val="150000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เช่น ลดดอกเบี้ยปรับ </a:t>
              </a:r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ขยายเวลา </a:t>
              </a:r>
              <a:b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พัก</a:t>
              </a: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ชำระหนี้ ฯลฯ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72631" y="2098852"/>
              <a:ext cx="2918667" cy="1221555"/>
            </a:xfrm>
            <a:custGeom>
              <a:avLst/>
              <a:gdLst>
                <a:gd name="connsiteX0" fmla="*/ 0 w 1932526"/>
                <a:gd name="connsiteY0" fmla="*/ 115952 h 1159516"/>
                <a:gd name="connsiteX1" fmla="*/ 115952 w 1932526"/>
                <a:gd name="connsiteY1" fmla="*/ 0 h 1159516"/>
                <a:gd name="connsiteX2" fmla="*/ 1816574 w 1932526"/>
                <a:gd name="connsiteY2" fmla="*/ 0 h 1159516"/>
                <a:gd name="connsiteX3" fmla="*/ 1932526 w 1932526"/>
                <a:gd name="connsiteY3" fmla="*/ 115952 h 1159516"/>
                <a:gd name="connsiteX4" fmla="*/ 1932526 w 1932526"/>
                <a:gd name="connsiteY4" fmla="*/ 1043564 h 1159516"/>
                <a:gd name="connsiteX5" fmla="*/ 1816574 w 1932526"/>
                <a:gd name="connsiteY5" fmla="*/ 1159516 h 1159516"/>
                <a:gd name="connsiteX6" fmla="*/ 115952 w 1932526"/>
                <a:gd name="connsiteY6" fmla="*/ 1159516 h 1159516"/>
                <a:gd name="connsiteX7" fmla="*/ 0 w 1932526"/>
                <a:gd name="connsiteY7" fmla="*/ 1043564 h 1159516"/>
                <a:gd name="connsiteX8" fmla="*/ 0 w 1932526"/>
                <a:gd name="connsiteY8" fmla="*/ 115952 h 115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26" h="1159516">
                  <a:moveTo>
                    <a:pt x="0" y="115952"/>
                  </a:moveTo>
                  <a:cubicBezTo>
                    <a:pt x="0" y="51913"/>
                    <a:pt x="51913" y="0"/>
                    <a:pt x="115952" y="0"/>
                  </a:cubicBezTo>
                  <a:lnTo>
                    <a:pt x="1816574" y="0"/>
                  </a:lnTo>
                  <a:cubicBezTo>
                    <a:pt x="1880613" y="0"/>
                    <a:pt x="1932526" y="51913"/>
                    <a:pt x="1932526" y="115952"/>
                  </a:cubicBezTo>
                  <a:lnTo>
                    <a:pt x="1932526" y="1043564"/>
                  </a:lnTo>
                  <a:cubicBezTo>
                    <a:pt x="1932526" y="1107603"/>
                    <a:pt x="1880613" y="1159516"/>
                    <a:pt x="1816574" y="1159516"/>
                  </a:cubicBezTo>
                  <a:lnTo>
                    <a:pt x="115952" y="1159516"/>
                  </a:lnTo>
                  <a:cubicBezTo>
                    <a:pt x="51913" y="1159516"/>
                    <a:pt x="0" y="1107603"/>
                    <a:pt x="0" y="1043564"/>
                  </a:cubicBezTo>
                  <a:lnTo>
                    <a:pt x="0" y="115952"/>
                  </a:lnTo>
                  <a:close/>
                </a:path>
              </a:pathLst>
            </a:custGeom>
            <a:solidFill>
              <a:srgbClr val="FAD9FF"/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1" tIns="79101" rIns="79101" bIns="79101" numCol="1" spcCol="1270" anchor="ctr" anchorCtr="0">
              <a:noAutofit/>
            </a:bodyPr>
            <a:lstStyle/>
            <a:p>
              <a:pPr marL="238115" indent="-238115" algn="thaiDist" defTabSz="592643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ไกล่เกลี่ย ปรับโครงสร้างหนี้ปลดหนี้รายบุคคล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08992" y="2087485"/>
              <a:ext cx="1511386" cy="1009994"/>
            </a:xfrm>
            <a:custGeom>
              <a:avLst/>
              <a:gdLst>
                <a:gd name="connsiteX0" fmla="*/ 0 w 1932526"/>
                <a:gd name="connsiteY0" fmla="*/ 115952 h 1159516"/>
                <a:gd name="connsiteX1" fmla="*/ 115952 w 1932526"/>
                <a:gd name="connsiteY1" fmla="*/ 0 h 1159516"/>
                <a:gd name="connsiteX2" fmla="*/ 1816574 w 1932526"/>
                <a:gd name="connsiteY2" fmla="*/ 0 h 1159516"/>
                <a:gd name="connsiteX3" fmla="*/ 1932526 w 1932526"/>
                <a:gd name="connsiteY3" fmla="*/ 115952 h 1159516"/>
                <a:gd name="connsiteX4" fmla="*/ 1932526 w 1932526"/>
                <a:gd name="connsiteY4" fmla="*/ 1043564 h 1159516"/>
                <a:gd name="connsiteX5" fmla="*/ 1816574 w 1932526"/>
                <a:gd name="connsiteY5" fmla="*/ 1159516 h 1159516"/>
                <a:gd name="connsiteX6" fmla="*/ 115952 w 1932526"/>
                <a:gd name="connsiteY6" fmla="*/ 1159516 h 1159516"/>
                <a:gd name="connsiteX7" fmla="*/ 0 w 1932526"/>
                <a:gd name="connsiteY7" fmla="*/ 1043564 h 1159516"/>
                <a:gd name="connsiteX8" fmla="*/ 0 w 1932526"/>
                <a:gd name="connsiteY8" fmla="*/ 115952 h 115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26" h="1159516">
                  <a:moveTo>
                    <a:pt x="0" y="115952"/>
                  </a:moveTo>
                  <a:cubicBezTo>
                    <a:pt x="0" y="51913"/>
                    <a:pt x="51913" y="0"/>
                    <a:pt x="115952" y="0"/>
                  </a:cubicBezTo>
                  <a:lnTo>
                    <a:pt x="1816574" y="0"/>
                  </a:lnTo>
                  <a:cubicBezTo>
                    <a:pt x="1880613" y="0"/>
                    <a:pt x="1932526" y="51913"/>
                    <a:pt x="1932526" y="115952"/>
                  </a:cubicBezTo>
                  <a:lnTo>
                    <a:pt x="1932526" y="1043564"/>
                  </a:lnTo>
                  <a:cubicBezTo>
                    <a:pt x="1932526" y="1107603"/>
                    <a:pt x="1880613" y="1159516"/>
                    <a:pt x="1816574" y="1159516"/>
                  </a:cubicBezTo>
                  <a:lnTo>
                    <a:pt x="115952" y="1159516"/>
                  </a:lnTo>
                  <a:cubicBezTo>
                    <a:pt x="51913" y="1159516"/>
                    <a:pt x="0" y="1107603"/>
                    <a:pt x="0" y="1043564"/>
                  </a:cubicBezTo>
                  <a:lnTo>
                    <a:pt x="0" y="115952"/>
                  </a:lnTo>
                  <a:close/>
                </a:path>
              </a:pathLst>
            </a:custGeom>
            <a:solidFill>
              <a:srgbClr val="C1FFE7"/>
            </a:solidFill>
            <a:ln w="28575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1" tIns="79101" rIns="79101" bIns="79101" numCol="1" spcCol="1270" anchor="ctr" anchorCtr="0">
              <a:noAutofit/>
            </a:bodyPr>
            <a:lstStyle/>
            <a:p>
              <a:pPr algn="thaiDist" defTabSz="5926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ดำเนินคดี</a:t>
              </a:r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665BA05-B679-CFD0-FE90-0B21706B1969}"/>
              </a:ext>
            </a:extLst>
          </p:cNvPr>
          <p:cNvSpPr/>
          <p:nvPr/>
        </p:nvSpPr>
        <p:spPr>
          <a:xfrm>
            <a:off x="6176199" y="2117305"/>
            <a:ext cx="341413" cy="399388"/>
          </a:xfrm>
          <a:custGeom>
            <a:avLst/>
            <a:gdLst>
              <a:gd name="connsiteX0" fmla="*/ 0 w 409695"/>
              <a:gd name="connsiteY0" fmla="*/ 95853 h 479266"/>
              <a:gd name="connsiteX1" fmla="*/ 204848 w 409695"/>
              <a:gd name="connsiteY1" fmla="*/ 95853 h 479266"/>
              <a:gd name="connsiteX2" fmla="*/ 204848 w 409695"/>
              <a:gd name="connsiteY2" fmla="*/ 0 h 479266"/>
              <a:gd name="connsiteX3" fmla="*/ 409695 w 409695"/>
              <a:gd name="connsiteY3" fmla="*/ 239633 h 479266"/>
              <a:gd name="connsiteX4" fmla="*/ 204848 w 409695"/>
              <a:gd name="connsiteY4" fmla="*/ 479266 h 479266"/>
              <a:gd name="connsiteX5" fmla="*/ 204848 w 409695"/>
              <a:gd name="connsiteY5" fmla="*/ 383413 h 479266"/>
              <a:gd name="connsiteX6" fmla="*/ 0 w 409695"/>
              <a:gd name="connsiteY6" fmla="*/ 383413 h 479266"/>
              <a:gd name="connsiteX7" fmla="*/ 0 w 409695"/>
              <a:gd name="connsiteY7" fmla="*/ 95853 h 47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695" h="479266">
                <a:moveTo>
                  <a:pt x="0" y="95853"/>
                </a:moveTo>
                <a:lnTo>
                  <a:pt x="204848" y="95853"/>
                </a:lnTo>
                <a:lnTo>
                  <a:pt x="204848" y="0"/>
                </a:lnTo>
                <a:lnTo>
                  <a:pt x="409695" y="239633"/>
                </a:lnTo>
                <a:lnTo>
                  <a:pt x="204848" y="479266"/>
                </a:lnTo>
                <a:lnTo>
                  <a:pt x="204848" y="383413"/>
                </a:lnTo>
                <a:lnTo>
                  <a:pt x="0" y="383413"/>
                </a:lnTo>
                <a:lnTo>
                  <a:pt x="0" y="95853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878" rIns="102423" bIns="79878" numCol="1" spcCol="1270" anchor="ctr" anchorCtr="0">
            <a:noAutofit/>
          </a:bodyPr>
          <a:lstStyle/>
          <a:p>
            <a:pPr algn="ctr" defTabSz="6296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50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312E3DEF-C782-260A-3D6E-55BA2A6FFEB1}"/>
              </a:ext>
            </a:extLst>
          </p:cNvPr>
          <p:cNvSpPr/>
          <p:nvPr/>
        </p:nvSpPr>
        <p:spPr>
          <a:xfrm>
            <a:off x="3352800" y="3702721"/>
            <a:ext cx="341413" cy="399389"/>
          </a:xfrm>
          <a:custGeom>
            <a:avLst/>
            <a:gdLst>
              <a:gd name="connsiteX0" fmla="*/ 0 w 409695"/>
              <a:gd name="connsiteY0" fmla="*/ 95853 h 479266"/>
              <a:gd name="connsiteX1" fmla="*/ 204848 w 409695"/>
              <a:gd name="connsiteY1" fmla="*/ 95853 h 479266"/>
              <a:gd name="connsiteX2" fmla="*/ 204848 w 409695"/>
              <a:gd name="connsiteY2" fmla="*/ 0 h 479266"/>
              <a:gd name="connsiteX3" fmla="*/ 409695 w 409695"/>
              <a:gd name="connsiteY3" fmla="*/ 239633 h 479266"/>
              <a:gd name="connsiteX4" fmla="*/ 204848 w 409695"/>
              <a:gd name="connsiteY4" fmla="*/ 479266 h 479266"/>
              <a:gd name="connsiteX5" fmla="*/ 204848 w 409695"/>
              <a:gd name="connsiteY5" fmla="*/ 383413 h 479266"/>
              <a:gd name="connsiteX6" fmla="*/ 0 w 409695"/>
              <a:gd name="connsiteY6" fmla="*/ 383413 h 479266"/>
              <a:gd name="connsiteX7" fmla="*/ 0 w 409695"/>
              <a:gd name="connsiteY7" fmla="*/ 95853 h 47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695" h="479266">
                <a:moveTo>
                  <a:pt x="409695" y="383413"/>
                </a:moveTo>
                <a:lnTo>
                  <a:pt x="204847" y="383413"/>
                </a:lnTo>
                <a:lnTo>
                  <a:pt x="204847" y="479266"/>
                </a:lnTo>
                <a:lnTo>
                  <a:pt x="0" y="239633"/>
                </a:lnTo>
                <a:lnTo>
                  <a:pt x="204847" y="0"/>
                </a:lnTo>
                <a:lnTo>
                  <a:pt x="204847" y="95853"/>
                </a:lnTo>
                <a:lnTo>
                  <a:pt x="409695" y="95853"/>
                </a:lnTo>
                <a:lnTo>
                  <a:pt x="409695" y="383413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423" tIns="79878" rIns="0" bIns="79878" numCol="1" spcCol="1270" anchor="ctr" anchorCtr="0">
            <a:noAutofit/>
          </a:bodyPr>
          <a:lstStyle/>
          <a:p>
            <a:pPr algn="ctr" defTabSz="6296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50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5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18" name="สี่เหลี่ยมผืนผ้า 12">
            <a:extLst>
              <a:ext uri="{FF2B5EF4-FFF2-40B4-BE49-F238E27FC236}">
                <a16:creationId xmlns:a16="http://schemas.microsoft.com/office/drawing/2014/main" id="{60215003-B760-1557-72E9-3EEF50D7E819}"/>
              </a:ext>
            </a:extLst>
          </p:cNvPr>
          <p:cNvSpPr/>
          <p:nvPr/>
        </p:nvSpPr>
        <p:spPr>
          <a:xfrm>
            <a:off x="3166917" y="811257"/>
            <a:ext cx="6870226" cy="1062135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8244271"/>
                      <a:gd name="connsiteY0" fmla="*/ 0 h 1550294"/>
                      <a:gd name="connsiteX1" fmla="*/ 916030 w 8244271"/>
                      <a:gd name="connsiteY1" fmla="*/ 0 h 1550294"/>
                      <a:gd name="connsiteX2" fmla="*/ 1996945 w 8244271"/>
                      <a:gd name="connsiteY2" fmla="*/ 0 h 1550294"/>
                      <a:gd name="connsiteX3" fmla="*/ 2748090 w 8244271"/>
                      <a:gd name="connsiteY3" fmla="*/ 0 h 1550294"/>
                      <a:gd name="connsiteX4" fmla="*/ 3746563 w 8244271"/>
                      <a:gd name="connsiteY4" fmla="*/ 0 h 1550294"/>
                      <a:gd name="connsiteX5" fmla="*/ 4745036 w 8244271"/>
                      <a:gd name="connsiteY5" fmla="*/ 0 h 1550294"/>
                      <a:gd name="connsiteX6" fmla="*/ 5743508 w 8244271"/>
                      <a:gd name="connsiteY6" fmla="*/ 0 h 1550294"/>
                      <a:gd name="connsiteX7" fmla="*/ 6494653 w 8244271"/>
                      <a:gd name="connsiteY7" fmla="*/ 0 h 1550294"/>
                      <a:gd name="connsiteX8" fmla="*/ 8244271 w 8244271"/>
                      <a:gd name="connsiteY8" fmla="*/ 0 h 1550294"/>
                      <a:gd name="connsiteX9" fmla="*/ 8244271 w 8244271"/>
                      <a:gd name="connsiteY9" fmla="*/ 178283 h 1550294"/>
                      <a:gd name="connsiteX10" fmla="*/ 8244271 w 8244271"/>
                      <a:gd name="connsiteY10" fmla="*/ 341064 h 1550294"/>
                      <a:gd name="connsiteX11" fmla="*/ 8244271 w 8244271"/>
                      <a:gd name="connsiteY11" fmla="*/ 534851 h 1550294"/>
                      <a:gd name="connsiteX12" fmla="*/ 8244271 w 8244271"/>
                      <a:gd name="connsiteY12" fmla="*/ 682129 h 1550294"/>
                      <a:gd name="connsiteX13" fmla="*/ 8244271 w 8244271"/>
                      <a:gd name="connsiteY13" fmla="*/ 829407 h 1550294"/>
                      <a:gd name="connsiteX14" fmla="*/ 8244271 w 8244271"/>
                      <a:gd name="connsiteY14" fmla="*/ 1054199 h 1550294"/>
                      <a:gd name="connsiteX15" fmla="*/ 8244271 w 8244271"/>
                      <a:gd name="connsiteY15" fmla="*/ 1247986 h 1550294"/>
                      <a:gd name="connsiteX16" fmla="*/ 8244271 w 8244271"/>
                      <a:gd name="connsiteY16" fmla="*/ 1550294 h 1550294"/>
                      <a:gd name="connsiteX17" fmla="*/ 7410683 w 8244271"/>
                      <a:gd name="connsiteY17" fmla="*/ 1550294 h 1550294"/>
                      <a:gd name="connsiteX18" fmla="*/ 6329768 w 8244271"/>
                      <a:gd name="connsiteY18" fmla="*/ 1550294 h 1550294"/>
                      <a:gd name="connsiteX19" fmla="*/ 5496180 w 8244271"/>
                      <a:gd name="connsiteY19" fmla="*/ 1550294 h 1550294"/>
                      <a:gd name="connsiteX20" fmla="*/ 4497707 w 8244271"/>
                      <a:gd name="connsiteY20" fmla="*/ 1550294 h 1550294"/>
                      <a:gd name="connsiteX21" fmla="*/ 3829005 w 8244271"/>
                      <a:gd name="connsiteY21" fmla="*/ 1550294 h 1550294"/>
                      <a:gd name="connsiteX22" fmla="*/ 3160303 w 8244271"/>
                      <a:gd name="connsiteY22" fmla="*/ 1550294 h 1550294"/>
                      <a:gd name="connsiteX23" fmla="*/ 2792242 w 8244271"/>
                      <a:gd name="connsiteY23" fmla="*/ 1550294 h 1550294"/>
                      <a:gd name="connsiteX24" fmla="*/ 2409158 w 8244271"/>
                      <a:gd name="connsiteY24" fmla="*/ 1550294 h 1550294"/>
                      <a:gd name="connsiteX25" fmla="*/ 1575572 w 8244271"/>
                      <a:gd name="connsiteY25" fmla="*/ 1550294 h 1550294"/>
                      <a:gd name="connsiteX26" fmla="*/ 0 w 8244271"/>
                      <a:gd name="connsiteY26" fmla="*/ 1550294 h 1550294"/>
                      <a:gd name="connsiteX27" fmla="*/ 0 w 8244271"/>
                      <a:gd name="connsiteY27" fmla="*/ 1325501 h 1550294"/>
                      <a:gd name="connsiteX28" fmla="*/ 0 w 8244271"/>
                      <a:gd name="connsiteY28" fmla="*/ 1162720 h 1550294"/>
                      <a:gd name="connsiteX29" fmla="*/ 0 w 8244271"/>
                      <a:gd name="connsiteY29" fmla="*/ 937927 h 1550294"/>
                      <a:gd name="connsiteX30" fmla="*/ 0 w 8244271"/>
                      <a:gd name="connsiteY30" fmla="*/ 728638 h 1550294"/>
                      <a:gd name="connsiteX31" fmla="*/ 0 w 8244271"/>
                      <a:gd name="connsiteY31" fmla="*/ 565857 h 1550294"/>
                      <a:gd name="connsiteX32" fmla="*/ 0 w 8244271"/>
                      <a:gd name="connsiteY32" fmla="*/ 372070 h 1550294"/>
                      <a:gd name="connsiteX33" fmla="*/ 0 w 8244271"/>
                      <a:gd name="connsiteY33" fmla="*/ 193786 h 1550294"/>
                      <a:gd name="connsiteX34" fmla="*/ 0 w 8244271"/>
                      <a:gd name="connsiteY34" fmla="*/ 0 h 1550294"/>
                      <a:gd name="connsiteX0" fmla="*/ 0 w 8244271"/>
                      <a:gd name="connsiteY0" fmla="*/ 0 h 1550294"/>
                      <a:gd name="connsiteX1" fmla="*/ 668702 w 8244271"/>
                      <a:gd name="connsiteY1" fmla="*/ 0 h 1550294"/>
                      <a:gd name="connsiteX2" fmla="*/ 1584731 w 8244271"/>
                      <a:gd name="connsiteY2" fmla="*/ 0 h 1550294"/>
                      <a:gd name="connsiteX3" fmla="*/ 2253433 w 8244271"/>
                      <a:gd name="connsiteY3" fmla="*/ 0 h 1550294"/>
                      <a:gd name="connsiteX4" fmla="*/ 2922135 w 8244271"/>
                      <a:gd name="connsiteY4" fmla="*/ 0 h 1550294"/>
                      <a:gd name="connsiteX5" fmla="*/ 3590837 w 8244271"/>
                      <a:gd name="connsiteY5" fmla="*/ 0 h 1550294"/>
                      <a:gd name="connsiteX6" fmla="*/ 4152914 w 8244271"/>
                      <a:gd name="connsiteY6" fmla="*/ 0 h 1550294"/>
                      <a:gd name="connsiteX7" fmla="*/ 4671754 w 8244271"/>
                      <a:gd name="connsiteY7" fmla="*/ 0 h 1550294"/>
                      <a:gd name="connsiteX8" fmla="*/ 5096883 w 8244271"/>
                      <a:gd name="connsiteY8" fmla="*/ 0 h 1550294"/>
                      <a:gd name="connsiteX9" fmla="*/ 5505340 w 8244271"/>
                      <a:gd name="connsiteY9" fmla="*/ 0 h 1550294"/>
                      <a:gd name="connsiteX10" fmla="*/ 6503814 w 8244271"/>
                      <a:gd name="connsiteY10" fmla="*/ 0 h 1550294"/>
                      <a:gd name="connsiteX11" fmla="*/ 6920607 w 8244271"/>
                      <a:gd name="connsiteY11" fmla="*/ 0 h 1550294"/>
                      <a:gd name="connsiteX12" fmla="*/ 7337400 w 8244271"/>
                      <a:gd name="connsiteY12" fmla="*/ 0 h 1550294"/>
                      <a:gd name="connsiteX13" fmla="*/ 8244271 w 8244271"/>
                      <a:gd name="connsiteY13" fmla="*/ 0 h 1550294"/>
                      <a:gd name="connsiteX14" fmla="*/ 8244271 w 8244271"/>
                      <a:gd name="connsiteY14" fmla="*/ 147277 h 1550294"/>
                      <a:gd name="connsiteX15" fmla="*/ 8244271 w 8244271"/>
                      <a:gd name="connsiteY15" fmla="*/ 325561 h 1550294"/>
                      <a:gd name="connsiteX16" fmla="*/ 8244271 w 8244271"/>
                      <a:gd name="connsiteY16" fmla="*/ 534851 h 1550294"/>
                      <a:gd name="connsiteX17" fmla="*/ 8244271 w 8244271"/>
                      <a:gd name="connsiteY17" fmla="*/ 713135 h 1550294"/>
                      <a:gd name="connsiteX18" fmla="*/ 8244271 w 8244271"/>
                      <a:gd name="connsiteY18" fmla="*/ 860413 h 1550294"/>
                      <a:gd name="connsiteX19" fmla="*/ 8244271 w 8244271"/>
                      <a:gd name="connsiteY19" fmla="*/ 1069702 h 1550294"/>
                      <a:gd name="connsiteX20" fmla="*/ 8244271 w 8244271"/>
                      <a:gd name="connsiteY20" fmla="*/ 1247986 h 1550294"/>
                      <a:gd name="connsiteX21" fmla="*/ 8244271 w 8244271"/>
                      <a:gd name="connsiteY21" fmla="*/ 1550294 h 1550294"/>
                      <a:gd name="connsiteX22" fmla="*/ 7410683 w 8244271"/>
                      <a:gd name="connsiteY22" fmla="*/ 1550294 h 1550294"/>
                      <a:gd name="connsiteX23" fmla="*/ 6577096 w 8244271"/>
                      <a:gd name="connsiteY23" fmla="*/ 1550294 h 1550294"/>
                      <a:gd name="connsiteX24" fmla="*/ 5578623 w 8244271"/>
                      <a:gd name="connsiteY24" fmla="*/ 1550294 h 1550294"/>
                      <a:gd name="connsiteX25" fmla="*/ 4497707 w 8244271"/>
                      <a:gd name="connsiteY25" fmla="*/ 1550294 h 1550294"/>
                      <a:gd name="connsiteX26" fmla="*/ 3581677 w 8244271"/>
                      <a:gd name="connsiteY26" fmla="*/ 1550294 h 1550294"/>
                      <a:gd name="connsiteX27" fmla="*/ 2830533 w 8244271"/>
                      <a:gd name="connsiteY27" fmla="*/ 1550294 h 1550294"/>
                      <a:gd name="connsiteX28" fmla="*/ 1914502 w 8244271"/>
                      <a:gd name="connsiteY28" fmla="*/ 1550294 h 1550294"/>
                      <a:gd name="connsiteX29" fmla="*/ 1080915 w 8244271"/>
                      <a:gd name="connsiteY29" fmla="*/ 1550294 h 1550294"/>
                      <a:gd name="connsiteX30" fmla="*/ 518839 w 8244271"/>
                      <a:gd name="connsiteY30" fmla="*/ 1550294 h 1550294"/>
                      <a:gd name="connsiteX31" fmla="*/ 0 w 8244271"/>
                      <a:gd name="connsiteY31" fmla="*/ 1550294 h 1550294"/>
                      <a:gd name="connsiteX32" fmla="*/ 0 w 8244271"/>
                      <a:gd name="connsiteY32" fmla="*/ 1325501 h 1550294"/>
                      <a:gd name="connsiteX33" fmla="*/ 0 w 8244271"/>
                      <a:gd name="connsiteY33" fmla="*/ 1162720 h 1550294"/>
                      <a:gd name="connsiteX34" fmla="*/ 0 w 8244271"/>
                      <a:gd name="connsiteY34" fmla="*/ 984436 h 1550294"/>
                      <a:gd name="connsiteX35" fmla="*/ 0 w 8244271"/>
                      <a:gd name="connsiteY35" fmla="*/ 759643 h 1550294"/>
                      <a:gd name="connsiteX36" fmla="*/ 0 w 8244271"/>
                      <a:gd name="connsiteY36" fmla="*/ 550354 h 1550294"/>
                      <a:gd name="connsiteX37" fmla="*/ 0 w 8244271"/>
                      <a:gd name="connsiteY37" fmla="*/ 403076 h 1550294"/>
                      <a:gd name="connsiteX38" fmla="*/ 0 w 8244271"/>
                      <a:gd name="connsiteY38" fmla="*/ 209289 h 1550294"/>
                      <a:gd name="connsiteX39" fmla="*/ 0 w 8244271"/>
                      <a:gd name="connsiteY39" fmla="*/ 0 h 1550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8244271" h="1550294" fill="none" extrusionOk="0">
                        <a:moveTo>
                          <a:pt x="0" y="0"/>
                        </a:moveTo>
                        <a:cubicBezTo>
                          <a:pt x="442421" y="2797"/>
                          <a:pt x="550830" y="18030"/>
                          <a:pt x="916030" y="0"/>
                        </a:cubicBezTo>
                        <a:cubicBezTo>
                          <a:pt x="1246226" y="-20487"/>
                          <a:pt x="1689059" y="63795"/>
                          <a:pt x="1996945" y="0"/>
                        </a:cubicBezTo>
                        <a:cubicBezTo>
                          <a:pt x="2268090" y="6873"/>
                          <a:pt x="2406852" y="18047"/>
                          <a:pt x="2748090" y="0"/>
                        </a:cubicBezTo>
                        <a:cubicBezTo>
                          <a:pt x="3067633" y="-11660"/>
                          <a:pt x="3411931" y="36388"/>
                          <a:pt x="3746563" y="0"/>
                        </a:cubicBezTo>
                        <a:cubicBezTo>
                          <a:pt x="4015304" y="27296"/>
                          <a:pt x="4354921" y="53397"/>
                          <a:pt x="4745036" y="0"/>
                        </a:cubicBezTo>
                        <a:cubicBezTo>
                          <a:pt x="5161110" y="11094"/>
                          <a:pt x="5248754" y="-6061"/>
                          <a:pt x="5743508" y="0"/>
                        </a:cubicBezTo>
                        <a:cubicBezTo>
                          <a:pt x="6232557" y="10012"/>
                          <a:pt x="6108646" y="-3282"/>
                          <a:pt x="6494653" y="0"/>
                        </a:cubicBezTo>
                        <a:cubicBezTo>
                          <a:pt x="6709928" y="37787"/>
                          <a:pt x="7460895" y="-92128"/>
                          <a:pt x="8244271" y="0"/>
                        </a:cubicBezTo>
                        <a:cubicBezTo>
                          <a:pt x="8271472" y="37152"/>
                          <a:pt x="8274788" y="133211"/>
                          <a:pt x="8244271" y="178283"/>
                        </a:cubicBezTo>
                        <a:cubicBezTo>
                          <a:pt x="8203031" y="227609"/>
                          <a:pt x="8237785" y="274751"/>
                          <a:pt x="8244271" y="341064"/>
                        </a:cubicBezTo>
                        <a:cubicBezTo>
                          <a:pt x="8249362" y="408103"/>
                          <a:pt x="8229590" y="446606"/>
                          <a:pt x="8244271" y="534851"/>
                        </a:cubicBezTo>
                        <a:cubicBezTo>
                          <a:pt x="8261939" y="613527"/>
                          <a:pt x="8264972" y="656131"/>
                          <a:pt x="8244271" y="682129"/>
                        </a:cubicBezTo>
                        <a:cubicBezTo>
                          <a:pt x="8236120" y="710793"/>
                          <a:pt x="8249433" y="756231"/>
                          <a:pt x="8244271" y="829407"/>
                        </a:cubicBezTo>
                        <a:cubicBezTo>
                          <a:pt x="8238295" y="903847"/>
                          <a:pt x="8276478" y="944529"/>
                          <a:pt x="8244271" y="1054199"/>
                        </a:cubicBezTo>
                        <a:cubicBezTo>
                          <a:pt x="8218204" y="1166192"/>
                          <a:pt x="8246377" y="1179043"/>
                          <a:pt x="8244271" y="1247986"/>
                        </a:cubicBezTo>
                        <a:cubicBezTo>
                          <a:pt x="8263672" y="1292568"/>
                          <a:pt x="8198646" y="1440539"/>
                          <a:pt x="8244271" y="1550294"/>
                        </a:cubicBezTo>
                        <a:cubicBezTo>
                          <a:pt x="7816965" y="1564867"/>
                          <a:pt x="7613518" y="1536143"/>
                          <a:pt x="7410683" y="1550294"/>
                        </a:cubicBezTo>
                        <a:cubicBezTo>
                          <a:pt x="7160048" y="1534334"/>
                          <a:pt x="6625749" y="1602876"/>
                          <a:pt x="6329768" y="1550294"/>
                        </a:cubicBezTo>
                        <a:cubicBezTo>
                          <a:pt x="5970191" y="1539648"/>
                          <a:pt x="5831300" y="1558238"/>
                          <a:pt x="5496180" y="1550294"/>
                        </a:cubicBezTo>
                        <a:cubicBezTo>
                          <a:pt x="5135318" y="1543667"/>
                          <a:pt x="4987952" y="1563730"/>
                          <a:pt x="4497707" y="1550294"/>
                        </a:cubicBezTo>
                        <a:cubicBezTo>
                          <a:pt x="4044209" y="1555022"/>
                          <a:pt x="3965243" y="1553227"/>
                          <a:pt x="3829005" y="1550294"/>
                        </a:cubicBezTo>
                        <a:cubicBezTo>
                          <a:pt x="3679504" y="1555590"/>
                          <a:pt x="3322841" y="1571304"/>
                          <a:pt x="3160303" y="1550294"/>
                        </a:cubicBezTo>
                        <a:cubicBezTo>
                          <a:pt x="3018302" y="1565504"/>
                          <a:pt x="2872253" y="1532869"/>
                          <a:pt x="2792242" y="1550294"/>
                        </a:cubicBezTo>
                        <a:cubicBezTo>
                          <a:pt x="2712231" y="1567719"/>
                          <a:pt x="2486241" y="1547238"/>
                          <a:pt x="2409158" y="1550294"/>
                        </a:cubicBezTo>
                        <a:cubicBezTo>
                          <a:pt x="2226855" y="1495096"/>
                          <a:pt x="2012070" y="1563732"/>
                          <a:pt x="1575572" y="1550294"/>
                        </a:cubicBezTo>
                        <a:cubicBezTo>
                          <a:pt x="1275049" y="1614733"/>
                          <a:pt x="579524" y="1597171"/>
                          <a:pt x="0" y="1550294"/>
                        </a:cubicBezTo>
                        <a:cubicBezTo>
                          <a:pt x="50830" y="1440851"/>
                          <a:pt x="38167" y="1412699"/>
                          <a:pt x="0" y="1325501"/>
                        </a:cubicBezTo>
                        <a:cubicBezTo>
                          <a:pt x="-36084" y="1233303"/>
                          <a:pt x="-17853" y="1236402"/>
                          <a:pt x="0" y="1162720"/>
                        </a:cubicBezTo>
                        <a:cubicBezTo>
                          <a:pt x="23741" y="1084024"/>
                          <a:pt x="-21192" y="1049317"/>
                          <a:pt x="0" y="937927"/>
                        </a:cubicBezTo>
                        <a:cubicBezTo>
                          <a:pt x="21995" y="826354"/>
                          <a:pt x="51300" y="790931"/>
                          <a:pt x="0" y="728638"/>
                        </a:cubicBezTo>
                        <a:cubicBezTo>
                          <a:pt x="-49678" y="674486"/>
                          <a:pt x="36369" y="629972"/>
                          <a:pt x="0" y="565857"/>
                        </a:cubicBezTo>
                        <a:cubicBezTo>
                          <a:pt x="-17183" y="505231"/>
                          <a:pt x="38373" y="471457"/>
                          <a:pt x="0" y="372070"/>
                        </a:cubicBezTo>
                        <a:cubicBezTo>
                          <a:pt x="-42031" y="276373"/>
                          <a:pt x="36374" y="255380"/>
                          <a:pt x="0" y="193786"/>
                        </a:cubicBezTo>
                        <a:cubicBezTo>
                          <a:pt x="-41531" y="132341"/>
                          <a:pt x="17871" y="70938"/>
                          <a:pt x="0" y="0"/>
                        </a:cubicBezTo>
                        <a:close/>
                      </a:path>
                      <a:path w="8244271" h="1550294" stroke="0" extrusionOk="0">
                        <a:moveTo>
                          <a:pt x="0" y="0"/>
                        </a:moveTo>
                        <a:cubicBezTo>
                          <a:pt x="298861" y="-13450"/>
                          <a:pt x="445184" y="-29517"/>
                          <a:pt x="668702" y="0"/>
                        </a:cubicBezTo>
                        <a:cubicBezTo>
                          <a:pt x="898171" y="-39366"/>
                          <a:pt x="1191563" y="36374"/>
                          <a:pt x="1584731" y="0"/>
                        </a:cubicBezTo>
                        <a:cubicBezTo>
                          <a:pt x="1925383" y="2655"/>
                          <a:pt x="1975567" y="6745"/>
                          <a:pt x="2253433" y="0"/>
                        </a:cubicBezTo>
                        <a:cubicBezTo>
                          <a:pt x="2525783" y="4498"/>
                          <a:pt x="2761391" y="-3460"/>
                          <a:pt x="2922135" y="0"/>
                        </a:cubicBezTo>
                        <a:cubicBezTo>
                          <a:pt x="3089303" y="14212"/>
                          <a:pt x="3371786" y="23009"/>
                          <a:pt x="3590837" y="0"/>
                        </a:cubicBezTo>
                        <a:cubicBezTo>
                          <a:pt x="3864125" y="2322"/>
                          <a:pt x="3968837" y="4429"/>
                          <a:pt x="4152914" y="0"/>
                        </a:cubicBezTo>
                        <a:cubicBezTo>
                          <a:pt x="4336991" y="-4429"/>
                          <a:pt x="4468928" y="21173"/>
                          <a:pt x="4671754" y="0"/>
                        </a:cubicBezTo>
                        <a:cubicBezTo>
                          <a:pt x="4878567" y="2196"/>
                          <a:pt x="4897903" y="-4986"/>
                          <a:pt x="5096883" y="0"/>
                        </a:cubicBezTo>
                        <a:cubicBezTo>
                          <a:pt x="5295863" y="4986"/>
                          <a:pt x="5396509" y="100"/>
                          <a:pt x="5505340" y="0"/>
                        </a:cubicBezTo>
                        <a:cubicBezTo>
                          <a:pt x="5721719" y="58717"/>
                          <a:pt x="6183975" y="9537"/>
                          <a:pt x="6503814" y="0"/>
                        </a:cubicBezTo>
                        <a:cubicBezTo>
                          <a:pt x="6606668" y="7618"/>
                          <a:pt x="6727943" y="-18413"/>
                          <a:pt x="6920607" y="0"/>
                        </a:cubicBezTo>
                        <a:cubicBezTo>
                          <a:pt x="7113271" y="18413"/>
                          <a:pt x="7183311" y="1071"/>
                          <a:pt x="7337400" y="0"/>
                        </a:cubicBezTo>
                        <a:cubicBezTo>
                          <a:pt x="7582228" y="13807"/>
                          <a:pt x="7934926" y="-17440"/>
                          <a:pt x="8244271" y="0"/>
                        </a:cubicBezTo>
                        <a:cubicBezTo>
                          <a:pt x="8274613" y="62649"/>
                          <a:pt x="8213665" y="87715"/>
                          <a:pt x="8244271" y="147277"/>
                        </a:cubicBezTo>
                        <a:cubicBezTo>
                          <a:pt x="8265057" y="209633"/>
                          <a:pt x="8252491" y="248097"/>
                          <a:pt x="8244271" y="325561"/>
                        </a:cubicBezTo>
                        <a:cubicBezTo>
                          <a:pt x="8238077" y="400669"/>
                          <a:pt x="8213352" y="438654"/>
                          <a:pt x="8244271" y="534851"/>
                        </a:cubicBezTo>
                        <a:cubicBezTo>
                          <a:pt x="8283105" y="626526"/>
                          <a:pt x="8240590" y="629150"/>
                          <a:pt x="8244271" y="713135"/>
                        </a:cubicBezTo>
                        <a:cubicBezTo>
                          <a:pt x="8256122" y="798789"/>
                          <a:pt x="8222253" y="838044"/>
                          <a:pt x="8244271" y="860413"/>
                        </a:cubicBezTo>
                        <a:cubicBezTo>
                          <a:pt x="8273234" y="892679"/>
                          <a:pt x="8223694" y="966999"/>
                          <a:pt x="8244271" y="1069702"/>
                        </a:cubicBezTo>
                        <a:cubicBezTo>
                          <a:pt x="8263327" y="1165458"/>
                          <a:pt x="8243716" y="1197275"/>
                          <a:pt x="8244271" y="1247986"/>
                        </a:cubicBezTo>
                        <a:cubicBezTo>
                          <a:pt x="8256063" y="1314614"/>
                          <a:pt x="8297325" y="1461408"/>
                          <a:pt x="8244271" y="1550294"/>
                        </a:cubicBezTo>
                        <a:cubicBezTo>
                          <a:pt x="7887379" y="1596808"/>
                          <a:pt x="7582666" y="1567204"/>
                          <a:pt x="7410683" y="1550294"/>
                        </a:cubicBezTo>
                        <a:cubicBezTo>
                          <a:pt x="7242806" y="1571102"/>
                          <a:pt x="6761279" y="1532870"/>
                          <a:pt x="6577096" y="1550294"/>
                        </a:cubicBezTo>
                        <a:cubicBezTo>
                          <a:pt x="6310116" y="1544097"/>
                          <a:pt x="5939410" y="1549419"/>
                          <a:pt x="5578623" y="1550294"/>
                        </a:cubicBezTo>
                        <a:cubicBezTo>
                          <a:pt x="5220272" y="1575085"/>
                          <a:pt x="4938815" y="1593944"/>
                          <a:pt x="4497707" y="1550294"/>
                        </a:cubicBezTo>
                        <a:cubicBezTo>
                          <a:pt x="4033854" y="1559738"/>
                          <a:pt x="3977021" y="1552578"/>
                          <a:pt x="3581677" y="1550294"/>
                        </a:cubicBezTo>
                        <a:cubicBezTo>
                          <a:pt x="3160269" y="1539629"/>
                          <a:pt x="3067157" y="1523550"/>
                          <a:pt x="2830533" y="1550294"/>
                        </a:cubicBezTo>
                        <a:cubicBezTo>
                          <a:pt x="2653787" y="1551549"/>
                          <a:pt x="2309978" y="1522323"/>
                          <a:pt x="1914502" y="1550294"/>
                        </a:cubicBezTo>
                        <a:cubicBezTo>
                          <a:pt x="1489557" y="1574653"/>
                          <a:pt x="1329169" y="1555380"/>
                          <a:pt x="1080915" y="1550294"/>
                        </a:cubicBezTo>
                        <a:cubicBezTo>
                          <a:pt x="854449" y="1562245"/>
                          <a:pt x="685941" y="1536030"/>
                          <a:pt x="518839" y="1550294"/>
                        </a:cubicBezTo>
                        <a:cubicBezTo>
                          <a:pt x="351737" y="1564558"/>
                          <a:pt x="165422" y="1572247"/>
                          <a:pt x="0" y="1550294"/>
                        </a:cubicBezTo>
                        <a:cubicBezTo>
                          <a:pt x="-7785" y="1466190"/>
                          <a:pt x="36128" y="1423085"/>
                          <a:pt x="0" y="1325501"/>
                        </a:cubicBezTo>
                        <a:cubicBezTo>
                          <a:pt x="-55784" y="1219191"/>
                          <a:pt x="-16370" y="1227137"/>
                          <a:pt x="0" y="1162720"/>
                        </a:cubicBezTo>
                        <a:cubicBezTo>
                          <a:pt x="10725" y="1101156"/>
                          <a:pt x="-32080" y="1064594"/>
                          <a:pt x="0" y="984436"/>
                        </a:cubicBezTo>
                        <a:cubicBezTo>
                          <a:pt x="27556" y="890897"/>
                          <a:pt x="33462" y="802560"/>
                          <a:pt x="0" y="759643"/>
                        </a:cubicBezTo>
                        <a:cubicBezTo>
                          <a:pt x="-24533" y="700737"/>
                          <a:pt x="-24073" y="598720"/>
                          <a:pt x="0" y="550354"/>
                        </a:cubicBezTo>
                        <a:cubicBezTo>
                          <a:pt x="15707" y="507647"/>
                          <a:pt x="17752" y="432152"/>
                          <a:pt x="0" y="403076"/>
                        </a:cubicBezTo>
                        <a:cubicBezTo>
                          <a:pt x="-4974" y="373310"/>
                          <a:pt x="-25679" y="284684"/>
                          <a:pt x="0" y="209289"/>
                        </a:cubicBezTo>
                        <a:cubicBezTo>
                          <a:pt x="9166" y="140857"/>
                          <a:pt x="-32397" y="41138"/>
                          <a:pt x="0" y="0"/>
                        </a:cubicBezTo>
                        <a:close/>
                      </a:path>
                      <a:path w="8244271" h="1550294" fill="none" stroke="0" extrusionOk="0">
                        <a:moveTo>
                          <a:pt x="0" y="0"/>
                        </a:moveTo>
                        <a:cubicBezTo>
                          <a:pt x="449042" y="16818"/>
                          <a:pt x="540895" y="5508"/>
                          <a:pt x="916030" y="0"/>
                        </a:cubicBezTo>
                        <a:cubicBezTo>
                          <a:pt x="1265582" y="-57203"/>
                          <a:pt x="1737553" y="21461"/>
                          <a:pt x="1996945" y="0"/>
                        </a:cubicBezTo>
                        <a:cubicBezTo>
                          <a:pt x="2304910" y="2951"/>
                          <a:pt x="2396312" y="-3486"/>
                          <a:pt x="2748090" y="0"/>
                        </a:cubicBezTo>
                        <a:cubicBezTo>
                          <a:pt x="3157995" y="-635"/>
                          <a:pt x="3477224" y="-15404"/>
                          <a:pt x="3746563" y="0"/>
                        </a:cubicBezTo>
                        <a:cubicBezTo>
                          <a:pt x="4021080" y="-6256"/>
                          <a:pt x="4331934" y="8764"/>
                          <a:pt x="4745036" y="0"/>
                        </a:cubicBezTo>
                        <a:cubicBezTo>
                          <a:pt x="5165780" y="-8563"/>
                          <a:pt x="5233814" y="-13631"/>
                          <a:pt x="5743508" y="0"/>
                        </a:cubicBezTo>
                        <a:cubicBezTo>
                          <a:pt x="6264904" y="-2532"/>
                          <a:pt x="6114504" y="-2991"/>
                          <a:pt x="6494653" y="0"/>
                        </a:cubicBezTo>
                        <a:cubicBezTo>
                          <a:pt x="6824319" y="65818"/>
                          <a:pt x="7609948" y="96829"/>
                          <a:pt x="8244271" y="0"/>
                        </a:cubicBezTo>
                        <a:cubicBezTo>
                          <a:pt x="8262739" y="36063"/>
                          <a:pt x="8285954" y="106994"/>
                          <a:pt x="8244271" y="178283"/>
                        </a:cubicBezTo>
                        <a:cubicBezTo>
                          <a:pt x="8204964" y="228986"/>
                          <a:pt x="8237463" y="277496"/>
                          <a:pt x="8244271" y="341064"/>
                        </a:cubicBezTo>
                        <a:cubicBezTo>
                          <a:pt x="8245668" y="409897"/>
                          <a:pt x="8234717" y="450468"/>
                          <a:pt x="8244271" y="534851"/>
                        </a:cubicBezTo>
                        <a:cubicBezTo>
                          <a:pt x="8255711" y="624977"/>
                          <a:pt x="8262856" y="644373"/>
                          <a:pt x="8244271" y="682129"/>
                        </a:cubicBezTo>
                        <a:cubicBezTo>
                          <a:pt x="8223343" y="706255"/>
                          <a:pt x="8241613" y="757672"/>
                          <a:pt x="8244271" y="829407"/>
                        </a:cubicBezTo>
                        <a:cubicBezTo>
                          <a:pt x="8255219" y="903529"/>
                          <a:pt x="8270489" y="940728"/>
                          <a:pt x="8244271" y="1054199"/>
                        </a:cubicBezTo>
                        <a:cubicBezTo>
                          <a:pt x="8213761" y="1161926"/>
                          <a:pt x="8242459" y="1181382"/>
                          <a:pt x="8244271" y="1247986"/>
                        </a:cubicBezTo>
                        <a:cubicBezTo>
                          <a:pt x="8251577" y="1328450"/>
                          <a:pt x="8224459" y="1445410"/>
                          <a:pt x="8244271" y="1550294"/>
                        </a:cubicBezTo>
                        <a:cubicBezTo>
                          <a:pt x="7793922" y="1544646"/>
                          <a:pt x="7576137" y="1565326"/>
                          <a:pt x="7410683" y="1550294"/>
                        </a:cubicBezTo>
                        <a:cubicBezTo>
                          <a:pt x="7190265" y="1543702"/>
                          <a:pt x="6702338" y="1551743"/>
                          <a:pt x="6329768" y="1550294"/>
                        </a:cubicBezTo>
                        <a:cubicBezTo>
                          <a:pt x="5942307" y="1538993"/>
                          <a:pt x="5834741" y="1549990"/>
                          <a:pt x="5496180" y="1550294"/>
                        </a:cubicBezTo>
                        <a:cubicBezTo>
                          <a:pt x="5144724" y="1551320"/>
                          <a:pt x="4965419" y="1513039"/>
                          <a:pt x="4497707" y="1550294"/>
                        </a:cubicBezTo>
                        <a:cubicBezTo>
                          <a:pt x="4048546" y="1579967"/>
                          <a:pt x="3984379" y="1534622"/>
                          <a:pt x="3829005" y="1550294"/>
                        </a:cubicBezTo>
                        <a:cubicBezTo>
                          <a:pt x="3665260" y="1542225"/>
                          <a:pt x="3330635" y="1523134"/>
                          <a:pt x="3160303" y="1550294"/>
                        </a:cubicBezTo>
                        <a:cubicBezTo>
                          <a:pt x="2968919" y="1561997"/>
                          <a:pt x="2963141" y="1550201"/>
                          <a:pt x="2777219" y="1550294"/>
                        </a:cubicBezTo>
                        <a:cubicBezTo>
                          <a:pt x="2591297" y="1550387"/>
                          <a:pt x="2503515" y="1540828"/>
                          <a:pt x="2409158" y="1550294"/>
                        </a:cubicBezTo>
                        <a:cubicBezTo>
                          <a:pt x="2271036" y="1484356"/>
                          <a:pt x="1914074" y="1540296"/>
                          <a:pt x="1575572" y="1550294"/>
                        </a:cubicBezTo>
                        <a:cubicBezTo>
                          <a:pt x="1319315" y="1496928"/>
                          <a:pt x="515968" y="1439213"/>
                          <a:pt x="0" y="1550294"/>
                        </a:cubicBezTo>
                        <a:cubicBezTo>
                          <a:pt x="48866" y="1444653"/>
                          <a:pt x="42384" y="1419250"/>
                          <a:pt x="0" y="1325501"/>
                        </a:cubicBezTo>
                        <a:cubicBezTo>
                          <a:pt x="-39314" y="1234873"/>
                          <a:pt x="-19540" y="1234829"/>
                          <a:pt x="0" y="1162720"/>
                        </a:cubicBezTo>
                        <a:cubicBezTo>
                          <a:pt x="17416" y="1087227"/>
                          <a:pt x="-14500" y="1029842"/>
                          <a:pt x="0" y="937927"/>
                        </a:cubicBezTo>
                        <a:cubicBezTo>
                          <a:pt x="21456" y="849188"/>
                          <a:pt x="56766" y="792059"/>
                          <a:pt x="0" y="728638"/>
                        </a:cubicBezTo>
                        <a:cubicBezTo>
                          <a:pt x="-40716" y="658261"/>
                          <a:pt x="28656" y="632729"/>
                          <a:pt x="0" y="565857"/>
                        </a:cubicBezTo>
                        <a:cubicBezTo>
                          <a:pt x="-20573" y="501723"/>
                          <a:pt x="35453" y="442555"/>
                          <a:pt x="0" y="372070"/>
                        </a:cubicBezTo>
                        <a:cubicBezTo>
                          <a:pt x="-35176" y="272908"/>
                          <a:pt x="25166" y="249371"/>
                          <a:pt x="0" y="193786"/>
                        </a:cubicBezTo>
                        <a:cubicBezTo>
                          <a:pt x="-30735" y="131172"/>
                          <a:pt x="13591" y="6714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ts val="2167"/>
              </a:lnSpc>
            </a:pPr>
            <a:r>
              <a:rPr lang="en-US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15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500" b="1" spc="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กองทุนไม่สามารถบริหารจัดการหนี้เกินกำหนดชำระให้ต่ำกว่าร้อย</a:t>
            </a:r>
            <a:r>
              <a:rPr lang="th-TH" sz="1500" b="1" spc="33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ละ 5 </a:t>
            </a:r>
            <a:r>
              <a:rPr lang="th-TH" sz="1500" b="1" spc="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ของหนี้คงเหลือ (เสี่ยงสูง)</a:t>
            </a:r>
          </a:p>
          <a:p>
            <a:pPr>
              <a:lnSpc>
                <a:spcPts val="2167"/>
              </a:lnSpc>
            </a:pPr>
            <a:r>
              <a:rPr lang="th-TH" sz="1500" b="1" spc="33" dirty="0">
                <a:solidFill>
                  <a:schemeClr val="tx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ลูกหนี้ทำผิดสัญญาไม่ชำระคืนเงินตามที่ระบุไว้ในสัญญา </a:t>
            </a:r>
            <a:r>
              <a:rPr lang="th-TH" sz="1500" b="1" spc="33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(เสี่ยงน้อย)</a:t>
            </a:r>
            <a:endParaRPr lang="en-US" sz="15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6470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แทนข้อความ 7">
            <a:extLst>
              <a:ext uri="{FF2B5EF4-FFF2-40B4-BE49-F238E27FC236}">
                <a16:creationId xmlns:a16="http://schemas.microsoft.com/office/drawing/2014/main" id="{AD26E03D-BB20-9321-4170-3A30AC5DC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72248" y="405373"/>
            <a:ext cx="5907080" cy="991405"/>
          </a:xfrm>
        </p:spPr>
        <p:txBody>
          <a:bodyPr>
            <a:normAutofit/>
          </a:bodyPr>
          <a:lstStyle/>
          <a:p>
            <a:pPr algn="thaiDist">
              <a:lnSpc>
                <a:spcPct val="150000"/>
              </a:lnSpc>
              <a:spcBef>
                <a:spcPts val="0"/>
              </a:spcBef>
            </a:pPr>
            <a:endParaRPr lang="th-TH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marL="238115" indent="-238115" algn="thaiDi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th-TH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50000"/>
              </a:lnSpc>
              <a:spcBef>
                <a:spcPts val="0"/>
              </a:spcBef>
            </a:pPr>
            <a:endParaRPr lang="th-TH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thaiDist">
              <a:lnSpc>
                <a:spcPct val="150000"/>
              </a:lnSpc>
              <a:spcBef>
                <a:spcPts val="0"/>
              </a:spcBef>
            </a:pPr>
            <a:endParaRPr lang="th-TH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74025" y="2154914"/>
            <a:ext cx="9314556" cy="2916406"/>
            <a:chOff x="336461" y="1716345"/>
            <a:chExt cx="9332775" cy="3883545"/>
          </a:xfrm>
        </p:grpSpPr>
        <p:sp>
          <p:nvSpPr>
            <p:cNvPr id="22" name="Freeform 21"/>
            <p:cNvSpPr/>
            <p:nvPr/>
          </p:nvSpPr>
          <p:spPr>
            <a:xfrm>
              <a:off x="336461" y="1781143"/>
              <a:ext cx="3953813" cy="1542448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48" tIns="88448" rIns="88448" bIns="88448" numCol="1" spcCol="1270" anchor="ctr" anchorCtr="0">
              <a:noAutofit/>
            </a:bodyPr>
            <a:lstStyle/>
            <a:p>
              <a:pPr algn="thaiDist" defTabSz="59264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ทบทวนและกำหนดแนวทางการรายงานทางการเงินให้ชัดเจน มีมาตรฐานและ</a:t>
              </a:r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ง่าย</a:t>
              </a:r>
              <a:b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ต่อ</a:t>
              </a: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การปฏิบัติ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453188" y="2078440"/>
              <a:ext cx="544998" cy="637544"/>
            </a:xfrm>
            <a:custGeom>
              <a:avLst/>
              <a:gdLst>
                <a:gd name="connsiteX0" fmla="*/ 0 w 544998"/>
                <a:gd name="connsiteY0" fmla="*/ 127509 h 637544"/>
                <a:gd name="connsiteX1" fmla="*/ 272499 w 544998"/>
                <a:gd name="connsiteY1" fmla="*/ 127509 h 637544"/>
                <a:gd name="connsiteX2" fmla="*/ 272499 w 544998"/>
                <a:gd name="connsiteY2" fmla="*/ 0 h 637544"/>
                <a:gd name="connsiteX3" fmla="*/ 544998 w 544998"/>
                <a:gd name="connsiteY3" fmla="*/ 318772 h 637544"/>
                <a:gd name="connsiteX4" fmla="*/ 272499 w 544998"/>
                <a:gd name="connsiteY4" fmla="*/ 637544 h 637544"/>
                <a:gd name="connsiteX5" fmla="*/ 272499 w 544998"/>
                <a:gd name="connsiteY5" fmla="*/ 510035 h 637544"/>
                <a:gd name="connsiteX6" fmla="*/ 0 w 544998"/>
                <a:gd name="connsiteY6" fmla="*/ 510035 h 637544"/>
                <a:gd name="connsiteX7" fmla="*/ 0 w 544998"/>
                <a:gd name="connsiteY7" fmla="*/ 127509 h 63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98" h="637544">
                  <a:moveTo>
                    <a:pt x="0" y="127509"/>
                  </a:moveTo>
                  <a:lnTo>
                    <a:pt x="272499" y="127509"/>
                  </a:lnTo>
                  <a:lnTo>
                    <a:pt x="272499" y="0"/>
                  </a:lnTo>
                  <a:lnTo>
                    <a:pt x="544998" y="318772"/>
                  </a:lnTo>
                  <a:lnTo>
                    <a:pt x="272499" y="637544"/>
                  </a:lnTo>
                  <a:lnTo>
                    <a:pt x="272499" y="510035"/>
                  </a:lnTo>
                  <a:lnTo>
                    <a:pt x="0" y="510035"/>
                  </a:lnTo>
                  <a:lnTo>
                    <a:pt x="0" y="127509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6258" rIns="136249" bIns="106258" numCol="1" spcCol="1270" anchor="ctr" anchorCtr="0">
              <a:noAutofit/>
            </a:bodyPr>
            <a:lstStyle/>
            <a:p>
              <a:pPr algn="ctr" defTabSz="85192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41377" y="1716345"/>
              <a:ext cx="4527859" cy="1542448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98" tIns="94798" rIns="94798" bIns="94798" numCol="1" spcCol="1270" anchor="ctr" anchorCtr="0">
              <a:noAutofit/>
            </a:bodyPr>
            <a:lstStyle/>
            <a:p>
              <a:pPr algn="thaiDist" defTabSz="666723">
                <a:lnSpc>
                  <a:spcPts val="2083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กำกับและติดตามให้เจ้าหน้าที่ปฏิบัติ อย่างเคร่งครัด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13222" y="3493664"/>
              <a:ext cx="637544" cy="544998"/>
            </a:xfrm>
            <a:custGeom>
              <a:avLst/>
              <a:gdLst>
                <a:gd name="connsiteX0" fmla="*/ 0 w 544998"/>
                <a:gd name="connsiteY0" fmla="*/ 127509 h 637544"/>
                <a:gd name="connsiteX1" fmla="*/ 272499 w 544998"/>
                <a:gd name="connsiteY1" fmla="*/ 127509 h 637544"/>
                <a:gd name="connsiteX2" fmla="*/ 272499 w 544998"/>
                <a:gd name="connsiteY2" fmla="*/ 0 h 637544"/>
                <a:gd name="connsiteX3" fmla="*/ 544998 w 544998"/>
                <a:gd name="connsiteY3" fmla="*/ 318772 h 637544"/>
                <a:gd name="connsiteX4" fmla="*/ 272499 w 544998"/>
                <a:gd name="connsiteY4" fmla="*/ 637544 h 637544"/>
                <a:gd name="connsiteX5" fmla="*/ 272499 w 544998"/>
                <a:gd name="connsiteY5" fmla="*/ 510035 h 637544"/>
                <a:gd name="connsiteX6" fmla="*/ 0 w 544998"/>
                <a:gd name="connsiteY6" fmla="*/ 510035 h 637544"/>
                <a:gd name="connsiteX7" fmla="*/ 0 w 544998"/>
                <a:gd name="connsiteY7" fmla="*/ 127509 h 63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98" h="637544">
                  <a:moveTo>
                    <a:pt x="435998" y="0"/>
                  </a:moveTo>
                  <a:lnTo>
                    <a:pt x="435998" y="318772"/>
                  </a:lnTo>
                  <a:lnTo>
                    <a:pt x="544998" y="318772"/>
                  </a:lnTo>
                  <a:lnTo>
                    <a:pt x="272499" y="637544"/>
                  </a:lnTo>
                  <a:lnTo>
                    <a:pt x="0" y="318772"/>
                  </a:lnTo>
                  <a:lnTo>
                    <a:pt x="109000" y="318772"/>
                  </a:lnTo>
                  <a:lnTo>
                    <a:pt x="109000" y="0"/>
                  </a:lnTo>
                  <a:lnTo>
                    <a:pt x="435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258" tIns="0" rIns="106257" bIns="136249" numCol="1" spcCol="1270" anchor="ctr" anchorCtr="0">
              <a:noAutofit/>
            </a:bodyPr>
            <a:lstStyle/>
            <a:p>
              <a:pPr algn="ctr" defTabSz="85192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60166" y="4221740"/>
              <a:ext cx="3709070" cy="1357738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148" tIns="101148" rIns="101148" bIns="101148" numCol="1" spcCol="1270" anchor="ctr" anchorCtr="0">
              <a:noAutofit/>
            </a:bodyPr>
            <a:lstStyle/>
            <a:p>
              <a:pPr algn="thaiDist" defTabSz="740804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ตรวจสอบอย่างต่อเนื่อง เพื่อป้องกัน ข้อผิดพลาด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292366" y="4617938"/>
              <a:ext cx="544999" cy="637545"/>
            </a:xfrm>
            <a:custGeom>
              <a:avLst/>
              <a:gdLst>
                <a:gd name="connsiteX0" fmla="*/ 0 w 544998"/>
                <a:gd name="connsiteY0" fmla="*/ 127509 h 637544"/>
                <a:gd name="connsiteX1" fmla="*/ 272499 w 544998"/>
                <a:gd name="connsiteY1" fmla="*/ 127509 h 637544"/>
                <a:gd name="connsiteX2" fmla="*/ 272499 w 544998"/>
                <a:gd name="connsiteY2" fmla="*/ 0 h 637544"/>
                <a:gd name="connsiteX3" fmla="*/ 544998 w 544998"/>
                <a:gd name="connsiteY3" fmla="*/ 318772 h 637544"/>
                <a:gd name="connsiteX4" fmla="*/ 272499 w 544998"/>
                <a:gd name="connsiteY4" fmla="*/ 637544 h 637544"/>
                <a:gd name="connsiteX5" fmla="*/ 272499 w 544998"/>
                <a:gd name="connsiteY5" fmla="*/ 510035 h 637544"/>
                <a:gd name="connsiteX6" fmla="*/ 0 w 544998"/>
                <a:gd name="connsiteY6" fmla="*/ 510035 h 637544"/>
                <a:gd name="connsiteX7" fmla="*/ 0 w 544998"/>
                <a:gd name="connsiteY7" fmla="*/ 127509 h 63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4998" h="637544">
                  <a:moveTo>
                    <a:pt x="544998" y="510035"/>
                  </a:moveTo>
                  <a:lnTo>
                    <a:pt x="272499" y="510035"/>
                  </a:lnTo>
                  <a:lnTo>
                    <a:pt x="272499" y="637544"/>
                  </a:lnTo>
                  <a:lnTo>
                    <a:pt x="0" y="318772"/>
                  </a:lnTo>
                  <a:lnTo>
                    <a:pt x="272499" y="0"/>
                  </a:lnTo>
                  <a:lnTo>
                    <a:pt x="272499" y="127509"/>
                  </a:lnTo>
                  <a:lnTo>
                    <a:pt x="544998" y="127509"/>
                  </a:lnTo>
                  <a:lnTo>
                    <a:pt x="544998" y="51003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249" tIns="106258" rIns="1" bIns="106258" numCol="1" spcCol="1270" anchor="ctr" anchorCtr="0">
              <a:noAutofit/>
            </a:bodyPr>
            <a:lstStyle/>
            <a:p>
              <a:pPr algn="ctr" defTabSz="85192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331620" y="4273533"/>
              <a:ext cx="3814203" cy="1326357"/>
            </a:xfrm>
            <a:custGeom>
              <a:avLst/>
              <a:gdLst>
                <a:gd name="connsiteX0" fmla="*/ 0 w 2570745"/>
                <a:gd name="connsiteY0" fmla="*/ 154245 h 1542447"/>
                <a:gd name="connsiteX1" fmla="*/ 154245 w 2570745"/>
                <a:gd name="connsiteY1" fmla="*/ 0 h 1542447"/>
                <a:gd name="connsiteX2" fmla="*/ 2416500 w 2570745"/>
                <a:gd name="connsiteY2" fmla="*/ 0 h 1542447"/>
                <a:gd name="connsiteX3" fmla="*/ 2570745 w 2570745"/>
                <a:gd name="connsiteY3" fmla="*/ 154245 h 1542447"/>
                <a:gd name="connsiteX4" fmla="*/ 2570745 w 2570745"/>
                <a:gd name="connsiteY4" fmla="*/ 1388202 h 1542447"/>
                <a:gd name="connsiteX5" fmla="*/ 2416500 w 2570745"/>
                <a:gd name="connsiteY5" fmla="*/ 1542447 h 1542447"/>
                <a:gd name="connsiteX6" fmla="*/ 154245 w 2570745"/>
                <a:gd name="connsiteY6" fmla="*/ 1542447 h 1542447"/>
                <a:gd name="connsiteX7" fmla="*/ 0 w 2570745"/>
                <a:gd name="connsiteY7" fmla="*/ 1388202 h 1542447"/>
                <a:gd name="connsiteX8" fmla="*/ 0 w 2570745"/>
                <a:gd name="connsiteY8" fmla="*/ 154245 h 154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0745" h="1542447">
                  <a:moveTo>
                    <a:pt x="0" y="154245"/>
                  </a:moveTo>
                  <a:cubicBezTo>
                    <a:pt x="0" y="69058"/>
                    <a:pt x="69058" y="0"/>
                    <a:pt x="154245" y="0"/>
                  </a:cubicBezTo>
                  <a:lnTo>
                    <a:pt x="2416500" y="0"/>
                  </a:lnTo>
                  <a:cubicBezTo>
                    <a:pt x="2501687" y="0"/>
                    <a:pt x="2570745" y="69058"/>
                    <a:pt x="2570745" y="154245"/>
                  </a:cubicBezTo>
                  <a:lnTo>
                    <a:pt x="2570745" y="1388202"/>
                  </a:lnTo>
                  <a:cubicBezTo>
                    <a:pt x="2570745" y="1473389"/>
                    <a:pt x="2501687" y="1542447"/>
                    <a:pt x="2416500" y="1542447"/>
                  </a:cubicBezTo>
                  <a:lnTo>
                    <a:pt x="154245" y="1542447"/>
                  </a:lnTo>
                  <a:cubicBezTo>
                    <a:pt x="69058" y="1542447"/>
                    <a:pt x="0" y="1473389"/>
                    <a:pt x="0" y="1388202"/>
                  </a:cubicBezTo>
                  <a:lnTo>
                    <a:pt x="0" y="15424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798" tIns="94798" rIns="94798" bIns="94798" numCol="1" spcCol="1270" anchor="ctr" anchorCtr="0">
              <a:noAutofit/>
            </a:bodyPr>
            <a:lstStyle/>
            <a:p>
              <a:pPr algn="thaiDist" defTabSz="666723">
                <a:lnSpc>
                  <a:spcPts val="2083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จัดหาระบบเทคโนโลยีสารสนเทศมา </a:t>
              </a:r>
              <a:r>
                <a:rPr lang="th-TH" sz="1500" b="1" kern="0" spc="-42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ปรับใช้ เพื่อลดข้อผิดพลาดจากเจ้าหน้าที่</a:t>
              </a:r>
            </a:p>
          </p:txBody>
        </p:sp>
      </p:grpSp>
      <p:sp>
        <p:nvSpPr>
          <p:cNvPr id="7" name="Flowchart: Terminator 16">
            <a:extLst>
              <a:ext uri="{FF2B5EF4-FFF2-40B4-BE49-F238E27FC236}">
                <a16:creationId xmlns:a16="http://schemas.microsoft.com/office/drawing/2014/main" id="{78A448E9-08EC-DC92-D077-A43D5344DEAD}"/>
              </a:ext>
            </a:extLst>
          </p:cNvPr>
          <p:cNvSpPr/>
          <p:nvPr/>
        </p:nvSpPr>
        <p:spPr>
          <a:xfrm>
            <a:off x="340441" y="997360"/>
            <a:ext cx="3367786" cy="96971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พ.ศ. 2566 ดังนี้</a:t>
            </a:r>
            <a:endParaRPr lang="th-TH" sz="15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1" name="Group 30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3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0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1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2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5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7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7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1327F9DD-C6A5-B2DC-4A94-FFF62D22ABAF}"/>
              </a:ext>
            </a:extLst>
          </p:cNvPr>
          <p:cNvSpPr/>
          <p:nvPr/>
        </p:nvSpPr>
        <p:spPr>
          <a:xfrm>
            <a:off x="4072248" y="822548"/>
            <a:ext cx="5907080" cy="1071943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088496"/>
                      <a:gd name="connsiteY0" fmla="*/ 0 h 1286331"/>
                      <a:gd name="connsiteX1" fmla="*/ 787611 w 7088496"/>
                      <a:gd name="connsiteY1" fmla="*/ 0 h 1286331"/>
                      <a:gd name="connsiteX2" fmla="*/ 1716991 w 7088496"/>
                      <a:gd name="connsiteY2" fmla="*/ 0 h 1286331"/>
                      <a:gd name="connsiteX3" fmla="*/ 2362832 w 7088496"/>
                      <a:gd name="connsiteY3" fmla="*/ 0 h 1286331"/>
                      <a:gd name="connsiteX4" fmla="*/ 3221327 w 7088496"/>
                      <a:gd name="connsiteY4" fmla="*/ 0 h 1286331"/>
                      <a:gd name="connsiteX5" fmla="*/ 4079823 w 7088496"/>
                      <a:gd name="connsiteY5" fmla="*/ 0 h 1286331"/>
                      <a:gd name="connsiteX6" fmla="*/ 4938318 w 7088496"/>
                      <a:gd name="connsiteY6" fmla="*/ 0 h 1286331"/>
                      <a:gd name="connsiteX7" fmla="*/ 5584159 w 7088496"/>
                      <a:gd name="connsiteY7" fmla="*/ 0 h 1286331"/>
                      <a:gd name="connsiteX8" fmla="*/ 7088496 w 7088496"/>
                      <a:gd name="connsiteY8" fmla="*/ 0 h 1286331"/>
                      <a:gd name="connsiteX9" fmla="*/ 7088496 w 7088496"/>
                      <a:gd name="connsiteY9" fmla="*/ 147928 h 1286331"/>
                      <a:gd name="connsiteX10" fmla="*/ 7088496 w 7088496"/>
                      <a:gd name="connsiteY10" fmla="*/ 282992 h 1286331"/>
                      <a:gd name="connsiteX11" fmla="*/ 7088496 w 7088496"/>
                      <a:gd name="connsiteY11" fmla="*/ 443784 h 1286331"/>
                      <a:gd name="connsiteX12" fmla="*/ 7088496 w 7088496"/>
                      <a:gd name="connsiteY12" fmla="*/ 565985 h 1286331"/>
                      <a:gd name="connsiteX13" fmla="*/ 7088496 w 7088496"/>
                      <a:gd name="connsiteY13" fmla="*/ 688187 h 1286331"/>
                      <a:gd name="connsiteX14" fmla="*/ 7088496 w 7088496"/>
                      <a:gd name="connsiteY14" fmla="*/ 874705 h 1286331"/>
                      <a:gd name="connsiteX15" fmla="*/ 7088496 w 7088496"/>
                      <a:gd name="connsiteY15" fmla="*/ 1035496 h 1286331"/>
                      <a:gd name="connsiteX16" fmla="*/ 7088496 w 7088496"/>
                      <a:gd name="connsiteY16" fmla="*/ 1286331 h 1286331"/>
                      <a:gd name="connsiteX17" fmla="*/ 6371769 w 7088496"/>
                      <a:gd name="connsiteY17" fmla="*/ 1286331 h 1286331"/>
                      <a:gd name="connsiteX18" fmla="*/ 5442389 w 7088496"/>
                      <a:gd name="connsiteY18" fmla="*/ 1286331 h 1286331"/>
                      <a:gd name="connsiteX19" fmla="*/ 4725663 w 7088496"/>
                      <a:gd name="connsiteY19" fmla="*/ 1286331 h 1286331"/>
                      <a:gd name="connsiteX20" fmla="*/ 3867168 w 7088496"/>
                      <a:gd name="connsiteY20" fmla="*/ 1286331 h 1286331"/>
                      <a:gd name="connsiteX21" fmla="*/ 3292212 w 7088496"/>
                      <a:gd name="connsiteY21" fmla="*/ 1286331 h 1286331"/>
                      <a:gd name="connsiteX22" fmla="*/ 2717256 w 7088496"/>
                      <a:gd name="connsiteY22" fmla="*/ 1286331 h 1286331"/>
                      <a:gd name="connsiteX23" fmla="*/ 2071415 w 7088496"/>
                      <a:gd name="connsiteY23" fmla="*/ 1286331 h 1286331"/>
                      <a:gd name="connsiteX24" fmla="*/ 1354690 w 7088496"/>
                      <a:gd name="connsiteY24" fmla="*/ 1286331 h 1286331"/>
                      <a:gd name="connsiteX25" fmla="*/ 0 w 7088496"/>
                      <a:gd name="connsiteY25" fmla="*/ 1286331 h 1286331"/>
                      <a:gd name="connsiteX26" fmla="*/ 0 w 7088496"/>
                      <a:gd name="connsiteY26" fmla="*/ 1099812 h 1286331"/>
                      <a:gd name="connsiteX27" fmla="*/ 0 w 7088496"/>
                      <a:gd name="connsiteY27" fmla="*/ 964748 h 1286331"/>
                      <a:gd name="connsiteX28" fmla="*/ 0 w 7088496"/>
                      <a:gd name="connsiteY28" fmla="*/ 778230 h 1286331"/>
                      <a:gd name="connsiteX29" fmla="*/ 0 w 7088496"/>
                      <a:gd name="connsiteY29" fmla="*/ 604575 h 1286331"/>
                      <a:gd name="connsiteX30" fmla="*/ 0 w 7088496"/>
                      <a:gd name="connsiteY30" fmla="*/ 469510 h 1286331"/>
                      <a:gd name="connsiteX31" fmla="*/ 0 w 7088496"/>
                      <a:gd name="connsiteY31" fmla="*/ 308719 h 1286331"/>
                      <a:gd name="connsiteX32" fmla="*/ 0 w 7088496"/>
                      <a:gd name="connsiteY32" fmla="*/ 160791 h 1286331"/>
                      <a:gd name="connsiteX33" fmla="*/ 0 w 7088496"/>
                      <a:gd name="connsiteY33" fmla="*/ 0 h 1286331"/>
                      <a:gd name="connsiteX0" fmla="*/ 0 w 7088496"/>
                      <a:gd name="connsiteY0" fmla="*/ 0 h 1286331"/>
                      <a:gd name="connsiteX1" fmla="*/ 574955 w 7088496"/>
                      <a:gd name="connsiteY1" fmla="*/ 0 h 1286331"/>
                      <a:gd name="connsiteX2" fmla="*/ 1362565 w 7088496"/>
                      <a:gd name="connsiteY2" fmla="*/ 0 h 1286331"/>
                      <a:gd name="connsiteX3" fmla="*/ 1937521 w 7088496"/>
                      <a:gd name="connsiteY3" fmla="*/ 0 h 1286331"/>
                      <a:gd name="connsiteX4" fmla="*/ 2512477 w 7088496"/>
                      <a:gd name="connsiteY4" fmla="*/ 0 h 1286331"/>
                      <a:gd name="connsiteX5" fmla="*/ 3087433 w 7088496"/>
                      <a:gd name="connsiteY5" fmla="*/ 0 h 1286331"/>
                      <a:gd name="connsiteX6" fmla="*/ 3570711 w 7088496"/>
                      <a:gd name="connsiteY6" fmla="*/ 0 h 1286331"/>
                      <a:gd name="connsiteX7" fmla="*/ 4016814 w 7088496"/>
                      <a:gd name="connsiteY7" fmla="*/ 0 h 1286331"/>
                      <a:gd name="connsiteX8" fmla="*/ 4375177 w 7088496"/>
                      <a:gd name="connsiteY8" fmla="*/ 0 h 1286331"/>
                      <a:gd name="connsiteX9" fmla="*/ 4733539 w 7088496"/>
                      <a:gd name="connsiteY9" fmla="*/ 0 h 1286331"/>
                      <a:gd name="connsiteX10" fmla="*/ 5592036 w 7088496"/>
                      <a:gd name="connsiteY10" fmla="*/ 0 h 1286331"/>
                      <a:gd name="connsiteX11" fmla="*/ 5957566 w 7088496"/>
                      <a:gd name="connsiteY11" fmla="*/ 0 h 1286331"/>
                      <a:gd name="connsiteX12" fmla="*/ 6308761 w 7088496"/>
                      <a:gd name="connsiteY12" fmla="*/ 0 h 1286331"/>
                      <a:gd name="connsiteX13" fmla="*/ 7088496 w 7088496"/>
                      <a:gd name="connsiteY13" fmla="*/ 0 h 1286331"/>
                      <a:gd name="connsiteX14" fmla="*/ 7088496 w 7088496"/>
                      <a:gd name="connsiteY14" fmla="*/ 122201 h 1286331"/>
                      <a:gd name="connsiteX15" fmla="*/ 7088496 w 7088496"/>
                      <a:gd name="connsiteY15" fmla="*/ 270129 h 1286331"/>
                      <a:gd name="connsiteX16" fmla="*/ 7088496 w 7088496"/>
                      <a:gd name="connsiteY16" fmla="*/ 443784 h 1286331"/>
                      <a:gd name="connsiteX17" fmla="*/ 7088496 w 7088496"/>
                      <a:gd name="connsiteY17" fmla="*/ 591712 h 1286331"/>
                      <a:gd name="connsiteX18" fmla="*/ 7088496 w 7088496"/>
                      <a:gd name="connsiteY18" fmla="*/ 713913 h 1286331"/>
                      <a:gd name="connsiteX19" fmla="*/ 7088496 w 7088496"/>
                      <a:gd name="connsiteY19" fmla="*/ 887568 h 1286331"/>
                      <a:gd name="connsiteX20" fmla="*/ 7088496 w 7088496"/>
                      <a:gd name="connsiteY20" fmla="*/ 1035496 h 1286331"/>
                      <a:gd name="connsiteX21" fmla="*/ 7088496 w 7088496"/>
                      <a:gd name="connsiteY21" fmla="*/ 1286331 h 1286331"/>
                      <a:gd name="connsiteX22" fmla="*/ 6371769 w 7088496"/>
                      <a:gd name="connsiteY22" fmla="*/ 1286331 h 1286331"/>
                      <a:gd name="connsiteX23" fmla="*/ 5655044 w 7088496"/>
                      <a:gd name="connsiteY23" fmla="*/ 1286331 h 1286331"/>
                      <a:gd name="connsiteX24" fmla="*/ 4796548 w 7088496"/>
                      <a:gd name="connsiteY24" fmla="*/ 1286331 h 1286331"/>
                      <a:gd name="connsiteX25" fmla="*/ 3867168 w 7088496"/>
                      <a:gd name="connsiteY25" fmla="*/ 1286331 h 1286331"/>
                      <a:gd name="connsiteX26" fmla="*/ 3079557 w 7088496"/>
                      <a:gd name="connsiteY26" fmla="*/ 1286331 h 1286331"/>
                      <a:gd name="connsiteX27" fmla="*/ 2433717 w 7088496"/>
                      <a:gd name="connsiteY27" fmla="*/ 1286331 h 1286331"/>
                      <a:gd name="connsiteX28" fmla="*/ 1646106 w 7088496"/>
                      <a:gd name="connsiteY28" fmla="*/ 1286331 h 1286331"/>
                      <a:gd name="connsiteX29" fmla="*/ 929380 w 7088496"/>
                      <a:gd name="connsiteY29" fmla="*/ 1286331 h 1286331"/>
                      <a:gd name="connsiteX30" fmla="*/ 492571 w 7088496"/>
                      <a:gd name="connsiteY30" fmla="*/ 1286331 h 1286331"/>
                      <a:gd name="connsiteX31" fmla="*/ 0 w 7088496"/>
                      <a:gd name="connsiteY31" fmla="*/ 1286331 h 1286331"/>
                      <a:gd name="connsiteX32" fmla="*/ 0 w 7088496"/>
                      <a:gd name="connsiteY32" fmla="*/ 1099812 h 1286331"/>
                      <a:gd name="connsiteX33" fmla="*/ 0 w 7088496"/>
                      <a:gd name="connsiteY33" fmla="*/ 964748 h 1286331"/>
                      <a:gd name="connsiteX34" fmla="*/ 0 w 7088496"/>
                      <a:gd name="connsiteY34" fmla="*/ 816820 h 1286331"/>
                      <a:gd name="connsiteX35" fmla="*/ 0 w 7088496"/>
                      <a:gd name="connsiteY35" fmla="*/ 630302 h 1286331"/>
                      <a:gd name="connsiteX36" fmla="*/ 0 w 7088496"/>
                      <a:gd name="connsiteY36" fmla="*/ 456647 h 1286331"/>
                      <a:gd name="connsiteX37" fmla="*/ 0 w 7088496"/>
                      <a:gd name="connsiteY37" fmla="*/ 334446 h 1286331"/>
                      <a:gd name="connsiteX38" fmla="*/ 0 w 7088496"/>
                      <a:gd name="connsiteY38" fmla="*/ 173654 h 1286331"/>
                      <a:gd name="connsiteX39" fmla="*/ 0 w 7088496"/>
                      <a:gd name="connsiteY39" fmla="*/ 0 h 128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7088496" h="1286331" fill="none" extrusionOk="0">
                        <a:moveTo>
                          <a:pt x="0" y="0"/>
                        </a:moveTo>
                        <a:cubicBezTo>
                          <a:pt x="380280" y="10310"/>
                          <a:pt x="455153" y="17374"/>
                          <a:pt x="787611" y="0"/>
                        </a:cubicBezTo>
                        <a:cubicBezTo>
                          <a:pt x="1056503" y="-29614"/>
                          <a:pt x="1444932" y="-4313"/>
                          <a:pt x="1716991" y="0"/>
                        </a:cubicBezTo>
                        <a:cubicBezTo>
                          <a:pt x="1932823" y="-13722"/>
                          <a:pt x="2061988" y="-24830"/>
                          <a:pt x="2362832" y="0"/>
                        </a:cubicBezTo>
                        <a:cubicBezTo>
                          <a:pt x="2621601" y="-3259"/>
                          <a:pt x="2991971" y="41920"/>
                          <a:pt x="3221327" y="0"/>
                        </a:cubicBezTo>
                        <a:cubicBezTo>
                          <a:pt x="3452595" y="-23122"/>
                          <a:pt x="3698494" y="11269"/>
                          <a:pt x="4079823" y="0"/>
                        </a:cubicBezTo>
                        <a:cubicBezTo>
                          <a:pt x="4434205" y="11348"/>
                          <a:pt x="4508248" y="-3810"/>
                          <a:pt x="4938318" y="0"/>
                        </a:cubicBezTo>
                        <a:cubicBezTo>
                          <a:pt x="5380385" y="14225"/>
                          <a:pt x="5261391" y="15673"/>
                          <a:pt x="5584159" y="0"/>
                        </a:cubicBezTo>
                        <a:cubicBezTo>
                          <a:pt x="5886092" y="26290"/>
                          <a:pt x="6650821" y="-43048"/>
                          <a:pt x="7088496" y="0"/>
                        </a:cubicBezTo>
                        <a:cubicBezTo>
                          <a:pt x="7105253" y="19747"/>
                          <a:pt x="7113967" y="100974"/>
                          <a:pt x="7088496" y="147928"/>
                        </a:cubicBezTo>
                        <a:cubicBezTo>
                          <a:pt x="7050605" y="194246"/>
                          <a:pt x="7081226" y="233513"/>
                          <a:pt x="7088496" y="282992"/>
                        </a:cubicBezTo>
                        <a:cubicBezTo>
                          <a:pt x="7085911" y="339434"/>
                          <a:pt x="7071769" y="378256"/>
                          <a:pt x="7088496" y="443784"/>
                        </a:cubicBezTo>
                        <a:cubicBezTo>
                          <a:pt x="7100310" y="518511"/>
                          <a:pt x="7104248" y="538201"/>
                          <a:pt x="7088496" y="565985"/>
                        </a:cubicBezTo>
                        <a:cubicBezTo>
                          <a:pt x="7075637" y="598535"/>
                          <a:pt x="7090436" y="626534"/>
                          <a:pt x="7088496" y="688187"/>
                        </a:cubicBezTo>
                        <a:cubicBezTo>
                          <a:pt x="7089733" y="747663"/>
                          <a:pt x="7108822" y="781153"/>
                          <a:pt x="7088496" y="874705"/>
                        </a:cubicBezTo>
                        <a:cubicBezTo>
                          <a:pt x="7063417" y="961250"/>
                          <a:pt x="7091491" y="978231"/>
                          <a:pt x="7088496" y="1035496"/>
                        </a:cubicBezTo>
                        <a:cubicBezTo>
                          <a:pt x="7098712" y="1077231"/>
                          <a:pt x="7071674" y="1202829"/>
                          <a:pt x="7088496" y="1286331"/>
                        </a:cubicBezTo>
                        <a:cubicBezTo>
                          <a:pt x="6725531" y="1301871"/>
                          <a:pt x="6544899" y="1281927"/>
                          <a:pt x="6371769" y="1286331"/>
                        </a:cubicBezTo>
                        <a:cubicBezTo>
                          <a:pt x="6175534" y="1252023"/>
                          <a:pt x="5685724" y="1286217"/>
                          <a:pt x="5442389" y="1286331"/>
                        </a:cubicBezTo>
                        <a:cubicBezTo>
                          <a:pt x="5112921" y="1274698"/>
                          <a:pt x="5013311" y="1280635"/>
                          <a:pt x="4725663" y="1286331"/>
                        </a:cubicBezTo>
                        <a:cubicBezTo>
                          <a:pt x="4408920" y="1280840"/>
                          <a:pt x="4228238" y="1306342"/>
                          <a:pt x="3867168" y="1286331"/>
                        </a:cubicBezTo>
                        <a:cubicBezTo>
                          <a:pt x="3470207" y="1285648"/>
                          <a:pt x="3417105" y="1288236"/>
                          <a:pt x="3292212" y="1286331"/>
                        </a:cubicBezTo>
                        <a:cubicBezTo>
                          <a:pt x="3175615" y="1296702"/>
                          <a:pt x="2837743" y="1296760"/>
                          <a:pt x="2717256" y="1286331"/>
                        </a:cubicBezTo>
                        <a:cubicBezTo>
                          <a:pt x="2442238" y="1269665"/>
                          <a:pt x="2316935" y="1293411"/>
                          <a:pt x="2071415" y="1286331"/>
                        </a:cubicBezTo>
                        <a:cubicBezTo>
                          <a:pt x="1903496" y="1316292"/>
                          <a:pt x="1678086" y="1330119"/>
                          <a:pt x="1354690" y="1286331"/>
                        </a:cubicBezTo>
                        <a:cubicBezTo>
                          <a:pt x="958217" y="1220294"/>
                          <a:pt x="431329" y="1204248"/>
                          <a:pt x="0" y="1286331"/>
                        </a:cubicBezTo>
                        <a:cubicBezTo>
                          <a:pt x="45472" y="1197677"/>
                          <a:pt x="38524" y="1180558"/>
                          <a:pt x="0" y="1099812"/>
                        </a:cubicBezTo>
                        <a:cubicBezTo>
                          <a:pt x="-31726" y="1025712"/>
                          <a:pt x="-15655" y="1024581"/>
                          <a:pt x="0" y="964748"/>
                        </a:cubicBezTo>
                        <a:cubicBezTo>
                          <a:pt x="16201" y="898060"/>
                          <a:pt x="-9758" y="861315"/>
                          <a:pt x="0" y="778230"/>
                        </a:cubicBezTo>
                        <a:cubicBezTo>
                          <a:pt x="22745" y="691539"/>
                          <a:pt x="46362" y="646345"/>
                          <a:pt x="0" y="604575"/>
                        </a:cubicBezTo>
                        <a:cubicBezTo>
                          <a:pt x="-39109" y="563966"/>
                          <a:pt x="18271" y="519763"/>
                          <a:pt x="0" y="469510"/>
                        </a:cubicBezTo>
                        <a:cubicBezTo>
                          <a:pt x="-16733" y="418556"/>
                          <a:pt x="26932" y="387550"/>
                          <a:pt x="0" y="308719"/>
                        </a:cubicBezTo>
                        <a:cubicBezTo>
                          <a:pt x="-24743" y="236254"/>
                          <a:pt x="34469" y="213238"/>
                          <a:pt x="0" y="160791"/>
                        </a:cubicBezTo>
                        <a:cubicBezTo>
                          <a:pt x="-32844" y="119140"/>
                          <a:pt x="10671" y="49684"/>
                          <a:pt x="0" y="0"/>
                        </a:cubicBezTo>
                        <a:close/>
                      </a:path>
                      <a:path w="7088496" h="1286331" stroke="0" extrusionOk="0">
                        <a:moveTo>
                          <a:pt x="0" y="0"/>
                        </a:moveTo>
                        <a:cubicBezTo>
                          <a:pt x="229220" y="-5605"/>
                          <a:pt x="380195" y="7799"/>
                          <a:pt x="574955" y="0"/>
                        </a:cubicBezTo>
                        <a:cubicBezTo>
                          <a:pt x="763303" y="14366"/>
                          <a:pt x="1077897" y="-922"/>
                          <a:pt x="1362565" y="0"/>
                        </a:cubicBezTo>
                        <a:cubicBezTo>
                          <a:pt x="1653756" y="-11319"/>
                          <a:pt x="1700093" y="-3372"/>
                          <a:pt x="1937521" y="0"/>
                        </a:cubicBezTo>
                        <a:cubicBezTo>
                          <a:pt x="2161984" y="5750"/>
                          <a:pt x="2378740" y="29594"/>
                          <a:pt x="2512477" y="0"/>
                        </a:cubicBezTo>
                        <a:cubicBezTo>
                          <a:pt x="2675545" y="400"/>
                          <a:pt x="2880967" y="6279"/>
                          <a:pt x="3087433" y="0"/>
                        </a:cubicBezTo>
                        <a:cubicBezTo>
                          <a:pt x="3281013" y="12098"/>
                          <a:pt x="3438413" y="-20076"/>
                          <a:pt x="3570711" y="0"/>
                        </a:cubicBezTo>
                        <a:cubicBezTo>
                          <a:pt x="3703009" y="20076"/>
                          <a:pt x="3913650" y="-21891"/>
                          <a:pt x="4016814" y="0"/>
                        </a:cubicBezTo>
                        <a:cubicBezTo>
                          <a:pt x="4099984" y="9216"/>
                          <a:pt x="4217666" y="3871"/>
                          <a:pt x="4375177" y="0"/>
                        </a:cubicBezTo>
                        <a:cubicBezTo>
                          <a:pt x="4532688" y="-3871"/>
                          <a:pt x="4564219" y="8546"/>
                          <a:pt x="4733539" y="0"/>
                        </a:cubicBezTo>
                        <a:cubicBezTo>
                          <a:pt x="4941090" y="56891"/>
                          <a:pt x="5258306" y="-71956"/>
                          <a:pt x="5592036" y="0"/>
                        </a:cubicBezTo>
                        <a:cubicBezTo>
                          <a:pt x="5748556" y="15830"/>
                          <a:pt x="5841634" y="3685"/>
                          <a:pt x="5957566" y="0"/>
                        </a:cubicBezTo>
                        <a:cubicBezTo>
                          <a:pt x="6073498" y="-3685"/>
                          <a:pt x="6193124" y="14060"/>
                          <a:pt x="6308761" y="0"/>
                        </a:cubicBezTo>
                        <a:cubicBezTo>
                          <a:pt x="6488961" y="48194"/>
                          <a:pt x="6729259" y="-9632"/>
                          <a:pt x="7088496" y="0"/>
                        </a:cubicBezTo>
                        <a:cubicBezTo>
                          <a:pt x="7109701" y="59464"/>
                          <a:pt x="7069133" y="85835"/>
                          <a:pt x="7088496" y="122201"/>
                        </a:cubicBezTo>
                        <a:cubicBezTo>
                          <a:pt x="7109166" y="166150"/>
                          <a:pt x="7094432" y="202213"/>
                          <a:pt x="7088496" y="270129"/>
                        </a:cubicBezTo>
                        <a:cubicBezTo>
                          <a:pt x="7082961" y="333807"/>
                          <a:pt x="7057867" y="368471"/>
                          <a:pt x="7088496" y="443784"/>
                        </a:cubicBezTo>
                        <a:cubicBezTo>
                          <a:pt x="7123099" y="526567"/>
                          <a:pt x="7081670" y="521407"/>
                          <a:pt x="7088496" y="591712"/>
                        </a:cubicBezTo>
                        <a:cubicBezTo>
                          <a:pt x="7095972" y="661897"/>
                          <a:pt x="7070234" y="686745"/>
                          <a:pt x="7088496" y="713913"/>
                        </a:cubicBezTo>
                        <a:cubicBezTo>
                          <a:pt x="7110780" y="737938"/>
                          <a:pt x="7066617" y="811834"/>
                          <a:pt x="7088496" y="887568"/>
                        </a:cubicBezTo>
                        <a:cubicBezTo>
                          <a:pt x="7113368" y="971109"/>
                          <a:pt x="7087056" y="990362"/>
                          <a:pt x="7088496" y="1035496"/>
                        </a:cubicBezTo>
                        <a:cubicBezTo>
                          <a:pt x="7097990" y="1076950"/>
                          <a:pt x="7115424" y="1218274"/>
                          <a:pt x="7088496" y="1286331"/>
                        </a:cubicBezTo>
                        <a:cubicBezTo>
                          <a:pt x="6811548" y="1314479"/>
                          <a:pt x="6551971" y="1313436"/>
                          <a:pt x="6371769" y="1286331"/>
                        </a:cubicBezTo>
                        <a:cubicBezTo>
                          <a:pt x="6207564" y="1281633"/>
                          <a:pt x="5801478" y="1315142"/>
                          <a:pt x="5655044" y="1286331"/>
                        </a:cubicBezTo>
                        <a:cubicBezTo>
                          <a:pt x="5437970" y="1327140"/>
                          <a:pt x="5145922" y="1310395"/>
                          <a:pt x="4796548" y="1286331"/>
                        </a:cubicBezTo>
                        <a:cubicBezTo>
                          <a:pt x="4487125" y="1280644"/>
                          <a:pt x="4232285" y="1273225"/>
                          <a:pt x="3867168" y="1286331"/>
                        </a:cubicBezTo>
                        <a:cubicBezTo>
                          <a:pt x="3466659" y="1298820"/>
                          <a:pt x="3430009" y="1296155"/>
                          <a:pt x="3079557" y="1286331"/>
                        </a:cubicBezTo>
                        <a:cubicBezTo>
                          <a:pt x="2726740" y="1292653"/>
                          <a:pt x="2614798" y="1284892"/>
                          <a:pt x="2433717" y="1286331"/>
                        </a:cubicBezTo>
                        <a:cubicBezTo>
                          <a:pt x="2222379" y="1280112"/>
                          <a:pt x="1958378" y="1269357"/>
                          <a:pt x="1646106" y="1286331"/>
                        </a:cubicBezTo>
                        <a:cubicBezTo>
                          <a:pt x="1294699" y="1287894"/>
                          <a:pt x="1186728" y="1286019"/>
                          <a:pt x="929380" y="1286331"/>
                        </a:cubicBezTo>
                        <a:cubicBezTo>
                          <a:pt x="739217" y="1275889"/>
                          <a:pt x="677206" y="1273722"/>
                          <a:pt x="492571" y="1286331"/>
                        </a:cubicBezTo>
                        <a:cubicBezTo>
                          <a:pt x="307936" y="1298940"/>
                          <a:pt x="185365" y="1272932"/>
                          <a:pt x="0" y="1286331"/>
                        </a:cubicBezTo>
                        <a:cubicBezTo>
                          <a:pt x="-12934" y="1215206"/>
                          <a:pt x="48661" y="1183590"/>
                          <a:pt x="0" y="1099812"/>
                        </a:cubicBezTo>
                        <a:cubicBezTo>
                          <a:pt x="-41692" y="1016879"/>
                          <a:pt x="-4808" y="1029208"/>
                          <a:pt x="0" y="964748"/>
                        </a:cubicBezTo>
                        <a:cubicBezTo>
                          <a:pt x="-207" y="905379"/>
                          <a:pt x="-31607" y="883218"/>
                          <a:pt x="0" y="816820"/>
                        </a:cubicBezTo>
                        <a:cubicBezTo>
                          <a:pt x="20046" y="743254"/>
                          <a:pt x="27717" y="682267"/>
                          <a:pt x="0" y="630302"/>
                        </a:cubicBezTo>
                        <a:cubicBezTo>
                          <a:pt x="-29393" y="581355"/>
                          <a:pt x="-19513" y="490795"/>
                          <a:pt x="0" y="456647"/>
                        </a:cubicBezTo>
                        <a:cubicBezTo>
                          <a:pt x="22226" y="413556"/>
                          <a:pt x="13425" y="358156"/>
                          <a:pt x="0" y="334446"/>
                        </a:cubicBezTo>
                        <a:cubicBezTo>
                          <a:pt x="-19246" y="314537"/>
                          <a:pt x="-21199" y="245530"/>
                          <a:pt x="0" y="173654"/>
                        </a:cubicBezTo>
                        <a:cubicBezTo>
                          <a:pt x="21077" y="104916"/>
                          <a:pt x="-27145" y="39399"/>
                          <a:pt x="0" y="0"/>
                        </a:cubicBezTo>
                        <a:close/>
                      </a:path>
                      <a:path w="7088496" h="1286331" fill="none" stroke="0" extrusionOk="0">
                        <a:moveTo>
                          <a:pt x="0" y="0"/>
                        </a:moveTo>
                        <a:cubicBezTo>
                          <a:pt x="386764" y="11771"/>
                          <a:pt x="465301" y="-3780"/>
                          <a:pt x="787611" y="0"/>
                        </a:cubicBezTo>
                        <a:cubicBezTo>
                          <a:pt x="1104438" y="-18465"/>
                          <a:pt x="1519691" y="42538"/>
                          <a:pt x="1716991" y="0"/>
                        </a:cubicBezTo>
                        <a:cubicBezTo>
                          <a:pt x="1967541" y="-952"/>
                          <a:pt x="2046201" y="5471"/>
                          <a:pt x="2362832" y="0"/>
                        </a:cubicBezTo>
                        <a:cubicBezTo>
                          <a:pt x="2691030" y="2352"/>
                          <a:pt x="3011055" y="-20618"/>
                          <a:pt x="3221327" y="0"/>
                        </a:cubicBezTo>
                        <a:cubicBezTo>
                          <a:pt x="3463844" y="-3379"/>
                          <a:pt x="3748372" y="21490"/>
                          <a:pt x="4079823" y="0"/>
                        </a:cubicBezTo>
                        <a:cubicBezTo>
                          <a:pt x="4449123" y="-17645"/>
                          <a:pt x="4504871" y="-7478"/>
                          <a:pt x="4938318" y="0"/>
                        </a:cubicBezTo>
                        <a:cubicBezTo>
                          <a:pt x="5374672" y="-80"/>
                          <a:pt x="5258816" y="-1764"/>
                          <a:pt x="5584159" y="0"/>
                        </a:cubicBezTo>
                        <a:cubicBezTo>
                          <a:pt x="5874632" y="42144"/>
                          <a:pt x="6531367" y="42484"/>
                          <a:pt x="7088496" y="0"/>
                        </a:cubicBezTo>
                        <a:cubicBezTo>
                          <a:pt x="7102549" y="29380"/>
                          <a:pt x="7121866" y="96732"/>
                          <a:pt x="7088496" y="147928"/>
                        </a:cubicBezTo>
                        <a:cubicBezTo>
                          <a:pt x="7054531" y="189201"/>
                          <a:pt x="7082983" y="229516"/>
                          <a:pt x="7088496" y="282992"/>
                        </a:cubicBezTo>
                        <a:cubicBezTo>
                          <a:pt x="7089970" y="340109"/>
                          <a:pt x="7078839" y="373592"/>
                          <a:pt x="7088496" y="443784"/>
                        </a:cubicBezTo>
                        <a:cubicBezTo>
                          <a:pt x="7098942" y="517842"/>
                          <a:pt x="7101931" y="538983"/>
                          <a:pt x="7088496" y="565985"/>
                        </a:cubicBezTo>
                        <a:cubicBezTo>
                          <a:pt x="7073427" y="589099"/>
                          <a:pt x="7084219" y="634519"/>
                          <a:pt x="7088496" y="688187"/>
                        </a:cubicBezTo>
                        <a:cubicBezTo>
                          <a:pt x="7095601" y="749526"/>
                          <a:pt x="7110975" y="780374"/>
                          <a:pt x="7088496" y="874705"/>
                        </a:cubicBezTo>
                        <a:cubicBezTo>
                          <a:pt x="7061454" y="963044"/>
                          <a:pt x="7088248" y="978413"/>
                          <a:pt x="7088496" y="1035496"/>
                        </a:cubicBezTo>
                        <a:cubicBezTo>
                          <a:pt x="7095149" y="1103973"/>
                          <a:pt x="7076819" y="1203456"/>
                          <a:pt x="7088496" y="1286331"/>
                        </a:cubicBezTo>
                        <a:cubicBezTo>
                          <a:pt x="6714310" y="1285273"/>
                          <a:pt x="6525825" y="1296791"/>
                          <a:pt x="6371769" y="1286331"/>
                        </a:cubicBezTo>
                        <a:cubicBezTo>
                          <a:pt x="6171045" y="1282152"/>
                          <a:pt x="5766503" y="1281144"/>
                          <a:pt x="5442389" y="1286331"/>
                        </a:cubicBezTo>
                        <a:cubicBezTo>
                          <a:pt x="5106124" y="1276465"/>
                          <a:pt x="5004402" y="1288210"/>
                          <a:pt x="4725663" y="1286331"/>
                        </a:cubicBezTo>
                        <a:cubicBezTo>
                          <a:pt x="4414097" y="1287061"/>
                          <a:pt x="4261535" y="1264090"/>
                          <a:pt x="3867168" y="1286331"/>
                        </a:cubicBezTo>
                        <a:cubicBezTo>
                          <a:pt x="3481240" y="1310064"/>
                          <a:pt x="3425643" y="1273144"/>
                          <a:pt x="3292212" y="1286331"/>
                        </a:cubicBezTo>
                        <a:cubicBezTo>
                          <a:pt x="3157378" y="1282882"/>
                          <a:pt x="2866691" y="1253125"/>
                          <a:pt x="2717256" y="1286331"/>
                        </a:cubicBezTo>
                        <a:cubicBezTo>
                          <a:pt x="2508738" y="1301087"/>
                          <a:pt x="2352726" y="1274187"/>
                          <a:pt x="2071415" y="1286331"/>
                        </a:cubicBezTo>
                        <a:cubicBezTo>
                          <a:pt x="1934692" y="1348233"/>
                          <a:pt x="1710833" y="1342074"/>
                          <a:pt x="1354690" y="1286331"/>
                        </a:cubicBezTo>
                        <a:cubicBezTo>
                          <a:pt x="969674" y="1259693"/>
                          <a:pt x="437370" y="1275135"/>
                          <a:pt x="0" y="1286331"/>
                        </a:cubicBezTo>
                        <a:cubicBezTo>
                          <a:pt x="42329" y="1196622"/>
                          <a:pt x="35644" y="1179192"/>
                          <a:pt x="0" y="1099812"/>
                        </a:cubicBezTo>
                        <a:cubicBezTo>
                          <a:pt x="-33380" y="1021462"/>
                          <a:pt x="-18104" y="1026550"/>
                          <a:pt x="0" y="964748"/>
                        </a:cubicBezTo>
                        <a:cubicBezTo>
                          <a:pt x="18178" y="908541"/>
                          <a:pt x="-12493" y="851467"/>
                          <a:pt x="0" y="778230"/>
                        </a:cubicBezTo>
                        <a:cubicBezTo>
                          <a:pt x="12735" y="700432"/>
                          <a:pt x="42349" y="645938"/>
                          <a:pt x="0" y="604575"/>
                        </a:cubicBezTo>
                        <a:cubicBezTo>
                          <a:pt x="-49763" y="551580"/>
                          <a:pt x="18490" y="519961"/>
                          <a:pt x="0" y="469510"/>
                        </a:cubicBezTo>
                        <a:cubicBezTo>
                          <a:pt x="-20439" y="425493"/>
                          <a:pt x="32167" y="383749"/>
                          <a:pt x="0" y="308719"/>
                        </a:cubicBezTo>
                        <a:cubicBezTo>
                          <a:pt x="-43296" y="242984"/>
                          <a:pt x="34481" y="203853"/>
                          <a:pt x="0" y="160791"/>
                        </a:cubicBezTo>
                        <a:cubicBezTo>
                          <a:pt x="-31424" y="102280"/>
                          <a:pt x="2299" y="508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500" b="1" spc="8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th-TH" sz="15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</a:t>
            </a:r>
            <a:r>
              <a:rPr lang="th-TH" sz="15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การตรวจเงินแผ่นดิน ไม่แสดงความเห็นต่อรายงาน</a:t>
            </a:r>
            <a:r>
              <a:rPr lang="th-TH" sz="15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</a:t>
            </a:r>
            <a:br>
              <a:rPr lang="th-TH" sz="15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5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40837808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355877" y="740278"/>
            <a:ext cx="3382746" cy="912064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กำหนดแนวทางการบริหารจัดการความเสี่ยง ประจำปีงบประมาณ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0467" y="1780423"/>
            <a:ext cx="7727395" cy="3399320"/>
            <a:chOff x="6023423" y="1097965"/>
            <a:chExt cx="4752735" cy="4830942"/>
          </a:xfrm>
        </p:grpSpPr>
        <p:sp>
          <p:nvSpPr>
            <p:cNvPr id="6" name="Freeform 5"/>
            <p:cNvSpPr/>
            <p:nvPr/>
          </p:nvSpPr>
          <p:spPr>
            <a:xfrm>
              <a:off x="6058049" y="1097965"/>
              <a:ext cx="1871550" cy="1122930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ย้าย สับเปลี่ยน ไปทดแทนที่ลาออก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8594267" y="1202341"/>
              <a:ext cx="2178131" cy="915716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algn="thaiDist" defTabSz="518563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สรรหา เข้ามาทดแทนกรอบอัตรากำลังที่ว่าง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745427" y="2934884"/>
              <a:ext cx="2030731" cy="1007496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rgbClr val="FAD7D8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algn="thaiDist" defTabSz="518563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อบรมและพัฒนาทักษะให้ความชำนาญ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023423" y="2731755"/>
              <a:ext cx="1871550" cy="1122930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marL="238115" indent="-238115" algn="thaiDist" defTabSz="518563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เพิ่มสวัสดิการ เพื่อรักษา</a:t>
              </a:r>
              <a: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บุคลากร</a:t>
              </a:r>
              <a:b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ที่มีความสามารถ</a:t>
              </a: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ให้คงอยู่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23424" y="4805977"/>
              <a:ext cx="1871550" cy="1122930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marL="238115" indent="-238115" algn="thaiDist" defTabSz="518563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จัดหาระบบเทคโนโลยีสารสนเทศ</a:t>
              </a:r>
              <a: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มาปรับ</a:t>
              </a: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ใช้ เพื่อลดภาระงานของเจ้าหน้าที่</a:t>
              </a:r>
            </a:p>
          </p:txBody>
        </p:sp>
      </p:grpSp>
      <p:sp>
        <p:nvSpPr>
          <p:cNvPr id="18" name="Freeform 22">
            <a:extLst>
              <a:ext uri="{FF2B5EF4-FFF2-40B4-BE49-F238E27FC236}">
                <a16:creationId xmlns:a16="http://schemas.microsoft.com/office/drawing/2014/main" id="{503331DF-E1F9-12C4-61B0-D1765C82F5A8}"/>
              </a:ext>
            </a:extLst>
          </p:cNvPr>
          <p:cNvSpPr/>
          <p:nvPr/>
        </p:nvSpPr>
        <p:spPr>
          <a:xfrm>
            <a:off x="4636093" y="1973205"/>
            <a:ext cx="454165" cy="478773"/>
          </a:xfrm>
          <a:custGeom>
            <a:avLst/>
            <a:gdLst>
              <a:gd name="connsiteX0" fmla="*/ 0 w 544998"/>
              <a:gd name="connsiteY0" fmla="*/ 127509 h 637544"/>
              <a:gd name="connsiteX1" fmla="*/ 272499 w 544998"/>
              <a:gd name="connsiteY1" fmla="*/ 127509 h 637544"/>
              <a:gd name="connsiteX2" fmla="*/ 272499 w 544998"/>
              <a:gd name="connsiteY2" fmla="*/ 0 h 637544"/>
              <a:gd name="connsiteX3" fmla="*/ 544998 w 544998"/>
              <a:gd name="connsiteY3" fmla="*/ 318772 h 637544"/>
              <a:gd name="connsiteX4" fmla="*/ 272499 w 544998"/>
              <a:gd name="connsiteY4" fmla="*/ 637544 h 637544"/>
              <a:gd name="connsiteX5" fmla="*/ 272499 w 544998"/>
              <a:gd name="connsiteY5" fmla="*/ 510035 h 637544"/>
              <a:gd name="connsiteX6" fmla="*/ 0 w 544998"/>
              <a:gd name="connsiteY6" fmla="*/ 510035 h 637544"/>
              <a:gd name="connsiteX7" fmla="*/ 0 w 544998"/>
              <a:gd name="connsiteY7" fmla="*/ 127509 h 63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98" h="637544">
                <a:moveTo>
                  <a:pt x="0" y="127509"/>
                </a:moveTo>
                <a:lnTo>
                  <a:pt x="272499" y="127509"/>
                </a:lnTo>
                <a:lnTo>
                  <a:pt x="272499" y="0"/>
                </a:lnTo>
                <a:lnTo>
                  <a:pt x="544998" y="318772"/>
                </a:lnTo>
                <a:lnTo>
                  <a:pt x="272499" y="637544"/>
                </a:lnTo>
                <a:lnTo>
                  <a:pt x="272499" y="510035"/>
                </a:lnTo>
                <a:lnTo>
                  <a:pt x="0" y="510035"/>
                </a:lnTo>
                <a:lnTo>
                  <a:pt x="0" y="12750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258" rIns="136249" bIns="106258" numCol="1" spcCol="1270" anchor="ctr" anchorCtr="0">
            <a:noAutofit/>
          </a:bodyPr>
          <a:lstStyle/>
          <a:p>
            <a:pPr algn="ctr" defTabSz="851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917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7625B207-BB73-19C1-8988-C0A0C08DE9C5}"/>
              </a:ext>
            </a:extLst>
          </p:cNvPr>
          <p:cNvSpPr/>
          <p:nvPr/>
        </p:nvSpPr>
        <p:spPr>
          <a:xfrm rot="5400000">
            <a:off x="6925092" y="2533076"/>
            <a:ext cx="454165" cy="478773"/>
          </a:xfrm>
          <a:custGeom>
            <a:avLst/>
            <a:gdLst>
              <a:gd name="connsiteX0" fmla="*/ 0 w 544998"/>
              <a:gd name="connsiteY0" fmla="*/ 127509 h 637544"/>
              <a:gd name="connsiteX1" fmla="*/ 272499 w 544998"/>
              <a:gd name="connsiteY1" fmla="*/ 127509 h 637544"/>
              <a:gd name="connsiteX2" fmla="*/ 272499 w 544998"/>
              <a:gd name="connsiteY2" fmla="*/ 0 h 637544"/>
              <a:gd name="connsiteX3" fmla="*/ 544998 w 544998"/>
              <a:gd name="connsiteY3" fmla="*/ 318772 h 637544"/>
              <a:gd name="connsiteX4" fmla="*/ 272499 w 544998"/>
              <a:gd name="connsiteY4" fmla="*/ 637544 h 637544"/>
              <a:gd name="connsiteX5" fmla="*/ 272499 w 544998"/>
              <a:gd name="connsiteY5" fmla="*/ 510035 h 637544"/>
              <a:gd name="connsiteX6" fmla="*/ 0 w 544998"/>
              <a:gd name="connsiteY6" fmla="*/ 510035 h 637544"/>
              <a:gd name="connsiteX7" fmla="*/ 0 w 544998"/>
              <a:gd name="connsiteY7" fmla="*/ 127509 h 63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98" h="637544">
                <a:moveTo>
                  <a:pt x="0" y="127509"/>
                </a:moveTo>
                <a:lnTo>
                  <a:pt x="272499" y="127509"/>
                </a:lnTo>
                <a:lnTo>
                  <a:pt x="272499" y="0"/>
                </a:lnTo>
                <a:lnTo>
                  <a:pt x="544998" y="318772"/>
                </a:lnTo>
                <a:lnTo>
                  <a:pt x="272499" y="637544"/>
                </a:lnTo>
                <a:lnTo>
                  <a:pt x="272499" y="510035"/>
                </a:lnTo>
                <a:lnTo>
                  <a:pt x="0" y="510035"/>
                </a:lnTo>
                <a:lnTo>
                  <a:pt x="0" y="12750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258" rIns="136249" bIns="106258" numCol="1" spcCol="1270" anchor="ctr" anchorCtr="0">
            <a:noAutofit/>
          </a:bodyPr>
          <a:lstStyle/>
          <a:p>
            <a:pPr algn="ctr" defTabSz="851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917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013BD509-43D0-9D11-6346-DC8E1707D6F3}"/>
              </a:ext>
            </a:extLst>
          </p:cNvPr>
          <p:cNvSpPr/>
          <p:nvPr/>
        </p:nvSpPr>
        <p:spPr>
          <a:xfrm rot="10800000">
            <a:off x="4636094" y="3081947"/>
            <a:ext cx="454165" cy="478773"/>
          </a:xfrm>
          <a:custGeom>
            <a:avLst/>
            <a:gdLst>
              <a:gd name="connsiteX0" fmla="*/ 0 w 544998"/>
              <a:gd name="connsiteY0" fmla="*/ 127509 h 637544"/>
              <a:gd name="connsiteX1" fmla="*/ 272499 w 544998"/>
              <a:gd name="connsiteY1" fmla="*/ 127509 h 637544"/>
              <a:gd name="connsiteX2" fmla="*/ 272499 w 544998"/>
              <a:gd name="connsiteY2" fmla="*/ 0 h 637544"/>
              <a:gd name="connsiteX3" fmla="*/ 544998 w 544998"/>
              <a:gd name="connsiteY3" fmla="*/ 318772 h 637544"/>
              <a:gd name="connsiteX4" fmla="*/ 272499 w 544998"/>
              <a:gd name="connsiteY4" fmla="*/ 637544 h 637544"/>
              <a:gd name="connsiteX5" fmla="*/ 272499 w 544998"/>
              <a:gd name="connsiteY5" fmla="*/ 510035 h 637544"/>
              <a:gd name="connsiteX6" fmla="*/ 0 w 544998"/>
              <a:gd name="connsiteY6" fmla="*/ 510035 h 637544"/>
              <a:gd name="connsiteX7" fmla="*/ 0 w 544998"/>
              <a:gd name="connsiteY7" fmla="*/ 127509 h 63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98" h="637544">
                <a:moveTo>
                  <a:pt x="0" y="127509"/>
                </a:moveTo>
                <a:lnTo>
                  <a:pt x="272499" y="127509"/>
                </a:lnTo>
                <a:lnTo>
                  <a:pt x="272499" y="0"/>
                </a:lnTo>
                <a:lnTo>
                  <a:pt x="544998" y="318772"/>
                </a:lnTo>
                <a:lnTo>
                  <a:pt x="272499" y="637544"/>
                </a:lnTo>
                <a:lnTo>
                  <a:pt x="272499" y="510035"/>
                </a:lnTo>
                <a:lnTo>
                  <a:pt x="0" y="510035"/>
                </a:lnTo>
                <a:lnTo>
                  <a:pt x="0" y="12750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258" rIns="136249" bIns="106258" numCol="1" spcCol="1270" anchor="ctr" anchorCtr="0">
            <a:noAutofit/>
          </a:bodyPr>
          <a:lstStyle/>
          <a:p>
            <a:pPr algn="ctr" defTabSz="851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917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BEFEF61B-A3C8-53C9-71DB-7F2B298986DD}"/>
              </a:ext>
            </a:extLst>
          </p:cNvPr>
          <p:cNvSpPr/>
          <p:nvPr/>
        </p:nvSpPr>
        <p:spPr>
          <a:xfrm rot="5400000">
            <a:off x="2474848" y="3780298"/>
            <a:ext cx="454165" cy="478773"/>
          </a:xfrm>
          <a:custGeom>
            <a:avLst/>
            <a:gdLst>
              <a:gd name="connsiteX0" fmla="*/ 0 w 544998"/>
              <a:gd name="connsiteY0" fmla="*/ 127509 h 637544"/>
              <a:gd name="connsiteX1" fmla="*/ 272499 w 544998"/>
              <a:gd name="connsiteY1" fmla="*/ 127509 h 637544"/>
              <a:gd name="connsiteX2" fmla="*/ 272499 w 544998"/>
              <a:gd name="connsiteY2" fmla="*/ 0 h 637544"/>
              <a:gd name="connsiteX3" fmla="*/ 544998 w 544998"/>
              <a:gd name="connsiteY3" fmla="*/ 318772 h 637544"/>
              <a:gd name="connsiteX4" fmla="*/ 272499 w 544998"/>
              <a:gd name="connsiteY4" fmla="*/ 637544 h 637544"/>
              <a:gd name="connsiteX5" fmla="*/ 272499 w 544998"/>
              <a:gd name="connsiteY5" fmla="*/ 510035 h 637544"/>
              <a:gd name="connsiteX6" fmla="*/ 0 w 544998"/>
              <a:gd name="connsiteY6" fmla="*/ 510035 h 637544"/>
              <a:gd name="connsiteX7" fmla="*/ 0 w 544998"/>
              <a:gd name="connsiteY7" fmla="*/ 127509 h 63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998" h="637544">
                <a:moveTo>
                  <a:pt x="0" y="127509"/>
                </a:moveTo>
                <a:lnTo>
                  <a:pt x="272499" y="127509"/>
                </a:lnTo>
                <a:lnTo>
                  <a:pt x="272499" y="0"/>
                </a:lnTo>
                <a:lnTo>
                  <a:pt x="544998" y="318772"/>
                </a:lnTo>
                <a:lnTo>
                  <a:pt x="272499" y="637544"/>
                </a:lnTo>
                <a:lnTo>
                  <a:pt x="272499" y="510035"/>
                </a:lnTo>
                <a:lnTo>
                  <a:pt x="0" y="510035"/>
                </a:lnTo>
                <a:lnTo>
                  <a:pt x="0" y="12750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258" rIns="136249" bIns="106258" numCol="1" spcCol="1270" anchor="ctr" anchorCtr="0">
            <a:noAutofit/>
          </a:bodyPr>
          <a:lstStyle/>
          <a:p>
            <a:pPr algn="ctr" defTabSz="851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917"/>
          </a:p>
        </p:txBody>
      </p:sp>
      <p:grpSp>
        <p:nvGrpSpPr>
          <p:cNvPr id="14" name="Group 1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2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5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3" name="สี่เหลี่ยมผืนผ้า 12">
            <a:extLst>
              <a:ext uri="{FF2B5EF4-FFF2-40B4-BE49-F238E27FC236}">
                <a16:creationId xmlns:a16="http://schemas.microsoft.com/office/drawing/2014/main" id="{CE9E3877-4DA6-97FA-36BD-43C7D5120785}"/>
              </a:ext>
            </a:extLst>
          </p:cNvPr>
          <p:cNvSpPr/>
          <p:nvPr/>
        </p:nvSpPr>
        <p:spPr>
          <a:xfrm>
            <a:off x="4115205" y="809698"/>
            <a:ext cx="5907080" cy="603764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088496"/>
                      <a:gd name="connsiteY0" fmla="*/ 0 h 948187"/>
                      <a:gd name="connsiteX1" fmla="*/ 787611 w 7088496"/>
                      <a:gd name="connsiteY1" fmla="*/ 0 h 948187"/>
                      <a:gd name="connsiteX2" fmla="*/ 1716991 w 7088496"/>
                      <a:gd name="connsiteY2" fmla="*/ 0 h 948187"/>
                      <a:gd name="connsiteX3" fmla="*/ 2362832 w 7088496"/>
                      <a:gd name="connsiteY3" fmla="*/ 0 h 948187"/>
                      <a:gd name="connsiteX4" fmla="*/ 3221327 w 7088496"/>
                      <a:gd name="connsiteY4" fmla="*/ 0 h 948187"/>
                      <a:gd name="connsiteX5" fmla="*/ 3667745 w 7088496"/>
                      <a:gd name="connsiteY5" fmla="*/ 0 h 948187"/>
                      <a:gd name="connsiteX6" fmla="*/ 4079823 w 7088496"/>
                      <a:gd name="connsiteY6" fmla="*/ 0 h 948187"/>
                      <a:gd name="connsiteX7" fmla="*/ 4517655 w 7088496"/>
                      <a:gd name="connsiteY7" fmla="*/ 0 h 948187"/>
                      <a:gd name="connsiteX8" fmla="*/ 4938318 w 7088496"/>
                      <a:gd name="connsiteY8" fmla="*/ 0 h 948187"/>
                      <a:gd name="connsiteX9" fmla="*/ 5584159 w 7088496"/>
                      <a:gd name="connsiteY9" fmla="*/ 0 h 948187"/>
                      <a:gd name="connsiteX10" fmla="*/ 7088496 w 7088496"/>
                      <a:gd name="connsiteY10" fmla="*/ 0 h 948187"/>
                      <a:gd name="connsiteX11" fmla="*/ 7088496 w 7088496"/>
                      <a:gd name="connsiteY11" fmla="*/ 109041 h 948187"/>
                      <a:gd name="connsiteX12" fmla="*/ 7088496 w 7088496"/>
                      <a:gd name="connsiteY12" fmla="*/ 208601 h 948187"/>
                      <a:gd name="connsiteX13" fmla="*/ 7088496 w 7088496"/>
                      <a:gd name="connsiteY13" fmla="*/ 327124 h 948187"/>
                      <a:gd name="connsiteX14" fmla="*/ 7088496 w 7088496"/>
                      <a:gd name="connsiteY14" fmla="*/ 417202 h 948187"/>
                      <a:gd name="connsiteX15" fmla="*/ 7088496 w 7088496"/>
                      <a:gd name="connsiteY15" fmla="*/ 507280 h 948187"/>
                      <a:gd name="connsiteX16" fmla="*/ 7088496 w 7088496"/>
                      <a:gd name="connsiteY16" fmla="*/ 644767 h 948187"/>
                      <a:gd name="connsiteX17" fmla="*/ 7088496 w 7088496"/>
                      <a:gd name="connsiteY17" fmla="*/ 763290 h 948187"/>
                      <a:gd name="connsiteX18" fmla="*/ 7088496 w 7088496"/>
                      <a:gd name="connsiteY18" fmla="*/ 948186 h 948187"/>
                      <a:gd name="connsiteX19" fmla="*/ 6371769 w 7088496"/>
                      <a:gd name="connsiteY19" fmla="*/ 948186 h 948187"/>
                      <a:gd name="connsiteX20" fmla="*/ 5442389 w 7088496"/>
                      <a:gd name="connsiteY20" fmla="*/ 948186 h 948187"/>
                      <a:gd name="connsiteX21" fmla="*/ 4725663 w 7088496"/>
                      <a:gd name="connsiteY21" fmla="*/ 948186 h 948187"/>
                      <a:gd name="connsiteX22" fmla="*/ 3867168 w 7088496"/>
                      <a:gd name="connsiteY22" fmla="*/ 948186 h 948187"/>
                      <a:gd name="connsiteX23" fmla="*/ 3292212 w 7088496"/>
                      <a:gd name="connsiteY23" fmla="*/ 948186 h 948187"/>
                      <a:gd name="connsiteX24" fmla="*/ 2717256 w 7088496"/>
                      <a:gd name="connsiteY24" fmla="*/ 948186 h 948187"/>
                      <a:gd name="connsiteX25" fmla="*/ 2071415 w 7088496"/>
                      <a:gd name="connsiteY25" fmla="*/ 948186 h 948187"/>
                      <a:gd name="connsiteX26" fmla="*/ 1720220 w 7088496"/>
                      <a:gd name="connsiteY26" fmla="*/ 948186 h 948187"/>
                      <a:gd name="connsiteX27" fmla="*/ 1354690 w 7088496"/>
                      <a:gd name="connsiteY27" fmla="*/ 948186 h 948187"/>
                      <a:gd name="connsiteX28" fmla="*/ 0 w 7088496"/>
                      <a:gd name="connsiteY28" fmla="*/ 948186 h 948187"/>
                      <a:gd name="connsiteX29" fmla="*/ 0 w 7088496"/>
                      <a:gd name="connsiteY29" fmla="*/ 810699 h 948187"/>
                      <a:gd name="connsiteX30" fmla="*/ 0 w 7088496"/>
                      <a:gd name="connsiteY30" fmla="*/ 711140 h 948187"/>
                      <a:gd name="connsiteX31" fmla="*/ 0 w 7088496"/>
                      <a:gd name="connsiteY31" fmla="*/ 573653 h 948187"/>
                      <a:gd name="connsiteX32" fmla="*/ 0 w 7088496"/>
                      <a:gd name="connsiteY32" fmla="*/ 445647 h 948187"/>
                      <a:gd name="connsiteX33" fmla="*/ 0 w 7088496"/>
                      <a:gd name="connsiteY33" fmla="*/ 346088 h 948187"/>
                      <a:gd name="connsiteX34" fmla="*/ 0 w 7088496"/>
                      <a:gd name="connsiteY34" fmla="*/ 227564 h 948187"/>
                      <a:gd name="connsiteX35" fmla="*/ 0 w 7088496"/>
                      <a:gd name="connsiteY35" fmla="*/ 118523 h 948187"/>
                      <a:gd name="connsiteX36" fmla="*/ 0 w 7088496"/>
                      <a:gd name="connsiteY36" fmla="*/ 0 h 948187"/>
                      <a:gd name="connsiteX0" fmla="*/ 0 w 7088496"/>
                      <a:gd name="connsiteY0" fmla="*/ 0 h 948187"/>
                      <a:gd name="connsiteX1" fmla="*/ 574955 w 7088496"/>
                      <a:gd name="connsiteY1" fmla="*/ 0 h 948187"/>
                      <a:gd name="connsiteX2" fmla="*/ 1362565 w 7088496"/>
                      <a:gd name="connsiteY2" fmla="*/ 0 h 948187"/>
                      <a:gd name="connsiteX3" fmla="*/ 1937521 w 7088496"/>
                      <a:gd name="connsiteY3" fmla="*/ 0 h 948187"/>
                      <a:gd name="connsiteX4" fmla="*/ 2512477 w 7088496"/>
                      <a:gd name="connsiteY4" fmla="*/ 0 h 948187"/>
                      <a:gd name="connsiteX5" fmla="*/ 3087433 w 7088496"/>
                      <a:gd name="connsiteY5" fmla="*/ 0 h 948187"/>
                      <a:gd name="connsiteX6" fmla="*/ 3570711 w 7088496"/>
                      <a:gd name="connsiteY6" fmla="*/ 0 h 948187"/>
                      <a:gd name="connsiteX7" fmla="*/ 4016814 w 7088496"/>
                      <a:gd name="connsiteY7" fmla="*/ 0 h 948187"/>
                      <a:gd name="connsiteX8" fmla="*/ 4382344 w 7088496"/>
                      <a:gd name="connsiteY8" fmla="*/ 0 h 948187"/>
                      <a:gd name="connsiteX9" fmla="*/ 4733539 w 7088496"/>
                      <a:gd name="connsiteY9" fmla="*/ 0 h 948187"/>
                      <a:gd name="connsiteX10" fmla="*/ 5592036 w 7088496"/>
                      <a:gd name="connsiteY10" fmla="*/ 0 h 948187"/>
                      <a:gd name="connsiteX11" fmla="*/ 5964733 w 7088496"/>
                      <a:gd name="connsiteY11" fmla="*/ 0 h 948187"/>
                      <a:gd name="connsiteX12" fmla="*/ 6308761 w 7088496"/>
                      <a:gd name="connsiteY12" fmla="*/ 0 h 948187"/>
                      <a:gd name="connsiteX13" fmla="*/ 6683034 w 7088496"/>
                      <a:gd name="connsiteY13" fmla="*/ 0 h 948187"/>
                      <a:gd name="connsiteX14" fmla="*/ 7088496 w 7088496"/>
                      <a:gd name="connsiteY14" fmla="*/ 0 h 948187"/>
                      <a:gd name="connsiteX15" fmla="*/ 7088496 w 7088496"/>
                      <a:gd name="connsiteY15" fmla="*/ 90077 h 948187"/>
                      <a:gd name="connsiteX16" fmla="*/ 7088496 w 7088496"/>
                      <a:gd name="connsiteY16" fmla="*/ 199119 h 948187"/>
                      <a:gd name="connsiteX17" fmla="*/ 7088496 w 7088496"/>
                      <a:gd name="connsiteY17" fmla="*/ 327124 h 948187"/>
                      <a:gd name="connsiteX18" fmla="*/ 7088496 w 7088496"/>
                      <a:gd name="connsiteY18" fmla="*/ 436166 h 948187"/>
                      <a:gd name="connsiteX19" fmla="*/ 7088496 w 7088496"/>
                      <a:gd name="connsiteY19" fmla="*/ 526243 h 948187"/>
                      <a:gd name="connsiteX20" fmla="*/ 7088496 w 7088496"/>
                      <a:gd name="connsiteY20" fmla="*/ 654249 h 948187"/>
                      <a:gd name="connsiteX21" fmla="*/ 7088496 w 7088496"/>
                      <a:gd name="connsiteY21" fmla="*/ 763290 h 948187"/>
                      <a:gd name="connsiteX22" fmla="*/ 7088496 w 7088496"/>
                      <a:gd name="connsiteY22" fmla="*/ 948186 h 948187"/>
                      <a:gd name="connsiteX23" fmla="*/ 6371769 w 7088496"/>
                      <a:gd name="connsiteY23" fmla="*/ 948186 h 948187"/>
                      <a:gd name="connsiteX24" fmla="*/ 5655044 w 7088496"/>
                      <a:gd name="connsiteY24" fmla="*/ 948186 h 948187"/>
                      <a:gd name="connsiteX25" fmla="*/ 4796548 w 7088496"/>
                      <a:gd name="connsiteY25" fmla="*/ 948186 h 948187"/>
                      <a:gd name="connsiteX26" fmla="*/ 3867168 w 7088496"/>
                      <a:gd name="connsiteY26" fmla="*/ 948186 h 948187"/>
                      <a:gd name="connsiteX27" fmla="*/ 3079557 w 7088496"/>
                      <a:gd name="connsiteY27" fmla="*/ 948186 h 948187"/>
                      <a:gd name="connsiteX28" fmla="*/ 2433717 w 7088496"/>
                      <a:gd name="connsiteY28" fmla="*/ 948186 h 948187"/>
                      <a:gd name="connsiteX29" fmla="*/ 1646106 w 7088496"/>
                      <a:gd name="connsiteY29" fmla="*/ 948186 h 948187"/>
                      <a:gd name="connsiteX30" fmla="*/ 929380 w 7088496"/>
                      <a:gd name="connsiteY30" fmla="*/ 948186 h 948187"/>
                      <a:gd name="connsiteX31" fmla="*/ 473984 w 7088496"/>
                      <a:gd name="connsiteY31" fmla="*/ 948186 h 948187"/>
                      <a:gd name="connsiteX32" fmla="*/ 0 w 7088496"/>
                      <a:gd name="connsiteY32" fmla="*/ 948186 h 948187"/>
                      <a:gd name="connsiteX33" fmla="*/ 0 w 7088496"/>
                      <a:gd name="connsiteY33" fmla="*/ 810699 h 948187"/>
                      <a:gd name="connsiteX34" fmla="*/ 0 w 7088496"/>
                      <a:gd name="connsiteY34" fmla="*/ 711140 h 948187"/>
                      <a:gd name="connsiteX35" fmla="*/ 0 w 7088496"/>
                      <a:gd name="connsiteY35" fmla="*/ 602098 h 948187"/>
                      <a:gd name="connsiteX36" fmla="*/ 0 w 7088496"/>
                      <a:gd name="connsiteY36" fmla="*/ 464611 h 948187"/>
                      <a:gd name="connsiteX37" fmla="*/ 0 w 7088496"/>
                      <a:gd name="connsiteY37" fmla="*/ 336606 h 948187"/>
                      <a:gd name="connsiteX38" fmla="*/ 0 w 7088496"/>
                      <a:gd name="connsiteY38" fmla="*/ 246528 h 948187"/>
                      <a:gd name="connsiteX39" fmla="*/ 0 w 7088496"/>
                      <a:gd name="connsiteY39" fmla="*/ 128005 h 948187"/>
                      <a:gd name="connsiteX40" fmla="*/ 0 w 7088496"/>
                      <a:gd name="connsiteY40" fmla="*/ 0 h 948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088496" h="948187" fill="none" extrusionOk="0">
                        <a:moveTo>
                          <a:pt x="0" y="0"/>
                        </a:moveTo>
                        <a:cubicBezTo>
                          <a:pt x="375645" y="-1115"/>
                          <a:pt x="471188" y="14275"/>
                          <a:pt x="787611" y="0"/>
                        </a:cubicBezTo>
                        <a:cubicBezTo>
                          <a:pt x="1081626" y="-30192"/>
                          <a:pt x="1453956" y="10836"/>
                          <a:pt x="1716991" y="0"/>
                        </a:cubicBezTo>
                        <a:cubicBezTo>
                          <a:pt x="1950109" y="11290"/>
                          <a:pt x="2058639" y="-10168"/>
                          <a:pt x="2362832" y="0"/>
                        </a:cubicBezTo>
                        <a:cubicBezTo>
                          <a:pt x="2669500" y="13578"/>
                          <a:pt x="2930177" y="28769"/>
                          <a:pt x="3221327" y="0"/>
                        </a:cubicBezTo>
                        <a:cubicBezTo>
                          <a:pt x="3366224" y="-18760"/>
                          <a:pt x="3479401" y="8167"/>
                          <a:pt x="3667745" y="0"/>
                        </a:cubicBezTo>
                        <a:cubicBezTo>
                          <a:pt x="3856089" y="-8167"/>
                          <a:pt x="3960309" y="-2197"/>
                          <a:pt x="4079823" y="0"/>
                        </a:cubicBezTo>
                        <a:cubicBezTo>
                          <a:pt x="4227505" y="16504"/>
                          <a:pt x="4351388" y="-2042"/>
                          <a:pt x="4517655" y="0"/>
                        </a:cubicBezTo>
                        <a:cubicBezTo>
                          <a:pt x="4683922" y="2042"/>
                          <a:pt x="4815097" y="-11948"/>
                          <a:pt x="4938318" y="0"/>
                        </a:cubicBezTo>
                        <a:cubicBezTo>
                          <a:pt x="5363325" y="8260"/>
                          <a:pt x="5279891" y="-1700"/>
                          <a:pt x="5584159" y="0"/>
                        </a:cubicBezTo>
                        <a:cubicBezTo>
                          <a:pt x="5897479" y="12094"/>
                          <a:pt x="6543803" y="-8263"/>
                          <a:pt x="7088496" y="0"/>
                        </a:cubicBezTo>
                        <a:cubicBezTo>
                          <a:pt x="7103332" y="13809"/>
                          <a:pt x="7115107" y="71740"/>
                          <a:pt x="7088496" y="109041"/>
                        </a:cubicBezTo>
                        <a:cubicBezTo>
                          <a:pt x="7055829" y="142162"/>
                          <a:pt x="7085521" y="165813"/>
                          <a:pt x="7088496" y="208601"/>
                        </a:cubicBezTo>
                        <a:cubicBezTo>
                          <a:pt x="7094321" y="247995"/>
                          <a:pt x="7078237" y="279086"/>
                          <a:pt x="7088496" y="327124"/>
                        </a:cubicBezTo>
                        <a:cubicBezTo>
                          <a:pt x="7101043" y="379657"/>
                          <a:pt x="7102275" y="394432"/>
                          <a:pt x="7088496" y="417202"/>
                        </a:cubicBezTo>
                        <a:cubicBezTo>
                          <a:pt x="7074475" y="434878"/>
                          <a:pt x="7085884" y="462292"/>
                          <a:pt x="7088496" y="507280"/>
                        </a:cubicBezTo>
                        <a:cubicBezTo>
                          <a:pt x="7085157" y="550453"/>
                          <a:pt x="7107373" y="573783"/>
                          <a:pt x="7088496" y="644767"/>
                        </a:cubicBezTo>
                        <a:cubicBezTo>
                          <a:pt x="7060260" y="711334"/>
                          <a:pt x="7084901" y="724908"/>
                          <a:pt x="7088496" y="763290"/>
                        </a:cubicBezTo>
                        <a:cubicBezTo>
                          <a:pt x="7077995" y="794471"/>
                          <a:pt x="7068226" y="889122"/>
                          <a:pt x="7088496" y="948186"/>
                        </a:cubicBezTo>
                        <a:cubicBezTo>
                          <a:pt x="6741215" y="959889"/>
                          <a:pt x="6515361" y="968671"/>
                          <a:pt x="6371769" y="948186"/>
                        </a:cubicBezTo>
                        <a:cubicBezTo>
                          <a:pt x="6196558" y="961394"/>
                          <a:pt x="5755259" y="916552"/>
                          <a:pt x="5442389" y="948186"/>
                        </a:cubicBezTo>
                        <a:cubicBezTo>
                          <a:pt x="5123988" y="934779"/>
                          <a:pt x="5026655" y="935008"/>
                          <a:pt x="4725663" y="948186"/>
                        </a:cubicBezTo>
                        <a:cubicBezTo>
                          <a:pt x="4424439" y="910677"/>
                          <a:pt x="4238392" y="946324"/>
                          <a:pt x="3867168" y="948186"/>
                        </a:cubicBezTo>
                        <a:cubicBezTo>
                          <a:pt x="3485740" y="947073"/>
                          <a:pt x="3416731" y="942998"/>
                          <a:pt x="3292212" y="948186"/>
                        </a:cubicBezTo>
                        <a:cubicBezTo>
                          <a:pt x="3183334" y="970752"/>
                          <a:pt x="2867066" y="950752"/>
                          <a:pt x="2717256" y="948186"/>
                        </a:cubicBezTo>
                        <a:cubicBezTo>
                          <a:pt x="2420758" y="926259"/>
                          <a:pt x="2329193" y="926699"/>
                          <a:pt x="2071415" y="948186"/>
                        </a:cubicBezTo>
                        <a:cubicBezTo>
                          <a:pt x="1915907" y="950728"/>
                          <a:pt x="1794405" y="942160"/>
                          <a:pt x="1720220" y="948186"/>
                        </a:cubicBezTo>
                        <a:cubicBezTo>
                          <a:pt x="1646036" y="954212"/>
                          <a:pt x="1482515" y="932950"/>
                          <a:pt x="1354690" y="948186"/>
                        </a:cubicBezTo>
                        <a:cubicBezTo>
                          <a:pt x="1060847" y="956789"/>
                          <a:pt x="409317" y="1012123"/>
                          <a:pt x="0" y="948186"/>
                        </a:cubicBezTo>
                        <a:cubicBezTo>
                          <a:pt x="43019" y="882679"/>
                          <a:pt x="36467" y="868028"/>
                          <a:pt x="0" y="810699"/>
                        </a:cubicBezTo>
                        <a:cubicBezTo>
                          <a:pt x="-34640" y="757741"/>
                          <a:pt x="-19401" y="754655"/>
                          <a:pt x="0" y="711140"/>
                        </a:cubicBezTo>
                        <a:cubicBezTo>
                          <a:pt x="15557" y="663767"/>
                          <a:pt x="-25201" y="637283"/>
                          <a:pt x="0" y="573653"/>
                        </a:cubicBezTo>
                        <a:cubicBezTo>
                          <a:pt x="19798" y="517841"/>
                          <a:pt x="46379" y="478032"/>
                          <a:pt x="0" y="445647"/>
                        </a:cubicBezTo>
                        <a:cubicBezTo>
                          <a:pt x="-39732" y="407056"/>
                          <a:pt x="18781" y="382907"/>
                          <a:pt x="0" y="346088"/>
                        </a:cubicBezTo>
                        <a:cubicBezTo>
                          <a:pt x="-24961" y="312308"/>
                          <a:pt x="30778" y="289488"/>
                          <a:pt x="0" y="227564"/>
                        </a:cubicBezTo>
                        <a:cubicBezTo>
                          <a:pt x="-22129" y="174209"/>
                          <a:pt x="25892" y="165530"/>
                          <a:pt x="0" y="118523"/>
                        </a:cubicBezTo>
                        <a:cubicBezTo>
                          <a:pt x="-36330" y="78833"/>
                          <a:pt x="15071" y="41896"/>
                          <a:pt x="0" y="0"/>
                        </a:cubicBezTo>
                        <a:close/>
                      </a:path>
                      <a:path w="7088496" h="948187" stroke="0" extrusionOk="0">
                        <a:moveTo>
                          <a:pt x="0" y="0"/>
                        </a:moveTo>
                        <a:cubicBezTo>
                          <a:pt x="233095" y="-9234"/>
                          <a:pt x="421240" y="-14878"/>
                          <a:pt x="574955" y="0"/>
                        </a:cubicBezTo>
                        <a:cubicBezTo>
                          <a:pt x="697501" y="9896"/>
                          <a:pt x="1030399" y="65460"/>
                          <a:pt x="1362565" y="0"/>
                        </a:cubicBezTo>
                        <a:cubicBezTo>
                          <a:pt x="1650907" y="5217"/>
                          <a:pt x="1697308" y="205"/>
                          <a:pt x="1937521" y="0"/>
                        </a:cubicBezTo>
                        <a:cubicBezTo>
                          <a:pt x="2179241" y="-582"/>
                          <a:pt x="2374185" y="27528"/>
                          <a:pt x="2512477" y="0"/>
                        </a:cubicBezTo>
                        <a:cubicBezTo>
                          <a:pt x="2624023" y="-3847"/>
                          <a:pt x="2913207" y="15094"/>
                          <a:pt x="3087433" y="0"/>
                        </a:cubicBezTo>
                        <a:cubicBezTo>
                          <a:pt x="3226886" y="-151"/>
                          <a:pt x="3463371" y="22724"/>
                          <a:pt x="3570711" y="0"/>
                        </a:cubicBezTo>
                        <a:cubicBezTo>
                          <a:pt x="3678051" y="-22724"/>
                          <a:pt x="3885287" y="-8253"/>
                          <a:pt x="4016814" y="0"/>
                        </a:cubicBezTo>
                        <a:cubicBezTo>
                          <a:pt x="4096421" y="-4700"/>
                          <a:pt x="4306938" y="6162"/>
                          <a:pt x="4382344" y="0"/>
                        </a:cubicBezTo>
                        <a:cubicBezTo>
                          <a:pt x="4457750" y="-6162"/>
                          <a:pt x="4644059" y="-5017"/>
                          <a:pt x="4733539" y="0"/>
                        </a:cubicBezTo>
                        <a:cubicBezTo>
                          <a:pt x="4902637" y="44636"/>
                          <a:pt x="5270806" y="23678"/>
                          <a:pt x="5592036" y="0"/>
                        </a:cubicBezTo>
                        <a:cubicBezTo>
                          <a:pt x="5731194" y="-9523"/>
                          <a:pt x="5873368" y="4603"/>
                          <a:pt x="5964733" y="0"/>
                        </a:cubicBezTo>
                        <a:cubicBezTo>
                          <a:pt x="6056098" y="-4603"/>
                          <a:pt x="6189774" y="3284"/>
                          <a:pt x="6308761" y="0"/>
                        </a:cubicBezTo>
                        <a:cubicBezTo>
                          <a:pt x="6394199" y="-5683"/>
                          <a:pt x="6553687" y="-10596"/>
                          <a:pt x="6683034" y="0"/>
                        </a:cubicBezTo>
                        <a:cubicBezTo>
                          <a:pt x="6812381" y="10596"/>
                          <a:pt x="6947644" y="14234"/>
                          <a:pt x="7088496" y="0"/>
                        </a:cubicBezTo>
                        <a:cubicBezTo>
                          <a:pt x="7110927" y="45866"/>
                          <a:pt x="7071146" y="62489"/>
                          <a:pt x="7088496" y="90077"/>
                        </a:cubicBezTo>
                        <a:cubicBezTo>
                          <a:pt x="7107076" y="121899"/>
                          <a:pt x="7092399" y="150692"/>
                          <a:pt x="7088496" y="199119"/>
                        </a:cubicBezTo>
                        <a:cubicBezTo>
                          <a:pt x="7083987" y="244818"/>
                          <a:pt x="7058976" y="268995"/>
                          <a:pt x="7088496" y="327124"/>
                        </a:cubicBezTo>
                        <a:cubicBezTo>
                          <a:pt x="7119079" y="392407"/>
                          <a:pt x="7073788" y="388628"/>
                          <a:pt x="7088496" y="436166"/>
                        </a:cubicBezTo>
                        <a:cubicBezTo>
                          <a:pt x="7092015" y="489355"/>
                          <a:pt x="7064741" y="511144"/>
                          <a:pt x="7088496" y="526243"/>
                        </a:cubicBezTo>
                        <a:cubicBezTo>
                          <a:pt x="7105823" y="546175"/>
                          <a:pt x="7055421" y="602888"/>
                          <a:pt x="7088496" y="654249"/>
                        </a:cubicBezTo>
                        <a:cubicBezTo>
                          <a:pt x="7108910" y="717933"/>
                          <a:pt x="7085327" y="726060"/>
                          <a:pt x="7088496" y="763290"/>
                        </a:cubicBezTo>
                        <a:cubicBezTo>
                          <a:pt x="7088075" y="792475"/>
                          <a:pt x="7117026" y="902663"/>
                          <a:pt x="7088496" y="948186"/>
                        </a:cubicBezTo>
                        <a:cubicBezTo>
                          <a:pt x="6783697" y="951358"/>
                          <a:pt x="6532273" y="958861"/>
                          <a:pt x="6371769" y="948186"/>
                        </a:cubicBezTo>
                        <a:cubicBezTo>
                          <a:pt x="6210587" y="911774"/>
                          <a:pt x="5809967" y="969759"/>
                          <a:pt x="5655044" y="948186"/>
                        </a:cubicBezTo>
                        <a:cubicBezTo>
                          <a:pt x="5482254" y="940522"/>
                          <a:pt x="5105215" y="914100"/>
                          <a:pt x="4796548" y="948186"/>
                        </a:cubicBezTo>
                        <a:cubicBezTo>
                          <a:pt x="4498120" y="960014"/>
                          <a:pt x="4242286" y="921063"/>
                          <a:pt x="3867168" y="948186"/>
                        </a:cubicBezTo>
                        <a:cubicBezTo>
                          <a:pt x="3474048" y="954566"/>
                          <a:pt x="3430785" y="958922"/>
                          <a:pt x="3079557" y="948186"/>
                        </a:cubicBezTo>
                        <a:cubicBezTo>
                          <a:pt x="2737074" y="960756"/>
                          <a:pt x="2634761" y="964860"/>
                          <a:pt x="2433717" y="948186"/>
                        </a:cubicBezTo>
                        <a:cubicBezTo>
                          <a:pt x="2291055" y="971945"/>
                          <a:pt x="2022334" y="962309"/>
                          <a:pt x="1646106" y="948186"/>
                        </a:cubicBezTo>
                        <a:cubicBezTo>
                          <a:pt x="1311091" y="980176"/>
                          <a:pt x="1135775" y="950731"/>
                          <a:pt x="929380" y="948186"/>
                        </a:cubicBezTo>
                        <a:cubicBezTo>
                          <a:pt x="713393" y="946893"/>
                          <a:pt x="649584" y="933091"/>
                          <a:pt x="473984" y="948186"/>
                        </a:cubicBezTo>
                        <a:cubicBezTo>
                          <a:pt x="298384" y="963281"/>
                          <a:pt x="112906" y="962814"/>
                          <a:pt x="0" y="948186"/>
                        </a:cubicBezTo>
                        <a:cubicBezTo>
                          <a:pt x="-7678" y="897221"/>
                          <a:pt x="37039" y="882935"/>
                          <a:pt x="0" y="810699"/>
                        </a:cubicBezTo>
                        <a:cubicBezTo>
                          <a:pt x="-38722" y="752589"/>
                          <a:pt x="-9755" y="750085"/>
                          <a:pt x="0" y="711140"/>
                        </a:cubicBezTo>
                        <a:cubicBezTo>
                          <a:pt x="13733" y="668009"/>
                          <a:pt x="-29576" y="653364"/>
                          <a:pt x="0" y="602098"/>
                        </a:cubicBezTo>
                        <a:cubicBezTo>
                          <a:pt x="32402" y="546460"/>
                          <a:pt x="21394" y="496557"/>
                          <a:pt x="0" y="464611"/>
                        </a:cubicBezTo>
                        <a:cubicBezTo>
                          <a:pt x="-21985" y="430967"/>
                          <a:pt x="-15368" y="369000"/>
                          <a:pt x="0" y="336606"/>
                        </a:cubicBezTo>
                        <a:cubicBezTo>
                          <a:pt x="22927" y="307531"/>
                          <a:pt x="13754" y="261768"/>
                          <a:pt x="0" y="246528"/>
                        </a:cubicBezTo>
                        <a:cubicBezTo>
                          <a:pt x="-15066" y="232641"/>
                          <a:pt x="-6792" y="182561"/>
                          <a:pt x="0" y="128005"/>
                        </a:cubicBezTo>
                        <a:cubicBezTo>
                          <a:pt x="13370" y="77082"/>
                          <a:pt x="-41928" y="32862"/>
                          <a:pt x="0" y="0"/>
                        </a:cubicBezTo>
                        <a:close/>
                      </a:path>
                      <a:path w="7088496" h="948187" fill="none" stroke="0" extrusionOk="0">
                        <a:moveTo>
                          <a:pt x="0" y="0"/>
                        </a:moveTo>
                        <a:cubicBezTo>
                          <a:pt x="385626" y="15266"/>
                          <a:pt x="465214" y="-2706"/>
                          <a:pt x="787611" y="0"/>
                        </a:cubicBezTo>
                        <a:cubicBezTo>
                          <a:pt x="1103647" y="-17943"/>
                          <a:pt x="1503081" y="25803"/>
                          <a:pt x="1716991" y="0"/>
                        </a:cubicBezTo>
                        <a:cubicBezTo>
                          <a:pt x="1966159" y="-216"/>
                          <a:pt x="2049209" y="5437"/>
                          <a:pt x="2362832" y="0"/>
                        </a:cubicBezTo>
                        <a:cubicBezTo>
                          <a:pt x="2712991" y="-2201"/>
                          <a:pt x="2967244" y="-4542"/>
                          <a:pt x="3221327" y="0"/>
                        </a:cubicBezTo>
                        <a:cubicBezTo>
                          <a:pt x="3386663" y="-16522"/>
                          <a:pt x="3433635" y="15273"/>
                          <a:pt x="3641990" y="0"/>
                        </a:cubicBezTo>
                        <a:cubicBezTo>
                          <a:pt x="3850345" y="-15273"/>
                          <a:pt x="3944688" y="15014"/>
                          <a:pt x="4079823" y="0"/>
                        </a:cubicBezTo>
                        <a:cubicBezTo>
                          <a:pt x="4176148" y="6461"/>
                          <a:pt x="4309606" y="17132"/>
                          <a:pt x="4500486" y="0"/>
                        </a:cubicBezTo>
                        <a:cubicBezTo>
                          <a:pt x="4691366" y="-17132"/>
                          <a:pt x="4751595" y="20452"/>
                          <a:pt x="4938318" y="0"/>
                        </a:cubicBezTo>
                        <a:cubicBezTo>
                          <a:pt x="5362897" y="591"/>
                          <a:pt x="5276881" y="-16955"/>
                          <a:pt x="5584159" y="0"/>
                        </a:cubicBezTo>
                        <a:cubicBezTo>
                          <a:pt x="5870313" y="-103470"/>
                          <a:pt x="6481568" y="91908"/>
                          <a:pt x="7088496" y="0"/>
                        </a:cubicBezTo>
                        <a:cubicBezTo>
                          <a:pt x="7095009" y="22301"/>
                          <a:pt x="7125710" y="74771"/>
                          <a:pt x="7088496" y="109041"/>
                        </a:cubicBezTo>
                        <a:cubicBezTo>
                          <a:pt x="7053965" y="147246"/>
                          <a:pt x="7088311" y="159495"/>
                          <a:pt x="7088496" y="208601"/>
                        </a:cubicBezTo>
                        <a:cubicBezTo>
                          <a:pt x="7090937" y="248866"/>
                          <a:pt x="7075177" y="276451"/>
                          <a:pt x="7088496" y="327124"/>
                        </a:cubicBezTo>
                        <a:cubicBezTo>
                          <a:pt x="7104282" y="379420"/>
                          <a:pt x="7100989" y="397826"/>
                          <a:pt x="7088496" y="417202"/>
                        </a:cubicBezTo>
                        <a:cubicBezTo>
                          <a:pt x="7071270" y="430918"/>
                          <a:pt x="7090374" y="457398"/>
                          <a:pt x="7088496" y="507280"/>
                        </a:cubicBezTo>
                        <a:cubicBezTo>
                          <a:pt x="7090626" y="553344"/>
                          <a:pt x="7114619" y="578610"/>
                          <a:pt x="7088496" y="644767"/>
                        </a:cubicBezTo>
                        <a:cubicBezTo>
                          <a:pt x="7062233" y="711912"/>
                          <a:pt x="7085325" y="723521"/>
                          <a:pt x="7088496" y="763290"/>
                        </a:cubicBezTo>
                        <a:cubicBezTo>
                          <a:pt x="7073873" y="805047"/>
                          <a:pt x="7074409" y="870860"/>
                          <a:pt x="7088496" y="948186"/>
                        </a:cubicBezTo>
                        <a:cubicBezTo>
                          <a:pt x="6722143" y="950111"/>
                          <a:pt x="6531848" y="955399"/>
                          <a:pt x="6371769" y="948186"/>
                        </a:cubicBezTo>
                        <a:cubicBezTo>
                          <a:pt x="6147479" y="941948"/>
                          <a:pt x="5763602" y="947790"/>
                          <a:pt x="5442389" y="948186"/>
                        </a:cubicBezTo>
                        <a:cubicBezTo>
                          <a:pt x="5121830" y="965276"/>
                          <a:pt x="5035530" y="930504"/>
                          <a:pt x="4725663" y="948186"/>
                        </a:cubicBezTo>
                        <a:cubicBezTo>
                          <a:pt x="4401370" y="931381"/>
                          <a:pt x="4253152" y="932609"/>
                          <a:pt x="3867168" y="948186"/>
                        </a:cubicBezTo>
                        <a:cubicBezTo>
                          <a:pt x="3492557" y="952133"/>
                          <a:pt x="3403848" y="946225"/>
                          <a:pt x="3292212" y="948186"/>
                        </a:cubicBezTo>
                        <a:cubicBezTo>
                          <a:pt x="3162623" y="945677"/>
                          <a:pt x="2873963" y="938277"/>
                          <a:pt x="2717256" y="948186"/>
                        </a:cubicBezTo>
                        <a:cubicBezTo>
                          <a:pt x="2411997" y="973407"/>
                          <a:pt x="2271726" y="921146"/>
                          <a:pt x="2071415" y="948186"/>
                        </a:cubicBezTo>
                        <a:cubicBezTo>
                          <a:pt x="1912949" y="941670"/>
                          <a:pt x="1799122" y="942885"/>
                          <a:pt x="1705885" y="948186"/>
                        </a:cubicBezTo>
                        <a:cubicBezTo>
                          <a:pt x="1612648" y="953488"/>
                          <a:pt x="1476254" y="953598"/>
                          <a:pt x="1354690" y="948186"/>
                        </a:cubicBezTo>
                        <a:cubicBezTo>
                          <a:pt x="1044410" y="1032413"/>
                          <a:pt x="479225" y="935083"/>
                          <a:pt x="0" y="948186"/>
                        </a:cubicBezTo>
                        <a:cubicBezTo>
                          <a:pt x="39536" y="885433"/>
                          <a:pt x="35302" y="866192"/>
                          <a:pt x="0" y="810699"/>
                        </a:cubicBezTo>
                        <a:cubicBezTo>
                          <a:pt x="-35695" y="753771"/>
                          <a:pt x="-16778" y="754405"/>
                          <a:pt x="0" y="711140"/>
                        </a:cubicBezTo>
                        <a:cubicBezTo>
                          <a:pt x="15819" y="671101"/>
                          <a:pt x="-18929" y="638683"/>
                          <a:pt x="0" y="573653"/>
                        </a:cubicBezTo>
                        <a:cubicBezTo>
                          <a:pt x="13829" y="515530"/>
                          <a:pt x="39837" y="473460"/>
                          <a:pt x="0" y="445647"/>
                        </a:cubicBezTo>
                        <a:cubicBezTo>
                          <a:pt x="-36513" y="401722"/>
                          <a:pt x="9231" y="380740"/>
                          <a:pt x="0" y="346088"/>
                        </a:cubicBezTo>
                        <a:cubicBezTo>
                          <a:pt x="-29010" y="316804"/>
                          <a:pt x="24926" y="289357"/>
                          <a:pt x="0" y="227564"/>
                        </a:cubicBezTo>
                        <a:cubicBezTo>
                          <a:pt x="-37917" y="171332"/>
                          <a:pt x="22707" y="154153"/>
                          <a:pt x="0" y="118523"/>
                        </a:cubicBezTo>
                        <a:cubicBezTo>
                          <a:pt x="-35717" y="79196"/>
                          <a:pt x="12736" y="36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การเปลี่ยนแปลงเจ้าหน้าที่บ่อยครั้ง ทำให้การปฏิบัติงานไม่ต่อเนื่อง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3599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72372" y="2976222"/>
            <a:ext cx="3161612" cy="1200567"/>
            <a:chOff x="5901485" y="4555528"/>
            <a:chExt cx="3145583" cy="1440680"/>
          </a:xfrm>
        </p:grpSpPr>
        <p:sp>
          <p:nvSpPr>
            <p:cNvPr id="28" name="Freeform 27"/>
            <p:cNvSpPr/>
            <p:nvPr/>
          </p:nvSpPr>
          <p:spPr>
            <a:xfrm>
              <a:off x="5901485" y="4555528"/>
              <a:ext cx="2581402" cy="1440680"/>
            </a:xfrm>
            <a:custGeom>
              <a:avLst/>
              <a:gdLst>
                <a:gd name="connsiteX0" fmla="*/ 0 w 1871550"/>
                <a:gd name="connsiteY0" fmla="*/ 112293 h 1122930"/>
                <a:gd name="connsiteX1" fmla="*/ 112293 w 1871550"/>
                <a:gd name="connsiteY1" fmla="*/ 0 h 1122930"/>
                <a:gd name="connsiteX2" fmla="*/ 1759257 w 1871550"/>
                <a:gd name="connsiteY2" fmla="*/ 0 h 1122930"/>
                <a:gd name="connsiteX3" fmla="*/ 1871550 w 1871550"/>
                <a:gd name="connsiteY3" fmla="*/ 112293 h 1122930"/>
                <a:gd name="connsiteX4" fmla="*/ 1871550 w 1871550"/>
                <a:gd name="connsiteY4" fmla="*/ 1010637 h 1122930"/>
                <a:gd name="connsiteX5" fmla="*/ 1759257 w 1871550"/>
                <a:gd name="connsiteY5" fmla="*/ 1122930 h 1122930"/>
                <a:gd name="connsiteX6" fmla="*/ 112293 w 1871550"/>
                <a:gd name="connsiteY6" fmla="*/ 1122930 h 1122930"/>
                <a:gd name="connsiteX7" fmla="*/ 0 w 1871550"/>
                <a:gd name="connsiteY7" fmla="*/ 1010637 h 1122930"/>
                <a:gd name="connsiteX8" fmla="*/ 0 w 1871550"/>
                <a:gd name="connsiteY8" fmla="*/ 112293 h 112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550" h="1122930">
                  <a:moveTo>
                    <a:pt x="0" y="112293"/>
                  </a:moveTo>
                  <a:cubicBezTo>
                    <a:pt x="0" y="50275"/>
                    <a:pt x="50275" y="0"/>
                    <a:pt x="112293" y="0"/>
                  </a:cubicBezTo>
                  <a:lnTo>
                    <a:pt x="1759257" y="0"/>
                  </a:lnTo>
                  <a:cubicBezTo>
                    <a:pt x="1821275" y="0"/>
                    <a:pt x="1871550" y="50275"/>
                    <a:pt x="1871550" y="112293"/>
                  </a:cubicBezTo>
                  <a:lnTo>
                    <a:pt x="1871550" y="1010637"/>
                  </a:lnTo>
                  <a:cubicBezTo>
                    <a:pt x="1871550" y="1072655"/>
                    <a:pt x="1821275" y="1122930"/>
                    <a:pt x="1759257" y="1122930"/>
                  </a:cubicBezTo>
                  <a:lnTo>
                    <a:pt x="112293" y="1122930"/>
                  </a:lnTo>
                  <a:cubicBezTo>
                    <a:pt x="50275" y="1122930"/>
                    <a:pt x="0" y="1072655"/>
                    <a:pt x="0" y="1010637"/>
                  </a:cubicBezTo>
                  <a:lnTo>
                    <a:pt x="0" y="112293"/>
                  </a:lnTo>
                  <a:close/>
                </a:path>
              </a:pathLst>
            </a:custGeom>
            <a:solidFill>
              <a:srgbClr val="FAD9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858" tIns="71858" rIns="71858" bIns="71858" numCol="1" spcCol="1270" anchor="ctr" anchorCtr="0">
              <a:noAutofit/>
            </a:bodyPr>
            <a:lstStyle/>
            <a:p>
              <a:pPr marL="238115" indent="-238115" defTabSz="51856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50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ทบทวนโครงสร้างการบริหาร </a:t>
              </a: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ให้สอดคล้องกับ</a:t>
              </a:r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ภารกิจ</a:t>
              </a:r>
              <a:r>
                <a:rPr lang="th-TH" sz="15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งาน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650300" y="4974425"/>
              <a:ext cx="396768" cy="464144"/>
            </a:xfrm>
            <a:custGeom>
              <a:avLst/>
              <a:gdLst>
                <a:gd name="connsiteX0" fmla="*/ 0 w 396768"/>
                <a:gd name="connsiteY0" fmla="*/ 92829 h 464144"/>
                <a:gd name="connsiteX1" fmla="*/ 198384 w 396768"/>
                <a:gd name="connsiteY1" fmla="*/ 92829 h 464144"/>
                <a:gd name="connsiteX2" fmla="*/ 198384 w 396768"/>
                <a:gd name="connsiteY2" fmla="*/ 0 h 464144"/>
                <a:gd name="connsiteX3" fmla="*/ 396768 w 396768"/>
                <a:gd name="connsiteY3" fmla="*/ 232072 h 464144"/>
                <a:gd name="connsiteX4" fmla="*/ 198384 w 396768"/>
                <a:gd name="connsiteY4" fmla="*/ 464144 h 464144"/>
                <a:gd name="connsiteX5" fmla="*/ 198384 w 396768"/>
                <a:gd name="connsiteY5" fmla="*/ 371315 h 464144"/>
                <a:gd name="connsiteX6" fmla="*/ 0 w 396768"/>
                <a:gd name="connsiteY6" fmla="*/ 371315 h 464144"/>
                <a:gd name="connsiteX7" fmla="*/ 0 w 396768"/>
                <a:gd name="connsiteY7" fmla="*/ 92829 h 4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68" h="464144">
                  <a:moveTo>
                    <a:pt x="0" y="92829"/>
                  </a:moveTo>
                  <a:lnTo>
                    <a:pt x="198384" y="92829"/>
                  </a:lnTo>
                  <a:lnTo>
                    <a:pt x="198384" y="0"/>
                  </a:lnTo>
                  <a:lnTo>
                    <a:pt x="396768" y="232072"/>
                  </a:lnTo>
                  <a:lnTo>
                    <a:pt x="198384" y="464144"/>
                  </a:lnTo>
                  <a:lnTo>
                    <a:pt x="198384" y="371315"/>
                  </a:lnTo>
                  <a:lnTo>
                    <a:pt x="0" y="371315"/>
                  </a:lnTo>
                  <a:lnTo>
                    <a:pt x="0" y="92829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7358" rIns="99192" bIns="77358" numCol="1" spcCol="1270" anchor="ctr" anchorCtr="0">
              <a:noAutofit/>
            </a:bodyPr>
            <a:lstStyle/>
            <a:p>
              <a:pPr algn="ctr" defTabSz="6296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5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A586001E-4093-C98F-9E5D-87A4A79119B2}"/>
              </a:ext>
            </a:extLst>
          </p:cNvPr>
          <p:cNvSpPr/>
          <p:nvPr/>
        </p:nvSpPr>
        <p:spPr>
          <a:xfrm>
            <a:off x="3848644" y="1148973"/>
            <a:ext cx="6041303" cy="1448060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249563"/>
                      <a:gd name="connsiteY0" fmla="*/ 0 h 1737672"/>
                      <a:gd name="connsiteX1" fmla="*/ 805507 w 7249563"/>
                      <a:gd name="connsiteY1" fmla="*/ 0 h 1737672"/>
                      <a:gd name="connsiteX2" fmla="*/ 1756005 w 7249563"/>
                      <a:gd name="connsiteY2" fmla="*/ 0 h 1737672"/>
                      <a:gd name="connsiteX3" fmla="*/ 2416521 w 7249563"/>
                      <a:gd name="connsiteY3" fmla="*/ 0 h 1737672"/>
                      <a:gd name="connsiteX4" fmla="*/ 3294523 w 7249563"/>
                      <a:gd name="connsiteY4" fmla="*/ 0 h 1737672"/>
                      <a:gd name="connsiteX5" fmla="*/ 4172526 w 7249563"/>
                      <a:gd name="connsiteY5" fmla="*/ 0 h 1737672"/>
                      <a:gd name="connsiteX6" fmla="*/ 5050528 w 7249563"/>
                      <a:gd name="connsiteY6" fmla="*/ 0 h 1737672"/>
                      <a:gd name="connsiteX7" fmla="*/ 5711044 w 7249563"/>
                      <a:gd name="connsiteY7" fmla="*/ 0 h 1737672"/>
                      <a:gd name="connsiteX8" fmla="*/ 7249563 w 7249563"/>
                      <a:gd name="connsiteY8" fmla="*/ 0 h 1737672"/>
                      <a:gd name="connsiteX9" fmla="*/ 7249563 w 7249563"/>
                      <a:gd name="connsiteY9" fmla="*/ 199832 h 1737672"/>
                      <a:gd name="connsiteX10" fmla="*/ 7249563 w 7249563"/>
                      <a:gd name="connsiteY10" fmla="*/ 382287 h 1737672"/>
                      <a:gd name="connsiteX11" fmla="*/ 7249563 w 7249563"/>
                      <a:gd name="connsiteY11" fmla="*/ 599496 h 1737672"/>
                      <a:gd name="connsiteX12" fmla="*/ 7249563 w 7249563"/>
                      <a:gd name="connsiteY12" fmla="*/ 764575 h 1737672"/>
                      <a:gd name="connsiteX13" fmla="*/ 7249563 w 7249563"/>
                      <a:gd name="connsiteY13" fmla="*/ 929654 h 1737672"/>
                      <a:gd name="connsiteX14" fmla="*/ 7249563 w 7249563"/>
                      <a:gd name="connsiteY14" fmla="*/ 1181616 h 1737672"/>
                      <a:gd name="connsiteX15" fmla="*/ 7249563 w 7249563"/>
                      <a:gd name="connsiteY15" fmla="*/ 1398825 h 1737672"/>
                      <a:gd name="connsiteX16" fmla="*/ 7249563 w 7249563"/>
                      <a:gd name="connsiteY16" fmla="*/ 1737672 h 1737672"/>
                      <a:gd name="connsiteX17" fmla="*/ 6516551 w 7249563"/>
                      <a:gd name="connsiteY17" fmla="*/ 1737672 h 1737672"/>
                      <a:gd name="connsiteX18" fmla="*/ 5566053 w 7249563"/>
                      <a:gd name="connsiteY18" fmla="*/ 1737672 h 1737672"/>
                      <a:gd name="connsiteX19" fmla="*/ 4833041 w 7249563"/>
                      <a:gd name="connsiteY19" fmla="*/ 1737672 h 1737672"/>
                      <a:gd name="connsiteX20" fmla="*/ 3955039 w 7249563"/>
                      <a:gd name="connsiteY20" fmla="*/ 1737672 h 1737672"/>
                      <a:gd name="connsiteX21" fmla="*/ 3367019 w 7249563"/>
                      <a:gd name="connsiteY21" fmla="*/ 1737672 h 1737672"/>
                      <a:gd name="connsiteX22" fmla="*/ 2778999 w 7249563"/>
                      <a:gd name="connsiteY22" fmla="*/ 1737672 h 1737672"/>
                      <a:gd name="connsiteX23" fmla="*/ 2118483 w 7249563"/>
                      <a:gd name="connsiteY23" fmla="*/ 1737672 h 1737672"/>
                      <a:gd name="connsiteX24" fmla="*/ 1385472 w 7249563"/>
                      <a:gd name="connsiteY24" fmla="*/ 1737672 h 1737672"/>
                      <a:gd name="connsiteX25" fmla="*/ 0 w 7249563"/>
                      <a:gd name="connsiteY25" fmla="*/ 1737672 h 1737672"/>
                      <a:gd name="connsiteX26" fmla="*/ 0 w 7249563"/>
                      <a:gd name="connsiteY26" fmla="*/ 1485709 h 1737672"/>
                      <a:gd name="connsiteX27" fmla="*/ 0 w 7249563"/>
                      <a:gd name="connsiteY27" fmla="*/ 1303253 h 1737672"/>
                      <a:gd name="connsiteX28" fmla="*/ 0 w 7249563"/>
                      <a:gd name="connsiteY28" fmla="*/ 1051291 h 1737672"/>
                      <a:gd name="connsiteX29" fmla="*/ 0 w 7249563"/>
                      <a:gd name="connsiteY29" fmla="*/ 816705 h 1737672"/>
                      <a:gd name="connsiteX30" fmla="*/ 0 w 7249563"/>
                      <a:gd name="connsiteY30" fmla="*/ 634250 h 1737672"/>
                      <a:gd name="connsiteX31" fmla="*/ 0 w 7249563"/>
                      <a:gd name="connsiteY31" fmla="*/ 417041 h 1737672"/>
                      <a:gd name="connsiteX32" fmla="*/ 0 w 7249563"/>
                      <a:gd name="connsiteY32" fmla="*/ 217208 h 1737672"/>
                      <a:gd name="connsiteX33" fmla="*/ 0 w 7249563"/>
                      <a:gd name="connsiteY33" fmla="*/ 0 h 1737672"/>
                      <a:gd name="connsiteX0" fmla="*/ 0 w 7249563"/>
                      <a:gd name="connsiteY0" fmla="*/ 0 h 1737672"/>
                      <a:gd name="connsiteX1" fmla="*/ 588020 w 7249563"/>
                      <a:gd name="connsiteY1" fmla="*/ 0 h 1737672"/>
                      <a:gd name="connsiteX2" fmla="*/ 1393526 w 7249563"/>
                      <a:gd name="connsiteY2" fmla="*/ 0 h 1737672"/>
                      <a:gd name="connsiteX3" fmla="*/ 1981546 w 7249563"/>
                      <a:gd name="connsiteY3" fmla="*/ 0 h 1737672"/>
                      <a:gd name="connsiteX4" fmla="*/ 2569566 w 7249563"/>
                      <a:gd name="connsiteY4" fmla="*/ 0 h 1737672"/>
                      <a:gd name="connsiteX5" fmla="*/ 3157587 w 7249563"/>
                      <a:gd name="connsiteY5" fmla="*/ 0 h 1737672"/>
                      <a:gd name="connsiteX6" fmla="*/ 3651846 w 7249563"/>
                      <a:gd name="connsiteY6" fmla="*/ 0 h 1737672"/>
                      <a:gd name="connsiteX7" fmla="*/ 4108086 w 7249563"/>
                      <a:gd name="connsiteY7" fmla="*/ 0 h 1737672"/>
                      <a:gd name="connsiteX8" fmla="*/ 4841096 w 7249563"/>
                      <a:gd name="connsiteY8" fmla="*/ 0 h 1737672"/>
                      <a:gd name="connsiteX9" fmla="*/ 5719100 w 7249563"/>
                      <a:gd name="connsiteY9" fmla="*/ 0 h 1737672"/>
                      <a:gd name="connsiteX10" fmla="*/ 6092935 w 7249563"/>
                      <a:gd name="connsiteY10" fmla="*/ 0 h 1737672"/>
                      <a:gd name="connsiteX11" fmla="*/ 6452110 w 7249563"/>
                      <a:gd name="connsiteY11" fmla="*/ 0 h 1737672"/>
                      <a:gd name="connsiteX12" fmla="*/ 7249563 w 7249563"/>
                      <a:gd name="connsiteY12" fmla="*/ 0 h 1737672"/>
                      <a:gd name="connsiteX13" fmla="*/ 7249563 w 7249563"/>
                      <a:gd name="connsiteY13" fmla="*/ 165078 h 1737672"/>
                      <a:gd name="connsiteX14" fmla="*/ 7249563 w 7249563"/>
                      <a:gd name="connsiteY14" fmla="*/ 364911 h 1737672"/>
                      <a:gd name="connsiteX15" fmla="*/ 7249563 w 7249563"/>
                      <a:gd name="connsiteY15" fmla="*/ 599496 h 1737672"/>
                      <a:gd name="connsiteX16" fmla="*/ 7249563 w 7249563"/>
                      <a:gd name="connsiteY16" fmla="*/ 799329 h 1737672"/>
                      <a:gd name="connsiteX17" fmla="*/ 7249563 w 7249563"/>
                      <a:gd name="connsiteY17" fmla="*/ 964408 h 1737672"/>
                      <a:gd name="connsiteX18" fmla="*/ 7249563 w 7249563"/>
                      <a:gd name="connsiteY18" fmla="*/ 1198993 h 1737672"/>
                      <a:gd name="connsiteX19" fmla="*/ 7249563 w 7249563"/>
                      <a:gd name="connsiteY19" fmla="*/ 1398825 h 1737672"/>
                      <a:gd name="connsiteX20" fmla="*/ 7249563 w 7249563"/>
                      <a:gd name="connsiteY20" fmla="*/ 1737672 h 1737672"/>
                      <a:gd name="connsiteX21" fmla="*/ 6516551 w 7249563"/>
                      <a:gd name="connsiteY21" fmla="*/ 1737672 h 1737672"/>
                      <a:gd name="connsiteX22" fmla="*/ 5783540 w 7249563"/>
                      <a:gd name="connsiteY22" fmla="*/ 1737672 h 1737672"/>
                      <a:gd name="connsiteX23" fmla="*/ 4905537 w 7249563"/>
                      <a:gd name="connsiteY23" fmla="*/ 1737672 h 1737672"/>
                      <a:gd name="connsiteX24" fmla="*/ 3955039 w 7249563"/>
                      <a:gd name="connsiteY24" fmla="*/ 1737672 h 1737672"/>
                      <a:gd name="connsiteX25" fmla="*/ 3149531 w 7249563"/>
                      <a:gd name="connsiteY25" fmla="*/ 1737672 h 1737672"/>
                      <a:gd name="connsiteX26" fmla="*/ 2489017 w 7249563"/>
                      <a:gd name="connsiteY26" fmla="*/ 1737672 h 1737672"/>
                      <a:gd name="connsiteX27" fmla="*/ 1683509 w 7249563"/>
                      <a:gd name="connsiteY27" fmla="*/ 1737672 h 1737672"/>
                      <a:gd name="connsiteX28" fmla="*/ 950497 w 7249563"/>
                      <a:gd name="connsiteY28" fmla="*/ 1737672 h 1737672"/>
                      <a:gd name="connsiteX29" fmla="*/ 494258 w 7249563"/>
                      <a:gd name="connsiteY29" fmla="*/ 1737672 h 1737672"/>
                      <a:gd name="connsiteX30" fmla="*/ 0 w 7249563"/>
                      <a:gd name="connsiteY30" fmla="*/ 1737672 h 1737672"/>
                      <a:gd name="connsiteX31" fmla="*/ 0 w 7249563"/>
                      <a:gd name="connsiteY31" fmla="*/ 1485709 h 1737672"/>
                      <a:gd name="connsiteX32" fmla="*/ 0 w 7249563"/>
                      <a:gd name="connsiteY32" fmla="*/ 1303253 h 1737672"/>
                      <a:gd name="connsiteX33" fmla="*/ 0 w 7249563"/>
                      <a:gd name="connsiteY33" fmla="*/ 1103421 h 1737672"/>
                      <a:gd name="connsiteX34" fmla="*/ 0 w 7249563"/>
                      <a:gd name="connsiteY34" fmla="*/ 851459 h 1737672"/>
                      <a:gd name="connsiteX35" fmla="*/ 0 w 7249563"/>
                      <a:gd name="connsiteY35" fmla="*/ 616873 h 1737672"/>
                      <a:gd name="connsiteX36" fmla="*/ 0 w 7249563"/>
                      <a:gd name="connsiteY36" fmla="*/ 451794 h 1737672"/>
                      <a:gd name="connsiteX37" fmla="*/ 0 w 7249563"/>
                      <a:gd name="connsiteY37" fmla="*/ 234585 h 1737672"/>
                      <a:gd name="connsiteX38" fmla="*/ 0 w 7249563"/>
                      <a:gd name="connsiteY38" fmla="*/ 0 h 173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7249563" h="1737672" fill="none" extrusionOk="0">
                        <a:moveTo>
                          <a:pt x="0" y="0"/>
                        </a:moveTo>
                        <a:cubicBezTo>
                          <a:pt x="389333" y="11275"/>
                          <a:pt x="465391" y="20369"/>
                          <a:pt x="805507" y="0"/>
                        </a:cubicBezTo>
                        <a:cubicBezTo>
                          <a:pt x="1113795" y="-19154"/>
                          <a:pt x="1473278" y="-4168"/>
                          <a:pt x="1756005" y="0"/>
                        </a:cubicBezTo>
                        <a:cubicBezTo>
                          <a:pt x="1976001" y="-15711"/>
                          <a:pt x="2110309" y="-21990"/>
                          <a:pt x="2416521" y="0"/>
                        </a:cubicBezTo>
                        <a:cubicBezTo>
                          <a:pt x="2698941" y="3472"/>
                          <a:pt x="3037423" y="10539"/>
                          <a:pt x="3294523" y="0"/>
                        </a:cubicBezTo>
                        <a:cubicBezTo>
                          <a:pt x="3530304" y="-23395"/>
                          <a:pt x="3748768" y="23553"/>
                          <a:pt x="4172526" y="0"/>
                        </a:cubicBezTo>
                        <a:cubicBezTo>
                          <a:pt x="4535762" y="7775"/>
                          <a:pt x="4604332" y="-8595"/>
                          <a:pt x="5050528" y="0"/>
                        </a:cubicBezTo>
                        <a:cubicBezTo>
                          <a:pt x="5498859" y="11980"/>
                          <a:pt x="5379177" y="19900"/>
                          <a:pt x="5711044" y="0"/>
                        </a:cubicBezTo>
                        <a:cubicBezTo>
                          <a:pt x="6003217" y="71067"/>
                          <a:pt x="6754859" y="-31699"/>
                          <a:pt x="7249563" y="0"/>
                        </a:cubicBezTo>
                        <a:cubicBezTo>
                          <a:pt x="7266405" y="27936"/>
                          <a:pt x="7276925" y="136162"/>
                          <a:pt x="7249563" y="199832"/>
                        </a:cubicBezTo>
                        <a:cubicBezTo>
                          <a:pt x="7204290" y="261491"/>
                          <a:pt x="7244292" y="307676"/>
                          <a:pt x="7249563" y="382287"/>
                        </a:cubicBezTo>
                        <a:cubicBezTo>
                          <a:pt x="7242477" y="458289"/>
                          <a:pt x="7229859" y="512712"/>
                          <a:pt x="7249563" y="599496"/>
                        </a:cubicBezTo>
                        <a:cubicBezTo>
                          <a:pt x="7261295" y="700490"/>
                          <a:pt x="7269127" y="725384"/>
                          <a:pt x="7249563" y="764575"/>
                        </a:cubicBezTo>
                        <a:cubicBezTo>
                          <a:pt x="7236518" y="800607"/>
                          <a:pt x="7250862" y="846744"/>
                          <a:pt x="7249563" y="929654"/>
                        </a:cubicBezTo>
                        <a:cubicBezTo>
                          <a:pt x="7249542" y="1007103"/>
                          <a:pt x="7271495" y="1056194"/>
                          <a:pt x="7249563" y="1181616"/>
                        </a:cubicBezTo>
                        <a:cubicBezTo>
                          <a:pt x="7223966" y="1300580"/>
                          <a:pt x="7252697" y="1322451"/>
                          <a:pt x="7249563" y="1398825"/>
                        </a:cubicBezTo>
                        <a:cubicBezTo>
                          <a:pt x="7263746" y="1453334"/>
                          <a:pt x="7238020" y="1631616"/>
                          <a:pt x="7249563" y="1737672"/>
                        </a:cubicBezTo>
                        <a:cubicBezTo>
                          <a:pt x="6875535" y="1759531"/>
                          <a:pt x="6693686" y="1735379"/>
                          <a:pt x="6516551" y="1737672"/>
                        </a:cubicBezTo>
                        <a:cubicBezTo>
                          <a:pt x="6330782" y="1715251"/>
                          <a:pt x="5873817" y="1745868"/>
                          <a:pt x="5566053" y="1737672"/>
                        </a:cubicBezTo>
                        <a:cubicBezTo>
                          <a:pt x="5234417" y="1725190"/>
                          <a:pt x="5119997" y="1727022"/>
                          <a:pt x="4833041" y="1737672"/>
                        </a:cubicBezTo>
                        <a:cubicBezTo>
                          <a:pt x="4502460" y="1730377"/>
                          <a:pt x="4341908" y="1732541"/>
                          <a:pt x="3955039" y="1737672"/>
                        </a:cubicBezTo>
                        <a:cubicBezTo>
                          <a:pt x="3549750" y="1740268"/>
                          <a:pt x="3494606" y="1737040"/>
                          <a:pt x="3367019" y="1737672"/>
                        </a:cubicBezTo>
                        <a:cubicBezTo>
                          <a:pt x="3242051" y="1743693"/>
                          <a:pt x="2891396" y="1754368"/>
                          <a:pt x="2778999" y="1737672"/>
                        </a:cubicBezTo>
                        <a:cubicBezTo>
                          <a:pt x="2601381" y="1746190"/>
                          <a:pt x="2275034" y="1744190"/>
                          <a:pt x="2118483" y="1737672"/>
                        </a:cubicBezTo>
                        <a:cubicBezTo>
                          <a:pt x="1944585" y="1770185"/>
                          <a:pt x="1713191" y="1769368"/>
                          <a:pt x="1385472" y="1737672"/>
                        </a:cubicBezTo>
                        <a:cubicBezTo>
                          <a:pt x="992693" y="1677919"/>
                          <a:pt x="470246" y="1735420"/>
                          <a:pt x="0" y="1737672"/>
                        </a:cubicBezTo>
                        <a:cubicBezTo>
                          <a:pt x="44997" y="1617659"/>
                          <a:pt x="37021" y="1590934"/>
                          <a:pt x="0" y="1485709"/>
                        </a:cubicBezTo>
                        <a:cubicBezTo>
                          <a:pt x="-34074" y="1383334"/>
                          <a:pt x="-17014" y="1386638"/>
                          <a:pt x="0" y="1303253"/>
                        </a:cubicBezTo>
                        <a:cubicBezTo>
                          <a:pt x="14228" y="1208901"/>
                          <a:pt x="-8538" y="1163455"/>
                          <a:pt x="0" y="1051291"/>
                        </a:cubicBezTo>
                        <a:cubicBezTo>
                          <a:pt x="25812" y="933477"/>
                          <a:pt x="44940" y="877598"/>
                          <a:pt x="0" y="816705"/>
                        </a:cubicBezTo>
                        <a:cubicBezTo>
                          <a:pt x="-40044" y="760034"/>
                          <a:pt x="19768" y="693777"/>
                          <a:pt x="0" y="634250"/>
                        </a:cubicBezTo>
                        <a:cubicBezTo>
                          <a:pt x="-6569" y="571243"/>
                          <a:pt x="28004" y="521304"/>
                          <a:pt x="0" y="417041"/>
                        </a:cubicBezTo>
                        <a:cubicBezTo>
                          <a:pt x="-21406" y="319300"/>
                          <a:pt x="35659" y="288052"/>
                          <a:pt x="0" y="217208"/>
                        </a:cubicBezTo>
                        <a:cubicBezTo>
                          <a:pt x="-33464" y="161340"/>
                          <a:pt x="13037" y="72817"/>
                          <a:pt x="0" y="0"/>
                        </a:cubicBezTo>
                        <a:close/>
                      </a:path>
                      <a:path w="7249563" h="1737672" stroke="0" extrusionOk="0">
                        <a:moveTo>
                          <a:pt x="0" y="0"/>
                        </a:moveTo>
                        <a:cubicBezTo>
                          <a:pt x="232382" y="-7379"/>
                          <a:pt x="369943" y="15795"/>
                          <a:pt x="588020" y="0"/>
                        </a:cubicBezTo>
                        <a:cubicBezTo>
                          <a:pt x="801130" y="61823"/>
                          <a:pt x="1148321" y="-20490"/>
                          <a:pt x="1393526" y="0"/>
                        </a:cubicBezTo>
                        <a:cubicBezTo>
                          <a:pt x="1692774" y="-9042"/>
                          <a:pt x="1737645" y="373"/>
                          <a:pt x="1981546" y="0"/>
                        </a:cubicBezTo>
                        <a:cubicBezTo>
                          <a:pt x="2205341" y="7770"/>
                          <a:pt x="2438191" y="8668"/>
                          <a:pt x="2569566" y="0"/>
                        </a:cubicBezTo>
                        <a:cubicBezTo>
                          <a:pt x="2706658" y="-2340"/>
                          <a:pt x="2921920" y="35787"/>
                          <a:pt x="3157587" y="0"/>
                        </a:cubicBezTo>
                        <a:cubicBezTo>
                          <a:pt x="3343996" y="17028"/>
                          <a:pt x="3524709" y="15227"/>
                          <a:pt x="3651846" y="0"/>
                        </a:cubicBezTo>
                        <a:cubicBezTo>
                          <a:pt x="3778983" y="-15227"/>
                          <a:pt x="3990189" y="16077"/>
                          <a:pt x="4108086" y="0"/>
                        </a:cubicBezTo>
                        <a:cubicBezTo>
                          <a:pt x="4467371" y="26929"/>
                          <a:pt x="4627455" y="-5432"/>
                          <a:pt x="4841096" y="0"/>
                        </a:cubicBezTo>
                        <a:cubicBezTo>
                          <a:pt x="5133420" y="26348"/>
                          <a:pt x="5419053" y="6512"/>
                          <a:pt x="5719100" y="0"/>
                        </a:cubicBezTo>
                        <a:cubicBezTo>
                          <a:pt x="5862934" y="-4121"/>
                          <a:pt x="5911789" y="-13294"/>
                          <a:pt x="6092935" y="0"/>
                        </a:cubicBezTo>
                        <a:cubicBezTo>
                          <a:pt x="6274082" y="13294"/>
                          <a:pt x="6374729" y="9267"/>
                          <a:pt x="6452110" y="0"/>
                        </a:cubicBezTo>
                        <a:cubicBezTo>
                          <a:pt x="6720633" y="3993"/>
                          <a:pt x="6941547" y="35763"/>
                          <a:pt x="7249563" y="0"/>
                        </a:cubicBezTo>
                        <a:cubicBezTo>
                          <a:pt x="7268195" y="89749"/>
                          <a:pt x="7222991" y="103845"/>
                          <a:pt x="7249563" y="165078"/>
                        </a:cubicBezTo>
                        <a:cubicBezTo>
                          <a:pt x="7267280" y="224765"/>
                          <a:pt x="7254327" y="282821"/>
                          <a:pt x="7249563" y="364911"/>
                        </a:cubicBezTo>
                        <a:cubicBezTo>
                          <a:pt x="7246368" y="451166"/>
                          <a:pt x="7222756" y="477413"/>
                          <a:pt x="7249563" y="599496"/>
                        </a:cubicBezTo>
                        <a:cubicBezTo>
                          <a:pt x="7278136" y="710423"/>
                          <a:pt x="7241630" y="713840"/>
                          <a:pt x="7249563" y="799329"/>
                        </a:cubicBezTo>
                        <a:cubicBezTo>
                          <a:pt x="7262932" y="892438"/>
                          <a:pt x="7228706" y="928934"/>
                          <a:pt x="7249563" y="964408"/>
                        </a:cubicBezTo>
                        <a:cubicBezTo>
                          <a:pt x="7272497" y="1000709"/>
                          <a:pt x="7235760" y="1076338"/>
                          <a:pt x="7249563" y="1198993"/>
                        </a:cubicBezTo>
                        <a:cubicBezTo>
                          <a:pt x="7281269" y="1301432"/>
                          <a:pt x="7249077" y="1338326"/>
                          <a:pt x="7249563" y="1398825"/>
                        </a:cubicBezTo>
                        <a:cubicBezTo>
                          <a:pt x="7255823" y="1467212"/>
                          <a:pt x="7281560" y="1645984"/>
                          <a:pt x="7249563" y="1737672"/>
                        </a:cubicBezTo>
                        <a:cubicBezTo>
                          <a:pt x="6949062" y="1738747"/>
                          <a:pt x="6682465" y="1744477"/>
                          <a:pt x="6516551" y="1737672"/>
                        </a:cubicBezTo>
                        <a:cubicBezTo>
                          <a:pt x="6367111" y="1754835"/>
                          <a:pt x="5952505" y="1748098"/>
                          <a:pt x="5783540" y="1737672"/>
                        </a:cubicBezTo>
                        <a:cubicBezTo>
                          <a:pt x="5696342" y="1724706"/>
                          <a:pt x="5222479" y="1750884"/>
                          <a:pt x="4905537" y="1737672"/>
                        </a:cubicBezTo>
                        <a:cubicBezTo>
                          <a:pt x="4565067" y="1757914"/>
                          <a:pt x="4389073" y="1753165"/>
                          <a:pt x="3955039" y="1737672"/>
                        </a:cubicBezTo>
                        <a:cubicBezTo>
                          <a:pt x="3553013" y="1738782"/>
                          <a:pt x="3502966" y="1744782"/>
                          <a:pt x="3149531" y="1737672"/>
                        </a:cubicBezTo>
                        <a:cubicBezTo>
                          <a:pt x="2785456" y="1741417"/>
                          <a:pt x="2698974" y="1756206"/>
                          <a:pt x="2489017" y="1737672"/>
                        </a:cubicBezTo>
                        <a:cubicBezTo>
                          <a:pt x="2269699" y="1792991"/>
                          <a:pt x="2007542" y="1729118"/>
                          <a:pt x="1683509" y="1737672"/>
                        </a:cubicBezTo>
                        <a:cubicBezTo>
                          <a:pt x="1303093" y="1738596"/>
                          <a:pt x="1175834" y="1736451"/>
                          <a:pt x="950497" y="1737672"/>
                        </a:cubicBezTo>
                        <a:cubicBezTo>
                          <a:pt x="800505" y="1718489"/>
                          <a:pt x="630213" y="1759818"/>
                          <a:pt x="494258" y="1737672"/>
                        </a:cubicBezTo>
                        <a:cubicBezTo>
                          <a:pt x="358303" y="1715526"/>
                          <a:pt x="229373" y="1741818"/>
                          <a:pt x="0" y="1737672"/>
                        </a:cubicBezTo>
                        <a:cubicBezTo>
                          <a:pt x="-14577" y="1632449"/>
                          <a:pt x="47684" y="1604099"/>
                          <a:pt x="0" y="1485709"/>
                        </a:cubicBezTo>
                        <a:cubicBezTo>
                          <a:pt x="-45984" y="1377777"/>
                          <a:pt x="1043" y="1378713"/>
                          <a:pt x="0" y="1303253"/>
                        </a:cubicBezTo>
                        <a:cubicBezTo>
                          <a:pt x="12440" y="1235887"/>
                          <a:pt x="-21931" y="1208863"/>
                          <a:pt x="0" y="1103421"/>
                        </a:cubicBezTo>
                        <a:cubicBezTo>
                          <a:pt x="12913" y="1003224"/>
                          <a:pt x="18157" y="902103"/>
                          <a:pt x="0" y="851459"/>
                        </a:cubicBezTo>
                        <a:cubicBezTo>
                          <a:pt x="-33553" y="791634"/>
                          <a:pt x="-15504" y="682148"/>
                          <a:pt x="0" y="616873"/>
                        </a:cubicBezTo>
                        <a:cubicBezTo>
                          <a:pt x="18674" y="563540"/>
                          <a:pt x="12740" y="482111"/>
                          <a:pt x="0" y="451794"/>
                        </a:cubicBezTo>
                        <a:cubicBezTo>
                          <a:pt x="-8252" y="411677"/>
                          <a:pt x="-5735" y="310883"/>
                          <a:pt x="0" y="234585"/>
                        </a:cubicBezTo>
                        <a:cubicBezTo>
                          <a:pt x="197" y="155070"/>
                          <a:pt x="-39610" y="55733"/>
                          <a:pt x="0" y="0"/>
                        </a:cubicBezTo>
                        <a:close/>
                      </a:path>
                      <a:path w="7249563" h="1737672" fill="none" stroke="0" extrusionOk="0">
                        <a:moveTo>
                          <a:pt x="0" y="0"/>
                        </a:moveTo>
                        <a:cubicBezTo>
                          <a:pt x="396912" y="7908"/>
                          <a:pt x="475769" y="2300"/>
                          <a:pt x="805507" y="0"/>
                        </a:cubicBezTo>
                        <a:cubicBezTo>
                          <a:pt x="1120635" y="-38022"/>
                          <a:pt x="1542592" y="33909"/>
                          <a:pt x="1756005" y="0"/>
                        </a:cubicBezTo>
                        <a:cubicBezTo>
                          <a:pt x="2012267" y="-2327"/>
                          <a:pt x="2094530" y="2391"/>
                          <a:pt x="2416521" y="0"/>
                        </a:cubicBezTo>
                        <a:cubicBezTo>
                          <a:pt x="2766622" y="2676"/>
                          <a:pt x="3080455" y="-22321"/>
                          <a:pt x="3294523" y="0"/>
                        </a:cubicBezTo>
                        <a:cubicBezTo>
                          <a:pt x="3553155" y="865"/>
                          <a:pt x="3842117" y="28584"/>
                          <a:pt x="4172526" y="0"/>
                        </a:cubicBezTo>
                        <a:cubicBezTo>
                          <a:pt x="4547886" y="-16320"/>
                          <a:pt x="4610646" y="-5209"/>
                          <a:pt x="5050528" y="0"/>
                        </a:cubicBezTo>
                        <a:cubicBezTo>
                          <a:pt x="5499208" y="24"/>
                          <a:pt x="5371486" y="-4417"/>
                          <a:pt x="5711044" y="0"/>
                        </a:cubicBezTo>
                        <a:cubicBezTo>
                          <a:pt x="6011306" y="34387"/>
                          <a:pt x="6689263" y="75140"/>
                          <a:pt x="7249563" y="0"/>
                        </a:cubicBezTo>
                        <a:cubicBezTo>
                          <a:pt x="7264402" y="40205"/>
                          <a:pt x="7286195" y="123418"/>
                          <a:pt x="7249563" y="199832"/>
                        </a:cubicBezTo>
                        <a:cubicBezTo>
                          <a:pt x="7216161" y="262404"/>
                          <a:pt x="7242067" y="313692"/>
                          <a:pt x="7249563" y="382287"/>
                        </a:cubicBezTo>
                        <a:cubicBezTo>
                          <a:pt x="7252501" y="459488"/>
                          <a:pt x="7243613" y="505073"/>
                          <a:pt x="7249563" y="599496"/>
                        </a:cubicBezTo>
                        <a:cubicBezTo>
                          <a:pt x="7261987" y="695922"/>
                          <a:pt x="7265520" y="724564"/>
                          <a:pt x="7249563" y="764575"/>
                        </a:cubicBezTo>
                        <a:cubicBezTo>
                          <a:pt x="7230791" y="792869"/>
                          <a:pt x="7243779" y="858879"/>
                          <a:pt x="7249563" y="929654"/>
                        </a:cubicBezTo>
                        <a:cubicBezTo>
                          <a:pt x="7254503" y="1012194"/>
                          <a:pt x="7272603" y="1055005"/>
                          <a:pt x="7249563" y="1181616"/>
                        </a:cubicBezTo>
                        <a:cubicBezTo>
                          <a:pt x="7220835" y="1300926"/>
                          <a:pt x="7251136" y="1320199"/>
                          <a:pt x="7249563" y="1398825"/>
                        </a:cubicBezTo>
                        <a:cubicBezTo>
                          <a:pt x="7258366" y="1493387"/>
                          <a:pt x="7231954" y="1619154"/>
                          <a:pt x="7249563" y="1737672"/>
                        </a:cubicBezTo>
                        <a:cubicBezTo>
                          <a:pt x="6845758" y="1731635"/>
                          <a:pt x="6650805" y="1755170"/>
                          <a:pt x="6516551" y="1737672"/>
                        </a:cubicBezTo>
                        <a:cubicBezTo>
                          <a:pt x="6272080" y="1735178"/>
                          <a:pt x="5897598" y="1734641"/>
                          <a:pt x="5566053" y="1737672"/>
                        </a:cubicBezTo>
                        <a:cubicBezTo>
                          <a:pt x="5227600" y="1725921"/>
                          <a:pt x="5117813" y="1739338"/>
                          <a:pt x="4833041" y="1737672"/>
                        </a:cubicBezTo>
                        <a:cubicBezTo>
                          <a:pt x="4526536" y="1738880"/>
                          <a:pt x="4368166" y="1700151"/>
                          <a:pt x="3955039" y="1737672"/>
                        </a:cubicBezTo>
                        <a:cubicBezTo>
                          <a:pt x="3560638" y="1763137"/>
                          <a:pt x="3498253" y="1729353"/>
                          <a:pt x="3367019" y="1737672"/>
                        </a:cubicBezTo>
                        <a:cubicBezTo>
                          <a:pt x="3232387" y="1737026"/>
                          <a:pt x="2924540" y="1727699"/>
                          <a:pt x="2778999" y="1737672"/>
                        </a:cubicBezTo>
                        <a:cubicBezTo>
                          <a:pt x="2601423" y="1747983"/>
                          <a:pt x="2320843" y="1766545"/>
                          <a:pt x="2118483" y="1737672"/>
                        </a:cubicBezTo>
                        <a:cubicBezTo>
                          <a:pt x="1977277" y="1769712"/>
                          <a:pt x="1731283" y="1773542"/>
                          <a:pt x="1385472" y="1737672"/>
                        </a:cubicBezTo>
                        <a:cubicBezTo>
                          <a:pt x="1041562" y="1723980"/>
                          <a:pt x="441026" y="1725290"/>
                          <a:pt x="0" y="1737672"/>
                        </a:cubicBezTo>
                        <a:cubicBezTo>
                          <a:pt x="43002" y="1614664"/>
                          <a:pt x="36851" y="1593262"/>
                          <a:pt x="0" y="1485709"/>
                        </a:cubicBezTo>
                        <a:cubicBezTo>
                          <a:pt x="-32572" y="1378565"/>
                          <a:pt x="-18782" y="1386158"/>
                          <a:pt x="0" y="1303253"/>
                        </a:cubicBezTo>
                        <a:cubicBezTo>
                          <a:pt x="18715" y="1227172"/>
                          <a:pt x="-14032" y="1155565"/>
                          <a:pt x="0" y="1051291"/>
                        </a:cubicBezTo>
                        <a:cubicBezTo>
                          <a:pt x="13518" y="944148"/>
                          <a:pt x="43039" y="875509"/>
                          <a:pt x="0" y="816705"/>
                        </a:cubicBezTo>
                        <a:cubicBezTo>
                          <a:pt x="-46376" y="748309"/>
                          <a:pt x="21654" y="694023"/>
                          <a:pt x="0" y="634250"/>
                        </a:cubicBezTo>
                        <a:cubicBezTo>
                          <a:pt x="-23139" y="579600"/>
                          <a:pt x="29455" y="529008"/>
                          <a:pt x="0" y="417041"/>
                        </a:cubicBezTo>
                        <a:cubicBezTo>
                          <a:pt x="-35298" y="319271"/>
                          <a:pt x="36226" y="271732"/>
                          <a:pt x="0" y="217208"/>
                        </a:cubicBezTo>
                        <a:cubicBezTo>
                          <a:pt x="-29105" y="128926"/>
                          <a:pt x="-70" y="692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  <a:spcBef>
                <a:spcPts val="1000"/>
              </a:spcBef>
            </a:pPr>
            <a:r>
              <a:rPr lang="en-US" sz="1667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1667" b="1" spc="8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6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สร้างและกรอบอัตรากำลังของสำนักงานเลขานุการคณะอนุกรรมการบริหารกองทุนพัฒนาบทบาทสตรีกรุงเทพมหานคร    ไม่สอดคล้องกับภารกิจหน้าที่</a:t>
            </a:r>
          </a:p>
        </p:txBody>
      </p:sp>
      <p:sp>
        <p:nvSpPr>
          <p:cNvPr id="10" name="Flowchart: Terminator 16">
            <a:extLst>
              <a:ext uri="{FF2B5EF4-FFF2-40B4-BE49-F238E27FC236}">
                <a16:creationId xmlns:a16="http://schemas.microsoft.com/office/drawing/2014/main" id="{2B89A1B8-18EB-40F0-2E9D-4987AB798FA5}"/>
              </a:ext>
            </a:extLst>
          </p:cNvPr>
          <p:cNvSpPr/>
          <p:nvPr/>
        </p:nvSpPr>
        <p:spPr>
          <a:xfrm>
            <a:off x="0" y="1148973"/>
            <a:ext cx="3707783" cy="1200567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</a:t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เสี่ยง ประจำปีงบประมาณ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53216304-94BF-A14F-7C8F-E269D2C68429}"/>
              </a:ext>
            </a:extLst>
          </p:cNvPr>
          <p:cNvSpPr/>
          <p:nvPr/>
        </p:nvSpPr>
        <p:spPr>
          <a:xfrm>
            <a:off x="4502251" y="2994742"/>
            <a:ext cx="3229638" cy="1182048"/>
          </a:xfrm>
          <a:custGeom>
            <a:avLst/>
            <a:gdLst>
              <a:gd name="connsiteX0" fmla="*/ 0 w 1871550"/>
              <a:gd name="connsiteY0" fmla="*/ 112293 h 1122930"/>
              <a:gd name="connsiteX1" fmla="*/ 112293 w 1871550"/>
              <a:gd name="connsiteY1" fmla="*/ 0 h 1122930"/>
              <a:gd name="connsiteX2" fmla="*/ 1759257 w 1871550"/>
              <a:gd name="connsiteY2" fmla="*/ 0 h 1122930"/>
              <a:gd name="connsiteX3" fmla="*/ 1871550 w 1871550"/>
              <a:gd name="connsiteY3" fmla="*/ 112293 h 1122930"/>
              <a:gd name="connsiteX4" fmla="*/ 1871550 w 1871550"/>
              <a:gd name="connsiteY4" fmla="*/ 1010637 h 1122930"/>
              <a:gd name="connsiteX5" fmla="*/ 1759257 w 1871550"/>
              <a:gd name="connsiteY5" fmla="*/ 1122930 h 1122930"/>
              <a:gd name="connsiteX6" fmla="*/ 112293 w 1871550"/>
              <a:gd name="connsiteY6" fmla="*/ 1122930 h 1122930"/>
              <a:gd name="connsiteX7" fmla="*/ 0 w 1871550"/>
              <a:gd name="connsiteY7" fmla="*/ 1010637 h 1122930"/>
              <a:gd name="connsiteX8" fmla="*/ 0 w 1871550"/>
              <a:gd name="connsiteY8" fmla="*/ 112293 h 11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550" h="1122930">
                <a:moveTo>
                  <a:pt x="0" y="112293"/>
                </a:moveTo>
                <a:cubicBezTo>
                  <a:pt x="0" y="50275"/>
                  <a:pt x="50275" y="0"/>
                  <a:pt x="112293" y="0"/>
                </a:cubicBezTo>
                <a:lnTo>
                  <a:pt x="1759257" y="0"/>
                </a:lnTo>
                <a:cubicBezTo>
                  <a:pt x="1821275" y="0"/>
                  <a:pt x="1871550" y="50275"/>
                  <a:pt x="1871550" y="112293"/>
                </a:cubicBezTo>
                <a:lnTo>
                  <a:pt x="1871550" y="1010637"/>
                </a:lnTo>
                <a:cubicBezTo>
                  <a:pt x="1871550" y="1072655"/>
                  <a:pt x="1821275" y="1122930"/>
                  <a:pt x="1759257" y="1122930"/>
                </a:cubicBezTo>
                <a:lnTo>
                  <a:pt x="112293" y="1122930"/>
                </a:lnTo>
                <a:cubicBezTo>
                  <a:pt x="50275" y="1122930"/>
                  <a:pt x="0" y="1072655"/>
                  <a:pt x="0" y="1010637"/>
                </a:cubicBezTo>
                <a:lnTo>
                  <a:pt x="0" y="112293"/>
                </a:lnTo>
                <a:close/>
              </a:path>
            </a:pathLst>
          </a:custGeom>
          <a:solidFill>
            <a:srgbClr val="FAD9FF"/>
          </a:solidFill>
          <a:ln w="285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858" tIns="71858" rIns="71858" bIns="71858" numCol="1" spcCol="1270" anchor="ctr" anchorCtr="0">
            <a:noAutofit/>
          </a:bodyPr>
          <a:lstStyle/>
          <a:p>
            <a:pPr marL="238115" indent="-238115" algn="thaiDist" defTabSz="518563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th-TH" sz="1500" b="1" kern="0" spc="-6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ทบทวนกรอบ</a:t>
            </a:r>
            <a:r>
              <a:rPr lang="th-TH" sz="1500" b="1" kern="0" spc="-6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อัตรากำลังให้สอดคล้อง</a:t>
            </a:r>
            <a:r>
              <a:rPr lang="th-TH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กับปริมาณงานในพื้นที่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2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8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7801865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Terminator 16"/>
          <p:cNvSpPr/>
          <p:nvPr/>
        </p:nvSpPr>
        <p:spPr>
          <a:xfrm>
            <a:off x="113125" y="803221"/>
            <a:ext cx="3848644" cy="96971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กำหนดแนวทางการบริหารจัดการ            ความเสี่ยง ประจำปีงบประมาณ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2551" y="2056714"/>
            <a:ext cx="8612917" cy="2489863"/>
            <a:chOff x="4084436" y="635625"/>
            <a:chExt cx="7676730" cy="2987836"/>
          </a:xfrm>
        </p:grpSpPr>
        <p:sp>
          <p:nvSpPr>
            <p:cNvPr id="6" name="Freeform 5"/>
            <p:cNvSpPr/>
            <p:nvPr/>
          </p:nvSpPr>
          <p:spPr>
            <a:xfrm>
              <a:off x="4310376" y="641740"/>
              <a:ext cx="2388893" cy="1009010"/>
            </a:xfrm>
            <a:custGeom>
              <a:avLst/>
              <a:gdLst>
                <a:gd name="connsiteX0" fmla="*/ 0 w 1681683"/>
                <a:gd name="connsiteY0" fmla="*/ 100901 h 1009010"/>
                <a:gd name="connsiteX1" fmla="*/ 100901 w 1681683"/>
                <a:gd name="connsiteY1" fmla="*/ 0 h 1009010"/>
                <a:gd name="connsiteX2" fmla="*/ 1580782 w 1681683"/>
                <a:gd name="connsiteY2" fmla="*/ 0 h 1009010"/>
                <a:gd name="connsiteX3" fmla="*/ 1681683 w 1681683"/>
                <a:gd name="connsiteY3" fmla="*/ 100901 h 1009010"/>
                <a:gd name="connsiteX4" fmla="*/ 1681683 w 1681683"/>
                <a:gd name="connsiteY4" fmla="*/ 908109 h 1009010"/>
                <a:gd name="connsiteX5" fmla="*/ 1580782 w 1681683"/>
                <a:gd name="connsiteY5" fmla="*/ 1009010 h 1009010"/>
                <a:gd name="connsiteX6" fmla="*/ 100901 w 1681683"/>
                <a:gd name="connsiteY6" fmla="*/ 1009010 h 1009010"/>
                <a:gd name="connsiteX7" fmla="*/ 0 w 1681683"/>
                <a:gd name="connsiteY7" fmla="*/ 908109 h 1009010"/>
                <a:gd name="connsiteX8" fmla="*/ 0 w 1681683"/>
                <a:gd name="connsiteY8" fmla="*/ 100901 h 10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1683" h="1009010">
                  <a:moveTo>
                    <a:pt x="0" y="100901"/>
                  </a:moveTo>
                  <a:cubicBezTo>
                    <a:pt x="0" y="45175"/>
                    <a:pt x="45175" y="0"/>
                    <a:pt x="100901" y="0"/>
                  </a:cubicBezTo>
                  <a:lnTo>
                    <a:pt x="1580782" y="0"/>
                  </a:lnTo>
                  <a:cubicBezTo>
                    <a:pt x="1636508" y="0"/>
                    <a:pt x="1681683" y="45175"/>
                    <a:pt x="1681683" y="100901"/>
                  </a:cubicBezTo>
                  <a:lnTo>
                    <a:pt x="1681683" y="908109"/>
                  </a:lnTo>
                  <a:cubicBezTo>
                    <a:pt x="1681683" y="963835"/>
                    <a:pt x="1636508" y="1009010"/>
                    <a:pt x="1580782" y="1009010"/>
                  </a:cubicBezTo>
                  <a:lnTo>
                    <a:pt x="100901" y="1009010"/>
                  </a:lnTo>
                  <a:cubicBezTo>
                    <a:pt x="45175" y="1009010"/>
                    <a:pt x="0" y="963835"/>
                    <a:pt x="0" y="908109"/>
                  </a:cubicBezTo>
                  <a:lnTo>
                    <a:pt x="0" y="10090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8" tIns="69078" rIns="69078" bIns="69078" numCol="1" spcCol="1270" anchor="ctr" anchorCtr="0">
              <a:noAutofit/>
            </a:bodyPr>
            <a:lstStyle/>
            <a:p>
              <a:pPr marL="238115" indent="-238115" algn="thaiDist" defTabSz="518563">
                <a:lnSpc>
                  <a:spcPts val="2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นำเงินรอตรวจสอบ มาเป็นทุนในการบริหารกองทุน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881945" y="937717"/>
              <a:ext cx="356516" cy="417057"/>
            </a:xfrm>
            <a:custGeom>
              <a:avLst/>
              <a:gdLst>
                <a:gd name="connsiteX0" fmla="*/ 0 w 356516"/>
                <a:gd name="connsiteY0" fmla="*/ 83411 h 417057"/>
                <a:gd name="connsiteX1" fmla="*/ 178258 w 356516"/>
                <a:gd name="connsiteY1" fmla="*/ 83411 h 417057"/>
                <a:gd name="connsiteX2" fmla="*/ 178258 w 356516"/>
                <a:gd name="connsiteY2" fmla="*/ 0 h 417057"/>
                <a:gd name="connsiteX3" fmla="*/ 356516 w 356516"/>
                <a:gd name="connsiteY3" fmla="*/ 208529 h 417057"/>
                <a:gd name="connsiteX4" fmla="*/ 178258 w 356516"/>
                <a:gd name="connsiteY4" fmla="*/ 417057 h 417057"/>
                <a:gd name="connsiteX5" fmla="*/ 178258 w 356516"/>
                <a:gd name="connsiteY5" fmla="*/ 333646 h 417057"/>
                <a:gd name="connsiteX6" fmla="*/ 0 w 356516"/>
                <a:gd name="connsiteY6" fmla="*/ 333646 h 417057"/>
                <a:gd name="connsiteX7" fmla="*/ 0 w 356516"/>
                <a:gd name="connsiteY7" fmla="*/ 83411 h 41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516" h="417057">
                  <a:moveTo>
                    <a:pt x="0" y="83411"/>
                  </a:moveTo>
                  <a:lnTo>
                    <a:pt x="178258" y="83411"/>
                  </a:lnTo>
                  <a:lnTo>
                    <a:pt x="178258" y="0"/>
                  </a:lnTo>
                  <a:lnTo>
                    <a:pt x="356516" y="208529"/>
                  </a:lnTo>
                  <a:lnTo>
                    <a:pt x="178258" y="417057"/>
                  </a:lnTo>
                  <a:lnTo>
                    <a:pt x="178258" y="333646"/>
                  </a:lnTo>
                  <a:lnTo>
                    <a:pt x="0" y="333646"/>
                  </a:lnTo>
                  <a:lnTo>
                    <a:pt x="0" y="8341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509" rIns="89129" bIns="69509" numCol="1" spcCol="1270" anchor="ctr" anchorCtr="0">
              <a:noAutofit/>
            </a:bodyPr>
            <a:lstStyle/>
            <a:p>
              <a:pPr algn="ctr" defTabSz="55560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372748" y="635625"/>
              <a:ext cx="1752310" cy="1009011"/>
            </a:xfrm>
            <a:custGeom>
              <a:avLst/>
              <a:gdLst>
                <a:gd name="connsiteX0" fmla="*/ 0 w 1681683"/>
                <a:gd name="connsiteY0" fmla="*/ 100901 h 1009010"/>
                <a:gd name="connsiteX1" fmla="*/ 100901 w 1681683"/>
                <a:gd name="connsiteY1" fmla="*/ 0 h 1009010"/>
                <a:gd name="connsiteX2" fmla="*/ 1580782 w 1681683"/>
                <a:gd name="connsiteY2" fmla="*/ 0 h 1009010"/>
                <a:gd name="connsiteX3" fmla="*/ 1681683 w 1681683"/>
                <a:gd name="connsiteY3" fmla="*/ 100901 h 1009010"/>
                <a:gd name="connsiteX4" fmla="*/ 1681683 w 1681683"/>
                <a:gd name="connsiteY4" fmla="*/ 908109 h 1009010"/>
                <a:gd name="connsiteX5" fmla="*/ 1580782 w 1681683"/>
                <a:gd name="connsiteY5" fmla="*/ 1009010 h 1009010"/>
                <a:gd name="connsiteX6" fmla="*/ 100901 w 1681683"/>
                <a:gd name="connsiteY6" fmla="*/ 1009010 h 1009010"/>
                <a:gd name="connsiteX7" fmla="*/ 0 w 1681683"/>
                <a:gd name="connsiteY7" fmla="*/ 908109 h 1009010"/>
                <a:gd name="connsiteX8" fmla="*/ 0 w 1681683"/>
                <a:gd name="connsiteY8" fmla="*/ 100901 h 10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1683" h="1009010">
                  <a:moveTo>
                    <a:pt x="0" y="100901"/>
                  </a:moveTo>
                  <a:cubicBezTo>
                    <a:pt x="0" y="45175"/>
                    <a:pt x="45175" y="0"/>
                    <a:pt x="100901" y="0"/>
                  </a:cubicBezTo>
                  <a:lnTo>
                    <a:pt x="1580782" y="0"/>
                  </a:lnTo>
                  <a:cubicBezTo>
                    <a:pt x="1636508" y="0"/>
                    <a:pt x="1681683" y="45175"/>
                    <a:pt x="1681683" y="100901"/>
                  </a:cubicBezTo>
                  <a:lnTo>
                    <a:pt x="1681683" y="908109"/>
                  </a:lnTo>
                  <a:cubicBezTo>
                    <a:pt x="1681683" y="963835"/>
                    <a:pt x="1636508" y="1009010"/>
                    <a:pt x="1580782" y="1009010"/>
                  </a:cubicBezTo>
                  <a:lnTo>
                    <a:pt x="100901" y="1009010"/>
                  </a:lnTo>
                  <a:cubicBezTo>
                    <a:pt x="45175" y="1009010"/>
                    <a:pt x="0" y="963835"/>
                    <a:pt x="0" y="908109"/>
                  </a:cubicBezTo>
                  <a:lnTo>
                    <a:pt x="0" y="1009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8" tIns="69078" rIns="69078" bIns="69078" numCol="1" spcCol="1270" anchor="ctr" anchorCtr="0">
              <a:noAutofit/>
            </a:bodyPr>
            <a:lstStyle/>
            <a:p>
              <a:pPr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เร่งรัดติดตามทวงหนี้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468194" y="1809161"/>
              <a:ext cx="417058" cy="356517"/>
            </a:xfrm>
            <a:custGeom>
              <a:avLst/>
              <a:gdLst>
                <a:gd name="connsiteX0" fmla="*/ 0 w 356516"/>
                <a:gd name="connsiteY0" fmla="*/ 83411 h 417057"/>
                <a:gd name="connsiteX1" fmla="*/ 178258 w 356516"/>
                <a:gd name="connsiteY1" fmla="*/ 83411 h 417057"/>
                <a:gd name="connsiteX2" fmla="*/ 178258 w 356516"/>
                <a:gd name="connsiteY2" fmla="*/ 0 h 417057"/>
                <a:gd name="connsiteX3" fmla="*/ 356516 w 356516"/>
                <a:gd name="connsiteY3" fmla="*/ 208529 h 417057"/>
                <a:gd name="connsiteX4" fmla="*/ 178258 w 356516"/>
                <a:gd name="connsiteY4" fmla="*/ 417057 h 417057"/>
                <a:gd name="connsiteX5" fmla="*/ 178258 w 356516"/>
                <a:gd name="connsiteY5" fmla="*/ 333646 h 417057"/>
                <a:gd name="connsiteX6" fmla="*/ 0 w 356516"/>
                <a:gd name="connsiteY6" fmla="*/ 333646 h 417057"/>
                <a:gd name="connsiteX7" fmla="*/ 0 w 356516"/>
                <a:gd name="connsiteY7" fmla="*/ 83411 h 41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516" h="417057">
                  <a:moveTo>
                    <a:pt x="285213" y="1"/>
                  </a:moveTo>
                  <a:lnTo>
                    <a:pt x="285213" y="208529"/>
                  </a:lnTo>
                  <a:lnTo>
                    <a:pt x="356516" y="208528"/>
                  </a:lnTo>
                  <a:lnTo>
                    <a:pt x="178258" y="417056"/>
                  </a:lnTo>
                  <a:lnTo>
                    <a:pt x="0" y="208529"/>
                  </a:lnTo>
                  <a:lnTo>
                    <a:pt x="71303" y="208529"/>
                  </a:lnTo>
                  <a:lnTo>
                    <a:pt x="71303" y="1"/>
                  </a:lnTo>
                  <a:lnTo>
                    <a:pt x="2852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10" tIns="1" rIns="69509" bIns="89129" numCol="1" spcCol="1270" anchor="ctr" anchorCtr="0">
              <a:noAutofit/>
            </a:bodyPr>
            <a:lstStyle/>
            <a:p>
              <a:pPr algn="ctr" defTabSz="55560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64250" y="635625"/>
              <a:ext cx="1995031" cy="1009010"/>
            </a:xfrm>
            <a:custGeom>
              <a:avLst/>
              <a:gdLst>
                <a:gd name="connsiteX0" fmla="*/ 0 w 1681683"/>
                <a:gd name="connsiteY0" fmla="*/ 100901 h 1009010"/>
                <a:gd name="connsiteX1" fmla="*/ 100901 w 1681683"/>
                <a:gd name="connsiteY1" fmla="*/ 0 h 1009010"/>
                <a:gd name="connsiteX2" fmla="*/ 1580782 w 1681683"/>
                <a:gd name="connsiteY2" fmla="*/ 0 h 1009010"/>
                <a:gd name="connsiteX3" fmla="*/ 1681683 w 1681683"/>
                <a:gd name="connsiteY3" fmla="*/ 100901 h 1009010"/>
                <a:gd name="connsiteX4" fmla="*/ 1681683 w 1681683"/>
                <a:gd name="connsiteY4" fmla="*/ 908109 h 1009010"/>
                <a:gd name="connsiteX5" fmla="*/ 1580782 w 1681683"/>
                <a:gd name="connsiteY5" fmla="*/ 1009010 h 1009010"/>
                <a:gd name="connsiteX6" fmla="*/ 100901 w 1681683"/>
                <a:gd name="connsiteY6" fmla="*/ 1009010 h 1009010"/>
                <a:gd name="connsiteX7" fmla="*/ 0 w 1681683"/>
                <a:gd name="connsiteY7" fmla="*/ 908109 h 1009010"/>
                <a:gd name="connsiteX8" fmla="*/ 0 w 1681683"/>
                <a:gd name="connsiteY8" fmla="*/ 100901 h 10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1683" h="1009010">
                  <a:moveTo>
                    <a:pt x="0" y="100901"/>
                  </a:moveTo>
                  <a:cubicBezTo>
                    <a:pt x="0" y="45175"/>
                    <a:pt x="45175" y="0"/>
                    <a:pt x="100901" y="0"/>
                  </a:cubicBezTo>
                  <a:lnTo>
                    <a:pt x="1580782" y="0"/>
                  </a:lnTo>
                  <a:cubicBezTo>
                    <a:pt x="1636508" y="0"/>
                    <a:pt x="1681683" y="45175"/>
                    <a:pt x="1681683" y="100901"/>
                  </a:cubicBezTo>
                  <a:lnTo>
                    <a:pt x="1681683" y="908109"/>
                  </a:lnTo>
                  <a:cubicBezTo>
                    <a:pt x="1681683" y="963835"/>
                    <a:pt x="1636508" y="1009010"/>
                    <a:pt x="1580782" y="1009010"/>
                  </a:cubicBezTo>
                  <a:lnTo>
                    <a:pt x="100901" y="1009010"/>
                  </a:lnTo>
                  <a:cubicBezTo>
                    <a:pt x="45175" y="1009010"/>
                    <a:pt x="0" y="963835"/>
                    <a:pt x="0" y="908109"/>
                  </a:cubicBezTo>
                  <a:lnTo>
                    <a:pt x="0" y="1009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8" tIns="69078" rIns="69078" bIns="69078" numCol="1" spcCol="1270" anchor="ctr" anchorCtr="0">
              <a:noAutofit/>
            </a:bodyPr>
            <a:lstStyle/>
            <a:p>
              <a:pPr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ทบทวน/ลดเงินอุดหนุน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1320058">
              <a:off x="9241088" y="2451486"/>
              <a:ext cx="356517" cy="417058"/>
            </a:xfrm>
            <a:custGeom>
              <a:avLst/>
              <a:gdLst>
                <a:gd name="connsiteX0" fmla="*/ 0 w 356516"/>
                <a:gd name="connsiteY0" fmla="*/ 83411 h 417057"/>
                <a:gd name="connsiteX1" fmla="*/ 178258 w 356516"/>
                <a:gd name="connsiteY1" fmla="*/ 83411 h 417057"/>
                <a:gd name="connsiteX2" fmla="*/ 178258 w 356516"/>
                <a:gd name="connsiteY2" fmla="*/ 0 h 417057"/>
                <a:gd name="connsiteX3" fmla="*/ 356516 w 356516"/>
                <a:gd name="connsiteY3" fmla="*/ 208529 h 417057"/>
                <a:gd name="connsiteX4" fmla="*/ 178258 w 356516"/>
                <a:gd name="connsiteY4" fmla="*/ 417057 h 417057"/>
                <a:gd name="connsiteX5" fmla="*/ 178258 w 356516"/>
                <a:gd name="connsiteY5" fmla="*/ 333646 h 417057"/>
                <a:gd name="connsiteX6" fmla="*/ 0 w 356516"/>
                <a:gd name="connsiteY6" fmla="*/ 333646 h 417057"/>
                <a:gd name="connsiteX7" fmla="*/ 0 w 356516"/>
                <a:gd name="connsiteY7" fmla="*/ 83411 h 41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516" h="417057">
                  <a:moveTo>
                    <a:pt x="356516" y="333646"/>
                  </a:moveTo>
                  <a:lnTo>
                    <a:pt x="178258" y="333646"/>
                  </a:lnTo>
                  <a:lnTo>
                    <a:pt x="178258" y="417057"/>
                  </a:lnTo>
                  <a:lnTo>
                    <a:pt x="0" y="208528"/>
                  </a:lnTo>
                  <a:lnTo>
                    <a:pt x="178258" y="0"/>
                  </a:lnTo>
                  <a:lnTo>
                    <a:pt x="178258" y="83411"/>
                  </a:lnTo>
                  <a:lnTo>
                    <a:pt x="356516" y="83411"/>
                  </a:lnTo>
                  <a:lnTo>
                    <a:pt x="356516" y="33364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129" tIns="69510" rIns="1" bIns="69508" numCol="1" spcCol="1270" anchor="ctr" anchorCtr="0">
              <a:noAutofit/>
            </a:bodyPr>
            <a:lstStyle/>
            <a:p>
              <a:pPr algn="ctr" defTabSz="55560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673604" y="2614451"/>
              <a:ext cx="2087562" cy="1009010"/>
            </a:xfrm>
            <a:custGeom>
              <a:avLst/>
              <a:gdLst>
                <a:gd name="connsiteX0" fmla="*/ 0 w 1681683"/>
                <a:gd name="connsiteY0" fmla="*/ 100901 h 1009010"/>
                <a:gd name="connsiteX1" fmla="*/ 100901 w 1681683"/>
                <a:gd name="connsiteY1" fmla="*/ 0 h 1009010"/>
                <a:gd name="connsiteX2" fmla="*/ 1580782 w 1681683"/>
                <a:gd name="connsiteY2" fmla="*/ 0 h 1009010"/>
                <a:gd name="connsiteX3" fmla="*/ 1681683 w 1681683"/>
                <a:gd name="connsiteY3" fmla="*/ 100901 h 1009010"/>
                <a:gd name="connsiteX4" fmla="*/ 1681683 w 1681683"/>
                <a:gd name="connsiteY4" fmla="*/ 908109 h 1009010"/>
                <a:gd name="connsiteX5" fmla="*/ 1580782 w 1681683"/>
                <a:gd name="connsiteY5" fmla="*/ 1009010 h 1009010"/>
                <a:gd name="connsiteX6" fmla="*/ 100901 w 1681683"/>
                <a:gd name="connsiteY6" fmla="*/ 1009010 h 1009010"/>
                <a:gd name="connsiteX7" fmla="*/ 0 w 1681683"/>
                <a:gd name="connsiteY7" fmla="*/ 908109 h 1009010"/>
                <a:gd name="connsiteX8" fmla="*/ 0 w 1681683"/>
                <a:gd name="connsiteY8" fmla="*/ 100901 h 10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1683" h="1009010">
                  <a:moveTo>
                    <a:pt x="0" y="100901"/>
                  </a:moveTo>
                  <a:cubicBezTo>
                    <a:pt x="0" y="45175"/>
                    <a:pt x="45175" y="0"/>
                    <a:pt x="100901" y="0"/>
                  </a:cubicBezTo>
                  <a:lnTo>
                    <a:pt x="1580782" y="0"/>
                  </a:lnTo>
                  <a:cubicBezTo>
                    <a:pt x="1636508" y="0"/>
                    <a:pt x="1681683" y="45175"/>
                    <a:pt x="1681683" y="100901"/>
                  </a:cubicBezTo>
                  <a:lnTo>
                    <a:pt x="1681683" y="908109"/>
                  </a:lnTo>
                  <a:cubicBezTo>
                    <a:pt x="1681683" y="963835"/>
                    <a:pt x="1636508" y="1009010"/>
                    <a:pt x="1580782" y="1009010"/>
                  </a:cubicBezTo>
                  <a:lnTo>
                    <a:pt x="100901" y="1009010"/>
                  </a:lnTo>
                  <a:cubicBezTo>
                    <a:pt x="45175" y="1009010"/>
                    <a:pt x="0" y="963835"/>
                    <a:pt x="0" y="908109"/>
                  </a:cubicBezTo>
                  <a:lnTo>
                    <a:pt x="0" y="1009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8" tIns="69078" rIns="69078" bIns="69078" numCol="1" spcCol="1270" anchor="ctr" anchorCtr="0">
              <a:noAutofit/>
            </a:bodyPr>
            <a:lstStyle/>
            <a:p>
              <a:pPr marL="238115" indent="-238115"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ทบทวน/เพิ่มอัตราดอกเบี้ย</a:t>
              </a:r>
            </a:p>
            <a:p>
              <a:pPr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เงินกู้ยืม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72011" y="1739733"/>
              <a:ext cx="2824036" cy="1249642"/>
            </a:xfrm>
            <a:custGeom>
              <a:avLst/>
              <a:gdLst>
                <a:gd name="connsiteX0" fmla="*/ 0 w 2250126"/>
                <a:gd name="connsiteY0" fmla="*/ 150664 h 1506643"/>
                <a:gd name="connsiteX1" fmla="*/ 150664 w 2250126"/>
                <a:gd name="connsiteY1" fmla="*/ 0 h 1506643"/>
                <a:gd name="connsiteX2" fmla="*/ 2099462 w 2250126"/>
                <a:gd name="connsiteY2" fmla="*/ 0 h 1506643"/>
                <a:gd name="connsiteX3" fmla="*/ 2250126 w 2250126"/>
                <a:gd name="connsiteY3" fmla="*/ 150664 h 1506643"/>
                <a:gd name="connsiteX4" fmla="*/ 2250126 w 2250126"/>
                <a:gd name="connsiteY4" fmla="*/ 1355979 h 1506643"/>
                <a:gd name="connsiteX5" fmla="*/ 2099462 w 2250126"/>
                <a:gd name="connsiteY5" fmla="*/ 1506643 h 1506643"/>
                <a:gd name="connsiteX6" fmla="*/ 150664 w 2250126"/>
                <a:gd name="connsiteY6" fmla="*/ 1506643 h 1506643"/>
                <a:gd name="connsiteX7" fmla="*/ 0 w 2250126"/>
                <a:gd name="connsiteY7" fmla="*/ 1355979 h 1506643"/>
                <a:gd name="connsiteX8" fmla="*/ 0 w 2250126"/>
                <a:gd name="connsiteY8" fmla="*/ 150664 h 150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126" h="1506643">
                  <a:moveTo>
                    <a:pt x="0" y="150664"/>
                  </a:moveTo>
                  <a:cubicBezTo>
                    <a:pt x="0" y="67455"/>
                    <a:pt x="67455" y="0"/>
                    <a:pt x="150664" y="0"/>
                  </a:cubicBezTo>
                  <a:lnTo>
                    <a:pt x="2099462" y="0"/>
                  </a:lnTo>
                  <a:cubicBezTo>
                    <a:pt x="2182671" y="0"/>
                    <a:pt x="2250126" y="67455"/>
                    <a:pt x="2250126" y="150664"/>
                  </a:cubicBezTo>
                  <a:lnTo>
                    <a:pt x="2250126" y="1355979"/>
                  </a:lnTo>
                  <a:cubicBezTo>
                    <a:pt x="2250126" y="1439188"/>
                    <a:pt x="2182671" y="1506643"/>
                    <a:pt x="2099462" y="1506643"/>
                  </a:cubicBezTo>
                  <a:lnTo>
                    <a:pt x="150664" y="1506643"/>
                  </a:lnTo>
                  <a:cubicBezTo>
                    <a:pt x="67455" y="1506643"/>
                    <a:pt x="0" y="1439188"/>
                    <a:pt x="0" y="1355979"/>
                  </a:cubicBezTo>
                  <a:lnTo>
                    <a:pt x="0" y="1506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698" tIns="71698" rIns="71698" bIns="71698" numCol="1" spcCol="1270" anchor="ctr" anchorCtr="0">
              <a:noAutofit/>
            </a:bodyPr>
            <a:lstStyle/>
            <a:p>
              <a:pPr algn="thaiDist" defTabSz="407442">
                <a:lnSpc>
                  <a:spcPct val="110000"/>
                </a:lnSpc>
                <a:spcBef>
                  <a:spcPct val="0"/>
                </a:spcBef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</a:t>
              </a: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S =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0.1</a:t>
              </a: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กลุ่มเดิม 3 คน</a:t>
              </a:r>
            </a:p>
            <a:p>
              <a:pPr algn="thaiDist" defTabSz="407442">
                <a:lnSpc>
                  <a:spcPct val="110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M = </a:t>
              </a:r>
              <a:r>
                <a:rPr lang="en-US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1%</a:t>
              </a:r>
              <a:r>
                <a:rPr lang="th-TH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ราย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เดี่ยวแยกจากกลุ่มเดิมที่เป็นลูกหนี้ชั้นดี</a:t>
              </a:r>
              <a:endParaRPr lang="en-US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thaiDist" defTabSz="407442">
                <a:lnSpc>
                  <a:spcPct val="11000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L = 3% OTOP 5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ดาว ที่ต้องการทุนขยายกิจการ (</a:t>
              </a:r>
              <a:r>
                <a:rPr lang="en-US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&gt; 2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แสน)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084436" y="2614451"/>
              <a:ext cx="1866618" cy="1009010"/>
            </a:xfrm>
            <a:custGeom>
              <a:avLst/>
              <a:gdLst>
                <a:gd name="connsiteX0" fmla="*/ 0 w 1681683"/>
                <a:gd name="connsiteY0" fmla="*/ 100901 h 1009010"/>
                <a:gd name="connsiteX1" fmla="*/ 100901 w 1681683"/>
                <a:gd name="connsiteY1" fmla="*/ 0 h 1009010"/>
                <a:gd name="connsiteX2" fmla="*/ 1580782 w 1681683"/>
                <a:gd name="connsiteY2" fmla="*/ 0 h 1009010"/>
                <a:gd name="connsiteX3" fmla="*/ 1681683 w 1681683"/>
                <a:gd name="connsiteY3" fmla="*/ 100901 h 1009010"/>
                <a:gd name="connsiteX4" fmla="*/ 1681683 w 1681683"/>
                <a:gd name="connsiteY4" fmla="*/ 908109 h 1009010"/>
                <a:gd name="connsiteX5" fmla="*/ 1580782 w 1681683"/>
                <a:gd name="connsiteY5" fmla="*/ 1009010 h 1009010"/>
                <a:gd name="connsiteX6" fmla="*/ 100901 w 1681683"/>
                <a:gd name="connsiteY6" fmla="*/ 1009010 h 1009010"/>
                <a:gd name="connsiteX7" fmla="*/ 0 w 1681683"/>
                <a:gd name="connsiteY7" fmla="*/ 908109 h 1009010"/>
                <a:gd name="connsiteX8" fmla="*/ 0 w 1681683"/>
                <a:gd name="connsiteY8" fmla="*/ 100901 h 100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1683" h="1009010">
                  <a:moveTo>
                    <a:pt x="0" y="100901"/>
                  </a:moveTo>
                  <a:cubicBezTo>
                    <a:pt x="0" y="45175"/>
                    <a:pt x="45175" y="0"/>
                    <a:pt x="100901" y="0"/>
                  </a:cubicBezTo>
                  <a:lnTo>
                    <a:pt x="1580782" y="0"/>
                  </a:lnTo>
                  <a:cubicBezTo>
                    <a:pt x="1636508" y="0"/>
                    <a:pt x="1681683" y="45175"/>
                    <a:pt x="1681683" y="100901"/>
                  </a:cubicBezTo>
                  <a:lnTo>
                    <a:pt x="1681683" y="908109"/>
                  </a:lnTo>
                  <a:cubicBezTo>
                    <a:pt x="1681683" y="963835"/>
                    <a:pt x="1636508" y="1009010"/>
                    <a:pt x="1580782" y="1009010"/>
                  </a:cubicBezTo>
                  <a:lnTo>
                    <a:pt x="100901" y="1009010"/>
                  </a:lnTo>
                  <a:cubicBezTo>
                    <a:pt x="45175" y="1009010"/>
                    <a:pt x="0" y="963835"/>
                    <a:pt x="0" y="908109"/>
                  </a:cubicBezTo>
                  <a:lnTo>
                    <a:pt x="0" y="100901"/>
                  </a:lnTo>
                  <a:close/>
                </a:path>
              </a:pathLst>
            </a:custGeom>
            <a:solidFill>
              <a:srgbClr val="FAD9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078" tIns="69078" rIns="69078" bIns="69078" numCol="1" spcCol="1270" anchor="ctr" anchorCtr="0">
              <a:noAutofit/>
            </a:bodyPr>
            <a:lstStyle/>
            <a:p>
              <a:pPr algn="thaiDist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ของบประมาณเพิ่มเติม</a:t>
              </a: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id="{0641BE7E-EA86-914C-67B0-4DC22A484466}"/>
              </a:ext>
            </a:extLst>
          </p:cNvPr>
          <p:cNvSpPr/>
          <p:nvPr/>
        </p:nvSpPr>
        <p:spPr>
          <a:xfrm>
            <a:off x="6427528" y="2348304"/>
            <a:ext cx="399993" cy="347548"/>
          </a:xfrm>
          <a:custGeom>
            <a:avLst/>
            <a:gdLst>
              <a:gd name="connsiteX0" fmla="*/ 0 w 356516"/>
              <a:gd name="connsiteY0" fmla="*/ 83411 h 417057"/>
              <a:gd name="connsiteX1" fmla="*/ 178258 w 356516"/>
              <a:gd name="connsiteY1" fmla="*/ 83411 h 417057"/>
              <a:gd name="connsiteX2" fmla="*/ 178258 w 356516"/>
              <a:gd name="connsiteY2" fmla="*/ 0 h 417057"/>
              <a:gd name="connsiteX3" fmla="*/ 356516 w 356516"/>
              <a:gd name="connsiteY3" fmla="*/ 208529 h 417057"/>
              <a:gd name="connsiteX4" fmla="*/ 178258 w 356516"/>
              <a:gd name="connsiteY4" fmla="*/ 417057 h 417057"/>
              <a:gd name="connsiteX5" fmla="*/ 178258 w 356516"/>
              <a:gd name="connsiteY5" fmla="*/ 333646 h 417057"/>
              <a:gd name="connsiteX6" fmla="*/ 0 w 356516"/>
              <a:gd name="connsiteY6" fmla="*/ 333646 h 417057"/>
              <a:gd name="connsiteX7" fmla="*/ 0 w 356516"/>
              <a:gd name="connsiteY7" fmla="*/ 83411 h 4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516" h="417057">
                <a:moveTo>
                  <a:pt x="0" y="83411"/>
                </a:moveTo>
                <a:lnTo>
                  <a:pt x="178258" y="83411"/>
                </a:lnTo>
                <a:lnTo>
                  <a:pt x="178258" y="0"/>
                </a:lnTo>
                <a:lnTo>
                  <a:pt x="356516" y="208529"/>
                </a:lnTo>
                <a:lnTo>
                  <a:pt x="178258" y="417057"/>
                </a:lnTo>
                <a:lnTo>
                  <a:pt x="178258" y="333646"/>
                </a:lnTo>
                <a:lnTo>
                  <a:pt x="0" y="333646"/>
                </a:lnTo>
                <a:lnTo>
                  <a:pt x="0" y="8341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9509" rIns="89129" bIns="69509" numCol="1" spcCol="1270" anchor="ctr" anchorCtr="0">
            <a:noAutofit/>
          </a:bodyPr>
          <a:lstStyle/>
          <a:p>
            <a:pPr algn="ctr" defTabSz="5556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50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A30F6413-0EB5-EBFC-49AD-5D960F3C3066}"/>
              </a:ext>
            </a:extLst>
          </p:cNvPr>
          <p:cNvSpPr/>
          <p:nvPr/>
        </p:nvSpPr>
        <p:spPr>
          <a:xfrm>
            <a:off x="2817024" y="3924860"/>
            <a:ext cx="399995" cy="347548"/>
          </a:xfrm>
          <a:custGeom>
            <a:avLst/>
            <a:gdLst>
              <a:gd name="connsiteX0" fmla="*/ 0 w 356516"/>
              <a:gd name="connsiteY0" fmla="*/ 83411 h 417057"/>
              <a:gd name="connsiteX1" fmla="*/ 178258 w 356516"/>
              <a:gd name="connsiteY1" fmla="*/ 83411 h 417057"/>
              <a:gd name="connsiteX2" fmla="*/ 178258 w 356516"/>
              <a:gd name="connsiteY2" fmla="*/ 0 h 417057"/>
              <a:gd name="connsiteX3" fmla="*/ 356516 w 356516"/>
              <a:gd name="connsiteY3" fmla="*/ 208529 h 417057"/>
              <a:gd name="connsiteX4" fmla="*/ 178258 w 356516"/>
              <a:gd name="connsiteY4" fmla="*/ 417057 h 417057"/>
              <a:gd name="connsiteX5" fmla="*/ 178258 w 356516"/>
              <a:gd name="connsiteY5" fmla="*/ 333646 h 417057"/>
              <a:gd name="connsiteX6" fmla="*/ 0 w 356516"/>
              <a:gd name="connsiteY6" fmla="*/ 333646 h 417057"/>
              <a:gd name="connsiteX7" fmla="*/ 0 w 356516"/>
              <a:gd name="connsiteY7" fmla="*/ 83411 h 4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516" h="417057">
                <a:moveTo>
                  <a:pt x="356516" y="333646"/>
                </a:moveTo>
                <a:lnTo>
                  <a:pt x="178258" y="333646"/>
                </a:lnTo>
                <a:lnTo>
                  <a:pt x="178258" y="417057"/>
                </a:lnTo>
                <a:lnTo>
                  <a:pt x="0" y="208528"/>
                </a:lnTo>
                <a:lnTo>
                  <a:pt x="178258" y="0"/>
                </a:lnTo>
                <a:lnTo>
                  <a:pt x="178258" y="83411"/>
                </a:lnTo>
                <a:lnTo>
                  <a:pt x="356516" y="83411"/>
                </a:lnTo>
                <a:lnTo>
                  <a:pt x="356516" y="33364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29" tIns="69510" rIns="1" bIns="69508" numCol="1" spcCol="1270" anchor="ctr" anchorCtr="0">
            <a:noAutofit/>
          </a:bodyPr>
          <a:lstStyle/>
          <a:p>
            <a:pPr algn="ctr" defTabSz="5556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50"/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877CBC00-5E67-EDD5-020D-21D533F74533}"/>
              </a:ext>
            </a:extLst>
          </p:cNvPr>
          <p:cNvSpPr/>
          <p:nvPr/>
        </p:nvSpPr>
        <p:spPr>
          <a:xfrm>
            <a:off x="3299894" y="4130879"/>
            <a:ext cx="3127633" cy="1027533"/>
          </a:xfrm>
          <a:custGeom>
            <a:avLst/>
            <a:gdLst>
              <a:gd name="connsiteX0" fmla="*/ 0 w 2250126"/>
              <a:gd name="connsiteY0" fmla="*/ 150664 h 1506643"/>
              <a:gd name="connsiteX1" fmla="*/ 150664 w 2250126"/>
              <a:gd name="connsiteY1" fmla="*/ 0 h 1506643"/>
              <a:gd name="connsiteX2" fmla="*/ 2099462 w 2250126"/>
              <a:gd name="connsiteY2" fmla="*/ 0 h 1506643"/>
              <a:gd name="connsiteX3" fmla="*/ 2250126 w 2250126"/>
              <a:gd name="connsiteY3" fmla="*/ 150664 h 1506643"/>
              <a:gd name="connsiteX4" fmla="*/ 2250126 w 2250126"/>
              <a:gd name="connsiteY4" fmla="*/ 1355979 h 1506643"/>
              <a:gd name="connsiteX5" fmla="*/ 2099462 w 2250126"/>
              <a:gd name="connsiteY5" fmla="*/ 1506643 h 1506643"/>
              <a:gd name="connsiteX6" fmla="*/ 150664 w 2250126"/>
              <a:gd name="connsiteY6" fmla="*/ 1506643 h 1506643"/>
              <a:gd name="connsiteX7" fmla="*/ 0 w 2250126"/>
              <a:gd name="connsiteY7" fmla="*/ 1355979 h 1506643"/>
              <a:gd name="connsiteX8" fmla="*/ 0 w 2250126"/>
              <a:gd name="connsiteY8" fmla="*/ 150664 h 150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126" h="1506643">
                <a:moveTo>
                  <a:pt x="0" y="150664"/>
                </a:moveTo>
                <a:cubicBezTo>
                  <a:pt x="0" y="67455"/>
                  <a:pt x="67455" y="0"/>
                  <a:pt x="150664" y="0"/>
                </a:cubicBezTo>
                <a:lnTo>
                  <a:pt x="2099462" y="0"/>
                </a:lnTo>
                <a:cubicBezTo>
                  <a:pt x="2182671" y="0"/>
                  <a:pt x="2250126" y="67455"/>
                  <a:pt x="2250126" y="150664"/>
                </a:cubicBezTo>
                <a:lnTo>
                  <a:pt x="2250126" y="1355979"/>
                </a:lnTo>
                <a:cubicBezTo>
                  <a:pt x="2250126" y="1439188"/>
                  <a:pt x="2182671" y="1506643"/>
                  <a:pt x="2099462" y="1506643"/>
                </a:cubicBezTo>
                <a:lnTo>
                  <a:pt x="150664" y="1506643"/>
                </a:lnTo>
                <a:cubicBezTo>
                  <a:pt x="67455" y="1506643"/>
                  <a:pt x="0" y="1439188"/>
                  <a:pt x="0" y="1355979"/>
                </a:cubicBezTo>
                <a:lnTo>
                  <a:pt x="0" y="1506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98" tIns="71698" rIns="71698" bIns="71698" numCol="1" spcCol="1270" anchor="ctr" anchorCtr="0">
            <a:noAutofit/>
          </a:bodyPr>
          <a:lstStyle/>
          <a:p>
            <a:pPr algn="thaiDist" defTabSz="407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ปรับดอกเบี้ย แบบขั้นบันได</a:t>
            </a:r>
          </a:p>
          <a:p>
            <a:pPr algn="thaiDist" defTabSz="407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ปีที่ 1 </a:t>
            </a:r>
            <a:r>
              <a:rPr lang="en-US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0.1 %</a:t>
            </a:r>
          </a:p>
          <a:p>
            <a:pPr algn="thaiDist" defTabSz="407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</a:t>
            </a: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ปีที่ 2 </a:t>
            </a:r>
            <a:r>
              <a:rPr lang="en-US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1 %</a:t>
            </a:r>
          </a:p>
          <a:p>
            <a:pPr algn="thaiDist" defTabSz="40744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ปีที่ 3 </a:t>
            </a:r>
            <a:r>
              <a:rPr lang="en-US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2 %</a:t>
            </a:r>
            <a:endParaRPr lang="th-TH" sz="12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C06D1F7-1318-113A-09B5-6E839C797FA4}"/>
              </a:ext>
            </a:extLst>
          </p:cNvPr>
          <p:cNvSpPr/>
          <p:nvPr/>
        </p:nvSpPr>
        <p:spPr>
          <a:xfrm rot="20453378">
            <a:off x="6489507" y="4305846"/>
            <a:ext cx="399995" cy="347548"/>
          </a:xfrm>
          <a:custGeom>
            <a:avLst/>
            <a:gdLst>
              <a:gd name="connsiteX0" fmla="*/ 0 w 356516"/>
              <a:gd name="connsiteY0" fmla="*/ 83411 h 417057"/>
              <a:gd name="connsiteX1" fmla="*/ 178258 w 356516"/>
              <a:gd name="connsiteY1" fmla="*/ 83411 h 417057"/>
              <a:gd name="connsiteX2" fmla="*/ 178258 w 356516"/>
              <a:gd name="connsiteY2" fmla="*/ 0 h 417057"/>
              <a:gd name="connsiteX3" fmla="*/ 356516 w 356516"/>
              <a:gd name="connsiteY3" fmla="*/ 208529 h 417057"/>
              <a:gd name="connsiteX4" fmla="*/ 178258 w 356516"/>
              <a:gd name="connsiteY4" fmla="*/ 417057 h 417057"/>
              <a:gd name="connsiteX5" fmla="*/ 178258 w 356516"/>
              <a:gd name="connsiteY5" fmla="*/ 333646 h 417057"/>
              <a:gd name="connsiteX6" fmla="*/ 0 w 356516"/>
              <a:gd name="connsiteY6" fmla="*/ 333646 h 417057"/>
              <a:gd name="connsiteX7" fmla="*/ 0 w 356516"/>
              <a:gd name="connsiteY7" fmla="*/ 83411 h 41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516" h="417057">
                <a:moveTo>
                  <a:pt x="356516" y="333646"/>
                </a:moveTo>
                <a:lnTo>
                  <a:pt x="178258" y="333646"/>
                </a:lnTo>
                <a:lnTo>
                  <a:pt x="178258" y="417057"/>
                </a:lnTo>
                <a:lnTo>
                  <a:pt x="0" y="208528"/>
                </a:lnTo>
                <a:lnTo>
                  <a:pt x="178258" y="0"/>
                </a:lnTo>
                <a:lnTo>
                  <a:pt x="178258" y="83411"/>
                </a:lnTo>
                <a:lnTo>
                  <a:pt x="356516" y="83411"/>
                </a:lnTo>
                <a:lnTo>
                  <a:pt x="356516" y="333646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29" tIns="69510" rIns="1" bIns="69508" numCol="1" spcCol="1270" anchor="ctr" anchorCtr="0">
            <a:noAutofit/>
          </a:bodyPr>
          <a:lstStyle/>
          <a:p>
            <a:pPr algn="ctr" defTabSz="55560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50"/>
          </a:p>
        </p:txBody>
      </p:sp>
      <p:grpSp>
        <p:nvGrpSpPr>
          <p:cNvPr id="19" name="Group 1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2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1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4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6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5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6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  <p:sp>
        <p:nvSpPr>
          <p:cNvPr id="4" name="สี่เหลี่ยมผืนผ้า 12">
            <a:extLst>
              <a:ext uri="{FF2B5EF4-FFF2-40B4-BE49-F238E27FC236}">
                <a16:creationId xmlns:a16="http://schemas.microsoft.com/office/drawing/2014/main" id="{94AE24DB-A1BA-66B0-C3AB-DA045D2104E1}"/>
              </a:ext>
            </a:extLst>
          </p:cNvPr>
          <p:cNvSpPr/>
          <p:nvPr/>
        </p:nvSpPr>
        <p:spPr>
          <a:xfrm>
            <a:off x="4161766" y="829165"/>
            <a:ext cx="5936551" cy="917824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123861"/>
                      <a:gd name="connsiteY0" fmla="*/ 0 h 1574442"/>
                      <a:gd name="connsiteX1" fmla="*/ 791540 w 7123861"/>
                      <a:gd name="connsiteY1" fmla="*/ 0 h 1574442"/>
                      <a:gd name="connsiteX2" fmla="*/ 1725557 w 7123861"/>
                      <a:gd name="connsiteY2" fmla="*/ 0 h 1574442"/>
                      <a:gd name="connsiteX3" fmla="*/ 2374620 w 7123861"/>
                      <a:gd name="connsiteY3" fmla="*/ 0 h 1574442"/>
                      <a:gd name="connsiteX4" fmla="*/ 3237398 w 7123861"/>
                      <a:gd name="connsiteY4" fmla="*/ 0 h 1574442"/>
                      <a:gd name="connsiteX5" fmla="*/ 4100178 w 7123861"/>
                      <a:gd name="connsiteY5" fmla="*/ 0 h 1574442"/>
                      <a:gd name="connsiteX6" fmla="*/ 4962956 w 7123861"/>
                      <a:gd name="connsiteY6" fmla="*/ 0 h 1574442"/>
                      <a:gd name="connsiteX7" fmla="*/ 5612019 w 7123861"/>
                      <a:gd name="connsiteY7" fmla="*/ 0 h 1574442"/>
                      <a:gd name="connsiteX8" fmla="*/ 7123861 w 7123861"/>
                      <a:gd name="connsiteY8" fmla="*/ 0 h 1574442"/>
                      <a:gd name="connsiteX9" fmla="*/ 7123861 w 7123861"/>
                      <a:gd name="connsiteY9" fmla="*/ 181060 h 1574442"/>
                      <a:gd name="connsiteX10" fmla="*/ 7123861 w 7123861"/>
                      <a:gd name="connsiteY10" fmla="*/ 346377 h 1574442"/>
                      <a:gd name="connsiteX11" fmla="*/ 7123861 w 7123861"/>
                      <a:gd name="connsiteY11" fmla="*/ 543182 h 1574442"/>
                      <a:gd name="connsiteX12" fmla="*/ 7123861 w 7123861"/>
                      <a:gd name="connsiteY12" fmla="*/ 692754 h 1574442"/>
                      <a:gd name="connsiteX13" fmla="*/ 7123861 w 7123861"/>
                      <a:gd name="connsiteY13" fmla="*/ 842326 h 1574442"/>
                      <a:gd name="connsiteX14" fmla="*/ 7123861 w 7123861"/>
                      <a:gd name="connsiteY14" fmla="*/ 1070620 h 1574442"/>
                      <a:gd name="connsiteX15" fmla="*/ 7123861 w 7123861"/>
                      <a:gd name="connsiteY15" fmla="*/ 1267425 h 1574442"/>
                      <a:gd name="connsiteX16" fmla="*/ 7123861 w 7123861"/>
                      <a:gd name="connsiteY16" fmla="*/ 1574442 h 1574442"/>
                      <a:gd name="connsiteX17" fmla="*/ 6403559 w 7123861"/>
                      <a:gd name="connsiteY17" fmla="*/ 1574442 h 1574442"/>
                      <a:gd name="connsiteX18" fmla="*/ 5469542 w 7123861"/>
                      <a:gd name="connsiteY18" fmla="*/ 1574442 h 1574442"/>
                      <a:gd name="connsiteX19" fmla="*/ 4749240 w 7123861"/>
                      <a:gd name="connsiteY19" fmla="*/ 1574442 h 1574442"/>
                      <a:gd name="connsiteX20" fmla="*/ 3886462 w 7123861"/>
                      <a:gd name="connsiteY20" fmla="*/ 1574442 h 1574442"/>
                      <a:gd name="connsiteX21" fmla="*/ 3308637 w 7123861"/>
                      <a:gd name="connsiteY21" fmla="*/ 1574442 h 1574442"/>
                      <a:gd name="connsiteX22" fmla="*/ 2730813 w 7123861"/>
                      <a:gd name="connsiteY22" fmla="*/ 1574442 h 1574442"/>
                      <a:gd name="connsiteX23" fmla="*/ 2081750 w 7123861"/>
                      <a:gd name="connsiteY23" fmla="*/ 1574442 h 1574442"/>
                      <a:gd name="connsiteX24" fmla="*/ 1361449 w 7123861"/>
                      <a:gd name="connsiteY24" fmla="*/ 1574442 h 1574442"/>
                      <a:gd name="connsiteX25" fmla="*/ 0 w 7123861"/>
                      <a:gd name="connsiteY25" fmla="*/ 1574442 h 1574442"/>
                      <a:gd name="connsiteX26" fmla="*/ 0 w 7123861"/>
                      <a:gd name="connsiteY26" fmla="*/ 1346147 h 1574442"/>
                      <a:gd name="connsiteX27" fmla="*/ 0 w 7123861"/>
                      <a:gd name="connsiteY27" fmla="*/ 1180831 h 1574442"/>
                      <a:gd name="connsiteX28" fmla="*/ 0 w 7123861"/>
                      <a:gd name="connsiteY28" fmla="*/ 952537 h 1574442"/>
                      <a:gd name="connsiteX29" fmla="*/ 0 w 7123861"/>
                      <a:gd name="connsiteY29" fmla="*/ 739987 h 1574442"/>
                      <a:gd name="connsiteX30" fmla="*/ 0 w 7123861"/>
                      <a:gd name="connsiteY30" fmla="*/ 574671 h 1574442"/>
                      <a:gd name="connsiteX31" fmla="*/ 0 w 7123861"/>
                      <a:gd name="connsiteY31" fmla="*/ 377866 h 1574442"/>
                      <a:gd name="connsiteX32" fmla="*/ 0 w 7123861"/>
                      <a:gd name="connsiteY32" fmla="*/ 196805 h 1574442"/>
                      <a:gd name="connsiteX33" fmla="*/ 0 w 7123861"/>
                      <a:gd name="connsiteY33" fmla="*/ 0 h 1574442"/>
                      <a:gd name="connsiteX0" fmla="*/ 0 w 7123861"/>
                      <a:gd name="connsiteY0" fmla="*/ 0 h 1574442"/>
                      <a:gd name="connsiteX1" fmla="*/ 577824 w 7123861"/>
                      <a:gd name="connsiteY1" fmla="*/ 0 h 1574442"/>
                      <a:gd name="connsiteX2" fmla="*/ 1369363 w 7123861"/>
                      <a:gd name="connsiteY2" fmla="*/ 0 h 1574442"/>
                      <a:gd name="connsiteX3" fmla="*/ 1947188 w 7123861"/>
                      <a:gd name="connsiteY3" fmla="*/ 0 h 1574442"/>
                      <a:gd name="connsiteX4" fmla="*/ 2525012 w 7123861"/>
                      <a:gd name="connsiteY4" fmla="*/ 0 h 1574442"/>
                      <a:gd name="connsiteX5" fmla="*/ 3102836 w 7123861"/>
                      <a:gd name="connsiteY5" fmla="*/ 0 h 1574442"/>
                      <a:gd name="connsiteX6" fmla="*/ 3588526 w 7123861"/>
                      <a:gd name="connsiteY6" fmla="*/ 0 h 1574442"/>
                      <a:gd name="connsiteX7" fmla="*/ 4036855 w 7123861"/>
                      <a:gd name="connsiteY7" fmla="*/ 0 h 1574442"/>
                      <a:gd name="connsiteX8" fmla="*/ 4757155 w 7123861"/>
                      <a:gd name="connsiteY8" fmla="*/ 0 h 1574442"/>
                      <a:gd name="connsiteX9" fmla="*/ 5619935 w 7123861"/>
                      <a:gd name="connsiteY9" fmla="*/ 0 h 1574442"/>
                      <a:gd name="connsiteX10" fmla="*/ 5987288 w 7123861"/>
                      <a:gd name="connsiteY10" fmla="*/ 0 h 1574442"/>
                      <a:gd name="connsiteX11" fmla="*/ 6340235 w 7123861"/>
                      <a:gd name="connsiteY11" fmla="*/ 0 h 1574442"/>
                      <a:gd name="connsiteX12" fmla="*/ 7123861 w 7123861"/>
                      <a:gd name="connsiteY12" fmla="*/ 0 h 1574442"/>
                      <a:gd name="connsiteX13" fmla="*/ 7123861 w 7123861"/>
                      <a:gd name="connsiteY13" fmla="*/ 149572 h 1574442"/>
                      <a:gd name="connsiteX14" fmla="*/ 7123861 w 7123861"/>
                      <a:gd name="connsiteY14" fmla="*/ 330632 h 1574442"/>
                      <a:gd name="connsiteX15" fmla="*/ 7123861 w 7123861"/>
                      <a:gd name="connsiteY15" fmla="*/ 543182 h 1574442"/>
                      <a:gd name="connsiteX16" fmla="*/ 7123861 w 7123861"/>
                      <a:gd name="connsiteY16" fmla="*/ 724243 h 1574442"/>
                      <a:gd name="connsiteX17" fmla="*/ 7123861 w 7123861"/>
                      <a:gd name="connsiteY17" fmla="*/ 873815 h 1574442"/>
                      <a:gd name="connsiteX18" fmla="*/ 7123861 w 7123861"/>
                      <a:gd name="connsiteY18" fmla="*/ 1086364 h 1574442"/>
                      <a:gd name="connsiteX19" fmla="*/ 7123861 w 7123861"/>
                      <a:gd name="connsiteY19" fmla="*/ 1267425 h 1574442"/>
                      <a:gd name="connsiteX20" fmla="*/ 7123861 w 7123861"/>
                      <a:gd name="connsiteY20" fmla="*/ 1574442 h 1574442"/>
                      <a:gd name="connsiteX21" fmla="*/ 6403559 w 7123861"/>
                      <a:gd name="connsiteY21" fmla="*/ 1574442 h 1574442"/>
                      <a:gd name="connsiteX22" fmla="*/ 5683258 w 7123861"/>
                      <a:gd name="connsiteY22" fmla="*/ 1574442 h 1574442"/>
                      <a:gd name="connsiteX23" fmla="*/ 4820479 w 7123861"/>
                      <a:gd name="connsiteY23" fmla="*/ 1574442 h 1574442"/>
                      <a:gd name="connsiteX24" fmla="*/ 3886462 w 7123861"/>
                      <a:gd name="connsiteY24" fmla="*/ 1574442 h 1574442"/>
                      <a:gd name="connsiteX25" fmla="*/ 3094921 w 7123861"/>
                      <a:gd name="connsiteY25" fmla="*/ 1574442 h 1574442"/>
                      <a:gd name="connsiteX26" fmla="*/ 2445859 w 7123861"/>
                      <a:gd name="connsiteY26" fmla="*/ 1574442 h 1574442"/>
                      <a:gd name="connsiteX27" fmla="*/ 1654318 w 7123861"/>
                      <a:gd name="connsiteY27" fmla="*/ 1574442 h 1574442"/>
                      <a:gd name="connsiteX28" fmla="*/ 934016 w 7123861"/>
                      <a:gd name="connsiteY28" fmla="*/ 1574442 h 1574442"/>
                      <a:gd name="connsiteX29" fmla="*/ 485688 w 7123861"/>
                      <a:gd name="connsiteY29" fmla="*/ 1574442 h 1574442"/>
                      <a:gd name="connsiteX30" fmla="*/ 0 w 7123861"/>
                      <a:gd name="connsiteY30" fmla="*/ 1574442 h 1574442"/>
                      <a:gd name="connsiteX31" fmla="*/ 0 w 7123861"/>
                      <a:gd name="connsiteY31" fmla="*/ 1346147 h 1574442"/>
                      <a:gd name="connsiteX32" fmla="*/ 0 w 7123861"/>
                      <a:gd name="connsiteY32" fmla="*/ 1180831 h 1574442"/>
                      <a:gd name="connsiteX33" fmla="*/ 0 w 7123861"/>
                      <a:gd name="connsiteY33" fmla="*/ 999770 h 1574442"/>
                      <a:gd name="connsiteX34" fmla="*/ 0 w 7123861"/>
                      <a:gd name="connsiteY34" fmla="*/ 771476 h 1574442"/>
                      <a:gd name="connsiteX35" fmla="*/ 0 w 7123861"/>
                      <a:gd name="connsiteY35" fmla="*/ 558926 h 1574442"/>
                      <a:gd name="connsiteX36" fmla="*/ 0 w 7123861"/>
                      <a:gd name="connsiteY36" fmla="*/ 409354 h 1574442"/>
                      <a:gd name="connsiteX37" fmla="*/ 0 w 7123861"/>
                      <a:gd name="connsiteY37" fmla="*/ 212549 h 1574442"/>
                      <a:gd name="connsiteX38" fmla="*/ 0 w 7123861"/>
                      <a:gd name="connsiteY38" fmla="*/ 0 h 157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7123861" h="1574442" fill="none" extrusionOk="0">
                        <a:moveTo>
                          <a:pt x="0" y="0"/>
                        </a:moveTo>
                        <a:cubicBezTo>
                          <a:pt x="380051" y="12796"/>
                          <a:pt x="455866" y="20675"/>
                          <a:pt x="791540" y="0"/>
                        </a:cubicBezTo>
                        <a:cubicBezTo>
                          <a:pt x="1109935" y="-11707"/>
                          <a:pt x="1440927" y="-6217"/>
                          <a:pt x="1725557" y="0"/>
                        </a:cubicBezTo>
                        <a:cubicBezTo>
                          <a:pt x="1956830" y="-8506"/>
                          <a:pt x="2074024" y="-19776"/>
                          <a:pt x="2374620" y="0"/>
                        </a:cubicBezTo>
                        <a:cubicBezTo>
                          <a:pt x="2610316" y="-8246"/>
                          <a:pt x="3011371" y="47777"/>
                          <a:pt x="3237398" y="0"/>
                        </a:cubicBezTo>
                        <a:cubicBezTo>
                          <a:pt x="3455829" y="-34663"/>
                          <a:pt x="3712834" y="13611"/>
                          <a:pt x="4100178" y="0"/>
                        </a:cubicBezTo>
                        <a:cubicBezTo>
                          <a:pt x="4456975" y="8521"/>
                          <a:pt x="4528333" y="-5765"/>
                          <a:pt x="4962956" y="0"/>
                        </a:cubicBezTo>
                        <a:cubicBezTo>
                          <a:pt x="5408959" y="16079"/>
                          <a:pt x="5284367" y="20496"/>
                          <a:pt x="5612019" y="0"/>
                        </a:cubicBezTo>
                        <a:cubicBezTo>
                          <a:pt x="5906739" y="49304"/>
                          <a:pt x="6682554" y="-43780"/>
                          <a:pt x="7123861" y="0"/>
                        </a:cubicBezTo>
                        <a:cubicBezTo>
                          <a:pt x="7141136" y="29879"/>
                          <a:pt x="7154625" y="123137"/>
                          <a:pt x="7123861" y="181060"/>
                        </a:cubicBezTo>
                        <a:cubicBezTo>
                          <a:pt x="7089138" y="238648"/>
                          <a:pt x="7116005" y="285465"/>
                          <a:pt x="7123861" y="346377"/>
                        </a:cubicBezTo>
                        <a:cubicBezTo>
                          <a:pt x="7123170" y="415825"/>
                          <a:pt x="7104915" y="464663"/>
                          <a:pt x="7123861" y="543182"/>
                        </a:cubicBezTo>
                        <a:cubicBezTo>
                          <a:pt x="7135690" y="633923"/>
                          <a:pt x="7139847" y="659087"/>
                          <a:pt x="7123861" y="692754"/>
                        </a:cubicBezTo>
                        <a:cubicBezTo>
                          <a:pt x="7110861" y="735258"/>
                          <a:pt x="7131766" y="765850"/>
                          <a:pt x="7123861" y="842326"/>
                        </a:cubicBezTo>
                        <a:cubicBezTo>
                          <a:pt x="7124646" y="914239"/>
                          <a:pt x="7140714" y="954947"/>
                          <a:pt x="7123861" y="1070620"/>
                        </a:cubicBezTo>
                        <a:cubicBezTo>
                          <a:pt x="7099082" y="1179665"/>
                          <a:pt x="7126350" y="1198319"/>
                          <a:pt x="7123861" y="1267425"/>
                        </a:cubicBezTo>
                        <a:cubicBezTo>
                          <a:pt x="7140311" y="1311393"/>
                          <a:pt x="7115680" y="1484446"/>
                          <a:pt x="7123861" y="1574442"/>
                        </a:cubicBezTo>
                        <a:cubicBezTo>
                          <a:pt x="6755856" y="1596200"/>
                          <a:pt x="6576809" y="1574352"/>
                          <a:pt x="6403559" y="1574442"/>
                        </a:cubicBezTo>
                        <a:cubicBezTo>
                          <a:pt x="6211384" y="1543426"/>
                          <a:pt x="5720096" y="1576521"/>
                          <a:pt x="5469542" y="1574442"/>
                        </a:cubicBezTo>
                        <a:cubicBezTo>
                          <a:pt x="5128210" y="1557712"/>
                          <a:pt x="5043350" y="1571655"/>
                          <a:pt x="4749240" y="1574442"/>
                        </a:cubicBezTo>
                        <a:cubicBezTo>
                          <a:pt x="4420351" y="1565968"/>
                          <a:pt x="4254230" y="1586329"/>
                          <a:pt x="3886462" y="1574442"/>
                        </a:cubicBezTo>
                        <a:cubicBezTo>
                          <a:pt x="3498573" y="1583112"/>
                          <a:pt x="3434848" y="1583842"/>
                          <a:pt x="3308637" y="1574442"/>
                        </a:cubicBezTo>
                        <a:cubicBezTo>
                          <a:pt x="3188656" y="1582780"/>
                          <a:pt x="2845447" y="1588508"/>
                          <a:pt x="2730813" y="1574442"/>
                        </a:cubicBezTo>
                        <a:cubicBezTo>
                          <a:pt x="2599574" y="1590048"/>
                          <a:pt x="2285417" y="1567932"/>
                          <a:pt x="2081750" y="1574442"/>
                        </a:cubicBezTo>
                        <a:cubicBezTo>
                          <a:pt x="1923065" y="1592963"/>
                          <a:pt x="1685591" y="1615363"/>
                          <a:pt x="1361449" y="1574442"/>
                        </a:cubicBezTo>
                        <a:cubicBezTo>
                          <a:pt x="1034295" y="1560403"/>
                          <a:pt x="459382" y="1563706"/>
                          <a:pt x="0" y="1574442"/>
                        </a:cubicBezTo>
                        <a:cubicBezTo>
                          <a:pt x="47434" y="1466040"/>
                          <a:pt x="35465" y="1440635"/>
                          <a:pt x="0" y="1346147"/>
                        </a:cubicBezTo>
                        <a:cubicBezTo>
                          <a:pt x="-34204" y="1252861"/>
                          <a:pt x="-16430" y="1255814"/>
                          <a:pt x="0" y="1180831"/>
                        </a:cubicBezTo>
                        <a:cubicBezTo>
                          <a:pt x="12351" y="1090826"/>
                          <a:pt x="-15734" y="1053735"/>
                          <a:pt x="0" y="952537"/>
                        </a:cubicBezTo>
                        <a:cubicBezTo>
                          <a:pt x="19352" y="850159"/>
                          <a:pt x="41954" y="796759"/>
                          <a:pt x="0" y="739987"/>
                        </a:cubicBezTo>
                        <a:cubicBezTo>
                          <a:pt x="-39164" y="686029"/>
                          <a:pt x="18489" y="635464"/>
                          <a:pt x="0" y="574671"/>
                        </a:cubicBezTo>
                        <a:cubicBezTo>
                          <a:pt x="-6016" y="518363"/>
                          <a:pt x="29645" y="470709"/>
                          <a:pt x="0" y="377866"/>
                        </a:cubicBezTo>
                        <a:cubicBezTo>
                          <a:pt x="-28694" y="288532"/>
                          <a:pt x="43887" y="265018"/>
                          <a:pt x="0" y="196805"/>
                        </a:cubicBezTo>
                        <a:cubicBezTo>
                          <a:pt x="-32788" y="150126"/>
                          <a:pt x="5998" y="53531"/>
                          <a:pt x="0" y="0"/>
                        </a:cubicBezTo>
                        <a:close/>
                      </a:path>
                      <a:path w="7123861" h="1574442" stroke="0" extrusionOk="0">
                        <a:moveTo>
                          <a:pt x="0" y="0"/>
                        </a:moveTo>
                        <a:cubicBezTo>
                          <a:pt x="212982" y="-13381"/>
                          <a:pt x="363729" y="15160"/>
                          <a:pt x="577824" y="0"/>
                        </a:cubicBezTo>
                        <a:cubicBezTo>
                          <a:pt x="775435" y="33353"/>
                          <a:pt x="1115419" y="-14643"/>
                          <a:pt x="1369363" y="0"/>
                        </a:cubicBezTo>
                        <a:cubicBezTo>
                          <a:pt x="1662968" y="-9687"/>
                          <a:pt x="1708377" y="-1831"/>
                          <a:pt x="1947188" y="0"/>
                        </a:cubicBezTo>
                        <a:cubicBezTo>
                          <a:pt x="2168271" y="7451"/>
                          <a:pt x="2391878" y="24957"/>
                          <a:pt x="2525012" y="0"/>
                        </a:cubicBezTo>
                        <a:cubicBezTo>
                          <a:pt x="2662341" y="-1901"/>
                          <a:pt x="2882466" y="21719"/>
                          <a:pt x="3102836" y="0"/>
                        </a:cubicBezTo>
                        <a:cubicBezTo>
                          <a:pt x="3301811" y="-5077"/>
                          <a:pt x="3352856" y="-12159"/>
                          <a:pt x="3588526" y="0"/>
                        </a:cubicBezTo>
                        <a:cubicBezTo>
                          <a:pt x="3824196" y="12159"/>
                          <a:pt x="3870870" y="-5805"/>
                          <a:pt x="4036855" y="0"/>
                        </a:cubicBezTo>
                        <a:cubicBezTo>
                          <a:pt x="4389790" y="25555"/>
                          <a:pt x="4562979" y="-5891"/>
                          <a:pt x="4757155" y="0"/>
                        </a:cubicBezTo>
                        <a:cubicBezTo>
                          <a:pt x="5040360" y="24248"/>
                          <a:pt x="5304452" y="3345"/>
                          <a:pt x="5619935" y="0"/>
                        </a:cubicBezTo>
                        <a:cubicBezTo>
                          <a:pt x="5706730" y="3153"/>
                          <a:pt x="5810698" y="-10044"/>
                          <a:pt x="5987288" y="0"/>
                        </a:cubicBezTo>
                        <a:cubicBezTo>
                          <a:pt x="6163878" y="10044"/>
                          <a:pt x="6190859" y="-17313"/>
                          <a:pt x="6340235" y="0"/>
                        </a:cubicBezTo>
                        <a:cubicBezTo>
                          <a:pt x="6602557" y="3953"/>
                          <a:pt x="6824950" y="48643"/>
                          <a:pt x="7123861" y="0"/>
                        </a:cubicBezTo>
                        <a:cubicBezTo>
                          <a:pt x="7146612" y="74688"/>
                          <a:pt x="7095236" y="93548"/>
                          <a:pt x="7123861" y="149572"/>
                        </a:cubicBezTo>
                        <a:cubicBezTo>
                          <a:pt x="7138673" y="203210"/>
                          <a:pt x="7128469" y="259538"/>
                          <a:pt x="7123861" y="330632"/>
                        </a:cubicBezTo>
                        <a:cubicBezTo>
                          <a:pt x="7121368" y="408549"/>
                          <a:pt x="7094732" y="440601"/>
                          <a:pt x="7123861" y="543182"/>
                        </a:cubicBezTo>
                        <a:cubicBezTo>
                          <a:pt x="7146571" y="639710"/>
                          <a:pt x="7116097" y="647194"/>
                          <a:pt x="7123861" y="724243"/>
                        </a:cubicBezTo>
                        <a:cubicBezTo>
                          <a:pt x="7133748" y="808659"/>
                          <a:pt x="7103023" y="840273"/>
                          <a:pt x="7123861" y="873815"/>
                        </a:cubicBezTo>
                        <a:cubicBezTo>
                          <a:pt x="7152086" y="913504"/>
                          <a:pt x="7106206" y="980936"/>
                          <a:pt x="7123861" y="1086364"/>
                        </a:cubicBezTo>
                        <a:cubicBezTo>
                          <a:pt x="7151430" y="1179813"/>
                          <a:pt x="7119220" y="1210459"/>
                          <a:pt x="7123861" y="1267425"/>
                        </a:cubicBezTo>
                        <a:cubicBezTo>
                          <a:pt x="7132118" y="1345475"/>
                          <a:pt x="7169104" y="1497636"/>
                          <a:pt x="7123861" y="1574442"/>
                        </a:cubicBezTo>
                        <a:cubicBezTo>
                          <a:pt x="6843769" y="1554164"/>
                          <a:pt x="6547362" y="1587345"/>
                          <a:pt x="6403559" y="1574442"/>
                        </a:cubicBezTo>
                        <a:cubicBezTo>
                          <a:pt x="6240940" y="1575771"/>
                          <a:pt x="5844433" y="1576393"/>
                          <a:pt x="5683258" y="1574442"/>
                        </a:cubicBezTo>
                        <a:cubicBezTo>
                          <a:pt x="5555888" y="1573973"/>
                          <a:pt x="5135458" y="1573273"/>
                          <a:pt x="4820479" y="1574442"/>
                        </a:cubicBezTo>
                        <a:cubicBezTo>
                          <a:pt x="4495854" y="1588099"/>
                          <a:pt x="4320238" y="1597269"/>
                          <a:pt x="3886462" y="1574442"/>
                        </a:cubicBezTo>
                        <a:cubicBezTo>
                          <a:pt x="3489932" y="1578057"/>
                          <a:pt x="3442399" y="1580880"/>
                          <a:pt x="3094921" y="1574442"/>
                        </a:cubicBezTo>
                        <a:cubicBezTo>
                          <a:pt x="2741436" y="1572680"/>
                          <a:pt x="2643458" y="1576840"/>
                          <a:pt x="2445859" y="1574442"/>
                        </a:cubicBezTo>
                        <a:cubicBezTo>
                          <a:pt x="2241310" y="1600681"/>
                          <a:pt x="1965916" y="1566947"/>
                          <a:pt x="1654318" y="1574442"/>
                        </a:cubicBezTo>
                        <a:cubicBezTo>
                          <a:pt x="1290392" y="1579220"/>
                          <a:pt x="1154068" y="1572888"/>
                          <a:pt x="934016" y="1574442"/>
                        </a:cubicBezTo>
                        <a:cubicBezTo>
                          <a:pt x="797807" y="1578259"/>
                          <a:pt x="666682" y="1552069"/>
                          <a:pt x="485688" y="1574442"/>
                        </a:cubicBezTo>
                        <a:cubicBezTo>
                          <a:pt x="304694" y="1596815"/>
                          <a:pt x="208574" y="1597684"/>
                          <a:pt x="0" y="1574442"/>
                        </a:cubicBezTo>
                        <a:cubicBezTo>
                          <a:pt x="-14219" y="1479174"/>
                          <a:pt x="46473" y="1453351"/>
                          <a:pt x="0" y="1346147"/>
                        </a:cubicBezTo>
                        <a:cubicBezTo>
                          <a:pt x="-44310" y="1246528"/>
                          <a:pt x="803" y="1249137"/>
                          <a:pt x="0" y="1180831"/>
                        </a:cubicBezTo>
                        <a:cubicBezTo>
                          <a:pt x="9568" y="1115309"/>
                          <a:pt x="-21890" y="1095055"/>
                          <a:pt x="0" y="999770"/>
                        </a:cubicBezTo>
                        <a:cubicBezTo>
                          <a:pt x="19867" y="911064"/>
                          <a:pt x="14535" y="814751"/>
                          <a:pt x="0" y="771476"/>
                        </a:cubicBezTo>
                        <a:cubicBezTo>
                          <a:pt x="-28010" y="719546"/>
                          <a:pt x="-16363" y="615207"/>
                          <a:pt x="0" y="558926"/>
                        </a:cubicBezTo>
                        <a:cubicBezTo>
                          <a:pt x="15754" y="506293"/>
                          <a:pt x="12104" y="433622"/>
                          <a:pt x="0" y="409354"/>
                        </a:cubicBezTo>
                        <a:cubicBezTo>
                          <a:pt x="-10450" y="375551"/>
                          <a:pt x="-6227" y="282235"/>
                          <a:pt x="0" y="212549"/>
                        </a:cubicBezTo>
                        <a:cubicBezTo>
                          <a:pt x="-395" y="141593"/>
                          <a:pt x="-44993" y="54575"/>
                          <a:pt x="0" y="0"/>
                        </a:cubicBezTo>
                        <a:close/>
                      </a:path>
                      <a:path w="7123861" h="1574442" fill="none" stroke="0" extrusionOk="0">
                        <a:moveTo>
                          <a:pt x="0" y="0"/>
                        </a:moveTo>
                        <a:cubicBezTo>
                          <a:pt x="387498" y="17110"/>
                          <a:pt x="467358" y="7159"/>
                          <a:pt x="791540" y="0"/>
                        </a:cubicBezTo>
                        <a:cubicBezTo>
                          <a:pt x="1098304" y="-41998"/>
                          <a:pt x="1492158" y="10579"/>
                          <a:pt x="1725557" y="0"/>
                        </a:cubicBezTo>
                        <a:cubicBezTo>
                          <a:pt x="1976958" y="-1964"/>
                          <a:pt x="2056139" y="4229"/>
                          <a:pt x="2374620" y="0"/>
                        </a:cubicBezTo>
                        <a:cubicBezTo>
                          <a:pt x="2735725" y="-252"/>
                          <a:pt x="3004892" y="-13886"/>
                          <a:pt x="3237398" y="0"/>
                        </a:cubicBezTo>
                        <a:cubicBezTo>
                          <a:pt x="3470608" y="-6205"/>
                          <a:pt x="3783538" y="32397"/>
                          <a:pt x="4100178" y="0"/>
                        </a:cubicBezTo>
                        <a:cubicBezTo>
                          <a:pt x="4468958" y="-15464"/>
                          <a:pt x="4529122" y="-6327"/>
                          <a:pt x="4962956" y="0"/>
                        </a:cubicBezTo>
                        <a:cubicBezTo>
                          <a:pt x="5408297" y="-949"/>
                          <a:pt x="5285480" y="-114"/>
                          <a:pt x="5612019" y="0"/>
                        </a:cubicBezTo>
                        <a:cubicBezTo>
                          <a:pt x="5889715" y="70711"/>
                          <a:pt x="6571813" y="69179"/>
                          <a:pt x="7123861" y="0"/>
                        </a:cubicBezTo>
                        <a:cubicBezTo>
                          <a:pt x="7129670" y="33851"/>
                          <a:pt x="7158461" y="115620"/>
                          <a:pt x="7123861" y="181060"/>
                        </a:cubicBezTo>
                        <a:cubicBezTo>
                          <a:pt x="7090837" y="236921"/>
                          <a:pt x="7117225" y="282978"/>
                          <a:pt x="7123861" y="346377"/>
                        </a:cubicBezTo>
                        <a:cubicBezTo>
                          <a:pt x="7122351" y="416241"/>
                          <a:pt x="7118722" y="457801"/>
                          <a:pt x="7123861" y="543182"/>
                        </a:cubicBezTo>
                        <a:cubicBezTo>
                          <a:pt x="7133342" y="634534"/>
                          <a:pt x="7138137" y="658600"/>
                          <a:pt x="7123861" y="692754"/>
                        </a:cubicBezTo>
                        <a:cubicBezTo>
                          <a:pt x="7108361" y="721219"/>
                          <a:pt x="7118735" y="777460"/>
                          <a:pt x="7123861" y="842326"/>
                        </a:cubicBezTo>
                        <a:cubicBezTo>
                          <a:pt x="7130003" y="917232"/>
                          <a:pt x="7143812" y="951305"/>
                          <a:pt x="7123861" y="1070620"/>
                        </a:cubicBezTo>
                        <a:cubicBezTo>
                          <a:pt x="7097024" y="1179965"/>
                          <a:pt x="7124049" y="1197608"/>
                          <a:pt x="7123861" y="1267425"/>
                        </a:cubicBezTo>
                        <a:cubicBezTo>
                          <a:pt x="7131829" y="1352435"/>
                          <a:pt x="7108449" y="1468703"/>
                          <a:pt x="7123861" y="1574442"/>
                        </a:cubicBezTo>
                        <a:cubicBezTo>
                          <a:pt x="6739644" y="1571874"/>
                          <a:pt x="6532574" y="1591398"/>
                          <a:pt x="6403559" y="1574442"/>
                        </a:cubicBezTo>
                        <a:cubicBezTo>
                          <a:pt x="6185460" y="1570370"/>
                          <a:pt x="5793902" y="1573059"/>
                          <a:pt x="5469542" y="1574442"/>
                        </a:cubicBezTo>
                        <a:cubicBezTo>
                          <a:pt x="5132612" y="1563071"/>
                          <a:pt x="5021417" y="1577480"/>
                          <a:pt x="4749240" y="1574442"/>
                        </a:cubicBezTo>
                        <a:cubicBezTo>
                          <a:pt x="4439741" y="1575427"/>
                          <a:pt x="4297080" y="1532788"/>
                          <a:pt x="3886462" y="1574442"/>
                        </a:cubicBezTo>
                        <a:cubicBezTo>
                          <a:pt x="3500288" y="1590895"/>
                          <a:pt x="3437217" y="1566997"/>
                          <a:pt x="3308637" y="1574442"/>
                        </a:cubicBezTo>
                        <a:cubicBezTo>
                          <a:pt x="3160303" y="1563855"/>
                          <a:pt x="2880151" y="1543770"/>
                          <a:pt x="2730813" y="1574442"/>
                        </a:cubicBezTo>
                        <a:cubicBezTo>
                          <a:pt x="2514751" y="1546315"/>
                          <a:pt x="2302076" y="1592561"/>
                          <a:pt x="2081750" y="1574442"/>
                        </a:cubicBezTo>
                        <a:cubicBezTo>
                          <a:pt x="1943778" y="1623650"/>
                          <a:pt x="1688008" y="1592673"/>
                          <a:pt x="1361449" y="1574442"/>
                        </a:cubicBezTo>
                        <a:cubicBezTo>
                          <a:pt x="1023813" y="1561634"/>
                          <a:pt x="395390" y="1530331"/>
                          <a:pt x="0" y="1574442"/>
                        </a:cubicBezTo>
                        <a:cubicBezTo>
                          <a:pt x="41774" y="1459312"/>
                          <a:pt x="35525" y="1441842"/>
                          <a:pt x="0" y="1346147"/>
                        </a:cubicBezTo>
                        <a:cubicBezTo>
                          <a:pt x="-32927" y="1249878"/>
                          <a:pt x="-18757" y="1254676"/>
                          <a:pt x="0" y="1180831"/>
                        </a:cubicBezTo>
                        <a:cubicBezTo>
                          <a:pt x="18128" y="1108192"/>
                          <a:pt x="-11951" y="1043127"/>
                          <a:pt x="0" y="952537"/>
                        </a:cubicBezTo>
                        <a:cubicBezTo>
                          <a:pt x="16726" y="852446"/>
                          <a:pt x="39548" y="798151"/>
                          <a:pt x="0" y="739987"/>
                        </a:cubicBezTo>
                        <a:cubicBezTo>
                          <a:pt x="-52107" y="675253"/>
                          <a:pt x="22177" y="625169"/>
                          <a:pt x="0" y="574671"/>
                        </a:cubicBezTo>
                        <a:cubicBezTo>
                          <a:pt x="-21650" y="522749"/>
                          <a:pt x="30748" y="474452"/>
                          <a:pt x="0" y="377866"/>
                        </a:cubicBezTo>
                        <a:cubicBezTo>
                          <a:pt x="-45728" y="297330"/>
                          <a:pt x="34725" y="250955"/>
                          <a:pt x="0" y="196805"/>
                        </a:cubicBezTo>
                        <a:cubicBezTo>
                          <a:pt x="-30668" y="123204"/>
                          <a:pt x="7522" y="652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 algn="thaiDist">
              <a:spcBef>
                <a:spcPts val="1000"/>
              </a:spcBef>
              <a:buFontTx/>
              <a:buChar char="-"/>
            </a:pPr>
            <a:r>
              <a:rPr lang="th-TH" sz="166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สถานะทางการเงินขาดสภาพคล่อง รายได้ต่ำกว่ารายจ่าย</a:t>
            </a:r>
          </a:p>
          <a:p>
            <a:pPr marL="285739" indent="-285739" algn="thaiDist">
              <a:spcBef>
                <a:spcPts val="1000"/>
              </a:spcBef>
              <a:buFontTx/>
              <a:buChar char="-"/>
            </a:pPr>
            <a:r>
              <a:rPr lang="th-TH" sz="166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ไม่เพียงพอต่อการบริหารกองทุน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24178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31797"/>
              </p:ext>
            </p:extLst>
          </p:nvPr>
        </p:nvGraphicFramePr>
        <p:xfrm>
          <a:off x="181428" y="907292"/>
          <a:ext cx="9797143" cy="418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5741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71402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56677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 เรื่อง เพื่อพิจารณา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 ประกาศคณะกรรมการบริหารกองทุนพัฒนาบทบาทสตรี เรื่อง มาตรการพักชำระหนี้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สำหรับลูกหนี้ผู้ประสบสาธารณภัย (อุทกภัย) พ.ศ. 2565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5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C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เพิ่มเติมเป็น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D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858383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u="sng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u="none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0" u="non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เห็นชอบขยายระยะเวลาตามประกาศ</a:t>
                      </a:r>
                      <a:br>
                        <a:rPr lang="th-TH" sz="1400" b="0" u="non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</a:t>
                      </a:r>
                      <a:r>
                        <a:rPr lang="th-TH" sz="1400" b="0" u="none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บริหารกองทุนพัฒนาบทบาทสตรี เรื่อง มาตรการพักชำระหนี้สำหรับลูกหนี้ผู้ประสบสาธารณภัย (อุทกภัย) พ.ศ. 2565 เป็นระยะเวลา 30 วัน หลังจากประกาศ</a:t>
                      </a:r>
                      <a:br>
                        <a:rPr lang="th-TH" sz="1400" b="0" u="none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spc="-3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มีผลบังคับใช้ </a:t>
                      </a:r>
                      <a:endParaRPr lang="en-US" sz="1400" b="0" u="non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ประชุมได้ร่วมพิจารณาและมีข้อเสนอแนะดังนี้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ให้วิเคราะห์สาเหตุผลความจำเป็นที่จะต้องขยาย และจะมีจังหวัด</a:t>
                      </a:r>
                      <a:b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ยื่นเพิ่มเติมอีกจากที่นำเสนอ 6 จังหวัด อีกหรือไม่ขอให้สำรวจ</a:t>
                      </a:r>
                      <a:b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ความต้องการให้ครอบคลุมด้วย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u="sng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b="1" u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เห็นชอบขยายระยะเวลาตามประกาศคณะกรรมการบริหารกองทุนพัฒนาบทบาทสตรี เรื่อง มาตรการพักชำระหนี้สำหรับลูกหนี้</a:t>
                      </a:r>
                      <a:b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ผู้ประสบสาธารณภัย (อุทกภัย) พ.ศ. 2565 เป็นระยะเวลา 30 วัน หลังจากประกาศมีผลบังคับใช้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และให้ฝ่ายเลขานุการแก้ไขตามข้อเสนอแนะ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4E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" name="Group 78">
            <a:extLst>
              <a:ext uri="{FF2B5EF4-FFF2-40B4-BE49-F238E27FC236}">
                <a16:creationId xmlns:a16="http://schemas.microsoft.com/office/drawing/2014/main" id="{448B95CB-050D-D582-8807-4F91EDF507E3}"/>
              </a:ext>
            </a:extLst>
          </p:cNvPr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4" name="กลุ่ม 1">
              <a:extLst>
                <a:ext uri="{FF2B5EF4-FFF2-40B4-BE49-F238E27FC236}">
                  <a16:creationId xmlns:a16="http://schemas.microsoft.com/office/drawing/2014/main" id="{13AD3333-7211-89DA-330B-28AEC3B0A10D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11" name="กลุ่ม 7">
                <a:extLst>
                  <a:ext uri="{FF2B5EF4-FFF2-40B4-BE49-F238E27FC236}">
                    <a16:creationId xmlns:a16="http://schemas.microsoft.com/office/drawing/2014/main" id="{8F094135-ACCE-5466-E512-7308F36ED077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1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8C37F498-9BF4-70B1-D2A5-D9EF66AECE1E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9CBB474-A010-5264-528E-0333EB5AE7EA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D4A18B3E-FB29-02C6-CE70-8DBE7ABF695E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" name="กลุ่ม 4">
                <a:extLst>
                  <a:ext uri="{FF2B5EF4-FFF2-40B4-BE49-F238E27FC236}">
                    <a16:creationId xmlns:a16="http://schemas.microsoft.com/office/drawing/2014/main" id="{E517217D-F459-A33E-FBF8-A03BA76B9420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1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CA9CB14-BD9E-9607-1DFF-EB8B99257596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6AC4B709-6D7E-6F3F-4B53-E1F16C76A802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AB623EDB-60DC-09C3-38FF-FBFF61D5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" name="Picture 24">
              <a:extLst>
                <a:ext uri="{FF2B5EF4-FFF2-40B4-BE49-F238E27FC236}">
                  <a16:creationId xmlns:a16="http://schemas.microsoft.com/office/drawing/2014/main" id="{AA87C7E9-A257-1C2D-C073-FF0DFE9B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7D94F911-510C-668F-AFD6-2FFD4A76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8" name="Picture 36">
              <a:extLst>
                <a:ext uri="{FF2B5EF4-FFF2-40B4-BE49-F238E27FC236}">
                  <a16:creationId xmlns:a16="http://schemas.microsoft.com/office/drawing/2014/main" id="{8D62F47B-BAD5-A837-344A-B4386924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9" name="Picture 2" descr="C:\Users\Administrator\Desktop\change for good.png">
              <a:extLst>
                <a:ext uri="{FF2B5EF4-FFF2-40B4-BE49-F238E27FC236}">
                  <a16:creationId xmlns:a16="http://schemas.microsoft.com/office/drawing/2014/main" id="{9096514E-8A03-E022-ACAC-445AEECB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รูปแบบอิสระ: รูปร่าง 49">
              <a:extLst>
                <a:ext uri="{FF2B5EF4-FFF2-40B4-BE49-F238E27FC236}">
                  <a16:creationId xmlns:a16="http://schemas.microsoft.com/office/drawing/2014/main" id="{ED7EF9E1-740C-644F-0964-3D7874D92AB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DF159095-7005-EC44-3FC3-2925278D89A6}"/>
              </a:ext>
            </a:extLst>
          </p:cNvPr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30" name="Group 41">
            <a:extLst>
              <a:ext uri="{FF2B5EF4-FFF2-40B4-BE49-F238E27FC236}">
                <a16:creationId xmlns:a16="http://schemas.microsoft.com/office/drawing/2014/main" id="{76B95F6F-6EED-50B2-3FFD-5F6B10C7BA0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1" name="กลุ่ม 52">
              <a:extLst>
                <a:ext uri="{FF2B5EF4-FFF2-40B4-BE49-F238E27FC236}">
                  <a16:creationId xmlns:a16="http://schemas.microsoft.com/office/drawing/2014/main" id="{7377DFCD-C031-BF11-6A22-D7FC48CC010B}"/>
                </a:ext>
              </a:extLst>
            </p:cNvPr>
            <p:cNvGrpSpPr/>
            <p:nvPr/>
          </p:nvGrpSpPr>
          <p:grpSpPr>
            <a:xfrm>
              <a:off x="-23581" y="299"/>
              <a:ext cx="10193050" cy="651504"/>
              <a:chOff x="-29746" y="-164554"/>
              <a:chExt cx="9173747" cy="586353"/>
            </a:xfrm>
          </p:grpSpPr>
          <p:sp>
            <p:nvSpPr>
              <p:cNvPr id="3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44FC429B-340A-1EAE-D365-6E5984805BF2}"/>
                  </a:ext>
                </a:extLst>
              </p:cNvPr>
              <p:cNvSpPr/>
              <p:nvPr/>
            </p:nvSpPr>
            <p:spPr>
              <a:xfrm>
                <a:off x="5788158" y="44109"/>
                <a:ext cx="3345603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7" name="สี่เหลี่ยมผืนผ้า 47">
                <a:extLst>
                  <a:ext uri="{FF2B5EF4-FFF2-40B4-BE49-F238E27FC236}">
                    <a16:creationId xmlns:a16="http://schemas.microsoft.com/office/drawing/2014/main" id="{DD2CFB8B-458B-EE65-4BAB-0248F2EEC6B9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2C0C16D6-5ADD-6731-4D5F-34AD5F83E6DA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9" name="สี่เหลี่ยมผืนผ้า 3">
                <a:extLst>
                  <a:ext uri="{FF2B5EF4-FFF2-40B4-BE49-F238E27FC236}">
                    <a16:creationId xmlns:a16="http://schemas.microsoft.com/office/drawing/2014/main" id="{3F2B3FA3-DE03-4BF2-08FB-6CAD6FBB69DF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2" name="กลุ่ม 9">
              <a:extLst>
                <a:ext uri="{FF2B5EF4-FFF2-40B4-BE49-F238E27FC236}">
                  <a16:creationId xmlns:a16="http://schemas.microsoft.com/office/drawing/2014/main" id="{2BCD0122-F260-FD98-F86C-0162B132E61C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3" name="กล่องข้อความ 8">
                <a:extLst>
                  <a:ext uri="{FF2B5EF4-FFF2-40B4-BE49-F238E27FC236}">
                    <a16:creationId xmlns:a16="http://schemas.microsoft.com/office/drawing/2014/main" id="{072EB5E2-0E8B-0E67-99EF-168FCF7A808B}"/>
                  </a:ext>
                </a:extLst>
              </p:cNvPr>
              <p:cNvSpPr txBox="1"/>
              <p:nvPr/>
            </p:nvSpPr>
            <p:spPr>
              <a:xfrm>
                <a:off x="7187022" y="-207941"/>
                <a:ext cx="2243877" cy="473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60 </a:t>
                </a: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ปี กรมการพัฒนาชุมชน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สร้างสรรค์ชุมชน สร้างคน สร้างชาติ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4" name="วงรี 13">
                <a:extLst>
                  <a:ext uri="{FF2B5EF4-FFF2-40B4-BE49-F238E27FC236}">
                    <a16:creationId xmlns:a16="http://schemas.microsoft.com/office/drawing/2014/main" id="{821480DD-2609-1123-F5AF-2654ACED723B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5" name="รูปภาพ 65">
                <a:extLst>
                  <a:ext uri="{FF2B5EF4-FFF2-40B4-BE49-F238E27FC236}">
                    <a16:creationId xmlns:a16="http://schemas.microsoft.com/office/drawing/2014/main" id="{4D83C1B1-AD64-8F43-9158-94FC71533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0" name="TextBox 35">
            <a:extLst>
              <a:ext uri="{FF2B5EF4-FFF2-40B4-BE49-F238E27FC236}">
                <a16:creationId xmlns:a16="http://schemas.microsoft.com/office/drawing/2014/main" id="{B4D73334-F9F9-6F44-8CF3-5D93F2A38915}"/>
              </a:ext>
            </a:extLst>
          </p:cNvPr>
          <p:cNvSpPr txBox="1"/>
          <p:nvPr/>
        </p:nvSpPr>
        <p:spPr>
          <a:xfrm>
            <a:off x="32343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2/2566</a:t>
            </a:r>
          </a:p>
        </p:txBody>
      </p:sp>
    </p:spTree>
    <p:extLst>
      <p:ext uri="{BB962C8B-B14F-4D97-AF65-F5344CB8AC3E}">
        <p14:creationId xmlns:p14="http://schemas.microsoft.com/office/powerpoint/2010/main" val="12184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07540" y="1749816"/>
            <a:ext cx="7760922" cy="3447177"/>
            <a:chOff x="6218629" y="966970"/>
            <a:chExt cx="4157914" cy="4136613"/>
          </a:xfrm>
        </p:grpSpPr>
        <p:sp>
          <p:nvSpPr>
            <p:cNvPr id="21" name="Freeform 20"/>
            <p:cNvSpPr/>
            <p:nvPr/>
          </p:nvSpPr>
          <p:spPr>
            <a:xfrm>
              <a:off x="6218629" y="966970"/>
              <a:ext cx="1912856" cy="1233250"/>
            </a:xfrm>
            <a:custGeom>
              <a:avLst/>
              <a:gdLst>
                <a:gd name="connsiteX0" fmla="*/ 0 w 1870916"/>
                <a:gd name="connsiteY0" fmla="*/ 126250 h 1262504"/>
                <a:gd name="connsiteX1" fmla="*/ 126250 w 1870916"/>
                <a:gd name="connsiteY1" fmla="*/ 0 h 1262504"/>
                <a:gd name="connsiteX2" fmla="*/ 1744666 w 1870916"/>
                <a:gd name="connsiteY2" fmla="*/ 0 h 1262504"/>
                <a:gd name="connsiteX3" fmla="*/ 1870916 w 1870916"/>
                <a:gd name="connsiteY3" fmla="*/ 126250 h 1262504"/>
                <a:gd name="connsiteX4" fmla="*/ 1870916 w 1870916"/>
                <a:gd name="connsiteY4" fmla="*/ 1136254 h 1262504"/>
                <a:gd name="connsiteX5" fmla="*/ 1744666 w 1870916"/>
                <a:gd name="connsiteY5" fmla="*/ 1262504 h 1262504"/>
                <a:gd name="connsiteX6" fmla="*/ 126250 w 1870916"/>
                <a:gd name="connsiteY6" fmla="*/ 1262504 h 1262504"/>
                <a:gd name="connsiteX7" fmla="*/ 0 w 1870916"/>
                <a:gd name="connsiteY7" fmla="*/ 1136254 h 1262504"/>
                <a:gd name="connsiteX8" fmla="*/ 0 w 1870916"/>
                <a:gd name="connsiteY8" fmla="*/ 126250 h 126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0916" h="1262504">
                  <a:moveTo>
                    <a:pt x="0" y="126250"/>
                  </a:moveTo>
                  <a:cubicBezTo>
                    <a:pt x="0" y="56524"/>
                    <a:pt x="56524" y="0"/>
                    <a:pt x="126250" y="0"/>
                  </a:cubicBezTo>
                  <a:lnTo>
                    <a:pt x="1744666" y="0"/>
                  </a:lnTo>
                  <a:cubicBezTo>
                    <a:pt x="1814392" y="0"/>
                    <a:pt x="1870916" y="56524"/>
                    <a:pt x="1870916" y="126250"/>
                  </a:cubicBezTo>
                  <a:lnTo>
                    <a:pt x="1870916" y="1136254"/>
                  </a:lnTo>
                  <a:cubicBezTo>
                    <a:pt x="1870916" y="1205980"/>
                    <a:pt x="1814392" y="1262504"/>
                    <a:pt x="1744666" y="1262504"/>
                  </a:cubicBezTo>
                  <a:lnTo>
                    <a:pt x="126250" y="1262504"/>
                  </a:lnTo>
                  <a:cubicBezTo>
                    <a:pt x="56524" y="1262504"/>
                    <a:pt x="0" y="1205980"/>
                    <a:pt x="0" y="1136254"/>
                  </a:cubicBezTo>
                  <a:lnTo>
                    <a:pt x="0" y="1262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964" tIns="87964" rIns="87964" bIns="87964" numCol="1" spcCol="1270" anchor="ctr" anchorCtr="0">
              <a:noAutofit/>
            </a:bodyPr>
            <a:lstStyle/>
            <a:p>
              <a:pPr marL="238115" indent="-238115" algn="thaiDist" defTabSz="666723">
                <a:lnSpc>
                  <a:spcPct val="150000"/>
                </a:lnSpc>
                <a:spcBef>
                  <a:spcPct val="0"/>
                </a:spcBef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เตรียมโครงการไว้รอ และอนุมัติดำเนินงาน  </a:t>
              </a:r>
            </a:p>
            <a:p>
              <a:pPr algn="thaiDist" defTabSz="666723">
                <a:lnSpc>
                  <a:spcPct val="150000"/>
                </a:lnSpc>
                <a:spcBef>
                  <a:spcPct val="0"/>
                </a:spcBef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ทันทีหลังจาก ส่วนกลางอนุมัติงบประมาณ </a:t>
              </a:r>
            </a:p>
            <a:p>
              <a:pPr algn="thaiDist" defTabSz="66672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</a:t>
              </a:r>
              <a:r>
                <a:rPr lang="th-TH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 2566</a:t>
              </a:r>
              <a:endPara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30145" y="1395646"/>
              <a:ext cx="268124" cy="442398"/>
            </a:xfrm>
            <a:custGeom>
              <a:avLst/>
              <a:gdLst>
                <a:gd name="connsiteX0" fmla="*/ 0 w 329208"/>
                <a:gd name="connsiteY0" fmla="*/ 77022 h 385112"/>
                <a:gd name="connsiteX1" fmla="*/ 164604 w 329208"/>
                <a:gd name="connsiteY1" fmla="*/ 77022 h 385112"/>
                <a:gd name="connsiteX2" fmla="*/ 164604 w 329208"/>
                <a:gd name="connsiteY2" fmla="*/ 0 h 385112"/>
                <a:gd name="connsiteX3" fmla="*/ 329208 w 329208"/>
                <a:gd name="connsiteY3" fmla="*/ 192556 h 385112"/>
                <a:gd name="connsiteX4" fmla="*/ 164604 w 329208"/>
                <a:gd name="connsiteY4" fmla="*/ 385112 h 385112"/>
                <a:gd name="connsiteX5" fmla="*/ 164604 w 329208"/>
                <a:gd name="connsiteY5" fmla="*/ 308090 h 385112"/>
                <a:gd name="connsiteX6" fmla="*/ 0 w 329208"/>
                <a:gd name="connsiteY6" fmla="*/ 308090 h 385112"/>
                <a:gd name="connsiteX7" fmla="*/ 0 w 329208"/>
                <a:gd name="connsiteY7" fmla="*/ 77022 h 38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208" h="385112">
                  <a:moveTo>
                    <a:pt x="0" y="77022"/>
                  </a:moveTo>
                  <a:lnTo>
                    <a:pt x="164604" y="77022"/>
                  </a:lnTo>
                  <a:lnTo>
                    <a:pt x="164604" y="0"/>
                  </a:lnTo>
                  <a:lnTo>
                    <a:pt x="329208" y="192556"/>
                  </a:lnTo>
                  <a:lnTo>
                    <a:pt x="164604" y="385112"/>
                  </a:lnTo>
                  <a:lnTo>
                    <a:pt x="164604" y="308090"/>
                  </a:lnTo>
                  <a:lnTo>
                    <a:pt x="0" y="308090"/>
                  </a:lnTo>
                  <a:lnTo>
                    <a:pt x="0" y="7702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4185" rIns="82302" bIns="64185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56115" y="1151253"/>
              <a:ext cx="1731111" cy="912348"/>
            </a:xfrm>
            <a:custGeom>
              <a:avLst/>
              <a:gdLst>
                <a:gd name="connsiteX0" fmla="*/ 0 w 1731111"/>
                <a:gd name="connsiteY0" fmla="*/ 120968 h 1209684"/>
                <a:gd name="connsiteX1" fmla="*/ 120968 w 1731111"/>
                <a:gd name="connsiteY1" fmla="*/ 0 h 1209684"/>
                <a:gd name="connsiteX2" fmla="*/ 1610143 w 1731111"/>
                <a:gd name="connsiteY2" fmla="*/ 0 h 1209684"/>
                <a:gd name="connsiteX3" fmla="*/ 1731111 w 1731111"/>
                <a:gd name="connsiteY3" fmla="*/ 120968 h 1209684"/>
                <a:gd name="connsiteX4" fmla="*/ 1731111 w 1731111"/>
                <a:gd name="connsiteY4" fmla="*/ 1088716 h 1209684"/>
                <a:gd name="connsiteX5" fmla="*/ 1610143 w 1731111"/>
                <a:gd name="connsiteY5" fmla="*/ 1209684 h 1209684"/>
                <a:gd name="connsiteX6" fmla="*/ 120968 w 1731111"/>
                <a:gd name="connsiteY6" fmla="*/ 1209684 h 1209684"/>
                <a:gd name="connsiteX7" fmla="*/ 0 w 1731111"/>
                <a:gd name="connsiteY7" fmla="*/ 1088716 h 1209684"/>
                <a:gd name="connsiteX8" fmla="*/ 0 w 1731111"/>
                <a:gd name="connsiteY8" fmla="*/ 120968 h 12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111" h="1209684">
                  <a:moveTo>
                    <a:pt x="0" y="120968"/>
                  </a:moveTo>
                  <a:cubicBezTo>
                    <a:pt x="0" y="54159"/>
                    <a:pt x="54159" y="0"/>
                    <a:pt x="120968" y="0"/>
                  </a:cubicBezTo>
                  <a:lnTo>
                    <a:pt x="1610143" y="0"/>
                  </a:lnTo>
                  <a:cubicBezTo>
                    <a:pt x="1676952" y="0"/>
                    <a:pt x="1731111" y="54159"/>
                    <a:pt x="1731111" y="120968"/>
                  </a:cubicBezTo>
                  <a:lnTo>
                    <a:pt x="1731111" y="1088716"/>
                  </a:lnTo>
                  <a:cubicBezTo>
                    <a:pt x="1731111" y="1155525"/>
                    <a:pt x="1676952" y="1209684"/>
                    <a:pt x="1610143" y="1209684"/>
                  </a:cubicBezTo>
                  <a:lnTo>
                    <a:pt x="120968" y="1209684"/>
                  </a:lnTo>
                  <a:cubicBezTo>
                    <a:pt x="54159" y="1209684"/>
                    <a:pt x="0" y="1155525"/>
                    <a:pt x="0" y="1088716"/>
                  </a:cubicBezTo>
                  <a:lnTo>
                    <a:pt x="0" y="12096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675" tIns="86675" rIns="86675" bIns="86675" numCol="1" spcCol="1270" anchor="ctr" anchorCtr="0">
              <a:noAutofit/>
            </a:bodyPr>
            <a:lstStyle/>
            <a:p>
              <a:pPr marL="238115" indent="-238115" algn="thaiDist" defTabSz="66672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จัดสรรงบประมาณ ตามความสามารถและผลการดำเนินงาน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21140" y="2177229"/>
              <a:ext cx="225174" cy="383150"/>
            </a:xfrm>
            <a:custGeom>
              <a:avLst/>
              <a:gdLst>
                <a:gd name="connsiteX0" fmla="*/ 0 w 378068"/>
                <a:gd name="connsiteY0" fmla="*/ 77022 h 385112"/>
                <a:gd name="connsiteX1" fmla="*/ 189034 w 378068"/>
                <a:gd name="connsiteY1" fmla="*/ 77022 h 385112"/>
                <a:gd name="connsiteX2" fmla="*/ 189034 w 378068"/>
                <a:gd name="connsiteY2" fmla="*/ 0 h 385112"/>
                <a:gd name="connsiteX3" fmla="*/ 378068 w 378068"/>
                <a:gd name="connsiteY3" fmla="*/ 192556 h 385112"/>
                <a:gd name="connsiteX4" fmla="*/ 189034 w 378068"/>
                <a:gd name="connsiteY4" fmla="*/ 385112 h 385112"/>
                <a:gd name="connsiteX5" fmla="*/ 189034 w 378068"/>
                <a:gd name="connsiteY5" fmla="*/ 308090 h 385112"/>
                <a:gd name="connsiteX6" fmla="*/ 0 w 378068"/>
                <a:gd name="connsiteY6" fmla="*/ 308090 h 385112"/>
                <a:gd name="connsiteX7" fmla="*/ 0 w 378068"/>
                <a:gd name="connsiteY7" fmla="*/ 77022 h 38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68" h="385112">
                  <a:moveTo>
                    <a:pt x="302455" y="0"/>
                  </a:moveTo>
                  <a:lnTo>
                    <a:pt x="302455" y="192556"/>
                  </a:lnTo>
                  <a:lnTo>
                    <a:pt x="378068" y="192556"/>
                  </a:lnTo>
                  <a:lnTo>
                    <a:pt x="189034" y="385112"/>
                  </a:lnTo>
                  <a:lnTo>
                    <a:pt x="0" y="192556"/>
                  </a:lnTo>
                  <a:lnTo>
                    <a:pt x="75613" y="192556"/>
                  </a:lnTo>
                  <a:lnTo>
                    <a:pt x="75613" y="0"/>
                  </a:lnTo>
                  <a:lnTo>
                    <a:pt x="302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185" tIns="-1" rIns="64184" bIns="94517" numCol="1" spcCol="1270" anchor="ctr" anchorCtr="0">
              <a:noAutofit/>
            </a:bodyPr>
            <a:lstStyle/>
            <a:p>
              <a:pPr algn="ctr" defTabSz="5926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557537" y="2661320"/>
              <a:ext cx="1819006" cy="1309836"/>
            </a:xfrm>
            <a:custGeom>
              <a:avLst/>
              <a:gdLst>
                <a:gd name="connsiteX0" fmla="*/ 0 w 1892128"/>
                <a:gd name="connsiteY0" fmla="*/ 125759 h 1257593"/>
                <a:gd name="connsiteX1" fmla="*/ 125759 w 1892128"/>
                <a:gd name="connsiteY1" fmla="*/ 0 h 1257593"/>
                <a:gd name="connsiteX2" fmla="*/ 1766369 w 1892128"/>
                <a:gd name="connsiteY2" fmla="*/ 0 h 1257593"/>
                <a:gd name="connsiteX3" fmla="*/ 1892128 w 1892128"/>
                <a:gd name="connsiteY3" fmla="*/ 125759 h 1257593"/>
                <a:gd name="connsiteX4" fmla="*/ 1892128 w 1892128"/>
                <a:gd name="connsiteY4" fmla="*/ 1131834 h 1257593"/>
                <a:gd name="connsiteX5" fmla="*/ 1766369 w 1892128"/>
                <a:gd name="connsiteY5" fmla="*/ 1257593 h 1257593"/>
                <a:gd name="connsiteX6" fmla="*/ 125759 w 1892128"/>
                <a:gd name="connsiteY6" fmla="*/ 1257593 h 1257593"/>
                <a:gd name="connsiteX7" fmla="*/ 0 w 1892128"/>
                <a:gd name="connsiteY7" fmla="*/ 1131834 h 1257593"/>
                <a:gd name="connsiteX8" fmla="*/ 0 w 1892128"/>
                <a:gd name="connsiteY8" fmla="*/ 125759 h 125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28" h="1257593">
                  <a:moveTo>
                    <a:pt x="0" y="125759"/>
                  </a:moveTo>
                  <a:cubicBezTo>
                    <a:pt x="0" y="56304"/>
                    <a:pt x="56304" y="0"/>
                    <a:pt x="125759" y="0"/>
                  </a:cubicBezTo>
                  <a:lnTo>
                    <a:pt x="1766369" y="0"/>
                  </a:lnTo>
                  <a:cubicBezTo>
                    <a:pt x="1835824" y="0"/>
                    <a:pt x="1892128" y="56304"/>
                    <a:pt x="1892128" y="125759"/>
                  </a:cubicBezTo>
                  <a:lnTo>
                    <a:pt x="1892128" y="1131834"/>
                  </a:lnTo>
                  <a:cubicBezTo>
                    <a:pt x="1892128" y="1201289"/>
                    <a:pt x="1835824" y="1257593"/>
                    <a:pt x="1766369" y="1257593"/>
                  </a:cubicBezTo>
                  <a:lnTo>
                    <a:pt x="125759" y="1257593"/>
                  </a:lnTo>
                  <a:cubicBezTo>
                    <a:pt x="56304" y="1257593"/>
                    <a:pt x="0" y="1201289"/>
                    <a:pt x="0" y="1131834"/>
                  </a:cubicBezTo>
                  <a:lnTo>
                    <a:pt x="0" y="125759"/>
                  </a:lnTo>
                  <a:close/>
                </a:path>
              </a:pathLst>
            </a:custGeom>
            <a:solidFill>
              <a:srgbClr val="C1FFE7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45" tIns="87845" rIns="87845" bIns="87845" numCol="1" spcCol="1270" anchor="ctr" anchorCtr="0">
              <a:noAutofit/>
            </a:bodyPr>
            <a:lstStyle/>
            <a:p>
              <a:pPr marL="238115" indent="-238115" algn="thaiDist" defTabSz="66672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เร่งรัด ประชุม </a:t>
              </a:r>
              <a:r>
                <a:rPr lang="en-US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conference</a:t>
              </a:r>
              <a:r>
                <a:rPr lang="th-TH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ติดตาม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 อย่างต่อเนื่อง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63977" y="3014797"/>
              <a:ext cx="215459" cy="489398"/>
            </a:xfrm>
            <a:custGeom>
              <a:avLst/>
              <a:gdLst>
                <a:gd name="connsiteX0" fmla="*/ 0 w 329208"/>
                <a:gd name="connsiteY0" fmla="*/ 77022 h 385112"/>
                <a:gd name="connsiteX1" fmla="*/ 164604 w 329208"/>
                <a:gd name="connsiteY1" fmla="*/ 77022 h 385112"/>
                <a:gd name="connsiteX2" fmla="*/ 164604 w 329208"/>
                <a:gd name="connsiteY2" fmla="*/ 0 h 385112"/>
                <a:gd name="connsiteX3" fmla="*/ 329208 w 329208"/>
                <a:gd name="connsiteY3" fmla="*/ 192556 h 385112"/>
                <a:gd name="connsiteX4" fmla="*/ 164604 w 329208"/>
                <a:gd name="connsiteY4" fmla="*/ 385112 h 385112"/>
                <a:gd name="connsiteX5" fmla="*/ 164604 w 329208"/>
                <a:gd name="connsiteY5" fmla="*/ 308090 h 385112"/>
                <a:gd name="connsiteX6" fmla="*/ 0 w 329208"/>
                <a:gd name="connsiteY6" fmla="*/ 308090 h 385112"/>
                <a:gd name="connsiteX7" fmla="*/ 0 w 329208"/>
                <a:gd name="connsiteY7" fmla="*/ 77022 h 38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208" h="385112">
                  <a:moveTo>
                    <a:pt x="329208" y="308090"/>
                  </a:moveTo>
                  <a:lnTo>
                    <a:pt x="164604" y="308090"/>
                  </a:lnTo>
                  <a:lnTo>
                    <a:pt x="164604" y="385112"/>
                  </a:lnTo>
                  <a:lnTo>
                    <a:pt x="0" y="192556"/>
                  </a:lnTo>
                  <a:lnTo>
                    <a:pt x="164604" y="0"/>
                  </a:lnTo>
                  <a:lnTo>
                    <a:pt x="164604" y="77022"/>
                  </a:lnTo>
                  <a:lnTo>
                    <a:pt x="329208" y="77022"/>
                  </a:lnTo>
                  <a:lnTo>
                    <a:pt x="329208" y="30809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302" tIns="64186" rIns="1" bIns="64185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257270" y="2508950"/>
              <a:ext cx="1954041" cy="2495399"/>
            </a:xfrm>
            <a:custGeom>
              <a:avLst/>
              <a:gdLst>
                <a:gd name="connsiteX0" fmla="*/ 0 w 1833631"/>
                <a:gd name="connsiteY0" fmla="*/ 138793 h 1387932"/>
                <a:gd name="connsiteX1" fmla="*/ 138793 w 1833631"/>
                <a:gd name="connsiteY1" fmla="*/ 0 h 1387932"/>
                <a:gd name="connsiteX2" fmla="*/ 1694838 w 1833631"/>
                <a:gd name="connsiteY2" fmla="*/ 0 h 1387932"/>
                <a:gd name="connsiteX3" fmla="*/ 1833631 w 1833631"/>
                <a:gd name="connsiteY3" fmla="*/ 138793 h 1387932"/>
                <a:gd name="connsiteX4" fmla="*/ 1833631 w 1833631"/>
                <a:gd name="connsiteY4" fmla="*/ 1249139 h 1387932"/>
                <a:gd name="connsiteX5" fmla="*/ 1694838 w 1833631"/>
                <a:gd name="connsiteY5" fmla="*/ 1387932 h 1387932"/>
                <a:gd name="connsiteX6" fmla="*/ 138793 w 1833631"/>
                <a:gd name="connsiteY6" fmla="*/ 1387932 h 1387932"/>
                <a:gd name="connsiteX7" fmla="*/ 0 w 1833631"/>
                <a:gd name="connsiteY7" fmla="*/ 1249139 h 1387932"/>
                <a:gd name="connsiteX8" fmla="*/ 0 w 1833631"/>
                <a:gd name="connsiteY8" fmla="*/ 138793 h 138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3631" h="1387932">
                  <a:moveTo>
                    <a:pt x="0" y="138793"/>
                  </a:moveTo>
                  <a:cubicBezTo>
                    <a:pt x="0" y="62140"/>
                    <a:pt x="62140" y="0"/>
                    <a:pt x="138793" y="0"/>
                  </a:cubicBezTo>
                  <a:lnTo>
                    <a:pt x="1694838" y="0"/>
                  </a:lnTo>
                  <a:cubicBezTo>
                    <a:pt x="1771491" y="0"/>
                    <a:pt x="1833631" y="62140"/>
                    <a:pt x="1833631" y="138793"/>
                  </a:cubicBezTo>
                  <a:lnTo>
                    <a:pt x="1833631" y="1249139"/>
                  </a:lnTo>
                  <a:cubicBezTo>
                    <a:pt x="1833631" y="1325792"/>
                    <a:pt x="1771491" y="1387932"/>
                    <a:pt x="1694838" y="1387932"/>
                  </a:cubicBezTo>
                  <a:lnTo>
                    <a:pt x="138793" y="1387932"/>
                  </a:lnTo>
                  <a:cubicBezTo>
                    <a:pt x="62140" y="1387932"/>
                    <a:pt x="0" y="1325792"/>
                    <a:pt x="0" y="1249139"/>
                  </a:cubicBezTo>
                  <a:lnTo>
                    <a:pt x="0" y="13879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026" tIns="91026" rIns="91026" bIns="91026" numCol="1" spcCol="1270" anchor="ctr" anchorCtr="0">
              <a:noAutofit/>
            </a:bodyPr>
            <a:lstStyle/>
            <a:p>
              <a:pPr marL="238115" indent="-238115" algn="thaiDist" defTabSz="66672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เรียกคืนงบประมาณ ที่ไม่สามารถใช้ได้ทันตามแผน</a:t>
              </a:r>
            </a:p>
            <a:p>
              <a:pPr marL="238115" indent="-238115" algn="thaiDist" defTabSz="666723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</a:t>
              </a:r>
              <a:r>
                <a:rPr lang="th-TH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ให้จังหวัดที่มี</a:t>
              </a:r>
              <a:r>
                <a:rPr lang="th-TH" sz="12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ความต้องการ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เพิ่ม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8038252" y="4602705"/>
              <a:ext cx="633076" cy="159200"/>
            </a:xfrm>
            <a:custGeom>
              <a:avLst/>
              <a:gdLst>
                <a:gd name="connsiteX0" fmla="*/ 0 w 329815"/>
                <a:gd name="connsiteY0" fmla="*/ 77022 h 385112"/>
                <a:gd name="connsiteX1" fmla="*/ 164908 w 329815"/>
                <a:gd name="connsiteY1" fmla="*/ 77022 h 385112"/>
                <a:gd name="connsiteX2" fmla="*/ 164908 w 329815"/>
                <a:gd name="connsiteY2" fmla="*/ 0 h 385112"/>
                <a:gd name="connsiteX3" fmla="*/ 329815 w 329815"/>
                <a:gd name="connsiteY3" fmla="*/ 192556 h 385112"/>
                <a:gd name="connsiteX4" fmla="*/ 164908 w 329815"/>
                <a:gd name="connsiteY4" fmla="*/ 385112 h 385112"/>
                <a:gd name="connsiteX5" fmla="*/ 164908 w 329815"/>
                <a:gd name="connsiteY5" fmla="*/ 308090 h 385112"/>
                <a:gd name="connsiteX6" fmla="*/ 0 w 329815"/>
                <a:gd name="connsiteY6" fmla="*/ 308090 h 385112"/>
                <a:gd name="connsiteX7" fmla="*/ 0 w 329815"/>
                <a:gd name="connsiteY7" fmla="*/ 77022 h 38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815" h="385112">
                  <a:moveTo>
                    <a:pt x="263852" y="1"/>
                  </a:moveTo>
                  <a:lnTo>
                    <a:pt x="263852" y="192557"/>
                  </a:lnTo>
                  <a:lnTo>
                    <a:pt x="329815" y="192557"/>
                  </a:lnTo>
                  <a:lnTo>
                    <a:pt x="164908" y="385111"/>
                  </a:lnTo>
                  <a:lnTo>
                    <a:pt x="0" y="192557"/>
                  </a:lnTo>
                  <a:lnTo>
                    <a:pt x="65963" y="192557"/>
                  </a:lnTo>
                  <a:lnTo>
                    <a:pt x="65963" y="1"/>
                  </a:lnTo>
                  <a:lnTo>
                    <a:pt x="2638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185" tIns="-1" rIns="64185" bIns="82454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98269" y="4327840"/>
              <a:ext cx="1870916" cy="775743"/>
            </a:xfrm>
            <a:custGeom>
              <a:avLst/>
              <a:gdLst>
                <a:gd name="connsiteX0" fmla="*/ 0 w 2077774"/>
                <a:gd name="connsiteY0" fmla="*/ 139124 h 1391240"/>
                <a:gd name="connsiteX1" fmla="*/ 139124 w 2077774"/>
                <a:gd name="connsiteY1" fmla="*/ 0 h 1391240"/>
                <a:gd name="connsiteX2" fmla="*/ 1938650 w 2077774"/>
                <a:gd name="connsiteY2" fmla="*/ 0 h 1391240"/>
                <a:gd name="connsiteX3" fmla="*/ 2077774 w 2077774"/>
                <a:gd name="connsiteY3" fmla="*/ 139124 h 1391240"/>
                <a:gd name="connsiteX4" fmla="*/ 2077774 w 2077774"/>
                <a:gd name="connsiteY4" fmla="*/ 1252116 h 1391240"/>
                <a:gd name="connsiteX5" fmla="*/ 1938650 w 2077774"/>
                <a:gd name="connsiteY5" fmla="*/ 1391240 h 1391240"/>
                <a:gd name="connsiteX6" fmla="*/ 139124 w 2077774"/>
                <a:gd name="connsiteY6" fmla="*/ 1391240 h 1391240"/>
                <a:gd name="connsiteX7" fmla="*/ 0 w 2077774"/>
                <a:gd name="connsiteY7" fmla="*/ 1252116 h 1391240"/>
                <a:gd name="connsiteX8" fmla="*/ 0 w 2077774"/>
                <a:gd name="connsiteY8" fmla="*/ 139124 h 139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774" h="1391240">
                  <a:moveTo>
                    <a:pt x="0" y="139124"/>
                  </a:moveTo>
                  <a:cubicBezTo>
                    <a:pt x="0" y="62288"/>
                    <a:pt x="62288" y="0"/>
                    <a:pt x="139124" y="0"/>
                  </a:cubicBezTo>
                  <a:lnTo>
                    <a:pt x="1938650" y="0"/>
                  </a:lnTo>
                  <a:cubicBezTo>
                    <a:pt x="2015486" y="0"/>
                    <a:pt x="2077774" y="62288"/>
                    <a:pt x="2077774" y="139124"/>
                  </a:cubicBezTo>
                  <a:lnTo>
                    <a:pt x="2077774" y="1252116"/>
                  </a:lnTo>
                  <a:cubicBezTo>
                    <a:pt x="2077774" y="1328952"/>
                    <a:pt x="2015486" y="1391240"/>
                    <a:pt x="1938650" y="1391240"/>
                  </a:cubicBezTo>
                  <a:lnTo>
                    <a:pt x="139124" y="1391240"/>
                  </a:lnTo>
                  <a:cubicBezTo>
                    <a:pt x="62288" y="1391240"/>
                    <a:pt x="0" y="1328952"/>
                    <a:pt x="0" y="1252116"/>
                  </a:cubicBezTo>
                  <a:lnTo>
                    <a:pt x="0" y="139124"/>
                  </a:lnTo>
                  <a:close/>
                </a:path>
              </a:pathLst>
            </a:custGeom>
            <a:solidFill>
              <a:srgbClr val="FAD9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107" tIns="91107" rIns="91107" bIns="91107" numCol="1" spcCol="1270" anchor="ctr" anchorCtr="0">
              <a:noAutofit/>
            </a:bodyPr>
            <a:lstStyle/>
            <a:p>
              <a:pPr algn="thaiDist" defTabSz="6667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20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- </a:t>
              </a:r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กำหนดเป็นตัวชี้วัด ในการปฏิบัติราชการ</a:t>
              </a:r>
              <a:endParaRPr lang="th-TH" sz="12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" name="Flowchart: Terminator 16">
            <a:extLst>
              <a:ext uri="{FF2B5EF4-FFF2-40B4-BE49-F238E27FC236}">
                <a16:creationId xmlns:a16="http://schemas.microsoft.com/office/drawing/2014/main" id="{150EDFC1-99CD-D03E-0A44-FC0947CFFC66}"/>
              </a:ext>
            </a:extLst>
          </p:cNvPr>
          <p:cNvSpPr/>
          <p:nvPr/>
        </p:nvSpPr>
        <p:spPr>
          <a:xfrm>
            <a:off x="140544" y="681903"/>
            <a:ext cx="3848644" cy="817486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 ประจำปีงบประมาณ พ.ศ. 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83" y="-271597"/>
            <a:ext cx="10193052" cy="6120895"/>
            <a:chOff x="-23583" y="-271597"/>
            <a:chExt cx="10193052" cy="6120895"/>
          </a:xfrm>
        </p:grpSpPr>
        <p:grpSp>
          <p:nvGrpSpPr>
            <p:cNvPr id="51" name="Group 50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grpSp>
          <p:nvGrpSpPr>
            <p:cNvPr id="60" name="Group 59"/>
            <p:cNvGrpSpPr/>
            <p:nvPr/>
          </p:nvGrpSpPr>
          <p:grpSpPr>
            <a:xfrm>
              <a:off x="-23583" y="5154909"/>
              <a:ext cx="10183585" cy="694389"/>
              <a:chOff x="-23583" y="5134125"/>
              <a:chExt cx="10183585" cy="715174"/>
            </a:xfrm>
          </p:grpSpPr>
          <p:grpSp>
            <p:nvGrpSpPr>
              <p:cNvPr id="61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3" y="5274993"/>
                <a:ext cx="10183585" cy="470079"/>
                <a:chOff x="-21226" y="4621292"/>
                <a:chExt cx="9165227" cy="561020"/>
              </a:xfrm>
            </p:grpSpPr>
            <p:grpSp>
              <p:nvGrpSpPr>
                <p:cNvPr id="68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6" y="4635401"/>
                  <a:ext cx="5133813" cy="546911"/>
                  <a:chOff x="-45702" y="6428830"/>
                  <a:chExt cx="7109733" cy="450425"/>
                </a:xfrm>
              </p:grpSpPr>
              <p:sp>
                <p:nvSpPr>
                  <p:cNvPr id="7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08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9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9FCDA38-8F0B-49DF-8F2E-B899B1F3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9853" y="5264104"/>
                <a:ext cx="625615" cy="40842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99745AA-CFB3-443D-A566-E11575BA5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755" y="5252961"/>
                <a:ext cx="384697" cy="433336"/>
              </a:xfrm>
              <a:prstGeom prst="rect">
                <a:avLst/>
              </a:prstGeom>
            </p:spPr>
          </p:pic>
          <p:pic>
            <p:nvPicPr>
              <p:cNvPr id="64" name="Picture 35">
                <a:extLst>
                  <a:ext uri="{FF2B5EF4-FFF2-40B4-BE49-F238E27FC236}">
                    <a16:creationId xmlns:a16="http://schemas.microsoft.com/office/drawing/2014/main" id="{9584FECB-F937-4F01-8CDD-C92F98A2F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063" y="5338458"/>
                <a:ext cx="373365" cy="309768"/>
              </a:xfrm>
              <a:prstGeom prst="rect">
                <a:avLst/>
              </a:prstGeom>
            </p:spPr>
          </p:pic>
          <p:pic>
            <p:nvPicPr>
              <p:cNvPr id="65" name="Picture 36">
                <a:extLst>
                  <a:ext uri="{FF2B5EF4-FFF2-40B4-BE49-F238E27FC236}">
                    <a16:creationId xmlns:a16="http://schemas.microsoft.com/office/drawing/2014/main" id="{62FFD426-AD6C-47DA-99D3-A7217E24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100" y="5340250"/>
                <a:ext cx="281130" cy="303691"/>
              </a:xfrm>
              <a:prstGeom prst="rect">
                <a:avLst/>
              </a:prstGeom>
            </p:spPr>
          </p:pic>
          <p:pic>
            <p:nvPicPr>
              <p:cNvPr id="66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6130" y="5281839"/>
                <a:ext cx="890907" cy="501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75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sp>
          <p:nvSpPr>
            <p:cNvPr id="7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76272" y="32100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7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-23583" y="127006"/>
              <a:ext cx="6370680" cy="281019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ct val="130000"/>
                </a:lnSpc>
              </a:pPr>
              <a:r>
                <a:rPr lang="th-TH" sz="1150" b="1" spc="-5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5.4 </a:t>
              </a:r>
              <a:r>
                <a:rPr lang="th-TH" sz="1150" b="1" spc="-5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ขอความเห็นชอบคู่มือและแผนบริหารความเสี่ยงของกองทุนพัฒนาบทบาทสตรี </a:t>
              </a:r>
              <a:r>
                <a:rPr lang="th-TH" sz="115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ประจำปีบัญชี 2566</a:t>
              </a:r>
            </a:p>
          </p:txBody>
        </p:sp>
      </p:grpSp>
      <p:sp>
        <p:nvSpPr>
          <p:cNvPr id="3" name="สี่เหลี่ยมผืนผ้า 12">
            <a:extLst>
              <a:ext uri="{FF2B5EF4-FFF2-40B4-BE49-F238E27FC236}">
                <a16:creationId xmlns:a16="http://schemas.microsoft.com/office/drawing/2014/main" id="{9A4CB108-5555-33F6-A5F6-0CCB5D97047A}"/>
              </a:ext>
            </a:extLst>
          </p:cNvPr>
          <p:cNvSpPr/>
          <p:nvPr/>
        </p:nvSpPr>
        <p:spPr>
          <a:xfrm>
            <a:off x="4269085" y="847622"/>
            <a:ext cx="5225955" cy="464108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123861"/>
                      <a:gd name="connsiteY0" fmla="*/ 0 h 1163653"/>
                      <a:gd name="connsiteX1" fmla="*/ 791540 w 7123861"/>
                      <a:gd name="connsiteY1" fmla="*/ 0 h 1163653"/>
                      <a:gd name="connsiteX2" fmla="*/ 1725557 w 7123861"/>
                      <a:gd name="connsiteY2" fmla="*/ 0 h 1163653"/>
                      <a:gd name="connsiteX3" fmla="*/ 2374620 w 7123861"/>
                      <a:gd name="connsiteY3" fmla="*/ 0 h 1163653"/>
                      <a:gd name="connsiteX4" fmla="*/ 3237398 w 7123861"/>
                      <a:gd name="connsiteY4" fmla="*/ 0 h 1163653"/>
                      <a:gd name="connsiteX5" fmla="*/ 3642905 w 7123861"/>
                      <a:gd name="connsiteY5" fmla="*/ 0 h 1163653"/>
                      <a:gd name="connsiteX6" fmla="*/ 4100178 w 7123861"/>
                      <a:gd name="connsiteY6" fmla="*/ 0 h 1163653"/>
                      <a:gd name="connsiteX7" fmla="*/ 4962956 w 7123861"/>
                      <a:gd name="connsiteY7" fmla="*/ 0 h 1163653"/>
                      <a:gd name="connsiteX8" fmla="*/ 5612019 w 7123861"/>
                      <a:gd name="connsiteY8" fmla="*/ 0 h 1163653"/>
                      <a:gd name="connsiteX9" fmla="*/ 7123861 w 7123861"/>
                      <a:gd name="connsiteY9" fmla="*/ 0 h 1163653"/>
                      <a:gd name="connsiteX10" fmla="*/ 7123861 w 7123861"/>
                      <a:gd name="connsiteY10" fmla="*/ 133820 h 1163653"/>
                      <a:gd name="connsiteX11" fmla="*/ 7123861 w 7123861"/>
                      <a:gd name="connsiteY11" fmla="*/ 256003 h 1163653"/>
                      <a:gd name="connsiteX12" fmla="*/ 7123861 w 7123861"/>
                      <a:gd name="connsiteY12" fmla="*/ 401460 h 1163653"/>
                      <a:gd name="connsiteX13" fmla="*/ 7123861 w 7123861"/>
                      <a:gd name="connsiteY13" fmla="*/ 512007 h 1163653"/>
                      <a:gd name="connsiteX14" fmla="*/ 7123861 w 7123861"/>
                      <a:gd name="connsiteY14" fmla="*/ 622554 h 1163653"/>
                      <a:gd name="connsiteX15" fmla="*/ 7123861 w 7123861"/>
                      <a:gd name="connsiteY15" fmla="*/ 791284 h 1163653"/>
                      <a:gd name="connsiteX16" fmla="*/ 7123861 w 7123861"/>
                      <a:gd name="connsiteY16" fmla="*/ 936740 h 1163653"/>
                      <a:gd name="connsiteX17" fmla="*/ 7123861 w 7123861"/>
                      <a:gd name="connsiteY17" fmla="*/ 1163653 h 1163653"/>
                      <a:gd name="connsiteX18" fmla="*/ 6403559 w 7123861"/>
                      <a:gd name="connsiteY18" fmla="*/ 1163653 h 1163653"/>
                      <a:gd name="connsiteX19" fmla="*/ 5469542 w 7123861"/>
                      <a:gd name="connsiteY19" fmla="*/ 1163653 h 1163653"/>
                      <a:gd name="connsiteX20" fmla="*/ 4749240 w 7123861"/>
                      <a:gd name="connsiteY20" fmla="*/ 1163653 h 1163653"/>
                      <a:gd name="connsiteX21" fmla="*/ 3886462 w 7123861"/>
                      <a:gd name="connsiteY21" fmla="*/ 1163653 h 1163653"/>
                      <a:gd name="connsiteX22" fmla="*/ 3308637 w 7123861"/>
                      <a:gd name="connsiteY22" fmla="*/ 1163653 h 1163653"/>
                      <a:gd name="connsiteX23" fmla="*/ 2730813 w 7123861"/>
                      <a:gd name="connsiteY23" fmla="*/ 1163653 h 1163653"/>
                      <a:gd name="connsiteX24" fmla="*/ 2081750 w 7123861"/>
                      <a:gd name="connsiteY24" fmla="*/ 1163653 h 1163653"/>
                      <a:gd name="connsiteX25" fmla="*/ 1361449 w 7123861"/>
                      <a:gd name="connsiteY25" fmla="*/ 1163653 h 1163653"/>
                      <a:gd name="connsiteX26" fmla="*/ 0 w 7123861"/>
                      <a:gd name="connsiteY26" fmla="*/ 1163653 h 1163653"/>
                      <a:gd name="connsiteX27" fmla="*/ 0 w 7123861"/>
                      <a:gd name="connsiteY27" fmla="*/ 994923 h 1163653"/>
                      <a:gd name="connsiteX28" fmla="*/ 0 w 7123861"/>
                      <a:gd name="connsiteY28" fmla="*/ 872739 h 1163653"/>
                      <a:gd name="connsiteX29" fmla="*/ 0 w 7123861"/>
                      <a:gd name="connsiteY29" fmla="*/ 704009 h 1163653"/>
                      <a:gd name="connsiteX30" fmla="*/ 0 w 7123861"/>
                      <a:gd name="connsiteY30" fmla="*/ 546916 h 1163653"/>
                      <a:gd name="connsiteX31" fmla="*/ 0 w 7123861"/>
                      <a:gd name="connsiteY31" fmla="*/ 424733 h 1163653"/>
                      <a:gd name="connsiteX32" fmla="*/ 0 w 7123861"/>
                      <a:gd name="connsiteY32" fmla="*/ 279276 h 1163653"/>
                      <a:gd name="connsiteX33" fmla="*/ 0 w 7123861"/>
                      <a:gd name="connsiteY33" fmla="*/ 145456 h 1163653"/>
                      <a:gd name="connsiteX34" fmla="*/ 0 w 7123861"/>
                      <a:gd name="connsiteY34" fmla="*/ 0 h 1163653"/>
                      <a:gd name="connsiteX0" fmla="*/ 0 w 7123861"/>
                      <a:gd name="connsiteY0" fmla="*/ 0 h 1163653"/>
                      <a:gd name="connsiteX1" fmla="*/ 577824 w 7123861"/>
                      <a:gd name="connsiteY1" fmla="*/ 0 h 1163653"/>
                      <a:gd name="connsiteX2" fmla="*/ 1369363 w 7123861"/>
                      <a:gd name="connsiteY2" fmla="*/ 0 h 1163653"/>
                      <a:gd name="connsiteX3" fmla="*/ 1947188 w 7123861"/>
                      <a:gd name="connsiteY3" fmla="*/ 0 h 1163653"/>
                      <a:gd name="connsiteX4" fmla="*/ 2525012 w 7123861"/>
                      <a:gd name="connsiteY4" fmla="*/ 0 h 1163653"/>
                      <a:gd name="connsiteX5" fmla="*/ 3102836 w 7123861"/>
                      <a:gd name="connsiteY5" fmla="*/ 0 h 1163653"/>
                      <a:gd name="connsiteX6" fmla="*/ 3569846 w 7123861"/>
                      <a:gd name="connsiteY6" fmla="*/ 0 h 1163653"/>
                      <a:gd name="connsiteX7" fmla="*/ 4036855 w 7123861"/>
                      <a:gd name="connsiteY7" fmla="*/ 0 h 1163653"/>
                      <a:gd name="connsiteX8" fmla="*/ 4389802 w 7123861"/>
                      <a:gd name="connsiteY8" fmla="*/ 0 h 1163653"/>
                      <a:gd name="connsiteX9" fmla="*/ 4757155 w 7123861"/>
                      <a:gd name="connsiteY9" fmla="*/ 0 h 1163653"/>
                      <a:gd name="connsiteX10" fmla="*/ 5619935 w 7123861"/>
                      <a:gd name="connsiteY10" fmla="*/ 0 h 1163653"/>
                      <a:gd name="connsiteX11" fmla="*/ 5994491 w 7123861"/>
                      <a:gd name="connsiteY11" fmla="*/ 0 h 1163653"/>
                      <a:gd name="connsiteX12" fmla="*/ 6340235 w 7123861"/>
                      <a:gd name="connsiteY12" fmla="*/ 0 h 1163653"/>
                      <a:gd name="connsiteX13" fmla="*/ 6708539 w 7123861"/>
                      <a:gd name="connsiteY13" fmla="*/ 0 h 1163653"/>
                      <a:gd name="connsiteX14" fmla="*/ 7123861 w 7123861"/>
                      <a:gd name="connsiteY14" fmla="*/ 0 h 1163653"/>
                      <a:gd name="connsiteX15" fmla="*/ 7123861 w 7123861"/>
                      <a:gd name="connsiteY15" fmla="*/ 110547 h 1163653"/>
                      <a:gd name="connsiteX16" fmla="*/ 7123861 w 7123861"/>
                      <a:gd name="connsiteY16" fmla="*/ 244367 h 1163653"/>
                      <a:gd name="connsiteX17" fmla="*/ 7123861 w 7123861"/>
                      <a:gd name="connsiteY17" fmla="*/ 401460 h 1163653"/>
                      <a:gd name="connsiteX18" fmla="*/ 7123861 w 7123861"/>
                      <a:gd name="connsiteY18" fmla="*/ 535280 h 1163653"/>
                      <a:gd name="connsiteX19" fmla="*/ 7123861 w 7123861"/>
                      <a:gd name="connsiteY19" fmla="*/ 645827 h 1163653"/>
                      <a:gd name="connsiteX20" fmla="*/ 7123861 w 7123861"/>
                      <a:gd name="connsiteY20" fmla="*/ 802920 h 1163653"/>
                      <a:gd name="connsiteX21" fmla="*/ 7123861 w 7123861"/>
                      <a:gd name="connsiteY21" fmla="*/ 936740 h 1163653"/>
                      <a:gd name="connsiteX22" fmla="*/ 7123861 w 7123861"/>
                      <a:gd name="connsiteY22" fmla="*/ 1163653 h 1163653"/>
                      <a:gd name="connsiteX23" fmla="*/ 6403559 w 7123861"/>
                      <a:gd name="connsiteY23" fmla="*/ 1163653 h 1163653"/>
                      <a:gd name="connsiteX24" fmla="*/ 5683258 w 7123861"/>
                      <a:gd name="connsiteY24" fmla="*/ 1163653 h 1163653"/>
                      <a:gd name="connsiteX25" fmla="*/ 4820479 w 7123861"/>
                      <a:gd name="connsiteY25" fmla="*/ 1163653 h 1163653"/>
                      <a:gd name="connsiteX26" fmla="*/ 3886462 w 7123861"/>
                      <a:gd name="connsiteY26" fmla="*/ 1163653 h 1163653"/>
                      <a:gd name="connsiteX27" fmla="*/ 3094921 w 7123861"/>
                      <a:gd name="connsiteY27" fmla="*/ 1163653 h 1163653"/>
                      <a:gd name="connsiteX28" fmla="*/ 2445859 w 7123861"/>
                      <a:gd name="connsiteY28" fmla="*/ 1163653 h 1163653"/>
                      <a:gd name="connsiteX29" fmla="*/ 1654318 w 7123861"/>
                      <a:gd name="connsiteY29" fmla="*/ 1163653 h 1163653"/>
                      <a:gd name="connsiteX30" fmla="*/ 934016 w 7123861"/>
                      <a:gd name="connsiteY30" fmla="*/ 1163653 h 1163653"/>
                      <a:gd name="connsiteX31" fmla="*/ 476348 w 7123861"/>
                      <a:gd name="connsiteY31" fmla="*/ 1163653 h 1163653"/>
                      <a:gd name="connsiteX32" fmla="*/ 0 w 7123861"/>
                      <a:gd name="connsiteY32" fmla="*/ 1163653 h 1163653"/>
                      <a:gd name="connsiteX33" fmla="*/ 0 w 7123861"/>
                      <a:gd name="connsiteY33" fmla="*/ 994923 h 1163653"/>
                      <a:gd name="connsiteX34" fmla="*/ 0 w 7123861"/>
                      <a:gd name="connsiteY34" fmla="*/ 872739 h 1163653"/>
                      <a:gd name="connsiteX35" fmla="*/ 0 w 7123861"/>
                      <a:gd name="connsiteY35" fmla="*/ 738919 h 1163653"/>
                      <a:gd name="connsiteX36" fmla="*/ 0 w 7123861"/>
                      <a:gd name="connsiteY36" fmla="*/ 570189 h 1163653"/>
                      <a:gd name="connsiteX37" fmla="*/ 0 w 7123861"/>
                      <a:gd name="connsiteY37" fmla="*/ 413096 h 1163653"/>
                      <a:gd name="connsiteX38" fmla="*/ 0 w 7123861"/>
                      <a:gd name="connsiteY38" fmla="*/ 302549 h 1163653"/>
                      <a:gd name="connsiteX39" fmla="*/ 0 w 7123861"/>
                      <a:gd name="connsiteY39" fmla="*/ 157093 h 1163653"/>
                      <a:gd name="connsiteX40" fmla="*/ 0 w 7123861"/>
                      <a:gd name="connsiteY40" fmla="*/ 0 h 1163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123861" h="1163653" fill="none" extrusionOk="0">
                        <a:moveTo>
                          <a:pt x="0" y="0"/>
                        </a:moveTo>
                        <a:cubicBezTo>
                          <a:pt x="384440" y="275"/>
                          <a:pt x="456680" y="4242"/>
                          <a:pt x="791540" y="0"/>
                        </a:cubicBezTo>
                        <a:cubicBezTo>
                          <a:pt x="1073115" y="-25270"/>
                          <a:pt x="1484502" y="-3073"/>
                          <a:pt x="1725557" y="0"/>
                        </a:cubicBezTo>
                        <a:cubicBezTo>
                          <a:pt x="1938347" y="-10695"/>
                          <a:pt x="2089907" y="11910"/>
                          <a:pt x="2374620" y="0"/>
                        </a:cubicBezTo>
                        <a:cubicBezTo>
                          <a:pt x="2654414" y="-9293"/>
                          <a:pt x="2956297" y="3302"/>
                          <a:pt x="3237398" y="0"/>
                        </a:cubicBezTo>
                        <a:cubicBezTo>
                          <a:pt x="3385634" y="18073"/>
                          <a:pt x="3556783" y="-14031"/>
                          <a:pt x="3642905" y="0"/>
                        </a:cubicBezTo>
                        <a:cubicBezTo>
                          <a:pt x="3729027" y="14031"/>
                          <a:pt x="3905456" y="6205"/>
                          <a:pt x="4100178" y="0"/>
                        </a:cubicBezTo>
                        <a:cubicBezTo>
                          <a:pt x="4458878" y="4113"/>
                          <a:pt x="4540797" y="-3460"/>
                          <a:pt x="4962956" y="0"/>
                        </a:cubicBezTo>
                        <a:cubicBezTo>
                          <a:pt x="5390884" y="-6020"/>
                          <a:pt x="5294603" y="5799"/>
                          <a:pt x="5612019" y="0"/>
                        </a:cubicBezTo>
                        <a:cubicBezTo>
                          <a:pt x="5804072" y="-29650"/>
                          <a:pt x="6519052" y="72319"/>
                          <a:pt x="7123861" y="0"/>
                        </a:cubicBezTo>
                        <a:cubicBezTo>
                          <a:pt x="7135564" y="26927"/>
                          <a:pt x="7149672" y="99601"/>
                          <a:pt x="7123861" y="133820"/>
                        </a:cubicBezTo>
                        <a:cubicBezTo>
                          <a:pt x="7089283" y="185323"/>
                          <a:pt x="7125524" y="200397"/>
                          <a:pt x="7123861" y="256003"/>
                        </a:cubicBezTo>
                        <a:cubicBezTo>
                          <a:pt x="7127894" y="312412"/>
                          <a:pt x="7114216" y="336923"/>
                          <a:pt x="7123861" y="401460"/>
                        </a:cubicBezTo>
                        <a:cubicBezTo>
                          <a:pt x="7135490" y="462011"/>
                          <a:pt x="7131588" y="486603"/>
                          <a:pt x="7123861" y="512007"/>
                        </a:cubicBezTo>
                        <a:cubicBezTo>
                          <a:pt x="7110330" y="532010"/>
                          <a:pt x="7124762" y="565888"/>
                          <a:pt x="7123861" y="622554"/>
                        </a:cubicBezTo>
                        <a:cubicBezTo>
                          <a:pt x="7126255" y="676712"/>
                          <a:pt x="7152340" y="715021"/>
                          <a:pt x="7123861" y="791284"/>
                        </a:cubicBezTo>
                        <a:cubicBezTo>
                          <a:pt x="7098008" y="877620"/>
                          <a:pt x="7122850" y="882638"/>
                          <a:pt x="7123861" y="936740"/>
                        </a:cubicBezTo>
                        <a:cubicBezTo>
                          <a:pt x="7124391" y="983795"/>
                          <a:pt x="7084341" y="1080522"/>
                          <a:pt x="7123861" y="1163653"/>
                        </a:cubicBezTo>
                        <a:cubicBezTo>
                          <a:pt x="6758879" y="1165267"/>
                          <a:pt x="6548962" y="1154665"/>
                          <a:pt x="6403559" y="1163653"/>
                        </a:cubicBezTo>
                        <a:cubicBezTo>
                          <a:pt x="6219036" y="1152700"/>
                          <a:pt x="5763588" y="1201317"/>
                          <a:pt x="5469542" y="1163653"/>
                        </a:cubicBezTo>
                        <a:cubicBezTo>
                          <a:pt x="5133036" y="1144639"/>
                          <a:pt x="5046493" y="1168854"/>
                          <a:pt x="4749240" y="1163653"/>
                        </a:cubicBezTo>
                        <a:cubicBezTo>
                          <a:pt x="4459471" y="1171196"/>
                          <a:pt x="4243830" y="1171642"/>
                          <a:pt x="3886462" y="1163653"/>
                        </a:cubicBezTo>
                        <a:cubicBezTo>
                          <a:pt x="3498062" y="1182932"/>
                          <a:pt x="3433094" y="1154470"/>
                          <a:pt x="3308637" y="1163653"/>
                        </a:cubicBezTo>
                        <a:cubicBezTo>
                          <a:pt x="3179921" y="1150864"/>
                          <a:pt x="2882290" y="1138753"/>
                          <a:pt x="2730813" y="1163653"/>
                        </a:cubicBezTo>
                        <a:cubicBezTo>
                          <a:pt x="2476317" y="1173159"/>
                          <a:pt x="2212709" y="1165215"/>
                          <a:pt x="2081750" y="1163653"/>
                        </a:cubicBezTo>
                        <a:cubicBezTo>
                          <a:pt x="1985690" y="1166634"/>
                          <a:pt x="1713355" y="1205537"/>
                          <a:pt x="1361449" y="1163653"/>
                        </a:cubicBezTo>
                        <a:cubicBezTo>
                          <a:pt x="1118940" y="1223575"/>
                          <a:pt x="493495" y="1138471"/>
                          <a:pt x="0" y="1163653"/>
                        </a:cubicBezTo>
                        <a:cubicBezTo>
                          <a:pt x="41980" y="1081624"/>
                          <a:pt x="37182" y="1064484"/>
                          <a:pt x="0" y="994923"/>
                        </a:cubicBezTo>
                        <a:cubicBezTo>
                          <a:pt x="-34171" y="924891"/>
                          <a:pt x="-16116" y="928193"/>
                          <a:pt x="0" y="872739"/>
                        </a:cubicBezTo>
                        <a:cubicBezTo>
                          <a:pt x="17155" y="828196"/>
                          <a:pt x="-16306" y="767049"/>
                          <a:pt x="0" y="704009"/>
                        </a:cubicBezTo>
                        <a:cubicBezTo>
                          <a:pt x="21126" y="631269"/>
                          <a:pt x="35715" y="593900"/>
                          <a:pt x="0" y="546916"/>
                        </a:cubicBezTo>
                        <a:cubicBezTo>
                          <a:pt x="-29359" y="503997"/>
                          <a:pt x="20288" y="472482"/>
                          <a:pt x="0" y="424733"/>
                        </a:cubicBezTo>
                        <a:cubicBezTo>
                          <a:pt x="-17975" y="384026"/>
                          <a:pt x="26390" y="334014"/>
                          <a:pt x="0" y="279276"/>
                        </a:cubicBezTo>
                        <a:cubicBezTo>
                          <a:pt x="-36748" y="211277"/>
                          <a:pt x="31250" y="193149"/>
                          <a:pt x="0" y="145456"/>
                        </a:cubicBezTo>
                        <a:cubicBezTo>
                          <a:pt x="-32255" y="101105"/>
                          <a:pt x="23072" y="45970"/>
                          <a:pt x="0" y="0"/>
                        </a:cubicBezTo>
                        <a:close/>
                      </a:path>
                      <a:path w="7123861" h="1163653" stroke="0" extrusionOk="0">
                        <a:moveTo>
                          <a:pt x="0" y="0"/>
                        </a:moveTo>
                        <a:cubicBezTo>
                          <a:pt x="213095" y="14758"/>
                          <a:pt x="407199" y="21613"/>
                          <a:pt x="577824" y="0"/>
                        </a:cubicBezTo>
                        <a:cubicBezTo>
                          <a:pt x="819427" y="-19021"/>
                          <a:pt x="1095775" y="73083"/>
                          <a:pt x="1369363" y="0"/>
                        </a:cubicBezTo>
                        <a:cubicBezTo>
                          <a:pt x="1667899" y="831"/>
                          <a:pt x="1698485" y="4895"/>
                          <a:pt x="1947188" y="0"/>
                        </a:cubicBezTo>
                        <a:cubicBezTo>
                          <a:pt x="2196112" y="-3794"/>
                          <a:pt x="2393430" y="14809"/>
                          <a:pt x="2525012" y="0"/>
                        </a:cubicBezTo>
                        <a:cubicBezTo>
                          <a:pt x="2629878" y="2113"/>
                          <a:pt x="2919974" y="-45672"/>
                          <a:pt x="3102836" y="0"/>
                        </a:cubicBezTo>
                        <a:cubicBezTo>
                          <a:pt x="3214709" y="5129"/>
                          <a:pt x="3401375" y="3401"/>
                          <a:pt x="3569846" y="0"/>
                        </a:cubicBezTo>
                        <a:cubicBezTo>
                          <a:pt x="3738317" y="-3401"/>
                          <a:pt x="3931496" y="10104"/>
                          <a:pt x="4036855" y="0"/>
                        </a:cubicBezTo>
                        <a:cubicBezTo>
                          <a:pt x="4110653" y="-11198"/>
                          <a:pt x="4294581" y="11980"/>
                          <a:pt x="4389802" y="0"/>
                        </a:cubicBezTo>
                        <a:cubicBezTo>
                          <a:pt x="4485023" y="-11980"/>
                          <a:pt x="4601328" y="15244"/>
                          <a:pt x="4757155" y="0"/>
                        </a:cubicBezTo>
                        <a:cubicBezTo>
                          <a:pt x="4994842" y="-2490"/>
                          <a:pt x="5303555" y="76721"/>
                          <a:pt x="5619935" y="0"/>
                        </a:cubicBezTo>
                        <a:cubicBezTo>
                          <a:pt x="5803737" y="17883"/>
                          <a:pt x="5892378" y="-17944"/>
                          <a:pt x="5994491" y="0"/>
                        </a:cubicBezTo>
                        <a:cubicBezTo>
                          <a:pt x="6096604" y="17944"/>
                          <a:pt x="6209091" y="5902"/>
                          <a:pt x="6340235" y="0"/>
                        </a:cubicBezTo>
                        <a:cubicBezTo>
                          <a:pt x="6461313" y="6422"/>
                          <a:pt x="6526037" y="3385"/>
                          <a:pt x="6708539" y="0"/>
                        </a:cubicBezTo>
                        <a:cubicBezTo>
                          <a:pt x="6891041" y="-3385"/>
                          <a:pt x="6964672" y="-4364"/>
                          <a:pt x="7123861" y="0"/>
                        </a:cubicBezTo>
                        <a:cubicBezTo>
                          <a:pt x="7143813" y="58339"/>
                          <a:pt x="7107893" y="64678"/>
                          <a:pt x="7123861" y="110547"/>
                        </a:cubicBezTo>
                        <a:cubicBezTo>
                          <a:pt x="7140921" y="158708"/>
                          <a:pt x="7127213" y="195491"/>
                          <a:pt x="7123861" y="244367"/>
                        </a:cubicBezTo>
                        <a:cubicBezTo>
                          <a:pt x="7111578" y="305938"/>
                          <a:pt x="7094886" y="328091"/>
                          <a:pt x="7123861" y="401460"/>
                        </a:cubicBezTo>
                        <a:cubicBezTo>
                          <a:pt x="7150381" y="482903"/>
                          <a:pt x="7114827" y="468747"/>
                          <a:pt x="7123861" y="535280"/>
                        </a:cubicBezTo>
                        <a:cubicBezTo>
                          <a:pt x="7128147" y="601314"/>
                          <a:pt x="7105541" y="627994"/>
                          <a:pt x="7123861" y="645827"/>
                        </a:cubicBezTo>
                        <a:cubicBezTo>
                          <a:pt x="7137222" y="657857"/>
                          <a:pt x="7089429" y="720474"/>
                          <a:pt x="7123861" y="802920"/>
                        </a:cubicBezTo>
                        <a:cubicBezTo>
                          <a:pt x="7148746" y="867644"/>
                          <a:pt x="7118204" y="896929"/>
                          <a:pt x="7123861" y="936740"/>
                        </a:cubicBezTo>
                        <a:cubicBezTo>
                          <a:pt x="7130532" y="983162"/>
                          <a:pt x="7140345" y="1106560"/>
                          <a:pt x="7123861" y="1163653"/>
                        </a:cubicBezTo>
                        <a:cubicBezTo>
                          <a:pt x="6799434" y="1187948"/>
                          <a:pt x="6564336" y="1172664"/>
                          <a:pt x="6403559" y="1163653"/>
                        </a:cubicBezTo>
                        <a:cubicBezTo>
                          <a:pt x="6206930" y="1181644"/>
                          <a:pt x="5828293" y="1163733"/>
                          <a:pt x="5683258" y="1163653"/>
                        </a:cubicBezTo>
                        <a:cubicBezTo>
                          <a:pt x="5518337" y="1187954"/>
                          <a:pt x="5163030" y="1127406"/>
                          <a:pt x="4820479" y="1163653"/>
                        </a:cubicBezTo>
                        <a:cubicBezTo>
                          <a:pt x="4483333" y="1152063"/>
                          <a:pt x="4284176" y="1181374"/>
                          <a:pt x="3886462" y="1163653"/>
                        </a:cubicBezTo>
                        <a:cubicBezTo>
                          <a:pt x="3482863" y="1169756"/>
                          <a:pt x="3442530" y="1171279"/>
                          <a:pt x="3094921" y="1163653"/>
                        </a:cubicBezTo>
                        <a:cubicBezTo>
                          <a:pt x="2745570" y="1155799"/>
                          <a:pt x="2641020" y="1183009"/>
                          <a:pt x="2445859" y="1163653"/>
                        </a:cubicBezTo>
                        <a:cubicBezTo>
                          <a:pt x="2230721" y="1151104"/>
                          <a:pt x="2002536" y="1125978"/>
                          <a:pt x="1654318" y="1163653"/>
                        </a:cubicBezTo>
                        <a:cubicBezTo>
                          <a:pt x="1329633" y="1181238"/>
                          <a:pt x="1158925" y="1161043"/>
                          <a:pt x="934016" y="1163653"/>
                        </a:cubicBezTo>
                        <a:cubicBezTo>
                          <a:pt x="797485" y="1161762"/>
                          <a:pt x="704509" y="1162333"/>
                          <a:pt x="476348" y="1163653"/>
                        </a:cubicBezTo>
                        <a:cubicBezTo>
                          <a:pt x="248187" y="1164973"/>
                          <a:pt x="161576" y="1145116"/>
                          <a:pt x="0" y="1163653"/>
                        </a:cubicBezTo>
                        <a:cubicBezTo>
                          <a:pt x="-50" y="1096641"/>
                          <a:pt x="52258" y="1079692"/>
                          <a:pt x="0" y="994923"/>
                        </a:cubicBezTo>
                        <a:cubicBezTo>
                          <a:pt x="-37804" y="925424"/>
                          <a:pt x="-14930" y="924990"/>
                          <a:pt x="0" y="872739"/>
                        </a:cubicBezTo>
                        <a:cubicBezTo>
                          <a:pt x="7950" y="819413"/>
                          <a:pt x="-25318" y="796713"/>
                          <a:pt x="0" y="738919"/>
                        </a:cubicBezTo>
                        <a:cubicBezTo>
                          <a:pt x="20856" y="682686"/>
                          <a:pt x="27109" y="608385"/>
                          <a:pt x="0" y="570189"/>
                        </a:cubicBezTo>
                        <a:cubicBezTo>
                          <a:pt x="-21957" y="541386"/>
                          <a:pt x="-21585" y="452783"/>
                          <a:pt x="0" y="413096"/>
                        </a:cubicBezTo>
                        <a:cubicBezTo>
                          <a:pt x="20852" y="380171"/>
                          <a:pt x="9789" y="320977"/>
                          <a:pt x="0" y="302549"/>
                        </a:cubicBezTo>
                        <a:cubicBezTo>
                          <a:pt x="-3221" y="278033"/>
                          <a:pt x="-15872" y="214454"/>
                          <a:pt x="0" y="157093"/>
                        </a:cubicBezTo>
                        <a:cubicBezTo>
                          <a:pt x="15536" y="96227"/>
                          <a:pt x="-41076" y="39096"/>
                          <a:pt x="0" y="0"/>
                        </a:cubicBezTo>
                        <a:close/>
                      </a:path>
                      <a:path w="7123861" h="1163653" fill="none" stroke="0" extrusionOk="0">
                        <a:moveTo>
                          <a:pt x="0" y="0"/>
                        </a:moveTo>
                        <a:cubicBezTo>
                          <a:pt x="387974" y="14254"/>
                          <a:pt x="467640" y="-5167"/>
                          <a:pt x="791540" y="0"/>
                        </a:cubicBezTo>
                        <a:cubicBezTo>
                          <a:pt x="1088765" y="-57407"/>
                          <a:pt x="1523009" y="38318"/>
                          <a:pt x="1725557" y="0"/>
                        </a:cubicBezTo>
                        <a:cubicBezTo>
                          <a:pt x="1977092" y="-608"/>
                          <a:pt x="2061980" y="2916"/>
                          <a:pt x="2374620" y="0"/>
                        </a:cubicBezTo>
                        <a:cubicBezTo>
                          <a:pt x="2736444" y="-2426"/>
                          <a:pt x="2992907" y="-8817"/>
                          <a:pt x="3237398" y="0"/>
                        </a:cubicBezTo>
                        <a:cubicBezTo>
                          <a:pt x="3398349" y="9326"/>
                          <a:pt x="3499456" y="14433"/>
                          <a:pt x="3660160" y="0"/>
                        </a:cubicBezTo>
                        <a:cubicBezTo>
                          <a:pt x="3820864" y="-14433"/>
                          <a:pt x="3956281" y="2219"/>
                          <a:pt x="4100178" y="0"/>
                        </a:cubicBezTo>
                        <a:cubicBezTo>
                          <a:pt x="4476172" y="-6731"/>
                          <a:pt x="4527158" y="-6207"/>
                          <a:pt x="4962956" y="0"/>
                        </a:cubicBezTo>
                        <a:cubicBezTo>
                          <a:pt x="5385403" y="14982"/>
                          <a:pt x="5302171" y="24296"/>
                          <a:pt x="5612019" y="0"/>
                        </a:cubicBezTo>
                        <a:cubicBezTo>
                          <a:pt x="5878369" y="-19547"/>
                          <a:pt x="6558483" y="-31060"/>
                          <a:pt x="7123861" y="0"/>
                        </a:cubicBezTo>
                        <a:cubicBezTo>
                          <a:pt x="7141548" y="25606"/>
                          <a:pt x="7152037" y="102010"/>
                          <a:pt x="7123861" y="133820"/>
                        </a:cubicBezTo>
                        <a:cubicBezTo>
                          <a:pt x="7082154" y="176541"/>
                          <a:pt x="7127902" y="205413"/>
                          <a:pt x="7123861" y="256003"/>
                        </a:cubicBezTo>
                        <a:cubicBezTo>
                          <a:pt x="7127195" y="308842"/>
                          <a:pt x="7113141" y="333677"/>
                          <a:pt x="7123861" y="401460"/>
                        </a:cubicBezTo>
                        <a:cubicBezTo>
                          <a:pt x="7135694" y="464143"/>
                          <a:pt x="7134851" y="493967"/>
                          <a:pt x="7123861" y="512007"/>
                        </a:cubicBezTo>
                        <a:cubicBezTo>
                          <a:pt x="7113148" y="535467"/>
                          <a:pt x="7118027" y="560799"/>
                          <a:pt x="7123861" y="622554"/>
                        </a:cubicBezTo>
                        <a:cubicBezTo>
                          <a:pt x="7123625" y="675281"/>
                          <a:pt x="7153030" y="700900"/>
                          <a:pt x="7123861" y="791284"/>
                        </a:cubicBezTo>
                        <a:cubicBezTo>
                          <a:pt x="7100817" y="877688"/>
                          <a:pt x="7124486" y="890069"/>
                          <a:pt x="7123861" y="936740"/>
                        </a:cubicBezTo>
                        <a:cubicBezTo>
                          <a:pt x="7106332" y="979652"/>
                          <a:pt x="7095103" y="1083832"/>
                          <a:pt x="7123861" y="1163653"/>
                        </a:cubicBezTo>
                        <a:cubicBezTo>
                          <a:pt x="6753205" y="1169081"/>
                          <a:pt x="6584387" y="1153876"/>
                          <a:pt x="6403559" y="1163653"/>
                        </a:cubicBezTo>
                        <a:cubicBezTo>
                          <a:pt x="6223563" y="1155610"/>
                          <a:pt x="5709470" y="1183535"/>
                          <a:pt x="5469542" y="1163653"/>
                        </a:cubicBezTo>
                        <a:cubicBezTo>
                          <a:pt x="5137665" y="1156916"/>
                          <a:pt x="5054374" y="1152563"/>
                          <a:pt x="4749240" y="1163653"/>
                        </a:cubicBezTo>
                        <a:cubicBezTo>
                          <a:pt x="4450903" y="1173364"/>
                          <a:pt x="4300866" y="1121772"/>
                          <a:pt x="3886462" y="1163653"/>
                        </a:cubicBezTo>
                        <a:cubicBezTo>
                          <a:pt x="3497779" y="1169295"/>
                          <a:pt x="3435155" y="1156476"/>
                          <a:pt x="3308637" y="1163653"/>
                        </a:cubicBezTo>
                        <a:cubicBezTo>
                          <a:pt x="3205166" y="1160101"/>
                          <a:pt x="2846009" y="1163464"/>
                          <a:pt x="2730813" y="1163653"/>
                        </a:cubicBezTo>
                        <a:cubicBezTo>
                          <a:pt x="2419061" y="1149828"/>
                          <a:pt x="2212145" y="1157717"/>
                          <a:pt x="2081750" y="1163653"/>
                        </a:cubicBezTo>
                        <a:cubicBezTo>
                          <a:pt x="1880838" y="1143555"/>
                          <a:pt x="1672517" y="1163582"/>
                          <a:pt x="1361449" y="1163653"/>
                        </a:cubicBezTo>
                        <a:cubicBezTo>
                          <a:pt x="1029231" y="1050519"/>
                          <a:pt x="485688" y="1224422"/>
                          <a:pt x="0" y="1163653"/>
                        </a:cubicBezTo>
                        <a:cubicBezTo>
                          <a:pt x="45330" y="1080032"/>
                          <a:pt x="34445" y="1062546"/>
                          <a:pt x="0" y="994923"/>
                        </a:cubicBezTo>
                        <a:cubicBezTo>
                          <a:pt x="-34845" y="926990"/>
                          <a:pt x="-17634" y="929340"/>
                          <a:pt x="0" y="872739"/>
                        </a:cubicBezTo>
                        <a:cubicBezTo>
                          <a:pt x="12619" y="820830"/>
                          <a:pt x="-16053" y="775398"/>
                          <a:pt x="0" y="704009"/>
                        </a:cubicBezTo>
                        <a:cubicBezTo>
                          <a:pt x="15749" y="628534"/>
                          <a:pt x="40494" y="585643"/>
                          <a:pt x="0" y="546916"/>
                        </a:cubicBezTo>
                        <a:cubicBezTo>
                          <a:pt x="-42418" y="514640"/>
                          <a:pt x="16867" y="475785"/>
                          <a:pt x="0" y="424733"/>
                        </a:cubicBezTo>
                        <a:cubicBezTo>
                          <a:pt x="-25286" y="383043"/>
                          <a:pt x="34560" y="333953"/>
                          <a:pt x="0" y="279276"/>
                        </a:cubicBezTo>
                        <a:cubicBezTo>
                          <a:pt x="-30765" y="205082"/>
                          <a:pt x="23430" y="188478"/>
                          <a:pt x="0" y="145456"/>
                        </a:cubicBezTo>
                        <a:cubicBezTo>
                          <a:pt x="-36426" y="101023"/>
                          <a:pt x="10549" y="534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 algn="thaiDist">
              <a:lnSpc>
                <a:spcPct val="150000"/>
              </a:lnSpc>
              <a:spcBef>
                <a:spcPts val="1000"/>
              </a:spcBef>
              <a:buFontTx/>
              <a:buChar char="-"/>
            </a:pPr>
            <a:r>
              <a:rPr lang="th-TH" sz="16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การเบิกจ่ายงบประมาณ ไม่เป็นไปตามแผน</a:t>
            </a:r>
          </a:p>
        </p:txBody>
      </p:sp>
    </p:spTree>
    <p:extLst>
      <p:ext uri="{BB962C8B-B14F-4D97-AF65-F5344CB8AC3E}">
        <p14:creationId xmlns:p14="http://schemas.microsoft.com/office/powerpoint/2010/main" val="42862611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981" y="1879823"/>
            <a:ext cx="9541283" cy="1678278"/>
            <a:chOff x="539341" y="2558879"/>
            <a:chExt cx="10482604" cy="2013934"/>
          </a:xfrm>
        </p:grpSpPr>
        <p:sp>
          <p:nvSpPr>
            <p:cNvPr id="4" name="Freeform 3"/>
            <p:cNvSpPr/>
            <p:nvPr/>
          </p:nvSpPr>
          <p:spPr>
            <a:xfrm>
              <a:off x="539341" y="2558879"/>
              <a:ext cx="3041326" cy="1976435"/>
            </a:xfrm>
            <a:custGeom>
              <a:avLst/>
              <a:gdLst>
                <a:gd name="connsiteX0" fmla="*/ 0 w 2928898"/>
                <a:gd name="connsiteY0" fmla="*/ 197644 h 1976435"/>
                <a:gd name="connsiteX1" fmla="*/ 197644 w 2928898"/>
                <a:gd name="connsiteY1" fmla="*/ 0 h 1976435"/>
                <a:gd name="connsiteX2" fmla="*/ 2731255 w 2928898"/>
                <a:gd name="connsiteY2" fmla="*/ 0 h 1976435"/>
                <a:gd name="connsiteX3" fmla="*/ 2928899 w 2928898"/>
                <a:gd name="connsiteY3" fmla="*/ 197644 h 1976435"/>
                <a:gd name="connsiteX4" fmla="*/ 2928898 w 2928898"/>
                <a:gd name="connsiteY4" fmla="*/ 1778792 h 1976435"/>
                <a:gd name="connsiteX5" fmla="*/ 2731254 w 2928898"/>
                <a:gd name="connsiteY5" fmla="*/ 1976436 h 1976435"/>
                <a:gd name="connsiteX6" fmla="*/ 197644 w 2928898"/>
                <a:gd name="connsiteY6" fmla="*/ 1976435 h 1976435"/>
                <a:gd name="connsiteX7" fmla="*/ 0 w 2928898"/>
                <a:gd name="connsiteY7" fmla="*/ 1778791 h 1976435"/>
                <a:gd name="connsiteX8" fmla="*/ 0 w 2928898"/>
                <a:gd name="connsiteY8" fmla="*/ 197644 h 197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898" h="1976435">
                  <a:moveTo>
                    <a:pt x="0" y="197644"/>
                  </a:moveTo>
                  <a:cubicBezTo>
                    <a:pt x="0" y="88488"/>
                    <a:pt x="88488" y="0"/>
                    <a:pt x="197644" y="0"/>
                  </a:cubicBezTo>
                  <a:lnTo>
                    <a:pt x="2731255" y="0"/>
                  </a:lnTo>
                  <a:cubicBezTo>
                    <a:pt x="2840411" y="0"/>
                    <a:pt x="2928899" y="88488"/>
                    <a:pt x="2928899" y="197644"/>
                  </a:cubicBezTo>
                  <a:cubicBezTo>
                    <a:pt x="2928899" y="724693"/>
                    <a:pt x="2928898" y="1251743"/>
                    <a:pt x="2928898" y="1778792"/>
                  </a:cubicBezTo>
                  <a:cubicBezTo>
                    <a:pt x="2928898" y="1887948"/>
                    <a:pt x="2840410" y="1976436"/>
                    <a:pt x="2731254" y="1976436"/>
                  </a:cubicBezTo>
                  <a:lnTo>
                    <a:pt x="197644" y="1976435"/>
                  </a:lnTo>
                  <a:cubicBezTo>
                    <a:pt x="88488" y="1976435"/>
                    <a:pt x="0" y="1887947"/>
                    <a:pt x="0" y="1778791"/>
                  </a:cubicBezTo>
                  <a:lnTo>
                    <a:pt x="0" y="19764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690" tIns="92690" rIns="92690" bIns="92690" numCol="1" spcCol="1270" anchor="ctr" anchorCtr="0">
              <a:noAutofit/>
            </a:bodyPr>
            <a:lstStyle/>
            <a:p>
              <a:pPr algn="ctr" defTabSz="518563">
                <a:lnSpc>
                  <a:spcPts val="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ปรับปรุงรูปแบบสื่อ </a:t>
              </a:r>
              <a:r>
                <a:rPr lang="th-TH" sz="1400" b="1" kern="0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ให้เหมาะสมกับ</a:t>
              </a: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กลุ่มเป้าหมาย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689379" y="3268623"/>
              <a:ext cx="515372" cy="602889"/>
            </a:xfrm>
            <a:custGeom>
              <a:avLst/>
              <a:gdLst>
                <a:gd name="connsiteX0" fmla="*/ 0 w 515372"/>
                <a:gd name="connsiteY0" fmla="*/ 120578 h 602889"/>
                <a:gd name="connsiteX1" fmla="*/ 257686 w 515372"/>
                <a:gd name="connsiteY1" fmla="*/ 120578 h 602889"/>
                <a:gd name="connsiteX2" fmla="*/ 257686 w 515372"/>
                <a:gd name="connsiteY2" fmla="*/ 0 h 602889"/>
                <a:gd name="connsiteX3" fmla="*/ 515372 w 515372"/>
                <a:gd name="connsiteY3" fmla="*/ 301445 h 602889"/>
                <a:gd name="connsiteX4" fmla="*/ 257686 w 515372"/>
                <a:gd name="connsiteY4" fmla="*/ 602889 h 602889"/>
                <a:gd name="connsiteX5" fmla="*/ 257686 w 515372"/>
                <a:gd name="connsiteY5" fmla="*/ 482311 h 602889"/>
                <a:gd name="connsiteX6" fmla="*/ 0 w 515372"/>
                <a:gd name="connsiteY6" fmla="*/ 482311 h 602889"/>
                <a:gd name="connsiteX7" fmla="*/ 0 w 515372"/>
                <a:gd name="connsiteY7" fmla="*/ 120578 h 6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72" h="602889">
                  <a:moveTo>
                    <a:pt x="0" y="120578"/>
                  </a:moveTo>
                  <a:lnTo>
                    <a:pt x="257686" y="120578"/>
                  </a:lnTo>
                  <a:lnTo>
                    <a:pt x="257686" y="0"/>
                  </a:lnTo>
                  <a:lnTo>
                    <a:pt x="515372" y="301445"/>
                  </a:lnTo>
                  <a:lnTo>
                    <a:pt x="257686" y="602889"/>
                  </a:lnTo>
                  <a:lnTo>
                    <a:pt x="257686" y="482311"/>
                  </a:lnTo>
                  <a:lnTo>
                    <a:pt x="0" y="482311"/>
                  </a:lnTo>
                  <a:lnTo>
                    <a:pt x="0" y="120578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0482" rIns="128843" bIns="100482" numCol="1" spcCol="1270" anchor="ctr" anchorCtr="0">
              <a:noAutofit/>
            </a:bodyPr>
            <a:lstStyle/>
            <a:p>
              <a:pPr algn="ctr" defTabSz="8148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4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310206" y="2623194"/>
              <a:ext cx="2962104" cy="1949619"/>
            </a:xfrm>
            <a:custGeom>
              <a:avLst/>
              <a:gdLst>
                <a:gd name="connsiteX0" fmla="*/ 0 w 2710034"/>
                <a:gd name="connsiteY0" fmla="*/ 189375 h 1893747"/>
                <a:gd name="connsiteX1" fmla="*/ 189375 w 2710034"/>
                <a:gd name="connsiteY1" fmla="*/ 0 h 1893747"/>
                <a:gd name="connsiteX2" fmla="*/ 2520659 w 2710034"/>
                <a:gd name="connsiteY2" fmla="*/ 0 h 1893747"/>
                <a:gd name="connsiteX3" fmla="*/ 2710034 w 2710034"/>
                <a:gd name="connsiteY3" fmla="*/ 189375 h 1893747"/>
                <a:gd name="connsiteX4" fmla="*/ 2710034 w 2710034"/>
                <a:gd name="connsiteY4" fmla="*/ 1704372 h 1893747"/>
                <a:gd name="connsiteX5" fmla="*/ 2520659 w 2710034"/>
                <a:gd name="connsiteY5" fmla="*/ 1893747 h 1893747"/>
                <a:gd name="connsiteX6" fmla="*/ 189375 w 2710034"/>
                <a:gd name="connsiteY6" fmla="*/ 1893747 h 1893747"/>
                <a:gd name="connsiteX7" fmla="*/ 0 w 2710034"/>
                <a:gd name="connsiteY7" fmla="*/ 1704372 h 1893747"/>
                <a:gd name="connsiteX8" fmla="*/ 0 w 2710034"/>
                <a:gd name="connsiteY8" fmla="*/ 189375 h 18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034" h="1893747">
                  <a:moveTo>
                    <a:pt x="0" y="189375"/>
                  </a:moveTo>
                  <a:cubicBezTo>
                    <a:pt x="0" y="84786"/>
                    <a:pt x="84786" y="0"/>
                    <a:pt x="189375" y="0"/>
                  </a:cubicBezTo>
                  <a:lnTo>
                    <a:pt x="2520659" y="0"/>
                  </a:lnTo>
                  <a:cubicBezTo>
                    <a:pt x="2625248" y="0"/>
                    <a:pt x="2710034" y="84786"/>
                    <a:pt x="2710034" y="189375"/>
                  </a:cubicBezTo>
                  <a:lnTo>
                    <a:pt x="2710034" y="1704372"/>
                  </a:lnTo>
                  <a:cubicBezTo>
                    <a:pt x="2710034" y="1808961"/>
                    <a:pt x="2625248" y="1893747"/>
                    <a:pt x="2520659" y="1893747"/>
                  </a:cubicBezTo>
                  <a:lnTo>
                    <a:pt x="189375" y="1893747"/>
                  </a:lnTo>
                  <a:cubicBezTo>
                    <a:pt x="84786" y="1893747"/>
                    <a:pt x="0" y="1808961"/>
                    <a:pt x="0" y="1704372"/>
                  </a:cubicBezTo>
                  <a:lnTo>
                    <a:pt x="0" y="18937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672" tIns="90672" rIns="90672" bIns="90672" numCol="1" spcCol="1270" anchor="ctr" anchorCtr="0">
              <a:noAutofit/>
            </a:bodyPr>
            <a:lstStyle/>
            <a:p>
              <a:pPr algn="ctr" defTabSz="518563">
                <a:lnSpc>
                  <a:spcPts val="2750"/>
                </a:lnSpc>
                <a:spcBef>
                  <a:spcPct val="0"/>
                </a:spcBef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พัฒนาสื่อออนไลน์ ให้เหมาะสม</a:t>
              </a:r>
            </a:p>
            <a:p>
              <a:pPr algn="ctr" defTabSz="518563">
                <a:lnSpc>
                  <a:spcPts val="2750"/>
                </a:lnSpc>
                <a:spcBef>
                  <a:spcPct val="0"/>
                </a:spcBef>
              </a:pP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(ชุมชนเมือง)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059840" y="2604065"/>
              <a:ext cx="2962105" cy="1968748"/>
            </a:xfrm>
            <a:custGeom>
              <a:avLst/>
              <a:gdLst>
                <a:gd name="connsiteX0" fmla="*/ 0 w 2962105"/>
                <a:gd name="connsiteY0" fmla="*/ 196875 h 1968748"/>
                <a:gd name="connsiteX1" fmla="*/ 196875 w 2962105"/>
                <a:gd name="connsiteY1" fmla="*/ 0 h 1968748"/>
                <a:gd name="connsiteX2" fmla="*/ 2765230 w 2962105"/>
                <a:gd name="connsiteY2" fmla="*/ 0 h 1968748"/>
                <a:gd name="connsiteX3" fmla="*/ 2962105 w 2962105"/>
                <a:gd name="connsiteY3" fmla="*/ 196875 h 1968748"/>
                <a:gd name="connsiteX4" fmla="*/ 2962105 w 2962105"/>
                <a:gd name="connsiteY4" fmla="*/ 1771873 h 1968748"/>
                <a:gd name="connsiteX5" fmla="*/ 2765230 w 2962105"/>
                <a:gd name="connsiteY5" fmla="*/ 1968748 h 1968748"/>
                <a:gd name="connsiteX6" fmla="*/ 196875 w 2962105"/>
                <a:gd name="connsiteY6" fmla="*/ 1968748 h 1968748"/>
                <a:gd name="connsiteX7" fmla="*/ 0 w 2962105"/>
                <a:gd name="connsiteY7" fmla="*/ 1771873 h 1968748"/>
                <a:gd name="connsiteX8" fmla="*/ 0 w 2962105"/>
                <a:gd name="connsiteY8" fmla="*/ 196875 h 196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105" h="1968748">
                  <a:moveTo>
                    <a:pt x="0" y="196875"/>
                  </a:moveTo>
                  <a:cubicBezTo>
                    <a:pt x="0" y="88144"/>
                    <a:pt x="88144" y="0"/>
                    <a:pt x="196875" y="0"/>
                  </a:cubicBezTo>
                  <a:lnTo>
                    <a:pt x="2765230" y="0"/>
                  </a:lnTo>
                  <a:cubicBezTo>
                    <a:pt x="2873961" y="0"/>
                    <a:pt x="2962105" y="88144"/>
                    <a:pt x="2962105" y="196875"/>
                  </a:cubicBezTo>
                  <a:lnTo>
                    <a:pt x="2962105" y="1771873"/>
                  </a:lnTo>
                  <a:cubicBezTo>
                    <a:pt x="2962105" y="1880604"/>
                    <a:pt x="2873961" y="1968748"/>
                    <a:pt x="2765230" y="1968748"/>
                  </a:cubicBezTo>
                  <a:lnTo>
                    <a:pt x="196875" y="1968748"/>
                  </a:lnTo>
                  <a:cubicBezTo>
                    <a:pt x="88144" y="1968748"/>
                    <a:pt x="0" y="1880604"/>
                    <a:pt x="0" y="1771873"/>
                  </a:cubicBezTo>
                  <a:lnTo>
                    <a:pt x="0" y="19687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853" tIns="98853" rIns="98853" bIns="98853" numCol="1" spcCol="1270" anchor="ctr" anchorCtr="0">
              <a:noAutofit/>
            </a:bodyPr>
            <a:lstStyle/>
            <a:p>
              <a:pPr algn="ctr" defTabSz="592643">
                <a:lnSpc>
                  <a:spcPts val="325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400" b="1" kern="0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ประสาน/แจ้งข่าว ผ่านผู้นำชุมชน</a:t>
              </a:r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(พื้นที่ชนบท)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408389" y="3245651"/>
              <a:ext cx="515372" cy="602889"/>
            </a:xfrm>
            <a:custGeom>
              <a:avLst/>
              <a:gdLst>
                <a:gd name="connsiteX0" fmla="*/ 0 w 515372"/>
                <a:gd name="connsiteY0" fmla="*/ 120578 h 602889"/>
                <a:gd name="connsiteX1" fmla="*/ 257686 w 515372"/>
                <a:gd name="connsiteY1" fmla="*/ 120578 h 602889"/>
                <a:gd name="connsiteX2" fmla="*/ 257686 w 515372"/>
                <a:gd name="connsiteY2" fmla="*/ 0 h 602889"/>
                <a:gd name="connsiteX3" fmla="*/ 515372 w 515372"/>
                <a:gd name="connsiteY3" fmla="*/ 301445 h 602889"/>
                <a:gd name="connsiteX4" fmla="*/ 257686 w 515372"/>
                <a:gd name="connsiteY4" fmla="*/ 602889 h 602889"/>
                <a:gd name="connsiteX5" fmla="*/ 257686 w 515372"/>
                <a:gd name="connsiteY5" fmla="*/ 482311 h 602889"/>
                <a:gd name="connsiteX6" fmla="*/ 0 w 515372"/>
                <a:gd name="connsiteY6" fmla="*/ 482311 h 602889"/>
                <a:gd name="connsiteX7" fmla="*/ 0 w 515372"/>
                <a:gd name="connsiteY7" fmla="*/ 120578 h 6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72" h="602889">
                  <a:moveTo>
                    <a:pt x="0" y="120578"/>
                  </a:moveTo>
                  <a:lnTo>
                    <a:pt x="257686" y="120578"/>
                  </a:lnTo>
                  <a:lnTo>
                    <a:pt x="257686" y="0"/>
                  </a:lnTo>
                  <a:lnTo>
                    <a:pt x="515372" y="301445"/>
                  </a:lnTo>
                  <a:lnTo>
                    <a:pt x="257686" y="602889"/>
                  </a:lnTo>
                  <a:lnTo>
                    <a:pt x="257686" y="482311"/>
                  </a:lnTo>
                  <a:lnTo>
                    <a:pt x="0" y="482311"/>
                  </a:lnTo>
                  <a:lnTo>
                    <a:pt x="0" y="120578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0482" rIns="128843" bIns="100482" numCol="1" spcCol="1270" anchor="ctr" anchorCtr="0">
              <a:noAutofit/>
            </a:bodyPr>
            <a:lstStyle/>
            <a:p>
              <a:pPr algn="ctr" defTabSz="8148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40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7" name="Freeform 8">
            <a:extLst>
              <a:ext uri="{FF2B5EF4-FFF2-40B4-BE49-F238E27FC236}">
                <a16:creationId xmlns:a16="http://schemas.microsoft.com/office/drawing/2014/main" id="{0628DC22-E154-6A6D-1F4E-11BC07A288E0}"/>
              </a:ext>
            </a:extLst>
          </p:cNvPr>
          <p:cNvSpPr/>
          <p:nvPr/>
        </p:nvSpPr>
        <p:spPr>
          <a:xfrm>
            <a:off x="7101735" y="4142475"/>
            <a:ext cx="2696113" cy="958241"/>
          </a:xfrm>
          <a:custGeom>
            <a:avLst/>
            <a:gdLst>
              <a:gd name="connsiteX0" fmla="*/ 0 w 2962105"/>
              <a:gd name="connsiteY0" fmla="*/ 196875 h 1968748"/>
              <a:gd name="connsiteX1" fmla="*/ 196875 w 2962105"/>
              <a:gd name="connsiteY1" fmla="*/ 0 h 1968748"/>
              <a:gd name="connsiteX2" fmla="*/ 2765230 w 2962105"/>
              <a:gd name="connsiteY2" fmla="*/ 0 h 1968748"/>
              <a:gd name="connsiteX3" fmla="*/ 2962105 w 2962105"/>
              <a:gd name="connsiteY3" fmla="*/ 196875 h 1968748"/>
              <a:gd name="connsiteX4" fmla="*/ 2962105 w 2962105"/>
              <a:gd name="connsiteY4" fmla="*/ 1771873 h 1968748"/>
              <a:gd name="connsiteX5" fmla="*/ 2765230 w 2962105"/>
              <a:gd name="connsiteY5" fmla="*/ 1968748 h 1968748"/>
              <a:gd name="connsiteX6" fmla="*/ 196875 w 2962105"/>
              <a:gd name="connsiteY6" fmla="*/ 1968748 h 1968748"/>
              <a:gd name="connsiteX7" fmla="*/ 0 w 2962105"/>
              <a:gd name="connsiteY7" fmla="*/ 1771873 h 1968748"/>
              <a:gd name="connsiteX8" fmla="*/ 0 w 2962105"/>
              <a:gd name="connsiteY8" fmla="*/ 196875 h 196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2105" h="1968748">
                <a:moveTo>
                  <a:pt x="0" y="196875"/>
                </a:moveTo>
                <a:cubicBezTo>
                  <a:pt x="0" y="88144"/>
                  <a:pt x="88144" y="0"/>
                  <a:pt x="196875" y="0"/>
                </a:cubicBezTo>
                <a:lnTo>
                  <a:pt x="2765230" y="0"/>
                </a:lnTo>
                <a:cubicBezTo>
                  <a:pt x="2873961" y="0"/>
                  <a:pt x="2962105" y="88144"/>
                  <a:pt x="2962105" y="196875"/>
                </a:cubicBezTo>
                <a:lnTo>
                  <a:pt x="2962105" y="1771873"/>
                </a:lnTo>
                <a:cubicBezTo>
                  <a:pt x="2962105" y="1880604"/>
                  <a:pt x="2873961" y="1968748"/>
                  <a:pt x="2765230" y="1968748"/>
                </a:cubicBezTo>
                <a:lnTo>
                  <a:pt x="196875" y="1968748"/>
                </a:lnTo>
                <a:cubicBezTo>
                  <a:pt x="88144" y="1968748"/>
                  <a:pt x="0" y="1880604"/>
                  <a:pt x="0" y="1771873"/>
                </a:cubicBezTo>
                <a:lnTo>
                  <a:pt x="0" y="1968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53" tIns="98853" rIns="98853" bIns="98853" numCol="1" spcCol="1270" anchor="ctr" anchorCtr="0">
            <a:noAutofit/>
          </a:bodyPr>
          <a:lstStyle/>
          <a:p>
            <a:pPr algn="ctr" defTabSz="592643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วิทยุชุมชน/ประชุมชาวบ้าน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b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ป้าย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โฆษณา/อำเภอเคลื่อนที่</a:t>
            </a:r>
          </a:p>
        </p:txBody>
      </p:sp>
      <p:sp>
        <p:nvSpPr>
          <p:cNvPr id="8" name="Freeform 30">
            <a:extLst>
              <a:ext uri="{FF2B5EF4-FFF2-40B4-BE49-F238E27FC236}">
                <a16:creationId xmlns:a16="http://schemas.microsoft.com/office/drawing/2014/main" id="{8E7A8917-F526-DACC-E5F0-D925EC44BBF2}"/>
              </a:ext>
            </a:extLst>
          </p:cNvPr>
          <p:cNvSpPr/>
          <p:nvPr/>
        </p:nvSpPr>
        <p:spPr>
          <a:xfrm rot="5400000">
            <a:off x="8175660" y="3605492"/>
            <a:ext cx="469093" cy="502408"/>
          </a:xfrm>
          <a:custGeom>
            <a:avLst/>
            <a:gdLst>
              <a:gd name="connsiteX0" fmla="*/ 0 w 515372"/>
              <a:gd name="connsiteY0" fmla="*/ 120578 h 602889"/>
              <a:gd name="connsiteX1" fmla="*/ 257686 w 515372"/>
              <a:gd name="connsiteY1" fmla="*/ 120578 h 602889"/>
              <a:gd name="connsiteX2" fmla="*/ 257686 w 515372"/>
              <a:gd name="connsiteY2" fmla="*/ 0 h 602889"/>
              <a:gd name="connsiteX3" fmla="*/ 515372 w 515372"/>
              <a:gd name="connsiteY3" fmla="*/ 301445 h 602889"/>
              <a:gd name="connsiteX4" fmla="*/ 257686 w 515372"/>
              <a:gd name="connsiteY4" fmla="*/ 602889 h 602889"/>
              <a:gd name="connsiteX5" fmla="*/ 257686 w 515372"/>
              <a:gd name="connsiteY5" fmla="*/ 482311 h 602889"/>
              <a:gd name="connsiteX6" fmla="*/ 0 w 515372"/>
              <a:gd name="connsiteY6" fmla="*/ 482311 h 602889"/>
              <a:gd name="connsiteX7" fmla="*/ 0 w 515372"/>
              <a:gd name="connsiteY7" fmla="*/ 120578 h 6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72" h="602889">
                <a:moveTo>
                  <a:pt x="0" y="120578"/>
                </a:moveTo>
                <a:lnTo>
                  <a:pt x="257686" y="120578"/>
                </a:lnTo>
                <a:lnTo>
                  <a:pt x="257686" y="0"/>
                </a:lnTo>
                <a:lnTo>
                  <a:pt x="515372" y="301445"/>
                </a:lnTo>
                <a:lnTo>
                  <a:pt x="257686" y="602889"/>
                </a:lnTo>
                <a:lnTo>
                  <a:pt x="257686" y="482311"/>
                </a:lnTo>
                <a:lnTo>
                  <a:pt x="0" y="482311"/>
                </a:lnTo>
                <a:lnTo>
                  <a:pt x="0" y="120578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0482" rIns="128843" bIns="100482" numCol="1" spcCol="1270" anchor="ctr" anchorCtr="0">
            <a:noAutofit/>
          </a:bodyPr>
          <a:lstStyle/>
          <a:p>
            <a:pPr algn="ctr" defTabSz="8148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833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BD07D7-B583-67A4-60B0-9E0CF48E0F52}"/>
              </a:ext>
            </a:extLst>
          </p:cNvPr>
          <p:cNvSpPr/>
          <p:nvPr/>
        </p:nvSpPr>
        <p:spPr>
          <a:xfrm>
            <a:off x="3871013" y="4125991"/>
            <a:ext cx="2696112" cy="996325"/>
          </a:xfrm>
          <a:custGeom>
            <a:avLst/>
            <a:gdLst>
              <a:gd name="connsiteX0" fmla="*/ 0 w 2710034"/>
              <a:gd name="connsiteY0" fmla="*/ 189375 h 1893747"/>
              <a:gd name="connsiteX1" fmla="*/ 189375 w 2710034"/>
              <a:gd name="connsiteY1" fmla="*/ 0 h 1893747"/>
              <a:gd name="connsiteX2" fmla="*/ 2520659 w 2710034"/>
              <a:gd name="connsiteY2" fmla="*/ 0 h 1893747"/>
              <a:gd name="connsiteX3" fmla="*/ 2710034 w 2710034"/>
              <a:gd name="connsiteY3" fmla="*/ 189375 h 1893747"/>
              <a:gd name="connsiteX4" fmla="*/ 2710034 w 2710034"/>
              <a:gd name="connsiteY4" fmla="*/ 1704372 h 1893747"/>
              <a:gd name="connsiteX5" fmla="*/ 2520659 w 2710034"/>
              <a:gd name="connsiteY5" fmla="*/ 1893747 h 1893747"/>
              <a:gd name="connsiteX6" fmla="*/ 189375 w 2710034"/>
              <a:gd name="connsiteY6" fmla="*/ 1893747 h 1893747"/>
              <a:gd name="connsiteX7" fmla="*/ 0 w 2710034"/>
              <a:gd name="connsiteY7" fmla="*/ 1704372 h 1893747"/>
              <a:gd name="connsiteX8" fmla="*/ 0 w 2710034"/>
              <a:gd name="connsiteY8" fmla="*/ 189375 h 189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0034" h="1893747">
                <a:moveTo>
                  <a:pt x="0" y="189375"/>
                </a:moveTo>
                <a:cubicBezTo>
                  <a:pt x="0" y="84786"/>
                  <a:pt x="84786" y="0"/>
                  <a:pt x="189375" y="0"/>
                </a:cubicBezTo>
                <a:lnTo>
                  <a:pt x="2520659" y="0"/>
                </a:lnTo>
                <a:cubicBezTo>
                  <a:pt x="2625248" y="0"/>
                  <a:pt x="2710034" y="84786"/>
                  <a:pt x="2710034" y="189375"/>
                </a:cubicBezTo>
                <a:lnTo>
                  <a:pt x="2710034" y="1704372"/>
                </a:lnTo>
                <a:cubicBezTo>
                  <a:pt x="2710034" y="1808961"/>
                  <a:pt x="2625248" y="1893747"/>
                  <a:pt x="2520659" y="1893747"/>
                </a:cubicBezTo>
                <a:lnTo>
                  <a:pt x="189375" y="1893747"/>
                </a:lnTo>
                <a:cubicBezTo>
                  <a:pt x="84786" y="1893747"/>
                  <a:pt x="0" y="1808961"/>
                  <a:pt x="0" y="1704372"/>
                </a:cubicBezTo>
                <a:lnTo>
                  <a:pt x="0" y="1893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72" tIns="90672" rIns="90672" bIns="90672" numCol="1" spcCol="1270" anchor="ctr" anchorCtr="0">
            <a:noAutofit/>
          </a:bodyPr>
          <a:lstStyle/>
          <a:p>
            <a:pPr algn="ctr" defTabSz="518563">
              <a:lnSpc>
                <a:spcPts val="2750"/>
              </a:lnSpc>
              <a:spcBef>
                <a:spcPct val="0"/>
              </a:spcBef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อินเตอร์เน็ต/วิทยุ/โทรทัศน์</a:t>
            </a:r>
          </a:p>
        </p:txBody>
      </p:sp>
      <p:sp>
        <p:nvSpPr>
          <p:cNvPr id="11" name="Freeform 30">
            <a:extLst>
              <a:ext uri="{FF2B5EF4-FFF2-40B4-BE49-F238E27FC236}">
                <a16:creationId xmlns:a16="http://schemas.microsoft.com/office/drawing/2014/main" id="{D938ACC5-B0E4-273F-29E0-839D497AD4A5}"/>
              </a:ext>
            </a:extLst>
          </p:cNvPr>
          <p:cNvSpPr/>
          <p:nvPr/>
        </p:nvSpPr>
        <p:spPr>
          <a:xfrm rot="5400000">
            <a:off x="4917188" y="3580042"/>
            <a:ext cx="469093" cy="502408"/>
          </a:xfrm>
          <a:custGeom>
            <a:avLst/>
            <a:gdLst>
              <a:gd name="connsiteX0" fmla="*/ 0 w 515372"/>
              <a:gd name="connsiteY0" fmla="*/ 120578 h 602889"/>
              <a:gd name="connsiteX1" fmla="*/ 257686 w 515372"/>
              <a:gd name="connsiteY1" fmla="*/ 120578 h 602889"/>
              <a:gd name="connsiteX2" fmla="*/ 257686 w 515372"/>
              <a:gd name="connsiteY2" fmla="*/ 0 h 602889"/>
              <a:gd name="connsiteX3" fmla="*/ 515372 w 515372"/>
              <a:gd name="connsiteY3" fmla="*/ 301445 h 602889"/>
              <a:gd name="connsiteX4" fmla="*/ 257686 w 515372"/>
              <a:gd name="connsiteY4" fmla="*/ 602889 h 602889"/>
              <a:gd name="connsiteX5" fmla="*/ 257686 w 515372"/>
              <a:gd name="connsiteY5" fmla="*/ 482311 h 602889"/>
              <a:gd name="connsiteX6" fmla="*/ 0 w 515372"/>
              <a:gd name="connsiteY6" fmla="*/ 482311 h 602889"/>
              <a:gd name="connsiteX7" fmla="*/ 0 w 515372"/>
              <a:gd name="connsiteY7" fmla="*/ 120578 h 6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72" h="602889">
                <a:moveTo>
                  <a:pt x="0" y="120578"/>
                </a:moveTo>
                <a:lnTo>
                  <a:pt x="257686" y="120578"/>
                </a:lnTo>
                <a:lnTo>
                  <a:pt x="257686" y="0"/>
                </a:lnTo>
                <a:lnTo>
                  <a:pt x="515372" y="301445"/>
                </a:lnTo>
                <a:lnTo>
                  <a:pt x="257686" y="602889"/>
                </a:lnTo>
                <a:lnTo>
                  <a:pt x="257686" y="482311"/>
                </a:lnTo>
                <a:lnTo>
                  <a:pt x="0" y="482311"/>
                </a:lnTo>
                <a:lnTo>
                  <a:pt x="0" y="120578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0482" rIns="128843" bIns="100482" numCol="1" spcCol="1270" anchor="ctr" anchorCtr="0">
            <a:noAutofit/>
          </a:bodyPr>
          <a:lstStyle/>
          <a:p>
            <a:pPr algn="ctr" defTabSz="8148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833"/>
          </a:p>
        </p:txBody>
      </p:sp>
      <p:sp>
        <p:nvSpPr>
          <p:cNvPr id="12" name="สี่เหลี่ยมผืนผ้า 12">
            <a:extLst>
              <a:ext uri="{FF2B5EF4-FFF2-40B4-BE49-F238E27FC236}">
                <a16:creationId xmlns:a16="http://schemas.microsoft.com/office/drawing/2014/main" id="{C2AE321A-E9BF-0A13-E5B9-3D8CF51E2374}"/>
              </a:ext>
            </a:extLst>
          </p:cNvPr>
          <p:cNvSpPr/>
          <p:nvPr/>
        </p:nvSpPr>
        <p:spPr>
          <a:xfrm>
            <a:off x="4093875" y="917822"/>
            <a:ext cx="5936551" cy="698822"/>
          </a:xfrm>
          <a:custGeom>
            <a:avLst/>
            <a:gdLst>
              <a:gd name="connsiteX0" fmla="*/ 0 w 6057788"/>
              <a:gd name="connsiteY0" fmla="*/ 0 h 5107819"/>
              <a:gd name="connsiteX1" fmla="*/ 673088 w 6057788"/>
              <a:gd name="connsiteY1" fmla="*/ 0 h 5107819"/>
              <a:gd name="connsiteX2" fmla="*/ 1467331 w 6057788"/>
              <a:gd name="connsiteY2" fmla="*/ 0 h 5107819"/>
              <a:gd name="connsiteX3" fmla="*/ 2019263 w 6057788"/>
              <a:gd name="connsiteY3" fmla="*/ 0 h 5107819"/>
              <a:gd name="connsiteX4" fmla="*/ 2752928 w 6057788"/>
              <a:gd name="connsiteY4" fmla="*/ 0 h 5107819"/>
              <a:gd name="connsiteX5" fmla="*/ 3486594 w 6057788"/>
              <a:gd name="connsiteY5" fmla="*/ 0 h 5107819"/>
              <a:gd name="connsiteX6" fmla="*/ 4220259 w 6057788"/>
              <a:gd name="connsiteY6" fmla="*/ 0 h 5107819"/>
              <a:gd name="connsiteX7" fmla="*/ 4772191 w 6057788"/>
              <a:gd name="connsiteY7" fmla="*/ 0 h 5107819"/>
              <a:gd name="connsiteX8" fmla="*/ 6057788 w 6057788"/>
              <a:gd name="connsiteY8" fmla="*/ 0 h 5107819"/>
              <a:gd name="connsiteX9" fmla="*/ 6057788 w 6057788"/>
              <a:gd name="connsiteY9" fmla="*/ 587399 h 5107819"/>
              <a:gd name="connsiteX10" fmla="*/ 6057788 w 6057788"/>
              <a:gd name="connsiteY10" fmla="*/ 1123720 h 5107819"/>
              <a:gd name="connsiteX11" fmla="*/ 6057788 w 6057788"/>
              <a:gd name="connsiteY11" fmla="*/ 1762198 h 5107819"/>
              <a:gd name="connsiteX12" fmla="*/ 6057788 w 6057788"/>
              <a:gd name="connsiteY12" fmla="*/ 2247440 h 5107819"/>
              <a:gd name="connsiteX13" fmla="*/ 6057788 w 6057788"/>
              <a:gd name="connsiteY13" fmla="*/ 2732683 h 5107819"/>
              <a:gd name="connsiteX14" fmla="*/ 6057788 w 6057788"/>
              <a:gd name="connsiteY14" fmla="*/ 3473317 h 5107819"/>
              <a:gd name="connsiteX15" fmla="*/ 6057788 w 6057788"/>
              <a:gd name="connsiteY15" fmla="*/ 4111794 h 5107819"/>
              <a:gd name="connsiteX16" fmla="*/ 6057788 w 6057788"/>
              <a:gd name="connsiteY16" fmla="*/ 5107819 h 5107819"/>
              <a:gd name="connsiteX17" fmla="*/ 5445278 w 6057788"/>
              <a:gd name="connsiteY17" fmla="*/ 5107819 h 5107819"/>
              <a:gd name="connsiteX18" fmla="*/ 4651035 w 6057788"/>
              <a:gd name="connsiteY18" fmla="*/ 5107819 h 5107819"/>
              <a:gd name="connsiteX19" fmla="*/ 4038525 w 6057788"/>
              <a:gd name="connsiteY19" fmla="*/ 5107819 h 5107819"/>
              <a:gd name="connsiteX20" fmla="*/ 3304860 w 6057788"/>
              <a:gd name="connsiteY20" fmla="*/ 5107819 h 5107819"/>
              <a:gd name="connsiteX21" fmla="*/ 2813506 w 6057788"/>
              <a:gd name="connsiteY21" fmla="*/ 5107819 h 5107819"/>
              <a:gd name="connsiteX22" fmla="*/ 2322152 w 6057788"/>
              <a:gd name="connsiteY22" fmla="*/ 5107819 h 5107819"/>
              <a:gd name="connsiteX23" fmla="*/ 1770220 w 6057788"/>
              <a:gd name="connsiteY23" fmla="*/ 5107819 h 5107819"/>
              <a:gd name="connsiteX24" fmla="*/ 1157711 w 6057788"/>
              <a:gd name="connsiteY24" fmla="*/ 5107819 h 5107819"/>
              <a:gd name="connsiteX25" fmla="*/ 0 w 6057788"/>
              <a:gd name="connsiteY25" fmla="*/ 5107819 h 5107819"/>
              <a:gd name="connsiteX26" fmla="*/ 0 w 6057788"/>
              <a:gd name="connsiteY26" fmla="*/ 4367185 h 5107819"/>
              <a:gd name="connsiteX27" fmla="*/ 0 w 6057788"/>
              <a:gd name="connsiteY27" fmla="*/ 3830864 h 5107819"/>
              <a:gd name="connsiteX28" fmla="*/ 0 w 6057788"/>
              <a:gd name="connsiteY28" fmla="*/ 3090230 h 5107819"/>
              <a:gd name="connsiteX29" fmla="*/ 0 w 6057788"/>
              <a:gd name="connsiteY29" fmla="*/ 2400675 h 5107819"/>
              <a:gd name="connsiteX30" fmla="*/ 0 w 6057788"/>
              <a:gd name="connsiteY30" fmla="*/ 1864354 h 5107819"/>
              <a:gd name="connsiteX31" fmla="*/ 0 w 6057788"/>
              <a:gd name="connsiteY31" fmla="*/ 1225877 h 5107819"/>
              <a:gd name="connsiteX32" fmla="*/ 0 w 6057788"/>
              <a:gd name="connsiteY32" fmla="*/ 638477 h 5107819"/>
              <a:gd name="connsiteX33" fmla="*/ 0 w 6057788"/>
              <a:gd name="connsiteY33" fmla="*/ 0 h 51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57788" h="5107819" fill="none" extrusionOk="0">
                <a:moveTo>
                  <a:pt x="0" y="0"/>
                </a:moveTo>
                <a:cubicBezTo>
                  <a:pt x="332434" y="12884"/>
                  <a:pt x="397367" y="30209"/>
                  <a:pt x="673088" y="0"/>
                </a:cubicBezTo>
                <a:cubicBezTo>
                  <a:pt x="948809" y="-30209"/>
                  <a:pt x="1263884" y="16444"/>
                  <a:pt x="1467331" y="0"/>
                </a:cubicBezTo>
                <a:cubicBezTo>
                  <a:pt x="1670778" y="-16444"/>
                  <a:pt x="1766306" y="-25877"/>
                  <a:pt x="2019263" y="0"/>
                </a:cubicBezTo>
                <a:cubicBezTo>
                  <a:pt x="2272220" y="25877"/>
                  <a:pt x="2529590" y="-10762"/>
                  <a:pt x="2752928" y="0"/>
                </a:cubicBezTo>
                <a:cubicBezTo>
                  <a:pt x="2976266" y="10762"/>
                  <a:pt x="3179048" y="18194"/>
                  <a:pt x="3486594" y="0"/>
                </a:cubicBezTo>
                <a:cubicBezTo>
                  <a:pt x="3794140" y="-18194"/>
                  <a:pt x="3855542" y="-6552"/>
                  <a:pt x="4220259" y="0"/>
                </a:cubicBezTo>
                <a:cubicBezTo>
                  <a:pt x="4584977" y="6552"/>
                  <a:pt x="4504165" y="24789"/>
                  <a:pt x="4772191" y="0"/>
                </a:cubicBezTo>
                <a:cubicBezTo>
                  <a:pt x="5040217" y="-24789"/>
                  <a:pt x="5570209" y="-17040"/>
                  <a:pt x="6057788" y="0"/>
                </a:cubicBezTo>
                <a:cubicBezTo>
                  <a:pt x="6073308" y="121308"/>
                  <a:pt x="6085355" y="399117"/>
                  <a:pt x="6057788" y="587399"/>
                </a:cubicBezTo>
                <a:cubicBezTo>
                  <a:pt x="6030221" y="775681"/>
                  <a:pt x="6054284" y="896725"/>
                  <a:pt x="6057788" y="1123720"/>
                </a:cubicBezTo>
                <a:cubicBezTo>
                  <a:pt x="6061292" y="1350715"/>
                  <a:pt x="6046814" y="1481737"/>
                  <a:pt x="6057788" y="1762198"/>
                </a:cubicBezTo>
                <a:cubicBezTo>
                  <a:pt x="6068762" y="2042659"/>
                  <a:pt x="6068669" y="2145185"/>
                  <a:pt x="6057788" y="2247440"/>
                </a:cubicBezTo>
                <a:cubicBezTo>
                  <a:pt x="6046907" y="2349695"/>
                  <a:pt x="6056260" y="2490787"/>
                  <a:pt x="6057788" y="2732683"/>
                </a:cubicBezTo>
                <a:cubicBezTo>
                  <a:pt x="6059316" y="2974579"/>
                  <a:pt x="6078161" y="3107638"/>
                  <a:pt x="6057788" y="3473317"/>
                </a:cubicBezTo>
                <a:cubicBezTo>
                  <a:pt x="6037415" y="3838996"/>
                  <a:pt x="6055725" y="3896808"/>
                  <a:pt x="6057788" y="4111794"/>
                </a:cubicBezTo>
                <a:cubicBezTo>
                  <a:pt x="6059851" y="4326780"/>
                  <a:pt x="6039941" y="4751110"/>
                  <a:pt x="6057788" y="5107819"/>
                </a:cubicBezTo>
                <a:cubicBezTo>
                  <a:pt x="5753523" y="5125531"/>
                  <a:pt x="5590415" y="5137718"/>
                  <a:pt x="5445278" y="5107819"/>
                </a:cubicBezTo>
                <a:cubicBezTo>
                  <a:pt x="5300141" y="5077921"/>
                  <a:pt x="4921516" y="5136626"/>
                  <a:pt x="4651035" y="5107819"/>
                </a:cubicBezTo>
                <a:cubicBezTo>
                  <a:pt x="4380554" y="5079012"/>
                  <a:pt x="4290853" y="5104101"/>
                  <a:pt x="4038525" y="5107819"/>
                </a:cubicBezTo>
                <a:cubicBezTo>
                  <a:pt x="3786197" y="5111538"/>
                  <a:pt x="3632337" y="5073590"/>
                  <a:pt x="3304860" y="5107819"/>
                </a:cubicBezTo>
                <a:cubicBezTo>
                  <a:pt x="2977384" y="5142048"/>
                  <a:pt x="2919894" y="5096760"/>
                  <a:pt x="2813506" y="5107819"/>
                </a:cubicBezTo>
                <a:cubicBezTo>
                  <a:pt x="2707118" y="5118878"/>
                  <a:pt x="2441386" y="5106217"/>
                  <a:pt x="2322152" y="5107819"/>
                </a:cubicBezTo>
                <a:cubicBezTo>
                  <a:pt x="2202918" y="5109421"/>
                  <a:pt x="1889495" y="5114349"/>
                  <a:pt x="1770220" y="5107819"/>
                </a:cubicBezTo>
                <a:cubicBezTo>
                  <a:pt x="1650945" y="5101289"/>
                  <a:pt x="1427379" y="5128951"/>
                  <a:pt x="1157711" y="5107819"/>
                </a:cubicBezTo>
                <a:cubicBezTo>
                  <a:pt x="888043" y="5086687"/>
                  <a:pt x="398987" y="5157851"/>
                  <a:pt x="0" y="5107819"/>
                </a:cubicBezTo>
                <a:cubicBezTo>
                  <a:pt x="36263" y="4754571"/>
                  <a:pt x="29706" y="4671882"/>
                  <a:pt x="0" y="4367185"/>
                </a:cubicBezTo>
                <a:cubicBezTo>
                  <a:pt x="-29706" y="4062488"/>
                  <a:pt x="-15187" y="4081109"/>
                  <a:pt x="0" y="3830864"/>
                </a:cubicBezTo>
                <a:cubicBezTo>
                  <a:pt x="15187" y="3580619"/>
                  <a:pt x="-15078" y="3418120"/>
                  <a:pt x="0" y="3090230"/>
                </a:cubicBezTo>
                <a:cubicBezTo>
                  <a:pt x="15078" y="2762340"/>
                  <a:pt x="33034" y="2593855"/>
                  <a:pt x="0" y="2400675"/>
                </a:cubicBezTo>
                <a:cubicBezTo>
                  <a:pt x="-33034" y="2207496"/>
                  <a:pt x="15459" y="2069796"/>
                  <a:pt x="0" y="1864354"/>
                </a:cubicBezTo>
                <a:cubicBezTo>
                  <a:pt x="-15459" y="1658912"/>
                  <a:pt x="27926" y="1517240"/>
                  <a:pt x="0" y="1225877"/>
                </a:cubicBezTo>
                <a:cubicBezTo>
                  <a:pt x="-27926" y="934514"/>
                  <a:pt x="28361" y="844454"/>
                  <a:pt x="0" y="638477"/>
                </a:cubicBezTo>
                <a:cubicBezTo>
                  <a:pt x="-28361" y="432500"/>
                  <a:pt x="11818" y="219910"/>
                  <a:pt x="0" y="0"/>
                </a:cubicBezTo>
                <a:close/>
              </a:path>
              <a:path w="6057788" h="5107819" stroke="0" extrusionOk="0">
                <a:moveTo>
                  <a:pt x="0" y="0"/>
                </a:moveTo>
                <a:cubicBezTo>
                  <a:pt x="202422" y="-9651"/>
                  <a:pt x="336641" y="11045"/>
                  <a:pt x="491354" y="0"/>
                </a:cubicBezTo>
                <a:cubicBezTo>
                  <a:pt x="646067" y="-11045"/>
                  <a:pt x="912928" y="13566"/>
                  <a:pt x="1164441" y="0"/>
                </a:cubicBezTo>
                <a:cubicBezTo>
                  <a:pt x="1415954" y="-13566"/>
                  <a:pt x="1448959" y="21393"/>
                  <a:pt x="1655795" y="0"/>
                </a:cubicBezTo>
                <a:cubicBezTo>
                  <a:pt x="1862631" y="-21393"/>
                  <a:pt x="2038552" y="8332"/>
                  <a:pt x="2147149" y="0"/>
                </a:cubicBezTo>
                <a:cubicBezTo>
                  <a:pt x="2255746" y="-8332"/>
                  <a:pt x="2466758" y="-1321"/>
                  <a:pt x="2638503" y="0"/>
                </a:cubicBezTo>
                <a:cubicBezTo>
                  <a:pt x="2810248" y="1321"/>
                  <a:pt x="3136449" y="-12777"/>
                  <a:pt x="3432747" y="0"/>
                </a:cubicBezTo>
                <a:cubicBezTo>
                  <a:pt x="3729045" y="12777"/>
                  <a:pt x="3858193" y="-14204"/>
                  <a:pt x="4045256" y="0"/>
                </a:cubicBezTo>
                <a:cubicBezTo>
                  <a:pt x="4232319" y="14204"/>
                  <a:pt x="4499862" y="5025"/>
                  <a:pt x="4778922" y="0"/>
                </a:cubicBezTo>
                <a:cubicBezTo>
                  <a:pt x="5057982" y="-5025"/>
                  <a:pt x="5211233" y="9035"/>
                  <a:pt x="5391431" y="0"/>
                </a:cubicBezTo>
                <a:cubicBezTo>
                  <a:pt x="5571629" y="-9035"/>
                  <a:pt x="5791649" y="-4402"/>
                  <a:pt x="6057788" y="0"/>
                </a:cubicBezTo>
                <a:cubicBezTo>
                  <a:pt x="6077883" y="237603"/>
                  <a:pt x="6041411" y="308905"/>
                  <a:pt x="6057788" y="485243"/>
                </a:cubicBezTo>
                <a:cubicBezTo>
                  <a:pt x="6074165" y="661581"/>
                  <a:pt x="6061866" y="817588"/>
                  <a:pt x="6057788" y="1072642"/>
                </a:cubicBezTo>
                <a:cubicBezTo>
                  <a:pt x="6053710" y="1327696"/>
                  <a:pt x="6032714" y="1433075"/>
                  <a:pt x="6057788" y="1762198"/>
                </a:cubicBezTo>
                <a:cubicBezTo>
                  <a:pt x="6082862" y="2091321"/>
                  <a:pt x="6052261" y="2075521"/>
                  <a:pt x="6057788" y="2349597"/>
                </a:cubicBezTo>
                <a:cubicBezTo>
                  <a:pt x="6063315" y="2623673"/>
                  <a:pt x="6040899" y="2737359"/>
                  <a:pt x="6057788" y="2834840"/>
                </a:cubicBezTo>
                <a:cubicBezTo>
                  <a:pt x="6074677" y="2932321"/>
                  <a:pt x="6037288" y="3218894"/>
                  <a:pt x="6057788" y="3524395"/>
                </a:cubicBezTo>
                <a:cubicBezTo>
                  <a:pt x="6078288" y="3829896"/>
                  <a:pt x="6053114" y="3925402"/>
                  <a:pt x="6057788" y="4111794"/>
                </a:cubicBezTo>
                <a:cubicBezTo>
                  <a:pt x="6062462" y="4298186"/>
                  <a:pt x="6082424" y="4834993"/>
                  <a:pt x="6057788" y="5107819"/>
                </a:cubicBezTo>
                <a:cubicBezTo>
                  <a:pt x="5802367" y="5131696"/>
                  <a:pt x="5588455" y="5122350"/>
                  <a:pt x="5445278" y="5107819"/>
                </a:cubicBezTo>
                <a:cubicBezTo>
                  <a:pt x="5302101" y="5093289"/>
                  <a:pt x="4965103" y="5080802"/>
                  <a:pt x="4832769" y="5107819"/>
                </a:cubicBezTo>
                <a:cubicBezTo>
                  <a:pt x="4700435" y="5134836"/>
                  <a:pt x="4368612" y="5077136"/>
                  <a:pt x="4099103" y="5107819"/>
                </a:cubicBezTo>
                <a:cubicBezTo>
                  <a:pt x="3829594" y="5138502"/>
                  <a:pt x="3644281" y="5076871"/>
                  <a:pt x="3304860" y="5107819"/>
                </a:cubicBezTo>
                <a:cubicBezTo>
                  <a:pt x="2965439" y="5138767"/>
                  <a:pt x="2929292" y="5129997"/>
                  <a:pt x="2631772" y="5107819"/>
                </a:cubicBezTo>
                <a:cubicBezTo>
                  <a:pt x="2334252" y="5085641"/>
                  <a:pt x="2245748" y="5100745"/>
                  <a:pt x="2079841" y="5107819"/>
                </a:cubicBezTo>
                <a:cubicBezTo>
                  <a:pt x="1913934" y="5114893"/>
                  <a:pt x="1709136" y="5079753"/>
                  <a:pt x="1406753" y="5107819"/>
                </a:cubicBezTo>
                <a:cubicBezTo>
                  <a:pt x="1104370" y="5135885"/>
                  <a:pt x="987978" y="5108793"/>
                  <a:pt x="794243" y="5107819"/>
                </a:cubicBezTo>
                <a:cubicBezTo>
                  <a:pt x="600508" y="5106846"/>
                  <a:pt x="262391" y="5113696"/>
                  <a:pt x="0" y="5107819"/>
                </a:cubicBezTo>
                <a:cubicBezTo>
                  <a:pt x="-8543" y="4794542"/>
                  <a:pt x="36387" y="4703402"/>
                  <a:pt x="0" y="4367185"/>
                </a:cubicBezTo>
                <a:cubicBezTo>
                  <a:pt x="-36387" y="4030968"/>
                  <a:pt x="-6397" y="4056432"/>
                  <a:pt x="0" y="3830864"/>
                </a:cubicBezTo>
                <a:cubicBezTo>
                  <a:pt x="6397" y="3605296"/>
                  <a:pt x="-21056" y="3525956"/>
                  <a:pt x="0" y="3243465"/>
                </a:cubicBezTo>
                <a:cubicBezTo>
                  <a:pt x="21056" y="2960974"/>
                  <a:pt x="20935" y="2665495"/>
                  <a:pt x="0" y="2502831"/>
                </a:cubicBezTo>
                <a:cubicBezTo>
                  <a:pt x="-20935" y="2340167"/>
                  <a:pt x="-16124" y="1967064"/>
                  <a:pt x="0" y="1813276"/>
                </a:cubicBezTo>
                <a:cubicBezTo>
                  <a:pt x="16124" y="1659489"/>
                  <a:pt x="11041" y="1427019"/>
                  <a:pt x="0" y="1328033"/>
                </a:cubicBezTo>
                <a:cubicBezTo>
                  <a:pt x="-11041" y="1229047"/>
                  <a:pt x="-8729" y="947194"/>
                  <a:pt x="0" y="689556"/>
                </a:cubicBezTo>
                <a:cubicBezTo>
                  <a:pt x="8729" y="431918"/>
                  <a:pt x="-29446" y="1556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582967651">
                  <a:custGeom>
                    <a:avLst/>
                    <a:gdLst>
                      <a:gd name="connsiteX0" fmla="*/ 0 w 7123861"/>
                      <a:gd name="connsiteY0" fmla="*/ 0 h 1163653"/>
                      <a:gd name="connsiteX1" fmla="*/ 791540 w 7123861"/>
                      <a:gd name="connsiteY1" fmla="*/ 0 h 1163653"/>
                      <a:gd name="connsiteX2" fmla="*/ 1725557 w 7123861"/>
                      <a:gd name="connsiteY2" fmla="*/ 0 h 1163653"/>
                      <a:gd name="connsiteX3" fmla="*/ 2374620 w 7123861"/>
                      <a:gd name="connsiteY3" fmla="*/ 0 h 1163653"/>
                      <a:gd name="connsiteX4" fmla="*/ 3237398 w 7123861"/>
                      <a:gd name="connsiteY4" fmla="*/ 0 h 1163653"/>
                      <a:gd name="connsiteX5" fmla="*/ 3642905 w 7123861"/>
                      <a:gd name="connsiteY5" fmla="*/ 0 h 1163653"/>
                      <a:gd name="connsiteX6" fmla="*/ 4100178 w 7123861"/>
                      <a:gd name="connsiteY6" fmla="*/ 0 h 1163653"/>
                      <a:gd name="connsiteX7" fmla="*/ 4962956 w 7123861"/>
                      <a:gd name="connsiteY7" fmla="*/ 0 h 1163653"/>
                      <a:gd name="connsiteX8" fmla="*/ 5612019 w 7123861"/>
                      <a:gd name="connsiteY8" fmla="*/ 0 h 1163653"/>
                      <a:gd name="connsiteX9" fmla="*/ 7123861 w 7123861"/>
                      <a:gd name="connsiteY9" fmla="*/ 0 h 1163653"/>
                      <a:gd name="connsiteX10" fmla="*/ 7123861 w 7123861"/>
                      <a:gd name="connsiteY10" fmla="*/ 133820 h 1163653"/>
                      <a:gd name="connsiteX11" fmla="*/ 7123861 w 7123861"/>
                      <a:gd name="connsiteY11" fmla="*/ 256003 h 1163653"/>
                      <a:gd name="connsiteX12" fmla="*/ 7123861 w 7123861"/>
                      <a:gd name="connsiteY12" fmla="*/ 401460 h 1163653"/>
                      <a:gd name="connsiteX13" fmla="*/ 7123861 w 7123861"/>
                      <a:gd name="connsiteY13" fmla="*/ 512007 h 1163653"/>
                      <a:gd name="connsiteX14" fmla="*/ 7123861 w 7123861"/>
                      <a:gd name="connsiteY14" fmla="*/ 622554 h 1163653"/>
                      <a:gd name="connsiteX15" fmla="*/ 7123861 w 7123861"/>
                      <a:gd name="connsiteY15" fmla="*/ 791284 h 1163653"/>
                      <a:gd name="connsiteX16" fmla="*/ 7123861 w 7123861"/>
                      <a:gd name="connsiteY16" fmla="*/ 936740 h 1163653"/>
                      <a:gd name="connsiteX17" fmla="*/ 7123861 w 7123861"/>
                      <a:gd name="connsiteY17" fmla="*/ 1163653 h 1163653"/>
                      <a:gd name="connsiteX18" fmla="*/ 6403559 w 7123861"/>
                      <a:gd name="connsiteY18" fmla="*/ 1163653 h 1163653"/>
                      <a:gd name="connsiteX19" fmla="*/ 5469542 w 7123861"/>
                      <a:gd name="connsiteY19" fmla="*/ 1163653 h 1163653"/>
                      <a:gd name="connsiteX20" fmla="*/ 4749240 w 7123861"/>
                      <a:gd name="connsiteY20" fmla="*/ 1163653 h 1163653"/>
                      <a:gd name="connsiteX21" fmla="*/ 3886462 w 7123861"/>
                      <a:gd name="connsiteY21" fmla="*/ 1163653 h 1163653"/>
                      <a:gd name="connsiteX22" fmla="*/ 3308637 w 7123861"/>
                      <a:gd name="connsiteY22" fmla="*/ 1163653 h 1163653"/>
                      <a:gd name="connsiteX23" fmla="*/ 2730813 w 7123861"/>
                      <a:gd name="connsiteY23" fmla="*/ 1163653 h 1163653"/>
                      <a:gd name="connsiteX24" fmla="*/ 2081750 w 7123861"/>
                      <a:gd name="connsiteY24" fmla="*/ 1163653 h 1163653"/>
                      <a:gd name="connsiteX25" fmla="*/ 1361449 w 7123861"/>
                      <a:gd name="connsiteY25" fmla="*/ 1163653 h 1163653"/>
                      <a:gd name="connsiteX26" fmla="*/ 0 w 7123861"/>
                      <a:gd name="connsiteY26" fmla="*/ 1163653 h 1163653"/>
                      <a:gd name="connsiteX27" fmla="*/ 0 w 7123861"/>
                      <a:gd name="connsiteY27" fmla="*/ 994923 h 1163653"/>
                      <a:gd name="connsiteX28" fmla="*/ 0 w 7123861"/>
                      <a:gd name="connsiteY28" fmla="*/ 872739 h 1163653"/>
                      <a:gd name="connsiteX29" fmla="*/ 0 w 7123861"/>
                      <a:gd name="connsiteY29" fmla="*/ 704009 h 1163653"/>
                      <a:gd name="connsiteX30" fmla="*/ 0 w 7123861"/>
                      <a:gd name="connsiteY30" fmla="*/ 546916 h 1163653"/>
                      <a:gd name="connsiteX31" fmla="*/ 0 w 7123861"/>
                      <a:gd name="connsiteY31" fmla="*/ 424733 h 1163653"/>
                      <a:gd name="connsiteX32" fmla="*/ 0 w 7123861"/>
                      <a:gd name="connsiteY32" fmla="*/ 279276 h 1163653"/>
                      <a:gd name="connsiteX33" fmla="*/ 0 w 7123861"/>
                      <a:gd name="connsiteY33" fmla="*/ 145456 h 1163653"/>
                      <a:gd name="connsiteX34" fmla="*/ 0 w 7123861"/>
                      <a:gd name="connsiteY34" fmla="*/ 0 h 1163653"/>
                      <a:gd name="connsiteX0" fmla="*/ 0 w 7123861"/>
                      <a:gd name="connsiteY0" fmla="*/ 0 h 1163653"/>
                      <a:gd name="connsiteX1" fmla="*/ 577824 w 7123861"/>
                      <a:gd name="connsiteY1" fmla="*/ 0 h 1163653"/>
                      <a:gd name="connsiteX2" fmla="*/ 1369363 w 7123861"/>
                      <a:gd name="connsiteY2" fmla="*/ 0 h 1163653"/>
                      <a:gd name="connsiteX3" fmla="*/ 1947188 w 7123861"/>
                      <a:gd name="connsiteY3" fmla="*/ 0 h 1163653"/>
                      <a:gd name="connsiteX4" fmla="*/ 2525012 w 7123861"/>
                      <a:gd name="connsiteY4" fmla="*/ 0 h 1163653"/>
                      <a:gd name="connsiteX5" fmla="*/ 3102836 w 7123861"/>
                      <a:gd name="connsiteY5" fmla="*/ 0 h 1163653"/>
                      <a:gd name="connsiteX6" fmla="*/ 3569846 w 7123861"/>
                      <a:gd name="connsiteY6" fmla="*/ 0 h 1163653"/>
                      <a:gd name="connsiteX7" fmla="*/ 4036855 w 7123861"/>
                      <a:gd name="connsiteY7" fmla="*/ 0 h 1163653"/>
                      <a:gd name="connsiteX8" fmla="*/ 4389802 w 7123861"/>
                      <a:gd name="connsiteY8" fmla="*/ 0 h 1163653"/>
                      <a:gd name="connsiteX9" fmla="*/ 4757155 w 7123861"/>
                      <a:gd name="connsiteY9" fmla="*/ 0 h 1163653"/>
                      <a:gd name="connsiteX10" fmla="*/ 5619935 w 7123861"/>
                      <a:gd name="connsiteY10" fmla="*/ 0 h 1163653"/>
                      <a:gd name="connsiteX11" fmla="*/ 5994491 w 7123861"/>
                      <a:gd name="connsiteY11" fmla="*/ 0 h 1163653"/>
                      <a:gd name="connsiteX12" fmla="*/ 6340235 w 7123861"/>
                      <a:gd name="connsiteY12" fmla="*/ 0 h 1163653"/>
                      <a:gd name="connsiteX13" fmla="*/ 6708539 w 7123861"/>
                      <a:gd name="connsiteY13" fmla="*/ 0 h 1163653"/>
                      <a:gd name="connsiteX14" fmla="*/ 7123861 w 7123861"/>
                      <a:gd name="connsiteY14" fmla="*/ 0 h 1163653"/>
                      <a:gd name="connsiteX15" fmla="*/ 7123861 w 7123861"/>
                      <a:gd name="connsiteY15" fmla="*/ 110547 h 1163653"/>
                      <a:gd name="connsiteX16" fmla="*/ 7123861 w 7123861"/>
                      <a:gd name="connsiteY16" fmla="*/ 244367 h 1163653"/>
                      <a:gd name="connsiteX17" fmla="*/ 7123861 w 7123861"/>
                      <a:gd name="connsiteY17" fmla="*/ 401460 h 1163653"/>
                      <a:gd name="connsiteX18" fmla="*/ 7123861 w 7123861"/>
                      <a:gd name="connsiteY18" fmla="*/ 535280 h 1163653"/>
                      <a:gd name="connsiteX19" fmla="*/ 7123861 w 7123861"/>
                      <a:gd name="connsiteY19" fmla="*/ 645827 h 1163653"/>
                      <a:gd name="connsiteX20" fmla="*/ 7123861 w 7123861"/>
                      <a:gd name="connsiteY20" fmla="*/ 802920 h 1163653"/>
                      <a:gd name="connsiteX21" fmla="*/ 7123861 w 7123861"/>
                      <a:gd name="connsiteY21" fmla="*/ 936740 h 1163653"/>
                      <a:gd name="connsiteX22" fmla="*/ 7123861 w 7123861"/>
                      <a:gd name="connsiteY22" fmla="*/ 1163653 h 1163653"/>
                      <a:gd name="connsiteX23" fmla="*/ 6403559 w 7123861"/>
                      <a:gd name="connsiteY23" fmla="*/ 1163653 h 1163653"/>
                      <a:gd name="connsiteX24" fmla="*/ 5683258 w 7123861"/>
                      <a:gd name="connsiteY24" fmla="*/ 1163653 h 1163653"/>
                      <a:gd name="connsiteX25" fmla="*/ 4820479 w 7123861"/>
                      <a:gd name="connsiteY25" fmla="*/ 1163653 h 1163653"/>
                      <a:gd name="connsiteX26" fmla="*/ 3886462 w 7123861"/>
                      <a:gd name="connsiteY26" fmla="*/ 1163653 h 1163653"/>
                      <a:gd name="connsiteX27" fmla="*/ 3094921 w 7123861"/>
                      <a:gd name="connsiteY27" fmla="*/ 1163653 h 1163653"/>
                      <a:gd name="connsiteX28" fmla="*/ 2445859 w 7123861"/>
                      <a:gd name="connsiteY28" fmla="*/ 1163653 h 1163653"/>
                      <a:gd name="connsiteX29" fmla="*/ 1654318 w 7123861"/>
                      <a:gd name="connsiteY29" fmla="*/ 1163653 h 1163653"/>
                      <a:gd name="connsiteX30" fmla="*/ 934016 w 7123861"/>
                      <a:gd name="connsiteY30" fmla="*/ 1163653 h 1163653"/>
                      <a:gd name="connsiteX31" fmla="*/ 476348 w 7123861"/>
                      <a:gd name="connsiteY31" fmla="*/ 1163653 h 1163653"/>
                      <a:gd name="connsiteX32" fmla="*/ 0 w 7123861"/>
                      <a:gd name="connsiteY32" fmla="*/ 1163653 h 1163653"/>
                      <a:gd name="connsiteX33" fmla="*/ 0 w 7123861"/>
                      <a:gd name="connsiteY33" fmla="*/ 994923 h 1163653"/>
                      <a:gd name="connsiteX34" fmla="*/ 0 w 7123861"/>
                      <a:gd name="connsiteY34" fmla="*/ 872739 h 1163653"/>
                      <a:gd name="connsiteX35" fmla="*/ 0 w 7123861"/>
                      <a:gd name="connsiteY35" fmla="*/ 738919 h 1163653"/>
                      <a:gd name="connsiteX36" fmla="*/ 0 w 7123861"/>
                      <a:gd name="connsiteY36" fmla="*/ 570189 h 1163653"/>
                      <a:gd name="connsiteX37" fmla="*/ 0 w 7123861"/>
                      <a:gd name="connsiteY37" fmla="*/ 413096 h 1163653"/>
                      <a:gd name="connsiteX38" fmla="*/ 0 w 7123861"/>
                      <a:gd name="connsiteY38" fmla="*/ 302549 h 1163653"/>
                      <a:gd name="connsiteX39" fmla="*/ 0 w 7123861"/>
                      <a:gd name="connsiteY39" fmla="*/ 157093 h 1163653"/>
                      <a:gd name="connsiteX40" fmla="*/ 0 w 7123861"/>
                      <a:gd name="connsiteY40" fmla="*/ 0 h 1163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123861" h="1163653" fill="none" extrusionOk="0">
                        <a:moveTo>
                          <a:pt x="0" y="0"/>
                        </a:moveTo>
                        <a:cubicBezTo>
                          <a:pt x="384440" y="275"/>
                          <a:pt x="456680" y="4242"/>
                          <a:pt x="791540" y="0"/>
                        </a:cubicBezTo>
                        <a:cubicBezTo>
                          <a:pt x="1073115" y="-25270"/>
                          <a:pt x="1484502" y="-3073"/>
                          <a:pt x="1725557" y="0"/>
                        </a:cubicBezTo>
                        <a:cubicBezTo>
                          <a:pt x="1938347" y="-10695"/>
                          <a:pt x="2089907" y="11910"/>
                          <a:pt x="2374620" y="0"/>
                        </a:cubicBezTo>
                        <a:cubicBezTo>
                          <a:pt x="2654414" y="-9293"/>
                          <a:pt x="2956297" y="3302"/>
                          <a:pt x="3237398" y="0"/>
                        </a:cubicBezTo>
                        <a:cubicBezTo>
                          <a:pt x="3385634" y="18073"/>
                          <a:pt x="3556783" y="-14031"/>
                          <a:pt x="3642905" y="0"/>
                        </a:cubicBezTo>
                        <a:cubicBezTo>
                          <a:pt x="3729027" y="14031"/>
                          <a:pt x="3905456" y="6205"/>
                          <a:pt x="4100178" y="0"/>
                        </a:cubicBezTo>
                        <a:cubicBezTo>
                          <a:pt x="4458878" y="4113"/>
                          <a:pt x="4540797" y="-3460"/>
                          <a:pt x="4962956" y="0"/>
                        </a:cubicBezTo>
                        <a:cubicBezTo>
                          <a:pt x="5390884" y="-6020"/>
                          <a:pt x="5294603" y="5799"/>
                          <a:pt x="5612019" y="0"/>
                        </a:cubicBezTo>
                        <a:cubicBezTo>
                          <a:pt x="5804072" y="-29650"/>
                          <a:pt x="6519052" y="72319"/>
                          <a:pt x="7123861" y="0"/>
                        </a:cubicBezTo>
                        <a:cubicBezTo>
                          <a:pt x="7135564" y="26927"/>
                          <a:pt x="7149672" y="99601"/>
                          <a:pt x="7123861" y="133820"/>
                        </a:cubicBezTo>
                        <a:cubicBezTo>
                          <a:pt x="7089283" y="185323"/>
                          <a:pt x="7125524" y="200397"/>
                          <a:pt x="7123861" y="256003"/>
                        </a:cubicBezTo>
                        <a:cubicBezTo>
                          <a:pt x="7127894" y="312412"/>
                          <a:pt x="7114216" y="336923"/>
                          <a:pt x="7123861" y="401460"/>
                        </a:cubicBezTo>
                        <a:cubicBezTo>
                          <a:pt x="7135490" y="462011"/>
                          <a:pt x="7131588" y="486603"/>
                          <a:pt x="7123861" y="512007"/>
                        </a:cubicBezTo>
                        <a:cubicBezTo>
                          <a:pt x="7110330" y="532010"/>
                          <a:pt x="7124762" y="565888"/>
                          <a:pt x="7123861" y="622554"/>
                        </a:cubicBezTo>
                        <a:cubicBezTo>
                          <a:pt x="7126255" y="676712"/>
                          <a:pt x="7152340" y="715021"/>
                          <a:pt x="7123861" y="791284"/>
                        </a:cubicBezTo>
                        <a:cubicBezTo>
                          <a:pt x="7098008" y="877620"/>
                          <a:pt x="7122850" y="882638"/>
                          <a:pt x="7123861" y="936740"/>
                        </a:cubicBezTo>
                        <a:cubicBezTo>
                          <a:pt x="7124391" y="983795"/>
                          <a:pt x="7084341" y="1080522"/>
                          <a:pt x="7123861" y="1163653"/>
                        </a:cubicBezTo>
                        <a:cubicBezTo>
                          <a:pt x="6758879" y="1165267"/>
                          <a:pt x="6548962" y="1154665"/>
                          <a:pt x="6403559" y="1163653"/>
                        </a:cubicBezTo>
                        <a:cubicBezTo>
                          <a:pt x="6219036" y="1152700"/>
                          <a:pt x="5763588" y="1201317"/>
                          <a:pt x="5469542" y="1163653"/>
                        </a:cubicBezTo>
                        <a:cubicBezTo>
                          <a:pt x="5133036" y="1144639"/>
                          <a:pt x="5046493" y="1168854"/>
                          <a:pt x="4749240" y="1163653"/>
                        </a:cubicBezTo>
                        <a:cubicBezTo>
                          <a:pt x="4459471" y="1171196"/>
                          <a:pt x="4243830" y="1171642"/>
                          <a:pt x="3886462" y="1163653"/>
                        </a:cubicBezTo>
                        <a:cubicBezTo>
                          <a:pt x="3498062" y="1182932"/>
                          <a:pt x="3433094" y="1154470"/>
                          <a:pt x="3308637" y="1163653"/>
                        </a:cubicBezTo>
                        <a:cubicBezTo>
                          <a:pt x="3179921" y="1150864"/>
                          <a:pt x="2882290" y="1138753"/>
                          <a:pt x="2730813" y="1163653"/>
                        </a:cubicBezTo>
                        <a:cubicBezTo>
                          <a:pt x="2476317" y="1173159"/>
                          <a:pt x="2212709" y="1165215"/>
                          <a:pt x="2081750" y="1163653"/>
                        </a:cubicBezTo>
                        <a:cubicBezTo>
                          <a:pt x="1985690" y="1166634"/>
                          <a:pt x="1713355" y="1205537"/>
                          <a:pt x="1361449" y="1163653"/>
                        </a:cubicBezTo>
                        <a:cubicBezTo>
                          <a:pt x="1118940" y="1223575"/>
                          <a:pt x="493495" y="1138471"/>
                          <a:pt x="0" y="1163653"/>
                        </a:cubicBezTo>
                        <a:cubicBezTo>
                          <a:pt x="41980" y="1081624"/>
                          <a:pt x="37182" y="1064484"/>
                          <a:pt x="0" y="994923"/>
                        </a:cubicBezTo>
                        <a:cubicBezTo>
                          <a:pt x="-34171" y="924891"/>
                          <a:pt x="-16116" y="928193"/>
                          <a:pt x="0" y="872739"/>
                        </a:cubicBezTo>
                        <a:cubicBezTo>
                          <a:pt x="17155" y="828196"/>
                          <a:pt x="-16306" y="767049"/>
                          <a:pt x="0" y="704009"/>
                        </a:cubicBezTo>
                        <a:cubicBezTo>
                          <a:pt x="21126" y="631269"/>
                          <a:pt x="35715" y="593900"/>
                          <a:pt x="0" y="546916"/>
                        </a:cubicBezTo>
                        <a:cubicBezTo>
                          <a:pt x="-29359" y="503997"/>
                          <a:pt x="20288" y="472482"/>
                          <a:pt x="0" y="424733"/>
                        </a:cubicBezTo>
                        <a:cubicBezTo>
                          <a:pt x="-17975" y="384026"/>
                          <a:pt x="26390" y="334014"/>
                          <a:pt x="0" y="279276"/>
                        </a:cubicBezTo>
                        <a:cubicBezTo>
                          <a:pt x="-36748" y="211277"/>
                          <a:pt x="31250" y="193149"/>
                          <a:pt x="0" y="145456"/>
                        </a:cubicBezTo>
                        <a:cubicBezTo>
                          <a:pt x="-32255" y="101105"/>
                          <a:pt x="23072" y="45970"/>
                          <a:pt x="0" y="0"/>
                        </a:cubicBezTo>
                        <a:close/>
                      </a:path>
                      <a:path w="7123861" h="1163653" stroke="0" extrusionOk="0">
                        <a:moveTo>
                          <a:pt x="0" y="0"/>
                        </a:moveTo>
                        <a:cubicBezTo>
                          <a:pt x="213095" y="14758"/>
                          <a:pt x="407199" y="21613"/>
                          <a:pt x="577824" y="0"/>
                        </a:cubicBezTo>
                        <a:cubicBezTo>
                          <a:pt x="819427" y="-19021"/>
                          <a:pt x="1095775" y="73083"/>
                          <a:pt x="1369363" y="0"/>
                        </a:cubicBezTo>
                        <a:cubicBezTo>
                          <a:pt x="1667899" y="831"/>
                          <a:pt x="1698485" y="4895"/>
                          <a:pt x="1947188" y="0"/>
                        </a:cubicBezTo>
                        <a:cubicBezTo>
                          <a:pt x="2196112" y="-3794"/>
                          <a:pt x="2393430" y="14809"/>
                          <a:pt x="2525012" y="0"/>
                        </a:cubicBezTo>
                        <a:cubicBezTo>
                          <a:pt x="2629878" y="2113"/>
                          <a:pt x="2919974" y="-45672"/>
                          <a:pt x="3102836" y="0"/>
                        </a:cubicBezTo>
                        <a:cubicBezTo>
                          <a:pt x="3214709" y="5129"/>
                          <a:pt x="3401375" y="3401"/>
                          <a:pt x="3569846" y="0"/>
                        </a:cubicBezTo>
                        <a:cubicBezTo>
                          <a:pt x="3738317" y="-3401"/>
                          <a:pt x="3931496" y="10104"/>
                          <a:pt x="4036855" y="0"/>
                        </a:cubicBezTo>
                        <a:cubicBezTo>
                          <a:pt x="4110653" y="-11198"/>
                          <a:pt x="4294581" y="11980"/>
                          <a:pt x="4389802" y="0"/>
                        </a:cubicBezTo>
                        <a:cubicBezTo>
                          <a:pt x="4485023" y="-11980"/>
                          <a:pt x="4601328" y="15244"/>
                          <a:pt x="4757155" y="0"/>
                        </a:cubicBezTo>
                        <a:cubicBezTo>
                          <a:pt x="4994842" y="-2490"/>
                          <a:pt x="5303555" y="76721"/>
                          <a:pt x="5619935" y="0"/>
                        </a:cubicBezTo>
                        <a:cubicBezTo>
                          <a:pt x="5803737" y="17883"/>
                          <a:pt x="5892378" y="-17944"/>
                          <a:pt x="5994491" y="0"/>
                        </a:cubicBezTo>
                        <a:cubicBezTo>
                          <a:pt x="6096604" y="17944"/>
                          <a:pt x="6209091" y="5902"/>
                          <a:pt x="6340235" y="0"/>
                        </a:cubicBezTo>
                        <a:cubicBezTo>
                          <a:pt x="6461313" y="6422"/>
                          <a:pt x="6526037" y="3385"/>
                          <a:pt x="6708539" y="0"/>
                        </a:cubicBezTo>
                        <a:cubicBezTo>
                          <a:pt x="6891041" y="-3385"/>
                          <a:pt x="6964672" y="-4364"/>
                          <a:pt x="7123861" y="0"/>
                        </a:cubicBezTo>
                        <a:cubicBezTo>
                          <a:pt x="7143813" y="58339"/>
                          <a:pt x="7107893" y="64678"/>
                          <a:pt x="7123861" y="110547"/>
                        </a:cubicBezTo>
                        <a:cubicBezTo>
                          <a:pt x="7140921" y="158708"/>
                          <a:pt x="7127213" y="195491"/>
                          <a:pt x="7123861" y="244367"/>
                        </a:cubicBezTo>
                        <a:cubicBezTo>
                          <a:pt x="7111578" y="305938"/>
                          <a:pt x="7094886" y="328091"/>
                          <a:pt x="7123861" y="401460"/>
                        </a:cubicBezTo>
                        <a:cubicBezTo>
                          <a:pt x="7150381" y="482903"/>
                          <a:pt x="7114827" y="468747"/>
                          <a:pt x="7123861" y="535280"/>
                        </a:cubicBezTo>
                        <a:cubicBezTo>
                          <a:pt x="7128147" y="601314"/>
                          <a:pt x="7105541" y="627994"/>
                          <a:pt x="7123861" y="645827"/>
                        </a:cubicBezTo>
                        <a:cubicBezTo>
                          <a:pt x="7137222" y="657857"/>
                          <a:pt x="7089429" y="720474"/>
                          <a:pt x="7123861" y="802920"/>
                        </a:cubicBezTo>
                        <a:cubicBezTo>
                          <a:pt x="7148746" y="867644"/>
                          <a:pt x="7118204" y="896929"/>
                          <a:pt x="7123861" y="936740"/>
                        </a:cubicBezTo>
                        <a:cubicBezTo>
                          <a:pt x="7130532" y="983162"/>
                          <a:pt x="7140345" y="1106560"/>
                          <a:pt x="7123861" y="1163653"/>
                        </a:cubicBezTo>
                        <a:cubicBezTo>
                          <a:pt x="6799434" y="1187948"/>
                          <a:pt x="6564336" y="1172664"/>
                          <a:pt x="6403559" y="1163653"/>
                        </a:cubicBezTo>
                        <a:cubicBezTo>
                          <a:pt x="6206930" y="1181644"/>
                          <a:pt x="5828293" y="1163733"/>
                          <a:pt x="5683258" y="1163653"/>
                        </a:cubicBezTo>
                        <a:cubicBezTo>
                          <a:pt x="5518337" y="1187954"/>
                          <a:pt x="5163030" y="1127406"/>
                          <a:pt x="4820479" y="1163653"/>
                        </a:cubicBezTo>
                        <a:cubicBezTo>
                          <a:pt x="4483333" y="1152063"/>
                          <a:pt x="4284176" y="1181374"/>
                          <a:pt x="3886462" y="1163653"/>
                        </a:cubicBezTo>
                        <a:cubicBezTo>
                          <a:pt x="3482863" y="1169756"/>
                          <a:pt x="3442530" y="1171279"/>
                          <a:pt x="3094921" y="1163653"/>
                        </a:cubicBezTo>
                        <a:cubicBezTo>
                          <a:pt x="2745570" y="1155799"/>
                          <a:pt x="2641020" y="1183009"/>
                          <a:pt x="2445859" y="1163653"/>
                        </a:cubicBezTo>
                        <a:cubicBezTo>
                          <a:pt x="2230721" y="1151104"/>
                          <a:pt x="2002536" y="1125978"/>
                          <a:pt x="1654318" y="1163653"/>
                        </a:cubicBezTo>
                        <a:cubicBezTo>
                          <a:pt x="1329633" y="1181238"/>
                          <a:pt x="1158925" y="1161043"/>
                          <a:pt x="934016" y="1163653"/>
                        </a:cubicBezTo>
                        <a:cubicBezTo>
                          <a:pt x="797485" y="1161762"/>
                          <a:pt x="704509" y="1162333"/>
                          <a:pt x="476348" y="1163653"/>
                        </a:cubicBezTo>
                        <a:cubicBezTo>
                          <a:pt x="248187" y="1164973"/>
                          <a:pt x="161576" y="1145116"/>
                          <a:pt x="0" y="1163653"/>
                        </a:cubicBezTo>
                        <a:cubicBezTo>
                          <a:pt x="-50" y="1096641"/>
                          <a:pt x="52258" y="1079692"/>
                          <a:pt x="0" y="994923"/>
                        </a:cubicBezTo>
                        <a:cubicBezTo>
                          <a:pt x="-37804" y="925424"/>
                          <a:pt x="-14930" y="924990"/>
                          <a:pt x="0" y="872739"/>
                        </a:cubicBezTo>
                        <a:cubicBezTo>
                          <a:pt x="7950" y="819413"/>
                          <a:pt x="-25318" y="796713"/>
                          <a:pt x="0" y="738919"/>
                        </a:cubicBezTo>
                        <a:cubicBezTo>
                          <a:pt x="20856" y="682686"/>
                          <a:pt x="27109" y="608385"/>
                          <a:pt x="0" y="570189"/>
                        </a:cubicBezTo>
                        <a:cubicBezTo>
                          <a:pt x="-21957" y="541386"/>
                          <a:pt x="-21585" y="452783"/>
                          <a:pt x="0" y="413096"/>
                        </a:cubicBezTo>
                        <a:cubicBezTo>
                          <a:pt x="20852" y="380171"/>
                          <a:pt x="9789" y="320977"/>
                          <a:pt x="0" y="302549"/>
                        </a:cubicBezTo>
                        <a:cubicBezTo>
                          <a:pt x="-3221" y="278033"/>
                          <a:pt x="-15872" y="214454"/>
                          <a:pt x="0" y="157093"/>
                        </a:cubicBezTo>
                        <a:cubicBezTo>
                          <a:pt x="15536" y="96227"/>
                          <a:pt x="-41076" y="39096"/>
                          <a:pt x="0" y="0"/>
                        </a:cubicBezTo>
                        <a:close/>
                      </a:path>
                      <a:path w="7123861" h="1163653" fill="none" stroke="0" extrusionOk="0">
                        <a:moveTo>
                          <a:pt x="0" y="0"/>
                        </a:moveTo>
                        <a:cubicBezTo>
                          <a:pt x="387974" y="14254"/>
                          <a:pt x="467640" y="-5167"/>
                          <a:pt x="791540" y="0"/>
                        </a:cubicBezTo>
                        <a:cubicBezTo>
                          <a:pt x="1088765" y="-57407"/>
                          <a:pt x="1523009" y="38318"/>
                          <a:pt x="1725557" y="0"/>
                        </a:cubicBezTo>
                        <a:cubicBezTo>
                          <a:pt x="1977092" y="-608"/>
                          <a:pt x="2061980" y="2916"/>
                          <a:pt x="2374620" y="0"/>
                        </a:cubicBezTo>
                        <a:cubicBezTo>
                          <a:pt x="2736444" y="-2426"/>
                          <a:pt x="2992907" y="-8817"/>
                          <a:pt x="3237398" y="0"/>
                        </a:cubicBezTo>
                        <a:cubicBezTo>
                          <a:pt x="3398349" y="9326"/>
                          <a:pt x="3499456" y="14433"/>
                          <a:pt x="3660160" y="0"/>
                        </a:cubicBezTo>
                        <a:cubicBezTo>
                          <a:pt x="3820864" y="-14433"/>
                          <a:pt x="3956281" y="2219"/>
                          <a:pt x="4100178" y="0"/>
                        </a:cubicBezTo>
                        <a:cubicBezTo>
                          <a:pt x="4476172" y="-6731"/>
                          <a:pt x="4527158" y="-6207"/>
                          <a:pt x="4962956" y="0"/>
                        </a:cubicBezTo>
                        <a:cubicBezTo>
                          <a:pt x="5385403" y="14982"/>
                          <a:pt x="5302171" y="24296"/>
                          <a:pt x="5612019" y="0"/>
                        </a:cubicBezTo>
                        <a:cubicBezTo>
                          <a:pt x="5878369" y="-19547"/>
                          <a:pt x="6558483" y="-31060"/>
                          <a:pt x="7123861" y="0"/>
                        </a:cubicBezTo>
                        <a:cubicBezTo>
                          <a:pt x="7141548" y="25606"/>
                          <a:pt x="7152037" y="102010"/>
                          <a:pt x="7123861" y="133820"/>
                        </a:cubicBezTo>
                        <a:cubicBezTo>
                          <a:pt x="7082154" y="176541"/>
                          <a:pt x="7127902" y="205413"/>
                          <a:pt x="7123861" y="256003"/>
                        </a:cubicBezTo>
                        <a:cubicBezTo>
                          <a:pt x="7127195" y="308842"/>
                          <a:pt x="7113141" y="333677"/>
                          <a:pt x="7123861" y="401460"/>
                        </a:cubicBezTo>
                        <a:cubicBezTo>
                          <a:pt x="7135694" y="464143"/>
                          <a:pt x="7134851" y="493967"/>
                          <a:pt x="7123861" y="512007"/>
                        </a:cubicBezTo>
                        <a:cubicBezTo>
                          <a:pt x="7113148" y="535467"/>
                          <a:pt x="7118027" y="560799"/>
                          <a:pt x="7123861" y="622554"/>
                        </a:cubicBezTo>
                        <a:cubicBezTo>
                          <a:pt x="7123625" y="675281"/>
                          <a:pt x="7153030" y="700900"/>
                          <a:pt x="7123861" y="791284"/>
                        </a:cubicBezTo>
                        <a:cubicBezTo>
                          <a:pt x="7100817" y="877688"/>
                          <a:pt x="7124486" y="890069"/>
                          <a:pt x="7123861" y="936740"/>
                        </a:cubicBezTo>
                        <a:cubicBezTo>
                          <a:pt x="7106332" y="979652"/>
                          <a:pt x="7095103" y="1083832"/>
                          <a:pt x="7123861" y="1163653"/>
                        </a:cubicBezTo>
                        <a:cubicBezTo>
                          <a:pt x="6753205" y="1169081"/>
                          <a:pt x="6584387" y="1153876"/>
                          <a:pt x="6403559" y="1163653"/>
                        </a:cubicBezTo>
                        <a:cubicBezTo>
                          <a:pt x="6223563" y="1155610"/>
                          <a:pt x="5709470" y="1183535"/>
                          <a:pt x="5469542" y="1163653"/>
                        </a:cubicBezTo>
                        <a:cubicBezTo>
                          <a:pt x="5137665" y="1156916"/>
                          <a:pt x="5054374" y="1152563"/>
                          <a:pt x="4749240" y="1163653"/>
                        </a:cubicBezTo>
                        <a:cubicBezTo>
                          <a:pt x="4450903" y="1173364"/>
                          <a:pt x="4300866" y="1121772"/>
                          <a:pt x="3886462" y="1163653"/>
                        </a:cubicBezTo>
                        <a:cubicBezTo>
                          <a:pt x="3497779" y="1169295"/>
                          <a:pt x="3435155" y="1156476"/>
                          <a:pt x="3308637" y="1163653"/>
                        </a:cubicBezTo>
                        <a:cubicBezTo>
                          <a:pt x="3205166" y="1160101"/>
                          <a:pt x="2846009" y="1163464"/>
                          <a:pt x="2730813" y="1163653"/>
                        </a:cubicBezTo>
                        <a:cubicBezTo>
                          <a:pt x="2419061" y="1149828"/>
                          <a:pt x="2212145" y="1157717"/>
                          <a:pt x="2081750" y="1163653"/>
                        </a:cubicBezTo>
                        <a:cubicBezTo>
                          <a:pt x="1880838" y="1143555"/>
                          <a:pt x="1672517" y="1163582"/>
                          <a:pt x="1361449" y="1163653"/>
                        </a:cubicBezTo>
                        <a:cubicBezTo>
                          <a:pt x="1029231" y="1050519"/>
                          <a:pt x="485688" y="1224422"/>
                          <a:pt x="0" y="1163653"/>
                        </a:cubicBezTo>
                        <a:cubicBezTo>
                          <a:pt x="45330" y="1080032"/>
                          <a:pt x="34445" y="1062546"/>
                          <a:pt x="0" y="994923"/>
                        </a:cubicBezTo>
                        <a:cubicBezTo>
                          <a:pt x="-34845" y="926990"/>
                          <a:pt x="-17634" y="929340"/>
                          <a:pt x="0" y="872739"/>
                        </a:cubicBezTo>
                        <a:cubicBezTo>
                          <a:pt x="12619" y="820830"/>
                          <a:pt x="-16053" y="775398"/>
                          <a:pt x="0" y="704009"/>
                        </a:cubicBezTo>
                        <a:cubicBezTo>
                          <a:pt x="15749" y="628534"/>
                          <a:pt x="40494" y="585643"/>
                          <a:pt x="0" y="546916"/>
                        </a:cubicBezTo>
                        <a:cubicBezTo>
                          <a:pt x="-42418" y="514640"/>
                          <a:pt x="16867" y="475785"/>
                          <a:pt x="0" y="424733"/>
                        </a:cubicBezTo>
                        <a:cubicBezTo>
                          <a:pt x="-25286" y="383043"/>
                          <a:pt x="34560" y="333953"/>
                          <a:pt x="0" y="279276"/>
                        </a:cubicBezTo>
                        <a:cubicBezTo>
                          <a:pt x="-30765" y="205082"/>
                          <a:pt x="23430" y="188478"/>
                          <a:pt x="0" y="145456"/>
                        </a:cubicBezTo>
                        <a:cubicBezTo>
                          <a:pt x="-36426" y="101023"/>
                          <a:pt x="10549" y="534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39" indent="-285739" algn="thaiDist">
              <a:lnSpc>
                <a:spcPct val="150000"/>
              </a:lnSpc>
              <a:spcBef>
                <a:spcPts val="1000"/>
              </a:spcBef>
              <a:buFontTx/>
              <a:buChar char="-"/>
            </a:pPr>
            <a:r>
              <a:rPr lang="th-TH" sz="16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สื่อและช่องทางการประชาสัมพันธ์ ไม่ตรงกับกลุ่มเป้าหมาย</a:t>
            </a:r>
          </a:p>
        </p:txBody>
      </p:sp>
      <p:sp>
        <p:nvSpPr>
          <p:cNvPr id="15" name="Flowchart: Terminator 16">
            <a:extLst>
              <a:ext uri="{FF2B5EF4-FFF2-40B4-BE49-F238E27FC236}">
                <a16:creationId xmlns:a16="http://schemas.microsoft.com/office/drawing/2014/main" id="{14D9DF81-0E8F-622D-BB06-5CD39D690DC1}"/>
              </a:ext>
            </a:extLst>
          </p:cNvPr>
          <p:cNvSpPr/>
          <p:nvPr/>
        </p:nvSpPr>
        <p:spPr>
          <a:xfrm>
            <a:off x="22369" y="716121"/>
            <a:ext cx="3848644" cy="969711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กำหนดแนวทางการบริหาร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 ประจำปีงบประมาณ พ.ศ. 2566 ดังนี้</a:t>
            </a:r>
            <a:endParaRPr lang="th-TH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1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2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1899096" cy="1541268"/>
              <a:chOff x="5491686" y="-481268"/>
              <a:chExt cx="1709187" cy="1387141"/>
            </a:xfrm>
          </p:grpSpPr>
          <p:sp>
            <p:nvSpPr>
              <p:cNvPr id="1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28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2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0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0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41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7676272" y="32100"/>
            <a:ext cx="2493196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 </a:t>
            </a: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สร้างสรรค์ชุมชน สร้างคน สร้างชาติ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3" y="127006"/>
            <a:ext cx="6370680" cy="2810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15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15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ขอความเห็นชอบคู่มือและแผนบริหารความเสี่ยงของกองทุนพัฒนาบทบาทสตรี </a:t>
            </a:r>
            <a:r>
              <a:rPr lang="th-TH" sz="115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</a:t>
            </a:r>
          </a:p>
        </p:txBody>
      </p:sp>
    </p:spTree>
    <p:extLst>
      <p:ext uri="{BB962C8B-B14F-4D97-AF65-F5344CB8AC3E}">
        <p14:creationId xmlns:p14="http://schemas.microsoft.com/office/powerpoint/2010/main" val="31837733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3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4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4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4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35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38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23583" y="5154909"/>
            <a:ext cx="10183585" cy="694389"/>
            <a:chOff x="-23583" y="5134125"/>
            <a:chExt cx="10183585" cy="715174"/>
          </a:xfrm>
        </p:grpSpPr>
        <p:grpSp>
          <p:nvGrpSpPr>
            <p:cNvPr id="6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3" y="5274993"/>
              <a:ext cx="10183585" cy="470079"/>
              <a:chOff x="-21226" y="4621292"/>
              <a:chExt cx="9165227" cy="561020"/>
            </a:xfrm>
          </p:grpSpPr>
          <p:grpSp>
            <p:nvGrpSpPr>
              <p:cNvPr id="6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6" y="4635401"/>
                <a:ext cx="5133813" cy="546911"/>
                <a:chOff x="-45702" y="6428830"/>
                <a:chExt cx="7109733" cy="450425"/>
              </a:xfrm>
            </p:grpSpPr>
            <p:sp>
              <p:nvSpPr>
                <p:cNvPr id="7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9" y="6508953"/>
                  <a:ext cx="6875685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2" y="6433550"/>
                  <a:ext cx="7025615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380166">
                  <a:off x="6515308" y="6428830"/>
                  <a:ext cx="548723" cy="450425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7524888" y="4621292"/>
                <a:ext cx="1619113" cy="531030"/>
                <a:chOff x="9543115" y="6415804"/>
                <a:chExt cx="2661401" cy="453428"/>
              </a:xfrm>
            </p:grpSpPr>
            <p:sp>
              <p:nvSpPr>
                <p:cNvPr id="6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9543115" y="6415804"/>
                  <a:ext cx="2661398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7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9543115" y="6510930"/>
                  <a:ext cx="2661401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1" name="Picture 23">
              <a:extLst>
                <a:ext uri="{FF2B5EF4-FFF2-40B4-BE49-F238E27FC236}">
                  <a16:creationId xmlns:a16="http://schemas.microsoft.com/office/drawing/2014/main" id="{A9FCDA38-8F0B-49DF-8F2E-B899B1F3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853" y="5264104"/>
              <a:ext cx="625615" cy="408428"/>
            </a:xfrm>
            <a:prstGeom prst="rect">
              <a:avLst/>
            </a:prstGeom>
          </p:spPr>
        </p:pic>
        <p:pic>
          <p:nvPicPr>
            <p:cNvPr id="62" name="Picture 24">
              <a:extLst>
                <a:ext uri="{FF2B5EF4-FFF2-40B4-BE49-F238E27FC236}">
                  <a16:creationId xmlns:a16="http://schemas.microsoft.com/office/drawing/2014/main" id="{199745AA-CFB3-443D-A566-E11575BA5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755" y="5252961"/>
              <a:ext cx="384697" cy="433336"/>
            </a:xfrm>
            <a:prstGeom prst="rect">
              <a:avLst/>
            </a:prstGeom>
          </p:spPr>
        </p:pic>
        <p:pic>
          <p:nvPicPr>
            <p:cNvPr id="63" name="Picture 35">
              <a:extLst>
                <a:ext uri="{FF2B5EF4-FFF2-40B4-BE49-F238E27FC236}">
                  <a16:creationId xmlns:a16="http://schemas.microsoft.com/office/drawing/2014/main" id="{9584FECB-F937-4F01-8CDD-C92F98A2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063" y="5338458"/>
              <a:ext cx="373365" cy="309768"/>
            </a:xfrm>
            <a:prstGeom prst="rect">
              <a:avLst/>
            </a:prstGeom>
          </p:spPr>
        </p:pic>
        <p:pic>
          <p:nvPicPr>
            <p:cNvPr id="6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00" y="5340250"/>
              <a:ext cx="281130" cy="303691"/>
            </a:xfrm>
            <a:prstGeom prst="rect">
              <a:avLst/>
            </a:prstGeom>
          </p:spPr>
        </p:pic>
        <p:pic>
          <p:nvPicPr>
            <p:cNvPr id="65" name="Picture 2" descr="C:\Users\Administrator\Desktop\change for goo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130" y="5281839"/>
              <a:ext cx="890907" cy="50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16843">
              <a:off x="8384884" y="5134125"/>
              <a:ext cx="366819" cy="715174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4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23581" y="-271597"/>
            <a:ext cx="10216630" cy="1541268"/>
            <a:chOff x="-23581" y="-271597"/>
            <a:chExt cx="10216630" cy="1541268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4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5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5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1899096" cy="1541268"/>
                <a:chOff x="5491686" y="-481268"/>
                <a:chExt cx="1709187" cy="1387141"/>
              </a:xfrm>
            </p:grpSpPr>
            <p:sp>
              <p:nvSpPr>
                <p:cNvPr id="4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5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55157</TotalTime>
  <Words>12496</Words>
  <Application>Microsoft Office PowerPoint</Application>
  <PresentationFormat>Custom</PresentationFormat>
  <Paragraphs>3487</Paragraphs>
  <Slides>93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12" baseType="lpstr">
      <vt:lpstr>KodchiangUPC</vt:lpstr>
      <vt:lpstr>Malgun Gothic</vt:lpstr>
      <vt:lpstr>Open Sans Semibold</vt:lpstr>
      <vt:lpstr>Calibri Light</vt:lpstr>
      <vt:lpstr>Chulabhorn Likit Display Medium</vt:lpstr>
      <vt:lpstr>Chulabhorn Likit Text Light</vt:lpstr>
      <vt:lpstr>Cordia New</vt:lpstr>
      <vt:lpstr>Calibri</vt:lpstr>
      <vt:lpstr>Arial</vt:lpstr>
      <vt:lpstr>Batang</vt:lpstr>
      <vt:lpstr>Chulabhorn Likit Text</vt:lpstr>
      <vt:lpstr>Chulabhorn Likit Text Medium</vt:lpstr>
      <vt:lpstr>TH SarabunPSK</vt:lpstr>
      <vt:lpstr>Times New Roman</vt:lpstr>
      <vt:lpstr>Chulabhorn Likit Text Light๙</vt:lpstr>
      <vt:lpstr>Wingdings</vt:lpstr>
      <vt:lpstr>Angsana New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(ฉบับที่ 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ขอความเห็นชอบคู่มือและแผนการบริหารความเสี่ยง กองทุนพัฒนาบทบาทสตรี ประจำปีบัญชี 2566</vt:lpstr>
      <vt:lpstr>คณะกรรมการอำนวยการระบบการควบคุมภายในและการบริหารความเสี่ยง คณะกรรมการประเมินผลการควบคุมภายใน  และคณะกรรมการบริหารจัดการความเสี่ยงของกองทุนพัฒนาบทบาทสตรี ประจำปีงบประมาณ พ.ศ. 2566 ได้มีการประชุม เมื่อวันที่ 27 ธันวาคม 2565 ณ ห้องประชุม 3001 ชั้น 3 กรมการพัฒนาชุมชน</vt:lpstr>
      <vt:lpstr>สถานการณ์ความเสี่ยง ในการดำเนินงาน ประจำปีบัญชี 2566</vt:lpstr>
      <vt:lpstr>สถานการณ์ความเสี่ยง ในการดำเนินงาน ประจำปีบัญชี 2566</vt:lpstr>
      <vt:lpstr>สถานการณ์ความเสี่ยง ในการดำเนินงาน ประจำปีบัญชี 2566</vt:lpstr>
      <vt:lpstr>สถานการณ์ความเสี่ยง ในการดำเนินงาน ประจำปีบัญชี 2566</vt:lpstr>
      <vt:lpstr>สถานการณ์ความเสี่ยง ในการดำเนินงาน ประจำปีบัญชี 2566</vt:lpstr>
      <vt:lpstr>สถานการณ์ความเสี่ยง ในการดำเนินงาน ประจำปีบัญชี 2566</vt:lpstr>
      <vt:lpstr>เปรียบเทียบ ความเสี่ยง ประจำปีงบประมาณ พ.ศ. 2565 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3927</cp:revision>
  <cp:lastPrinted>2023-03-21T10:34:08Z</cp:lastPrinted>
  <dcterms:created xsi:type="dcterms:W3CDTF">2021-03-14T09:40:19Z</dcterms:created>
  <dcterms:modified xsi:type="dcterms:W3CDTF">2023-03-22T04:15:42Z</dcterms:modified>
</cp:coreProperties>
</file>