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96"/>
  </p:notesMasterIdLst>
  <p:handoutMasterIdLst>
    <p:handoutMasterId r:id="rId97"/>
  </p:handoutMasterIdLst>
  <p:sldIdLst>
    <p:sldId id="772" r:id="rId2"/>
    <p:sldId id="410" r:id="rId3"/>
    <p:sldId id="1768" r:id="rId4"/>
    <p:sldId id="1769" r:id="rId5"/>
    <p:sldId id="1520" r:id="rId6"/>
    <p:sldId id="1081" r:id="rId7"/>
    <p:sldId id="798" r:id="rId8"/>
    <p:sldId id="1526" r:id="rId9"/>
    <p:sldId id="1529" r:id="rId10"/>
    <p:sldId id="1661" r:id="rId11"/>
    <p:sldId id="1611" r:id="rId12"/>
    <p:sldId id="1770" r:id="rId13"/>
    <p:sldId id="1973" r:id="rId14"/>
    <p:sldId id="1974" r:id="rId15"/>
    <p:sldId id="1975" r:id="rId16"/>
    <p:sldId id="1992" r:id="rId17"/>
    <p:sldId id="1976" r:id="rId18"/>
    <p:sldId id="1993" r:id="rId19"/>
    <p:sldId id="635" r:id="rId20"/>
    <p:sldId id="2013" r:id="rId21"/>
    <p:sldId id="2014" r:id="rId22"/>
    <p:sldId id="2015" r:id="rId23"/>
    <p:sldId id="2016" r:id="rId24"/>
    <p:sldId id="2017" r:id="rId25"/>
    <p:sldId id="2018" r:id="rId26"/>
    <p:sldId id="2019" r:id="rId27"/>
    <p:sldId id="2020" r:id="rId28"/>
    <p:sldId id="2021" r:id="rId29"/>
    <p:sldId id="2022" r:id="rId30"/>
    <p:sldId id="2023" r:id="rId31"/>
    <p:sldId id="2024" r:id="rId32"/>
    <p:sldId id="1613" r:id="rId33"/>
    <p:sldId id="1977" r:id="rId34"/>
    <p:sldId id="1978" r:id="rId35"/>
    <p:sldId id="1979" r:id="rId36"/>
    <p:sldId id="1980" r:id="rId37"/>
    <p:sldId id="1981" r:id="rId38"/>
    <p:sldId id="1982" r:id="rId39"/>
    <p:sldId id="1983" r:id="rId40"/>
    <p:sldId id="1984" r:id="rId41"/>
    <p:sldId id="1985" r:id="rId42"/>
    <p:sldId id="1986" r:id="rId43"/>
    <p:sldId id="1987" r:id="rId44"/>
    <p:sldId id="1988" r:id="rId45"/>
    <p:sldId id="1989" r:id="rId46"/>
    <p:sldId id="1990" r:id="rId47"/>
    <p:sldId id="1991" r:id="rId48"/>
    <p:sldId id="1843" r:id="rId49"/>
    <p:sldId id="1720" r:id="rId50"/>
    <p:sldId id="1521" r:id="rId51"/>
    <p:sldId id="1994" r:id="rId52"/>
    <p:sldId id="1995" r:id="rId53"/>
    <p:sldId id="1996" r:id="rId54"/>
    <p:sldId id="1777" r:id="rId55"/>
    <p:sldId id="1997" r:id="rId56"/>
    <p:sldId id="636" r:id="rId57"/>
    <p:sldId id="325" r:id="rId58"/>
    <p:sldId id="1478" r:id="rId59"/>
    <p:sldId id="326" r:id="rId60"/>
    <p:sldId id="1639" r:id="rId61"/>
    <p:sldId id="1640" r:id="rId62"/>
    <p:sldId id="1641" r:id="rId63"/>
    <p:sldId id="1642" r:id="rId64"/>
    <p:sldId id="1643" r:id="rId65"/>
    <p:sldId id="1644" r:id="rId66"/>
    <p:sldId id="1646" r:id="rId67"/>
    <p:sldId id="1872" r:id="rId68"/>
    <p:sldId id="1873" r:id="rId69"/>
    <p:sldId id="1874" r:id="rId70"/>
    <p:sldId id="2025" r:id="rId71"/>
    <p:sldId id="1875" r:id="rId72"/>
    <p:sldId id="1876" r:id="rId73"/>
    <p:sldId id="1877" r:id="rId74"/>
    <p:sldId id="1878" r:id="rId75"/>
    <p:sldId id="1778" r:id="rId76"/>
    <p:sldId id="1998" r:id="rId77"/>
    <p:sldId id="1999" r:id="rId78"/>
    <p:sldId id="2000" r:id="rId79"/>
    <p:sldId id="1780" r:id="rId80"/>
    <p:sldId id="2001" r:id="rId81"/>
    <p:sldId id="1779" r:id="rId82"/>
    <p:sldId id="2002" r:id="rId83"/>
    <p:sldId id="2003" r:id="rId84"/>
    <p:sldId id="2004" r:id="rId85"/>
    <p:sldId id="2005" r:id="rId86"/>
    <p:sldId id="2006" r:id="rId87"/>
    <p:sldId id="2007" r:id="rId88"/>
    <p:sldId id="2008" r:id="rId89"/>
    <p:sldId id="2009" r:id="rId90"/>
    <p:sldId id="2010" r:id="rId91"/>
    <p:sldId id="2011" r:id="rId92"/>
    <p:sldId id="2012" r:id="rId93"/>
    <p:sldId id="811" r:id="rId94"/>
    <p:sldId id="323" r:id="rId95"/>
  </p:sldIdLst>
  <p:sldSz cx="10160000" cy="5715000"/>
  <p:notesSz cx="6889750" cy="10021888"/>
  <p:embeddedFontLst>
    <p:embeddedFont>
      <p:font typeface="Chulabhorn Likit Text" panose="00000500000000000000" pitchFamily="50" charset="-34"/>
      <p:regular r:id="rId98"/>
      <p:bold r:id="rId99"/>
    </p:embeddedFont>
    <p:embeddedFont>
      <p:font typeface="JasmineUPC" panose="02020603050405020304" pitchFamily="18" charset="-34"/>
      <p:regular r:id="rId100"/>
      <p:bold r:id="rId101"/>
      <p:italic r:id="rId102"/>
      <p:boldItalic r:id="rId103"/>
    </p:embeddedFont>
    <p:embeddedFont>
      <p:font typeface="Angsana New" panose="02020603050405020304" pitchFamily="18" charset="-34"/>
      <p:regular r:id="rId104"/>
      <p:bold r:id="rId105"/>
      <p:italic r:id="rId106"/>
      <p:boldItalic r:id="rId107"/>
    </p:embeddedFont>
    <p:embeddedFont>
      <p:font typeface="Tahoma" panose="020B0604030504040204" pitchFamily="34" charset="0"/>
      <p:regular r:id="rId108"/>
      <p:bold r:id="rId109"/>
    </p:embeddedFont>
    <p:embeddedFont>
      <p:font typeface="KodchiangUPC" panose="02020603050405020304" pitchFamily="18" charset="-34"/>
      <p:regular r:id="rId110"/>
      <p:bold r:id="rId111"/>
      <p:italic r:id="rId112"/>
      <p:boldItalic r:id="rId113"/>
    </p:embeddedFont>
    <p:embeddedFont>
      <p:font typeface="Chulabhorn Likit Text Light" panose="00000400000000000000" pitchFamily="50" charset="-34"/>
      <p:regular r:id="rId114"/>
    </p:embeddedFont>
    <p:embeddedFont>
      <p:font typeface="Chulabhorn Likit Text Light๙" panose="00000400000000000000" pitchFamily="2" charset="-34"/>
      <p:regular r:id="rId115"/>
    </p:embeddedFont>
    <p:embeddedFont>
      <p:font typeface="Calibri Light" panose="020F0302020204030204" pitchFamily="34" charset="0"/>
      <p:regular r:id="rId116"/>
      <p:italic r:id="rId117"/>
    </p:embeddedFont>
    <p:embeddedFont>
      <p:font typeface="Roboto" panose="02000000000000000000" pitchFamily="2" charset="0"/>
      <p:bold r:id="rId118"/>
    </p:embeddedFont>
    <p:embeddedFont>
      <p:font typeface="Cordia New" panose="020B0304020202020204" pitchFamily="34" charset="-34"/>
      <p:regular r:id="rId119"/>
      <p:bold r:id="rId120"/>
      <p:italic r:id="rId121"/>
      <p:boldItalic r:id="rId122"/>
    </p:embeddedFont>
    <p:embeddedFont>
      <p:font typeface="Calibri" panose="020F0502020204030204" pitchFamily="34" charset="0"/>
      <p:regular r:id="rId123"/>
      <p:bold r:id="rId124"/>
      <p:italic r:id="rId125"/>
      <p:boldItalic r:id="rId126"/>
    </p:embeddedFont>
    <p:embeddedFont>
      <p:font typeface="Chulabhorn Likit Display Medium" panose="00000600000000000000" pitchFamily="50" charset="-34"/>
      <p:regular r:id="rId127"/>
    </p:embeddedFont>
    <p:embeddedFont>
      <p:font typeface="TH SarabunPSK" panose="020B0500040200020003" pitchFamily="34" charset="-34"/>
      <p:regular r:id="rId128"/>
      <p:bold r:id="rId129"/>
      <p:italic r:id="rId130"/>
      <p:boldItalic r:id="rId131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8CA"/>
    <a:srgbClr val="FFFFF3"/>
    <a:srgbClr val="FBF4CD"/>
    <a:srgbClr val="D9E7E1"/>
    <a:srgbClr val="EEE3CB"/>
    <a:srgbClr val="D6DDE2"/>
    <a:srgbClr val="C2CCD4"/>
    <a:srgbClr val="C2DEDC"/>
    <a:srgbClr val="E7EFEC"/>
    <a:srgbClr val="D0D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912" y="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2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font" Target="fonts/font10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5.fntdata"/><Relationship Id="rId123" Type="http://schemas.openxmlformats.org/officeDocument/2006/relationships/font" Target="fonts/font26.fntdata"/><Relationship Id="rId128" Type="http://schemas.openxmlformats.org/officeDocument/2006/relationships/font" Target="fonts/font3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6.fntdata"/><Relationship Id="rId118" Type="http://schemas.openxmlformats.org/officeDocument/2006/relationships/font" Target="fonts/font21.fntdata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6.fntdata"/><Relationship Id="rId108" Type="http://schemas.openxmlformats.org/officeDocument/2006/relationships/font" Target="fonts/font11.fntdata"/><Relationship Id="rId124" Type="http://schemas.openxmlformats.org/officeDocument/2006/relationships/font" Target="fonts/font27.fntdata"/><Relationship Id="rId129" Type="http://schemas.openxmlformats.org/officeDocument/2006/relationships/font" Target="fonts/font3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7.fntdata"/><Relationship Id="rId119" Type="http://schemas.openxmlformats.org/officeDocument/2006/relationships/font" Target="fonts/font2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33.fntdata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104" Type="http://schemas.openxmlformats.org/officeDocument/2006/relationships/font" Target="fonts/font7.fntdata"/><Relationship Id="rId120" Type="http://schemas.openxmlformats.org/officeDocument/2006/relationships/font" Target="fonts/font23.fntdata"/><Relationship Id="rId125" Type="http://schemas.openxmlformats.org/officeDocument/2006/relationships/font" Target="fonts/font2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3.fntdata"/><Relationship Id="rId115" Type="http://schemas.openxmlformats.org/officeDocument/2006/relationships/font" Target="fonts/font18.fntdata"/><Relationship Id="rId131" Type="http://schemas.openxmlformats.org/officeDocument/2006/relationships/font" Target="fonts/font3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3.fntdata"/><Relationship Id="rId105" Type="http://schemas.openxmlformats.org/officeDocument/2006/relationships/font" Target="fonts/font8.fntdata"/><Relationship Id="rId126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121" Type="http://schemas.openxmlformats.org/officeDocument/2006/relationships/font" Target="fonts/font2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4.fntdata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9.fntdata"/><Relationship Id="rId127" Type="http://schemas.openxmlformats.org/officeDocument/2006/relationships/font" Target="fonts/font3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122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font" Target="fonts/font15.fntdata"/><Relationship Id="rId13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6243570243387"/>
          <c:y val="5.0063718667147608E-2"/>
          <c:w val="0.85396252750659718"/>
          <c:h val="0.65078606904363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solidFill>
              <a:srgbClr val="F4D4E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C-4EB7-AC93-EFAD5EFF3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ผลการเบิกจ่าย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58.09</c:v>
                </c:pt>
                <c:pt idx="1">
                  <c:v>90.88</c:v>
                </c:pt>
                <c:pt idx="2">
                  <c:v>86.14</c:v>
                </c:pt>
                <c:pt idx="3">
                  <c:v>78.66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C-4EB7-AC93-EFAD5EFF3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311952"/>
        <c:axId val="674313752"/>
        <c:axId val="0"/>
      </c:bar3DChart>
      <c:catAx>
        <c:axId val="6743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 algn="just">
              <a:defRPr lang="en-US" sz="900" b="0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3752"/>
        <c:crosses val="autoZero"/>
        <c:auto val="1"/>
        <c:lblAlgn val="ctr"/>
        <c:lblOffset val="100"/>
        <c:noMultiLvlLbl val="0"/>
      </c:catAx>
      <c:valAx>
        <c:axId val="67431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1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36839468173038E-2"/>
          <c:y val="6.1156421025780956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61198651578525E-2"/>
                  <c:y val="-2.6374094841372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243374</c:v>
                </c:pt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F-46A6-8F65-724003E70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3)</c:v>
                </c:pt>
              </c:strCache>
            </c:strRef>
          </c:tx>
          <c:spPr>
            <a:solidFill>
              <a:srgbClr val="FFD5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23007787728514E-2"/>
                  <c:y val="-2.5320624905047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243374</c:v>
                </c:pt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F-46A6-8F65-724003E70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827137014575502E-2"/>
                  <c:y val="-3.4195991278076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243374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F-46A6-8F65-724003E70C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4"/>
        <c:overlap val="-50"/>
        <c:axId val="1846727840"/>
        <c:axId val="1846728256"/>
      </c:barChart>
      <c:dateAx>
        <c:axId val="1846727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crossAx val="1846728256"/>
        <c:crosses val="autoZero"/>
        <c:auto val="1"/>
        <c:lblOffset val="100"/>
        <c:baseTimeUnit val="days"/>
      </c:dateAx>
      <c:valAx>
        <c:axId val="184672825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846727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9745833048075"/>
          <c:y val="0.847285346352594"/>
          <c:w val="0.74295170316067871"/>
          <c:h val="8.856782073023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6855748928197E-2"/>
          <c:y val="4.7691394794852765E-2"/>
          <c:w val="0.92119978361820143"/>
          <c:h val="0.753518734574182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พฤษภาคม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6438666163925776E-3"/>
                  <c:y val="-3.143355109833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8C-4912-8D3B-D849DBC72080}"/>
                </c:ext>
              </c:extLst>
            </c:dLbl>
            <c:dLbl>
              <c:idx val="1"/>
              <c:layout>
                <c:manualLayout>
                  <c:x val="-1.2993068758210128E-2"/>
                  <c:y val="-7.8878897243395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600604393504746E-2"/>
                      <c:h val="6.8078555928530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8C-4912-8D3B-D849DBC72080}"/>
                </c:ext>
              </c:extLst>
            </c:dLbl>
            <c:dLbl>
              <c:idx val="2"/>
              <c:layout>
                <c:manualLayout>
                  <c:x val="-1.8349158847786803E-2"/>
                  <c:y val="-0.11831834586509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8C-4912-8D3B-D849DBC72080}"/>
                </c:ext>
              </c:extLst>
            </c:dLbl>
            <c:dLbl>
              <c:idx val="3"/>
              <c:layout>
                <c:manualLayout>
                  <c:x val="-5.1134005406894306E-2"/>
                  <c:y val="-0.124385953345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8C-4912-8D3B-D849DBC72080}"/>
                </c:ext>
              </c:extLst>
            </c:dLbl>
            <c:dLbl>
              <c:idx val="4"/>
              <c:layout>
                <c:manualLayout>
                  <c:x val="2.1039573615645756E-2"/>
                  <c:y val="-4.8540859842089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C8C-4912-8D3B-D849DBC72080}"/>
                </c:ext>
              </c:extLst>
            </c:dLbl>
            <c:dLbl>
              <c:idx val="5"/>
              <c:layout>
                <c:manualLayout>
                  <c:x val="-1.9522073660375661E-2"/>
                  <c:y val="-6.067607480261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323</c:v>
                </c:pt>
                <c:pt idx="1">
                  <c:v>102</c:v>
                </c:pt>
                <c:pt idx="2">
                  <c:v>17</c:v>
                </c:pt>
                <c:pt idx="3">
                  <c:v>14</c:v>
                </c:pt>
                <c:pt idx="4">
                  <c:v>162</c:v>
                </c:pt>
                <c:pt idx="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C-4912-8D3B-D849DBC72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มิถุนายน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C8C-4912-8D3B-D849DBC72080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DC8C-4912-8D3B-D849DBC72080}"/>
              </c:ext>
            </c:extLst>
          </c:dPt>
          <c:dLbls>
            <c:dLbl>
              <c:idx val="0"/>
              <c:layout>
                <c:manualLayout>
                  <c:x val="-5.6105529641722031E-2"/>
                  <c:y val="-3.640564488156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8C-4912-8D3B-D849DBC72080}"/>
                </c:ext>
              </c:extLst>
            </c:dLbl>
            <c:dLbl>
              <c:idx val="1"/>
              <c:layout>
                <c:manualLayout>
                  <c:x val="3.5066011248054252E-2"/>
                  <c:y val="-7.7361995373329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75697205083156E-2"/>
                      <c:h val="7.11123596686608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8C-4912-8D3B-D849DBC72080}"/>
                </c:ext>
              </c:extLst>
            </c:dLbl>
            <c:dLbl>
              <c:idx val="2"/>
              <c:layout>
                <c:manualLayout>
                  <c:x val="9.8184676873013521E-3"/>
                  <c:y val="-0.1061831309045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8C-4912-8D3B-D849DBC72080}"/>
                </c:ext>
              </c:extLst>
            </c:dLbl>
            <c:dLbl>
              <c:idx val="3"/>
              <c:layout>
                <c:manualLayout>
                  <c:x val="-8.4158294462583026E-3"/>
                  <c:y val="-0.12438595334535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8C-4912-8D3B-D849DBC72080}"/>
                </c:ext>
              </c:extLst>
            </c:dLbl>
            <c:dLbl>
              <c:idx val="4"/>
              <c:layout>
                <c:manualLayout>
                  <c:x val="-2.6650126579817957E-2"/>
                  <c:y val="-6.9777486023003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C8C-4912-8D3B-D849DBC72080}"/>
                </c:ext>
              </c:extLst>
            </c:dLbl>
            <c:dLbl>
              <c:idx val="5"/>
              <c:layout>
                <c:manualLayout>
                  <c:x val="1.1221105928344301E-2"/>
                  <c:y val="-4.550705610195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63487272328067E-2"/>
                      <c:h val="6.8078555928530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323</c:v>
                </c:pt>
                <c:pt idx="1">
                  <c:v>103</c:v>
                </c:pt>
                <c:pt idx="2">
                  <c:v>17</c:v>
                </c:pt>
                <c:pt idx="3">
                  <c:v>14</c:v>
                </c:pt>
                <c:pt idx="4">
                  <c:v>162</c:v>
                </c:pt>
                <c:pt idx="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8C-4912-8D3B-D849DBC720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672920"/>
        <c:axId val="194672136"/>
      </c:lineChart>
      <c:catAx>
        <c:axId val="1946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136"/>
        <c:crosses val="autoZero"/>
        <c:auto val="1"/>
        <c:lblAlgn val="ctr"/>
        <c:lblOffset val="100"/>
        <c:tickMarkSkip val="1"/>
        <c:noMultiLvlLbl val="0"/>
      </c:catAx>
      <c:valAx>
        <c:axId val="19467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1460358857906015E-2"/>
          <c:y val="3.5871249282395781E-2"/>
          <c:w val="0.92687746062992127"/>
          <c:h val="0.755615541608295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6.8099960022164029E-3"/>
                  <c:y val="5.75770307606418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8C-45FB-9351-8D239D25B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ตุลาคม พ.ศ.2565</c:v>
                </c:pt>
                <c:pt idx="1">
                  <c:v>พฤศจิกายน พ.ศ.2565</c:v>
                </c:pt>
                <c:pt idx="2">
                  <c:v>ธันวาคม พ.ศ.2565</c:v>
                </c:pt>
                <c:pt idx="3">
                  <c:v>มกราคม พ.ศ.2566</c:v>
                </c:pt>
                <c:pt idx="4">
                  <c:v>กุมภาพันธ์ พ.ศ.2566</c:v>
                </c:pt>
                <c:pt idx="5">
                  <c:v>มีนาคม พ.ศ.2566</c:v>
                </c:pt>
                <c:pt idx="6">
                  <c:v>เมษายน พ.ศ.2566</c:v>
                </c:pt>
                <c:pt idx="7">
                  <c:v>พฤษภาคม พ.ศ.2566</c:v>
                </c:pt>
                <c:pt idx="8">
                  <c:v>มิถุนายน พ.ศ.2566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22</c:v>
                </c:pt>
                <c:pt idx="2">
                  <c:v>19</c:v>
                </c:pt>
                <c:pt idx="3">
                  <c:v>49</c:v>
                </c:pt>
                <c:pt idx="4">
                  <c:v>21</c:v>
                </c:pt>
                <c:pt idx="5">
                  <c:v>38</c:v>
                </c:pt>
                <c:pt idx="6">
                  <c:v>31</c:v>
                </c:pt>
                <c:pt idx="7">
                  <c:v>83</c:v>
                </c:pt>
                <c:pt idx="8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พฤษภาคม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500057058085128E-2"/>
                  <c:y val="7.7261743121195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D3-44AD-84C0-C52F73848E63}"/>
                </c:ext>
              </c:extLst>
            </c:dLbl>
            <c:dLbl>
              <c:idx val="1"/>
              <c:layout>
                <c:manualLayout>
                  <c:x val="-2.918486819582335E-2"/>
                  <c:y val="-0.12131861300033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18-4BB0-8ED0-9C176B5E393B}"/>
                </c:ext>
              </c:extLst>
            </c:dLbl>
            <c:dLbl>
              <c:idx val="2"/>
              <c:layout>
                <c:manualLayout>
                  <c:x val="-5.8543535318954697E-2"/>
                  <c:y val="-5.9542355154108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D3-44AD-84C0-C52F73848E63}"/>
                </c:ext>
              </c:extLst>
            </c:dLbl>
            <c:dLbl>
              <c:idx val="3"/>
              <c:layout>
                <c:manualLayout>
                  <c:x val="-8.8213853703069722E-2"/>
                  <c:y val="-3.9998912543350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3876</c:v>
                </c:pt>
                <c:pt idx="1">
                  <c:v>50</c:v>
                </c:pt>
                <c:pt idx="2">
                  <c:v>86</c:v>
                </c:pt>
                <c:pt idx="3" formatCode="#,##0">
                  <c:v>1270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F-4F1D-BEF8-482B59E93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มิถุนายน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4817984708432919E-3"/>
                  <c:y val="3.4131776150126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D3-44AD-84C0-C52F73848E63}"/>
                </c:ext>
              </c:extLst>
            </c:dLbl>
            <c:dLbl>
              <c:idx val="1"/>
              <c:layout>
                <c:manualLayout>
                  <c:x val="9.3731598767544822E-3"/>
                  <c:y val="-0.15869275399935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D3-44AD-84C0-C52F73848E63}"/>
                </c:ext>
              </c:extLst>
            </c:dLbl>
            <c:dLbl>
              <c:idx val="2"/>
              <c:layout>
                <c:manualLayout>
                  <c:x val="-1.7702955608809769E-2"/>
                  <c:y val="-9.680518573195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D3-44AD-84C0-C52F73848E63}"/>
                </c:ext>
              </c:extLst>
            </c:dLbl>
            <c:dLbl>
              <c:idx val="3"/>
              <c:layout>
                <c:manualLayout>
                  <c:x val="-3.0815245920347019E-2"/>
                  <c:y val="-7.4004502686069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4069</c:v>
                </c:pt>
                <c:pt idx="1">
                  <c:v>50</c:v>
                </c:pt>
                <c:pt idx="2">
                  <c:v>86</c:v>
                </c:pt>
                <c:pt idx="3" formatCode="#,##0">
                  <c:v>1324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F-4F1D-BEF8-482B59E931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0F-4F1D-BEF8-482B59E9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653680"/>
        <c:axId val="400180976"/>
      </c:lineChart>
      <c:catAx>
        <c:axId val="5226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00180976"/>
        <c:crosses val="autoZero"/>
        <c:auto val="1"/>
        <c:lblAlgn val="ctr"/>
        <c:lblOffset val="100"/>
        <c:noMultiLvlLbl val="0"/>
      </c:catAx>
      <c:valAx>
        <c:axId val="400180976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226536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0.02831</cdr:x>
      <cdr:y>0.76721</cdr:y>
    </cdr:from>
    <cdr:to>
      <cdr:x>0.13295</cdr:x>
      <cdr:y>0.86285</cdr:y>
    </cdr:to>
    <cdr:sp macro="" textlink="">
      <cdr:nvSpPr>
        <cdr:cNvPr id="3" name="Google Shape;1346;p36">
          <a:extLst xmlns:a="http://schemas.openxmlformats.org/drawingml/2006/main">
            <a:ext uri="{FF2B5EF4-FFF2-40B4-BE49-F238E27FC236}">
              <a16:creationId xmlns:a16="http://schemas.microsoft.com/office/drawing/2014/main" id="{E6380EC4-6F27-8F32-0FB0-65C8D45BF603}"/>
            </a:ext>
          </a:extLst>
        </cdr:cNvPr>
        <cdr:cNvSpPr txBox="1"/>
      </cdr:nvSpPr>
      <cdr:spPr>
        <a:xfrm xmlns:a="http://schemas.openxmlformats.org/drawingml/2006/main">
          <a:off x="135829" y="2600265"/>
          <a:ext cx="502110" cy="324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0" tIns="121900" rIns="0" bIns="121900" anchor="ctr" anchorCtr="0">
          <a:noAutofit/>
        </a:bodyPr>
        <a:lstStyle xmlns:a="http://schemas.openxmlformats.org/drawingml/2006/main">
          <a:defPPr>
            <a:defRPr lang="th-TH"/>
          </a:defPPr>
          <a:lvl1pPr marL="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100" b="1" dirty="0">
              <a:solidFill>
                <a:schemeClr val="tx1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rPr>
            <a:t>ร้อยละ</a:t>
          </a:r>
          <a:endParaRPr sz="1100" b="1" dirty="0">
            <a:solidFill>
              <a:schemeClr val="tx1"/>
            </a:solidFill>
            <a:latin typeface="Chulabhorn Likit Text" panose="00000500000000000000" pitchFamily="50" charset="-34"/>
            <a:ea typeface="Fira Sans Extra Condensed Medium"/>
            <a:cs typeface="Chulabhorn Likit Text" panose="00000500000000000000" pitchFamily="50" charset="-34"/>
            <a:sym typeface="Fira Sans Extra Condensed Medium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0.88078</cdr:y>
    </cdr:from>
    <cdr:to>
      <cdr:x>0.11581</cdr:x>
      <cdr:y>0.98004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-293833" y="4012303"/>
          <a:ext cx="1072471" cy="452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(ล้าน)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0.24734</cdr:x>
      <cdr:y>0.2707</cdr:y>
    </cdr:from>
    <cdr:to>
      <cdr:x>0.36172</cdr:x>
      <cdr:y>0.43697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290550" y="1233146"/>
          <a:ext cx="1059229" cy="757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ร้อยละ100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0.46454</cdr:x>
      <cdr:y>0.37916</cdr:y>
    </cdr:from>
    <cdr:to>
      <cdr:x>0.5892</cdr:x>
      <cdr:y>0.48561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301962" y="1727253"/>
          <a:ext cx="1154427" cy="484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77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0.3058</cdr:x>
      <cdr:y>0.0011</cdr:y>
    </cdr:from>
    <cdr:to>
      <cdr:x>0.37731</cdr:x>
      <cdr:y>0.06088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831862" y="5028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0.5292</cdr:x>
      <cdr:y>0.16612</cdr:y>
    </cdr:from>
    <cdr:to>
      <cdr:x>0.59655</cdr:x>
      <cdr:y>0.27524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900754" y="756727"/>
          <a:ext cx="623702" cy="49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0.67756</cdr:x>
      <cdr:y>0.00666</cdr:y>
    </cdr:from>
    <cdr:to>
      <cdr:x>1</cdr:x>
      <cdr:y>0.07152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6274607" y="30339"/>
          <a:ext cx="2985999" cy="2954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20000"/>
            <a:lumOff val="80000"/>
            <a:alpha val="7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21 มิถุนายน 2566</a:t>
          </a:r>
        </a:p>
      </cdr:txBody>
    </cdr:sp>
  </cdr:relSizeAnchor>
  <cdr:relSizeAnchor xmlns:cdr="http://schemas.openxmlformats.org/drawingml/2006/chartDrawing">
    <cdr:from>
      <cdr:x>0.74075</cdr:x>
      <cdr:y>0.1569</cdr:y>
    </cdr:from>
    <cdr:to>
      <cdr:x>0.81226</cdr:x>
      <cdr:y>0.21668</cdr:y>
    </cdr:to>
    <cdr:sp macro="" textlink="">
      <cdr:nvSpPr>
        <cdr:cNvPr id="11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0DD06384-2B08-41A7-B3A3-B913B913E6E2}"/>
            </a:ext>
          </a:extLst>
        </cdr:cNvPr>
        <cdr:cNvSpPr txBox="1"/>
      </cdr:nvSpPr>
      <cdr:spPr>
        <a:xfrm xmlns:a="http://schemas.openxmlformats.org/drawingml/2006/main">
          <a:off x="6859811" y="714755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0.6876</cdr:x>
      <cdr:y>0.45764</cdr:y>
    </cdr:from>
    <cdr:to>
      <cdr:x>0.81226</cdr:x>
      <cdr:y>0.56409</cdr:y>
    </cdr:to>
    <cdr:sp macro="" textlink="">
      <cdr:nvSpPr>
        <cdr:cNvPr id="1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6367609" y="2084741"/>
          <a:ext cx="1154428" cy="484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78.66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0.01055</cdr:x>
      <cdr:y>0.84942</cdr:y>
    </cdr:from>
    <cdr:to>
      <cdr:x>0.06297</cdr:x>
      <cdr:y>0.91855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560" y="3555831"/>
          <a:ext cx="474563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  <a:endParaRPr lang="th-TH" sz="14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0.10145</cdr:x>
      <cdr:y>0.89505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98500" y="3159582"/>
          <a:ext cx="889006" cy="33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โครงการ</a:t>
          </a:r>
          <a:endParaRPr lang="th-TH" sz="14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831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441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434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832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95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317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6092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8448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28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6609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704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0680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505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1605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8619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4195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6354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7303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9402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003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17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2675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1808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8829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0215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4518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2644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5155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92594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813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594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025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3241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355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53541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2452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69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86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28666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3996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8827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3477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44393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98014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3287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78039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91078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206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77566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27657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72155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66640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96419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283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919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22/06/66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6/2566</a:t>
            </a:r>
            <a:endParaRPr lang="th-TH" sz="2000" b="1" dirty="0">
              <a:solidFill>
                <a:schemeClr val="tx1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วันพฤหัสบดีที่ 22 มิถุนายน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2566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5001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1" y="1046439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4" y="1059258"/>
            <a:ext cx="1229128" cy="122912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9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65993"/>
              </p:ext>
            </p:extLst>
          </p:nvPr>
        </p:nvGraphicFramePr>
        <p:xfrm>
          <a:off x="190500" y="847842"/>
          <a:ext cx="9967591" cy="4138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17329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รายงานผลการดำเนินงานตามตัวชี้วัดที่ 4.2 การตรวจสอบภายใน </a:t>
                      </a:r>
                      <a:b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(กรณีที่ 3 ทุนหมุนเวียนที่ใช้หน่วยตรวจสอบภายในจากหน่วยงานต้นสังกัด)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6505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สำนักงานกองทุนพัฒนาบทบาทสตรีควรแนบรายงาน</a:t>
                      </a:r>
                      <a:b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ผลการตรวจสอบของกลุ่มตรวจสอบภายในว่ามีข้อสังเกตอะไรบ้าง วิเคราะห์สาเหตุที่เกิดขึ้น เพื่อป้องกัน และควบคุมภายในให้ถูกต้อง และกองทุนฯ ได้มีการดำเนินการอย่างไรเกี่ยวกับข้อเสนอแนะ</a:t>
                      </a:r>
                      <a:b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จากการตรวจสอบจากกลุ่ม ทั้งนี้ ให้แนบรายละเอียดประกอบการนำเสนอต่อที่ประชุมด้วย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ได้ประชุมชี้แจงสร้างความเข้าใจให้กับเจ้าหน้าที่ในสังกัด </a:t>
                      </a:r>
                      <a:b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ได้ปฏิบัติตามข้อตรวจพบและข้อสังเกตของกลุ่มตรวจสอบภายใน และได้ชี้แจง แก้ไขข้อผิดพลาดตามข้อสังเกตและข้อตรวจพบของกลุ่ม</a:t>
                      </a:r>
                      <a:r>
                        <a:rPr lang="th-TH" sz="1400" spc="-3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ตรวจสอบภายใน กรมการพัฒนาชุมชน เรียบร้อยแล้ว (เอกสารแนบ 3)</a:t>
                      </a:r>
                      <a:endParaRPr lang="th-TH" sz="1400" spc="-30" dirty="0" smtClean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8977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55081"/>
              </p:ext>
            </p:extLst>
          </p:nvPr>
        </p:nvGraphicFramePr>
        <p:xfrm>
          <a:off x="89148" y="668030"/>
          <a:ext cx="9967591" cy="446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17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5741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3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การตั้งค่าเผื่อหนี้สงสัยจะสูญของกองทุนพัฒนาบทบาทสตรี</a:t>
                      </a:r>
                      <a:endParaRPr lang="th-TH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1311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การประชุมครั้งนี้จะพิจารณาเรื่องหลักเกณฑ์การตั้งค่าเผื่อหนี้สงสัยจะสูญ ส่วนเรื่องการตัดจำหน่ายหนี้สูญ ให้ตัดออกและยังไม่พิจารณาเพราะต้องดูรายละเอียดต่างๆ ให้ชัดเจน กระบวนการตัดจำหน่ายหนี้สูญ ต้องเป็นไปตามคณะปฏิวัติ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ที่กำหนดไว้ และอำนาจในการตัดจำหน่ายหนี้สูญเป็นอำนาจหน่วยงานหรือกระทรวงการคลัง ฯลฯ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2. ไม่ควรตั้งค่าเผื่อหนี้สงสัยจะสูญ ดอกเบี้ยผิดนัดค้างรับ และค่าปรับค้าง เพราะระบบบัญชีรวมเป็นบัญชีเดียวกัน 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คือบัญชีลูกหนี้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ได้ดำเนินการปรับแก้ไขตามข้อเสนอแนะของคณะกรรมการบริหารกองทุนพัฒนาบทบาทสตรี ตามข้อ 1 - 5 เรียบร้อยแล้ว (เอกสารแนบ 4)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th-TH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4192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16322"/>
              </p:ext>
            </p:extLst>
          </p:nvPr>
        </p:nvGraphicFramePr>
        <p:xfrm>
          <a:off x="89148" y="564352"/>
          <a:ext cx="9967591" cy="4736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340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89418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25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การตั้งค่าเผื่อหนี้สงสัยจะสูญของกองทุนพัฒนาบทบาทสตรี</a:t>
                      </a:r>
                      <a:endParaRPr lang="th-TH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94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264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</a:t>
                      </a:r>
                      <a:r>
                        <a:rPr lang="th-TH" sz="1500" b="1" u="sng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ให้ทบทวนอัตราร้อยละค่าเผื่อหนี้สงสัยจะสูญ เช่น กรณี 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หนี้ค้างชำระเกินกว่า 90 วัน แต่ไม่เกิน 1 ปี กองทุนฯ ตั้งค่าเผื่อหนี้สงสัยจะสูญอัตราร้อยละ 5 ในขณะที่กองทุนอื่นตั้งค่าเผื่อหนี้สงสัย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จะสูญอัตราร้อยละ 1 ซึ่งกองทุนฯ ต้องดูข้อมูลสถิติที่เกิดขึ้นในรอบปีเพื่อมาประกอบในการตั้งอัตราร้อยละค่าเผื่อหนี้สงสัยจะสูญ</a:t>
                      </a: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4. หนี้ค้างชำระมากกว่า 5 ปี ขึ้นไป กองทุนฯ ตั้งค่าเผื่อหนี้สงสัยจะสูญอัตราร้อยละ 100 ข้อเสนอควรแบ่งเป็น 2 ระดับ คือ </a:t>
                      </a:r>
                      <a:b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หนี้ค้างชำระมากกว่า 5 ปี แต่ไม่เกิน 10 ปี ตั้งค่าเผื่อหนี้สงสัยจะสูญอัตราร้อยละ 95 และหนี้ค้างชำระ 10 ปี ขึ้นไป ตั้งค่าเผื่อหนี้สงสัย</a:t>
                      </a:r>
                      <a:b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จะสูญอัตราร้อยละ 100 ทั้งนี้เพื่อให้สอดคล้องกับการบังคับคดีที่จะติดตามหนี้เกิน 10 ปี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th-TH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3434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48805"/>
              </p:ext>
            </p:extLst>
          </p:nvPr>
        </p:nvGraphicFramePr>
        <p:xfrm>
          <a:off x="89148" y="757612"/>
          <a:ext cx="9967591" cy="4112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340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89418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0823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การตั้งค่าเผื่อหนี้สงสัยจะสูญของกองทุนพัฒนาบทบาทสตรี</a:t>
                      </a:r>
                      <a:endParaRPr lang="th-TH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7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8165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</a:t>
                      </a:r>
                      <a:r>
                        <a:rPr lang="th-TH" sz="1500" b="1" u="sng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</a:t>
                      </a: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ร่างหลักเกณฑ์การตั้งค่าเผื่อหนี้สงสัยจะสูญของกองทุนพัฒนาบทบาทสตรี ควรมีนิยามคำจำกัดความต่างๆ ให้ชัดเจน และนำอัตราร้อยละค่าเผื่อหนี้สงสัยจะสูญใส่ในหลักเกณฑ์ด้วย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kern="120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th-TH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3810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35192"/>
              </p:ext>
            </p:extLst>
          </p:nvPr>
        </p:nvGraphicFramePr>
        <p:xfrm>
          <a:off x="89148" y="682037"/>
          <a:ext cx="9967591" cy="462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160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05598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086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การพิจารณาจัดสรรงบประมาณเงินอุดหนุน และเงินทุนหมุนเวียนกองทุนพัฒนาบทบาทสตรี ประจำปีงบประมาณ พ.ศ. 2566 เพิ่มเติม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22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4665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กรมบัญชีกลาง โดย นางมัลลิกา อัพภาสกิจ ไม่เห็นด้วยจัดสรรเงินอุดหนุน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1. </a:t>
                      </a:r>
                      <a:r>
                        <a:rPr lang="th-TH" sz="1400" b="0" kern="1200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ไม่เห็นด้วยในเงื่อนไขที่ว่า จัดสรรให้จังหวัดภายในวงเงินเดิม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ตามแผนการดำเนินงาน และแผนการใช้จ่ายงบประมาณกองทุนฯ เพราะถือว่าไม่สามารถใช้จ่ายงบประมาณได้ตามแผน ควรใช้เงื่อนไขอื่น ๆ ที่เหมือนกัน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2. การจัดสรรเงินให้จังหวัดที่มีผลการบริหารจัดการหนี้เกินกำหนดชำระน้อยกว่าร้อยละ 12 จัดสรรเพิ่มเติมให้ร้อยละ 100 ควรจะกำหนดเป็นผลการบริหารจัดการหนี้เกินกำหนดชำระน้อยกว่าร้อยละ 10 </a:t>
                      </a:r>
                      <a:r>
                        <a:rPr lang="th-TH" sz="14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ตามนโยบายที่วางไว้ และกรณีที่การ</a:t>
                      </a:r>
                      <a:r>
                        <a:rPr lang="th-TH" sz="1400" b="0" kern="1200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บริหารจัดการหนี้เกินกำหนดชำระมากกว่าร้อยละ 10 ก็ไม่ควรจัดสรรเพิ่มเติมให้ร้อยละ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 ควรจะได้จัดสรรเพิ่มเติมให้น้อยกว่าร้อยละ 100 การจัดสรรเงินทุนหมุนเวียนไม่เห็นด้วยที่ สกส.จัดสรรเงินทุนหมุนเวียนเพิ่มเติมเต็มตามจำนวนที่จังหวัดที่ขอสนับสนุนเพิ่มเติม ควรจะจัดสรรตามสัดส่วนการบริหารจัดการหนี้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ได้ดำเนินการปรับแก้ไขตามข้อเสนอแนะของคณะกรรมการบริหารกองทุนพัฒนาบทบาทสตรี เรียบร้อยแล้ว และจัดทำหนังสือแจ้งคณะกรรมการบริหารกองทุนพัฒนาบทบาทสตรี เพื่อให้คณะกรรมการฯ พิจารณารับรอง</a:t>
                      </a:r>
                      <a:b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การจัดสรรงบประมาณเพิ่มเติม ประจำปีงบประมาณ </a:t>
                      </a:r>
                      <a:b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พ.ศ. 2566 ตามหนังสือ ด่วนที่สุด ที่ มท 0416.2/ว 0073 ลงวันที่ 6 มิถุนายน 2566 เรื่อง</a:t>
                      </a:r>
                      <a:r>
                        <a:rPr lang="th-TH" sz="1400" spc="-7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การพิจารณาจัดสรรงบประมาณ</a:t>
                      </a:r>
                      <a:r>
                        <a:rPr lang="th-TH" sz="1400" spc="-9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เงินทุนหมุนเวียนและเงินอุดหนุน กองทุนพัฒนาบทบาทสตรี </a:t>
                      </a: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ประจำปีงบประมาณ พ.ศ. 2566 (เพิ่มเติม) (เอกสารแนบ 5)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975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82915"/>
              </p:ext>
            </p:extLst>
          </p:nvPr>
        </p:nvGraphicFramePr>
        <p:xfrm>
          <a:off x="89148" y="682038"/>
          <a:ext cx="9967591" cy="4629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9136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3968455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995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5.5 ขออนุมัติโครงการประเภทเงินอุดหนุน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4562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ให้สำนักงานกองทุนพัฒนาบทบาทสตรีทบทวนตรวจสอบรายละเอียดโครงการ ทั้ง 3 จังหวัด จำนวน 4 โครงการ และตรวจสอบวงเงินที่ขอมาให้เหมาะสม</a:t>
                      </a:r>
                      <a:r>
                        <a:rPr lang="th-TH" sz="14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ก่อนจะนำเข้าที่ประชุมคณะกรรมการบริหารกองทุนพัฒนาบทบาทสตรีพิจารณาอนุมัติ</a:t>
                      </a:r>
                    </a:p>
                    <a:p>
                      <a:pPr algn="l">
                        <a:lnSpc>
                          <a:spcPct val="130000"/>
                        </a:lnSpc>
                        <a:tabLst>
                          <a:tab pos="914400" algn="l"/>
                          <a:tab pos="971550" algn="l"/>
                        </a:tabLst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2. </a:t>
                      </a:r>
                      <a:r>
                        <a:rPr lang="th-TH" sz="1400" b="0" kern="1200" spc="-8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ควรพิจารณาตามกรอบวงเงินทั้ง 3 ประเภทตามมติที่ประชุมคณะกรรมการ</a:t>
                      </a:r>
                      <a:r>
                        <a:rPr lang="th-TH" sz="14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บริหารกองทุนพัฒนาบทบาทสตรีในครั้งที่ 4/2566 เมื่อวันที่ 20 เมษายน 2566 คือ</a:t>
                      </a:r>
                    </a:p>
                    <a:p>
                      <a:pPr algn="l">
                        <a:lnSpc>
                          <a:spcPct val="130000"/>
                        </a:lnSpc>
                        <a:tabLst>
                          <a:tab pos="801688" algn="l"/>
                          <a:tab pos="1027113" algn="l"/>
                        </a:tabLst>
                      </a:pPr>
                      <a:r>
                        <a:rPr lang="th-TH" sz="1400" b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1. </a:t>
                      </a: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โครงการระดับจังหวัดไม่เกิน 300,000 บาท/โครงการ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2. โครงการระดับภาคไม่เกิน 500,000 บาท/โครงการ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798513" algn="l"/>
                        </a:tabLst>
                      </a:pP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3. โครงการระดับประเทศไม่เกิน 700,000 บาท/โครงการ เว้นแต่คณะ</a:t>
                      </a:r>
                      <a:r>
                        <a:rPr lang="th-TH" sz="1400" b="0" spc="-7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กรรมการบริหารกองทุนพัฒนาบทบาทสตรีเห็นว่ามีเหตุผลความจำเป็น และเป็นประโยชน์ก็ให้พิจารณาให้วงเงินเกิน 700,000 บาท/โครงการตามความเหมาะสม </a:t>
                      </a: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โดยพิจารณาเป็นรายโครงการให้จังหวัดทราบของโครงการแต่ละประเภทที่เสนอขอมาให้กับจังหวัด </a:t>
                      </a:r>
                      <a:endParaRPr lang="th-TH" sz="1400" b="0" spc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ได้ดำเนินการประสาน และทำหนังสือแจ้งจังหวัด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ทั้ง 3 จังหวัดให้ดำเนินการทบทวน และปรับรายละเอียดโครงการไม่เกิน 300,000 บาท/โครงการตามข้อเสนอแนะ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ของคณะกรรมการบริหารกองทุนพัฒนาบทบาทสตรีเรียบร้อยแล้วตามหนังสือด่วนที่สุด ที่ มท0416.2/4901 , ด่วนที่สุด ที่ มท0416.2/4902 และด่วนที่สุด ที่ มท 0416.2/ 4904 ลงวันที่ 16 มิถุนายน 2566 เรื่อง โครงการขอรับการสนับสนุนเงินกองทุนพัฒนาบทบาทสตรี ประเภทเงินอุดหนุนและนำเข้าในระเบียบวาระที่ 5.2 ขออนุมัติโครงการประเภทเงินอุดหนุน (เอกสารแนบ 6)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9047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65305"/>
              </p:ext>
            </p:extLst>
          </p:nvPr>
        </p:nvGraphicFramePr>
        <p:xfrm>
          <a:off x="89148" y="682038"/>
          <a:ext cx="9967591" cy="408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437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2915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083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5.5 ขออนุมัติโครงการประเภทเงินอุดหนุน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298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0622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</a:t>
                      </a:r>
                      <a:r>
                        <a:rPr lang="th-TH" sz="1500" b="1" u="sng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ให้จังหวัดทบทวนการใช้เงินตามความเหมาะสมกับการใช้เงินตามความเป็นจริง</a:t>
                      </a:r>
                      <a:endParaRPr lang="en-US" sz="1400" b="0" kern="1200" spc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4.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จังหวัดสุราษฎร์ธานีมีหนี้เกินกำหนดชำระสูงเกินกว่าเป้าหมายที่กำหนด เห็นควรให้บริหารจัดการหนี้ให้เป็นไปตามเป้าหมายก่อนที่จะได้รับเงินอุดหนุน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400" b="0" spc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1246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41862"/>
              </p:ext>
            </p:extLst>
          </p:nvPr>
        </p:nvGraphicFramePr>
        <p:xfrm>
          <a:off x="89148" y="682039"/>
          <a:ext cx="9967591" cy="4573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6707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55088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32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5.7 ร่างประกาศคณะกรรมการบริหารกองทุนพัฒนาบทบาทสตรี เรื่อง มาตรการ</a:t>
                      </a:r>
                      <a:b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ลดความเดือดร้อนให้แก่ลูกหนี้กองทุนพัฒนาบทบาทสตรี พ.ศ. ...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7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061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566738" algn="l"/>
                        </a:tabLst>
                      </a:pPr>
                      <a:r>
                        <a:rPr lang="th-TH" sz="135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ให้เพิ่มเติมอำนาจในส่วนของกรุงเทพมหานครในวรรคที่สองของข้อ 4 ดังนี้ “ให้อนุกรรมการและเลขานุการของคณะอนุกรรมการบริหารกองทุนพัฒนาบทบาทสตรีกรุงเทพมหานครเป็นผู้มีอำนาจลงนาม”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566738" algn="l"/>
                        </a:tabLst>
                      </a:pP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2. เห็นควรให้ปรับแก้ไขร่างประกาศฯ ในข้อ 6.2 บรรทัดที่ 2 </a:t>
                      </a:r>
                      <a:b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จากเดิมที่ว่า “ให้วางเงินไม่น้อยกว่าร้อยละยี่สิบของต้นเงินที่ค้างชำระ” </a:t>
                      </a:r>
                      <a:b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แก้ไขเป็น “ให้ชำระเงินไม่น้อยกว่าร้อยละยี่สิบของต้นเงินที่ค้างชำระ”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3. ให้แก้ไขข้อ 8.2 ในร่างประกาศฯ ของบรรทัดที่ 2 จากเดิมที่ว่า “ระยะเวลาไม่เกินสี่ปี...” แก้ไขเป็น “ระยะเวลาไม่เกินสองปี”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4. สำนักงานกองทุนพัฒนาบทบาทสตรีควรมีการกำหนดเป้าหมาย</a:t>
                      </a:r>
                      <a:b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ของกลุ่มลูกหนี้ให้ชัดเจนก่อนที่จะจัดทำร่างประกาศฯ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566738" algn="l"/>
                        </a:tabLst>
                      </a:pPr>
                      <a:r>
                        <a:rPr lang="th-TH" sz="135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5. ตรวจสอบข้อกฎหมายในรายละเอียดต่าง ๆ</a:t>
                      </a:r>
                      <a:endParaRPr lang="th-TH" sz="1350" b="0" spc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ได้ดำเนินการแก้ไขร่างประกาศคณะกรรมการบริหารกองทุนพัฒนาบทบาทสตรี เรื่อง มาตรการลดความเดือดร้อนให้แก่ลูกหนี้กองทุนพัฒนาบทบาทสตรี พ.ศ. 2566ตามข้อเสนอแนะของคณะกรรมการฯ เรียบร้อยแล้ว และนำเข้าในระเบียบวาระที่ 4.6 ประกาศคณะกรรมการบริหารกองทุนพัฒนาบทบาทสตรี เรื่อง มาตรการลดความเดือดร้อนให้แก่ลูกหนี้กองทุนพัฒนาบทบาทสตรี พ.ศ. 2566</a:t>
                      </a: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40720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82805"/>
              </p:ext>
            </p:extLst>
          </p:nvPr>
        </p:nvGraphicFramePr>
        <p:xfrm>
          <a:off x="89148" y="682039"/>
          <a:ext cx="9967591" cy="455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269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44901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32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5.9 แผนปรับปรุงพัฒนาประสิทธิภาพการดำเนินงาน ประจำปีบัญชี 2565 กองทุนพัฒนาบทบาทสตรี (ด้านการเงิน)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7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061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ให้สำนักงานกองทุนพัฒนาบทบาทสตรี รวมแผนของ</a:t>
                      </a:r>
                      <a:r>
                        <a:rPr lang="th-TH" sz="14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ตัวชี้วัด 1.1 ร้อยละของการชำระคืนเงินกู้ยืม และ 1.2 อัตราหนี้ค้างชำระ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ให้เป็นเล่มเดียวกัน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2. ทบทวนระยะเวลาของการดำเนินโครงการ/กิจกรรม </a:t>
                      </a:r>
                      <a:b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ให้สอดคล้องกับการปรับปรุงพัฒนาประสิทธิภาพกองทุนพัฒนาบทบาทสตรี เพื่อจะให้ผ่านตัวชี้วัดที่ยังไม่ผ่านเกณฑ์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ได้ดำเนินการแก้ไขแผนปรับปรุงพัฒนาประสิทธิภาพการดำเนินงาน </a:t>
                      </a:r>
                      <a:r>
                        <a:rPr lang="th-TH" sz="1400" spc="-8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ประจำปีบัญชี 2565 กองทุนพัฒนาบทบาทสตรี (ด้านการเงิน) เรียบร้อยแล้ว </a:t>
                      </a: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(เอกสารแนบ 7)</a:t>
                      </a: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8328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การเบิกจ่ายเงินตามแผนการดำเนินงาน                                             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แผนการใช้จ่ายงบประมาณ กองทุนพัฒนาบทบาทสตรี                                                              ประจำปีงบประมาณ พ.ศ. 2566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5/2566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วันพฤหัสบดีที่ 25 พฤษภาคม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4039416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ประชุมครั้ง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5/2566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วันพฤหัสบดีที่ 25 พฤษภาคม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23585" y="5154909"/>
            <a:ext cx="10183585" cy="694389"/>
            <a:chOff x="-23585" y="5134125"/>
            <a:chExt cx="10183585" cy="715174"/>
          </a:xfrm>
        </p:grpSpPr>
        <p:grpSp>
          <p:nvGrpSpPr>
            <p:cNvPr id="9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5" y="5274993"/>
              <a:ext cx="10183585" cy="470079"/>
              <a:chOff x="-21227" y="4621292"/>
              <a:chExt cx="9165228" cy="561020"/>
            </a:xfrm>
          </p:grpSpPr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7" y="4635401"/>
                <a:ext cx="5133812" cy="546911"/>
                <a:chOff x="-45702" y="6428830"/>
                <a:chExt cx="7109735" cy="450425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10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63" name="Group 6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7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7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6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2">
            <a:extLst>
              <a:ext uri="{FF2B5EF4-FFF2-40B4-BE49-F238E27FC236}">
                <a16:creationId xmlns:a16="http://schemas.microsoft.com/office/drawing/2014/main" id="{3A09D283-CB96-48CC-821D-B4DDCA8BE945}"/>
              </a:ext>
            </a:extLst>
          </p:cNvPr>
          <p:cNvSpPr txBox="1"/>
          <p:nvPr/>
        </p:nvSpPr>
        <p:spPr>
          <a:xfrm>
            <a:off x="-29618" y="480189"/>
            <a:ext cx="736881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2"/>
              </a:lnSpc>
              <a:spcBef>
                <a:spcPct val="0"/>
              </a:spcBef>
            </a:pPr>
            <a:r>
              <a:rPr lang="en-US" sz="1917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ผลการเบิกจ่ายภาพรว</a:t>
            </a:r>
            <a:r>
              <a:rPr lang="th-TH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 </a:t>
            </a:r>
            <a:r>
              <a:rPr lang="en-US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756,283,289.28 </a:t>
            </a:r>
            <a:r>
              <a:rPr lang="th-TH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r>
              <a:rPr lang="en-US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</a:t>
            </a:r>
            <a:r>
              <a:rPr lang="en-US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78.66 </a:t>
            </a: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9D64699A-010C-49B2-BDCC-E2436E099DAD}"/>
              </a:ext>
            </a:extLst>
          </p:cNvPr>
          <p:cNvSpPr txBox="1"/>
          <p:nvPr/>
        </p:nvSpPr>
        <p:spPr>
          <a:xfrm>
            <a:off x="4461611" y="4296397"/>
            <a:ext cx="875584" cy="798774"/>
          </a:xfrm>
          <a:prstGeom prst="rect">
            <a:avLst/>
          </a:prstGeom>
        </p:spPr>
        <p:txBody>
          <a:bodyPr lIns="42333" tIns="42333" rIns="42333" bIns="42333" rtlCol="0" anchor="ctr"/>
          <a:lstStyle/>
          <a:p>
            <a:pPr algn="ctr">
              <a:lnSpc>
                <a:spcPts val="1111"/>
              </a:lnSpc>
            </a:pPr>
            <a:endParaRPr sz="150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" name="แผนภูมิ 16">
            <a:extLst>
              <a:ext uri="{FF2B5EF4-FFF2-40B4-BE49-F238E27FC236}">
                <a16:creationId xmlns:a16="http://schemas.microsoft.com/office/drawing/2014/main" id="{A349E9B1-0B4C-1DBF-63E6-B50002615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466413"/>
              </p:ext>
            </p:extLst>
          </p:nvPr>
        </p:nvGraphicFramePr>
        <p:xfrm>
          <a:off x="383666" y="1371987"/>
          <a:ext cx="4798328" cy="33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" name="Google Shape;1346;p36">
            <a:extLst>
              <a:ext uri="{FF2B5EF4-FFF2-40B4-BE49-F238E27FC236}">
                <a16:creationId xmlns:a16="http://schemas.microsoft.com/office/drawing/2014/main" id="{217B991C-78C6-81B5-E1D6-888EC1BEFE0C}"/>
              </a:ext>
            </a:extLst>
          </p:cNvPr>
          <p:cNvSpPr txBox="1"/>
          <p:nvPr/>
        </p:nvSpPr>
        <p:spPr>
          <a:xfrm>
            <a:off x="1651234" y="2164226"/>
            <a:ext cx="489022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58.09 </a:t>
            </a:r>
            <a:r>
              <a:rPr lang="en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chemeClr val="accent4">
                  <a:lumMod val="50000"/>
                </a:schemeClr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8" name="Google Shape;1346;p36">
            <a:extLst>
              <a:ext uri="{FF2B5EF4-FFF2-40B4-BE49-F238E27FC236}">
                <a16:creationId xmlns:a16="http://schemas.microsoft.com/office/drawing/2014/main" id="{5C6097E7-9AB3-FDC6-8E88-D89E6EA7D6B0}"/>
              </a:ext>
            </a:extLst>
          </p:cNvPr>
          <p:cNvSpPr txBox="1"/>
          <p:nvPr/>
        </p:nvSpPr>
        <p:spPr>
          <a:xfrm>
            <a:off x="2620106" y="1544275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90.88 </a:t>
            </a:r>
            <a:r>
              <a:rPr lang="en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chemeClr val="accent4">
                  <a:lumMod val="50000"/>
                </a:schemeClr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9" name="Google Shape;1346;p36">
            <a:extLst>
              <a:ext uri="{FF2B5EF4-FFF2-40B4-BE49-F238E27FC236}">
                <a16:creationId xmlns:a16="http://schemas.microsoft.com/office/drawing/2014/main" id="{2F8D7341-C4CA-FB0B-5B33-2A89DB6E3CF9}"/>
              </a:ext>
            </a:extLst>
          </p:cNvPr>
          <p:cNvSpPr txBox="1"/>
          <p:nvPr/>
        </p:nvSpPr>
        <p:spPr>
          <a:xfrm>
            <a:off x="3524759" y="1578190"/>
            <a:ext cx="451675" cy="34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86.14 </a:t>
            </a:r>
            <a:r>
              <a:rPr lang="en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chemeClr val="accent4">
                  <a:lumMod val="50000"/>
                </a:schemeClr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0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1288070" y="1304185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1" name="Google Shape;1346;p36">
            <a:extLst>
              <a:ext uri="{FF2B5EF4-FFF2-40B4-BE49-F238E27FC236}">
                <a16:creationId xmlns:a16="http://schemas.microsoft.com/office/drawing/2014/main" id="{37D0F704-4A57-A766-B3D6-11AD9CA916CE}"/>
              </a:ext>
            </a:extLst>
          </p:cNvPr>
          <p:cNvSpPr txBox="1"/>
          <p:nvPr/>
        </p:nvSpPr>
        <p:spPr>
          <a:xfrm>
            <a:off x="2209743" y="1303761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2" name="Google Shape;1346;p36">
            <a:extLst>
              <a:ext uri="{FF2B5EF4-FFF2-40B4-BE49-F238E27FC236}">
                <a16:creationId xmlns:a16="http://schemas.microsoft.com/office/drawing/2014/main" id="{BB1DE3E6-8D86-9C7A-C2AE-F987EC34EBD8}"/>
              </a:ext>
            </a:extLst>
          </p:cNvPr>
          <p:cNvSpPr txBox="1"/>
          <p:nvPr/>
        </p:nvSpPr>
        <p:spPr>
          <a:xfrm>
            <a:off x="3145804" y="1323438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154" name="กลุ่ม 153">
            <a:extLst>
              <a:ext uri="{FF2B5EF4-FFF2-40B4-BE49-F238E27FC236}">
                <a16:creationId xmlns:a16="http://schemas.microsoft.com/office/drawing/2014/main" id="{17018615-13D0-42FE-8FE1-68F7091FFD9E}"/>
              </a:ext>
            </a:extLst>
          </p:cNvPr>
          <p:cNvGrpSpPr/>
          <p:nvPr/>
        </p:nvGrpSpPr>
        <p:grpSpPr>
          <a:xfrm>
            <a:off x="7786247" y="810514"/>
            <a:ext cx="1915538" cy="691643"/>
            <a:chOff x="7308295" y="5550774"/>
            <a:chExt cx="2388105" cy="774946"/>
          </a:xfrm>
        </p:grpSpPr>
        <p:sp>
          <p:nvSpPr>
            <p:cNvPr id="153" name="คำบรรยายภาพ: วงรี 152">
              <a:extLst>
                <a:ext uri="{FF2B5EF4-FFF2-40B4-BE49-F238E27FC236}">
                  <a16:creationId xmlns:a16="http://schemas.microsoft.com/office/drawing/2014/main" id="{FD20A13A-808E-84BC-F170-1C0DCFC10672}"/>
                </a:ext>
              </a:extLst>
            </p:cNvPr>
            <p:cNvSpPr/>
            <p:nvPr/>
          </p:nvSpPr>
          <p:spPr>
            <a:xfrm>
              <a:off x="7464151" y="5550774"/>
              <a:ext cx="2099700" cy="774946"/>
            </a:xfrm>
            <a:prstGeom prst="wedgeEllipseCallout">
              <a:avLst>
                <a:gd name="adj1" fmla="val -60012"/>
                <a:gd name="adj2" fmla="val 6791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5" name="TextBox 21">
              <a:extLst>
                <a:ext uri="{FF2B5EF4-FFF2-40B4-BE49-F238E27FC236}">
                  <a16:creationId xmlns:a16="http://schemas.microsoft.com/office/drawing/2014/main" id="{DEE67D93-0310-463E-AE1B-01ED6405A065}"/>
                </a:ext>
              </a:extLst>
            </p:cNvPr>
            <p:cNvSpPr txBox="1"/>
            <p:nvPr/>
          </p:nvSpPr>
          <p:spPr>
            <a:xfrm>
              <a:off x="7308295" y="5810234"/>
              <a:ext cx="2388105" cy="424415"/>
            </a:xfrm>
            <a:prstGeom prst="rect">
              <a:avLst/>
            </a:prstGeom>
            <a:noFill/>
            <a:ln>
              <a:noFill/>
            </a:ln>
          </p:spPr>
          <p:txBody>
            <a:bodyPr lIns="42333" tIns="42333" rIns="42333" bIns="42333" rtlCol="0" anchor="ctr"/>
            <a:lstStyle/>
            <a:p>
              <a:pPr algn="ctr">
                <a:lnSpc>
                  <a:spcPts val="1111"/>
                </a:lnSpc>
              </a:pPr>
              <a:r>
                <a:rPr lang="en-US" sz="1250" b="1" dirty="0" err="1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เป้าหมายไตรมาสที่</a:t>
              </a:r>
              <a:r>
                <a:rPr lang="en-US" sz="125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 algn="ctr">
                <a:lnSpc>
                  <a:spcPts val="1111"/>
                </a:lnSpc>
              </a:pPr>
              <a:endParaRPr lang="en-US" sz="12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ts val="1111"/>
                </a:lnSpc>
              </a:pPr>
              <a:r>
                <a:rPr lang="en-US" sz="1250" b="1" dirty="0" err="1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</a:t>
              </a:r>
              <a:r>
                <a:rPr lang="en-US" sz="125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77</a:t>
              </a:r>
            </a:p>
          </p:txBody>
        </p:sp>
      </p:grpSp>
      <p:sp>
        <p:nvSpPr>
          <p:cNvPr id="2" name="Google Shape;1346;p36">
            <a:extLst>
              <a:ext uri="{FF2B5EF4-FFF2-40B4-BE49-F238E27FC236}">
                <a16:creationId xmlns:a16="http://schemas.microsoft.com/office/drawing/2014/main" id="{3212A49B-F7E1-D371-F276-D9102295234A}"/>
              </a:ext>
            </a:extLst>
          </p:cNvPr>
          <p:cNvSpPr txBox="1"/>
          <p:nvPr/>
        </p:nvSpPr>
        <p:spPr>
          <a:xfrm>
            <a:off x="3629320" y="1217247"/>
            <a:ext cx="855383" cy="56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3" name="Google Shape;1346;p36">
            <a:extLst>
              <a:ext uri="{FF2B5EF4-FFF2-40B4-BE49-F238E27FC236}">
                <a16:creationId xmlns:a16="http://schemas.microsoft.com/office/drawing/2014/main" id="{9F2D370A-A924-E7D6-278A-4C0CFF816D7C}"/>
              </a:ext>
            </a:extLst>
          </p:cNvPr>
          <p:cNvSpPr txBox="1"/>
          <p:nvPr/>
        </p:nvSpPr>
        <p:spPr>
          <a:xfrm>
            <a:off x="4447728" y="1706343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78.66 </a:t>
            </a:r>
            <a:r>
              <a:rPr lang="en" sz="917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chemeClr val="accent4">
                  <a:lumMod val="50000"/>
                </a:schemeClr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193755" y="1708158"/>
            <a:ext cx="4821458" cy="3345203"/>
            <a:chOff x="6182722" y="1767602"/>
            <a:chExt cx="5785749" cy="3300964"/>
          </a:xfrm>
        </p:grpSpPr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63711B7-CB8F-FD54-689F-C71872546F7A}"/>
                </a:ext>
              </a:extLst>
            </p:cNvPr>
            <p:cNvSpPr txBox="1"/>
            <p:nvPr/>
          </p:nvSpPr>
          <p:spPr>
            <a:xfrm>
              <a:off x="8735754" y="4531803"/>
              <a:ext cx="2591979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205,149,660.72 บาท</a:t>
              </a:r>
              <a:endParaRPr lang="en-US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634405" y="1767602"/>
              <a:ext cx="3334066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</a:t>
              </a:r>
              <a:r>
                <a:rPr lang="th-TH" sz="1667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</a:t>
              </a:r>
              <a:r>
                <a:rPr lang="en" sz="1667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961,432,950</a:t>
              </a:r>
              <a:r>
                <a:rPr lang="th-TH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.00</a:t>
              </a:r>
              <a:r>
                <a:rPr lang="en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</a:t>
              </a:r>
              <a:r>
                <a:rPr lang="th-TH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บาท</a:t>
              </a:r>
              <a:endParaRPr sz="1667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16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362113" y="1876253"/>
              <a:ext cx="2063873" cy="2637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>
                <a:lnSpc>
                  <a:spcPts val="2272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" name="Google Shape;1343;p36">
              <a:extLst>
                <a:ext uri="{FF2B5EF4-FFF2-40B4-BE49-F238E27FC236}">
                  <a16:creationId xmlns:a16="http://schemas.microsoft.com/office/drawing/2014/main" id="{9825B09E-53B7-CE5D-448D-76199C0F3058}"/>
                </a:ext>
              </a:extLst>
            </p:cNvPr>
            <p:cNvSpPr txBox="1"/>
            <p:nvPr/>
          </p:nvSpPr>
          <p:spPr>
            <a:xfrm>
              <a:off x="6182722" y="4640604"/>
              <a:ext cx="2341221" cy="351754"/>
            </a:xfrm>
            <a:prstGeom prst="rect">
              <a:avLst/>
            </a:prstGeom>
            <a:solidFill>
              <a:srgbClr val="FBF4C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>
                <a:lnSpc>
                  <a:spcPts val="2352"/>
                </a:lnSpc>
                <a:spcBef>
                  <a:spcPct val="0"/>
                </a:spcBef>
              </a:pPr>
              <a:r>
                <a:rPr lang="en-US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en-US" sz="1667" b="1" dirty="0" err="1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</a:t>
              </a:r>
              <a:endParaRPr lang="en-US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Google Shape;1344;p36">
              <a:extLst>
                <a:ext uri="{FF2B5EF4-FFF2-40B4-BE49-F238E27FC236}">
                  <a16:creationId xmlns:a16="http://schemas.microsoft.com/office/drawing/2014/main" id="{20D31918-14C0-A1ED-322E-F382929E6D17}"/>
                </a:ext>
              </a:extLst>
            </p:cNvPr>
            <p:cNvSpPr txBox="1"/>
            <p:nvPr/>
          </p:nvSpPr>
          <p:spPr>
            <a:xfrm>
              <a:off x="6541347" y="3449140"/>
              <a:ext cx="5409525" cy="1093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            </a:t>
              </a:r>
              <a:r>
                <a:rPr lang="en-US" sz="1500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157,670,536.</a:t>
              </a: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 บาท  58.09 </a:t>
              </a:r>
              <a:r>
                <a:rPr lang="en-US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</a:t>
              </a: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งบอุดหนุน            </a:t>
              </a:r>
              <a:r>
                <a:rPr lang="th-TH" sz="1500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th-TH" sz="1500" b="1" spc="-2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81,792,776.00</a:t>
              </a: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บาท </a:t>
              </a:r>
              <a:r>
                <a:rPr lang="en-US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90.88 %</a:t>
              </a: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งบทุนหมุนเวียน </a:t>
              </a:r>
              <a:r>
                <a:rPr lang="th-TH" sz="1500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516,819,977.00 บาท   86.14 </a:t>
              </a:r>
              <a:r>
                <a:rPr lang="en-US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</a:t>
              </a: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2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494434" y="2088265"/>
            <a:ext cx="4520778" cy="93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>
              <a:lnSpc>
                <a:spcPts val="2272"/>
              </a:lnSpc>
              <a:spcBef>
                <a:spcPct val="0"/>
              </a:spcBef>
              <a:tabLst>
                <a:tab pos="2140394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งบบริหาร                       </a:t>
            </a:r>
            <a:r>
              <a:rPr lang="th-TH" sz="1667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271,432,950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00 บาท 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340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งบอุดหนุน                      </a:t>
            </a:r>
            <a:r>
              <a:rPr lang="th-TH" sz="1667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90,000,000.00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340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งบเงินทุนหมุนเวียน       600,000,000.00 บาท</a:t>
            </a:r>
            <a:endParaRPr lang="en-US" sz="16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337195" y="3153249"/>
            <a:ext cx="1664138" cy="302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ผลการเบิกจ่าย</a:t>
            </a:r>
            <a:endParaRPr lang="en-US" sz="1667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Google Shape;1342;p36">
            <a:extLst>
              <a:ext uri="{FF2B5EF4-FFF2-40B4-BE49-F238E27FC236}">
                <a16:creationId xmlns:a16="http://schemas.microsoft.com/office/drawing/2014/main" id="{863711B7-CB8F-FD54-689F-C71872546F7A}"/>
              </a:ext>
            </a:extLst>
          </p:cNvPr>
          <p:cNvSpPr txBox="1"/>
          <p:nvPr/>
        </p:nvSpPr>
        <p:spPr>
          <a:xfrm>
            <a:off x="7321282" y="4913997"/>
            <a:ext cx="1845291" cy="3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>
              <a:lnSpc>
                <a:spcPts val="2466"/>
              </a:lnSpc>
              <a:spcBef>
                <a:spcPct val="0"/>
              </a:spcBef>
            </a:pP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21.34</a:t>
            </a:r>
            <a:endParaRPr lang="en-US" sz="15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519494" y="4793895"/>
            <a:ext cx="2818207" cy="343859"/>
          </a:xfrm>
          <a:prstGeom prst="round1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มิถุนายน2566</a:t>
            </a:r>
          </a:p>
        </p:txBody>
      </p:sp>
      <p:grpSp>
        <p:nvGrpSpPr>
          <p:cNvPr id="4" name="Group 128">
            <a:extLst>
              <a:ext uri="{FF2B5EF4-FFF2-40B4-BE49-F238E27FC236}">
                <a16:creationId xmlns:a16="http://schemas.microsoft.com/office/drawing/2014/main" id="{34F4D51C-C5CB-8622-2BB7-6F6F5D4E999E}"/>
              </a:ext>
            </a:extLst>
          </p:cNvPr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" name="กลุ่ม 25">
              <a:extLst>
                <a:ext uri="{FF2B5EF4-FFF2-40B4-BE49-F238E27FC236}">
                  <a16:creationId xmlns:a16="http://schemas.microsoft.com/office/drawing/2014/main" id="{FCD7A5EC-FE3A-DF0C-43FC-EB3CC10B1F53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7" name="รูปแบบอิสระ: รูปร่าง 62">
                <a:extLst>
                  <a:ext uri="{FF2B5EF4-FFF2-40B4-BE49-F238E27FC236}">
                    <a16:creationId xmlns:a16="http://schemas.microsoft.com/office/drawing/2014/main" id="{82387D14-EE2B-F5CA-4DFD-83F11B36682A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8" name="รูปแบบอิสระ: รูปร่าง 62">
                <a:extLst>
                  <a:ext uri="{FF2B5EF4-FFF2-40B4-BE49-F238E27FC236}">
                    <a16:creationId xmlns:a16="http://schemas.microsoft.com/office/drawing/2014/main" id="{BC603FB5-6644-163A-E923-6A79CC20C5EE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9" name="สี่เหลี่ยมผืนผ้า 11">
                <a:extLst>
                  <a:ext uri="{FF2B5EF4-FFF2-40B4-BE49-F238E27FC236}">
                    <a16:creationId xmlns:a16="http://schemas.microsoft.com/office/drawing/2014/main" id="{C6BA18A6-C4DD-C000-5AA6-5C610C30F73C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458AFB20-0A23-04B4-A8CD-33E3311CCEC9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9740CE9C-9D93-AEE9-8F4B-A4835C19B6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6" name="กล่องข้อความ 8">
              <a:extLst>
                <a:ext uri="{FF2B5EF4-FFF2-40B4-BE49-F238E27FC236}">
                  <a16:creationId xmlns:a16="http://schemas.microsoft.com/office/drawing/2014/main" id="{1FD8033C-EE7F-C64C-DFEE-76F71EBD323D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71175DD-0F03-335C-24ED-BFFC1CEAFF02}"/>
              </a:ext>
            </a:extLst>
          </p:cNvPr>
          <p:cNvSpPr txBox="1"/>
          <p:nvPr/>
        </p:nvSpPr>
        <p:spPr>
          <a:xfrm>
            <a:off x="120408" y="11952"/>
            <a:ext cx="5667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6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96746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>
            <a:extLst>
              <a:ext uri="{FF2B5EF4-FFF2-40B4-BE49-F238E27FC236}">
                <a16:creationId xmlns:a16="http://schemas.microsoft.com/office/drawing/2014/main" id="{FBAB2DDF-BAB9-4C03-6625-6120124FDA95}"/>
              </a:ext>
            </a:extLst>
          </p:cNvPr>
          <p:cNvGrpSpPr/>
          <p:nvPr/>
        </p:nvGrpSpPr>
        <p:grpSpPr>
          <a:xfrm>
            <a:off x="212131" y="860218"/>
            <a:ext cx="9686931" cy="4426511"/>
            <a:chOff x="-161145" y="618484"/>
            <a:chExt cx="10340648" cy="489061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C0E6D07D-A1F7-440A-FACF-AAEFB6AD95DA}"/>
                </a:ext>
              </a:extLst>
            </p:cNvPr>
            <p:cNvGrpSpPr/>
            <p:nvPr/>
          </p:nvGrpSpPr>
          <p:grpSpPr>
            <a:xfrm>
              <a:off x="2304517" y="1613028"/>
              <a:ext cx="5484004" cy="860954"/>
              <a:chOff x="2611363" y="2803747"/>
              <a:chExt cx="8297936" cy="1218872"/>
            </a:xfrm>
          </p:grpSpPr>
          <p:sp>
            <p:nvSpPr>
              <p:cNvPr id="38" name="แผนผังลําดับงาน: กระบวนการ 37">
                <a:extLst>
                  <a:ext uri="{FF2B5EF4-FFF2-40B4-BE49-F238E27FC236}">
                    <a16:creationId xmlns:a16="http://schemas.microsoft.com/office/drawing/2014/main" id="{2D42C5B1-09EF-1882-0F58-E1A52B14992A}"/>
                  </a:ext>
                </a:extLst>
              </p:cNvPr>
              <p:cNvSpPr/>
              <p:nvPr/>
            </p:nvSpPr>
            <p:spPr>
              <a:xfrm>
                <a:off x="2611363" y="3204211"/>
                <a:ext cx="1931437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4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271,432,950.00</a:t>
                </a:r>
                <a:endParaRPr lang="th-TH" sz="110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9" name="แผนผังลําดับงาน: กระบวนการ 38">
                <a:extLst>
                  <a:ext uri="{FF2B5EF4-FFF2-40B4-BE49-F238E27FC236}">
                    <a16:creationId xmlns:a16="http://schemas.microsoft.com/office/drawing/2014/main" id="{A3D7CC16-47FD-3105-F680-04120E89F959}"/>
                  </a:ext>
                </a:extLst>
              </p:cNvPr>
              <p:cNvSpPr/>
              <p:nvPr/>
            </p:nvSpPr>
            <p:spPr>
              <a:xfrm>
                <a:off x="7355040" y="3166351"/>
                <a:ext cx="2107611" cy="613631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113,762,413.72</a:t>
                </a:r>
              </a:p>
            </p:txBody>
          </p:sp>
          <p:sp>
            <p:nvSpPr>
              <p:cNvPr id="40" name="แผนผังลําดับงาน: กระบวนการ 39">
                <a:extLst>
                  <a:ext uri="{FF2B5EF4-FFF2-40B4-BE49-F238E27FC236}">
                    <a16:creationId xmlns:a16="http://schemas.microsoft.com/office/drawing/2014/main" id="{F8C3C8EE-E62D-874A-4817-2388D22F1013}"/>
                  </a:ext>
                </a:extLst>
              </p:cNvPr>
              <p:cNvSpPr/>
              <p:nvPr/>
            </p:nvSpPr>
            <p:spPr>
              <a:xfrm>
                <a:off x="4943415" y="3196341"/>
                <a:ext cx="2011011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157,670,536.28</a:t>
                </a:r>
                <a:endPara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D13E1D8-0509-2CBB-D6B8-44025D9A834A}"/>
                  </a:ext>
                </a:extLst>
              </p:cNvPr>
              <p:cNvSpPr txBox="1"/>
              <p:nvPr/>
            </p:nvSpPr>
            <p:spPr>
              <a:xfrm>
                <a:off x="9555415" y="2803747"/>
                <a:ext cx="1353884" cy="121887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คิดเป็นร้อยละ 58.09</a:t>
                </a:r>
              </a:p>
            </p:txBody>
          </p:sp>
        </p:grpSp>
        <p:grpSp>
          <p:nvGrpSpPr>
            <p:cNvPr id="54" name="กลุ่ม 53">
              <a:extLst>
                <a:ext uri="{FF2B5EF4-FFF2-40B4-BE49-F238E27FC236}">
                  <a16:creationId xmlns:a16="http://schemas.microsoft.com/office/drawing/2014/main" id="{6F6F4EC2-E8A2-0DBF-0A8F-57A9B74D13EE}"/>
                </a:ext>
              </a:extLst>
            </p:cNvPr>
            <p:cNvGrpSpPr/>
            <p:nvPr/>
          </p:nvGrpSpPr>
          <p:grpSpPr>
            <a:xfrm>
              <a:off x="2278573" y="2942994"/>
              <a:ext cx="5572117" cy="860954"/>
              <a:chOff x="2442729" y="2389421"/>
              <a:chExt cx="8431263" cy="1218872"/>
            </a:xfrm>
          </p:grpSpPr>
          <p:sp>
            <p:nvSpPr>
              <p:cNvPr id="55" name="แผนผังลําดับงาน: กระบวนการ 54">
                <a:extLst>
                  <a:ext uri="{FF2B5EF4-FFF2-40B4-BE49-F238E27FC236}">
                    <a16:creationId xmlns:a16="http://schemas.microsoft.com/office/drawing/2014/main" id="{530B9AD9-1D88-18B8-3ECF-1F5C56D52CC6}"/>
                  </a:ext>
                </a:extLst>
              </p:cNvPr>
              <p:cNvSpPr/>
              <p:nvPr/>
            </p:nvSpPr>
            <p:spPr>
              <a:xfrm>
                <a:off x="2442729" y="2708795"/>
                <a:ext cx="201893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90,000,000.00</a:t>
                </a:r>
                <a:endParaRPr lang="th-TH" sz="1100" b="1" spc="-3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57" name="แผนผังลําดับงาน: กระบวนการ 56">
                <a:extLst>
                  <a:ext uri="{FF2B5EF4-FFF2-40B4-BE49-F238E27FC236}">
                    <a16:creationId xmlns:a16="http://schemas.microsoft.com/office/drawing/2014/main" id="{48492E2C-8D1A-AB99-93EB-76301E31084C}"/>
                  </a:ext>
                </a:extLst>
              </p:cNvPr>
              <p:cNvSpPr/>
              <p:nvPr/>
            </p:nvSpPr>
            <p:spPr>
              <a:xfrm>
                <a:off x="7383013" y="2664109"/>
                <a:ext cx="1890584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8,207,224.00</a:t>
                </a:r>
              </a:p>
            </p:txBody>
          </p:sp>
          <p:sp>
            <p:nvSpPr>
              <p:cNvPr id="58" name="แผนผังลําดับงาน: กระบวนการ 57">
                <a:extLst>
                  <a:ext uri="{FF2B5EF4-FFF2-40B4-BE49-F238E27FC236}">
                    <a16:creationId xmlns:a16="http://schemas.microsoft.com/office/drawing/2014/main" id="{74C843FB-9768-6FB2-102D-5CBD78747BA9}"/>
                  </a:ext>
                </a:extLst>
              </p:cNvPr>
              <p:cNvSpPr/>
              <p:nvPr/>
            </p:nvSpPr>
            <p:spPr>
              <a:xfrm>
                <a:off x="4940834" y="2677169"/>
                <a:ext cx="1890586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25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81,792,776.00</a:t>
                </a:r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D00BC671-7CB4-BE01-0CBD-D154820E0932}"/>
                  </a:ext>
                </a:extLst>
              </p:cNvPr>
              <p:cNvSpPr txBox="1"/>
              <p:nvPr/>
            </p:nvSpPr>
            <p:spPr>
              <a:xfrm>
                <a:off x="9339649" y="2389421"/>
                <a:ext cx="1534343" cy="121887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ร้อยละ 90.88</a:t>
                </a: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4864D989-24FC-9C81-08F5-987BAAD40EDC}"/>
                </a:ext>
              </a:extLst>
            </p:cNvPr>
            <p:cNvGrpSpPr/>
            <p:nvPr/>
          </p:nvGrpSpPr>
          <p:grpSpPr>
            <a:xfrm>
              <a:off x="2194932" y="4188392"/>
              <a:ext cx="5766811" cy="1008990"/>
              <a:chOff x="2316130" y="1716665"/>
              <a:chExt cx="8725849" cy="1428446"/>
            </a:xfrm>
          </p:grpSpPr>
          <p:sp>
            <p:nvSpPr>
              <p:cNvPr id="62" name="แผนผังลําดับงาน: กระบวนการ 61">
                <a:extLst>
                  <a:ext uri="{FF2B5EF4-FFF2-40B4-BE49-F238E27FC236}">
                    <a16:creationId xmlns:a16="http://schemas.microsoft.com/office/drawing/2014/main" id="{AFB7277A-73B2-8566-2769-871BBE5FD88F}"/>
                  </a:ext>
                </a:extLst>
              </p:cNvPr>
              <p:cNvSpPr/>
              <p:nvPr/>
            </p:nvSpPr>
            <p:spPr>
              <a:xfrm>
                <a:off x="2316130" y="2110890"/>
                <a:ext cx="2112700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600,000,000.00</a:t>
                </a:r>
              </a:p>
            </p:txBody>
          </p:sp>
          <p:sp>
            <p:nvSpPr>
              <p:cNvPr id="63" name="แผนผังลําดับงาน: กระบวนการ 62">
                <a:extLst>
                  <a:ext uri="{FF2B5EF4-FFF2-40B4-BE49-F238E27FC236}">
                    <a16:creationId xmlns:a16="http://schemas.microsoft.com/office/drawing/2014/main" id="{B2616856-C7CE-A377-C52D-91AC67F1FED1}"/>
                  </a:ext>
                </a:extLst>
              </p:cNvPr>
              <p:cNvSpPr/>
              <p:nvPr/>
            </p:nvSpPr>
            <p:spPr>
              <a:xfrm>
                <a:off x="7257173" y="2073025"/>
                <a:ext cx="2019274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83,180,023.00</a:t>
                </a:r>
              </a:p>
            </p:txBody>
          </p:sp>
          <p:sp>
            <p:nvSpPr>
              <p:cNvPr id="64" name="แผนผังลําดับงาน: กระบวนการ 63">
                <a:extLst>
                  <a:ext uri="{FF2B5EF4-FFF2-40B4-BE49-F238E27FC236}">
                    <a16:creationId xmlns:a16="http://schemas.microsoft.com/office/drawing/2014/main" id="{1C8ECBCE-7C57-8AF4-39A9-808A4B8B3F6B}"/>
                  </a:ext>
                </a:extLst>
              </p:cNvPr>
              <p:cNvSpPr/>
              <p:nvPr/>
            </p:nvSpPr>
            <p:spPr>
              <a:xfrm>
                <a:off x="4957586" y="2103014"/>
                <a:ext cx="205334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516,819,977.00</a:t>
                </a: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8C472E2B-79FB-EA4F-9541-CACB5510101E}"/>
                  </a:ext>
                </a:extLst>
              </p:cNvPr>
              <p:cNvSpPr/>
              <p:nvPr/>
            </p:nvSpPr>
            <p:spPr>
              <a:xfrm>
                <a:off x="9668770" y="1716665"/>
                <a:ext cx="1373209" cy="1428446"/>
              </a:xfrm>
              <a:prstGeom prst="ellipse">
                <a:avLst/>
              </a:prstGeom>
              <a:noFill/>
              <a:ln w="5715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333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กล่องข้อความ 65">
                <a:extLst>
                  <a:ext uri="{FF2B5EF4-FFF2-40B4-BE49-F238E27FC236}">
                    <a16:creationId xmlns:a16="http://schemas.microsoft.com/office/drawing/2014/main" id="{06E8226D-C822-7D11-4490-19C66253BAF3}"/>
                  </a:ext>
                </a:extLst>
              </p:cNvPr>
              <p:cNvSpPr txBox="1"/>
              <p:nvPr/>
            </p:nvSpPr>
            <p:spPr>
              <a:xfrm>
                <a:off x="9410768" y="1722735"/>
                <a:ext cx="1463176" cy="121887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 ร้อยละ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86.14</a:t>
                </a:r>
              </a:p>
            </p:txBody>
          </p:sp>
        </p:grpSp>
        <p:sp>
          <p:nvSpPr>
            <p:cNvPr id="67" name="แผนผังลําดับงาน: กระบวนการ 66">
              <a:extLst>
                <a:ext uri="{FF2B5EF4-FFF2-40B4-BE49-F238E27FC236}">
                  <a16:creationId xmlns:a16="http://schemas.microsoft.com/office/drawing/2014/main" id="{1CECD656-2B57-6E55-9E3B-5C5529AAADB2}"/>
                </a:ext>
              </a:extLst>
            </p:cNvPr>
            <p:cNvSpPr/>
            <p:nvPr/>
          </p:nvSpPr>
          <p:spPr>
            <a:xfrm>
              <a:off x="8728081" y="1679072"/>
              <a:ext cx="1451422" cy="66303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961,432,950.00</a:t>
              </a:r>
            </a:p>
          </p:txBody>
        </p:sp>
        <p:sp>
          <p:nvSpPr>
            <p:cNvPr id="68" name="แผนผังลําดับงาน: กระบวนการ 179">
              <a:extLst>
                <a:ext uri="{FF2B5EF4-FFF2-40B4-BE49-F238E27FC236}">
                  <a16:creationId xmlns:a16="http://schemas.microsoft.com/office/drawing/2014/main" id="{1ECB41CE-FFC1-0CB3-58F4-5A8672FEFBAC}"/>
                </a:ext>
              </a:extLst>
            </p:cNvPr>
            <p:cNvSpPr/>
            <p:nvPr/>
          </p:nvSpPr>
          <p:spPr>
            <a:xfrm>
              <a:off x="8675149" y="2347580"/>
              <a:ext cx="1504354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756,283,289.28</a:t>
              </a:r>
              <a:endPara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แผนผังลําดับงาน: กระบวนการ 180">
              <a:extLst>
                <a:ext uri="{FF2B5EF4-FFF2-40B4-BE49-F238E27FC236}">
                  <a16:creationId xmlns:a16="http://schemas.microsoft.com/office/drawing/2014/main" id="{F6A1F7B5-82B5-828B-2321-BC37FF7CEF68}"/>
                </a:ext>
              </a:extLst>
            </p:cNvPr>
            <p:cNvSpPr/>
            <p:nvPr/>
          </p:nvSpPr>
          <p:spPr>
            <a:xfrm>
              <a:off x="8751743" y="3005302"/>
              <a:ext cx="1427760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205,149,660.72</a:t>
              </a:r>
            </a:p>
          </p:txBody>
        </p:sp>
        <p:sp>
          <p:nvSpPr>
            <p:cNvPr id="70" name="สี่เหลี่ยมผืนผ้ามุมมน 189">
              <a:extLst>
                <a:ext uri="{FF2B5EF4-FFF2-40B4-BE49-F238E27FC236}">
                  <a16:creationId xmlns:a16="http://schemas.microsoft.com/office/drawing/2014/main" id="{9C601B43-04C5-834A-CCBA-3E25E8437FF9}"/>
                </a:ext>
              </a:extLst>
            </p:cNvPr>
            <p:cNvSpPr/>
            <p:nvPr/>
          </p:nvSpPr>
          <p:spPr>
            <a:xfrm>
              <a:off x="7603239" y="5186705"/>
              <a:ext cx="2482162" cy="3223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ข้อมูล ณ 21 มิถุนายน 2566</a:t>
              </a:r>
            </a:p>
          </p:txBody>
        </p:sp>
        <p:sp>
          <p:nvSpPr>
            <p:cNvPr id="72" name="ลูกศร: รูปห้าเหลี่ยม 71">
              <a:extLst>
                <a:ext uri="{FF2B5EF4-FFF2-40B4-BE49-F238E27FC236}">
                  <a16:creationId xmlns:a16="http://schemas.microsoft.com/office/drawing/2014/main" id="{38086EAA-B501-0CD9-EF9A-39E8D7325A8F}"/>
                </a:ext>
              </a:extLst>
            </p:cNvPr>
            <p:cNvSpPr/>
            <p:nvPr/>
          </p:nvSpPr>
          <p:spPr>
            <a:xfrm>
              <a:off x="-83772" y="1820518"/>
              <a:ext cx="2110642" cy="567164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งบบริหารจัดการกองทุน</a:t>
              </a:r>
            </a:p>
          </p:txBody>
        </p:sp>
        <p:sp>
          <p:nvSpPr>
            <p:cNvPr id="73" name="ลูกศร: รูปห้าเหลี่ยม 72">
              <a:extLst>
                <a:ext uri="{FF2B5EF4-FFF2-40B4-BE49-F238E27FC236}">
                  <a16:creationId xmlns:a16="http://schemas.microsoft.com/office/drawing/2014/main" id="{105C162F-F29A-4C23-F7E2-33A11BCE0611}"/>
                </a:ext>
              </a:extLst>
            </p:cNvPr>
            <p:cNvSpPr/>
            <p:nvPr/>
          </p:nvSpPr>
          <p:spPr>
            <a:xfrm>
              <a:off x="-49067" y="3129882"/>
              <a:ext cx="2098218" cy="567164"/>
            </a:xfrm>
            <a:prstGeom prst="homePlate">
              <a:avLst/>
            </a:prstGeom>
            <a:solidFill>
              <a:srgbClr val="FFFFE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</a:p>
          </p:txBody>
        </p:sp>
        <p:sp>
          <p:nvSpPr>
            <p:cNvPr id="74" name="ลูกศร: รูปห้าเหลี่ยม 73">
              <a:extLst>
                <a:ext uri="{FF2B5EF4-FFF2-40B4-BE49-F238E27FC236}">
                  <a16:creationId xmlns:a16="http://schemas.microsoft.com/office/drawing/2014/main" id="{6074514A-A2A1-F62B-3893-269689722B71}"/>
                </a:ext>
              </a:extLst>
            </p:cNvPr>
            <p:cNvSpPr/>
            <p:nvPr/>
          </p:nvSpPr>
          <p:spPr>
            <a:xfrm>
              <a:off x="-25751" y="4426561"/>
              <a:ext cx="1970617" cy="567164"/>
            </a:xfrm>
            <a:prstGeom prst="homePlate">
              <a:avLst/>
            </a:prstGeom>
            <a:solidFill>
              <a:srgbClr val="F1ABA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เงินหมุนเวียน</a:t>
              </a:r>
            </a:p>
          </p:txBody>
        </p:sp>
        <p:sp>
          <p:nvSpPr>
            <p:cNvPr id="75" name="คำบรรยายภาพ: วงรี 74">
              <a:extLst>
                <a:ext uri="{FF2B5EF4-FFF2-40B4-BE49-F238E27FC236}">
                  <a16:creationId xmlns:a16="http://schemas.microsoft.com/office/drawing/2014/main" id="{E660AB83-557C-6F9E-395F-B7EDCC7B532E}"/>
                </a:ext>
              </a:extLst>
            </p:cNvPr>
            <p:cNvSpPr/>
            <p:nvPr/>
          </p:nvSpPr>
          <p:spPr>
            <a:xfrm>
              <a:off x="3984814" y="643756"/>
              <a:ext cx="1174030" cy="554624"/>
            </a:xfrm>
            <a:prstGeom prst="wedgeEllipseCallout">
              <a:avLst/>
            </a:prstGeom>
            <a:solidFill>
              <a:srgbClr val="FFFFE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spc="-8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76" name="คำบรรยายภาพ: วงรี 75">
              <a:extLst>
                <a:ext uri="{FF2B5EF4-FFF2-40B4-BE49-F238E27FC236}">
                  <a16:creationId xmlns:a16="http://schemas.microsoft.com/office/drawing/2014/main" id="{E0C9770F-5CD4-9126-2EF8-EF4815359658}"/>
                </a:ext>
              </a:extLst>
            </p:cNvPr>
            <p:cNvSpPr/>
            <p:nvPr/>
          </p:nvSpPr>
          <p:spPr>
            <a:xfrm>
              <a:off x="2328176" y="618484"/>
              <a:ext cx="1174030" cy="554624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91" name="Shape 861">
              <a:extLst>
                <a:ext uri="{FF2B5EF4-FFF2-40B4-BE49-F238E27FC236}">
                  <a16:creationId xmlns:a16="http://schemas.microsoft.com/office/drawing/2014/main" id="{50BA432E-FE5C-7263-651A-54A400338C98}"/>
                </a:ext>
              </a:extLst>
            </p:cNvPr>
            <p:cNvSpPr>
              <a:spLocks/>
            </p:cNvSpPr>
            <p:nvPr/>
          </p:nvSpPr>
          <p:spPr>
            <a:xfrm>
              <a:off x="8742651" y="813921"/>
              <a:ext cx="1397373" cy="832371"/>
            </a:xfrm>
            <a:custGeom>
              <a:avLst/>
              <a:gdLst/>
              <a:ahLst/>
              <a:cxnLst/>
              <a:rect l="0" t="0" r="0" b="0"/>
              <a:pathLst>
                <a:path w="4000110" h="1869756" extrusionOk="0">
                  <a:moveTo>
                    <a:pt x="1890652" y="0"/>
                  </a:moveTo>
                  <a:cubicBezTo>
                    <a:pt x="2217929" y="0"/>
                    <a:pt x="2506477" y="188157"/>
                    <a:pt x="2676865" y="474341"/>
                  </a:cubicBezTo>
                  <a:lnTo>
                    <a:pt x="2694436" y="507161"/>
                  </a:lnTo>
                  <a:lnTo>
                    <a:pt x="2744447" y="502199"/>
                  </a:lnTo>
                  <a:cubicBezTo>
                    <a:pt x="2979073" y="502199"/>
                    <a:pt x="3185933" y="619185"/>
                    <a:pt x="3308084" y="797118"/>
                  </a:cubicBezTo>
                  <a:lnTo>
                    <a:pt x="3327030" y="831469"/>
                  </a:lnTo>
                  <a:lnTo>
                    <a:pt x="3424169" y="821831"/>
                  </a:lnTo>
                  <a:cubicBezTo>
                    <a:pt x="3742252" y="821831"/>
                    <a:pt x="4000110" y="1075591"/>
                    <a:pt x="4000110" y="1388618"/>
                  </a:cubicBezTo>
                  <a:cubicBezTo>
                    <a:pt x="4000110" y="1545132"/>
                    <a:pt x="3935646" y="1686828"/>
                    <a:pt x="3831421" y="1789397"/>
                  </a:cubicBezTo>
                  <a:lnTo>
                    <a:pt x="3792643" y="1820882"/>
                  </a:lnTo>
                  <a:lnTo>
                    <a:pt x="3794605" y="1840036"/>
                  </a:lnTo>
                  <a:lnTo>
                    <a:pt x="3791561" y="1869756"/>
                  </a:lnTo>
                  <a:lnTo>
                    <a:pt x="134460" y="1869756"/>
                  </a:lnTo>
                  <a:lnTo>
                    <a:pt x="110337" y="1830681"/>
                  </a:lnTo>
                  <a:cubicBezTo>
                    <a:pt x="39970" y="1703206"/>
                    <a:pt x="0" y="1557123"/>
                    <a:pt x="0" y="1401852"/>
                  </a:cubicBezTo>
                  <a:cubicBezTo>
                    <a:pt x="0" y="904987"/>
                    <a:pt x="409294" y="502199"/>
                    <a:pt x="914184" y="502199"/>
                  </a:cubicBezTo>
                  <a:cubicBezTo>
                    <a:pt x="945740" y="502199"/>
                    <a:pt x="976922" y="503772"/>
                    <a:pt x="1007654" y="506844"/>
                  </a:cubicBezTo>
                  <a:lnTo>
                    <a:pt x="1081130" y="517880"/>
                  </a:lnTo>
                  <a:lnTo>
                    <a:pt x="1104440" y="474341"/>
                  </a:lnTo>
                  <a:cubicBezTo>
                    <a:pt x="1274827" y="188157"/>
                    <a:pt x="1563375" y="0"/>
                    <a:pt x="1890652" y="0"/>
                  </a:cubicBezTo>
                  <a:close/>
                </a:path>
              </a:pathLst>
            </a:custGeom>
            <a:solidFill>
              <a:srgbClr val="FF9966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r>
                <a:rPr lang="th-TH" sz="1667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                     ภาพรวม</a:t>
              </a:r>
              <a:endParaRPr sz="1667" b="1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</p:txBody>
        </p:sp>
        <p:sp>
          <p:nvSpPr>
            <p:cNvPr id="92" name="Rounded Rectangle 32">
              <a:extLst>
                <a:ext uri="{FF2B5EF4-FFF2-40B4-BE49-F238E27FC236}">
                  <a16:creationId xmlns:a16="http://schemas.microsoft.com/office/drawing/2014/main" id="{3AA3F327-2D04-0A3D-97A4-E48179328C35}"/>
                </a:ext>
              </a:extLst>
            </p:cNvPr>
            <p:cNvSpPr/>
            <p:nvPr/>
          </p:nvSpPr>
          <p:spPr>
            <a:xfrm>
              <a:off x="8004683" y="2342871"/>
              <a:ext cx="737969" cy="658557"/>
            </a:xfrm>
            <a:prstGeom prst="roundRect">
              <a:avLst/>
            </a:prstGeom>
            <a:solidFill>
              <a:srgbClr val="FFFFD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5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95" name="คำบรรยายภาพ: สี่เหลี่ยมมุมมน 94">
              <a:extLst>
                <a:ext uri="{FF2B5EF4-FFF2-40B4-BE49-F238E27FC236}">
                  <a16:creationId xmlns:a16="http://schemas.microsoft.com/office/drawing/2014/main" id="{E852FF61-5754-6640-C92A-6FBEB449FFB6}"/>
                </a:ext>
              </a:extLst>
            </p:cNvPr>
            <p:cNvSpPr/>
            <p:nvPr/>
          </p:nvSpPr>
          <p:spPr>
            <a:xfrm>
              <a:off x="5701908" y="689068"/>
              <a:ext cx="936594" cy="451961"/>
            </a:xfrm>
            <a:prstGeom prst="wedgeRoundRectCallout">
              <a:avLst/>
            </a:prstGeom>
            <a:solidFill>
              <a:srgbClr val="ECC6C6"/>
            </a:solidFill>
            <a:ln>
              <a:solidFill>
                <a:srgbClr val="E1ECC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sp>
          <p:nvSpPr>
            <p:cNvPr id="100" name="แผนผังลำดับงาน: ตัวเชื่อมต่อ 99">
              <a:extLst>
                <a:ext uri="{FF2B5EF4-FFF2-40B4-BE49-F238E27FC236}">
                  <a16:creationId xmlns:a16="http://schemas.microsoft.com/office/drawing/2014/main" id="{EBBE89DC-1446-E8D3-863E-28D390C7BD87}"/>
                </a:ext>
              </a:extLst>
            </p:cNvPr>
            <p:cNvSpPr/>
            <p:nvPr/>
          </p:nvSpPr>
          <p:spPr>
            <a:xfrm>
              <a:off x="8766279" y="4026076"/>
              <a:ext cx="1152128" cy="1107890"/>
            </a:xfrm>
            <a:prstGeom prst="flowChartConnector">
              <a:avLst/>
            </a:prstGeom>
            <a:solidFill>
              <a:srgbClr val="C0000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333"/>
            </a:p>
          </p:txBody>
        </p:sp>
        <p:sp>
          <p:nvSpPr>
            <p:cNvPr id="101" name="สี่เหลี่ยมผืนผ้า 100">
              <a:extLst>
                <a:ext uri="{FF2B5EF4-FFF2-40B4-BE49-F238E27FC236}">
                  <a16:creationId xmlns:a16="http://schemas.microsoft.com/office/drawing/2014/main" id="{79C85414-B9FF-925F-010D-F13841375DB8}"/>
                </a:ext>
              </a:extLst>
            </p:cNvPr>
            <p:cNvSpPr/>
            <p:nvPr/>
          </p:nvSpPr>
          <p:spPr>
            <a:xfrm>
              <a:off x="8751741" y="4144506"/>
              <a:ext cx="1187624" cy="87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78.66</a:t>
              </a:r>
            </a:p>
          </p:txBody>
        </p:sp>
        <p:sp>
          <p:nvSpPr>
            <p:cNvPr id="102" name="Rounded Rectangle 32">
              <a:extLst>
                <a:ext uri="{FF2B5EF4-FFF2-40B4-BE49-F238E27FC236}">
                  <a16:creationId xmlns:a16="http://schemas.microsoft.com/office/drawing/2014/main" id="{7348B665-5EA6-9266-385D-0997066598E5}"/>
                </a:ext>
              </a:extLst>
            </p:cNvPr>
            <p:cNvSpPr/>
            <p:nvPr/>
          </p:nvSpPr>
          <p:spPr>
            <a:xfrm>
              <a:off x="8004682" y="1679072"/>
              <a:ext cx="744459" cy="6585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103" name="Rounded Rectangle 32">
              <a:extLst>
                <a:ext uri="{FF2B5EF4-FFF2-40B4-BE49-F238E27FC236}">
                  <a16:creationId xmlns:a16="http://schemas.microsoft.com/office/drawing/2014/main" id="{A20752B6-5DC0-DCD1-31E9-6B89AFAFC7B8}"/>
                </a:ext>
              </a:extLst>
            </p:cNvPr>
            <p:cNvSpPr/>
            <p:nvPr/>
          </p:nvSpPr>
          <p:spPr>
            <a:xfrm>
              <a:off x="7998193" y="3003793"/>
              <a:ext cx="744459" cy="658557"/>
            </a:xfrm>
            <a:prstGeom prst="roundRect">
              <a:avLst/>
            </a:prstGeom>
            <a:solidFill>
              <a:srgbClr val="E7B7B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67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pic>
          <p:nvPicPr>
            <p:cNvPr id="104" name="รูปภาพ 103">
              <a:extLst>
                <a:ext uri="{FF2B5EF4-FFF2-40B4-BE49-F238E27FC236}">
                  <a16:creationId xmlns:a16="http://schemas.microsoft.com/office/drawing/2014/main" id="{6494B3BE-F8BC-6624-FC60-81F0376A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235" y="3749621"/>
              <a:ext cx="960768" cy="558684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05" name="รูปภาพ 104">
              <a:extLst>
                <a:ext uri="{FF2B5EF4-FFF2-40B4-BE49-F238E27FC236}">
                  <a16:creationId xmlns:a16="http://schemas.microsoft.com/office/drawing/2014/main" id="{65130DB6-14FF-724C-4C0A-484A725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061" y="138983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รูปภาพ 105">
              <a:extLst>
                <a:ext uri="{FF2B5EF4-FFF2-40B4-BE49-F238E27FC236}">
                  <a16:creationId xmlns:a16="http://schemas.microsoft.com/office/drawing/2014/main" id="{92664862-DA80-7A67-6059-A023ABDD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88" y="2655135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รูปภาพ 106">
              <a:extLst>
                <a:ext uri="{FF2B5EF4-FFF2-40B4-BE49-F238E27FC236}">
                  <a16:creationId xmlns:a16="http://schemas.microsoft.com/office/drawing/2014/main" id="{760F4052-5754-78D3-7215-AE4CB8DE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851" y="397964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0" name="ตัวเชื่อมต่อตรง 109">
              <a:extLst>
                <a:ext uri="{FF2B5EF4-FFF2-40B4-BE49-F238E27FC236}">
                  <a16:creationId xmlns:a16="http://schemas.microsoft.com/office/drawing/2014/main" id="{FBA8C889-7210-A259-5BF9-FE05B2ED938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2567932"/>
              <a:ext cx="798726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ตัวเชื่อมต่อตรง 110">
              <a:extLst>
                <a:ext uri="{FF2B5EF4-FFF2-40B4-BE49-F238E27FC236}">
                  <a16:creationId xmlns:a16="http://schemas.microsoft.com/office/drawing/2014/main" id="{B3526978-C8D8-05E1-2FA8-E6EEBFACD6D8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3879425"/>
              <a:ext cx="798726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113" name="Group 112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115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122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12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23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2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2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116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117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118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119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120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1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130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132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3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4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5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136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1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CA0862D8-C076-6E1F-2C16-F633A9982ED2}"/>
              </a:ext>
            </a:extLst>
          </p:cNvPr>
          <p:cNvCxnSpPr>
            <a:cxnSpLocks/>
          </p:cNvCxnSpPr>
          <p:nvPr/>
        </p:nvCxnSpPr>
        <p:spPr>
          <a:xfrm>
            <a:off x="3806278" y="742817"/>
            <a:ext cx="7999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DFE48827-2E77-5712-F89F-9D27DC409F5C}"/>
              </a:ext>
            </a:extLst>
          </p:cNvPr>
          <p:cNvCxnSpPr>
            <a:cxnSpLocks/>
          </p:cNvCxnSpPr>
          <p:nvPr/>
        </p:nvCxnSpPr>
        <p:spPr>
          <a:xfrm>
            <a:off x="5367140" y="742817"/>
            <a:ext cx="18734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FFF3958A-0542-44A0-8CA5-08F87F382DD4}"/>
              </a:ext>
            </a:extLst>
          </p:cNvPr>
          <p:cNvCxnSpPr>
            <a:cxnSpLocks/>
          </p:cNvCxnSpPr>
          <p:nvPr/>
        </p:nvCxnSpPr>
        <p:spPr>
          <a:xfrm>
            <a:off x="6829940" y="747406"/>
            <a:ext cx="0" cy="422371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C2C217B8-AE3A-DD8F-461A-3FE04CA8DE33}"/>
              </a:ext>
            </a:extLst>
          </p:cNvPr>
          <p:cNvCxnSpPr>
            <a:cxnSpLocks/>
          </p:cNvCxnSpPr>
          <p:nvPr/>
        </p:nvCxnSpPr>
        <p:spPr>
          <a:xfrm>
            <a:off x="7670000" y="710410"/>
            <a:ext cx="10444" cy="426071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F52F52A-4435-CA65-9E2C-72543E97F4EF}"/>
              </a:ext>
            </a:extLst>
          </p:cNvPr>
          <p:cNvCxnSpPr>
            <a:cxnSpLocks/>
          </p:cNvCxnSpPr>
          <p:nvPr/>
        </p:nvCxnSpPr>
        <p:spPr>
          <a:xfrm>
            <a:off x="199139" y="742817"/>
            <a:ext cx="7495312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3871E4FD-D664-51DC-0728-5490CBA69027}"/>
              </a:ext>
            </a:extLst>
          </p:cNvPr>
          <p:cNvCxnSpPr>
            <a:cxnSpLocks/>
          </p:cNvCxnSpPr>
          <p:nvPr/>
        </p:nvCxnSpPr>
        <p:spPr>
          <a:xfrm>
            <a:off x="183745" y="727110"/>
            <a:ext cx="19617" cy="423616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CB49C5C2-A369-9463-6A25-124CD1DE82F0}"/>
              </a:ext>
            </a:extLst>
          </p:cNvPr>
          <p:cNvCxnSpPr>
            <a:cxnSpLocks/>
          </p:cNvCxnSpPr>
          <p:nvPr/>
        </p:nvCxnSpPr>
        <p:spPr>
          <a:xfrm>
            <a:off x="216981" y="4963272"/>
            <a:ext cx="7464962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BD32543C-87EB-2796-E471-E5D19BB6CDF9}"/>
              </a:ext>
            </a:extLst>
          </p:cNvPr>
          <p:cNvCxnSpPr>
            <a:cxnSpLocks/>
          </p:cNvCxnSpPr>
          <p:nvPr/>
        </p:nvCxnSpPr>
        <p:spPr>
          <a:xfrm>
            <a:off x="174976" y="1531912"/>
            <a:ext cx="750696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คำบรรยายภาพ: สี่เหลี่ยมมุมมน 45">
            <a:extLst>
              <a:ext uri="{FF2B5EF4-FFF2-40B4-BE49-F238E27FC236}">
                <a16:creationId xmlns:a16="http://schemas.microsoft.com/office/drawing/2014/main" id="{45EC9214-71BF-CD90-16E5-39522C61285A}"/>
              </a:ext>
            </a:extLst>
          </p:cNvPr>
          <p:cNvSpPr/>
          <p:nvPr/>
        </p:nvSpPr>
        <p:spPr>
          <a:xfrm>
            <a:off x="6869235" y="929505"/>
            <a:ext cx="763783" cy="38009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71FC4ACB-B1A9-ED09-91C4-33FD5BB0487B}"/>
              </a:ext>
            </a:extLst>
          </p:cNvPr>
          <p:cNvCxnSpPr>
            <a:cxnSpLocks/>
          </p:cNvCxnSpPr>
          <p:nvPr/>
        </p:nvCxnSpPr>
        <p:spPr>
          <a:xfrm>
            <a:off x="2350461" y="751727"/>
            <a:ext cx="1876" cy="423468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คำบรรยายภาพ: วงรี 70">
            <a:extLst>
              <a:ext uri="{FF2B5EF4-FFF2-40B4-BE49-F238E27FC236}">
                <a16:creationId xmlns:a16="http://schemas.microsoft.com/office/drawing/2014/main" id="{FB98D5F6-77BE-1520-63F5-1173FC0EBCA5}"/>
              </a:ext>
            </a:extLst>
          </p:cNvPr>
          <p:cNvSpPr/>
          <p:nvPr/>
        </p:nvSpPr>
        <p:spPr>
          <a:xfrm>
            <a:off x="619555" y="847313"/>
            <a:ext cx="1099810" cy="50199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ln w="0"/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408556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30825D3F-8ED7-1094-FCFB-7DA425D1441F}"/>
              </a:ext>
            </a:extLst>
          </p:cNvPr>
          <p:cNvGraphicFramePr/>
          <p:nvPr>
            <p:extLst/>
          </p:nvPr>
        </p:nvGraphicFramePr>
        <p:xfrm>
          <a:off x="293833" y="645322"/>
          <a:ext cx="9260606" cy="45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644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DD10FC-6302-4D5D-BDC6-EF86107A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0408"/>
              </p:ext>
            </p:extLst>
          </p:nvPr>
        </p:nvGraphicFramePr>
        <p:xfrm>
          <a:off x="342618" y="1209885"/>
          <a:ext cx="9452235" cy="3541840"/>
        </p:xfrm>
        <a:graphic>
          <a:graphicData uri="http://schemas.openxmlformats.org/drawingml/2006/table">
            <a:tbl>
              <a:tblPr/>
              <a:tblGrid>
                <a:gridCol w="1165952">
                  <a:extLst>
                    <a:ext uri="{9D8B030D-6E8A-4147-A177-3AD203B41FA5}">
                      <a16:colId xmlns:a16="http://schemas.microsoft.com/office/drawing/2014/main" val="3206902893"/>
                    </a:ext>
                  </a:extLst>
                </a:gridCol>
                <a:gridCol w="1543747">
                  <a:extLst>
                    <a:ext uri="{9D8B030D-6E8A-4147-A177-3AD203B41FA5}">
                      <a16:colId xmlns:a16="http://schemas.microsoft.com/office/drawing/2014/main" val="827538524"/>
                    </a:ext>
                  </a:extLst>
                </a:gridCol>
                <a:gridCol w="1484372">
                  <a:extLst>
                    <a:ext uri="{9D8B030D-6E8A-4147-A177-3AD203B41FA5}">
                      <a16:colId xmlns:a16="http://schemas.microsoft.com/office/drawing/2014/main" val="1422179664"/>
                    </a:ext>
                  </a:extLst>
                </a:gridCol>
                <a:gridCol w="876644">
                  <a:extLst>
                    <a:ext uri="{9D8B030D-6E8A-4147-A177-3AD203B41FA5}">
                      <a16:colId xmlns:a16="http://schemas.microsoft.com/office/drawing/2014/main" val="911261014"/>
                    </a:ext>
                  </a:extLst>
                </a:gridCol>
                <a:gridCol w="1713726">
                  <a:extLst>
                    <a:ext uri="{9D8B030D-6E8A-4147-A177-3AD203B41FA5}">
                      <a16:colId xmlns:a16="http://schemas.microsoft.com/office/drawing/2014/main" val="1441304617"/>
                    </a:ext>
                  </a:extLst>
                </a:gridCol>
                <a:gridCol w="1140594">
                  <a:extLst>
                    <a:ext uri="{9D8B030D-6E8A-4147-A177-3AD203B41FA5}">
                      <a16:colId xmlns:a16="http://schemas.microsoft.com/office/drawing/2014/main" val="395852705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47973269"/>
                    </a:ext>
                  </a:extLst>
                </a:gridCol>
              </a:tblGrid>
              <a:tr h="1024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 3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77%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ร้อยละสูง/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ต่ำกว่าเป้าหมายผลการเบิกจ่าย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งบประมาณคงเหลือ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630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งบบริหาร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271,432,950.00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157,670,536.28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209,003,371.50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113,762,413.72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2256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81,792,776.00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69,300,000.00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8,207,224.00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3432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516,819,977.00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462,000,000.00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83,180,023.00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2183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รวม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756,283,289.28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740,303,371.50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205,149,660.72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137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8" name="Group 27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3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6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06F6EA8-A253-4836-8B79-48EFF6B1DB3B}"/>
              </a:ext>
            </a:extLst>
          </p:cNvPr>
          <p:cNvSpPr txBox="1"/>
          <p:nvPr/>
        </p:nvSpPr>
        <p:spPr>
          <a:xfrm>
            <a:off x="59612" y="82536"/>
            <a:ext cx="6497037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tabLst>
                <a:tab pos="825467" algn="l"/>
                <a:tab pos="1050354" algn="l"/>
                <a:tab pos="2250456" algn="l"/>
              </a:tabLst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คาดการณ์ผลการเบิกจ่ายงบประมาณ กองทุนพัฒนาบทบาทสตรี ประจำปีงบประมาณ พ.ศ. 2566</a:t>
            </a:r>
            <a:endParaRPr lang="en-US" sz="12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" name="สี่เหลี่ยมผืนผ้ามุมมน 189">
            <a:extLst>
              <a:ext uri="{FF2B5EF4-FFF2-40B4-BE49-F238E27FC236}">
                <a16:creationId xmlns:a16="http://schemas.microsoft.com/office/drawing/2014/main" id="{E043A602-7F1F-49C5-52B4-A8E94B08AD62}"/>
              </a:ext>
            </a:extLst>
          </p:cNvPr>
          <p:cNvSpPr/>
          <p:nvPr/>
        </p:nvSpPr>
        <p:spPr>
          <a:xfrm>
            <a:off x="7068745" y="800315"/>
            <a:ext cx="2726108" cy="29180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มิถุนายน 2566</a:t>
            </a:r>
          </a:p>
        </p:txBody>
      </p:sp>
    </p:spTree>
    <p:extLst>
      <p:ext uri="{BB962C8B-B14F-4D97-AF65-F5344CB8AC3E}">
        <p14:creationId xmlns:p14="http://schemas.microsoft.com/office/powerpoint/2010/main" val="345807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59" name="Group 58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6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6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7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6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6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6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6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7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7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76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7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8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9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9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0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703734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53881"/>
              </p:ext>
            </p:extLst>
          </p:nvPr>
        </p:nvGraphicFramePr>
        <p:xfrm>
          <a:off x="127323" y="634385"/>
          <a:ext cx="9860908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462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173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160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สุโขทัย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14,070,415.00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13,806,496.00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98.12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10,834,219.55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21.12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263,919.00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พิษณุโลก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9,605,590.00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9,392,089.50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97.78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7,396,304.30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213,500.50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สมุทรสาคร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12,032,905.00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11,762,261.00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97.75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9,265,336.85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270,644.00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มหาสารคาม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12,380,615.00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12,038,700.37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97.24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9,533,073.55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20.24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341,914.63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สระแก้ว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11,560,655.00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11,214,255.08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8,901,704.35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346,399.92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แพร่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10,520,580.00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10,198,017.81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96.93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8,100,846.60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322,562.19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อ่างทอง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13,686,705.00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13,237,067.62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96.71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10,538,762.85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19.71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449,637.38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ยโสธร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9,533,555.00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9,205,680.24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96.56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7,340,837.35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327,874.76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ตรัง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10,730,730.00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10,352,312.59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8,262,662.10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378,417.41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สุรินทร์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14,170,265.00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13,665,085.40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96.43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10,911,104.05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505,179.60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80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815479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43525"/>
              </p:ext>
            </p:extLst>
          </p:nvPr>
        </p:nvGraphicFramePr>
        <p:xfrm>
          <a:off x="127322" y="634385"/>
          <a:ext cx="986090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300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0922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558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พิจิตร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12,012,780.00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11,567,565.20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96.29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9,249,840.60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445,214.80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ระยอง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10,773,740.00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10,366,777.64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96.22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8,295,779.80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406,962.36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ชัยภูมิ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18,294,765.00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17,601,896.50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96.21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14,086,969.05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692,868.50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อุทัยธานี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9,812,380.00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9,423,414.00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96.04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7,555,532.60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388,966.00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อุตรดิตถ์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8,719,805.00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8,372,537.10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96.02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6,714,249.85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347,267.90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มุกดาหาร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8,060,135.00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7,718,399.51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6,206,303.95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341,735.49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หนองคาย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9,425,255.00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9,025,231.42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7,257,446.35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400,023.58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สกลนคร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14,133,390.00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13,531,308.41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95.74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10,882,710.30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602,081.59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ตาก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11,854,915.00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11,330,937.44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95.58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9,128,284.55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523,977.56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เพชรบูรณ์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12,257,265.00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11,714,890.00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95.58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9,438,094.05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542,375.00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78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79752" cy="4435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28829"/>
              </p:ext>
            </p:extLst>
          </p:nvPr>
        </p:nvGraphicFramePr>
        <p:xfrm>
          <a:off x="104172" y="634385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893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4845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834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บึงกาฬ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8,316,780.00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7,940,294.84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6,403,920.60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376,485.16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กาญจนบุรี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12,437,615.00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11,874,031.02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9,576,963.55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563,583.98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แม่ฮ่องสอน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11,318,805.00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10,754,080.00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95.01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8,715,479.85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564,725.00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นครสวรรค์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9,336,165.00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8,868,946.98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7,188,847.05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467,218.02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เชียงราย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13,383,390.00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12,703,633.00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94.92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10,305,210.30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679,757.00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ปัตตานี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10,725,247.00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10,162,718.05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8,258,440.19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562,528.95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สุพรรณบุรี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12,151,890.00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11,495,192.75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94.60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9,356,955.30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656,697.25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พระนครศรีอยุธยา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11,682,190.00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11,047,579.94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94.57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8,995,286.30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634,610.06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ชลบุรี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9,861,490.00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9,321,993.56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94.53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7,593,347.30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539,496.44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อำนาจเจริญ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7,236,505.00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6,837,874.73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94.49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5,572,108.85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398,630.27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893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5007625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15638"/>
              </p:ext>
            </p:extLst>
          </p:nvPr>
        </p:nvGraphicFramePr>
        <p:xfrm>
          <a:off x="104172" y="634385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468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4845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834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ราชบุรี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12,159,890.00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11,477,540.95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94.39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9,363,115.30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682,349.05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หนองบัวลำภู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9,146,030.00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8,632,732.00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94.39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7,042,443.10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513,298.00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11,226,215.00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10,576,537.00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94.21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8,644,185.55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17.21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649,678.00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ลพบุรี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11,050,315.00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10,407,745.44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94.19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8,508,742.55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642,569.56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ศรีสะเกษ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13,784,890.00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12,958,225.00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10,614,365.30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826,665.00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บุรีรัมย์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15,887,765.00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14,914,853.50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93.88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12,233,579.05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972,911.50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ร้อยเอ็ด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14,698,340.00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13,782,485.98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93.77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11,317,721.80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915,854.02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ปราจีนบุรี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8,269,305.00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7,750,592.21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93.73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6,367,364.85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518,712.79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ชัยนาท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8,362,980.00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7,834,039.04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93.68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6,439,494.60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528,940.96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ประจวบคีรีขันธ์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9,329,380.00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8,737,572.44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93.66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7,183,622.60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591,807.56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5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992004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70146"/>
              </p:ext>
            </p:extLst>
          </p:nvPr>
        </p:nvGraphicFramePr>
        <p:xfrm>
          <a:off x="115748" y="634385"/>
          <a:ext cx="987248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6234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28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96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สมุทรสงคราม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5,258,869.00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4,920,365.95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93.56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4,049,329.13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338,503.05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9,328,195.00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8,725,305.83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93.54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7,182,710.15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602,889.17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ชุมพร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8,513,380.00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7,961,305.55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93.52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6,555,302.60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552,074.45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เชียงใหม่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18,196,515.00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16,986,060.96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93.35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14,011,316.55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1,210,454.04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ระนอง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6,865,755.00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6,382,208.24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92.96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5,286,631.35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483,546.76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สตูล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5,876,170.00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5,451,831.00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92.78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4,524,650.90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424,339.00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กำแพงเพชร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9,984,665.00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9,261,463.00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7,688,192.05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723,202.00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พะเยา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8,143,441.00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7,545,281.51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92.65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6,270,449.57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598,159.49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นครศรีธรรมราช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13,792,565.00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12,713,848.50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92.18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10,620,275.05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1,078,716.50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นราธิวาส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9,183,415.00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8,443,643.43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91.94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7,071,229.55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739,771.57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060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815478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680"/>
              </p:ext>
            </p:extLst>
          </p:nvPr>
        </p:nvGraphicFramePr>
        <p:xfrm>
          <a:off x="115747" y="634385"/>
          <a:ext cx="9872483" cy="457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62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28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96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3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79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น่าน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11,253,605.00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10,330,357.44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91.80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8,665,275.85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923,247.56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ฉะเชิงเทรา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8,450,537.00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7,747,462.42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91.68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6,506,913.49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703,074.58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นนทบุรี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5,198,158.00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4,756,017.00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91.49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4,002,581.66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442,141.00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อุดรธานี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12,427,425.00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11,363,976.00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91.44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9,569,117.25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1,063,449.00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นครพนม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10,132,540.00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9,213,787.86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90.93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7,802,055.80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13.93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918,752.14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ภูเก็ต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4,306,800.00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3,904,833.00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90.67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3,316,236.00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13.67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401,967.00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ลำพูน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6,159,405.00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5,572,998.00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90.48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4,742,741.85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586,407.00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นครราชสีมา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16,156,347.00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14,572,251.10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90.20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12,440,387.19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1,584,095.90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กาฬสินธุ์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12,865,190.00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11,568,102.00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89.92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9,906,196.30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1,297,088.00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ตราด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5,883,205.00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5,289,904.31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89.92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4,530,067.85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593,300.69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1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216981" y="1065854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1" name="สี่เหลี่ยมผืนผ้า 21"/>
          <p:cNvSpPr/>
          <p:nvPr/>
        </p:nvSpPr>
        <p:spPr>
          <a:xfrm>
            <a:off x="4089626" y="1059553"/>
            <a:ext cx="5939275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         </a:t>
            </a:r>
          </a:p>
          <a:p>
            <a:pPr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ประจำปีงบประมาณ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ปีบัญชี 2566 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กรมการพัฒนาชุมชน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ประกาศคณะกรรมการบริหารกองทุนพัฒนาบทบาทสตรี เรื่อง หลักเกณฑ์ วิธีการ และ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เงื่อนไขเกี่ยวกับ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การใช้จ่ายประเภทเงินทุนหมุนเวียนและ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อุดหนุนของกองทุน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 (ฉบับที่ 4) พ.ศ. 2566	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ประกาศคณะกรรมการบริหารกองทุนพัฒนาบทบาทสตรี เรื่อง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เดือดร้อนให้แก่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ลูกหนี้กองทุนพัฒนาบทบาทสตรี พ.ศ. 2566</a:t>
            </a:r>
          </a:p>
        </p:txBody>
      </p:sp>
    </p:spTree>
    <p:extLst>
      <p:ext uri="{BB962C8B-B14F-4D97-AF65-F5344CB8AC3E}">
        <p14:creationId xmlns:p14="http://schemas.microsoft.com/office/powerpoint/2010/main" val="19718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883404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97659"/>
              </p:ext>
            </p:extLst>
          </p:nvPr>
        </p:nvGraphicFramePr>
        <p:xfrm>
          <a:off x="92598" y="634385"/>
          <a:ext cx="989563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402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6806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972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ขอนแก่น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12,936,887.00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11,616,552.10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89.79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9,961,402.99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1,320,334.90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นครปฐม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6,959,915.00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6,245,736.00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89.74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5,359,134.55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714,179.00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พังงา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4,474,180.00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4,006,182.00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89.54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3,445,118.60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12.54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467,998.00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เลย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8,251,674.00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7,385,110.58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89.50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6,353,788.98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12.50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866,563.42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กระบี่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4,884,745.00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4,370,251.66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3,761,253.65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514,493.34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สงขลา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7,477,546.00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6,678,003.88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89.31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5,757,710.42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12.31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799,542.12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ลำปาง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9,362,696.00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8,351,496.06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89.20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7,209,275.92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1,011,199.94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สุราษฎร์ธานี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9,613,885.00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8,536,124.30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88.79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7,402,691.45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1,077,760.70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สิงห์บุรี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3,844,170.00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3,413,111.94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88.79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2,960,010.90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431,058.06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นครนายก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5,068,625.00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4,499,389.65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88.77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3,902,841.25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569,235.35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67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542975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21 มิถุนายน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55475"/>
              </p:ext>
            </p:extLst>
          </p:nvPr>
        </p:nvGraphicFramePr>
        <p:xfrm>
          <a:off x="149545" y="661016"/>
          <a:ext cx="9860909" cy="423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278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410464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63639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3 (77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21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495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อุบลราชธานี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12,934,405.00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11,316,296.44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87.49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9,959,491.85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1,618,108.56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ปทุมธานี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4,005,673.00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3,487,758.97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87.07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3,084,368.21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517,914.03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พัทลุง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3,992,100.00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3,453,069.01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86.50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3,073,917.00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539,030.99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ยะลา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3,728,780.00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3,162,497.55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84.81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2,871,160.60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7.81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566,282.45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2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จันทบุรี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4,812,090.00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4,049,115.51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84.14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3,705,309.30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762,974.49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2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สมุทรปราการ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4,826,368.00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3,969,320.44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82.24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3,716,303.36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857,047.56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กทม.+สวนกลาง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212,281,397.00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55,428,678.83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26.11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163,456,675.69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- 50.89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156,852,718.17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286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77 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961,432,950.00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756,283,289.28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78.66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740,303,371.50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205,149,660.72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078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spc="-4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</a:t>
            </a: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 </a:t>
            </a: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  <a:endParaRPr lang="th-TH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85" name="Group 8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8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9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9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8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9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13172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650777" y="1638110"/>
          <a:ext cx="8839200" cy="409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795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วัด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63.50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66.50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44.53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87046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="0" i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i="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มีหนี้ที่ครบกำหนดชำระในปีบัญชี 2566 ตั้งแต่วันที่ 1 ตุลาคม 2565 -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31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พฤษภาคม 2566  จำนวน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2,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003,244,254.46.32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บาท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รับชำระคืนเงินกู้ยืม จำนวน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892,048,162.13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คิดเป็นร้อยละ 44.53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ดำเนินการแนวทางในการบริหารจัดการ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ประกาศคณะกรรมการบริหารกองทุนพัฒนาบทบาทสตรี เรื่อง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มาตรการพักชำระหนี้สำหรับลูกหนี้ผู้ประสบสาธารณภัย (อุทภัย) พ.ศ. 2565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ลงวันที่ 15 ธันวาคม 2565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2. ประกาศคณะกรรมการบริหารกองทุนพัฒนาบทบาทสตรี เรื่อง 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มาตรการพักชำระหนี้สำหรับลูกหนี้ผู้ประสบสาธารณภัย (อุทภัย) พ.ศ. 2565 (ฉบับที่ 2)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ลงวันที่ 23 มีนาคม 2566</a:t>
                      </a:r>
                      <a:endParaRPr lang="th-TH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มีการติดตามและรายงานผลการบริหารจัดการหนี้กองทุนพัฒนาบทบาทสตรี ทั้ง 76 จังหวัด และกรุงเทพมหานคร ผ่านระบบวิดิทัศน์ทางไกล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(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 Conference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เป็นประจำทุกเดือน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1.2 อัตราหนี้ค้างชำระ (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endParaRPr lang="th-TH" sz="14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60467" y="1673314"/>
          <a:ext cx="9019820" cy="401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6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348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22.41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79708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จำนวนเงินที่ได้รับอนุมัติตามสัญญากู้ยืมในปีบัญชี 2556 - 256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ณ วันที่ 31 พฤษภาคม 2566 จำนวน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16,928,904,459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69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รับชำระคืน จำนวน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12,846,396,690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81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มีลูกหนี้คงเหลือ จำนวน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4,082,507,768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88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แยกเป็นหนี้เกินกำหนดชำระ จำนวน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914,747,860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77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คิดเป็นร้อยละ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22.41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ของลูกหนี้คงเหลือ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ดำเนินการตามแนวทางการบริหารจัดการหนี้ ดังนี้ 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ดำเนินการตามประกาศคณะกรรมการบริหารกองทุนพัฒนาบทบาทสตรี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 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และอัตราดอกเบี้ยผิดนัดกองทุนพัฒนาบทบาทสตรี พ.ศ.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ดำเนินการตามประกาศคณะกรรมการบริหารกองทุนพัฒนาบทบาทสตรี เรื่อง มาตรการพักชำระหนี้สำหรับลูกหนี้ผู้ประสบสาธารณภัย (อุทกภัย) 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(ฉบับที่ 2) พ.ศ.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ดำเนินการตามประกาศคณะกรรมการบริหารกองทุนพัฒนาบทบาทสตรี เรื่อง มาตรการไกล่เกลี่ยและประนีประนอมยอมความกรณีลูกหนี้ผิดนัด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ติดตามหนี้ค้างชำระกองทุนพัฒนาบทบาทสตรี กรณีหนี้ที่จะขาดอายุความ ณ วันที่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ธันวาคม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ถึง 30 มิถุนายน 25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66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เพื่อเร่งรัดติดตามและป้องกันมิให้หนี้ขาดอายุความ มิให้เกิดหนี้เสียและหนี้สูญ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2.1 ความพึงพอใจของผู้มีส่วนได้ส่วนเสีย</a:t>
                      </a:r>
                      <a:endParaRPr lang="th-TH" sz="1400" b="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8912" y="1727200"/>
          <a:ext cx="9082175" cy="389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3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8865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6706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3096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12216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th-TH" sz="1400" b="1" i="0" u="sng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200" kern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ดำเนินการออกแบบสอบถามความพึงพอใจของสมาชิกต่อการดำเนินงานกองทุน และส่งให้กรมบัญชีกลางและบริษัทที่ปรึกษา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th-TH" sz="1200" kern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(ทริส คอร์ปอเรชั่น จำกัด)</a:t>
                      </a:r>
                      <a:r>
                        <a:rPr lang="th-TH" sz="1200" kern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พิจารณา</a:t>
                      </a:r>
                      <a:r>
                        <a:rPr lang="th-TH" sz="1200" kern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ให้ความเห็นชอบแบบสอบถามฯ 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กรมบัญชีกลางและบริษัทที่ปรึกษา (ทริส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คอร์ปอเรชั่น จำกัด)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ให้ความเห็นชอบแบบสอบถามฯ เมื่อวันที่ 10 มีนาคม 2566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จังหวัดและกทม.อยู่ระหว่างดำเนินการผลิตและจัดเก็บข้อมูลตามแบบสอบถามฯ ตามจำนวนกลุ่มเป้าหมายที่กรมการพัฒนาชุมชนกำหนด                  และส่งให้กรมการพัฒนาชุมชน ภายในวันที่ 14 กรกฎาคม 2566 ตามหนังสือกรมการพัฒนาชุมชน ที่ มท 0416.3/ว 1447 ลงวันที่                          7 เมษายน 2566 และบันทึกข้อความที่ มท 0416.3(คส)/2883 ลงวันที่ 7 เมษายน 2566 มีจังหวัดที่ได้ดำเนินการจัดเก็บแบบสอบถามและส่งคืนกรมการพัฒนาชุมชนแล้ว จำนวน 2 จังหวัด ได้แก่ จังหวัดขอนแก่น และจังหวัดน่าน </a:t>
                      </a:r>
                      <a:endParaRPr lang="th-TH" sz="12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4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จังหวัดและกทม.อยู่ระหว่างดำเนินการผลิตและจัดเก็บข้อมูลตามแบบสอบถามฯ และส่งให้กรมการพัฒนาชุมชนภายในวันที่ 14 กรกฎาคม 2566</a:t>
                      </a:r>
                      <a:endParaRPr lang="th-TH" sz="12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1571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2.2 ร้อยละโครงการที่ได้รับการส</a:t>
                      </a:r>
                      <a:r>
                        <a:rPr lang="th-TH" sz="13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นับสนุนจากกองทุนฯ ที่ผู้เข้าร่วมโครงการมีคุณภาพชีวิตที่ดีและผ่านเกณฑ์การประเมินผล</a:t>
                      </a:r>
                      <a:endParaRPr lang="en-US" sz="1300" b="1" i="0" u="none" strike="noStrike" kern="1200" cap="non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2623" y="1869497"/>
          <a:ext cx="9098843" cy="383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7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167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117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3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12688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770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3972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179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54853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13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จัดทำแนวทางปฏิบัติ, ออกแบบเครื่องมือ,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จัดทำฐานข้อมูล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เพื่อให้บรรลุเกณฑ์การประเมิน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 ตัวชี้วัดที่ 2.2 ร้อยละโครงการที่ได้รับการสนับสนุนจากกองทุนฯ ที่ผู้เข้าร่วมโครงการมีคุณภาพชีวิตที่ดี และผ่านเกณฑ์การประเมิน </a:t>
                      </a:r>
                    </a:p>
                    <a:p>
                      <a:pPr marL="171450" indent="-171450">
                        <a:lnSpc>
                          <a:spcPct val="13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กำหนดเป้าหมายในการจัดเก็บข้อมูล ซึ่งเป็นโครงการที่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ดำเนินการใน ปี 2564 (10% ของ 11,637 โครงการ เท่ากับ 1,164 โครงการ)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มีหนังสือถึงจังหวัด ให้ดำเนินการจัดเก็บแบบสอบถามผลสำเร็จของโครงการที่ได้รับการสนับสนุน จากกองทุนฯ ที่ผู้เข้าร่วมโครงการมีคุณภาพชีวิต       ที่ดีและผ่านเกณฑ์การประเมินโดยกำหนดให้จังหวัดดำเนินการให้แล้วเสร็จ ภายในวันที่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26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มิถุนายน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และมีจังหวัดจัดเก็บแบบสอบถามฯ                   และส่งคืนกรมแล้วจำนวน 1 จังหวัด ได้แก่ จังหวัดปัตตานี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th-TH" sz="1200" b="1" i="0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200" b="1" i="0" u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จังหวัดอยู่ระหว่างการรจัดเก็บแบบสอบถามฯ และส่งคืนกรมพัฒนาชุมชน ภายในวันที่ 26 มิถุนายน 2566 เพื่อจักได้ดำเนินการวิเคราะห์ข้อมูลและประเมินผลต่อไป</a:t>
                      </a:r>
                      <a:endParaRPr lang="en-US" sz="1200" b="1" i="0" u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9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1444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3.1 ผลลัพธ์จากการดำเนินงานตามวัตถุประสงค์ของกองทุนฯ</a:t>
                      </a:r>
                      <a:endParaRPr lang="th-TH" sz="1400" b="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35106" y="1705158"/>
          <a:ext cx="8973340" cy="40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668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1182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126177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</a:t>
                      </a:r>
                      <a:r>
                        <a:rPr lang="th-TH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</a:t>
                      </a: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ละ 60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th-TH" sz="11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endParaRPr lang="th-TH" sz="1100" kern="120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th-TH" sz="11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11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3231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จัดทำแผนการดำเนินงานเพื่อติดตามและประเมินผลลัพธ์จากการดำเนินงานตามวัตถุประสงค์ของกองทุนฯ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จัดทำฐานข้อมูลผู้กู้ยืมเงินกองทุนฯ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เพื่อกำหนดเป้าหมายในการจัดเก็บข้อมูล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จัดทำคู่มือการติดตามผลลัพธ์และประเมินผลลัพธ์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มีหนังสือถึงจังหวัดและกรุงเทพมหานคร ดำเนินการตามแผนงาน และจัดส่งแบบสอบถามให้สกส. ภายในวันที่ 9 มิถุนายน 2566</a:t>
                      </a:r>
                    </a:p>
                    <a:p>
                      <a:pPr algn="thaiDist"/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กองทุนฯ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ดำเนินการ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ติดตามเพื่อประเมินผลเชิงคุณภาพจำนวน 4 จังหวัด ดังนี้  1. จังหวัดระนอง วันที่ 1 มิถุนายน พ.ศ.2566, ๒. จังหวัดอุทัยธานี วันที่ 14 มิถุนายน พ.ศ.2566 3. จังหวัดสระบุรี วันที่ 15 มิถุนายน พ.ศ.256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จังหวัดนครราชสีมา วันที่ 16 มิถุนายน พ.ศ.2566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b="1" u="sng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u="none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u="none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u="sng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สรุปผลการติดตามผลลัพธ์ที่ได้จากการดำเนินงานตามวัตถุประสงค์ของกองทุนเป็นไปตามเป้าหมายร้อยละ 100</a:t>
                      </a:r>
                      <a:endParaRPr lang="en-US" sz="12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7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2206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1400" b="0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ความสำเร็จในการดำเนินการตามแผนงานเพื่อสนับสนุนโครงการส่งเสริมอาชีพ</a:t>
                      </a:r>
                      <a:endParaRPr lang="en-US" sz="1400" b="0" i="0" u="none" strike="noStrike" kern="1200" cap="non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43674"/>
              </p:ext>
            </p:extLst>
          </p:nvPr>
        </p:nvGraphicFramePr>
        <p:xfrm>
          <a:off x="500045" y="1683124"/>
          <a:ext cx="9144000" cy="390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0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01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798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926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926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95458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                       เพื่อ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  <a:endParaRPr lang="th-TH" sz="12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 </a:t>
                      </a:r>
                      <a:endParaRPr lang="th-TH" sz="12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93303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รวบรวมผลข้อมูลการเบิกจ่ายเงินอุดหนุน ตามแผนการดำเนินงานและแผนการใช้จ่ายงบประมาณกองทุนพัฒนาบทบาทสตรี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ประจำปีงบประมาณ พ.ศ. 2566 โดยได้ดำเนินการวิเคราะห์ข้อมูลโครงการที่ได้รับการสนับสนุนเงินอุดหนุนจากกองทุนพัฒนาบทบาทสตรี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ซึ่งเป็นโครงการส่งเสริมอาชีพแก่สมาชิกกองทุนพัฒนาบทบาทสตรี รวมยอดสะสมตั้งแต่ตุลาคม 2565 ถึง 31 พฤษภาคม 2566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ทั้งหมด จำนวน 947 โครงการ เป็นเงิน 31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636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566 บาท คิดเป็นร้อยละ 117.17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en-US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285750" marR="0" indent="-28575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ดำเนินการรวบรวมข้อมูลผลการเบิกจ่ายเงินอุดหนุนฯ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ตามแผนการดำเนินการงานและแผนการใช้จ่ายงบประมาณกองทุนพัฒนาบทบาทสตรประจำปีงบประมาณ พ.ศ. 2566 และวิเคราะห์ข้อมูลโครงการที่ได้รับการสนับสนุนเงินอุดหนุนฯ ในวันที่ 30 มิถุนายน 2566 ต่อไป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ความสำเร็จในการปรับปรุงกระบวนการบริหารลูกหนี้โครงการ</a:t>
                      </a:r>
                      <a:r>
                        <a:rPr lang="th-TH" sz="1400" b="1" i="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เพื่อให้งบการเงินของกองทุน ได้รับการรับรอง</a:t>
                      </a:r>
                      <a:endParaRPr lang="en-US" sz="1400" b="1" i="0" u="none" strike="noStrike" kern="1200" cap="non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73048" y="1657528"/>
          <a:ext cx="8912818" cy="408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1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51892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13517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574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79236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751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7517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53692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ดำเนินการจัดทำข้อมูลยืนยัน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ลูกหนี้โครงการได้รับครบถ้วน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</a:t>
                      </a: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100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0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ผ่านเกณฑ์วัดระดับ 1  และดำเนินการประชุมหารือร่วมกับ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 ภายในไตรมาสที่ 2 ของปีบัญชี 2566 เพื่อหาข้อสรุป/มาตรการ ที่เกี่ยวกับกระบวนการบริหารลูกหนี้โครงการตามข้อสังเกตของ สตง.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ได้ครบถ้วน ร้อยละ 100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 และดำเนินการนำข้อมูลยอดลูกหนี้โครงการเข้าระบบบัญชีการเงิน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พร้อมใช้งาน, ดำเนินการได้อย่าง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ต่อเนื่องครอบคลุมการดำเนินงานทั้งส่วนกลางและ                              ส่วนภูมิภาค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สามารถออกหลักฐานรายงาน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เพื่อปิดงบการเงินได้ถูกต้องและมีประสิทธิภาพ  เพื่อให้งบการเงินของกองทุนฯ ได้รับการรับรอง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75378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มีหนังสือถึงจังหวัดและกรุงเทพมหานคร ให้ดำเนินการจัดเก็บข้อมูลยืนยันยอดลูกหนี้โครงการ จำนวน  58,298 สัญญา ณ วันที่ 30 กันยายน 2565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ได้ดำเนินการตรวจสอบข้อมูลยืนยันยอดลูกหนี้โครงการ จำนวน 51,910 สัญญา (ณ วันที่ 25 ตุลาคม 2565)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ดำเนินการประชุมกับสำนักงานการตรวจเงินแผ่นดิน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เพื่อหาข้อสรุปถึงความสำเร็จในการปรับปรุงกระบวนการบริหารลูกหนี้โครงการเพื่อให้งบการเงิน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ของกองทุนฯ ได้รับการรับรอง เมื่อวันที่ 27 เมษายน 2566</a:t>
                      </a:r>
                    </a:p>
                    <a:p>
                      <a:pPr algn="l"/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การยืนยันความมีอยู่จริงของลูกหนี้โครงการ ในช่วงเดือนกรกฎาคม – กันยายน 2566 กองทุนฯ จะดำเนินการคัดแยกลูกหนี้รายโครงการ                           </a:t>
                      </a:r>
                    </a:p>
                    <a:p>
                      <a:pPr algn="l"/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โดยแบ่งเป็น 3 ประเภท ดังนี้ 3.1 กลุ่มสีเขียว คือ ลูกหนี้ที่มีข้อมูลถูกต้องทั้งหมด 3.2 กลุ่มสีเหลือง คือ ลูกหนี้ที่มีข้อมูลถูกต้องบางส่วน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3.3 กลุ่มสีแดง คือ ลูกหนี้ที่มีข้อมูลไม่ถูกต้องและขาดหลักฐาน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b="0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แจ้งจ้งหวัดให้ดำเนินการคัดแยกลูกหนี้รายโครงการ และจัดให้มีการประชุมชี้แจงผ่านระบบวิดีทัศน์ทางไกล 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 Conference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endParaRPr lang="th-TH" sz="1100" b="0" i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1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198957" y="1255031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6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6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Rectangle 53">
            <a:extLst>
              <a:ext uri="{FF2B5EF4-FFF2-40B4-BE49-F238E27FC236}">
                <a16:creationId xmlns:a16="http://schemas.microsoft.com/office/drawing/2014/main" id="{E4359731-6DD4-7AEC-A6D5-4B81D1C23B0B}"/>
              </a:ext>
            </a:extLst>
          </p:cNvPr>
          <p:cNvSpPr/>
          <p:nvPr/>
        </p:nvSpPr>
        <p:spPr>
          <a:xfrm>
            <a:off x="4086943" y="1238019"/>
            <a:ext cx="5939275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2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 (จังหวัดบึงกาฬ)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การพิจารณาแก้ไขคำสั่งแต่งตั้งคณะอนุกรรมการกลั่นกรองและ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ติดตาม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การดำเนินงานกองทุน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พัฒนาบทบาทสตรีเขต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ร่างแผนปฏิบัติการประจำปีบัญชี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grpSp>
        <p:nvGrpSpPr>
          <p:cNvPr id="36" name="กลุ่ม 42"/>
          <p:cNvGrpSpPr/>
          <p:nvPr/>
        </p:nvGrpSpPr>
        <p:grpSpPr>
          <a:xfrm>
            <a:off x="216981" y="3537671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50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49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146273" y="3656263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0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99779"/>
              </p:ext>
            </p:extLst>
          </p:nvPr>
        </p:nvGraphicFramePr>
        <p:xfrm>
          <a:off x="603717" y="1709391"/>
          <a:ext cx="9217616" cy="402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788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55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75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350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898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9023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สภาพแวดล้อมการควบคุมภายใน </a:t>
                      </a:r>
                      <a:r>
                        <a:rPr lang="th-TH" sz="1200" b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</a:t>
                      </a:r>
                      <a:r>
                        <a:rPr lang="th-TH" sz="1200" b="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บริหารความเสี่ยง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   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ระบุความ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เสี่ยงระดับ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องค์กร    </a:t>
                      </a: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ภายใน 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  5</a:t>
                      </a: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การสื่อสาร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6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8411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มีการกำหนดช่องทางการร้องเรียนไว้ จำนวน 6 ช่องทาง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คณะกรรมการฯ ให้ความเห็นชอบคู่มือการบริหารความเสี่ยง ในการประชุมคณะกรรมการฯ ครั้งที่ 3/2566 เมื่อวันที่ 22 กุมภาพันธ์ 2566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และมีการเผยแพร่คู่มือการบริหารความเสี่ยงฯ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ให้กับผู้บริหารและพนักงานในองค์กรทราบ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มีการประเมินทั้งโอกาสและผลกระทบ โดยใช้ฐานข้อมูลของทุนหมุนเวียนในการพิจารณารวมถึงมีการจัดทำแผนภาพความเสี่ยงระดับองค์กร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Risk Profile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สกส.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วางระบบการควบคุมภายใน 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Control Activity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และจัดทำ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workflow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ขององค์กรเสร็จแล้ว โดยได้บรรจุไว้ในคู่มือการบริหารความเสี่ยง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อยู่ในขั้นตอนของการดำเนินงานตามแผนการบริหารความเสี่ยง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ยังไม่มีการประเมินผลการควบคุมภายใน และยังไม่มีการส่งรายงานการประเมินผลการควบคุมภายในของทุนหมุนเวียนให้หน่วยงานต้นสังกัด</a:t>
                      </a: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7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4338"/>
              </p:ext>
            </p:extLst>
          </p:nvPr>
        </p:nvGraphicFramePr>
        <p:xfrm>
          <a:off x="727895" y="1596602"/>
          <a:ext cx="9070860" cy="411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040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61160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การประชุมปิดตรวจ</a:t>
                      </a:r>
                      <a:endParaRPr lang="en-US" sz="1200" b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3. การปฏิบัติงานตามข้อเสนอแนะ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4. การรายงานผลการบริหารความเสี่ยงเพื่อการวางแผนตรวจสอบ</a:t>
                      </a:r>
                      <a:endParaRPr lang="th-TH" sz="12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45590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endParaRPr lang="th-TH" sz="12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228600" indent="-22860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ได้รับการตรวจสอบจากกลุ่มตรวจสอบภายใน กรมการพัฒนาชุมชน ตามแผนการตรวจสอบระยะยาวปีงบประมาณ พ.ศ. 2565-2568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และแผนการตรวจสอบประจำปีงบประมาณ พ.ศ. 2566 จำนวน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 เรื่อง ดังนี้ 1.การเบิกจ่ายเงินค่าตอบแทนการปฏิบัติงานนอกเวลา 2.ลูกหนี้เงินยืมราชการ (โครงการฝึกอบรม) และส่งรายง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รายงานผลการตรวจสอบให้กองทุนฯ รับทราบ ซึ่งกองทุนฯ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ได้รับดำเนินการแก้ไขตามข้อเสนอแนะ และนำเสนอแก่คณะกรรมการได้รับทราบในเดือนพฤษภาคม 2566</a:t>
                      </a:r>
                      <a:endParaRPr lang="th-TH" sz="11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มีการประชุมปิดการตรวจสอบร่วมกันระหว่าง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ผู้อำนวยการ สกส. และกลุ่มตรวจสอบภายใน กรมการพัฒนาชุมชน เมื่อวันี่ 12 พฤษภาคม 2566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กองทุนฯ มีการปฏิบัติตามข้อเสนอแนะและแก้ไขได้ตามระยะเวลาที่กำหนด 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นำเสนอรายงานผลดังกล่าวต่อที่ประชุมในการประชุมคณะกรรมการฯ ครั้งที่ 5/2565 เมื่อวันที่ 25 พฤษภาคม 2566 </a:t>
                      </a:r>
                      <a:endParaRPr lang="th-TH" sz="11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200" b="1" i="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อยู่ระหว่างการดำเนินการตามแผนการบริหารความเสี่ยงองค์กร กองทุนพัฒนาบทบาทสตรี ยังไม่มีการรายงานผลการบริหารความเสี่ยงให้ผู้ตรวจสอบภายในของหน่วยงานต้นสังกัดทราบ</a:t>
                      </a: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2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3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8318"/>
              </p:ext>
            </p:extLst>
          </p:nvPr>
        </p:nvGraphicFramePr>
        <p:xfrm>
          <a:off x="643229" y="1527888"/>
          <a:ext cx="8952329" cy="416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2766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522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8756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558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1690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404377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นโยบายดิจิทัล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173071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100" b="1" i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buNone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กองทุนฯ จัดทำ/ทบทวนแผนปฏิบัติการดิจิทัล (ระยะยาว) พ.ศ. 2566 – 2568  และจัดทำแผนปฏิบัติการดิจิทัล ประจำปี 2567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คณะกรรมการฯ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ให้ความเห็นชอบแผนปฏิบัติการดิจิทัล (ระยะยาว) พ.ศ. 2566 และแผนปฏิบัติการดิจิทัล ประจำปี 2567 ในการประชุมครั้งที่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5/2566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เมื่อวันที่ 25 พฤษภาคม 2566 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endParaRPr lang="th-TH" sz="11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buNone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กองทุนฯ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มีระบบสารสนเทศที่สนับสนุนการตัดสินใจของผู้บริหาร 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EIS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โดยระบบจะประมวลผลข้อมูลทุกสิ้นเดือน และนำเสนอในรูปแบบกราฟ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 ตาราง</a:t>
                      </a:r>
                      <a:endParaRPr lang="th-TH" sz="11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buNone/>
                      </a:pP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มีระบบสารสนเทศที่สนับสนุนผู้ใช้บริการภายใน คือ 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โปรแกรมจัดการทะเบียนลูกหนี้ 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Smart Account Receivable Application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บริหารงานกองทุน</a:t>
                      </a:r>
                    </a:p>
                    <a:p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มีระบบสารสนเทศที่สนับสนุนผู้ใช้บริการภายนอกทุนหมุนเวียน คือ 1. เว็บไซต์กองทุนพัฒนาบทบาทสตรี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เว็บไซต์คลังข้อมูลกลุ่มอาชีพของสมาชิกกองทุน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1100" b="0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1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1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กำหนดเป้าหมายของการนำระบบมาใช้และประเมินผลลัพธ์ตามเป้าหมายโดยผลลัพธ์แสดงว่ามีผลการดำเนินงาน  ในระดับที่ดีกว่า หรือเป็นไปตามเป้าหมาย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endParaRPr lang="en-US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8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5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3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3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03830"/>
              </p:ext>
            </p:extLst>
          </p:nvPr>
        </p:nvGraphicFramePr>
        <p:xfrm>
          <a:off x="688623" y="1527860"/>
          <a:ext cx="9121422" cy="418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38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029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962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8562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322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97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797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97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th-TH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18908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0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03756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  <a:endParaRPr lang="th-TH" sz="1100" b="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กองทุนฯ ดำเนินการทบทวนแผนปฏิบัติการระยะยาว (3-5ปี) </a:t>
                      </a: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(พ.ศ. 2566 - 2570) และแผนปฏิบัติการ</a:t>
                      </a:r>
                      <a:r>
                        <a:rPr lang="th-TH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ประจำปีบัญชี 2567 </a:t>
                      </a: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เมื่อระหว่างวันที่ 1 - 4 มีนาคม 2566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ณ โรงแรม ทีเค.พาเลซ แอนด์ คอนเวนชั่น เขตหลักสี่ กรุงเทพฯ และคณะกรรมการฯ ให้ความเห็นชอบแผนปฏิบัติการระยะยาว ในการประชุมฯ ครั้งที่ 2/2566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เมื่อวันที่ 28 กุมภาพันธ์  และในเดือนมิถุนายน</a:t>
                      </a:r>
                      <a:r>
                        <a:rPr lang="th-TH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กองทุนฯ</a:t>
                      </a: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กำหนดให้มีการ</a:t>
                      </a: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ประชุมของคณะกรรมการฯ ในปีบัญชี 2566 จำนวนทั้งสิ้น 10 ครั้ง และดำเนินการประชุมแล้ว จำนวน 7 ครั้ง</a:t>
                      </a:r>
                      <a:endParaRPr lang="th-TH" sz="1000" b="1" i="0" u="sng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มีการติดตามผลการปฏิบัติงานของไตรมาสที่ 1, 2 จำนวน 5 ด้าน ได้</a:t>
                      </a: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แก่ </a:t>
                      </a: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ด้านการเงิน, ด้านไม่ใช่การเงิน, ระบบบริหารความเสี่ยง, ระบบบริหารสารสนเทศ, ระบบทรัพยากรบุคคล</a:t>
                      </a:r>
                      <a:endParaRPr lang="th-TH" sz="1000" b="1" i="0" u="sng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กองทุนฯ </a:t>
                      </a: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ให้มีการประเมินผลผู้บริหารทุนหมุนเวียนที่เป็นระบบโดยจัดให้มีพิธีลงนามข้อตกลงระหว่างผู้อำนวยการสำนักงานกองทุนพัฒนาบทบาทสตรี                             </a:t>
                      </a: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กับผู้อำนวยการกลุ่มทุกกลุ่ม  </a:t>
                      </a: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โดยมีหลักเกณฑ์ที่ชัดเจนสอดคล้องและเชื่อมโยงกับหลักเกณฑ์และเป้าหมายระดับองค์กร ที่เป็นระบบไปใช้ประโยชน์ โดยการผูกโยงกับระบบ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แรงจูงใจ ที่เป็นตัวเงิน เช่น การเพิ่ม  ค่าตอบแทน และที่ไม่เป็นตัวเงิน เช่น การเลื่อนขั้น เลื่อนตำแหน่ง</a:t>
                      </a:r>
                      <a:endParaRPr lang="th-TH" sz="1000" kern="120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มี</a:t>
                      </a: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การเปิดเผยข้อมูลสารสนเทศที่ครบถ้วน ถูกต้อง เชื่อถือได้ทันกาล มีการเปิดเผยครบถ้วน 10 ประเด็น</a:t>
                      </a:r>
                      <a:endParaRPr lang="th-TH" sz="1000" kern="120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1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th-TH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นำเสนอคณะกรรรมการบริหารฯ เพื่อพิจารณาให้ความเห็นชอบแผนปฏิบัติการประจำปีบัญชี 2567 ในเดือนมิถุนายน 2566 </a:t>
                      </a: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5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400" b="1" spc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spc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400" spc="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spc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การบริหารทรัพยากรบุคคล</a:t>
                      </a:r>
                      <a:endParaRPr lang="th-TH" sz="1400" spc="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10937"/>
              </p:ext>
            </p:extLst>
          </p:nvPr>
        </p:nvGraphicFramePr>
        <p:xfrm>
          <a:off x="589285" y="1575357"/>
          <a:ext cx="9161172" cy="413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405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64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3160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325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752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8325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71182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การจัดให้มีปัจจัยพื้นฐาน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 ด้าน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การบริหารทรัพยากร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บุคคล ประจำปี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บัญชี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43442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000" b="0" i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กองทุนฯ </a:t>
                      </a: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มีการปรับปรุงแนวทางการประเมินผลการปฏิบัติงานและกำหนดตัวชี้วัดสำหรับบุคลากรในทุกระดับ มีการประเมินผลการปฏิบัติงานของรอบการประเมินที่ 1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ประจำปีบัญชี 2566 ในการพิจารณาผลตอบแทน/เลื่อนขั้น</a:t>
                      </a: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/เลื่อนตำแหน่ง</a:t>
                      </a:r>
                      <a:endParaRPr lang="th-TH" sz="10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กองทุนฯ</a:t>
                      </a: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มีการกำหนดแผนปฏิบัติการฯ ประจำปีบัญชี  2566 ประด้วย 3 ประเด็นการพัฒนา 10 แผนงาน 22 โครงการ และอยู่ในช่วงการดำเนินงานตามแผนปฏิบัติการ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ประจำปีบัญชี 2566  </a:t>
                      </a:r>
                      <a:endParaRPr lang="th-TH" sz="10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ได้จัดทำ/ทบทวนแผนการบริหารทรัพยากรบุคคล (ระยะยาว) และแผนปฏิบัติการฯ ประจำปีบัญชี 2567 โดยดำเนินการจัดโครงการประชุมเชิงปฏิบัติการทบทวนและ</a:t>
                      </a:r>
                    </a:p>
                    <a:p>
                      <a:pPr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ขับเคลื่อนแผนยุทธศาสตร์การบริหารทรัพยาการบุคคล เมื่อวันที่ 22 - 24 มีนาคม 2566 ณ โรงแรมเอบีน่าเฮ้าท์ ถ.วิภาวดีรังสิต แขวงตลาดบางเขน เขตหลักสี่ กรุงเทพฯ </a:t>
                      </a:r>
                    </a:p>
                    <a:p>
                      <a:pPr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คณะกรรมการฯ ให้ความเห็นชอบแแผนการบริหารทรัพยากรบุคคล (ระยะยาว) และแผนปฏิบัติการฯ ประจำปีบัญชี 2567 ในการประชุมครั้งที่ 5/2566 เมื่อวันที่ 25 </a:t>
                      </a:r>
                    </a:p>
                    <a:p>
                      <a:pPr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พฤษภาคม 2566 และมีการสื่อสารให้ผู้บริหารและหน่วยงานภายในที่เกี่ยวข้องได้รับทราบ ตามหนังสือกรมการพัฒนาชุมชน ที่ มท 0416.1(อบ)/ว 2342 ลงวันที่ 13 </a:t>
                      </a:r>
                    </a:p>
                    <a:p>
                      <a:pPr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มิถุนายน 2566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en-US" sz="11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1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100" b="1" u="sng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กองทุนฯ อยู่ระหว่างการประเมินผลการปฏิบัติงานของรอบการประเมินที่ 2/2566 และดำเนินการตามแผนปฏบัติการฯ ประจำปีบัญชี 2566 </a:t>
                      </a:r>
                      <a:endParaRPr lang="th-TH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3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(1) ร้อยละการใช้จ่ายงบลงทุนเทียบกับแผนการใช้จ่ายงบลงทุน ประจำปีบัญชี 2566 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8311" y="1779189"/>
          <a:ext cx="9234312" cy="3890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820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893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208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702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670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6898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ได้น้อยกว่า                   มติ ครม. ร้อย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ได้ตาม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7701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1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100" b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895,600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 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869,353.80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คงเหลือ 26,246.20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คิดเป็นร้อยละ 97.07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1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1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ใช้จ่ายได้ตามมติ ครม. ร้อยละ 100 เนื่องจากความสามารถในการต่อรองราคา ส่งผลให้มูลค่าที่ทำสัญญาจัดซื้อจัดจ้างต่ำกว่าแผนที่วางไว้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th-TH" sz="14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3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(2) ร้อยละการใช้จ่ายภาพรวมเทียบกับแผนการใช้จ่ายภาพรวม ประจำปีบัญชี 2566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25530"/>
              </p:ext>
            </p:extLst>
          </p:nvPr>
        </p:nvGraphicFramePr>
        <p:xfrm>
          <a:off x="637584" y="1789089"/>
          <a:ext cx="9070860" cy="394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644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452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824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</a:t>
                      </a:r>
                      <a:endParaRPr lang="th-TH" sz="1200" b="1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มติ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ได้ตาม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ครม.                  </a:t>
                      </a:r>
                      <a:endParaRPr lang="th-TH" sz="1200" b="1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4192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100" b="0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100" b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จัดสรร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961,432,950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100" b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</a:t>
                      </a:r>
                      <a:r>
                        <a:rPr lang="th-TH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756</a:t>
                      </a:r>
                      <a:r>
                        <a:rPr lang="th-TH" sz="11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,283,289.28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</a:t>
                      </a:r>
                      <a:r>
                        <a:rPr lang="th-TH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205</a:t>
                      </a:r>
                      <a:r>
                        <a:rPr lang="th-TH" sz="11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,149,660.72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คิด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เป็นร้อยละ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78.66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1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เร่งรัดการใช้จ่ายให้เป็นไปตามมติ ครม. ร้อยละ 100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0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การดำเนินงานตามนโยบายภาครัฐ/กระทรวงการคลัง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6.2 การดำเนินการตามแผนพัฒนาระบบการจ่ายเงิน และการรับเงินของทุนหมุนเวียนผ่านระบบอิเล็กทรอนิกส์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239821"/>
              </p:ext>
            </p:extLst>
          </p:nvPr>
        </p:nvGraphicFramePr>
        <p:xfrm>
          <a:off x="520956" y="1717624"/>
          <a:ext cx="9118088" cy="40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33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9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28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790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251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086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th-TH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66506"/>
                  </a:ext>
                </a:extLst>
              </a:tr>
              <a:tr h="126042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                   ผ่าน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ระบบอิเล็กทรอนิกส์                         ไม่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ครบถ้วนทุก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                        สามารถดำเนินการ                     จ่ายเงิน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และรับเงินผ่านระบบ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อิเล็กทรอนิกส์                       ได้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ร้อยละ 100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ของ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ทั้งหมด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71097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ใน</a:t>
                      </a: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ปีบัญชี 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สามารถ</a:t>
                      </a: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ดำเนินการต่อเนื่องในด้านการจ่ายเงินและการรับเงินผ่านระบบ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KTB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Corporate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Online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ได้ครบถ้วนในกิจกรรม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ด้าน</a:t>
                      </a: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การรับ - การจ่ายเงิน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จัดเก็บเอกสารหลักฐานในการจ่ายเงินและรับเงินของกองทุนพัฒนาบทบาทสตรีผ่านระบบอิเล็กทรอนิกส์ของ</a:t>
                      </a:r>
                      <a:r>
                        <a:rPr lang="th-TH" sz="11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เดือนมิถุนายน</a:t>
                      </a:r>
                      <a:r>
                        <a:rPr lang="th-TH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 ต่อไป</a:t>
                      </a:r>
                      <a:endParaRPr lang="th-TH" sz="11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7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1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29890"/>
            <a:ext cx="6701742" cy="55569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endParaRPr lang="en-GB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5CF3E2C-4B0F-8CF5-04C3-1F4BF07B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570276"/>
              </p:ext>
            </p:extLst>
          </p:nvPr>
        </p:nvGraphicFramePr>
        <p:xfrm>
          <a:off x="888287" y="969871"/>
          <a:ext cx="9054366" cy="41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6518262" y="834223"/>
            <a:ext cx="341056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9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มิถุนายน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195938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99853" y="30291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78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584783"/>
              </p:ext>
            </p:extLst>
          </p:nvPr>
        </p:nvGraphicFramePr>
        <p:xfrm>
          <a:off x="284843" y="1471357"/>
          <a:ext cx="9590314" cy="379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7491"/>
            <a:ext cx="10160000" cy="6964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584282" y="723698"/>
            <a:ext cx="899143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 เรื่อง มาตรการยกเลิก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ลูกหนี้เข้าร่วมมาตรการทั้งสิ้น 396 ราย เป็นจำนวนเงินทั้งสิ้น 9,770,901.77 บาท </a:t>
            </a: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6890459" y="1578470"/>
            <a:ext cx="2984698" cy="3580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9 มิถุนายน 2566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139779" y="4636944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39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4" y="815753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พ.ศ.2563 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4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7491"/>
            <a:ext cx="10160000" cy="6964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51583" y="2130758"/>
            <a:ext cx="2984698" cy="358048"/>
          </a:xfrm>
          <a:prstGeom prst="roundRect">
            <a:avLst/>
          </a:prstGeom>
          <a:solidFill>
            <a:srgbClr val="F9E7EF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9 มิถุนายน 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96391"/>
              </p:ext>
            </p:extLst>
          </p:nvPr>
        </p:nvGraphicFramePr>
        <p:xfrm>
          <a:off x="1435940" y="2584400"/>
          <a:ext cx="7465808" cy="970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732904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1,820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26,049,501.85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50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6003F-0E28-2EBD-FFFF-EBCE0C38423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8500" y="1305627"/>
          <a:ext cx="8763000" cy="389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4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7491"/>
            <a:ext cx="10160000" cy="6964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5428" y="4874817"/>
            <a:ext cx="2606804" cy="307777"/>
          </a:xfrm>
          <a:prstGeom prst="rect">
            <a:avLst/>
          </a:prstGeom>
          <a:solidFill>
            <a:srgbClr val="F7D7C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 มิถุนายน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19747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325476"/>
            <a:ext cx="10160000" cy="152262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4.5 ประกาศคณะกรรมการบริหารกองทุนพัฒนาบทบาทสตรี เรื่อง หลักเกณฑ์ วิธีการ และ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เงื่อนไขเกี่ยวกับ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การใช้จ่ายประเภทเงินทุนหมุนเวียนและประเภทเงิน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อุดหนุน</a:t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 (ฉบับที่ 4) พ.ศ. 2566	</a:t>
            </a: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88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325476"/>
            <a:ext cx="10160000" cy="152262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4.6 ประกาศคณะกรรมการบริหารกองทุนพัฒนาบทบาทสตรี เรื่อง มาตรการลดความ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เดือดร้อนให้แก่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ลูกหนี้กองทุนพัฒนาบทบาทสตรี พ.ศ. 2566	</a:t>
            </a: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2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</a:t>
            </a:r>
            <a:r>
              <a:rPr lang="th-TH" sz="2200" b="1" spc="-2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D3335C1E-9519-DC69-31BB-B8EC2A88C0F6}"/>
              </a:ext>
            </a:extLst>
          </p:cNvPr>
          <p:cNvCxnSpPr>
            <a:cxnSpLocks/>
          </p:cNvCxnSpPr>
          <p:nvPr/>
        </p:nvCxnSpPr>
        <p:spPr>
          <a:xfrm>
            <a:off x="8734637" y="2340088"/>
            <a:ext cx="0" cy="234648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33"/>
          <p:cNvCxnSpPr>
            <a:cxnSpLocks/>
          </p:cNvCxnSpPr>
          <p:nvPr/>
        </p:nvCxnSpPr>
        <p:spPr>
          <a:xfrm>
            <a:off x="9119216" y="2550094"/>
            <a:ext cx="0" cy="19736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2566</a:t>
            </a:r>
          </a:p>
          <a:p>
            <a:pPr algn="ctr"/>
            <a:endParaRPr lang="th-TH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056856" y="5312451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21 มิถุนายน 2566</a:t>
            </a:r>
            <a:endParaRPr lang="th-TH" sz="14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63577"/>
              </p:ext>
            </p:extLst>
          </p:nvPr>
        </p:nvGraphicFramePr>
        <p:xfrm>
          <a:off x="164243" y="1308625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637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08347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2556 - 2565)</a:t>
                      </a:r>
                      <a:endParaRPr lang="th-TH" sz="11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15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16,409,911,840.69 บาท</a:t>
                      </a:r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15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มิ.ย. 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12,906,393,633.87 บาท </a:t>
                      </a:r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15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มิ.ย. 2566)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3,503,518,206.82 </a:t>
                      </a:r>
                      <a:r>
                        <a:rPr lang="th-TH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15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cxnSp>
        <p:nvCxnSpPr>
          <p:cNvPr id="15" name="ตัวเชื่อมต่อตรง 37">
            <a:extLst>
              <a:ext uri="{FF2B5EF4-FFF2-40B4-BE49-F238E27FC236}">
                <a16:creationId xmlns:a16="http://schemas.microsoft.com/office/drawing/2014/main" id="{59F8F964-F519-2F08-7F1B-93D93C249E49}"/>
              </a:ext>
            </a:extLst>
          </p:cNvPr>
          <p:cNvCxnSpPr>
            <a:cxnSpLocks/>
          </p:cNvCxnSpPr>
          <p:nvPr/>
        </p:nvCxnSpPr>
        <p:spPr>
          <a:xfrm>
            <a:off x="5744811" y="4007210"/>
            <a:ext cx="0" cy="18820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E6EB328C-E784-00A8-5C46-1941F1F13D05}"/>
              </a:ext>
            </a:extLst>
          </p:cNvPr>
          <p:cNvGrpSpPr/>
          <p:nvPr/>
        </p:nvGrpSpPr>
        <p:grpSpPr>
          <a:xfrm>
            <a:off x="3632683" y="701714"/>
            <a:ext cx="6382980" cy="4538943"/>
            <a:chOff x="3618395" y="730751"/>
            <a:chExt cx="6382980" cy="4538943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1A394A33-4E98-22B3-DD77-2DBCCFEE2DB2}"/>
                </a:ext>
              </a:extLst>
            </p:cNvPr>
            <p:cNvCxnSpPr/>
            <p:nvPr/>
          </p:nvCxnSpPr>
          <p:spPr>
            <a:xfrm flipH="1">
              <a:off x="6846292" y="1754593"/>
              <a:ext cx="1" cy="328148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637018" y="730751"/>
              <a:ext cx="6364357" cy="4538943"/>
              <a:chOff x="3470758" y="424047"/>
              <a:chExt cx="6364357" cy="4538943"/>
            </a:xfrm>
          </p:grpSpPr>
          <p:cxnSp>
            <p:nvCxnSpPr>
              <p:cNvPr id="23" name="ตัวเชื่อมต่อตรง 37"/>
              <p:cNvCxnSpPr>
                <a:cxnSpLocks/>
              </p:cNvCxnSpPr>
              <p:nvPr/>
            </p:nvCxnSpPr>
            <p:spPr>
              <a:xfrm>
                <a:off x="7851168" y="3729543"/>
                <a:ext cx="0" cy="159516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3470758" y="424047"/>
                <a:ext cx="6364357" cy="4538943"/>
                <a:chOff x="1775308" y="466816"/>
                <a:chExt cx="6364357" cy="4538943"/>
              </a:xfrm>
            </p:grpSpPr>
            <p:sp>
              <p:nvSpPr>
                <p:cNvPr id="36" name="สี่เหลี่ยมผืนผ้ามุมมน 29"/>
                <p:cNvSpPr/>
                <p:nvPr/>
              </p:nvSpPr>
              <p:spPr>
                <a:xfrm>
                  <a:off x="6192799" y="2506672"/>
                  <a:ext cx="1946866" cy="104067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หนี้ดำเนินคดี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155,816,987.23 </a:t>
                  </a:r>
                  <a:r>
                    <a:rPr lang="th-TH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บาท</a:t>
                  </a:r>
                  <a:endParaRPr lang="en-GB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(ร้อยละ </a:t>
                  </a:r>
                  <a:r>
                    <a:rPr lang="th-TH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3.44)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1775308" y="466816"/>
                  <a:ext cx="5496065" cy="4538943"/>
                  <a:chOff x="1775308" y="466816"/>
                  <a:chExt cx="5496065" cy="4538943"/>
                </a:xfrm>
              </p:grpSpPr>
              <p:cxnSp>
                <p:nvCxnSpPr>
                  <p:cNvPr id="24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4981407" y="3547343"/>
                    <a:ext cx="0" cy="25361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1775308" y="466816"/>
                    <a:ext cx="5496065" cy="4538943"/>
                    <a:chOff x="-104472" y="800240"/>
                    <a:chExt cx="9309299" cy="4556458"/>
                  </a:xfrm>
                  <a:solidFill>
                    <a:srgbClr val="92D050"/>
                  </a:solidFill>
                </p:grpSpPr>
                <p:cxnSp>
                  <p:nvCxnSpPr>
                    <p:cNvPr id="34" name="ตัวเชื่อมต่อตรง 33"/>
                    <p:cNvCxnSpPr>
                      <a:cxnSpLocks/>
                    </p:cNvCxnSpPr>
                    <p:nvPr/>
                  </p:nvCxnSpPr>
                  <p:spPr>
                    <a:xfrm>
                      <a:off x="2196527" y="2627293"/>
                      <a:ext cx="0" cy="21002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สี่เหลี่ยมผืนผ้ามุมมน 28"/>
                    <p:cNvSpPr/>
                    <p:nvPr/>
                  </p:nvSpPr>
                  <p:spPr>
                    <a:xfrm>
                      <a:off x="-104472" y="2843688"/>
                      <a:ext cx="3447289" cy="1066809"/>
                    </a:xfrm>
                    <a:prstGeom prst="roundRect">
                      <a:avLst/>
                    </a:prstGeom>
                    <a:solidFill>
                      <a:srgbClr val="F6F4D2">
                        <a:alpha val="9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2,253,777,080.06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49.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71)</a:t>
                      </a:r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0" name="สี่เหลี่ยมผืนผ้ามุมมน 29"/>
                    <p:cNvSpPr/>
                    <p:nvPr/>
                  </p:nvSpPr>
                  <p:spPr>
                    <a:xfrm>
                      <a:off x="3484610" y="2830124"/>
                      <a:ext cx="3710997" cy="1062530"/>
                    </a:xfrm>
                    <a:prstGeom prst="roundRect">
                      <a:avLst/>
                    </a:prstGeom>
                    <a:solidFill>
                      <a:srgbClr val="FFCDCE">
                        <a:alpha val="8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1,093,924,139.53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spc="-5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(คิดเป็นร้อยละ 24.13)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1" name="สี่เหลี่ยมผืนผ้ามุมมน 30"/>
                    <p:cNvSpPr/>
                    <p:nvPr/>
                  </p:nvSpPr>
                  <p:spPr>
                    <a:xfrm>
                      <a:off x="1539950" y="4289887"/>
                      <a:ext cx="3745638" cy="1066811"/>
                    </a:xfrm>
                    <a:prstGeom prst="roundRect">
                      <a:avLst/>
                    </a:prstGeom>
                    <a:solidFill>
                      <a:srgbClr val="F2E5FF"/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หนี้กองทุนเดิม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371,532,107.48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8.20)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2" name="สี่เหลี่ยมผืนผ้ามุมมน 31"/>
                    <p:cNvSpPr/>
                    <p:nvPr/>
                  </p:nvSpPr>
                  <p:spPr>
                    <a:xfrm>
                      <a:off x="5639762" y="4278623"/>
                      <a:ext cx="3565065" cy="1066811"/>
                    </a:xfrm>
                    <a:prstGeom prst="round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หนี้กองทุนใหม่      722,392,032.05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28" name="สี่เหลี่ยมผืนผ้ามุมมน 27"/>
                    <p:cNvSpPr/>
                    <p:nvPr/>
                  </p:nvSpPr>
                  <p:spPr>
                    <a:xfrm>
                      <a:off x="3537201" y="800240"/>
                      <a:ext cx="3465132" cy="1048279"/>
                    </a:xfrm>
                    <a:prstGeom prst="roundRect">
                      <a:avLst/>
                    </a:prstGeom>
                    <a:solidFill>
                      <a:srgbClr val="FFFFD5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cxnSp>
                  <p:nvCxnSpPr>
                    <p:cNvPr id="33" name="ตัวเชื่อมต่อตรง 32"/>
                    <p:cNvCxnSpPr>
                      <a:cxnSpLocks/>
                    </p:cNvCxnSpPr>
                    <p:nvPr/>
                  </p:nvCxnSpPr>
                  <p:spPr>
                    <a:xfrm>
                      <a:off x="2171352" y="2655753"/>
                      <a:ext cx="7033475" cy="21946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ตัวเชื่อมต่อตรง 36"/>
                    <p:cNvCxnSpPr>
                      <a:cxnSpLocks/>
                    </p:cNvCxnSpPr>
                    <p:nvPr/>
                  </p:nvCxnSpPr>
                  <p:spPr>
                    <a:xfrm>
                      <a:off x="3390766" y="4141730"/>
                      <a:ext cx="3972378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5330703-FA2F-7287-807D-ECD005952CBB}"/>
                </a:ext>
              </a:extLst>
            </p:cNvPr>
            <p:cNvCxnSpPr>
              <a:cxnSpLocks/>
            </p:cNvCxnSpPr>
            <p:nvPr/>
          </p:nvCxnSpPr>
          <p:spPr>
            <a:xfrm>
              <a:off x="5662266" y="2045439"/>
              <a:ext cx="2295238" cy="1657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สี่เหลี่ยมผืนผ้ามุมมน 27">
              <a:extLst>
                <a:ext uri="{FF2B5EF4-FFF2-40B4-BE49-F238E27FC236}">
                  <a16:creationId xmlns:a16="http://schemas.microsoft.com/office/drawing/2014/main" id="{7383D712-2CD8-D5D3-7918-1941D64EC3D8}"/>
                </a:ext>
              </a:extLst>
            </p:cNvPr>
            <p:cNvSpPr/>
            <p:nvPr/>
          </p:nvSpPr>
          <p:spPr>
            <a:xfrm>
              <a:off x="3618395" y="1352348"/>
              <a:ext cx="2045760" cy="11354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เงินรับชำระคืน</a:t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ในปีบัญชี 2566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1,029,768,026.53 บาท</a:t>
              </a:r>
              <a:endParaRPr lang="en-GB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22.72</a:t>
              </a: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" name="สี่เหลี่ยมผืนผ้ามุมมน 27">
              <a:extLst>
                <a:ext uri="{FF2B5EF4-FFF2-40B4-BE49-F238E27FC236}">
                  <a16:creationId xmlns:a16="http://schemas.microsoft.com/office/drawing/2014/main" id="{64697FB7-E0A2-4C59-B2D6-0BD0EFA7383B}"/>
                </a:ext>
              </a:extLst>
            </p:cNvPr>
            <p:cNvSpPr/>
            <p:nvPr/>
          </p:nvSpPr>
          <p:spPr>
            <a:xfrm>
              <a:off x="7955615" y="1337662"/>
              <a:ext cx="2045760" cy="1044245"/>
            </a:xfrm>
            <a:prstGeom prst="roundRect">
              <a:avLst/>
            </a:prstGeom>
            <a:solidFill>
              <a:srgbClr val="EDDBC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มิ.ย. </a:t>
              </a: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66)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th-TH" sz="125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3,503,518,206.82 บาท</a:t>
              </a:r>
              <a:b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spc="-2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77.28)</a:t>
              </a:r>
              <a:endParaRPr lang="en-GB" sz="1250" b="1" spc="-2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35" name="ตัวเชื่อมต่อตรง 23"/>
          <p:cNvCxnSpPr>
            <a:cxnSpLocks/>
          </p:cNvCxnSpPr>
          <p:nvPr/>
        </p:nvCxnSpPr>
        <p:spPr>
          <a:xfrm>
            <a:off x="6857405" y="2571956"/>
            <a:ext cx="0" cy="14981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33448"/>
              </p:ext>
            </p:extLst>
          </p:nvPr>
        </p:nvGraphicFramePr>
        <p:xfrm>
          <a:off x="76201" y="1046601"/>
          <a:ext cx="9996238" cy="3966894"/>
        </p:xfrm>
        <a:graphic>
          <a:graphicData uri="http://schemas.openxmlformats.org/drawingml/2006/table">
            <a:tbl>
              <a:tblPr/>
              <a:tblGrid>
                <a:gridCol w="894098">
                  <a:extLst>
                    <a:ext uri="{9D8B030D-6E8A-4147-A177-3AD203B41FA5}">
                      <a16:colId xmlns:a16="http://schemas.microsoft.com/office/drawing/2014/main" val="3125126047"/>
                    </a:ext>
                  </a:extLst>
                </a:gridCol>
                <a:gridCol w="1084668">
                  <a:extLst>
                    <a:ext uri="{9D8B030D-6E8A-4147-A177-3AD203B41FA5}">
                      <a16:colId xmlns:a16="http://schemas.microsoft.com/office/drawing/2014/main" val="1418771933"/>
                    </a:ext>
                  </a:extLst>
                </a:gridCol>
                <a:gridCol w="487080">
                  <a:extLst>
                    <a:ext uri="{9D8B030D-6E8A-4147-A177-3AD203B41FA5}">
                      <a16:colId xmlns:a16="http://schemas.microsoft.com/office/drawing/2014/main" val="2057177651"/>
                    </a:ext>
                  </a:extLst>
                </a:gridCol>
                <a:gridCol w="1079217">
                  <a:extLst>
                    <a:ext uri="{9D8B030D-6E8A-4147-A177-3AD203B41FA5}">
                      <a16:colId xmlns:a16="http://schemas.microsoft.com/office/drawing/2014/main" val="957574008"/>
                    </a:ext>
                  </a:extLst>
                </a:gridCol>
                <a:gridCol w="1195959">
                  <a:extLst>
                    <a:ext uri="{9D8B030D-6E8A-4147-A177-3AD203B41FA5}">
                      <a16:colId xmlns:a16="http://schemas.microsoft.com/office/drawing/2014/main" val="1312961181"/>
                    </a:ext>
                  </a:extLst>
                </a:gridCol>
                <a:gridCol w="489010">
                  <a:extLst>
                    <a:ext uri="{9D8B030D-6E8A-4147-A177-3AD203B41FA5}">
                      <a16:colId xmlns:a16="http://schemas.microsoft.com/office/drawing/2014/main" val="4118119843"/>
                    </a:ext>
                  </a:extLst>
                </a:gridCol>
                <a:gridCol w="989393">
                  <a:extLst>
                    <a:ext uri="{9D8B030D-6E8A-4147-A177-3AD203B41FA5}">
                      <a16:colId xmlns:a16="http://schemas.microsoft.com/office/drawing/2014/main" val="3522815322"/>
                    </a:ext>
                  </a:extLst>
                </a:gridCol>
                <a:gridCol w="1038624">
                  <a:extLst>
                    <a:ext uri="{9D8B030D-6E8A-4147-A177-3AD203B41FA5}">
                      <a16:colId xmlns:a16="http://schemas.microsoft.com/office/drawing/2014/main" val="3943140953"/>
                    </a:ext>
                  </a:extLst>
                </a:gridCol>
                <a:gridCol w="997024">
                  <a:extLst>
                    <a:ext uri="{9D8B030D-6E8A-4147-A177-3AD203B41FA5}">
                      <a16:colId xmlns:a16="http://schemas.microsoft.com/office/drawing/2014/main" val="3158303927"/>
                    </a:ext>
                  </a:extLst>
                </a:gridCol>
                <a:gridCol w="1059911">
                  <a:extLst>
                    <a:ext uri="{9D8B030D-6E8A-4147-A177-3AD203B41FA5}">
                      <a16:colId xmlns:a16="http://schemas.microsoft.com/office/drawing/2014/main" val="3184049775"/>
                    </a:ext>
                  </a:extLst>
                </a:gridCol>
                <a:gridCol w="681254">
                  <a:extLst>
                    <a:ext uri="{9D8B030D-6E8A-4147-A177-3AD203B41FA5}">
                      <a16:colId xmlns:a16="http://schemas.microsoft.com/office/drawing/2014/main" val="410671966"/>
                    </a:ext>
                  </a:extLst>
                </a:gridCol>
              </a:tblGrid>
              <a:tr h="209745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 ณ วันที่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มิ.ย.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68580"/>
                  </a:ext>
                </a:extLst>
              </a:tr>
              <a:tr h="25080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ปีบัญชี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วงเงินกู้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ลูกหนี้คงเหลือ 21 มิ.ย. 66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pc="-50" baseline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050" b="1" i="0" u="none" strike="noStrike" spc="-50" baseline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 ณ 1 ต.ค. 65)</a:t>
                      </a:r>
                      <a:endParaRPr lang="th-TH" sz="105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66920"/>
                  </a:ext>
                </a:extLst>
              </a:tr>
              <a:tr h="1389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10537"/>
                  </a:ext>
                </a:extLst>
              </a:tr>
              <a:tr h="5870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กองทุนเก่า</a:t>
                      </a:r>
                      <a:b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(2556 - 2559)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7,777,458,430.69 </a:t>
                      </a:r>
                      <a:endParaRPr lang="th-TH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959,903,129.98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6,904,320,533.47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873,137,897.22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384,202,891.46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117,402,898.28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371,532,107.48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98776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กองทุนใหม่</a:t>
                      </a:r>
                      <a:b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(2560 - 2565)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8,632,453,410.00 </a:t>
                      </a:r>
                      <a:endParaRPr lang="th-TH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3,573,383,103.37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6,002,073,100.40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2,630,380,309.60 </a:t>
                      </a:r>
                      <a:endParaRPr lang="th-TH" sz="1000" b="1" i="0" u="none" strike="noStrike" spc="-8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1,869,574,188.60 </a:t>
                      </a:r>
                      <a:endParaRPr lang="th-TH" sz="1000" b="1" i="0" u="none" strike="noStrike" spc="-4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38,414,088.95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722,392,032.05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50897"/>
                  </a:ext>
                </a:extLst>
              </a:tr>
              <a:tr h="749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16,409,911,840.69 </a:t>
                      </a:r>
                      <a:endParaRPr lang="th-TH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162,353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12,906,393,633.87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7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3,503,518,206.82 </a:t>
                      </a:r>
                      <a:endParaRPr lang="th-TH" sz="1000" b="1" i="0" u="none" strike="noStrike" spc="-7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2,253,777,080.06 </a:t>
                      </a:r>
                      <a:endParaRPr lang="th-TH" sz="1000" b="1" i="0" u="none" strike="noStrike" spc="-4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155,816,987.23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1,093,924,139.53 </a:t>
                      </a:r>
                      <a:endParaRPr lang="th-TH" sz="1000" b="1" i="0" u="none" strike="noStrike" spc="-3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24.13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02783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114"/>
          <p:cNvSpPr/>
          <p:nvPr/>
        </p:nvSpPr>
        <p:spPr>
          <a:xfrm>
            <a:off x="451831" y="76200"/>
            <a:ext cx="8920769" cy="4686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th-TH" sz="1833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 (แยกดำเนินคดี)  ปี 2556 - 2565</a:t>
            </a:r>
            <a:endParaRPr lang="en-US" sz="1833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9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24632"/>
              </p:ext>
            </p:extLst>
          </p:nvPr>
        </p:nvGraphicFramePr>
        <p:xfrm>
          <a:off x="0" y="606205"/>
          <a:ext cx="10153534" cy="511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954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937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76,014,284.08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56,495,639.92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54,360,555.21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879,946.71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1,255,138.00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132,287,197.43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37,560,457.57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26,365,742.03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8,415,892.83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2,778,822.71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245,358,432.97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35,784,370.03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29,183,617.70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1,048,968.00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5,551,784.33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140,632,865.00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110,710,396.35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29,922,468.65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24,805,633.88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794,565.20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4,322,269.57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163,658,076.64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26,120,361.36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22,642,199.41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3,478,161.95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74,637,381.50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34,343,855.50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30,657,326.70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41,496.58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3,645,032.22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379,346,040.75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33,058,783.25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26,578,338.68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1,611,614.47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4,868,830.10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124,749,891.71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44,842,810.29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39,027,874.71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5,814,935.58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151,122,945.45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33,573,985.55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27,336,379.24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685,206.43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5,552,399.88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120,143,991.44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46,874,959.56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36,211,453.07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3,948,188.48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6,715,318.01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</a:t>
            </a:r>
            <a:r>
              <a:rPr lang="th-TH" sz="2000" spc="-9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</a:t>
            </a:r>
            <a:r>
              <a:rPr lang="th-TH" sz="2000" spc="-9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5/2566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วันพฤหัสบดี</a:t>
            </a:r>
            <a:r>
              <a:rPr lang="th-TH" sz="2000" spc="-9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25 พฤษภาคม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</a:t>
            </a:r>
            <a:r>
              <a:rPr lang="th-TH" sz="20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</a:t>
            </a:r>
            <a:r>
              <a:rPr lang="th-TH" sz="20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เพิ่มเติม </a:t>
            </a:r>
            <a:endParaRPr lang="th-TH" sz="20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7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5/2566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33787"/>
              </p:ext>
            </p:extLst>
          </p:nvPr>
        </p:nvGraphicFramePr>
        <p:xfrm>
          <a:off x="0" y="629355"/>
          <a:ext cx="10153534" cy="503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466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93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220,895,767.41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33,865,647.59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27,538,334.54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6,327,313.05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th-TH" sz="95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108,522,737.40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33,888,032.60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23,274,614.23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4,886,964.09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5,726,454.28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269,709,621.53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63,078,443.47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49,619,379.44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12,523,876.03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231,460,008.91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34,230,510.09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25,250,781.06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1,394,239.15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7,585,489.88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146,177,625.25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23,651,874.75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18,180,750.73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38,908.00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5,432,216.02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287,142,374.56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23,027,240.44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17,085,196.90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5,942,043.54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183,531,132.08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36,566,923.92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27,508,022.02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839,913.00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8,218,988.90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165,867,477.88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19,814,037.12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14,032,884.82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4,491,152.30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146,344,498.50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54,145,881.50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43,045,407.42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10,886,804.08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147,684,189.77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35,618,323.23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27,919,067.19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7,699,256.04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78259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130,329,106.91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33,959,958.09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13,913,422.52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12,335,675.00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7,710,860.57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130,821,456.38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40,835,118.62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31,229,459.57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8,970,737.54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266,526,446.58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52,520,515.42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39,681,741.31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744,086.00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12,094,688.11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282,858,520.53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64,518,499.47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47,801,535.33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16,311,464.14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199,142,539.53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16,823,161.47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11,533,382.60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319,147.53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4,970,631.34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241,220,841.98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62,400,678.02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47,399,169.15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785,312.56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14,216,196.31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156,621,960.34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32,627,178.66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25,047,138.73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7,580,039.93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209,981,864.00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43,639,884.00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32,288,855.00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1,046,606.00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10,304,423.00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126,482,012.02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61,197,439.98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46,283,718.36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2,529,522.36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12,384,199.26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244,187,479.79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37,017,230.21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24,242,737.00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1,850,308.47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10,924,184.74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63198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153,793,685.26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37,821,739.74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27,771,876.70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390,271.86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9,659,591.18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80,536,230.16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37,868,488.84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28,836,850.64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1,279,795.87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7,751,842.33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146,766,713.50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21,052,005.50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14,374,559.12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1,288,354.92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5,389,091.46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98,095,541.44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70,153,176.56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35,081,287.69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20,584,135.56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14,487,753.31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179,723,032.32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68,530,007.68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53,251,362.80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15,278,644.88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215,450,360.47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58,497,969.53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43,803,594.31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14,694,375.22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159,354,388.33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57,087,309.67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41,518,368.19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1,198,330.56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14,370,610.92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371,691,521.00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288,083,665.72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83,607,855.28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60,288,495.79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619,378.45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22,699,981.04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177,667,116.92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21,329,282.08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14,527,929.28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6,801,352.80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239,652,819.13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31,501,900.87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19,099,475.76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2,546,605.00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9,855,820.11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78227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200,349,739.07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31,124,400.93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21,336,616.13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9,787,784.80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120,278,787.18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63,874,542.82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46,416,565.59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249,166.65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17,208,810.58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69,241,410.92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34,446,453.08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22,648,812.48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2,706,469.67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9,091,170.93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130,535,518.52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33,985,706.48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23,290,934.09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9,862,922.39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62,680,462.38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25,842,795.62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16,161,300.44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2,261,781.52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7,419,713.66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79,974,759.57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33,794,889.43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18,033,167.79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5,146,381.62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10,615,340.02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95,224,101.22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44,911,555.53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31,379,269.89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192,974.00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13,339,311.64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228,160,881.19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54,093,816.81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32,922,509.45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18,868,793.36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433,095,200.00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390,213,565.09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42,881,634.91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25,307,727.94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1,334,273.88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16,239,633.09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143,251,294.11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38,200,445.89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21,680,503.23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4,955,053.89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11,564,888.77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97890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81,117,034.79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35,685,635.21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23,684,918.45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11,807,844.88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234,780,086.31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74,451,313.69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43,240,624.83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4,014,388.95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27,196,299.91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304,988,007.10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50,462,358.90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32,020,538.34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18,441,820.56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71,568,482.72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47,229,717.28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26,114,144.64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5,645,255.43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15,470,317.21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172,759,293.00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118,747,868.68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54,011,424.32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34,028,699.79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1,278,637.00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18,704,087.53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378,043,128.00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318,338,492.08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59,704,635.92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33,102,330.38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1,437,273.82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25,165,031.72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89,070,451.47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50,933,789.53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25,280,651.35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6,599,239.63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19,053,898.55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79,428,873.33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54,791,116.67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33,540,008.59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2,273,426.61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18,977,681.47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170,813,264.76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40,023,035.24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20,824,475.40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2,601,797.99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16,596,761.85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201,026,701.91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96,104,632.09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47,972,821.11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12,513,116.31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35,618,694.67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9347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153,805,347.09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49,379,646.91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27,671,875.68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1,725,423.00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19,982,348.23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131,794,753.50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37,405,290.50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21,743,859.22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636,672.07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15,024,759.21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109,551,853.52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32,480,529.48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19,805,930.98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252,954.73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12,421,643.77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118,554,323.77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49,032,256.23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30,028,914.07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245,667.15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18,757,675.01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324,580,444.25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22,152,155.75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9,820,286.78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1,045,079.00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11,286,789.97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179,479,012.66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41,726,467.34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21,547,734.84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3,938,280.75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16,240,451.75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135,497,631.23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68,280,811.77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38,448,492.01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2,802,555.09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27,029,764.67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74,139,565.74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58,821,928.26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34,688,522.89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90,785.00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24,042,620.37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84,744,067.37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29,162,830.63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13,492,360.26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3,023,150.40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12,647,319.97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131,904,491.21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32,699,178.79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16,646,643.41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124,443.79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15,928,091.59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1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94918"/>
              </p:ext>
            </p:extLst>
          </p:nvPr>
        </p:nvGraphicFramePr>
        <p:xfrm>
          <a:off x="0" y="606199"/>
          <a:ext cx="10153534" cy="46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36907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21 มิ.ย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268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121,429,120.38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56,785,503.62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29,284,493.39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1,321,095.76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26,179,914.47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148,480,656.24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74,157,176.76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35,732,377.89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3,327,797.30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35,097,001.57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198,568,144.45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80,848,197.55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41,883,375.10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1,437,950.00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37,526,872.45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187,928,554.64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40,491,680.36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17,377,548.39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327,026.12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22,787,105.85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70,291,645.32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32,079,476.68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13,153,889.37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3,064,762.03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15,860,825.28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278,747,880.00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205,940,207.03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72,807,672.97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29,610,262.78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334,159.60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42,863,250.59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 fontAlgn="b"/>
                      <a:r>
                        <a:rPr lang="th-TH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  <a:endParaRPr lang="th-TH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127,254,180.15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89,199,496.79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25,255,374.26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63,944,122.53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36907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16,409,911,840.69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12,906,393,633.87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3,503,518,206.82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2,253,777,080.06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155,816,987.23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1,093,924,139.53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82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53685"/>
              </p:ext>
            </p:extLst>
          </p:nvPr>
        </p:nvGraphicFramePr>
        <p:xfrm>
          <a:off x="319315" y="1080119"/>
          <a:ext cx="9477829" cy="44788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74647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114"/>
          <p:cNvSpPr/>
          <p:nvPr/>
        </p:nvSpPr>
        <p:spPr>
          <a:xfrm>
            <a:off x="-6463" y="35050"/>
            <a:ext cx="10034657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จังหวัดที่มีหนี้เกินกำหนดชำระลดลง </a:t>
            </a:r>
            <a:r>
              <a:rPr lang="th-TH" sz="1667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เปรียบเทียบ กับ ณ </a:t>
            </a: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23 พฤษภาคม กับ </a:t>
            </a:r>
            <a:r>
              <a:rPr lang="th-TH" sz="1667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21 มิถุนายน </a:t>
            </a: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44153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3489"/>
              </p:ext>
            </p:extLst>
          </p:nvPr>
        </p:nvGraphicFramePr>
        <p:xfrm>
          <a:off x="319315" y="1080119"/>
          <a:ext cx="9477829" cy="44788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74647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114"/>
          <p:cNvSpPr/>
          <p:nvPr/>
        </p:nvSpPr>
        <p:spPr>
          <a:xfrm>
            <a:off x="-6463" y="35050"/>
            <a:ext cx="10034657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จังหวัดที่มีหนี้เกินกำหนดชำระลดลง เปรียบเทียบ </a:t>
            </a:r>
            <a:r>
              <a:rPr lang="th-TH" sz="1667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กับ ณ </a:t>
            </a: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23 พฤษภาคม กับ วันที่ 21 มิถุนายน 2566 </a:t>
            </a:r>
            <a:r>
              <a:rPr lang="th-TH" sz="1667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177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52783"/>
              </p:ext>
            </p:extLst>
          </p:nvPr>
        </p:nvGraphicFramePr>
        <p:xfrm>
          <a:off x="319315" y="1080119"/>
          <a:ext cx="9477829" cy="3781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40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201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201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201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201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201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201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201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114"/>
          <p:cNvSpPr/>
          <p:nvPr/>
        </p:nvSpPr>
        <p:spPr>
          <a:xfrm>
            <a:off x="-6463" y="35050"/>
            <a:ext cx="10034657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จังหวัดที่มีหนี้เกินกำหนดชำระลดลง เปรียบเทียบ </a:t>
            </a:r>
            <a:r>
              <a:rPr lang="th-TH" sz="1667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กับ ณ </a:t>
            </a: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23 พฤษภาคม กับ วันที่ 21 มิถุนายน 2566 (ต่อ)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27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3268"/>
              </p:ext>
            </p:extLst>
          </p:nvPr>
        </p:nvGraphicFramePr>
        <p:xfrm>
          <a:off x="319315" y="1080119"/>
          <a:ext cx="9477829" cy="44788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74647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▲(0.01)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▲(0.02)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8331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▲(0.07)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274621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88623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▲(0.19)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49131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▲(0.30)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08855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▲(0.30)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709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▲(0.30)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04285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114"/>
          <p:cNvSpPr/>
          <p:nvPr/>
        </p:nvSpPr>
        <p:spPr>
          <a:xfrm>
            <a:off x="-6463" y="35050"/>
            <a:ext cx="10160000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</a:t>
            </a:r>
            <a:r>
              <a:rPr lang="th-TH" sz="1667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ชำระเพิ่มขึ้น </a:t>
            </a: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เปรียบเทียบ </a:t>
            </a:r>
            <a:r>
              <a:rPr lang="th-TH" sz="1667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กับ ณ </a:t>
            </a: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23 พฤษภาคม กับ วันที่ 21 มิถุนายน 2566 (ต่อ)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21624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3498"/>
              </p:ext>
            </p:extLst>
          </p:nvPr>
        </p:nvGraphicFramePr>
        <p:xfrm>
          <a:off x="319315" y="1080119"/>
          <a:ext cx="9477829" cy="44788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74647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▲(0.42)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▲(0.54)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▲(0.58)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114"/>
          <p:cNvSpPr/>
          <p:nvPr/>
        </p:nvSpPr>
        <p:spPr>
          <a:xfrm>
            <a:off x="-6463" y="35050"/>
            <a:ext cx="10160000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จังหวัดที่มีหนี้เกินกำหนดชำระเพิ่มขึ้น เปรียบเทียบ กับ ณ วันที่ 23 พฤษภาคม กับ วันที่ 21 มิถุนายน 2566 (ต่อ)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8735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51444"/>
              </p:ext>
            </p:extLst>
          </p:nvPr>
        </p:nvGraphicFramePr>
        <p:xfrm>
          <a:off x="319315" y="1080119"/>
          <a:ext cx="9477829" cy="44788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74647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▲(0.58)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▲(0.61)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▲(0.65)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▲(0.65)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▲(0.69)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▲(0.79)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▲(0.83)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▲(0.84)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▲(0.94)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▲(0.96)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114"/>
          <p:cNvSpPr/>
          <p:nvPr/>
        </p:nvSpPr>
        <p:spPr>
          <a:xfrm>
            <a:off x="-6463" y="35050"/>
            <a:ext cx="10160000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จังหวัดที่มีหนี้เกินกำหนดชำระเพิ่มขึ้น เปรียบเทียบ กับ ณ วันที่ 23 พฤษภาคม กับ วันที่ 21 มิถุนายน 2566 (ต่อ)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45325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22481"/>
              </p:ext>
            </p:extLst>
          </p:nvPr>
        </p:nvGraphicFramePr>
        <p:xfrm>
          <a:off x="319315" y="1080119"/>
          <a:ext cx="9477829" cy="44788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74647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▲(0.96)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▲(0.99)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▲(1.05)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▲(1.05)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▲(1.07)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3732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▲(1.22)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114"/>
          <p:cNvSpPr/>
          <p:nvPr/>
        </p:nvSpPr>
        <p:spPr>
          <a:xfrm>
            <a:off x="-6463" y="35050"/>
            <a:ext cx="10160000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จังหวัดที่มีหนี้เกินกำหนดชำระเพิ่มขึ้น เปรียบเทียบ กับ ณ วันที่ 23 พฤษภาคม กับ วันที่ 21 มิถุนายน 2566 (ต่อ)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18515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1720"/>
              </p:ext>
            </p:extLst>
          </p:nvPr>
        </p:nvGraphicFramePr>
        <p:xfrm>
          <a:off x="319315" y="1080119"/>
          <a:ext cx="9477829" cy="46290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8195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546905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23169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7121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พ.ค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ร้อยละของหนี้เกิน </a:t>
                      </a:r>
                      <a:b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เทียบผลต่าง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▲(1.29)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▲(1.52)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▲(1.56)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▲(1.69)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▲(1.79)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▲(2.28)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▲(2.32)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  <a:tr h="3560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379566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7705403" y="667451"/>
            <a:ext cx="2454598" cy="343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21 มิ.ย. 2566</a:t>
            </a:r>
          </a:p>
        </p:txBody>
      </p:sp>
      <p:sp>
        <p:nvSpPr>
          <p:cNvPr id="3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endParaRPr lang="th-TH" dirty="0"/>
          </a:p>
        </p:txBody>
      </p:sp>
      <p:sp>
        <p:nvSpPr>
          <p:cNvPr id="3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114"/>
          <p:cNvSpPr/>
          <p:nvPr/>
        </p:nvSpPr>
        <p:spPr>
          <a:xfrm>
            <a:off x="-6463" y="35050"/>
            <a:ext cx="10160000" cy="436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จังหวัดที่มีหนี้เกินกำหนดชำระเพิ่มขึ้น เปรียบเทียบ กับ ณ วันที่ 23 พฤษภาคม กับ วันที่ 21 มิถุนายน 2566 (ต่อ)</a:t>
            </a:r>
            <a:endParaRPr lang="en-US" sz="16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28885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 (จังหวัดบึงกาฬ)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52635" y="72945"/>
            <a:ext cx="5613164" cy="41690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 (จังหวัดบึงกาฬ) 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216981" y="994171"/>
            <a:ext cx="96457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thaiDist">
              <a:lnSpc>
                <a:spcPct val="120000"/>
              </a:lnSpc>
              <a:spcAft>
                <a:spcPts val="600"/>
              </a:spcAft>
              <a:tabLst>
                <a:tab pos="1350645" algn="l"/>
                <a:tab pos="1530350" algn="l"/>
              </a:tabLst>
            </a:pPr>
            <a:r>
              <a:rPr lang="th-TH" sz="1600" dirty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กรมการพัฒนาชุมชน ได้แจ้งอนุมัติแผนการดำเนินงานและแผนการใช้จ่ายงบประมาณกองทุนพัฒนาบทบาทสตรีประจำปีงบประมาณ พ.ศ. 2566 ของสำนักงานเลขานุการคณะอนุกรรมการบริหารกองทุนพัฒนาบทบาทสตรีระดับจังหวัด จังหวัดบึงกาฬ ตามหนังสือกรมการพัฒนาชุมชน ด่วนที่สุด ที่ มท 0416.2/ว3797 ลงวันที่ 21 ตุลาคม 2565 เรื่อง แผนการดำเนินงานและแผนการใช้จ่ายงบประมาณกองทุนพัฒนาบทบาทสตรี ประจำปีงบประมาณ พ.ศ. 2566</a:t>
            </a:r>
            <a:endParaRPr lang="en-US" sz="1600" dirty="0">
              <a:solidFill>
                <a:schemeClr val="tx1"/>
              </a:solidFill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32" name="Google Shape;1031;p34">
            <a:extLst>
              <a:ext uri="{FF2B5EF4-FFF2-40B4-BE49-F238E27FC236}">
                <a16:creationId xmlns:a16="http://schemas.microsoft.com/office/drawing/2014/main" id="{A4FEB814-7366-A20A-F10F-6724E6420E4A}"/>
              </a:ext>
            </a:extLst>
          </p:cNvPr>
          <p:cNvGrpSpPr/>
          <p:nvPr/>
        </p:nvGrpSpPr>
        <p:grpSpPr>
          <a:xfrm>
            <a:off x="473652" y="2906167"/>
            <a:ext cx="2339573" cy="1714012"/>
            <a:chOff x="1437625" y="2998700"/>
            <a:chExt cx="1672435" cy="15264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3" name="Google Shape;1032;p34">
              <a:extLst>
                <a:ext uri="{FF2B5EF4-FFF2-40B4-BE49-F238E27FC236}">
                  <a16:creationId xmlns:a16="http://schemas.microsoft.com/office/drawing/2014/main" id="{01C7758A-1BDF-564B-B894-55108CDCF05B}"/>
                </a:ext>
              </a:extLst>
            </p:cNvPr>
            <p:cNvSpPr/>
            <p:nvPr/>
          </p:nvSpPr>
          <p:spPr>
            <a:xfrm>
              <a:off x="1437625" y="2998700"/>
              <a:ext cx="1672435" cy="343500"/>
            </a:xfrm>
            <a:custGeom>
              <a:avLst/>
              <a:gdLst/>
              <a:ahLst/>
              <a:cxnLst/>
              <a:rect l="l" t="t" r="r" b="b"/>
              <a:pathLst>
                <a:path w="59128" h="13740" extrusionOk="0">
                  <a:moveTo>
                    <a:pt x="19444" y="0"/>
                  </a:moveTo>
                  <a:lnTo>
                    <a:pt x="16860" y="6096"/>
                  </a:lnTo>
                  <a:lnTo>
                    <a:pt x="1" y="6096"/>
                  </a:lnTo>
                  <a:lnTo>
                    <a:pt x="1" y="13740"/>
                  </a:lnTo>
                  <a:lnTo>
                    <a:pt x="59127" y="13740"/>
                  </a:lnTo>
                  <a:lnTo>
                    <a:pt x="59127" y="7644"/>
                  </a:lnTo>
                  <a:lnTo>
                    <a:pt x="59127" y="6096"/>
                  </a:lnTo>
                  <a:lnTo>
                    <a:pt x="5912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</a:t>
              </a:r>
              <a:endParaRPr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4" name="Google Shape;1033;p34">
              <a:extLst>
                <a:ext uri="{FF2B5EF4-FFF2-40B4-BE49-F238E27FC236}">
                  <a16:creationId xmlns:a16="http://schemas.microsoft.com/office/drawing/2014/main" id="{525203A1-5DFD-3186-DBCF-098B0831ACEB}"/>
                </a:ext>
              </a:extLst>
            </p:cNvPr>
            <p:cNvSpPr/>
            <p:nvPr/>
          </p:nvSpPr>
          <p:spPr>
            <a:xfrm>
              <a:off x="1437625" y="3342200"/>
              <a:ext cx="1672435" cy="1182900"/>
            </a:xfrm>
            <a:custGeom>
              <a:avLst/>
              <a:gdLst/>
              <a:ahLst/>
              <a:cxnLst/>
              <a:rect l="l" t="t" r="r" b="b"/>
              <a:pathLst>
                <a:path w="59128" h="47316" extrusionOk="0">
                  <a:moveTo>
                    <a:pt x="1" y="0"/>
                  </a:moveTo>
                  <a:lnTo>
                    <a:pt x="1" y="47315"/>
                  </a:lnTo>
                  <a:lnTo>
                    <a:pt x="59127" y="47315"/>
                  </a:lnTo>
                  <a:lnTo>
                    <a:pt x="59127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b="1" spc="-30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1,459,180.00 บาท</a:t>
              </a:r>
              <a:endParaRPr b="1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</p:grpSp>
      <p:grpSp>
        <p:nvGrpSpPr>
          <p:cNvPr id="35" name="Google Shape;1039;p34">
            <a:extLst>
              <a:ext uri="{FF2B5EF4-FFF2-40B4-BE49-F238E27FC236}">
                <a16:creationId xmlns:a16="http://schemas.microsoft.com/office/drawing/2014/main" id="{32CEC0A5-BA1F-804B-441F-B862E05BE3E0}"/>
              </a:ext>
            </a:extLst>
          </p:cNvPr>
          <p:cNvGrpSpPr/>
          <p:nvPr/>
        </p:nvGrpSpPr>
        <p:grpSpPr>
          <a:xfrm>
            <a:off x="3548004" y="2842756"/>
            <a:ext cx="2599280" cy="1718370"/>
            <a:chOff x="3852575" y="3013643"/>
            <a:chExt cx="1698226" cy="151145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6" name="Google Shape;1040;p34">
              <a:extLst>
                <a:ext uri="{FF2B5EF4-FFF2-40B4-BE49-F238E27FC236}">
                  <a16:creationId xmlns:a16="http://schemas.microsoft.com/office/drawing/2014/main" id="{32C5FDEE-9ED6-84AC-0E1A-CB8FC78DB88E}"/>
                </a:ext>
              </a:extLst>
            </p:cNvPr>
            <p:cNvSpPr/>
            <p:nvPr/>
          </p:nvSpPr>
          <p:spPr>
            <a:xfrm>
              <a:off x="3878350" y="3013643"/>
              <a:ext cx="1672451" cy="343500"/>
            </a:xfrm>
            <a:custGeom>
              <a:avLst/>
              <a:gdLst/>
              <a:ahLst/>
              <a:cxnLst/>
              <a:rect l="l" t="t" r="r" b="b"/>
              <a:pathLst>
                <a:path w="59139" h="13740" extrusionOk="0">
                  <a:moveTo>
                    <a:pt x="19444" y="0"/>
                  </a:moveTo>
                  <a:lnTo>
                    <a:pt x="16860" y="6096"/>
                  </a:lnTo>
                  <a:lnTo>
                    <a:pt x="1" y="6096"/>
                  </a:lnTo>
                  <a:lnTo>
                    <a:pt x="1" y="13740"/>
                  </a:lnTo>
                  <a:lnTo>
                    <a:pt x="59139" y="13740"/>
                  </a:lnTo>
                  <a:lnTo>
                    <a:pt x="59139" y="7644"/>
                  </a:lnTo>
                  <a:lnTo>
                    <a:pt x="59139" y="6096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F4D4E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  <a:endParaRPr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" name="Google Shape;1041;p34">
              <a:extLst>
                <a:ext uri="{FF2B5EF4-FFF2-40B4-BE49-F238E27FC236}">
                  <a16:creationId xmlns:a16="http://schemas.microsoft.com/office/drawing/2014/main" id="{80AA79AB-0C27-3372-5B42-75CF98FCA0DF}"/>
                </a:ext>
              </a:extLst>
            </p:cNvPr>
            <p:cNvSpPr/>
            <p:nvPr/>
          </p:nvSpPr>
          <p:spPr>
            <a:xfrm>
              <a:off x="3852575" y="3342200"/>
              <a:ext cx="1672451" cy="1182900"/>
            </a:xfrm>
            <a:custGeom>
              <a:avLst/>
              <a:gdLst/>
              <a:ahLst/>
              <a:cxnLst/>
              <a:rect l="l" t="t" r="r" b="b"/>
              <a:pathLst>
                <a:path w="59139" h="47316" extrusionOk="0">
                  <a:moveTo>
                    <a:pt x="1" y="0"/>
                  </a:moveTo>
                  <a:lnTo>
                    <a:pt x="1" y="47315"/>
                  </a:lnTo>
                  <a:lnTo>
                    <a:pt x="59139" y="47315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830,000.00 บาท </a:t>
              </a:r>
              <a:endParaRPr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</p:grpSp>
      <p:grpSp>
        <p:nvGrpSpPr>
          <p:cNvPr id="38" name="Google Shape;1047;p34">
            <a:extLst>
              <a:ext uri="{FF2B5EF4-FFF2-40B4-BE49-F238E27FC236}">
                <a16:creationId xmlns:a16="http://schemas.microsoft.com/office/drawing/2014/main" id="{063E020D-B641-C433-BC96-95D3E0183AF0}"/>
              </a:ext>
            </a:extLst>
          </p:cNvPr>
          <p:cNvGrpSpPr/>
          <p:nvPr/>
        </p:nvGrpSpPr>
        <p:grpSpPr>
          <a:xfrm>
            <a:off x="6882063" y="2727658"/>
            <a:ext cx="2796793" cy="1816123"/>
            <a:chOff x="6267575" y="2998700"/>
            <a:chExt cx="1672451" cy="15264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9" name="Google Shape;1048;p34">
              <a:extLst>
                <a:ext uri="{FF2B5EF4-FFF2-40B4-BE49-F238E27FC236}">
                  <a16:creationId xmlns:a16="http://schemas.microsoft.com/office/drawing/2014/main" id="{20CD7267-7BEF-CE35-D50B-3CCD880C40C5}"/>
                </a:ext>
              </a:extLst>
            </p:cNvPr>
            <p:cNvSpPr/>
            <p:nvPr/>
          </p:nvSpPr>
          <p:spPr>
            <a:xfrm>
              <a:off x="6267575" y="2998700"/>
              <a:ext cx="1672451" cy="343500"/>
            </a:xfrm>
            <a:custGeom>
              <a:avLst/>
              <a:gdLst/>
              <a:ahLst/>
              <a:cxnLst/>
              <a:rect l="l" t="t" r="r" b="b"/>
              <a:pathLst>
                <a:path w="59139" h="13740" extrusionOk="0">
                  <a:moveTo>
                    <a:pt x="19455" y="0"/>
                  </a:moveTo>
                  <a:lnTo>
                    <a:pt x="16872" y="6096"/>
                  </a:lnTo>
                  <a:lnTo>
                    <a:pt x="0" y="6096"/>
                  </a:lnTo>
                  <a:lnTo>
                    <a:pt x="0" y="13740"/>
                  </a:lnTo>
                  <a:lnTo>
                    <a:pt x="59139" y="13740"/>
                  </a:lnTo>
                  <a:lnTo>
                    <a:pt x="59139" y="7644"/>
                  </a:lnTo>
                  <a:lnTo>
                    <a:pt x="59139" y="6096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D9E7E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เงินทุนหมุนเวียน</a:t>
              </a:r>
              <a:endParaRPr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" name="Google Shape;1049;p34">
              <a:extLst>
                <a:ext uri="{FF2B5EF4-FFF2-40B4-BE49-F238E27FC236}">
                  <a16:creationId xmlns:a16="http://schemas.microsoft.com/office/drawing/2014/main" id="{2B3D0269-E29F-29AB-8924-2AC331B66E2A}"/>
                </a:ext>
              </a:extLst>
            </p:cNvPr>
            <p:cNvSpPr/>
            <p:nvPr/>
          </p:nvSpPr>
          <p:spPr>
            <a:xfrm>
              <a:off x="6267575" y="3342200"/>
              <a:ext cx="1672451" cy="1182900"/>
            </a:xfrm>
            <a:custGeom>
              <a:avLst/>
              <a:gdLst/>
              <a:ahLst/>
              <a:cxnLst/>
              <a:rect l="l" t="t" r="r" b="b"/>
              <a:pathLst>
                <a:path w="59139" h="47316" extrusionOk="0">
                  <a:moveTo>
                    <a:pt x="0" y="0"/>
                  </a:moveTo>
                  <a:lnTo>
                    <a:pt x="0" y="47315"/>
                  </a:lnTo>
                  <a:lnTo>
                    <a:pt x="59139" y="47315"/>
                  </a:lnTo>
                  <a:lnTo>
                    <a:pt x="5913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6,000,000.00 บาท</a:t>
              </a:r>
              <a:endParaRPr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5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52635" y="72945"/>
            <a:ext cx="5613164" cy="41690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 (จังหวัดบึงกาฬ) 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124767" y="735163"/>
            <a:ext cx="9896354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thaiDist">
              <a:lnSpc>
                <a:spcPct val="120000"/>
              </a:lnSpc>
              <a:spcAft>
                <a:spcPts val="800"/>
              </a:spcAft>
              <a:tabLst>
                <a:tab pos="1350645" algn="l"/>
              </a:tabLst>
            </a:pPr>
            <a:r>
              <a:rPr lang="th-TH" sz="1400" spc="-2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หลักเกณฑ์ วิธีการ และเงื่อนไข เกี่ยวกับการใช้จ่ายเงิน ประเภทเงินทุนหมุนเวียนและประเภทเงินอุดหนุนของกองทุนพัฒนาบทบาทสตรี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2559 และแก้ไขเพิ่มเติม (ฉบับที่ 2) พ.ศ. 2562 ในการขอรับเงินอุดหนุน ต้องเป็นโครงการที่มีวงเงิน ไม่เกิน 200,000 บาท 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สองแสนบาทถ้วน)กรณีวงเงินเกิน 200,000 บาท (สองแสนบาทถ้วน) และดำเนินโครงการภายในจังหวัดอันเป็นที่ตั้ง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องค์กร</a:t>
            </a:r>
            <a:r>
              <a:rPr lang="th-TH" sz="1400" spc="-9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ที่ขอรับ</a:t>
            </a:r>
            <a:br>
              <a:rPr lang="th-TH" sz="1400" spc="-9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spc="-9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</a:t>
            </a:r>
            <a:r>
              <a:rPr lang="th-TH" sz="1400" spc="-9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สนับสนุน ให้คณะอนุกรรมการบริหารกองทุนพัฒนาบทบาทสตรีระดับจังหวัดและกรุงเทพมหานครแล้วแต่กรณี</a:t>
            </a:r>
            <a:r>
              <a:rPr lang="th-TH" sz="1400" spc="-3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พิจารณาให้ความเป็นชอบแล้วเสนอต่อคณะกรรมการบริหารกองทุนพัฒนาบทบาทสตรีเพื่อพิจารณาอนุมัติ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457200" algn="thaiDist">
              <a:lnSpc>
                <a:spcPct val="120000"/>
              </a:lnSpc>
              <a:spcAft>
                <a:spcPts val="800"/>
              </a:spcAft>
              <a:tabLst>
                <a:tab pos="1260475" algn="l"/>
                <a:tab pos="1530350" algn="l"/>
              </a:tabLst>
            </a:pPr>
            <a:r>
              <a:rPr lang="th-TH" sz="1400" spc="-3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r>
              <a:rPr lang="th-TH" sz="1400" spc="-5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และเงื่อนไข เกี่ยวกับการใช้จ่ายเงินประเภทเงินทุนหมุนเวียน และประเภทเงินอุดหนุนของกองทุนพัฒนาบทบาทสตรี</a:t>
            </a:r>
            <a:r>
              <a:rPr lang="th-TH" sz="1400" spc="-3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(ฉบับที่ 4) พ.ศ. 2566 ลงวันที่ 26 พฤษภาคม พ.ศ. 2566 ตามข้อ 3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จากเดิม ให้ยกเลิกความในข้อ </a:t>
            </a:r>
            <a:r>
              <a:rPr lang="en-US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</a:t>
            </a:r>
            <a:r>
              <a:rPr lang="en-US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</a:t>
            </a:r>
            <a:r>
              <a:rPr lang="en-US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4)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แก้ไขเป็น ให้ยกเลิกความในข้อ </a:t>
            </a:r>
            <a:r>
              <a:rPr lang="en-US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(4)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วรรคสอง แห่งหลักเกณฑ์ วิธีการ และเงื่อนไข เกี่ยวกับการใช้จ่ายเงินประเภทเงินทุนหมุนเวียนและประเภทเงินอุดหนุนของกองทุนพัฒนาบทบาทสตรี (ฉบับที่ </a:t>
            </a:r>
            <a:r>
              <a:rPr lang="en-US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2)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</a:t>
            </a:r>
            <a:r>
              <a:rPr lang="en-US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2562 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และให้ใช้ความต่อไปนี้แทน</a:t>
            </a:r>
            <a:r>
              <a:rPr lang="th-TH" sz="1400" spc="-3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en-US" sz="14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“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กรณีวงเงินเกินกว่าสองแสนบาท/โครงการ ให้คณะกรรมการบริหารกองทุนพัฒนาบทบาทสตรีเป็นผู้มีอำนาจพิจารณาอนุมัติ ให้เป็นไปตามหลักเกณฑ์ ดังนี้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L="457200" algn="thaiDist">
              <a:lnSpc>
                <a:spcPct val="120000"/>
              </a:lnSpc>
              <a:spcAft>
                <a:spcPts val="600"/>
              </a:spcAft>
              <a:tabLst>
                <a:tab pos="1350645" algn="l"/>
                <a:tab pos="1530350" algn="l"/>
                <a:tab pos="3150870" algn="l"/>
              </a:tabLs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 (1) โครงการระดับจังหวัด         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ไม่เกิน 300,000 บาท/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L="457200" algn="thaiDist">
              <a:spcAft>
                <a:spcPts val="800"/>
              </a:spcAft>
              <a:tabLst>
                <a:tab pos="1260475" algn="l"/>
                <a:tab pos="1600200" algn="l"/>
                <a:tab pos="1714500" algn="l"/>
                <a:tab pos="3330575" algn="l"/>
              </a:tabLs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        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2) โครงการระดับภาค             ไม่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เกิน 500,000 บาท/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457200">
              <a:lnSpc>
                <a:spcPct val="120000"/>
              </a:lnSpc>
              <a:spcAft>
                <a:spcPts val="800"/>
              </a:spcAft>
              <a:tabLst>
                <a:tab pos="1349375" algn="l"/>
                <a:tab pos="1530350" algn="l"/>
                <a:tab pos="1714500" algn="l"/>
                <a:tab pos="1778000" algn="l"/>
              </a:tabLs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3) โครงการระดับประเทศ  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ไม่เกิน 700,000 บาท/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 เว้น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แต่คณะ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กรรมการบริหารกองทุน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พัฒนาบทบาท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ตรีเห็นว่าเป็นประโยชน์ต่อทางราชการและมีเหตุอันสมควรก็ให้พิจารณาอนุมัติในวงเงินเกินกว่าเจ็ดแสนบาทถ้วน/โครงการ </a:t>
            </a: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ได้</a:t>
            </a: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ตามความเหมาะสม โดยพิจารณาเป็นรายโครงการไป</a:t>
            </a:r>
            <a:r>
              <a:rPr lang="en-US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52635" y="72945"/>
            <a:ext cx="5613164" cy="41690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 (จังหวัดบึงกาฬ) </a:t>
            </a:r>
          </a:p>
        </p:txBody>
      </p:sp>
      <p:grpSp>
        <p:nvGrpSpPr>
          <p:cNvPr id="31" name="กลุ่ม 85">
            <a:extLst>
              <a:ext uri="{FF2B5EF4-FFF2-40B4-BE49-F238E27FC236}">
                <a16:creationId xmlns:a16="http://schemas.microsoft.com/office/drawing/2014/main" id="{C836E266-53D7-B01B-8B6A-F5C538DC00C2}"/>
              </a:ext>
            </a:extLst>
          </p:cNvPr>
          <p:cNvGrpSpPr/>
          <p:nvPr/>
        </p:nvGrpSpPr>
        <p:grpSpPr>
          <a:xfrm>
            <a:off x="5721161" y="4325371"/>
            <a:ext cx="4320592" cy="802364"/>
            <a:chOff x="688065" y="4977176"/>
            <a:chExt cx="3641791" cy="937058"/>
          </a:xfrm>
        </p:grpSpPr>
        <p:sp>
          <p:nvSpPr>
            <p:cNvPr id="32" name="Google Shape;192;p18">
              <a:extLst>
                <a:ext uri="{FF2B5EF4-FFF2-40B4-BE49-F238E27FC236}">
                  <a16:creationId xmlns:a16="http://schemas.microsoft.com/office/drawing/2014/main" id="{6D0FA504-B4A8-E940-2E0A-325B037181AF}"/>
                </a:ext>
              </a:extLst>
            </p:cNvPr>
            <p:cNvSpPr/>
            <p:nvPr/>
          </p:nvSpPr>
          <p:spPr>
            <a:xfrm>
              <a:off x="688065" y="4999854"/>
              <a:ext cx="3640071" cy="91438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 3,250,000 บาท</a:t>
              </a:r>
              <a:endParaRPr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3" name="Google Shape;193;p18">
              <a:extLst>
                <a:ext uri="{FF2B5EF4-FFF2-40B4-BE49-F238E27FC236}">
                  <a16:creationId xmlns:a16="http://schemas.microsoft.com/office/drawing/2014/main" id="{722251B9-9B3B-DFA1-64FF-F675015EA9A9}"/>
                </a:ext>
              </a:extLst>
            </p:cNvPr>
            <p:cNvSpPr/>
            <p:nvPr/>
          </p:nvSpPr>
          <p:spPr>
            <a:xfrm>
              <a:off x="3458005" y="4999854"/>
              <a:ext cx="871851" cy="9143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4" name="Google Shape;194;p18">
              <a:extLst>
                <a:ext uri="{FF2B5EF4-FFF2-40B4-BE49-F238E27FC236}">
                  <a16:creationId xmlns:a16="http://schemas.microsoft.com/office/drawing/2014/main" id="{A623C717-C97B-9385-7C01-6D092EBFE4ED}"/>
                </a:ext>
              </a:extLst>
            </p:cNvPr>
            <p:cNvSpPr/>
            <p:nvPr/>
          </p:nvSpPr>
          <p:spPr>
            <a:xfrm rot="10307926">
              <a:off x="689727" y="4977176"/>
              <a:ext cx="872109" cy="9146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35" name="Google Shape;792;p30">
            <a:extLst>
              <a:ext uri="{FF2B5EF4-FFF2-40B4-BE49-F238E27FC236}">
                <a16:creationId xmlns:a16="http://schemas.microsoft.com/office/drawing/2014/main" id="{3AB4F3C7-F459-AA4A-31C8-7C93906FB90C}"/>
              </a:ext>
            </a:extLst>
          </p:cNvPr>
          <p:cNvGrpSpPr/>
          <p:nvPr/>
        </p:nvGrpSpPr>
        <p:grpSpPr>
          <a:xfrm>
            <a:off x="1617900" y="1578195"/>
            <a:ext cx="1903027" cy="916229"/>
            <a:chOff x="3124800" y="2005233"/>
            <a:chExt cx="3178375" cy="738200"/>
          </a:xfrm>
        </p:grpSpPr>
        <p:sp>
          <p:nvSpPr>
            <p:cNvPr id="36" name="Google Shape;795;p30">
              <a:extLst>
                <a:ext uri="{FF2B5EF4-FFF2-40B4-BE49-F238E27FC236}">
                  <a16:creationId xmlns:a16="http://schemas.microsoft.com/office/drawing/2014/main" id="{5D68D843-33F6-5E3E-3D2A-37E83A033593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" name="Google Shape;796;p30">
              <a:extLst>
                <a:ext uri="{FF2B5EF4-FFF2-40B4-BE49-F238E27FC236}">
                  <a16:creationId xmlns:a16="http://schemas.microsoft.com/office/drawing/2014/main" id="{1BFEDF76-F642-329B-3AC0-29553EA72387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600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4,100,000 บาท</a:t>
              </a:r>
              <a:endParaRPr sz="160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38" name="Google Shape;797;p30">
              <a:extLst>
                <a:ext uri="{FF2B5EF4-FFF2-40B4-BE49-F238E27FC236}">
                  <a16:creationId xmlns:a16="http://schemas.microsoft.com/office/drawing/2014/main" id="{7492F2F1-47FF-9908-E810-49FA5EF2EC5D}"/>
                </a:ext>
              </a:extLst>
            </p:cNvPr>
            <p:cNvSpPr/>
            <p:nvPr/>
          </p:nvSpPr>
          <p:spPr>
            <a:xfrm>
              <a:off x="3331649" y="2005798"/>
              <a:ext cx="2774169" cy="2266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4949E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500" b="1" dirty="0">
                  <a:solidFill>
                    <a:srgbClr val="FFFFFF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sz="1500" b="1" dirty="0">
                <a:solidFill>
                  <a:srgbClr val="FFFF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39" name="Google Shape;792;p30">
            <a:extLst>
              <a:ext uri="{FF2B5EF4-FFF2-40B4-BE49-F238E27FC236}">
                <a16:creationId xmlns:a16="http://schemas.microsoft.com/office/drawing/2014/main" id="{9299FFCC-0FFD-1095-8841-7A87491883AB}"/>
              </a:ext>
            </a:extLst>
          </p:cNvPr>
          <p:cNvGrpSpPr/>
          <p:nvPr/>
        </p:nvGrpSpPr>
        <p:grpSpPr>
          <a:xfrm>
            <a:off x="4506840" y="1578195"/>
            <a:ext cx="1850714" cy="916229"/>
            <a:chOff x="3124800" y="2005233"/>
            <a:chExt cx="3178375" cy="738200"/>
          </a:xfrm>
        </p:grpSpPr>
        <p:sp>
          <p:nvSpPr>
            <p:cNvPr id="40" name="Google Shape;795;p30">
              <a:extLst>
                <a:ext uri="{FF2B5EF4-FFF2-40B4-BE49-F238E27FC236}">
                  <a16:creationId xmlns:a16="http://schemas.microsoft.com/office/drawing/2014/main" id="{41D527EF-83E5-CE4F-7B0A-140D958E7C07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FF8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6;p30">
              <a:extLst>
                <a:ext uri="{FF2B5EF4-FFF2-40B4-BE49-F238E27FC236}">
                  <a16:creationId xmlns:a16="http://schemas.microsoft.com/office/drawing/2014/main" id="{5879E851-8796-8DC5-DCEB-EF61AE3161DA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550,000 บาท</a:t>
              </a:r>
              <a:endParaRPr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42" name="Google Shape;797;p30">
              <a:extLst>
                <a:ext uri="{FF2B5EF4-FFF2-40B4-BE49-F238E27FC236}">
                  <a16:creationId xmlns:a16="http://schemas.microsoft.com/office/drawing/2014/main" id="{E9934A29-55A0-3798-3A7B-19E51FF24FF2}"/>
                </a:ext>
              </a:extLst>
            </p:cNvPr>
            <p:cNvSpPr/>
            <p:nvPr/>
          </p:nvSpPr>
          <p:spPr>
            <a:xfrm>
              <a:off x="3331649" y="2005798"/>
              <a:ext cx="2485528" cy="2266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FF8BA7"/>
            </a:solidFill>
            <a:ln w="9525" cap="flat" cmpd="sng">
              <a:solidFill>
                <a:srgbClr val="F9E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500" b="1" dirty="0">
                  <a:solidFill>
                    <a:srgbClr val="FFFFFF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ผลการเบิกจ่าย</a:t>
              </a:r>
              <a:endParaRPr sz="1500" b="1" dirty="0">
                <a:solidFill>
                  <a:srgbClr val="FFFF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3" name="Google Shape;155;p17">
            <a:extLst>
              <a:ext uri="{FF2B5EF4-FFF2-40B4-BE49-F238E27FC236}">
                <a16:creationId xmlns:a16="http://schemas.microsoft.com/office/drawing/2014/main" id="{3B7A30B5-9C81-2096-A7B1-65342FC1EF4C}"/>
              </a:ext>
            </a:extLst>
          </p:cNvPr>
          <p:cNvSpPr/>
          <p:nvPr/>
        </p:nvSpPr>
        <p:spPr>
          <a:xfrm rot="10800000" flipH="1">
            <a:off x="3626971" y="1719556"/>
            <a:ext cx="795286" cy="419649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55;p17">
            <a:extLst>
              <a:ext uri="{FF2B5EF4-FFF2-40B4-BE49-F238E27FC236}">
                <a16:creationId xmlns:a16="http://schemas.microsoft.com/office/drawing/2014/main" id="{89D3461A-75B6-8C62-8128-49688FF20D4E}"/>
              </a:ext>
            </a:extLst>
          </p:cNvPr>
          <p:cNvSpPr/>
          <p:nvPr/>
        </p:nvSpPr>
        <p:spPr>
          <a:xfrm rot="10800000" flipH="1">
            <a:off x="6407776" y="1745187"/>
            <a:ext cx="795286" cy="419649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792;p30">
            <a:extLst>
              <a:ext uri="{FF2B5EF4-FFF2-40B4-BE49-F238E27FC236}">
                <a16:creationId xmlns:a16="http://schemas.microsoft.com/office/drawing/2014/main" id="{32D94903-1A0F-2600-9415-CE49BE642184}"/>
              </a:ext>
            </a:extLst>
          </p:cNvPr>
          <p:cNvGrpSpPr/>
          <p:nvPr/>
        </p:nvGrpSpPr>
        <p:grpSpPr>
          <a:xfrm>
            <a:off x="7253285" y="1528113"/>
            <a:ext cx="1887385" cy="916229"/>
            <a:chOff x="3124800" y="2005233"/>
            <a:chExt cx="3178375" cy="738200"/>
          </a:xfrm>
        </p:grpSpPr>
        <p:sp>
          <p:nvSpPr>
            <p:cNvPr id="46" name="Google Shape;795;p30">
              <a:extLst>
                <a:ext uri="{FF2B5EF4-FFF2-40B4-BE49-F238E27FC236}">
                  <a16:creationId xmlns:a16="http://schemas.microsoft.com/office/drawing/2014/main" id="{6476E1F6-CB8A-8C78-F464-CD6B4DAB318E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6;p30">
              <a:extLst>
                <a:ext uri="{FF2B5EF4-FFF2-40B4-BE49-F238E27FC236}">
                  <a16:creationId xmlns:a16="http://schemas.microsoft.com/office/drawing/2014/main" id="{3F201D36-0FA8-BD29-942D-D6B2B6C4778D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pc="-30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3,550,000 บาท</a:t>
              </a:r>
              <a:endParaRPr spc="-30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48" name="Google Shape;797;p30">
              <a:extLst>
                <a:ext uri="{FF2B5EF4-FFF2-40B4-BE49-F238E27FC236}">
                  <a16:creationId xmlns:a16="http://schemas.microsoft.com/office/drawing/2014/main" id="{035EA5A2-590C-3B5A-AD90-DE30B886A7D1}"/>
                </a:ext>
              </a:extLst>
            </p:cNvPr>
            <p:cNvSpPr/>
            <p:nvPr/>
          </p:nvSpPr>
          <p:spPr>
            <a:xfrm>
              <a:off x="3331649" y="2005798"/>
              <a:ext cx="2485528" cy="2266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500" b="1" dirty="0">
                  <a:solidFill>
                    <a:srgbClr val="FFFFFF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  <a:endParaRPr sz="1500" b="1" dirty="0">
                <a:solidFill>
                  <a:srgbClr val="FFFF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9" name="Google Shape;850;p31">
            <a:extLst>
              <a:ext uri="{FF2B5EF4-FFF2-40B4-BE49-F238E27FC236}">
                <a16:creationId xmlns:a16="http://schemas.microsoft.com/office/drawing/2014/main" id="{24D08B04-18BF-2309-9359-B490275E773A}"/>
              </a:ext>
            </a:extLst>
          </p:cNvPr>
          <p:cNvSpPr/>
          <p:nvPr/>
        </p:nvSpPr>
        <p:spPr>
          <a:xfrm>
            <a:off x="0" y="869526"/>
            <a:ext cx="3661171" cy="545334"/>
          </a:xfrm>
          <a:custGeom>
            <a:avLst/>
            <a:gdLst/>
            <a:ahLst/>
            <a:cxnLst/>
            <a:rect l="l" t="t" r="r" b="b"/>
            <a:pathLst>
              <a:path w="114718" h="14491" extrusionOk="0">
                <a:moveTo>
                  <a:pt x="0" y="1"/>
                </a:moveTo>
                <a:lnTo>
                  <a:pt x="0" y="14491"/>
                </a:lnTo>
                <a:lnTo>
                  <a:pt x="114717" y="14491"/>
                </a:lnTo>
                <a:lnTo>
                  <a:pt x="106895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274300" tIns="91425" rIns="91425" bIns="91425" anchor="ctr" anchorCtr="0">
            <a:noAutofit/>
          </a:bodyPr>
          <a:lstStyle/>
          <a:p>
            <a:r>
              <a:rPr lang="th-TH" sz="160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ผลการเบิกจ่ายเงินอุดหนุนส่วนกลาง</a:t>
            </a:r>
          </a:p>
        </p:txBody>
      </p:sp>
      <p:grpSp>
        <p:nvGrpSpPr>
          <p:cNvPr id="50" name="กลุ่ม 84">
            <a:extLst>
              <a:ext uri="{FF2B5EF4-FFF2-40B4-BE49-F238E27FC236}">
                <a16:creationId xmlns:a16="http://schemas.microsoft.com/office/drawing/2014/main" id="{6EEC8B54-B7D1-F884-B4D2-CE7028B4D3EB}"/>
              </a:ext>
            </a:extLst>
          </p:cNvPr>
          <p:cNvGrpSpPr/>
          <p:nvPr/>
        </p:nvGrpSpPr>
        <p:grpSpPr>
          <a:xfrm>
            <a:off x="892980" y="2830858"/>
            <a:ext cx="3613860" cy="904099"/>
            <a:chOff x="42946" y="2711501"/>
            <a:chExt cx="3613860" cy="904099"/>
          </a:xfrm>
        </p:grpSpPr>
        <p:sp>
          <p:nvSpPr>
            <p:cNvPr id="51" name="Google Shape;913;p31">
              <a:extLst>
                <a:ext uri="{FF2B5EF4-FFF2-40B4-BE49-F238E27FC236}">
                  <a16:creationId xmlns:a16="http://schemas.microsoft.com/office/drawing/2014/main" id="{031EE46E-5AF2-715A-E64D-7AF6766926BE}"/>
                </a:ext>
              </a:extLst>
            </p:cNvPr>
            <p:cNvSpPr/>
            <p:nvPr/>
          </p:nvSpPr>
          <p:spPr>
            <a:xfrm>
              <a:off x="42946" y="3204925"/>
              <a:ext cx="714026" cy="410675"/>
            </a:xfrm>
            <a:custGeom>
              <a:avLst/>
              <a:gdLst/>
              <a:ahLst/>
              <a:cxnLst/>
              <a:rect l="l" t="t" r="r" b="b"/>
              <a:pathLst>
                <a:path w="25195" h="14491" extrusionOk="0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2" name="Google Shape;912;p31">
              <a:extLst>
                <a:ext uri="{FF2B5EF4-FFF2-40B4-BE49-F238E27FC236}">
                  <a16:creationId xmlns:a16="http://schemas.microsoft.com/office/drawing/2014/main" id="{013E0ED0-DC13-45D2-EFCC-51525549EA0D}"/>
                </a:ext>
              </a:extLst>
            </p:cNvPr>
            <p:cNvSpPr/>
            <p:nvPr/>
          </p:nvSpPr>
          <p:spPr>
            <a:xfrm>
              <a:off x="405726" y="2711501"/>
              <a:ext cx="3251080" cy="410675"/>
            </a:xfrm>
            <a:custGeom>
              <a:avLst/>
              <a:gdLst/>
              <a:ahLst/>
              <a:cxnLst/>
              <a:rect l="l" t="t" r="r" b="b"/>
              <a:pathLst>
                <a:path w="114717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r>
                <a:rPr lang="th-TH" sz="16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เสนอจัดสรรงบประมาณเพิ่มเติม</a:t>
              </a:r>
            </a:p>
          </p:txBody>
        </p:sp>
        <p:sp>
          <p:nvSpPr>
            <p:cNvPr id="53" name="Google Shape;914;p31">
              <a:extLst>
                <a:ext uri="{FF2B5EF4-FFF2-40B4-BE49-F238E27FC236}">
                  <a16:creationId xmlns:a16="http://schemas.microsoft.com/office/drawing/2014/main" id="{2F160C2B-F1E9-8A1D-3D62-CFFDFD11F684}"/>
                </a:ext>
              </a:extLst>
            </p:cNvPr>
            <p:cNvSpPr/>
            <p:nvPr/>
          </p:nvSpPr>
          <p:spPr>
            <a:xfrm>
              <a:off x="42946" y="2721034"/>
              <a:ext cx="362780" cy="894552"/>
            </a:xfrm>
            <a:custGeom>
              <a:avLst/>
              <a:gdLst/>
              <a:ahLst/>
              <a:cxnLst/>
              <a:rect l="l" t="t" r="r" b="b"/>
              <a:pathLst>
                <a:path w="12801" h="31565" extrusionOk="0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54" name="ตาราง 59">
            <a:extLst>
              <a:ext uri="{FF2B5EF4-FFF2-40B4-BE49-F238E27FC236}">
                <a16:creationId xmlns:a16="http://schemas.microsoft.com/office/drawing/2014/main" id="{4D421B26-1B4C-3EE9-4D6E-9D4EA732A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01123"/>
              </p:ext>
            </p:extLst>
          </p:nvPr>
        </p:nvGraphicFramePr>
        <p:xfrm>
          <a:off x="1202317" y="3301733"/>
          <a:ext cx="4500519" cy="86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50">
                  <a:extLst>
                    <a:ext uri="{9D8B030D-6E8A-4147-A177-3AD203B41FA5}">
                      <a16:colId xmlns:a16="http://schemas.microsoft.com/office/drawing/2014/main" val="3656359442"/>
                    </a:ext>
                  </a:extLst>
                </a:gridCol>
                <a:gridCol w="1462096">
                  <a:extLst>
                    <a:ext uri="{9D8B030D-6E8A-4147-A177-3AD203B41FA5}">
                      <a16:colId xmlns:a16="http://schemas.microsoft.com/office/drawing/2014/main" val="1446333140"/>
                    </a:ext>
                  </a:extLst>
                </a:gridCol>
                <a:gridCol w="1500173">
                  <a:extLst>
                    <a:ext uri="{9D8B030D-6E8A-4147-A177-3AD203B41FA5}">
                      <a16:colId xmlns:a16="http://schemas.microsoft.com/office/drawing/2014/main" val="4210121743"/>
                    </a:ext>
                  </a:extLst>
                </a:gridCol>
              </a:tblGrid>
              <a:tr h="378357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(โครงการ)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3236"/>
                  </a:ext>
                </a:extLst>
              </a:tr>
              <a:tr h="4835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บึงกาฬ </a:t>
                      </a:r>
                      <a:endParaRPr lang="th-TH" sz="13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3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300,000.00 </a:t>
                      </a:r>
                      <a:endParaRPr lang="th-TH" sz="13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64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	  5.3 การพิจารณาแก้ไขคำสั่งแต่งตั้งคณะอนุกรรมการกลั่นกรองและติดตามการดำเนินงาน</a:t>
            </a:r>
          </a:p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กองทุนพัฒนาบทบาทสตรีเขต</a:t>
            </a:r>
          </a:p>
          <a:p>
            <a:pPr algn="ctr">
              <a:lnSpc>
                <a:spcPct val="13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0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85845"/>
              </p:ext>
            </p:extLst>
          </p:nvPr>
        </p:nvGraphicFramePr>
        <p:xfrm>
          <a:off x="254684" y="783951"/>
          <a:ext cx="9702158" cy="4454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6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7609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85489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 รายงานผลการดำเนินงานการประเมินผลการดำเนินงานทุนหมุนเวียน ประจำปีบัญชี 2565 (ฉบับสมบูรณ์)</a:t>
                      </a:r>
                      <a:endParaRPr lang="en-US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77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091966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200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5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สำนักงานกองทุนพัฒนาบทบาทสตรีควรให้ความสำคัญ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การจัดส่งข้อมูลรายงานให้ทันตามกำหนดเวลา เพื่อที่จะไม่ถูกปรับลดคะแนนตามเงื่อนไขที่ไม่ควรจะเกิดขึ้น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ในปีงบประมาณ พ.ศ. 2566 (ตุลาคม 2565 - เมษายน 2566) สำนักงานกองทุนพัฒนาบทบาทสตรี ได้จัดส่งรายงานของทุนหมุนเวียนผ่านระบบบริหารจัดการเงินนอกงบประมาณ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NBMS (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เอกสารแนบ 1)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06063" y="-31089"/>
            <a:ext cx="4285571" cy="63820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การพิจารณาแก้ไขคำสั่งแต่งตั้งคณะอนุกรรมการ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กลั่นกรอง</a:t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ติดตามการ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ดำเนินงานกองทุน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พัฒนาบทบาทสตรีเขต</a:t>
            </a:r>
          </a:p>
          <a:p>
            <a:pPr algn="ctr">
              <a:lnSpc>
                <a:spcPct val="120000"/>
              </a:lnSpc>
            </a:pPr>
            <a:endParaRPr lang="th-TH" sz="16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00674"/>
              </p:ext>
            </p:extLst>
          </p:nvPr>
        </p:nvGraphicFramePr>
        <p:xfrm>
          <a:off x="163809" y="920519"/>
          <a:ext cx="9818270" cy="3937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685">
                  <a:extLst>
                    <a:ext uri="{9D8B030D-6E8A-4147-A177-3AD203B41FA5}">
                      <a16:colId xmlns:a16="http://schemas.microsoft.com/office/drawing/2014/main" val="3261991278"/>
                    </a:ext>
                  </a:extLst>
                </a:gridCol>
                <a:gridCol w="5127585">
                  <a:extLst>
                    <a:ext uri="{9D8B030D-6E8A-4147-A177-3AD203B41FA5}">
                      <a16:colId xmlns:a16="http://schemas.microsoft.com/office/drawing/2014/main" val="3669165506"/>
                    </a:ext>
                  </a:extLst>
                </a:gridCol>
              </a:tblGrid>
              <a:tr h="54946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คำสั่งแต่งตั้งคณะอนุกรรมการกลั่นกรองและติดตามการดำเนินงานกองทุนพัฒนาบทบาทสตรีเขต</a:t>
                      </a:r>
                      <a:endParaRPr lang="th-TH" sz="1400" spc="-3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2296" marR="8229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947"/>
                  </a:ext>
                </a:extLst>
              </a:tr>
              <a:tr h="353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82296" marR="8229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ปรับเป็น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82296" marR="8229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00859"/>
                  </a:ext>
                </a:extLst>
              </a:tr>
              <a:tr h="303401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ดำเนินงานโครงการเสริมสร้างความรู้งานกองทุนพัฒนาบทบาทสตรีกรุงเทพมหานครแก่คณะอนุกรรมการกลั่นกรองและติดตามการดำเนินงานกองทุนพัฒนาบทบาทสตรีเขต และการลงพื้นที่ของนักวิชาการพัฒนาชุมชนเพื่อประสานการดำเนินงานระหว่างสำนักงานเลขานุการ อกส.กทม. กับสำนักงานเขต กรุงเทพมหานคร ทั้ง 50 เขต พบว่า สำนักงานเขตไม่มีตำแหน่งนักพัฒนาชุมชน และเจ้าหน้าที่ที่ได้รับมอบหมายงานกองทุนพัฒนาบทบาทสตรี มีตำแหน่งอื่นนอกเหนือจากนักพัฒนาสังคม ทำให้การติดต่อประสานงานเกิดความล่าช้า เนื่องจาก</a:t>
                      </a:r>
                      <a:b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ในคำสั่งดังกล่าว </a:t>
                      </a:r>
                      <a:r>
                        <a:rPr lang="th-TH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 7 นักพัฒนาชุมชน สังกัดสำนักงานเขต</a:t>
                      </a:r>
                      <a: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ไม่ครอบคลุมต่อการดำเนินงานกองทุนพัฒนาบทบาทสตรี</a:t>
                      </a:r>
                    </a:p>
                  </a:txBody>
                  <a:tcPr marL="82296" marR="82296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200" b="1" u="non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เพื่อให้การดำเนินงานกองทุนพัฒนาบทบาทสตรีกรุงเทพมหานคร สามารถดำเนินการได้อย่างรวดเร็ว มีกลไกการดำเนินงานที่ถูกต้อง ครบถ้วน และมีประสิทธิภาพมากยิ่งขึ้น เห็นควรแก้ไขคำสั่งคณะกรรมการบริหารกองทุนพัฒนาบทบาทสตรี ที่ 1229/2565 เรื่อง แต่งตั้งคณะอนุกรรมการกลั่นกรองและติดตามการดำเนินงานกองทุนพัฒนาบทบาทสตรีเขต ลงวันที่ 30 สิงหาคม พ.ศ. 2565 ข้อ 7 จากเดิม </a:t>
                      </a:r>
                      <a:r>
                        <a:rPr lang="th-TH" sz="1200" b="1" u="sng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นักพัฒนาชุมชน สังกัดสำนักงานเขต</a:t>
                      </a:r>
                      <a:r>
                        <a:rPr lang="th-TH" sz="1200" b="1" u="non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ปรับเป็น </a:t>
                      </a:r>
                      <a:r>
                        <a:rPr lang="th-TH" sz="1200" b="1" u="sng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นักพัฒนาสังคม หรือข้าราชการสังกัดสำนักงานเขต</a:t>
                      </a:r>
                      <a:r>
                        <a:rPr lang="th-TH" sz="1200" b="1" u="sng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u="sng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ที่ได้รับมอบหมาย</a:t>
                      </a:r>
                    </a:p>
                  </a:txBody>
                  <a:tcPr marL="82296" marR="82296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592517"/>
            <a:ext cx="10160000" cy="53264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5.4 ร่างแผนปฏิบัติการประจำปีบัญชี 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05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977" y="777468"/>
            <a:ext cx="9744634" cy="532043"/>
          </a:xfrm>
          <a:solidFill>
            <a:srgbClr val="D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วิสัยทัศน์</a:t>
            </a:r>
            <a:r>
              <a:rPr lang="th-TH" sz="1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เป้าประสงค์/เป้าหมายหลัก</a:t>
            </a:r>
            <a:r>
              <a:rPr lang="th-TH" sz="1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พันธกิจ ประเด็นการพัฒนา กองทุนพัฒนาบทบาทสตรี</a:t>
            </a:r>
            <a:endParaRPr lang="th-TH" sz="18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9977" y="1479590"/>
            <a:ext cx="9744634" cy="36498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thaiDist">
              <a:lnSpc>
                <a:spcPct val="140000"/>
              </a:lnSpc>
            </a:pPr>
            <a:r>
              <a:rPr lang="th-TH" sz="4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วิสัยทัศน์ : </a:t>
            </a:r>
            <a:r>
              <a:rPr lang="th-TH" sz="4167" i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แหล่งทุนที่สำคัญของสตรีในการพัฒนาคุณภาพชีวิตและเศรษฐกิจในชุมชนให้มีความเข้มแข็งอย่างยั่งยืน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4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เป้าประสงค์/เป้าหมายหลัก : 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สตรีมีความมั่นคงด้านรายได้ มีคุณภาพชีวิตที่ดี เป็นผู้นำในการพัฒนาเศรษฐกิจและสังคมในชุมชน 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4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พันธกิจ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 algn="thaiDist" eaLnBrk="0" fontAlgn="base" hangingPunct="0">
              <a:lnSpc>
                <a:spcPct val="140000"/>
              </a:lnSpc>
              <a:buNone/>
            </a:pPr>
            <a:r>
              <a:rPr lang="en-US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จัดสรรเงินทุนหมุนเวียนให้แก่สตรีและองค์สตรี เพื่อนำไปใช้ในการสร้างงาน การสร้างอาชีพ สร้างรายได้</a:t>
            </a:r>
            <a:b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ในชุมชน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 algn="thaiDist" eaLnBrk="0" fontAlgn="base" hangingPunct="0">
              <a:lnSpc>
                <a:spcPct val="140000"/>
              </a:lnSpc>
              <a:buNone/>
            </a:pPr>
            <a:r>
              <a:rPr lang="en-US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จัดสรรเงินทุนอุดหนุนในการพัฒนาสตรี องค์กรสตรี และเครือข่ายสตรีให้มีขีดความสามารถในการเป็นผู้นำ</a:t>
            </a:r>
            <a:b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และมีส่วนร่วมในการปกป้อง คุ้มครอง แก้ไขปัญหาสตรี พัฒนาคุณภาพชีวิตสตรีและผู้ด้อยโอกาสในชุมชน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3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บริหารกองทุนพัฒนาบทบาทสตรี ให้มีความมั่นคง ตามหลักธรรมาภิบาล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2" name="Group 62">
            <a:extLst>
              <a:ext uri="{FF2B5EF4-FFF2-40B4-BE49-F238E27FC236}">
                <a16:creationId xmlns:a16="http://schemas.microsoft.com/office/drawing/2014/main" id="{4945CBC6-384B-58F2-FAFF-4DA997F1454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FD07B09D-5058-1CA8-2E8B-A899D83802F7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26BC745C-E737-591E-C319-513BD061B8CF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BA57231C-E5E9-9D52-A535-C87617BCDE16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83820E03-C0F6-F8DC-C2CD-8DFA03C1345F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F4071A31-C590-553D-BB08-593F978CFD78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E415054E-6320-9582-7C03-2DFF383FA17B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930CC9D0-64F0-FBF4-DEC9-CABE8811075C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D390B66C-E378-05C8-97A5-99AEB8289878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119AAEF3-B41A-3F32-8791-3974EDDE10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82DBDBEE-F7FF-092A-E85B-413D43BA73EA}"/>
              </a:ext>
            </a:extLst>
          </p:cNvPr>
          <p:cNvSpPr/>
          <p:nvPr/>
        </p:nvSpPr>
        <p:spPr>
          <a:xfrm>
            <a:off x="259977" y="99877"/>
            <a:ext cx="5658477" cy="532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ร่างแผนปฏิบัติการประจำปีบัญชี 2567 กองทุนพัฒนาบทบาทสตรี</a:t>
            </a:r>
            <a:endParaRPr lang="en-US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en-US" sz="1400" b="1" spc="-30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1719880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650211"/>
              </p:ext>
            </p:extLst>
          </p:nvPr>
        </p:nvGraphicFramePr>
        <p:xfrm>
          <a:off x="259977" y="1328300"/>
          <a:ext cx="9565342" cy="3623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0117">
                  <a:extLst>
                    <a:ext uri="{9D8B030D-6E8A-4147-A177-3AD203B41FA5}">
                      <a16:colId xmlns:a16="http://schemas.microsoft.com/office/drawing/2014/main" val="625500199"/>
                    </a:ext>
                  </a:extLst>
                </a:gridCol>
                <a:gridCol w="5365225">
                  <a:extLst>
                    <a:ext uri="{9D8B030D-6E8A-4147-A177-3AD203B41FA5}">
                      <a16:colId xmlns:a16="http://schemas.microsoft.com/office/drawing/2014/main" val="2399894011"/>
                    </a:ext>
                  </a:extLst>
                </a:gridCol>
              </a:tblGrid>
              <a:tr h="343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58079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400" b="1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การเสริมสร้างอาชีพและรายได้แก่สตรีให้เกิด</a:t>
                      </a:r>
                      <a:r>
                        <a:rPr lang="th-TH" sz="1400" b="1" kern="1200" spc="-6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ความยั่งยืน</a:t>
                      </a:r>
                      <a:endParaRPr lang="en-US" sz="14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1.1 การพัฒนากลุ่มอาชีพสตรีด้วยนวัตกรรมและองค์ความรู้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1.2 การพัฒนากลยุทธ์ทางการตลาด</a:t>
                      </a: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1.3 การ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ส่งเสริมช่องทางการตลาด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1.4 การสร้างภาคีเครือข่ายร่วมให้บริการ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34897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.การเสริมสร้างความเข้มแข็งสตรี องค์กรสตรี และการพัฒนาคุณภาพชีวิต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2.1 การ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พัฒนาศักยภาพสตรีและองค์กรสตรี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2.2 การ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พัฒนาศักยภาพเครือข่ายสตรีทุกระดับ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2.3 การ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ส่งเสริมและพัฒนาคุณภาพชีวิต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2.4 การวิเคราะห์ผลกระทบเชิงสังคม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731475101"/>
                  </a:ext>
                </a:extLst>
              </a:tr>
              <a:tr h="102996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3.การเสริมสร้างขีดความสามารถองค์กรในการบริหารกองทุนฯ ตามระบบราชการ 4.0 และหลักธรรมา</a:t>
                      </a:r>
                      <a:r>
                        <a:rPr lang="th-TH" sz="1400" b="1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3.1 การ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พัฒนาสมรรถนะบุคลากร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3.2 การปรับเปลี่ยนองค์กรสู่การเป็นราชการดิจิทัล</a:t>
                      </a: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3.3 การ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พัฒนาระบบในการบริหารจัดการด้วยนวัตกรรมและองค์ความรู้</a:t>
                      </a: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3.4 การยกระดับขวัญกำลังใจของบุคลากร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6173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9475" y="731498"/>
            <a:ext cx="2168863" cy="5001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76200" tIns="38100" rIns="76200" bIns="38100" numCol="1" anchor="t" anchorCtr="0" compatLnSpc="1">
            <a:prstTxWarp prst="textNoShape">
              <a:avLst/>
            </a:prstTxWarp>
            <a:spAutoFit/>
          </a:bodyPr>
          <a:lstStyle/>
          <a:p>
            <a:pPr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ประเด็นการพัฒนา</a:t>
            </a:r>
            <a:endParaRPr lang="th-TH" altLang="th-TH" sz="48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Group 62">
            <a:extLst>
              <a:ext uri="{FF2B5EF4-FFF2-40B4-BE49-F238E27FC236}">
                <a16:creationId xmlns:a16="http://schemas.microsoft.com/office/drawing/2014/main" id="{CAB89D47-5011-974B-3B1F-5E1391E846FF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0D560859-F2A5-3F6E-2CD1-DB418A85CA4A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762EA2FD-038C-A6D3-8D52-57A979E6ED5D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สี่เหลี่ยมผืนผ้า 47">
                <a:extLst>
                  <a:ext uri="{FF2B5EF4-FFF2-40B4-BE49-F238E27FC236}">
                    <a16:creationId xmlns:a16="http://schemas.microsoft.com/office/drawing/2014/main" id="{2141F772-5E39-7AA5-D627-0F0B6BB1E604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CB1416C-B503-39B2-A93D-5D1C25E5FBE5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16C0B92-C5EB-3010-EF6D-53122414812E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A01E9695-25EA-7D14-1BEF-4FA307EC4AEC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7" name="กล่องข้อความ 8">
                <a:extLst>
                  <a:ext uri="{FF2B5EF4-FFF2-40B4-BE49-F238E27FC236}">
                    <a16:creationId xmlns:a16="http://schemas.microsoft.com/office/drawing/2014/main" id="{25816F0B-9BA9-3EBE-E8D1-24792F6C5AE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8" name="วงรี 13">
                <a:extLst>
                  <a:ext uri="{FF2B5EF4-FFF2-40B4-BE49-F238E27FC236}">
                    <a16:creationId xmlns:a16="http://schemas.microsoft.com/office/drawing/2014/main" id="{A121D3F4-6A15-2AAC-235A-C5E0788614D8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9" name="รูปภาพ 65">
                <a:extLst>
                  <a:ext uri="{FF2B5EF4-FFF2-40B4-BE49-F238E27FC236}">
                    <a16:creationId xmlns:a16="http://schemas.microsoft.com/office/drawing/2014/main" id="{F43CFF52-F0B4-7066-D2D4-C9BED99F2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3425FA03-DDEA-CFB3-AFCB-6426983C68EB}"/>
              </a:ext>
            </a:extLst>
          </p:cNvPr>
          <p:cNvSpPr/>
          <p:nvPr/>
        </p:nvSpPr>
        <p:spPr>
          <a:xfrm>
            <a:off x="259977" y="99877"/>
            <a:ext cx="5658477" cy="532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ร่างแผนปฏิบัติการประจำปีบัญชี 2566 กองทุนพัฒนาบทบาทสตรี</a:t>
            </a:r>
            <a:endParaRPr lang="en-US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en-US" sz="1400" b="1" spc="-30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4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121760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402170"/>
              </p:ext>
            </p:extLst>
          </p:nvPr>
        </p:nvGraphicFramePr>
        <p:xfrm>
          <a:off x="179295" y="980001"/>
          <a:ext cx="9798424" cy="4650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3091">
                  <a:extLst>
                    <a:ext uri="{9D8B030D-6E8A-4147-A177-3AD203B41FA5}">
                      <a16:colId xmlns:a16="http://schemas.microsoft.com/office/drawing/2014/main" val="2341558291"/>
                    </a:ext>
                  </a:extLst>
                </a:gridCol>
                <a:gridCol w="1116300">
                  <a:extLst>
                    <a:ext uri="{9D8B030D-6E8A-4147-A177-3AD203B41FA5}">
                      <a16:colId xmlns:a16="http://schemas.microsoft.com/office/drawing/2014/main" val="1345965383"/>
                    </a:ext>
                  </a:extLst>
                </a:gridCol>
                <a:gridCol w="1441554">
                  <a:extLst>
                    <a:ext uri="{9D8B030D-6E8A-4147-A177-3AD203B41FA5}">
                      <a16:colId xmlns:a16="http://schemas.microsoft.com/office/drawing/2014/main" val="3702540524"/>
                    </a:ext>
                  </a:extLst>
                </a:gridCol>
                <a:gridCol w="1993563">
                  <a:extLst>
                    <a:ext uri="{9D8B030D-6E8A-4147-A177-3AD203B41FA5}">
                      <a16:colId xmlns:a16="http://schemas.microsoft.com/office/drawing/2014/main" val="4148593433"/>
                    </a:ext>
                  </a:extLst>
                </a:gridCol>
                <a:gridCol w="1273916">
                  <a:extLst>
                    <a:ext uri="{9D8B030D-6E8A-4147-A177-3AD203B41FA5}">
                      <a16:colId xmlns:a16="http://schemas.microsoft.com/office/drawing/2014/main" val="1367610668"/>
                    </a:ext>
                  </a:extLst>
                </a:gridCol>
              </a:tblGrid>
              <a:tr h="442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C2DED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ค่าเป้าหมาย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หน่วยงานรับผิดชอบ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94089"/>
                  </a:ext>
                </a:extLst>
              </a:tr>
              <a:tr h="476078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จำนวนโครงการที่กองทุนพัฒนาบทบาทสตรีอนุมัติ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ในการส่งเสริมอาชีพ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,500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3735690503"/>
                  </a:ext>
                </a:extLst>
              </a:tr>
              <a:tr h="57062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 มีรายได้เพิ่มขึ้น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1251357889"/>
                  </a:ext>
                </a:extLst>
              </a:tr>
              <a:tr h="52347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จำนวนผลิตภัณฑ์ของสตรีได้รับการพัฒนาเป็นผลิตภัณฑ์ชุมชน (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OTOP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ผลิตภัณฑ์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239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2718641581"/>
                  </a:ext>
                </a:extLst>
              </a:tr>
              <a:tr h="52347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3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จำนวนสตรี ได้รับการพัฒนาศักยภาพในด้านเศรษฐกิจ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สังคม การเมืองในชุมชน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275150970"/>
                  </a:ext>
                </a:extLst>
              </a:tr>
              <a:tr h="785206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จำนวนองค์กรที่มีบทบาทในการพัฒนาศักยภาพ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และคุณภาพชีวิตที่ได้รับการอนุมัติเงินอุดหนุนกองทุนพัฒนาบทบาทสตรี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กลุ่ม/องค์กร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2006813909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</a:t>
                      </a:r>
                      <a:r>
                        <a:rPr lang="th-TH" sz="1300" kern="120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จำนวนโครงการที่องค์กรสตรีได้รับการสนับสนุนเงินจากกองทุนพัฒนาบทบาทสตรีเพื่อพัฒนาบทบาท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และคุณภาพชีวิตสตรี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1693899973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การบริหารกองทุนพัฒนาบทบาทสตรีมีผลการดำเนินงานผ่านเกณฑ์มาตรฐานตามที่กระทรวงการคลังกำหนด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3638099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685" y="302893"/>
            <a:ext cx="9691970" cy="5386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>
              <a:lnSpc>
                <a:spcPct val="150000"/>
              </a:lnSpc>
              <a:tabLst>
                <a:tab pos="4055900" algn="l"/>
              </a:tabLst>
            </a:pPr>
            <a:r>
              <a:rPr lang="th-TH" altLang="th-TH" sz="2000" b="1" spc="-6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ตัวชี้วัดและค่าเป้าหมายตามแผนปฏิบัติการ ประจำ</a:t>
            </a:r>
            <a:r>
              <a:rPr lang="th-TH" altLang="th-TH" sz="2000" b="1" spc="-6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ปีบ</a:t>
            </a:r>
            <a:r>
              <a:rPr lang="th-TH" altLang="th-TH" sz="2000" b="1" spc="-6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ั</a:t>
            </a:r>
            <a:r>
              <a:rPr lang="th-TH" altLang="th-TH" sz="2000" b="1" spc="-6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ญชี </a:t>
            </a:r>
            <a:r>
              <a:rPr lang="th-TH" altLang="th-TH" sz="2000" b="1" spc="-6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กองทุนพัฒนาบทบาทสตรี </a:t>
            </a:r>
            <a:endParaRPr lang="th-TH" altLang="th-TH" sz="4800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49687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638822"/>
              </p:ext>
            </p:extLst>
          </p:nvPr>
        </p:nvGraphicFramePr>
        <p:xfrm>
          <a:off x="60935" y="989606"/>
          <a:ext cx="10024018" cy="3711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694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755779">
                  <a:extLst>
                    <a:ext uri="{9D8B030D-6E8A-4147-A177-3AD203B41FA5}">
                      <a16:colId xmlns:a16="http://schemas.microsoft.com/office/drawing/2014/main" val="1822482961"/>
                    </a:ext>
                  </a:extLst>
                </a:gridCol>
                <a:gridCol w="1016654">
                  <a:extLst>
                    <a:ext uri="{9D8B030D-6E8A-4147-A177-3AD203B41FA5}">
                      <a16:colId xmlns:a16="http://schemas.microsoft.com/office/drawing/2014/main" val="3984647918"/>
                    </a:ext>
                  </a:extLst>
                </a:gridCol>
                <a:gridCol w="1468993">
                  <a:extLst>
                    <a:ext uri="{9D8B030D-6E8A-4147-A177-3AD203B41FA5}">
                      <a16:colId xmlns:a16="http://schemas.microsoft.com/office/drawing/2014/main" val="4198220598"/>
                    </a:ext>
                  </a:extLst>
                </a:gridCol>
                <a:gridCol w="235531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67924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30969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49445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58685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21730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49445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30969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12490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34390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28518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36416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9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th-TH" dirty="0"/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34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434869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การพัฒนาและเพิ่มประสิทธิภาพกลุ่มอาชีพสตรี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5260" marR="6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465534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จัดสรรงบทุนหมุนเวียนให้จังหวัด/กทม.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600,000,000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จังหวัด/กทม.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  <a:tr h="408193">
                <a:tc gridSpan="4"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กลยุทธ์ : การส่งเสริมช่องทางการตลาด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7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โครงการส่งเสริมช่องทางการตลาดผลิตภัณฑ์กลุ่มอาชีพสมาชิกองทุนพัฒนาบทบาทสตรี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76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5,175,000.00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จังหวัด/กทม.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10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โครงการส่งเสริมช่องทางการตลาดผลิตภัณฑ์กลุ่มอาชีพสมาชิกองทุนพัฒนาบทบาทสตรีกรุงเทพมหานคร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กทม.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กทม.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183618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96292" y="11435292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1792" y="11426032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935" y="358396"/>
            <a:ext cx="10024018" cy="4216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การเสริมสร้างอาชีพและรายได้แก่สตรี</a:t>
            </a:r>
            <a:endParaRPr lang="en-US" sz="20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08478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9146" y="2444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09146" y="282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39047" y="130318"/>
            <a:ext cx="9881905" cy="7509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ประเด็นการพัฒนาที่ 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การเสริมสร้างความเข้มแข็งสตรี องค์กรสตรี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และการพัฒนาคุณภาพชีวิตส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ตรี</a:t>
            </a:r>
            <a:endParaRPr lang="en-US" sz="20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1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055768"/>
              </p:ext>
            </p:extLst>
          </p:nvPr>
        </p:nvGraphicFramePr>
        <p:xfrm>
          <a:off x="139047" y="985841"/>
          <a:ext cx="9881904" cy="447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822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701429679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3699948681"/>
                    </a:ext>
                  </a:extLst>
                </a:gridCol>
                <a:gridCol w="1420715">
                  <a:extLst>
                    <a:ext uri="{9D8B030D-6E8A-4147-A177-3AD203B41FA5}">
                      <a16:colId xmlns:a16="http://schemas.microsoft.com/office/drawing/2014/main" val="4084591095"/>
                    </a:ext>
                  </a:extLst>
                </a:gridCol>
                <a:gridCol w="232191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64126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27694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45909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55017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36802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18586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45909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27694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53735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28976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06401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7173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33925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163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th-TH" dirty="0"/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งบประมาณ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31321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th-TH" dirty="0"/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412982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พัฒนาศักยภาพสตรีและองค์กรสตรี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514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การจัดสรรเงินอุดหนุน</a:t>
                      </a:r>
                      <a:b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ให้จังหวัด/กทม.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77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90,000,000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จังหวัด/กทม.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  <a:tr h="286781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 : การพัฒนาศักยภาพเครือข่ายสตรีทุกระดับ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17637"/>
                  </a:ext>
                </a:extLst>
              </a:tr>
              <a:tr h="514125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โครงการเพิ่มประสิทธิภาพการปฏิบัติงานกองทุนพัฒนาบทบาทสตรีแก่กลไกการขับเคลื่อน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อำเภอ/จังหวัด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878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77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33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,199,300.00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อำเภอ/จังหวัด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98279"/>
                  </a:ext>
                </a:extLst>
              </a:tr>
              <a:tr h="514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กิจกรรมที่ 1 เพิ่มประสิทธิภาพการปฏิบัติงานกองทุนพัฒนาบทบาทสตรีแก่กลไกขับเคลื่อนกองทุนพัฒนาบทบาทสตรีระดับอำเภอ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878/1/</a:t>
                      </a:r>
                      <a:b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26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,340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17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,560,000.00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อำเภอ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2910"/>
                  </a:ext>
                </a:extLst>
              </a:tr>
              <a:tr h="514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กิจกรรมที่ 2 เพิ่มประสิทธิภาพการปฏิบัติงานกองทุนพัฒนาบทบาทสตรีแก่กลไกขับเคลื่อนกองทุนพัฒนาบทบาทสตรีระดับจังหวัด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76/1/</a:t>
                      </a:r>
                      <a:b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,800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,116,000.00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08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913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9146" y="2444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09146" y="282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39047" y="130318"/>
            <a:ext cx="9881905" cy="7509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ประเด็นการพัฒนาที่ 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การเสริมสร้างความเข้มแข็งสตรี องค์กรสตรี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และการพัฒนาคุณภาพชีวิตส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ตรี</a:t>
            </a:r>
            <a:endParaRPr lang="en-US" sz="20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1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40553"/>
              </p:ext>
            </p:extLst>
          </p:nvPr>
        </p:nvGraphicFramePr>
        <p:xfrm>
          <a:off x="139048" y="1065915"/>
          <a:ext cx="9881904" cy="400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822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701429679"/>
                    </a:ext>
                  </a:extLst>
                </a:gridCol>
                <a:gridCol w="755780">
                  <a:extLst>
                    <a:ext uri="{9D8B030D-6E8A-4147-A177-3AD203B41FA5}">
                      <a16:colId xmlns:a16="http://schemas.microsoft.com/office/drawing/2014/main" val="1532060745"/>
                    </a:ext>
                  </a:extLst>
                </a:gridCol>
                <a:gridCol w="1299417">
                  <a:extLst>
                    <a:ext uri="{9D8B030D-6E8A-4147-A177-3AD203B41FA5}">
                      <a16:colId xmlns:a16="http://schemas.microsoft.com/office/drawing/2014/main" val="3969043101"/>
                    </a:ext>
                  </a:extLst>
                </a:gridCol>
                <a:gridCol w="232191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64126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27694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45909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55017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36802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18586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45909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27694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53735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28976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06401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7173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33925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654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th-TH" dirty="0"/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งบประมาณ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286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th-TH" dirty="0"/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314035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 : การพัฒนาศักยภาพเครือข่ายสตรีทุกระดับ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17637"/>
                  </a:ext>
                </a:extLst>
              </a:tr>
              <a:tr h="5629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โครงการสัมมนาคณะทำงาน     เครือข่ายกองทุนพัฒนาบทบาทสตรี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,549,000.00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(ศก.)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98279"/>
                  </a:ext>
                </a:extLst>
              </a:tr>
              <a:tr h="3087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hulabhorn Likit Text Light๙" panose="00000400000000000000" pitchFamily="2" charset="-34"/>
                        <a:buChar char="-"/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ภาคใต้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1/3/42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300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21302"/>
                  </a:ext>
                </a:extLst>
              </a:tr>
              <a:tr h="3167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hulabhorn Likit Text Light๙" panose="00000400000000000000" pitchFamily="2" charset="-34"/>
                        <a:buChar char="-"/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ภาคตะวันออกเฉียงเหนือ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1/3/60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410,000.00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98171"/>
                  </a:ext>
                </a:extLst>
              </a:tr>
              <a:tr h="29630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hulabhorn Likit Text Light๙" panose="00000400000000000000" pitchFamily="2" charset="-34"/>
                        <a:buChar char="-"/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ภาคกลาง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1/3/78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514,000.00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2910"/>
                  </a:ext>
                </a:extLst>
              </a:tr>
              <a:tr h="32101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hulabhorn Likit Text Light๙" panose="00000400000000000000" pitchFamily="2" charset="-34"/>
                        <a:buChar char="-"/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ภาคเหนือ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1/3/51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325,000.00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080760"/>
                  </a:ext>
                </a:extLst>
              </a:tr>
              <a:tr h="326955">
                <a:tc gridSpan="4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hulabhorn Likit Text Light๙" panose="00000400000000000000" pitchFamily="2" charset="-34"/>
                        <a:buNone/>
                      </a:pP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 : การวิเคราะห์ผลกระทบเชิงสังคม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137244"/>
                  </a:ext>
                </a:extLst>
              </a:tr>
              <a:tr h="5629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โครงการประเมินผลตอบแทนทางสังคมของกองทุนพัฒนาบทบาทสตรี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1,500,000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85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613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355" y="25616"/>
            <a:ext cx="9943236" cy="794085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ตามระบบราชการ 4.0 และหลักธรรมา</a:t>
            </a:r>
            <a:r>
              <a:rPr lang="th-TH" sz="2000" b="1" dirty="0" err="1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41839"/>
              </p:ext>
            </p:extLst>
          </p:nvPr>
        </p:nvGraphicFramePr>
        <p:xfrm>
          <a:off x="79226" y="914401"/>
          <a:ext cx="9991365" cy="4613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212">
                  <a:extLst>
                    <a:ext uri="{9D8B030D-6E8A-4147-A177-3AD203B41FA5}">
                      <a16:colId xmlns:a16="http://schemas.microsoft.com/office/drawing/2014/main" val="2646136925"/>
                    </a:ext>
                  </a:extLst>
                </a:gridCol>
                <a:gridCol w="692440">
                  <a:extLst>
                    <a:ext uri="{9D8B030D-6E8A-4147-A177-3AD203B41FA5}">
                      <a16:colId xmlns:a16="http://schemas.microsoft.com/office/drawing/2014/main" val="1601942885"/>
                    </a:ext>
                  </a:extLst>
                </a:gridCol>
                <a:gridCol w="691833">
                  <a:extLst>
                    <a:ext uri="{9D8B030D-6E8A-4147-A177-3AD203B41FA5}">
                      <a16:colId xmlns:a16="http://schemas.microsoft.com/office/drawing/2014/main" val="811694396"/>
                    </a:ext>
                  </a:extLst>
                </a:gridCol>
                <a:gridCol w="1207277">
                  <a:extLst>
                    <a:ext uri="{9D8B030D-6E8A-4147-A177-3AD203B41FA5}">
                      <a16:colId xmlns:a16="http://schemas.microsoft.com/office/drawing/2014/main" val="1522736390"/>
                    </a:ext>
                  </a:extLst>
                </a:gridCol>
                <a:gridCol w="300789">
                  <a:extLst>
                    <a:ext uri="{9D8B030D-6E8A-4147-A177-3AD203B41FA5}">
                      <a16:colId xmlns:a16="http://schemas.microsoft.com/office/drawing/2014/main" val="2647482111"/>
                    </a:ext>
                  </a:extLst>
                </a:gridCol>
                <a:gridCol w="288759">
                  <a:extLst>
                    <a:ext uri="{9D8B030D-6E8A-4147-A177-3AD203B41FA5}">
                      <a16:colId xmlns:a16="http://schemas.microsoft.com/office/drawing/2014/main" val="3941137754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3811917993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319582352"/>
                    </a:ext>
                  </a:extLst>
                </a:gridCol>
                <a:gridCol w="300790">
                  <a:extLst>
                    <a:ext uri="{9D8B030D-6E8A-4147-A177-3AD203B41FA5}">
                      <a16:colId xmlns:a16="http://schemas.microsoft.com/office/drawing/2014/main" val="3395601967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369604267"/>
                    </a:ext>
                  </a:extLst>
                </a:gridCol>
                <a:gridCol w="266894">
                  <a:extLst>
                    <a:ext uri="{9D8B030D-6E8A-4147-A177-3AD203B41FA5}">
                      <a16:colId xmlns:a16="http://schemas.microsoft.com/office/drawing/2014/main" val="1731260531"/>
                    </a:ext>
                  </a:extLst>
                </a:gridCol>
                <a:gridCol w="238432">
                  <a:extLst>
                    <a:ext uri="{9D8B030D-6E8A-4147-A177-3AD203B41FA5}">
                      <a16:colId xmlns:a16="http://schemas.microsoft.com/office/drawing/2014/main" val="1774528882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1159821135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70652388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771815674"/>
                    </a:ext>
                  </a:extLst>
                </a:gridCol>
                <a:gridCol w="216570">
                  <a:extLst>
                    <a:ext uri="{9D8B030D-6E8A-4147-A177-3AD203B41FA5}">
                      <a16:colId xmlns:a16="http://schemas.microsoft.com/office/drawing/2014/main" val="3906748208"/>
                    </a:ext>
                  </a:extLst>
                </a:gridCol>
                <a:gridCol w="794083">
                  <a:extLst>
                    <a:ext uri="{9D8B030D-6E8A-4147-A177-3AD203B41FA5}">
                      <a16:colId xmlns:a16="http://schemas.microsoft.com/office/drawing/2014/main" val="133633654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892212862"/>
                    </a:ext>
                  </a:extLst>
                </a:gridCol>
              </a:tblGrid>
              <a:tr h="4439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กลยุทธ์/แผนงาน/โครงการ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งบประมาณทั้งสิ้น (บาท)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2567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66093"/>
                  </a:ext>
                </a:extLst>
              </a:tr>
              <a:tr h="4439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38223"/>
                  </a:ext>
                </a:extLst>
              </a:tr>
              <a:tr h="368226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พัฒนาและสมรรถนะบุคลากร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5281" marR="65281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5281" marR="65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537599"/>
                  </a:ext>
                </a:extLst>
              </a:tr>
              <a:tr h="656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โครงการประชุมเชิงปฏิบัติการพัฒนาศักยภาพบุคลากรของสำนักงานกองทุนพัฒนาบทบาทสตรี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1/3/70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507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(อน.)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602587"/>
                  </a:ext>
                </a:extLst>
              </a:tr>
              <a:tr h="81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โครงการฝึกอบรมการใช้งานระบบบัญชีการเงิน (</a:t>
                      </a: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ERP</a:t>
                      </a: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และระบบโปรแกรมทะเบียนลูกหนี้ใหม่ (</a:t>
                      </a: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Loan Management : LM</a:t>
                      </a: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</a:t>
                      </a:r>
                      <a:b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244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,768,300.00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(นย.)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418901"/>
                  </a:ext>
                </a:extLst>
              </a:tr>
              <a:tr h="116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โครงการประชุมเชิงปฏิบัติการเพิ่มประสิทธิภาพการดำเนินงานกองทุนพัฒนาบทบาทสตรี สำหรับผู้อำนวยการกลุ่มงานประสานและสนับสนุนการบริหารงานพัฒนาชุมชน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1/3/82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582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,230.00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(นย.)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825516"/>
                  </a:ext>
                </a:extLst>
              </a:tr>
              <a:tr h="71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โครงการอบรมกฎหมายที่เกี่ยวข้องกับการดำเนินงานกองทุนพัฒนาบทบาทสตรี 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1/3/167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,315,070.00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(กม.)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2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162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23768" y="313674"/>
            <a:ext cx="9726709" cy="7932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76200" tIns="38100" rIns="76200" bIns="381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ตามระบบราชการ 4.0 และหลักธรรมา</a:t>
            </a:r>
            <a:r>
              <a:rPr lang="th-TH" sz="2000" b="1" dirty="0" err="1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  <a: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730076"/>
              </p:ext>
            </p:extLst>
          </p:nvPr>
        </p:nvGraphicFramePr>
        <p:xfrm>
          <a:off x="187672" y="1244512"/>
          <a:ext cx="9834635" cy="4379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304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852033">
                  <a:extLst>
                    <a:ext uri="{9D8B030D-6E8A-4147-A177-3AD203B41FA5}">
                      <a16:colId xmlns:a16="http://schemas.microsoft.com/office/drawing/2014/main" val="381802294"/>
                    </a:ext>
                  </a:extLst>
                </a:gridCol>
                <a:gridCol w="734198">
                  <a:extLst>
                    <a:ext uri="{9D8B030D-6E8A-4147-A177-3AD203B41FA5}">
                      <a16:colId xmlns:a16="http://schemas.microsoft.com/office/drawing/2014/main" val="3554784230"/>
                    </a:ext>
                  </a:extLst>
                </a:gridCol>
                <a:gridCol w="1125972">
                  <a:extLst>
                    <a:ext uri="{9D8B030D-6E8A-4147-A177-3AD203B41FA5}">
                      <a16:colId xmlns:a16="http://schemas.microsoft.com/office/drawing/2014/main" val="3239431862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76727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40631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45960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9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34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266832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การพัฒนาระบบในการบริหารจัดการด้วยนวัตกรรม</a:t>
                      </a:r>
                      <a:b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และองค์ความรู้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7280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โครงการประชุมเชิงปฏิบัติการเพิ่มประสิทธิภาพการดำเนินงานกองทุนพัฒนาบทบาทสตรี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1/3/146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980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(อน.)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โครงการทบทวนแผนยุทธศาสตร์การบริหารทรัพยากรกองทุนพัฒนาบทบาทสตรี กรมการพัฒนาชุมชน ประจำปีงบประมาณ พ.ศ. 2566 – 2570 และจัดทำแผนทรัพยากรบุคคล กองทุนพัฒนาบทบาทสตรี ประจำปีบัญชี 2568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1/3/70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520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(อน.)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667888"/>
                  </a:ext>
                </a:extLst>
              </a:tr>
              <a:tr h="465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โครงการประชุมเชิงปฏิบัติการควบคุมภายในและบริหารจัดการ</a:t>
                      </a:r>
                      <a:r>
                        <a:rPr lang="th-TH" sz="1200" b="1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ความเสี่ยงของกองทุนพัฒนาบทบาทสตรี 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ประจำปีบัญชี 2567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1/3/66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487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,800.00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(อน.)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0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18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44019"/>
              </p:ext>
            </p:extLst>
          </p:nvPr>
        </p:nvGraphicFramePr>
        <p:xfrm>
          <a:off x="89149" y="697347"/>
          <a:ext cx="9940222" cy="457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7017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03205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8380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6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600" b="1" u="sng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th-TH" sz="16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 การบริหารจัดการหนี้ของกองทุนพัฒนาบทบาทสตรี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6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6961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ให้สำนักงานกองทุนพัฒนาบทบาทสตรีถอดบทเรียนจังหวัดนราธิวาสที่มีการบริหารจัดการหนี้ได้ดี ทำให้มีหนี้ค้างชำระลดลงจำนวนมาก จากเดิม เมื่อวันที่ 26 มีนาคม 2566 มีหนี้ค้างชำระ จำนวน 13,195,431.83 บาท คิดเป็นร้อยละ 20.94  ของหนี้คงเหลือ 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ซึ่งอยู่ในลำดับที่ 30 ของประเทศ ณ วันที่ 24 พฤษภาคม 2566 </a:t>
                      </a:r>
                      <a:b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จังหวัดนราธิวาสมีหนี้ค้างชำระ จำนวน 1,188,856.13 บาท คิดเป็น</a:t>
                      </a:r>
                      <a:b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1.89 ของหนี้คงเหลือ อยู่ลำดับที่ 1  ของประเทศ มีหนี้ค้างชำระลดลง จำนวน 12,006,575.70 บาท ให้นำบทเรียนการบริหารจัดการหนี้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ค้างชำระของจังหวัดนราธิวาสเผยแพร่ให้กับจังหวัดอื่น ๆ เพื่อใช้เป็นแนวทางในการบริหารจัดการหนี้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ได้ทำหนังสือประทับตราของจังหวัดนราธิวาสเผยแพร่ให้กับจังหวัดทุกจังหวัดเรียบร้อยแล้ว ตามหนังสือที่ มท 0416.2/ว 2370 </a:t>
                      </a:r>
                      <a:b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ลงวันที่ 14 มิถุนายน 2566 และนำเข้าในการประชุมผ่านระบบวีดิทัศน์</a:t>
                      </a: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ทางไกล (</a:t>
                      </a:r>
                      <a:r>
                        <a:rPr lang="en-US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Video Conference) </a:t>
                      </a: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ครั้งที่ 6/2566 เมื่อวันพุธที่ 21 มิถุนายน 2566</a:t>
                      </a: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เพื่อให้จังหวัดอื่น ๆ ใช้เป็นแนวทางในการบริหารจัดการหนี้ (เอกสารแนบ 2)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1428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23768" y="313674"/>
            <a:ext cx="9726709" cy="7932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76200" tIns="38100" rIns="76200" bIns="381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ตามระบบราชการ 4.0 และหลักธรรมา</a:t>
            </a:r>
            <a:r>
              <a:rPr lang="th-TH" sz="2000" b="1" dirty="0" err="1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  <a: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986773"/>
              </p:ext>
            </p:extLst>
          </p:nvPr>
        </p:nvGraphicFramePr>
        <p:xfrm>
          <a:off x="187672" y="1244512"/>
          <a:ext cx="9834635" cy="3790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304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852033">
                  <a:extLst>
                    <a:ext uri="{9D8B030D-6E8A-4147-A177-3AD203B41FA5}">
                      <a16:colId xmlns:a16="http://schemas.microsoft.com/office/drawing/2014/main" val="381802294"/>
                    </a:ext>
                  </a:extLst>
                </a:gridCol>
                <a:gridCol w="734198">
                  <a:extLst>
                    <a:ext uri="{9D8B030D-6E8A-4147-A177-3AD203B41FA5}">
                      <a16:colId xmlns:a16="http://schemas.microsoft.com/office/drawing/2014/main" val="3554784230"/>
                    </a:ext>
                  </a:extLst>
                </a:gridCol>
                <a:gridCol w="1125972">
                  <a:extLst>
                    <a:ext uri="{9D8B030D-6E8A-4147-A177-3AD203B41FA5}">
                      <a16:colId xmlns:a16="http://schemas.microsoft.com/office/drawing/2014/main" val="3239431862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76727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40631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45960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6719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886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523195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การพัฒนาระบบในการบริหารจัดการด้วยนวัตกรรม</a:t>
                      </a:r>
                      <a:b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และองค์ความรู้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1226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โครงการประชุมเชิงปฏิบัติการทบทวนแผนปฏิบัติการระยะยาว 5 ปี (พ.ศ. 2566 – 2570) กองทุนพัฒนาบทบาทสตรี และจัดทำแผนปฏิบัติการ ประจำปีบัญชี 2568 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1/3/54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366</a:t>
                      </a: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,100.00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(นย.)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  <a:tr h="87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โครงการประชุมเชิงปฏิบัติการบริหารจัดการลูกหนี้กองทุนพัฒนาบทบาทสตรี ประจำปีงบประมาณ พ.ศ. 2567 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1/3/83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591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,710.00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(นย.)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66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538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23768" y="313674"/>
            <a:ext cx="9726709" cy="7932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76200" tIns="38100" rIns="76200" bIns="381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ตามระบบราชการ 4.0 และหลักธรรมา</a:t>
            </a:r>
            <a:r>
              <a:rPr lang="th-TH" sz="2000" b="1" dirty="0" err="1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  <a: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393728"/>
              </p:ext>
            </p:extLst>
          </p:nvPr>
        </p:nvGraphicFramePr>
        <p:xfrm>
          <a:off x="187672" y="1244512"/>
          <a:ext cx="9834635" cy="3706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304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852033">
                  <a:extLst>
                    <a:ext uri="{9D8B030D-6E8A-4147-A177-3AD203B41FA5}">
                      <a16:colId xmlns:a16="http://schemas.microsoft.com/office/drawing/2014/main" val="381802294"/>
                    </a:ext>
                  </a:extLst>
                </a:gridCol>
                <a:gridCol w="600783">
                  <a:extLst>
                    <a:ext uri="{9D8B030D-6E8A-4147-A177-3AD203B41FA5}">
                      <a16:colId xmlns:a16="http://schemas.microsoft.com/office/drawing/2014/main" val="3554784230"/>
                    </a:ext>
                  </a:extLst>
                </a:gridCol>
                <a:gridCol w="1259387">
                  <a:extLst>
                    <a:ext uri="{9D8B030D-6E8A-4147-A177-3AD203B41FA5}">
                      <a16:colId xmlns:a16="http://schemas.microsoft.com/office/drawing/2014/main" val="2411245959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76727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40631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45960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9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34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266832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การยกระดับขวัญ</a:t>
                      </a: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กำลังของ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บุคลากร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488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โครงการเชิดชูเกียรติคนกองทุนพัฒนาบทบาทสตรี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(ศก.)</a:t>
                      </a:r>
                      <a:endParaRPr lang="en-US" sz="11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  <a:tr h="72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กิจกรรมที่ 1 การคัดเลือกคนกองทุนพัฒนาบทบาทสตรีดีเด่นระดับจังหวัด (กรุงเทพมหานคร)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แห่ง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52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กทม.</a:t>
                      </a:r>
                      <a:endParaRPr lang="en-US" sz="11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102622"/>
                  </a:ext>
                </a:extLst>
              </a:tr>
              <a:tr h="72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กิจกรรมที่ 2 การคัดเลือกคนกองทุนพัฒนาบทบาทสตรีดีเด่นระดับเขตตรวจราชการ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เขต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18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4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kern="1200" spc="-70" baseline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(ศก.)</a:t>
                      </a:r>
                      <a:endParaRPr lang="en-US" sz="11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002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กิจกรรมที่ 3 เชิดชูเกียรติคนกองทุนพัฒนาบทบาทสตรี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,220,000.00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kern="1200" spc="-70" baseline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(ศก.)</a:t>
                      </a:r>
                      <a:endParaRPr lang="en-US" sz="11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66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3465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23768" y="313674"/>
            <a:ext cx="9726709" cy="7932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76200" tIns="38100" rIns="76200" bIns="381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ตามระบบราชการ 4.0 และหลักธรรมา</a:t>
            </a:r>
            <a:r>
              <a:rPr lang="th-TH" sz="2000" b="1" dirty="0" err="1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  <a: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326950"/>
              </p:ext>
            </p:extLst>
          </p:nvPr>
        </p:nvGraphicFramePr>
        <p:xfrm>
          <a:off x="187672" y="1244512"/>
          <a:ext cx="9834635" cy="2516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304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852033">
                  <a:extLst>
                    <a:ext uri="{9D8B030D-6E8A-4147-A177-3AD203B41FA5}">
                      <a16:colId xmlns:a16="http://schemas.microsoft.com/office/drawing/2014/main" val="381802294"/>
                    </a:ext>
                  </a:extLst>
                </a:gridCol>
                <a:gridCol w="600783">
                  <a:extLst>
                    <a:ext uri="{9D8B030D-6E8A-4147-A177-3AD203B41FA5}">
                      <a16:colId xmlns:a16="http://schemas.microsoft.com/office/drawing/2014/main" val="3554784230"/>
                    </a:ext>
                  </a:extLst>
                </a:gridCol>
                <a:gridCol w="1259387">
                  <a:extLst>
                    <a:ext uri="{9D8B030D-6E8A-4147-A177-3AD203B41FA5}">
                      <a16:colId xmlns:a16="http://schemas.microsoft.com/office/drawing/2014/main" val="2411245959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76727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40631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45960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9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34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266832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การยกระดับขวัญกำลังของบุคลากร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488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โครงการเชิดชูเกียรติคนกองทุนพัฒนาบทบาทสตรี ประจำปี 2567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kern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3,548,300.00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  <a:tr h="72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กิจกรรมที่ 1 การคัดเลือกคนกองทุนพัฒนาบทบาทสตรีดีเด่นระดับจังหวัด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76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3,548,300.00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จังหวัด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10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7952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3" name="Group 3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58397</TotalTime>
  <Words>13593</Words>
  <Application>Microsoft Office PowerPoint</Application>
  <PresentationFormat>Custom</PresentationFormat>
  <Paragraphs>4062</Paragraphs>
  <Slides>94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12" baseType="lpstr">
      <vt:lpstr>Chulabhorn Likit Text</vt:lpstr>
      <vt:lpstr>JasmineUPC</vt:lpstr>
      <vt:lpstr>Times New Roman</vt:lpstr>
      <vt:lpstr>Angsana New</vt:lpstr>
      <vt:lpstr>Tahoma</vt:lpstr>
      <vt:lpstr>KodchiangUPC</vt:lpstr>
      <vt:lpstr>Chulabhorn Likit Text Light</vt:lpstr>
      <vt:lpstr>Chulabhorn Likit Text Light๙</vt:lpstr>
      <vt:lpstr>Calibri Light</vt:lpstr>
      <vt:lpstr>Roboto</vt:lpstr>
      <vt:lpstr>Cordia New</vt:lpstr>
      <vt:lpstr>Calibri</vt:lpstr>
      <vt:lpstr>Chulabhorn Likit Display Medium</vt:lpstr>
      <vt:lpstr>Arial</vt:lpstr>
      <vt:lpstr>Batang</vt:lpstr>
      <vt:lpstr>Fira Sans Extra Condensed Medium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 กองทุนพัฒนาบทบาทสตรี พ.ศ.2563 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วิสัยทัศน์ เป้าประสงค์/เป้าหมายหลัก พันธกิจ ประเด็นการพัฒนา กองทุนพัฒนาบทบาทสตรี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ประเด็นการพัฒนาที่ 3 การเสริมสร้างขีดความสามารถองค์กรในการบริหารกองทุนฯ  ตามระบบราชการ 4.0 และหลักธรรมาภิบาล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4207</cp:revision>
  <cp:lastPrinted>2023-06-22T04:50:26Z</cp:lastPrinted>
  <dcterms:created xsi:type="dcterms:W3CDTF">2021-03-14T09:40:19Z</dcterms:created>
  <dcterms:modified xsi:type="dcterms:W3CDTF">2023-06-22T05:16:37Z</dcterms:modified>
</cp:coreProperties>
</file>