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02"/>
  </p:notesMasterIdLst>
  <p:handoutMasterIdLst>
    <p:handoutMasterId r:id="rId103"/>
  </p:handoutMasterIdLst>
  <p:sldIdLst>
    <p:sldId id="772" r:id="rId2"/>
    <p:sldId id="410" r:id="rId3"/>
    <p:sldId id="1768" r:id="rId4"/>
    <p:sldId id="1769" r:id="rId5"/>
    <p:sldId id="1520" r:id="rId6"/>
    <p:sldId id="1081" r:id="rId7"/>
    <p:sldId id="798" r:id="rId8"/>
    <p:sldId id="1526" r:id="rId9"/>
    <p:sldId id="1529" r:id="rId10"/>
    <p:sldId id="2027" r:id="rId11"/>
    <p:sldId id="2028" r:id="rId12"/>
    <p:sldId id="2029" r:id="rId13"/>
    <p:sldId id="2030" r:id="rId14"/>
    <p:sldId id="635" r:id="rId15"/>
    <p:sldId id="2013" r:id="rId16"/>
    <p:sldId id="2054" r:id="rId17"/>
    <p:sldId id="2055" r:id="rId18"/>
    <p:sldId id="2056" r:id="rId19"/>
    <p:sldId id="2057" r:id="rId20"/>
    <p:sldId id="2058" r:id="rId21"/>
    <p:sldId id="2059" r:id="rId22"/>
    <p:sldId id="2060" r:id="rId23"/>
    <p:sldId id="2061" r:id="rId24"/>
    <p:sldId id="2062" r:id="rId25"/>
    <p:sldId id="2063" r:id="rId26"/>
    <p:sldId id="2064" r:id="rId27"/>
    <p:sldId id="1613" r:id="rId28"/>
    <p:sldId id="2094" r:id="rId29"/>
    <p:sldId id="2095" r:id="rId30"/>
    <p:sldId id="2096" r:id="rId31"/>
    <p:sldId id="2097" r:id="rId32"/>
    <p:sldId id="2098" r:id="rId33"/>
    <p:sldId id="2099" r:id="rId34"/>
    <p:sldId id="2100" r:id="rId35"/>
    <p:sldId id="2101" r:id="rId36"/>
    <p:sldId id="2102" r:id="rId37"/>
    <p:sldId id="2103" r:id="rId38"/>
    <p:sldId id="2104" r:id="rId39"/>
    <p:sldId id="2105" r:id="rId40"/>
    <p:sldId id="2106" r:id="rId41"/>
    <p:sldId id="2107" r:id="rId42"/>
    <p:sldId id="2108" r:id="rId43"/>
    <p:sldId id="1843" r:id="rId44"/>
    <p:sldId id="1720" r:id="rId45"/>
    <p:sldId id="1521" r:id="rId46"/>
    <p:sldId id="1994" r:id="rId47"/>
    <p:sldId id="1995" r:id="rId48"/>
    <p:sldId id="1996" r:id="rId49"/>
    <p:sldId id="636" r:id="rId50"/>
    <p:sldId id="325" r:id="rId51"/>
    <p:sldId id="1478" r:id="rId52"/>
    <p:sldId id="326" r:id="rId53"/>
    <p:sldId id="1639" r:id="rId54"/>
    <p:sldId id="1640" r:id="rId55"/>
    <p:sldId id="1641" r:id="rId56"/>
    <p:sldId id="1642" r:id="rId57"/>
    <p:sldId id="1643" r:id="rId58"/>
    <p:sldId id="1644" r:id="rId59"/>
    <p:sldId id="1646" r:id="rId60"/>
    <p:sldId id="2067" r:id="rId61"/>
    <p:sldId id="1778" r:id="rId62"/>
    <p:sldId id="2068" r:id="rId63"/>
    <p:sldId id="2069" r:id="rId64"/>
    <p:sldId id="2070" r:id="rId65"/>
    <p:sldId id="2071" r:id="rId66"/>
    <p:sldId id="2072" r:id="rId67"/>
    <p:sldId id="2073" r:id="rId68"/>
    <p:sldId id="2074" r:id="rId69"/>
    <p:sldId id="2035" r:id="rId70"/>
    <p:sldId id="2075" r:id="rId71"/>
    <p:sldId id="2076" r:id="rId72"/>
    <p:sldId id="2077" r:id="rId73"/>
    <p:sldId id="2078" r:id="rId74"/>
    <p:sldId id="2038" r:id="rId75"/>
    <p:sldId id="2079" r:id="rId76"/>
    <p:sldId id="2080" r:id="rId77"/>
    <p:sldId id="2081" r:id="rId78"/>
    <p:sldId id="2109" r:id="rId79"/>
    <p:sldId id="2110" r:id="rId80"/>
    <p:sldId id="2111" r:id="rId81"/>
    <p:sldId id="2082" r:id="rId82"/>
    <p:sldId id="2083" r:id="rId83"/>
    <p:sldId id="2084" r:id="rId84"/>
    <p:sldId id="2085" r:id="rId85"/>
    <p:sldId id="2086" r:id="rId86"/>
    <p:sldId id="2087" r:id="rId87"/>
    <p:sldId id="2088" r:id="rId88"/>
    <p:sldId id="2089" r:id="rId89"/>
    <p:sldId id="2090" r:id="rId90"/>
    <p:sldId id="2091" r:id="rId91"/>
    <p:sldId id="2092" r:id="rId92"/>
    <p:sldId id="2093" r:id="rId93"/>
    <p:sldId id="2041" r:id="rId94"/>
    <p:sldId id="2043" r:id="rId95"/>
    <p:sldId id="2044" r:id="rId96"/>
    <p:sldId id="2045" r:id="rId97"/>
    <p:sldId id="2046" r:id="rId98"/>
    <p:sldId id="2047" r:id="rId99"/>
    <p:sldId id="811" r:id="rId100"/>
    <p:sldId id="323" r:id="rId101"/>
  </p:sldIdLst>
  <p:sldSz cx="10160000" cy="5715000"/>
  <p:notesSz cx="6889750" cy="10021888"/>
  <p:embeddedFontLst>
    <p:embeddedFont>
      <p:font typeface="Roboto" panose="02000000000000000000" pitchFamily="2" charset="0"/>
      <p:bold r:id="rId104"/>
    </p:embeddedFont>
    <p:embeddedFont>
      <p:font typeface="Roboto Condensed" panose="020B0604020202020204" charset="0"/>
      <p:regular r:id="rId105"/>
      <p:bold r:id="rId106"/>
      <p:italic r:id="rId107"/>
      <p:boldItalic r:id="rId108"/>
    </p:embeddedFont>
    <p:embeddedFont>
      <p:font typeface="TH Sarabun New" panose="020B0604020202020204" charset="0"/>
      <p:regular r:id="rId109"/>
      <p:bold r:id="rId110"/>
      <p:italic r:id="rId111"/>
      <p:boldItalic r:id="rId112"/>
    </p:embeddedFont>
    <p:embeddedFont>
      <p:font typeface="Calibri Light" panose="020F0302020204030204" pitchFamily="34" charset="0"/>
      <p:regular r:id="rId113"/>
      <p:italic r:id="rId114"/>
    </p:embeddedFont>
    <p:embeddedFont>
      <p:font typeface="Cordia New" panose="020B0304020202020204" pitchFamily="34" charset="-34"/>
      <p:regular r:id="rId115"/>
      <p:bold r:id="rId116"/>
      <p:italic r:id="rId117"/>
      <p:boldItalic r:id="rId118"/>
    </p:embeddedFont>
    <p:embeddedFont>
      <p:font typeface="Wingdings 3" panose="05040102010807070707" pitchFamily="18" charset="2"/>
      <p:regular r:id="rId119"/>
    </p:embeddedFont>
    <p:embeddedFont>
      <p:font typeface="Angsana New" panose="02020603050405020304" pitchFamily="18" charset="-34"/>
      <p:regular r:id="rId120"/>
      <p:bold r:id="rId121"/>
      <p:italic r:id="rId122"/>
      <p:boldItalic r:id="rId123"/>
    </p:embeddedFont>
    <p:embeddedFont>
      <p:font typeface="KodchiangUPC" panose="02020603050405020304" pitchFamily="18" charset="-34"/>
      <p:regular r:id="rId124"/>
      <p:bold r:id="rId125"/>
      <p:italic r:id="rId126"/>
      <p:boldItalic r:id="rId127"/>
    </p:embeddedFont>
    <p:embeddedFont>
      <p:font typeface="Tahoma" panose="020B0604030504040204" pitchFamily="34" charset="0"/>
      <p:regular r:id="rId128"/>
      <p:bold r:id="rId129"/>
    </p:embeddedFont>
    <p:embeddedFont>
      <p:font typeface="Chulabhorn Likit Display Medium" panose="00000600000000000000" pitchFamily="50" charset="-34"/>
      <p:regular r:id="rId130"/>
    </p:embeddedFont>
    <p:embeddedFont>
      <p:font typeface="TH SarabunPSK" panose="020B0500040200020003" pitchFamily="34" charset="-34"/>
      <p:regular r:id="rId131"/>
      <p:bold r:id="rId132"/>
      <p:italic r:id="rId133"/>
      <p:boldItalic r:id="rId134"/>
    </p:embeddedFont>
    <p:embeddedFont>
      <p:font typeface="Chulabhorn Likit Text Light" panose="00000400000000000000" pitchFamily="50" charset="-34"/>
      <p:regular r:id="rId135"/>
    </p:embeddedFont>
    <p:embeddedFont>
      <p:font typeface="Calibri" panose="020F0502020204030204" pitchFamily="34" charset="0"/>
      <p:regular r:id="rId136"/>
      <p:bold r:id="rId137"/>
      <p:italic r:id="rId138"/>
      <p:boldItalic r:id="rId139"/>
    </p:embeddedFont>
    <p:embeddedFont>
      <p:font typeface="Chulabhorn Likit Text" panose="00000500000000000000" pitchFamily="50" charset="-34"/>
      <p:regular r:id="rId140"/>
      <p:bold r:id="rId141"/>
    </p:embeddedFont>
    <p:embeddedFont>
      <p:font typeface="TH SarabunIT๙" panose="020B0500040200020003" pitchFamily="34" charset="-34"/>
      <p:regular r:id="rId142"/>
      <p:bold r:id="rId143"/>
      <p:italic r:id="rId144"/>
      <p:boldItalic r:id="rId145"/>
    </p:embeddedFont>
    <p:embeddedFont>
      <p:font typeface="Wingdings 2" panose="05020102010507070707" pitchFamily="18" charset="2"/>
      <p:regular r:id="rId146"/>
    </p:embeddedFont>
    <p:embeddedFont>
      <p:font typeface="맑은 고딕" panose="020B0503020000020004" pitchFamily="34" charset="-127"/>
      <p:regular r:id="rId147"/>
      <p:bold r:id="rId148"/>
    </p:embeddedFont>
  </p:embeddedFontLst>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4" algn="l" defTabSz="457181" rtl="0" eaLnBrk="1" latinLnBrk="0" hangingPunct="1">
      <a:defRPr sz="1800" kern="1200">
        <a:solidFill>
          <a:schemeClr val="tx1"/>
        </a:solidFill>
        <a:latin typeface="+mn-lt"/>
        <a:ea typeface="+mn-ea"/>
        <a:cs typeface="+mn-cs"/>
      </a:defRPr>
    </a:lvl3pPr>
    <a:lvl4pPr marL="1371545" algn="l" defTabSz="457181" rtl="0" eaLnBrk="1" latinLnBrk="0" hangingPunct="1">
      <a:defRPr sz="1800" kern="1200">
        <a:solidFill>
          <a:schemeClr val="tx1"/>
        </a:solidFill>
        <a:latin typeface="+mn-lt"/>
        <a:ea typeface="+mn-ea"/>
        <a:cs typeface="+mn-cs"/>
      </a:defRPr>
    </a:lvl4pPr>
    <a:lvl5pPr marL="1828727" algn="l" defTabSz="457181" rtl="0" eaLnBrk="1" latinLnBrk="0" hangingPunct="1">
      <a:defRPr sz="1800" kern="1200">
        <a:solidFill>
          <a:schemeClr val="tx1"/>
        </a:solidFill>
        <a:latin typeface="+mn-lt"/>
        <a:ea typeface="+mn-ea"/>
        <a:cs typeface="+mn-cs"/>
      </a:defRPr>
    </a:lvl5pPr>
    <a:lvl6pPr marL="2285909" algn="l" defTabSz="457181" rtl="0" eaLnBrk="1" latinLnBrk="0" hangingPunct="1">
      <a:defRPr sz="1800" kern="1200">
        <a:solidFill>
          <a:schemeClr val="tx1"/>
        </a:solidFill>
        <a:latin typeface="+mn-lt"/>
        <a:ea typeface="+mn-ea"/>
        <a:cs typeface="+mn-cs"/>
      </a:defRPr>
    </a:lvl6pPr>
    <a:lvl7pPr marL="2743090" algn="l" defTabSz="457181" rtl="0" eaLnBrk="1" latinLnBrk="0" hangingPunct="1">
      <a:defRPr sz="1800" kern="1200">
        <a:solidFill>
          <a:schemeClr val="tx1"/>
        </a:solidFill>
        <a:latin typeface="+mn-lt"/>
        <a:ea typeface="+mn-ea"/>
        <a:cs typeface="+mn-cs"/>
      </a:defRPr>
    </a:lvl7pPr>
    <a:lvl8pPr marL="3200272" algn="l" defTabSz="457181" rtl="0" eaLnBrk="1" latinLnBrk="0" hangingPunct="1">
      <a:defRPr sz="1800" kern="1200">
        <a:solidFill>
          <a:schemeClr val="tx1"/>
        </a:solidFill>
        <a:latin typeface="+mn-lt"/>
        <a:ea typeface="+mn-ea"/>
        <a:cs typeface="+mn-cs"/>
      </a:defRPr>
    </a:lvl8pPr>
    <a:lvl9pPr marL="3657454"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2FF"/>
    <a:srgbClr val="E3DFFD"/>
    <a:srgbClr val="C5DEDD"/>
    <a:srgbClr val="FDE2E4"/>
    <a:srgbClr val="C28966"/>
    <a:srgbClr val="DFC1AF"/>
    <a:srgbClr val="EDDCD2"/>
    <a:srgbClr val="FFC5C5"/>
    <a:srgbClr val="DDBA97"/>
    <a:srgbClr val="F0E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สไตล์สีปานกลาง 2 - เน้น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สไตล์สีปานกลาง 2 - เน้น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สไตล์สีปานกลาง 2 - เน้น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สไตล์สีอ่อน 3 - เน้น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สไตล์สีปานกลาง 2 - เน้น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สไตล์สีอ่อน 2 - เน้น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สไตล์สีปานกลาง 2 - เน้น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สไตล์สีอ่อน 1 - เน้น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6" autoAdjust="0"/>
    <p:restoredTop sz="94322" autoAdjust="0"/>
  </p:normalViewPr>
  <p:slideViewPr>
    <p:cSldViewPr snapToGrid="0">
      <p:cViewPr>
        <p:scale>
          <a:sx n="75" d="100"/>
          <a:sy n="75" d="100"/>
        </p:scale>
        <p:origin x="1146" y="216"/>
      </p:cViewPr>
      <p:guideLst>
        <p:guide orient="horz" pos="1800"/>
        <p:guide pos="32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35.fntdata"/><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25.fntdata"/><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0.fntdata"/><Relationship Id="rId118" Type="http://schemas.openxmlformats.org/officeDocument/2006/relationships/font" Target="fonts/font15.fntdata"/><Relationship Id="rId134" Type="http://schemas.openxmlformats.org/officeDocument/2006/relationships/font" Target="fonts/font31.fntdata"/><Relationship Id="rId139" Type="http://schemas.openxmlformats.org/officeDocument/2006/relationships/font" Target="fonts/font36.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font" Target="fonts/font5.fntdata"/><Relationship Id="rId124" Type="http://schemas.openxmlformats.org/officeDocument/2006/relationships/font" Target="fonts/font21.fntdata"/><Relationship Id="rId129" Type="http://schemas.openxmlformats.org/officeDocument/2006/relationships/font" Target="fonts/font2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37.fntdata"/><Relationship Id="rId145" Type="http://schemas.openxmlformats.org/officeDocument/2006/relationships/font" Target="fonts/font4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1.fntdata"/><Relationship Id="rId119" Type="http://schemas.openxmlformats.org/officeDocument/2006/relationships/font" Target="fonts/font1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27.fntdata"/><Relationship Id="rId135" Type="http://schemas.openxmlformats.org/officeDocument/2006/relationships/font" Target="fonts/font32.fntdata"/><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font" Target="fonts/font22.fntdata"/><Relationship Id="rId141" Type="http://schemas.openxmlformats.org/officeDocument/2006/relationships/font" Target="fonts/font38.fntdata"/><Relationship Id="rId146" Type="http://schemas.openxmlformats.org/officeDocument/2006/relationships/font" Target="fonts/font4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131" Type="http://schemas.openxmlformats.org/officeDocument/2006/relationships/font" Target="fonts/font28.fntdata"/><Relationship Id="rId136" Type="http://schemas.openxmlformats.org/officeDocument/2006/relationships/font" Target="fonts/font33.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26" Type="http://schemas.openxmlformats.org/officeDocument/2006/relationships/font" Target="fonts/font23.fntdata"/><Relationship Id="rId147" Type="http://schemas.openxmlformats.org/officeDocument/2006/relationships/font" Target="fonts/font4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8.fntdata"/><Relationship Id="rId142" Type="http://schemas.openxmlformats.org/officeDocument/2006/relationships/font" Target="fonts/font3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3.fntdata"/><Relationship Id="rId137" Type="http://schemas.openxmlformats.org/officeDocument/2006/relationships/font" Target="fonts/font3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8.fntdata"/><Relationship Id="rId132" Type="http://schemas.openxmlformats.org/officeDocument/2006/relationships/font" Target="fonts/font2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3.fntdata"/><Relationship Id="rId12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9.fntdata"/><Relationship Id="rId143" Type="http://schemas.openxmlformats.org/officeDocument/2006/relationships/font" Target="fonts/font40.fntdata"/><Relationship Id="rId148" Type="http://schemas.openxmlformats.org/officeDocument/2006/relationships/font" Target="fonts/font4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font" Target="fonts/font9.fntdata"/><Relationship Id="rId133" Type="http://schemas.openxmlformats.org/officeDocument/2006/relationships/font" Target="fonts/font30.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notesMaster" Target="notesMasters/notesMaster1.xml"/><Relationship Id="rId123" Type="http://schemas.openxmlformats.org/officeDocument/2006/relationships/font" Target="fonts/font20.fntdata"/><Relationship Id="rId144" Type="http://schemas.openxmlformats.org/officeDocument/2006/relationships/font" Target="fonts/font41.fntdata"/><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46243570243387"/>
          <c:y val="5.0063718667147608E-2"/>
          <c:w val="0.85396252750659718"/>
          <c:h val="0.65078606904363001"/>
        </c:manualLayout>
      </c:layout>
      <c:bar3DChart>
        <c:barDir val="col"/>
        <c:grouping val="clustered"/>
        <c:varyColors val="0"/>
        <c:ser>
          <c:idx val="0"/>
          <c:order val="0"/>
          <c:tx>
            <c:strRef>
              <c:f>Sheet1!$B$1</c:f>
              <c:strCache>
                <c:ptCount val="1"/>
                <c:pt idx="0">
                  <c:v>งบประมาณจัดสรร</c:v>
                </c:pt>
              </c:strCache>
            </c:strRef>
          </c:tx>
          <c:spPr>
            <a:solidFill>
              <a:srgbClr val="F4D4E2"/>
            </a:solidFill>
            <a:ln>
              <a:noFill/>
            </a:ln>
            <a:effectLst/>
            <a:sp3d/>
          </c:spPr>
          <c:invertIfNegative val="0"/>
          <c:cat>
            <c:strRef>
              <c:f>Sheet1!$A$2:$A$5</c:f>
              <c:strCache>
                <c:ptCount val="4"/>
                <c:pt idx="0">
                  <c:v>งบบริหาร</c:v>
                </c:pt>
                <c:pt idx="1">
                  <c:v>เงินอุดหนุน</c:v>
                </c:pt>
                <c:pt idx="2">
                  <c:v>เงินทุนหมุนเวียน</c:v>
                </c:pt>
                <c:pt idx="3">
                  <c:v>ผลรวม</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1A25-4C16-94A5-95BCC0FF0643}"/>
            </c:ext>
          </c:extLst>
        </c:ser>
        <c:ser>
          <c:idx val="1"/>
          <c:order val="1"/>
          <c:tx>
            <c:strRef>
              <c:f>Sheet1!$C$1</c:f>
              <c:strCache>
                <c:ptCount val="1"/>
                <c:pt idx="0">
                  <c:v>ผลการเบิกจ่าย</c:v>
                </c:pt>
              </c:strCache>
            </c:strRef>
          </c:tx>
          <c:spPr>
            <a:solidFill>
              <a:schemeClr val="accent4">
                <a:lumMod val="60000"/>
                <a:lumOff val="40000"/>
              </a:schemeClr>
            </a:solidFill>
            <a:ln>
              <a:noFill/>
            </a:ln>
            <a:effectLst/>
            <a:sp3d/>
          </c:spPr>
          <c:invertIfNegative val="0"/>
          <c:cat>
            <c:strRef>
              <c:f>Sheet1!$A$2:$A$5</c:f>
              <c:strCache>
                <c:ptCount val="4"/>
                <c:pt idx="0">
                  <c:v>งบบริหาร</c:v>
                </c:pt>
                <c:pt idx="1">
                  <c:v>เงินอุดหนุน</c:v>
                </c:pt>
                <c:pt idx="2">
                  <c:v>เงินทุนหมุนเวียน</c:v>
                </c:pt>
                <c:pt idx="3">
                  <c:v>ผลรวม</c:v>
                </c:pt>
              </c:strCache>
            </c:strRef>
          </c:cat>
          <c:val>
            <c:numRef>
              <c:f>Sheet1!$C$2:$C$5</c:f>
              <c:numCache>
                <c:formatCode>General</c:formatCode>
                <c:ptCount val="4"/>
                <c:pt idx="0">
                  <c:v>62.72</c:v>
                </c:pt>
                <c:pt idx="1">
                  <c:v>92.66</c:v>
                </c:pt>
                <c:pt idx="2">
                  <c:v>91.83</c:v>
                </c:pt>
                <c:pt idx="3">
                  <c:v>83.69</c:v>
                </c:pt>
              </c:numCache>
            </c:numRef>
          </c:val>
          <c:extLst>
            <c:ext xmlns:c16="http://schemas.microsoft.com/office/drawing/2014/chart" uri="{C3380CC4-5D6E-409C-BE32-E72D297353CC}">
              <c16:uniqueId val="{00000001-1A25-4C16-94A5-95BCC0FF0643}"/>
            </c:ext>
          </c:extLst>
        </c:ser>
        <c:dLbls>
          <c:showLegendKey val="0"/>
          <c:showVal val="0"/>
          <c:showCatName val="0"/>
          <c:showSerName val="0"/>
          <c:showPercent val="0"/>
          <c:showBubbleSize val="0"/>
        </c:dLbls>
        <c:gapWidth val="150"/>
        <c:shape val="box"/>
        <c:axId val="674311952"/>
        <c:axId val="674313752"/>
        <c:axId val="0"/>
      </c:bar3DChart>
      <c:catAx>
        <c:axId val="674311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b" anchorCtr="0"/>
          <a:lstStyle/>
          <a:p>
            <a:pPr algn="just">
              <a:defRPr lang="en-US" sz="900" b="0"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674313752"/>
        <c:crosses val="autoZero"/>
        <c:auto val="1"/>
        <c:lblAlgn val="ctr"/>
        <c:lblOffset val="100"/>
        <c:noMultiLvlLbl val="0"/>
      </c:catAx>
      <c:valAx>
        <c:axId val="674313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674311952"/>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h-TH"/>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36839468173038E-2"/>
          <c:y val="6.1156421025780956E-2"/>
          <c:w val="0.92208821358267712"/>
          <c:h val="0.78374053987816561"/>
        </c:manualLayout>
      </c:layout>
      <c:barChart>
        <c:barDir val="col"/>
        <c:grouping val="clustered"/>
        <c:varyColors val="0"/>
        <c:ser>
          <c:idx val="0"/>
          <c:order val="0"/>
          <c:tx>
            <c:strRef>
              <c:f>Sheet1!$B$1</c:f>
              <c:strCache>
                <c:ptCount val="1"/>
                <c:pt idx="0">
                  <c:v>จัดสรร</c:v>
                </c:pt>
              </c:strCache>
            </c:strRef>
          </c:tx>
          <c:spPr>
            <a:solidFill>
              <a:schemeClr val="accent3">
                <a:lumMod val="20000"/>
                <a:lumOff val="80000"/>
              </a:schemeClr>
            </a:solidFill>
            <a:ln>
              <a:noFill/>
            </a:ln>
            <a:effectLst/>
          </c:spPr>
          <c:invertIfNegative val="0"/>
          <c:dLbls>
            <c:dLbl>
              <c:idx val="0"/>
              <c:layout>
                <c:manualLayout>
                  <c:x val="-3.961198651578525E-2"/>
                  <c:y val="-1.6616480993946334E-2"/>
                </c:manualLayout>
              </c:layout>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dLblPos val="outEnd"/>
              <c:showLegendKey val="0"/>
              <c:showVal val="1"/>
              <c:showCatName val="0"/>
              <c:showSerName val="0"/>
              <c:showPercent val="0"/>
              <c:showBubbleSize val="0"/>
              <c:extLst>
                <c:ext xmlns:c15="http://schemas.microsoft.com/office/drawing/2012/chart" uri="{CE6537A1-D6FC-4f65-9D91-7224C49458BB}">
                  <c15:layout>
                    <c:manualLayout>
                      <c:w val="3.7199185452874248E-2"/>
                      <c:h val="8.2075471905206476E-2"/>
                    </c:manualLayout>
                  </c15:layout>
                </c:ext>
                <c:ext xmlns:c16="http://schemas.microsoft.com/office/drawing/2014/chart" uri="{C3380CC4-5D6E-409C-BE32-E72D297353CC}">
                  <c16:uniqueId val="{00000003-BA1F-46A6-8F65-724003E70C97}"/>
                </c:ext>
              </c:extLst>
            </c:dLbl>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Chulabhorn Likit Text" panose="00000500000000000000" pitchFamily="50" charset="-34"/>
                    <a:ea typeface="+mn-ea"/>
                    <a:cs typeface="Chulabhorn Likit Text" panose="00000500000000000000" pitchFamily="50"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c:f>
              <c:numCache>
                <c:formatCode>mmm\-yy</c:formatCode>
                <c:ptCount val="1"/>
                <c:pt idx="0">
                  <c:v>243374</c:v>
                </c:pt>
              </c:numCache>
            </c:numRef>
          </c:cat>
          <c:val>
            <c:numRef>
              <c:f>Sheet1!$B$2</c:f>
              <c:numCache>
                <c:formatCode>#,##0</c:formatCode>
                <c:ptCount val="1"/>
                <c:pt idx="0">
                  <c:v>961</c:v>
                </c:pt>
              </c:numCache>
            </c:numRef>
          </c:val>
          <c:extLst>
            <c:ext xmlns:c16="http://schemas.microsoft.com/office/drawing/2014/chart" uri="{C3380CC4-5D6E-409C-BE32-E72D297353CC}">
              <c16:uniqueId val="{00000000-BA1F-46A6-8F65-724003E70C97}"/>
            </c:ext>
          </c:extLst>
        </c:ser>
        <c:ser>
          <c:idx val="1"/>
          <c:order val="1"/>
          <c:tx>
            <c:strRef>
              <c:f>Sheet1!$C$1</c:f>
              <c:strCache>
                <c:ptCount val="1"/>
                <c:pt idx="0">
                  <c:v>เป้า ครม.(ไตรมาส4)</c:v>
                </c:pt>
              </c:strCache>
            </c:strRef>
          </c:tx>
          <c:spPr>
            <a:solidFill>
              <a:srgbClr val="FFD5D5"/>
            </a:solidFill>
            <a:ln>
              <a:noFill/>
            </a:ln>
            <a:effectLst/>
          </c:spPr>
          <c:invertIfNegative val="0"/>
          <c:dLbls>
            <c:dLbl>
              <c:idx val="0"/>
              <c:layout>
                <c:manualLayout>
                  <c:x val="-3.5923007787728514E-2"/>
                  <c:y val="-2.5320624905047658E-2"/>
                </c:manualLayout>
              </c:layout>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A1F-46A6-8F65-724003E70C97}"/>
                </c:ext>
              </c:extLst>
            </c:dLbl>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Chulabhorn Likit Text" panose="00000500000000000000" pitchFamily="50" charset="-34"/>
                    <a:ea typeface="+mn-ea"/>
                    <a:cs typeface="Chulabhorn Likit Text" panose="00000500000000000000" pitchFamily="50"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c:f>
              <c:numCache>
                <c:formatCode>mmm\-yy</c:formatCode>
                <c:ptCount val="1"/>
                <c:pt idx="0">
                  <c:v>243374</c:v>
                </c:pt>
              </c:numCache>
            </c:numRef>
          </c:cat>
          <c:val>
            <c:numRef>
              <c:f>Sheet1!$C$2</c:f>
              <c:numCache>
                <c:formatCode>#,##0</c:formatCode>
                <c:ptCount val="1"/>
                <c:pt idx="0">
                  <c:v>961</c:v>
                </c:pt>
              </c:numCache>
            </c:numRef>
          </c:val>
          <c:extLst>
            <c:ext xmlns:c16="http://schemas.microsoft.com/office/drawing/2014/chart" uri="{C3380CC4-5D6E-409C-BE32-E72D297353CC}">
              <c16:uniqueId val="{00000001-BA1F-46A6-8F65-724003E70C97}"/>
            </c:ext>
          </c:extLst>
        </c:ser>
        <c:ser>
          <c:idx val="2"/>
          <c:order val="2"/>
          <c:tx>
            <c:strRef>
              <c:f>Sheet1!$D$1</c:f>
              <c:strCache>
                <c:ptCount val="1"/>
                <c:pt idx="0">
                  <c:v>เบิกจ่าย</c:v>
                </c:pt>
              </c:strCache>
            </c:strRef>
          </c:tx>
          <c:spPr>
            <a:solidFill>
              <a:schemeClr val="accent2">
                <a:lumMod val="20000"/>
                <a:lumOff val="80000"/>
              </a:schemeClr>
            </a:solidFill>
            <a:ln>
              <a:noFill/>
            </a:ln>
            <a:effectLst/>
          </c:spPr>
          <c:invertIfNegative val="0"/>
          <c:dLbls>
            <c:dLbl>
              <c:idx val="0"/>
              <c:layout>
                <c:manualLayout>
                  <c:x val="-3.5827137014575502E-2"/>
                  <c:y val="-3.4195991278076217E-2"/>
                </c:manualLayout>
              </c:layout>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A1F-46A6-8F65-724003E70C97}"/>
                </c:ext>
              </c:extLst>
            </c:dLbl>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Chulabhorn Likit Text" panose="00000500000000000000" pitchFamily="50" charset="-34"/>
                    <a:ea typeface="+mn-ea"/>
                    <a:cs typeface="Chulabhorn Likit Text" panose="00000500000000000000" pitchFamily="50"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c:f>
              <c:numCache>
                <c:formatCode>mmm\-yy</c:formatCode>
                <c:ptCount val="1"/>
                <c:pt idx="0">
                  <c:v>243374</c:v>
                </c:pt>
              </c:numCache>
            </c:numRef>
          </c:cat>
          <c:val>
            <c:numRef>
              <c:f>Sheet1!$D$2</c:f>
              <c:numCache>
                <c:formatCode>General</c:formatCode>
                <c:ptCount val="1"/>
                <c:pt idx="0">
                  <c:v>804</c:v>
                </c:pt>
              </c:numCache>
            </c:numRef>
          </c:val>
          <c:extLst>
            <c:ext xmlns:c16="http://schemas.microsoft.com/office/drawing/2014/chart" uri="{C3380CC4-5D6E-409C-BE32-E72D297353CC}">
              <c16:uniqueId val="{00000002-BA1F-46A6-8F65-724003E70C97}"/>
            </c:ext>
          </c:extLst>
        </c:ser>
        <c:dLbls>
          <c:dLblPos val="outEnd"/>
          <c:showLegendKey val="0"/>
          <c:showVal val="1"/>
          <c:showCatName val="0"/>
          <c:showSerName val="0"/>
          <c:showPercent val="0"/>
          <c:showBubbleSize val="0"/>
        </c:dLbls>
        <c:gapWidth val="234"/>
        <c:overlap val="-50"/>
        <c:axId val="1846727840"/>
        <c:axId val="1846728256"/>
      </c:barChart>
      <c:dateAx>
        <c:axId val="1846727840"/>
        <c:scaling>
          <c:orientation val="minMax"/>
        </c:scaling>
        <c:delete val="1"/>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crossAx val="1846728256"/>
        <c:crosses val="autoZero"/>
        <c:auto val="1"/>
        <c:lblOffset val="100"/>
        <c:baseTimeUnit val="days"/>
      </c:dateAx>
      <c:valAx>
        <c:axId val="1846728256"/>
        <c:scaling>
          <c:orientation val="minMax"/>
          <c:max val="100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184672784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289745833048075"/>
          <c:y val="0.847285346352594"/>
          <c:w val="0.74295170316067871"/>
          <c:h val="8.85678207302374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b="1">
          <a:latin typeface="Chulabhorn Likit Text" panose="00000500000000000000" pitchFamily="50" charset="-34"/>
          <a:cs typeface="Chulabhorn Likit Text" panose="00000500000000000000" pitchFamily="50" charset="-34"/>
        </a:defRPr>
      </a:pPr>
      <a:endParaRPr lang="th-TH"/>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6855748928197E-2"/>
          <c:y val="4.7691394794852765E-2"/>
          <c:w val="0.92119978361820143"/>
          <c:h val="0.75351873457418295"/>
        </c:manualLayout>
      </c:layout>
      <c:lineChart>
        <c:grouping val="standard"/>
        <c:varyColors val="0"/>
        <c:ser>
          <c:idx val="0"/>
          <c:order val="0"/>
          <c:tx>
            <c:strRef>
              <c:f>Sheet1!$B$1</c:f>
              <c:strCache>
                <c:ptCount val="1"/>
                <c:pt idx="0">
                  <c:v>มิถุนายน</c:v>
                </c:pt>
              </c:strCache>
            </c:strRef>
          </c:tx>
          <c:spPr>
            <a:ln w="28575" cap="rnd">
              <a:solidFill>
                <a:srgbClr val="C00000"/>
              </a:solidFill>
              <a:round/>
            </a:ln>
            <a:effectLst/>
          </c:spPr>
          <c:marker>
            <c:symbol val="none"/>
          </c:marker>
          <c:dLbls>
            <c:dLbl>
              <c:idx val="0"/>
              <c:layout>
                <c:manualLayout>
                  <c:x val="6.6438666163925776E-3"/>
                  <c:y val="-3.14335510983325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C8C-4912-8D3B-D849DBC72080}"/>
                </c:ext>
              </c:extLst>
            </c:dLbl>
            <c:dLbl>
              <c:idx val="1"/>
              <c:layout>
                <c:manualLayout>
                  <c:x val="-2.1408898204468483E-2"/>
                  <c:y val="-8.3429722294683151E-2"/>
                </c:manualLayout>
              </c:layout>
              <c:showLegendKey val="0"/>
              <c:showVal val="1"/>
              <c:showCatName val="0"/>
              <c:showSerName val="0"/>
              <c:showPercent val="0"/>
              <c:showBubbleSize val="0"/>
              <c:extLst>
                <c:ext xmlns:c15="http://schemas.microsoft.com/office/drawing/2012/chart" uri="{CE6537A1-D6FC-4f65-9D91-7224C49458BB}">
                  <c15:layout>
                    <c:manualLayout>
                      <c:w val="5.5432263286021355E-2"/>
                      <c:h val="7.7179967148922002E-2"/>
                    </c:manualLayout>
                  </c15:layout>
                </c:ext>
                <c:ext xmlns:c16="http://schemas.microsoft.com/office/drawing/2014/chart" uri="{C3380CC4-5D6E-409C-BE32-E72D297353CC}">
                  <c16:uniqueId val="{00000005-DC8C-4912-8D3B-D849DBC72080}"/>
                </c:ext>
              </c:extLst>
            </c:dLbl>
            <c:dLbl>
              <c:idx val="2"/>
              <c:layout>
                <c:manualLayout>
                  <c:x val="-1.8349158847786803E-2"/>
                  <c:y val="-0.1183183458650927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C8C-4912-8D3B-D849DBC72080}"/>
                </c:ext>
              </c:extLst>
            </c:dLbl>
            <c:dLbl>
              <c:idx val="3"/>
              <c:layout>
                <c:manualLayout>
                  <c:x val="-5.1134005406894306E-2"/>
                  <c:y val="-0.1243859533453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C8C-4912-8D3B-D849DBC72080}"/>
                </c:ext>
              </c:extLst>
            </c:dLbl>
            <c:dLbl>
              <c:idx val="4"/>
              <c:layout>
                <c:manualLayout>
                  <c:x val="2.1039573615645756E-2"/>
                  <c:y val="-4.85408598420893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C8C-4912-8D3B-D849DBC72080}"/>
                </c:ext>
              </c:extLst>
            </c:dLbl>
            <c:dLbl>
              <c:idx val="5"/>
              <c:layout>
                <c:manualLayout>
                  <c:x val="-5.4956912499451571E-3"/>
                  <c:y val="-3.0338037401306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C8C-4912-8D3B-D849DBC72080}"/>
                </c:ext>
              </c:extLst>
            </c:dLbl>
            <c:spPr>
              <a:noFill/>
              <a:ln>
                <a:noFill/>
              </a:ln>
              <a:effectLst/>
            </c:spPr>
            <c:txPr>
              <a:bodyPr rot="0" spcFirstLastPara="1" vertOverflow="ellipsis" vert="horz" wrap="square" anchor="ctr" anchorCtr="1"/>
              <a:lstStyle/>
              <a:p>
                <a:pPr>
                  <a:defRPr sz="1197" b="1" i="0" u="none" strike="noStrike" kern="1200" baseline="0">
                    <a:solidFill>
                      <a:srgbClr val="C00000"/>
                    </a:solidFill>
                    <a:latin typeface="Chulabhorn Likit Text" panose="00000500000000000000" pitchFamily="50" charset="-34"/>
                    <a:ea typeface="+mn-ea"/>
                    <a:cs typeface="Chulabhorn Likit Text" panose="00000500000000000000" pitchFamily="50"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ผิดสัญญากู้ยืมเงิน</c:v>
                </c:pt>
                <c:pt idx="1">
                  <c:v>ยักยอก</c:v>
                </c:pt>
                <c:pt idx="2">
                  <c:v>ฉ้อโกง</c:v>
                </c:pt>
                <c:pt idx="3">
                  <c:v>ปลอมแปลงเอกสาร</c:v>
                </c:pt>
                <c:pt idx="4">
                  <c:v>อยู่ระหว่างบังคับคดี</c:v>
                </c:pt>
                <c:pt idx="5">
                  <c:v>ยุติการดำเนินคดี</c:v>
                </c:pt>
              </c:strCache>
            </c:strRef>
          </c:cat>
          <c:val>
            <c:numRef>
              <c:f>Sheet1!$B$2:$B$7</c:f>
              <c:numCache>
                <c:formatCode>General</c:formatCode>
                <c:ptCount val="6"/>
                <c:pt idx="0">
                  <c:v>323</c:v>
                </c:pt>
                <c:pt idx="1">
                  <c:v>103</c:v>
                </c:pt>
                <c:pt idx="2">
                  <c:v>17</c:v>
                </c:pt>
                <c:pt idx="3">
                  <c:v>14</c:v>
                </c:pt>
                <c:pt idx="4">
                  <c:v>162</c:v>
                </c:pt>
                <c:pt idx="5">
                  <c:v>58</c:v>
                </c:pt>
              </c:numCache>
            </c:numRef>
          </c:val>
          <c:smooth val="0"/>
          <c:extLst>
            <c:ext xmlns:c16="http://schemas.microsoft.com/office/drawing/2014/chart" uri="{C3380CC4-5D6E-409C-BE32-E72D297353CC}">
              <c16:uniqueId val="{00000000-DC8C-4912-8D3B-D849DBC72080}"/>
            </c:ext>
          </c:extLst>
        </c:ser>
        <c:ser>
          <c:idx val="1"/>
          <c:order val="1"/>
          <c:tx>
            <c:strRef>
              <c:f>Sheet1!$C$1</c:f>
              <c:strCache>
                <c:ptCount val="1"/>
                <c:pt idx="0">
                  <c:v>กรกฎาคม</c:v>
                </c:pt>
              </c:strCache>
            </c:strRef>
          </c:tx>
          <c:spPr>
            <a:ln w="19050" cap="rnd">
              <a:solidFill>
                <a:schemeClr val="accent2">
                  <a:lumMod val="50000"/>
                </a:schemeClr>
              </a:solidFill>
              <a:round/>
            </a:ln>
            <a:effectLst/>
          </c:spPr>
          <c:marker>
            <c:symbol val="none"/>
          </c:marker>
          <c:dPt>
            <c:idx val="1"/>
            <c:marker>
              <c:symbol val="none"/>
            </c:marker>
            <c:bubble3D val="0"/>
            <c:extLst>
              <c:ext xmlns:c16="http://schemas.microsoft.com/office/drawing/2014/chart" uri="{C3380CC4-5D6E-409C-BE32-E72D297353CC}">
                <c16:uniqueId val="{00000004-DC8C-4912-8D3B-D849DBC72080}"/>
              </c:ext>
            </c:extLst>
          </c:dPt>
          <c:dPt>
            <c:idx val="2"/>
            <c:marker>
              <c:symbol val="none"/>
            </c:marker>
            <c:bubble3D val="0"/>
            <c:extLst>
              <c:ext xmlns:c16="http://schemas.microsoft.com/office/drawing/2014/chart" uri="{C3380CC4-5D6E-409C-BE32-E72D297353CC}">
                <c16:uniqueId val="{00000006-DC8C-4912-8D3B-D849DBC72080}"/>
              </c:ext>
            </c:extLst>
          </c:dPt>
          <c:dLbls>
            <c:dLbl>
              <c:idx val="0"/>
              <c:layout>
                <c:manualLayout>
                  <c:x val="-5.6105529641722031E-2"/>
                  <c:y val="-3.64056448815670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C8C-4912-8D3B-D849DBC72080}"/>
                </c:ext>
              </c:extLst>
            </c:dLbl>
            <c:dLbl>
              <c:idx val="1"/>
              <c:layout>
                <c:manualLayout>
                  <c:x val="3.5066011248054252E-2"/>
                  <c:y val="-7.736199537332991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lumMod val="50000"/>
                        </a:schemeClr>
                      </a:solidFill>
                      <a:latin typeface="Chulabhorn Likit Text" panose="00000500000000000000" pitchFamily="50" charset="-34"/>
                      <a:ea typeface="+mn-ea"/>
                      <a:cs typeface="Chulabhorn Likit Text" panose="00000500000000000000" pitchFamily="50" charset="-34"/>
                    </a:defRPr>
                  </a:pPr>
                  <a:endParaRPr lang="th-TH"/>
                </a:p>
              </c:txPr>
              <c:showLegendKey val="0"/>
              <c:showVal val="1"/>
              <c:showCatName val="0"/>
              <c:showSerName val="0"/>
              <c:showPercent val="0"/>
              <c:showBubbleSize val="0"/>
              <c:extLst>
                <c:ext xmlns:c15="http://schemas.microsoft.com/office/drawing/2012/chart" uri="{CE6537A1-D6FC-4f65-9D91-7224C49458BB}">
                  <c15:layout>
                    <c:manualLayout>
                      <c:w val="5.0375697205083156E-2"/>
                      <c:h val="7.1112359668660849E-2"/>
                    </c:manualLayout>
                  </c15:layout>
                </c:ext>
                <c:ext xmlns:c16="http://schemas.microsoft.com/office/drawing/2014/chart" uri="{C3380CC4-5D6E-409C-BE32-E72D297353CC}">
                  <c16:uniqueId val="{00000004-DC8C-4912-8D3B-D849DBC72080}"/>
                </c:ext>
              </c:extLst>
            </c:dLbl>
            <c:dLbl>
              <c:idx val="2"/>
              <c:layout>
                <c:manualLayout>
                  <c:x val="9.8184676873013521E-3"/>
                  <c:y val="-0.10618313090457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C8C-4912-8D3B-D849DBC72080}"/>
                </c:ext>
              </c:extLst>
            </c:dLbl>
            <c:dLbl>
              <c:idx val="3"/>
              <c:layout>
                <c:manualLayout>
                  <c:x val="-8.4158294462583026E-3"/>
                  <c:y val="-0.1243859533453538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C8C-4912-8D3B-D849DBC72080}"/>
                </c:ext>
              </c:extLst>
            </c:dLbl>
            <c:dLbl>
              <c:idx val="4"/>
              <c:layout>
                <c:manualLayout>
                  <c:x val="-2.6650126579817957E-2"/>
                  <c:y val="-6.97774860230034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C8C-4912-8D3B-D849DBC72080}"/>
                </c:ext>
              </c:extLst>
            </c:dLbl>
            <c:dLbl>
              <c:idx val="5"/>
              <c:layout>
                <c:manualLayout>
                  <c:x val="1.1221105928344301E-2"/>
                  <c:y val="-3.3371841141436411E-2"/>
                </c:manualLayout>
              </c:layout>
              <c:showLegendKey val="0"/>
              <c:showVal val="1"/>
              <c:showCatName val="0"/>
              <c:showSerName val="0"/>
              <c:showPercent val="0"/>
              <c:showBubbleSize val="0"/>
              <c:extLst>
                <c:ext xmlns:c15="http://schemas.microsoft.com/office/drawing/2012/chart" uri="{CE6537A1-D6FC-4f65-9D91-7224C49458BB}">
                  <c15:layout>
                    <c:manualLayout>
                      <c:w val="3.0563487272328067E-2"/>
                      <c:h val="6.8078555928530279E-2"/>
                    </c:manualLayout>
                  </c15:layout>
                </c:ext>
                <c:ext xmlns:c16="http://schemas.microsoft.com/office/drawing/2014/chart" uri="{C3380CC4-5D6E-409C-BE32-E72D297353CC}">
                  <c16:uniqueId val="{0000000B-DC8C-4912-8D3B-D849DBC7208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50000"/>
                      </a:schemeClr>
                    </a:solidFill>
                    <a:latin typeface="Chulabhorn Likit Text" panose="00000500000000000000" pitchFamily="50" charset="-34"/>
                    <a:ea typeface="+mn-ea"/>
                    <a:cs typeface="Chulabhorn Likit Text" panose="00000500000000000000" pitchFamily="50"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ผิดสัญญากู้ยืมเงิน</c:v>
                </c:pt>
                <c:pt idx="1">
                  <c:v>ยักยอก</c:v>
                </c:pt>
                <c:pt idx="2">
                  <c:v>ฉ้อโกง</c:v>
                </c:pt>
                <c:pt idx="3">
                  <c:v>ปลอมแปลงเอกสาร</c:v>
                </c:pt>
                <c:pt idx="4">
                  <c:v>อยู่ระหว่างบังคับคดี</c:v>
                </c:pt>
                <c:pt idx="5">
                  <c:v>ยุติการดำเนินคดี</c:v>
                </c:pt>
              </c:strCache>
            </c:strRef>
          </c:cat>
          <c:val>
            <c:numRef>
              <c:f>Sheet1!$C$2:$C$7</c:f>
              <c:numCache>
                <c:formatCode>General</c:formatCode>
                <c:ptCount val="6"/>
                <c:pt idx="0">
                  <c:v>323</c:v>
                </c:pt>
                <c:pt idx="1">
                  <c:v>103</c:v>
                </c:pt>
                <c:pt idx="2">
                  <c:v>17</c:v>
                </c:pt>
                <c:pt idx="3">
                  <c:v>14</c:v>
                </c:pt>
                <c:pt idx="4">
                  <c:v>162</c:v>
                </c:pt>
                <c:pt idx="5">
                  <c:v>75</c:v>
                </c:pt>
              </c:numCache>
            </c:numRef>
          </c:val>
          <c:smooth val="0"/>
          <c:extLst>
            <c:ext xmlns:c16="http://schemas.microsoft.com/office/drawing/2014/chart" uri="{C3380CC4-5D6E-409C-BE32-E72D297353CC}">
              <c16:uniqueId val="{00000002-DC8C-4912-8D3B-D849DBC72080}"/>
            </c:ext>
          </c:extLst>
        </c:ser>
        <c:dLbls>
          <c:showLegendKey val="0"/>
          <c:showVal val="1"/>
          <c:showCatName val="0"/>
          <c:showSerName val="0"/>
          <c:showPercent val="0"/>
          <c:showBubbleSize val="0"/>
        </c:dLbls>
        <c:smooth val="0"/>
        <c:axId val="194672920"/>
        <c:axId val="194672136"/>
      </c:lineChart>
      <c:catAx>
        <c:axId val="1946729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194672136"/>
        <c:crosses val="autoZero"/>
        <c:auto val="1"/>
        <c:lblAlgn val="ctr"/>
        <c:lblOffset val="100"/>
        <c:tickMarkSkip val="1"/>
        <c:noMultiLvlLbl val="0"/>
      </c:catAx>
      <c:valAx>
        <c:axId val="194672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194672920"/>
        <c:crosses val="autoZero"/>
        <c:crossBetween val="between"/>
        <c:majorUnit val="1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hulabhorn Likit Text" panose="00000500000000000000" pitchFamily="50" charset="-34"/>
          <a:cs typeface="Chulabhorn Likit Text" panose="00000500000000000000" pitchFamily="50" charset="-34"/>
        </a:defRPr>
      </a:pPr>
      <a:endParaRPr lang="th-TH"/>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h-TH"/>
          </a:p>
        </c:rich>
      </c:tx>
      <c:layout>
        <c:manualLayout>
          <c:xMode val="edge"/>
          <c:yMode val="edge"/>
          <c:x val="0.4999960629921260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h-TH"/>
        </a:p>
      </c:txPr>
    </c:title>
    <c:autoTitleDeleted val="0"/>
    <c:plotArea>
      <c:layout>
        <c:manualLayout>
          <c:layoutTarget val="inner"/>
          <c:xMode val="edge"/>
          <c:yMode val="edge"/>
          <c:x val="5.1460358857906015E-2"/>
          <c:y val="3.5871249282395781E-2"/>
          <c:w val="0.92687746062992127"/>
          <c:h val="0.75561554160829592"/>
        </c:manualLayout>
      </c:layout>
      <c:lineChart>
        <c:grouping val="standard"/>
        <c:varyColors val="0"/>
        <c:ser>
          <c:idx val="0"/>
          <c:order val="0"/>
          <c:tx>
            <c:strRef>
              <c:f>Sheet1!$B$1</c:f>
              <c:strCache>
                <c:ptCount val="1"/>
                <c:pt idx="0">
                  <c:v>จำนวนลูกหนี้ที่เข้าร่วมมาตรการ</c:v>
                </c:pt>
              </c:strCache>
            </c:strRef>
          </c:tx>
          <c:spPr>
            <a:ln w="28575" cap="rnd">
              <a:solidFill>
                <a:schemeClr val="accent5">
                  <a:lumMod val="50000"/>
                </a:schemeClr>
              </a:solidFill>
              <a:round/>
            </a:ln>
            <a:effectLst/>
          </c:spPr>
          <c:marker>
            <c:symbol val="none"/>
          </c:marker>
          <c:dLbls>
            <c:dLbl>
              <c:idx val="8"/>
              <c:layout>
                <c:manualLayout>
                  <c:x val="-6.8099960022164029E-3"/>
                  <c:y val="5.757703076064187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8C-45FB-9351-8D239D25B15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ตุลาคม พ.ศ.2565</c:v>
                </c:pt>
                <c:pt idx="1">
                  <c:v>พฤศจิกายน พ.ศ.2565</c:v>
                </c:pt>
                <c:pt idx="2">
                  <c:v>ธันวาคม พ.ศ.2565</c:v>
                </c:pt>
                <c:pt idx="3">
                  <c:v>มกราคม พ.ศ.2566</c:v>
                </c:pt>
                <c:pt idx="4">
                  <c:v>กุมภาพันธ์ พ.ศ.2566</c:v>
                </c:pt>
                <c:pt idx="5">
                  <c:v>มีนาคม พ.ศ.2566</c:v>
                </c:pt>
                <c:pt idx="6">
                  <c:v>เมษายน พ.ศ.2566</c:v>
                </c:pt>
                <c:pt idx="7">
                  <c:v>พฤษภาคม พ.ศ.2566</c:v>
                </c:pt>
                <c:pt idx="8">
                  <c:v>มิถุนายน พ.ศ.2566</c:v>
                </c:pt>
                <c:pt idx="9">
                  <c:v>กรกฎาคม พ.ศ.2566 </c:v>
                </c:pt>
              </c:strCache>
            </c:strRef>
          </c:cat>
          <c:val>
            <c:numRef>
              <c:f>Sheet1!$B$2:$B$11</c:f>
              <c:numCache>
                <c:formatCode>General</c:formatCode>
                <c:ptCount val="10"/>
                <c:pt idx="0">
                  <c:v>32</c:v>
                </c:pt>
                <c:pt idx="1">
                  <c:v>22</c:v>
                </c:pt>
                <c:pt idx="2">
                  <c:v>19</c:v>
                </c:pt>
                <c:pt idx="3">
                  <c:v>49</c:v>
                </c:pt>
                <c:pt idx="4">
                  <c:v>21</c:v>
                </c:pt>
                <c:pt idx="5">
                  <c:v>38</c:v>
                </c:pt>
                <c:pt idx="6">
                  <c:v>31</c:v>
                </c:pt>
                <c:pt idx="7">
                  <c:v>83</c:v>
                </c:pt>
                <c:pt idx="8">
                  <c:v>101</c:v>
                </c:pt>
                <c:pt idx="9">
                  <c:v>65</c:v>
                </c:pt>
              </c:numCache>
            </c:numRef>
          </c:val>
          <c:smooth val="0"/>
          <c:extLst>
            <c:ext xmlns:c16="http://schemas.microsoft.com/office/drawing/2014/chart" uri="{C3380CC4-5D6E-409C-BE32-E72D297353CC}">
              <c16:uniqueId val="{00000000-D4A1-4A48-A737-58E30AB9EE04}"/>
            </c:ext>
          </c:extLst>
        </c:ser>
        <c:dLbls>
          <c:showLegendKey val="0"/>
          <c:showVal val="0"/>
          <c:showCatName val="0"/>
          <c:showSerName val="0"/>
          <c:showPercent val="0"/>
          <c:showBubbleSize val="0"/>
        </c:dLbls>
        <c:smooth val="0"/>
        <c:axId val="320206192"/>
        <c:axId val="320207312"/>
      </c:lineChart>
      <c:catAx>
        <c:axId val="32020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320207312"/>
        <c:crosses val="autoZero"/>
        <c:auto val="1"/>
        <c:lblAlgn val="ctr"/>
        <c:lblOffset val="100"/>
        <c:noMultiLvlLbl val="0"/>
      </c:catAx>
      <c:valAx>
        <c:axId val="32020731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320206192"/>
        <c:crosses val="autoZero"/>
        <c:crossBetween val="between"/>
        <c:majorUnit val="20"/>
        <c:min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h-T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มิถุนายน</c:v>
                </c:pt>
              </c:strCache>
            </c:strRef>
          </c:tx>
          <c:spPr>
            <a:ln w="31750" cap="rnd">
              <a:solidFill>
                <a:srgbClr val="C00000"/>
              </a:solidFill>
              <a:round/>
            </a:ln>
            <a:effectLst/>
          </c:spPr>
          <c:marker>
            <c:symbol val="none"/>
          </c:marker>
          <c:dLbls>
            <c:dLbl>
              <c:idx val="0"/>
              <c:layout>
                <c:manualLayout>
                  <c:x val="-5.8500057058085128E-2"/>
                  <c:y val="7.72617431211955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DD3-44AD-84C0-C52F73848E63}"/>
                </c:ext>
              </c:extLst>
            </c:dLbl>
            <c:dLbl>
              <c:idx val="1"/>
              <c:layout>
                <c:manualLayout>
                  <c:x val="-2.918486819582335E-2"/>
                  <c:y val="-0.1213186130003390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118-4BB0-8ED0-9C176B5E393B}"/>
                </c:ext>
              </c:extLst>
            </c:dLbl>
            <c:dLbl>
              <c:idx val="2"/>
              <c:layout>
                <c:manualLayout>
                  <c:x val="-5.8543535318954697E-2"/>
                  <c:y val="-5.95423551541085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DD3-44AD-84C0-C52F73848E63}"/>
                </c:ext>
              </c:extLst>
            </c:dLbl>
            <c:dLbl>
              <c:idx val="3"/>
              <c:layout>
                <c:manualLayout>
                  <c:x val="-8.8213853703069722E-2"/>
                  <c:y val="-3.99989125433508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DD3-44AD-84C0-C52F73848E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Chulabhorn Likit Text" panose="00000500000000000000" pitchFamily="50" charset="-34"/>
                    <a:ea typeface="+mn-ea"/>
                    <a:cs typeface="Chulabhorn Likit Text" panose="00000500000000000000" pitchFamily="50" charset="-34"/>
                  </a:defRPr>
                </a:pPr>
                <a:endParaRPr lang="th-TH"/>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ปรับโครงสร้างหนี้</c:v>
                </c:pt>
                <c:pt idx="1">
                  <c:v>ยกเลิกเข้าร่วมมาตรการ</c:v>
                </c:pt>
                <c:pt idx="2">
                  <c:v>ปิดโครงการ</c:v>
                </c:pt>
                <c:pt idx="3">
                  <c:v>ผิดนัดชำระหนี้</c:v>
                </c:pt>
              </c:strCache>
            </c:strRef>
          </c:cat>
          <c:val>
            <c:numRef>
              <c:f>Sheet1!$B$2:$B$5</c:f>
              <c:numCache>
                <c:formatCode>General</c:formatCode>
                <c:ptCount val="4"/>
                <c:pt idx="0" formatCode="#,##0">
                  <c:v>4069</c:v>
                </c:pt>
                <c:pt idx="1">
                  <c:v>50</c:v>
                </c:pt>
                <c:pt idx="2">
                  <c:v>86</c:v>
                </c:pt>
                <c:pt idx="3" formatCode="#,##0">
                  <c:v>1324</c:v>
                </c:pt>
              </c:numCache>
            </c:numRef>
          </c:val>
          <c:smooth val="0"/>
          <c:extLst>
            <c:ext xmlns:c16="http://schemas.microsoft.com/office/drawing/2014/chart" uri="{C3380CC4-5D6E-409C-BE32-E72D297353CC}">
              <c16:uniqueId val="{00000000-E40F-4F1D-BEF8-482B59E9314D}"/>
            </c:ext>
          </c:extLst>
        </c:ser>
        <c:ser>
          <c:idx val="1"/>
          <c:order val="1"/>
          <c:tx>
            <c:strRef>
              <c:f>Sheet1!$C$1</c:f>
              <c:strCache>
                <c:ptCount val="1"/>
                <c:pt idx="0">
                  <c:v>กรกฎาคม</c:v>
                </c:pt>
              </c:strCache>
            </c:strRef>
          </c:tx>
          <c:spPr>
            <a:ln w="31750" cap="rnd">
              <a:solidFill>
                <a:srgbClr val="002060"/>
              </a:solidFill>
              <a:round/>
            </a:ln>
            <a:effectLst/>
          </c:spPr>
          <c:marker>
            <c:symbol val="none"/>
          </c:marker>
          <c:dLbls>
            <c:dLbl>
              <c:idx val="0"/>
              <c:layout>
                <c:manualLayout>
                  <c:x val="7.4817984708432919E-3"/>
                  <c:y val="3.41317761501264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DD3-44AD-84C0-C52F73848E63}"/>
                </c:ext>
              </c:extLst>
            </c:dLbl>
            <c:dLbl>
              <c:idx val="1"/>
              <c:layout>
                <c:manualLayout>
                  <c:x val="9.3731598767544302E-3"/>
                  <c:y val="-0.126120349648089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DD3-44AD-84C0-C52F73848E63}"/>
                </c:ext>
              </c:extLst>
            </c:dLbl>
            <c:dLbl>
              <c:idx val="2"/>
              <c:layout>
                <c:manualLayout>
                  <c:x val="-1.7702955608809769E-2"/>
                  <c:y val="-9.68051857319532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DD3-44AD-84C0-C52F73848E63}"/>
                </c:ext>
              </c:extLst>
            </c:dLbl>
            <c:dLbl>
              <c:idx val="3"/>
              <c:layout>
                <c:manualLayout>
                  <c:x val="-3.226452128266586E-2"/>
                  <c:y val="-0.1000624261670795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DD3-44AD-84C0-C52F73848E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Chulabhorn Likit Text" panose="00000500000000000000" pitchFamily="50" charset="-34"/>
                    <a:ea typeface="+mn-ea"/>
                    <a:cs typeface="Chulabhorn Likit Text" panose="00000500000000000000" pitchFamily="50" charset="-34"/>
                  </a:defRPr>
                </a:pPr>
                <a:endParaRPr lang="th-TH"/>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ปรับโครงสร้างหนี้</c:v>
                </c:pt>
                <c:pt idx="1">
                  <c:v>ยกเลิกเข้าร่วมมาตรการ</c:v>
                </c:pt>
                <c:pt idx="2">
                  <c:v>ปิดโครงการ</c:v>
                </c:pt>
                <c:pt idx="3">
                  <c:v>ผิดนัดชำระหนี้</c:v>
                </c:pt>
              </c:strCache>
            </c:strRef>
          </c:cat>
          <c:val>
            <c:numRef>
              <c:f>Sheet1!$C$2:$C$5</c:f>
              <c:numCache>
                <c:formatCode>General</c:formatCode>
                <c:ptCount val="4"/>
                <c:pt idx="0" formatCode="#,##0">
                  <c:v>4254</c:v>
                </c:pt>
                <c:pt idx="1">
                  <c:v>50</c:v>
                </c:pt>
                <c:pt idx="2">
                  <c:v>88</c:v>
                </c:pt>
                <c:pt idx="3" formatCode="#,##0">
                  <c:v>1349</c:v>
                </c:pt>
              </c:numCache>
            </c:numRef>
          </c:val>
          <c:smooth val="0"/>
          <c:extLst>
            <c:ext xmlns:c16="http://schemas.microsoft.com/office/drawing/2014/chart" uri="{C3380CC4-5D6E-409C-BE32-E72D297353CC}">
              <c16:uniqueId val="{00000001-E40F-4F1D-BEF8-482B59E9314D}"/>
            </c:ext>
          </c:extLst>
        </c:ser>
        <c:dLbls>
          <c:showLegendKey val="0"/>
          <c:showVal val="0"/>
          <c:showCatName val="0"/>
          <c:showSerName val="0"/>
          <c:showPercent val="0"/>
          <c:showBubbleSize val="0"/>
        </c:dLbls>
        <c:smooth val="0"/>
        <c:axId val="522653680"/>
        <c:axId val="400180976"/>
      </c:lineChart>
      <c:catAx>
        <c:axId val="5226536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400180976"/>
        <c:crosses val="autoZero"/>
        <c:auto val="1"/>
        <c:lblAlgn val="ctr"/>
        <c:lblOffset val="100"/>
        <c:noMultiLvlLbl val="0"/>
      </c:catAx>
      <c:valAx>
        <c:axId val="400180976"/>
        <c:scaling>
          <c:orientation val="minMax"/>
          <c:max val="500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crossAx val="522653680"/>
        <c:crosses val="autoZero"/>
        <c:crossBetween val="between"/>
        <c:majorUnit val="1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hulabhorn Likit Text" panose="00000500000000000000" pitchFamily="50" charset="-34"/>
              <a:ea typeface="+mn-ea"/>
              <a:cs typeface="Chulabhorn Likit Text" panose="00000500000000000000" pitchFamily="50" charset="-34"/>
            </a:defRPr>
          </a:pPr>
          <a:endParaRPr lang="th-TH"/>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h-TH"/>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1ED13-FEED-4F5F-8053-468C1839E3F5}" type="doc">
      <dgm:prSet loTypeId="urn:microsoft.com/office/officeart/2005/8/layout/vList3" loCatId="list" qsTypeId="urn:microsoft.com/office/officeart/2005/8/quickstyle/simple1" qsCatId="simple" csTypeId="urn:microsoft.com/office/officeart/2005/8/colors/colorful1" csCatId="colorful" phldr="1"/>
      <dgm:spPr/>
    </dgm:pt>
    <dgm:pt modelId="{F3141470-7A65-41C3-BAFD-741B110EFA27}">
      <dgm:prSet phldrT="[Text]"/>
      <dgm:spPr>
        <a:solidFill>
          <a:srgbClr val="DAEBC3"/>
        </a:solidFill>
      </dgm:spPr>
      <dgm:t>
        <a:bodyPr/>
        <a:lstStyle/>
        <a:p>
          <a:r>
            <a:rPr lang="th-TH"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ทบทวนหลักเกณฑ์การตั้งค่าเผื่อหนี้สงสัยจะสูญ</a:t>
          </a:r>
          <a:endParaRPr lang="en-US" dirty="0">
            <a:solidFill>
              <a:schemeClr val="tx1"/>
            </a:solidFill>
            <a:latin typeface="Chulabhorn Likit Text" panose="00000500000000000000" pitchFamily="50" charset="-34"/>
            <a:cs typeface="Chulabhorn Likit Text" panose="00000500000000000000" pitchFamily="50" charset="-34"/>
          </a:endParaRPr>
        </a:p>
      </dgm:t>
    </dgm:pt>
    <dgm:pt modelId="{B1C30905-2209-4F95-8FD1-FD57D90B2DAE}" type="parTrans" cxnId="{8B8A0E67-29D4-4CA0-9103-F32D5EF4865B}">
      <dgm:prSet/>
      <dgm:spPr/>
      <dgm:t>
        <a:bodyPr/>
        <a:lstStyle/>
        <a:p>
          <a:endParaRPr lang="en-US">
            <a:latin typeface="Chulabhorn Likit Text" panose="00000500000000000000" pitchFamily="50" charset="-34"/>
            <a:cs typeface="Chulabhorn Likit Text" panose="00000500000000000000" pitchFamily="50" charset="-34"/>
          </a:endParaRPr>
        </a:p>
      </dgm:t>
    </dgm:pt>
    <dgm:pt modelId="{23113F3E-371E-4A41-9C6A-AE330BE3E792}" type="sibTrans" cxnId="{8B8A0E67-29D4-4CA0-9103-F32D5EF4865B}">
      <dgm:prSet/>
      <dgm:spPr/>
      <dgm:t>
        <a:bodyPr/>
        <a:lstStyle/>
        <a:p>
          <a:endParaRPr lang="en-US">
            <a:latin typeface="Chulabhorn Likit Text" panose="00000500000000000000" pitchFamily="50" charset="-34"/>
            <a:cs typeface="Chulabhorn Likit Text" panose="00000500000000000000" pitchFamily="50" charset="-34"/>
          </a:endParaRPr>
        </a:p>
      </dgm:t>
    </dgm:pt>
    <dgm:pt modelId="{B4DF6A97-1B98-4F37-8941-1BCB455B4B1D}">
      <dgm:prSet phldrT="[Text]"/>
      <dgm:spPr>
        <a:solidFill>
          <a:srgbClr val="DDF1F7"/>
        </a:solidFill>
      </dgm:spPr>
      <dgm:t>
        <a:bodyPr/>
        <a:lstStyle/>
        <a:p>
          <a:r>
            <a:rPr lang="th-TH"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ตรวจสอบความมีตัวตนของลูกหนี้เงินให้กู้ยืม</a:t>
          </a:r>
          <a:endParaRPr lang="en-US" dirty="0">
            <a:solidFill>
              <a:schemeClr val="tx1"/>
            </a:solidFill>
            <a:latin typeface="Chulabhorn Likit Text" panose="00000500000000000000" pitchFamily="50" charset="-34"/>
            <a:cs typeface="Chulabhorn Likit Text" panose="00000500000000000000" pitchFamily="50" charset="-34"/>
          </a:endParaRPr>
        </a:p>
      </dgm:t>
    </dgm:pt>
    <dgm:pt modelId="{8D4EC770-5EFD-4081-9EDC-1155DA467A9F}" type="parTrans" cxnId="{23CE6969-62B5-4CDC-8B99-BA32FA076F7F}">
      <dgm:prSet/>
      <dgm:spPr/>
      <dgm:t>
        <a:bodyPr/>
        <a:lstStyle/>
        <a:p>
          <a:endParaRPr lang="en-US">
            <a:latin typeface="Chulabhorn Likit Text" panose="00000500000000000000" pitchFamily="50" charset="-34"/>
            <a:cs typeface="Chulabhorn Likit Text" panose="00000500000000000000" pitchFamily="50" charset="-34"/>
          </a:endParaRPr>
        </a:p>
      </dgm:t>
    </dgm:pt>
    <dgm:pt modelId="{798D7A0A-52BD-42DA-A841-887242D91610}" type="sibTrans" cxnId="{23CE6969-62B5-4CDC-8B99-BA32FA076F7F}">
      <dgm:prSet/>
      <dgm:spPr/>
      <dgm:t>
        <a:bodyPr/>
        <a:lstStyle/>
        <a:p>
          <a:endParaRPr lang="en-US">
            <a:latin typeface="Chulabhorn Likit Text" panose="00000500000000000000" pitchFamily="50" charset="-34"/>
            <a:cs typeface="Chulabhorn Likit Text" panose="00000500000000000000" pitchFamily="50" charset="-34"/>
          </a:endParaRPr>
        </a:p>
      </dgm:t>
    </dgm:pt>
    <dgm:pt modelId="{F58AA5DB-6B56-47A6-8BF2-605F5ADEA19F}">
      <dgm:prSet phldrT="[Text]"/>
      <dgm:spPr>
        <a:solidFill>
          <a:schemeClr val="accent4">
            <a:lumMod val="20000"/>
            <a:lumOff val="80000"/>
          </a:schemeClr>
        </a:solidFill>
      </dgm:spPr>
      <dgm:t>
        <a:bodyPr/>
        <a:lstStyle/>
        <a:p>
          <a:r>
            <a:rPr lang="th-TH"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รายงานการวิเคราะห์อายุลูกหนี้เงินให้กู้ยืม</a:t>
          </a:r>
          <a:endParaRPr lang="en-US" dirty="0">
            <a:solidFill>
              <a:schemeClr val="tx1"/>
            </a:solidFill>
            <a:latin typeface="Chulabhorn Likit Text" panose="00000500000000000000" pitchFamily="50" charset="-34"/>
            <a:cs typeface="Chulabhorn Likit Text" panose="00000500000000000000" pitchFamily="50" charset="-34"/>
          </a:endParaRPr>
        </a:p>
      </dgm:t>
    </dgm:pt>
    <dgm:pt modelId="{0DEE2B48-0858-40DA-82C4-B51C0957F002}" type="parTrans" cxnId="{04A69817-AEDF-49D7-9719-FE051371A8BA}">
      <dgm:prSet/>
      <dgm:spPr/>
      <dgm:t>
        <a:bodyPr/>
        <a:lstStyle/>
        <a:p>
          <a:endParaRPr lang="en-US">
            <a:latin typeface="Chulabhorn Likit Text" panose="00000500000000000000" pitchFamily="50" charset="-34"/>
            <a:cs typeface="Chulabhorn Likit Text" panose="00000500000000000000" pitchFamily="50" charset="-34"/>
          </a:endParaRPr>
        </a:p>
      </dgm:t>
    </dgm:pt>
    <dgm:pt modelId="{E48F9D4A-83B2-4E7C-B395-3E3A0228307E}" type="sibTrans" cxnId="{04A69817-AEDF-49D7-9719-FE051371A8BA}">
      <dgm:prSet/>
      <dgm:spPr/>
      <dgm:t>
        <a:bodyPr/>
        <a:lstStyle/>
        <a:p>
          <a:endParaRPr lang="en-US">
            <a:latin typeface="Chulabhorn Likit Text" panose="00000500000000000000" pitchFamily="50" charset="-34"/>
            <a:cs typeface="Chulabhorn Likit Text" panose="00000500000000000000" pitchFamily="50" charset="-34"/>
          </a:endParaRPr>
        </a:p>
      </dgm:t>
    </dgm:pt>
    <dgm:pt modelId="{198B07E5-2CF3-444F-909D-83FD4BDD1278}" type="pres">
      <dgm:prSet presAssocID="{5D01ED13-FEED-4F5F-8053-468C1839E3F5}" presName="linearFlow" presStyleCnt="0">
        <dgm:presLayoutVars>
          <dgm:dir/>
          <dgm:resizeHandles val="exact"/>
        </dgm:presLayoutVars>
      </dgm:prSet>
      <dgm:spPr/>
    </dgm:pt>
    <dgm:pt modelId="{610F1358-2241-4EA3-A53A-166833642484}" type="pres">
      <dgm:prSet presAssocID="{F3141470-7A65-41C3-BAFD-741B110EFA27}" presName="composite" presStyleCnt="0"/>
      <dgm:spPr/>
    </dgm:pt>
    <dgm:pt modelId="{D5913A5E-CECC-4AE9-A18B-AB03DA826C5B}" type="pres">
      <dgm:prSet presAssocID="{F3141470-7A65-41C3-BAFD-741B110EFA27}" presName="imgShp" presStyleLbl="fgImgPlace1" presStyleIdx="0" presStyleCnt="3" custLinFactNeighborX="10122"/>
      <dgm:spPr/>
    </dgm:pt>
    <dgm:pt modelId="{B748DF73-7757-422B-BFB6-D684B988AF81}" type="pres">
      <dgm:prSet presAssocID="{F3141470-7A65-41C3-BAFD-741B110EFA27}" presName="txShp" presStyleLbl="node1" presStyleIdx="0" presStyleCnt="3">
        <dgm:presLayoutVars>
          <dgm:bulletEnabled val="1"/>
        </dgm:presLayoutVars>
      </dgm:prSet>
      <dgm:spPr/>
      <dgm:t>
        <a:bodyPr/>
        <a:lstStyle/>
        <a:p>
          <a:endParaRPr lang="en-US"/>
        </a:p>
      </dgm:t>
    </dgm:pt>
    <dgm:pt modelId="{F046D20A-83FA-46F9-90DA-D3C5B51A4865}" type="pres">
      <dgm:prSet presAssocID="{23113F3E-371E-4A41-9C6A-AE330BE3E792}" presName="spacing" presStyleCnt="0"/>
      <dgm:spPr/>
    </dgm:pt>
    <dgm:pt modelId="{6094088A-E7E1-4951-B854-D89C693AB39A}" type="pres">
      <dgm:prSet presAssocID="{B4DF6A97-1B98-4F37-8941-1BCB455B4B1D}" presName="composite" presStyleCnt="0"/>
      <dgm:spPr/>
    </dgm:pt>
    <dgm:pt modelId="{08236662-621E-4DA1-B919-A7DB2AC61B20}" type="pres">
      <dgm:prSet presAssocID="{B4DF6A97-1B98-4F37-8941-1BCB455B4B1D}" presName="imgShp" presStyleLbl="fgImgPlace1" presStyleIdx="1" presStyleCnt="3"/>
      <dgm:spPr/>
    </dgm:pt>
    <dgm:pt modelId="{A1CD4588-47C8-43E0-8A6B-A872308D2754}" type="pres">
      <dgm:prSet presAssocID="{B4DF6A97-1B98-4F37-8941-1BCB455B4B1D}" presName="txShp" presStyleLbl="node1" presStyleIdx="1" presStyleCnt="3">
        <dgm:presLayoutVars>
          <dgm:bulletEnabled val="1"/>
        </dgm:presLayoutVars>
      </dgm:prSet>
      <dgm:spPr/>
      <dgm:t>
        <a:bodyPr/>
        <a:lstStyle/>
        <a:p>
          <a:endParaRPr lang="en-US"/>
        </a:p>
      </dgm:t>
    </dgm:pt>
    <dgm:pt modelId="{8C5A42E0-7AB2-4300-B1C5-CC0CE392540E}" type="pres">
      <dgm:prSet presAssocID="{798D7A0A-52BD-42DA-A841-887242D91610}" presName="spacing" presStyleCnt="0"/>
      <dgm:spPr/>
    </dgm:pt>
    <dgm:pt modelId="{E64A806C-F010-4251-9D9A-A524AB9930E0}" type="pres">
      <dgm:prSet presAssocID="{F58AA5DB-6B56-47A6-8BF2-605F5ADEA19F}" presName="composite" presStyleCnt="0"/>
      <dgm:spPr/>
    </dgm:pt>
    <dgm:pt modelId="{7E89E3DC-1B16-4962-B34F-8EF178B65F56}" type="pres">
      <dgm:prSet presAssocID="{F58AA5DB-6B56-47A6-8BF2-605F5ADEA19F}" presName="imgShp" presStyleLbl="fgImgPlace1" presStyleIdx="2" presStyleCnt="3"/>
      <dgm:spPr/>
    </dgm:pt>
    <dgm:pt modelId="{6603C39C-E6C1-4CFA-A65F-BF8FC3499EAB}" type="pres">
      <dgm:prSet presAssocID="{F58AA5DB-6B56-47A6-8BF2-605F5ADEA19F}" presName="txShp" presStyleLbl="node1" presStyleIdx="2" presStyleCnt="3">
        <dgm:presLayoutVars>
          <dgm:bulletEnabled val="1"/>
        </dgm:presLayoutVars>
      </dgm:prSet>
      <dgm:spPr/>
      <dgm:t>
        <a:bodyPr/>
        <a:lstStyle/>
        <a:p>
          <a:endParaRPr lang="en-US"/>
        </a:p>
      </dgm:t>
    </dgm:pt>
  </dgm:ptLst>
  <dgm:cxnLst>
    <dgm:cxn modelId="{CF3C136F-D96F-44EE-91C7-97FE86A31017}" type="presOf" srcId="{5D01ED13-FEED-4F5F-8053-468C1839E3F5}" destId="{198B07E5-2CF3-444F-909D-83FD4BDD1278}" srcOrd="0" destOrd="0" presId="urn:microsoft.com/office/officeart/2005/8/layout/vList3"/>
    <dgm:cxn modelId="{05CA0B63-F62A-4408-91C6-2FF8DFB8D7A7}" type="presOf" srcId="{B4DF6A97-1B98-4F37-8941-1BCB455B4B1D}" destId="{A1CD4588-47C8-43E0-8A6B-A872308D2754}" srcOrd="0" destOrd="0" presId="urn:microsoft.com/office/officeart/2005/8/layout/vList3"/>
    <dgm:cxn modelId="{23CE6969-62B5-4CDC-8B99-BA32FA076F7F}" srcId="{5D01ED13-FEED-4F5F-8053-468C1839E3F5}" destId="{B4DF6A97-1B98-4F37-8941-1BCB455B4B1D}" srcOrd="1" destOrd="0" parTransId="{8D4EC770-5EFD-4081-9EDC-1155DA467A9F}" sibTransId="{798D7A0A-52BD-42DA-A841-887242D91610}"/>
    <dgm:cxn modelId="{A4A0CBB9-FF17-4998-B803-431534885A3D}" type="presOf" srcId="{F58AA5DB-6B56-47A6-8BF2-605F5ADEA19F}" destId="{6603C39C-E6C1-4CFA-A65F-BF8FC3499EAB}" srcOrd="0" destOrd="0" presId="urn:microsoft.com/office/officeart/2005/8/layout/vList3"/>
    <dgm:cxn modelId="{752E587B-B927-4BD2-B44E-98B7763195B4}" type="presOf" srcId="{F3141470-7A65-41C3-BAFD-741B110EFA27}" destId="{B748DF73-7757-422B-BFB6-D684B988AF81}" srcOrd="0" destOrd="0" presId="urn:microsoft.com/office/officeart/2005/8/layout/vList3"/>
    <dgm:cxn modelId="{04A69817-AEDF-49D7-9719-FE051371A8BA}" srcId="{5D01ED13-FEED-4F5F-8053-468C1839E3F5}" destId="{F58AA5DB-6B56-47A6-8BF2-605F5ADEA19F}" srcOrd="2" destOrd="0" parTransId="{0DEE2B48-0858-40DA-82C4-B51C0957F002}" sibTransId="{E48F9D4A-83B2-4E7C-B395-3E3A0228307E}"/>
    <dgm:cxn modelId="{8B8A0E67-29D4-4CA0-9103-F32D5EF4865B}" srcId="{5D01ED13-FEED-4F5F-8053-468C1839E3F5}" destId="{F3141470-7A65-41C3-BAFD-741B110EFA27}" srcOrd="0" destOrd="0" parTransId="{B1C30905-2209-4F95-8FD1-FD57D90B2DAE}" sibTransId="{23113F3E-371E-4A41-9C6A-AE330BE3E792}"/>
    <dgm:cxn modelId="{4773E3F0-B93D-4FE6-BF4B-2869BA010CC3}" type="presParOf" srcId="{198B07E5-2CF3-444F-909D-83FD4BDD1278}" destId="{610F1358-2241-4EA3-A53A-166833642484}" srcOrd="0" destOrd="0" presId="urn:microsoft.com/office/officeart/2005/8/layout/vList3"/>
    <dgm:cxn modelId="{30572B55-D0DF-4440-9736-C6C0BE08FE03}" type="presParOf" srcId="{610F1358-2241-4EA3-A53A-166833642484}" destId="{D5913A5E-CECC-4AE9-A18B-AB03DA826C5B}" srcOrd="0" destOrd="0" presId="urn:microsoft.com/office/officeart/2005/8/layout/vList3"/>
    <dgm:cxn modelId="{D386FC92-72BC-469F-A026-C26716D0E4E6}" type="presParOf" srcId="{610F1358-2241-4EA3-A53A-166833642484}" destId="{B748DF73-7757-422B-BFB6-D684B988AF81}" srcOrd="1" destOrd="0" presId="urn:microsoft.com/office/officeart/2005/8/layout/vList3"/>
    <dgm:cxn modelId="{5727DDCF-CAFD-4B29-869C-8207CE4888B1}" type="presParOf" srcId="{198B07E5-2CF3-444F-909D-83FD4BDD1278}" destId="{F046D20A-83FA-46F9-90DA-D3C5B51A4865}" srcOrd="1" destOrd="0" presId="urn:microsoft.com/office/officeart/2005/8/layout/vList3"/>
    <dgm:cxn modelId="{46DEA3AB-FAC0-4152-9AED-90A9D353AAF0}" type="presParOf" srcId="{198B07E5-2CF3-444F-909D-83FD4BDD1278}" destId="{6094088A-E7E1-4951-B854-D89C693AB39A}" srcOrd="2" destOrd="0" presId="urn:microsoft.com/office/officeart/2005/8/layout/vList3"/>
    <dgm:cxn modelId="{5B67F5C2-1BAB-4570-9282-5B9E846A1D37}" type="presParOf" srcId="{6094088A-E7E1-4951-B854-D89C693AB39A}" destId="{08236662-621E-4DA1-B919-A7DB2AC61B20}" srcOrd="0" destOrd="0" presId="urn:microsoft.com/office/officeart/2005/8/layout/vList3"/>
    <dgm:cxn modelId="{6B5715EB-21BB-4D85-A5E6-627022A0AA6D}" type="presParOf" srcId="{6094088A-E7E1-4951-B854-D89C693AB39A}" destId="{A1CD4588-47C8-43E0-8A6B-A872308D2754}" srcOrd="1" destOrd="0" presId="urn:microsoft.com/office/officeart/2005/8/layout/vList3"/>
    <dgm:cxn modelId="{9B362297-3431-4E6D-8B87-C6B6E0F01429}" type="presParOf" srcId="{198B07E5-2CF3-444F-909D-83FD4BDD1278}" destId="{8C5A42E0-7AB2-4300-B1C5-CC0CE392540E}" srcOrd="3" destOrd="0" presId="urn:microsoft.com/office/officeart/2005/8/layout/vList3"/>
    <dgm:cxn modelId="{A492408B-7760-4A17-B2D1-952074872868}" type="presParOf" srcId="{198B07E5-2CF3-444F-909D-83FD4BDD1278}" destId="{E64A806C-F010-4251-9D9A-A524AB9930E0}" srcOrd="4" destOrd="0" presId="urn:microsoft.com/office/officeart/2005/8/layout/vList3"/>
    <dgm:cxn modelId="{6F3D2037-AC1A-466C-8D3A-655E0A875229}" type="presParOf" srcId="{E64A806C-F010-4251-9D9A-A524AB9930E0}" destId="{7E89E3DC-1B16-4962-B34F-8EF178B65F56}" srcOrd="0" destOrd="0" presId="urn:microsoft.com/office/officeart/2005/8/layout/vList3"/>
    <dgm:cxn modelId="{7875A9C4-2088-48DE-9961-E6F9EAA52B0B}" type="presParOf" srcId="{E64A806C-F010-4251-9D9A-A524AB9930E0}" destId="{6603C39C-E6C1-4CFA-A65F-BF8FC3499EA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8DF73-7757-422B-BFB6-D684B988AF81}">
      <dsp:nvSpPr>
        <dsp:cNvPr id="0" name=""/>
        <dsp:cNvSpPr/>
      </dsp:nvSpPr>
      <dsp:spPr>
        <a:xfrm rot="10800000">
          <a:off x="1607946" y="285"/>
          <a:ext cx="5721558" cy="667209"/>
        </a:xfrm>
        <a:prstGeom prst="homePlate">
          <a:avLst/>
        </a:prstGeom>
        <a:solidFill>
          <a:srgbClr val="DAE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1" tIns="80010" rIns="149352" bIns="80010" numCol="1" spcCol="1270" anchor="ctr" anchorCtr="0">
          <a:noAutofit/>
        </a:bodyPr>
        <a:lstStyle/>
        <a:p>
          <a:pPr lvl="0" algn="ctr" defTabSz="933450">
            <a:lnSpc>
              <a:spcPct val="90000"/>
            </a:lnSpc>
            <a:spcBef>
              <a:spcPct val="0"/>
            </a:spcBef>
            <a:spcAft>
              <a:spcPct val="35000"/>
            </a:spcAft>
          </a:pPr>
          <a:r>
            <a:rPr lang="th-TH" sz="2100" kern="1200"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ทบทวนหลักเกณฑ์การตั้งค่าเผื่อหนี้สงสัยจะสูญ</a:t>
          </a:r>
          <a:endParaRPr lang="en-US" sz="2100" kern="1200" dirty="0">
            <a:solidFill>
              <a:schemeClr val="tx1"/>
            </a:solidFill>
            <a:latin typeface="Chulabhorn Likit Text" panose="00000500000000000000" pitchFamily="50" charset="-34"/>
            <a:cs typeface="Chulabhorn Likit Text" panose="00000500000000000000" pitchFamily="50" charset="-34"/>
          </a:endParaRPr>
        </a:p>
      </dsp:txBody>
      <dsp:txXfrm rot="10800000">
        <a:off x="1774748" y="285"/>
        <a:ext cx="5554756" cy="667209"/>
      </dsp:txXfrm>
    </dsp:sp>
    <dsp:sp modelId="{D5913A5E-CECC-4AE9-A18B-AB03DA826C5B}">
      <dsp:nvSpPr>
        <dsp:cNvPr id="0" name=""/>
        <dsp:cNvSpPr/>
      </dsp:nvSpPr>
      <dsp:spPr>
        <a:xfrm>
          <a:off x="1341877" y="285"/>
          <a:ext cx="667209" cy="667209"/>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D4588-47C8-43E0-8A6B-A872308D2754}">
      <dsp:nvSpPr>
        <dsp:cNvPr id="0" name=""/>
        <dsp:cNvSpPr/>
      </dsp:nvSpPr>
      <dsp:spPr>
        <a:xfrm rot="10800000">
          <a:off x="1607946" y="834297"/>
          <a:ext cx="5721558" cy="667209"/>
        </a:xfrm>
        <a:prstGeom prst="homePlate">
          <a:avLst/>
        </a:prstGeom>
        <a:solidFill>
          <a:srgbClr val="DDF1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1" tIns="80010" rIns="149352" bIns="80010" numCol="1" spcCol="1270" anchor="ctr" anchorCtr="0">
          <a:noAutofit/>
        </a:bodyPr>
        <a:lstStyle/>
        <a:p>
          <a:pPr lvl="0" algn="ctr" defTabSz="933450">
            <a:lnSpc>
              <a:spcPct val="90000"/>
            </a:lnSpc>
            <a:spcBef>
              <a:spcPct val="0"/>
            </a:spcBef>
            <a:spcAft>
              <a:spcPct val="35000"/>
            </a:spcAft>
          </a:pPr>
          <a:r>
            <a:rPr lang="th-TH" sz="2100" kern="1200"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ตรวจสอบความมีตัวตนของลูกหนี้เงินให้กู้ยืม</a:t>
          </a:r>
          <a:endParaRPr lang="en-US" sz="2100" kern="1200" dirty="0">
            <a:solidFill>
              <a:schemeClr val="tx1"/>
            </a:solidFill>
            <a:latin typeface="Chulabhorn Likit Text" panose="00000500000000000000" pitchFamily="50" charset="-34"/>
            <a:cs typeface="Chulabhorn Likit Text" panose="00000500000000000000" pitchFamily="50" charset="-34"/>
          </a:endParaRPr>
        </a:p>
      </dsp:txBody>
      <dsp:txXfrm rot="10800000">
        <a:off x="1774748" y="834297"/>
        <a:ext cx="5554756" cy="667209"/>
      </dsp:txXfrm>
    </dsp:sp>
    <dsp:sp modelId="{08236662-621E-4DA1-B919-A7DB2AC61B20}">
      <dsp:nvSpPr>
        <dsp:cNvPr id="0" name=""/>
        <dsp:cNvSpPr/>
      </dsp:nvSpPr>
      <dsp:spPr>
        <a:xfrm>
          <a:off x="1274342" y="834297"/>
          <a:ext cx="667209" cy="667209"/>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03C39C-E6C1-4CFA-A65F-BF8FC3499EAB}">
      <dsp:nvSpPr>
        <dsp:cNvPr id="0" name=""/>
        <dsp:cNvSpPr/>
      </dsp:nvSpPr>
      <dsp:spPr>
        <a:xfrm rot="10800000">
          <a:off x="1607946" y="1668309"/>
          <a:ext cx="5721558" cy="667209"/>
        </a:xfrm>
        <a:prstGeom prst="homePlat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221" tIns="80010" rIns="149352" bIns="80010" numCol="1" spcCol="1270" anchor="ctr" anchorCtr="0">
          <a:noAutofit/>
        </a:bodyPr>
        <a:lstStyle/>
        <a:p>
          <a:pPr lvl="0" algn="ctr" defTabSz="933450">
            <a:lnSpc>
              <a:spcPct val="90000"/>
            </a:lnSpc>
            <a:spcBef>
              <a:spcPct val="0"/>
            </a:spcBef>
            <a:spcAft>
              <a:spcPct val="35000"/>
            </a:spcAft>
          </a:pPr>
          <a:r>
            <a:rPr lang="th-TH" sz="2100" kern="1200"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รายงานการวิเคราะห์อายุลูกหนี้เงินให้กู้ยืม</a:t>
          </a:r>
          <a:endParaRPr lang="en-US" sz="2100" kern="1200" dirty="0">
            <a:solidFill>
              <a:schemeClr val="tx1"/>
            </a:solidFill>
            <a:latin typeface="Chulabhorn Likit Text" panose="00000500000000000000" pitchFamily="50" charset="-34"/>
            <a:cs typeface="Chulabhorn Likit Text" panose="00000500000000000000" pitchFamily="50" charset="-34"/>
          </a:endParaRPr>
        </a:p>
      </dsp:txBody>
      <dsp:txXfrm rot="10800000">
        <a:off x="1774748" y="1668309"/>
        <a:ext cx="5554756" cy="667209"/>
      </dsp:txXfrm>
    </dsp:sp>
    <dsp:sp modelId="{7E89E3DC-1B16-4962-B34F-8EF178B65F56}">
      <dsp:nvSpPr>
        <dsp:cNvPr id="0" name=""/>
        <dsp:cNvSpPr/>
      </dsp:nvSpPr>
      <dsp:spPr>
        <a:xfrm>
          <a:off x="1274342" y="1668309"/>
          <a:ext cx="667209" cy="66720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0.02831</cdr:x>
      <cdr:y>0.76721</cdr:y>
    </cdr:from>
    <cdr:to>
      <cdr:x>0.13295</cdr:x>
      <cdr:y>0.86285</cdr:y>
    </cdr:to>
    <cdr:sp macro="" textlink="">
      <cdr:nvSpPr>
        <cdr:cNvPr id="3" name="Google Shape;1346;p36">
          <a:extLst xmlns:a="http://schemas.openxmlformats.org/drawingml/2006/main">
            <a:ext uri="{FF2B5EF4-FFF2-40B4-BE49-F238E27FC236}">
              <a16:creationId xmlns:a16="http://schemas.microsoft.com/office/drawing/2014/main" id="{E6380EC4-6F27-8F32-0FB0-65C8D45BF603}"/>
            </a:ext>
          </a:extLst>
        </cdr:cNvPr>
        <cdr:cNvSpPr txBox="1"/>
      </cdr:nvSpPr>
      <cdr:spPr>
        <a:xfrm xmlns:a="http://schemas.openxmlformats.org/drawingml/2006/main">
          <a:off x="135829" y="2600265"/>
          <a:ext cx="502110" cy="3241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0" tIns="121900" rIns="0" bIns="121900" anchor="ctr" anchorCtr="0">
          <a:noAutofit/>
        </a:bodyPr>
        <a:lstStyle xmlns:a="http://schemas.openxmlformats.org/drawingml/2006/main">
          <a:defPPr>
            <a:defRPr lang="th-TH"/>
          </a:defPPr>
          <a:lvl1pPr marL="0" algn="l" defTabSz="1219170" rtl="0" eaLnBrk="1" latinLnBrk="0" hangingPunct="1">
            <a:defRPr sz="3733" kern="1200">
              <a:solidFill>
                <a:schemeClr val="tx1"/>
              </a:solidFill>
              <a:latin typeface="+mn-lt"/>
              <a:ea typeface="+mn-ea"/>
              <a:cs typeface="+mn-cs"/>
            </a:defRPr>
          </a:lvl1pPr>
          <a:lvl2pPr marL="609585" algn="l" defTabSz="1219170" rtl="0" eaLnBrk="1" latinLnBrk="0" hangingPunct="1">
            <a:defRPr sz="3733" kern="1200">
              <a:solidFill>
                <a:schemeClr val="tx1"/>
              </a:solidFill>
              <a:latin typeface="+mn-lt"/>
              <a:ea typeface="+mn-ea"/>
              <a:cs typeface="+mn-cs"/>
            </a:defRPr>
          </a:lvl2pPr>
          <a:lvl3pPr marL="1219170" algn="l" defTabSz="1219170" rtl="0" eaLnBrk="1" latinLnBrk="0" hangingPunct="1">
            <a:defRPr sz="3733" kern="1200">
              <a:solidFill>
                <a:schemeClr val="tx1"/>
              </a:solidFill>
              <a:latin typeface="+mn-lt"/>
              <a:ea typeface="+mn-ea"/>
              <a:cs typeface="+mn-cs"/>
            </a:defRPr>
          </a:lvl3pPr>
          <a:lvl4pPr marL="1828754" algn="l" defTabSz="1219170" rtl="0" eaLnBrk="1" latinLnBrk="0" hangingPunct="1">
            <a:defRPr sz="3733" kern="1200">
              <a:solidFill>
                <a:schemeClr val="tx1"/>
              </a:solidFill>
              <a:latin typeface="+mn-lt"/>
              <a:ea typeface="+mn-ea"/>
              <a:cs typeface="+mn-cs"/>
            </a:defRPr>
          </a:lvl4pPr>
          <a:lvl5pPr marL="2438339" algn="l" defTabSz="1219170" rtl="0" eaLnBrk="1" latinLnBrk="0" hangingPunct="1">
            <a:defRPr sz="3733" kern="1200">
              <a:solidFill>
                <a:schemeClr val="tx1"/>
              </a:solidFill>
              <a:latin typeface="+mn-lt"/>
              <a:ea typeface="+mn-ea"/>
              <a:cs typeface="+mn-cs"/>
            </a:defRPr>
          </a:lvl5pPr>
          <a:lvl6pPr marL="3047924" algn="l" defTabSz="1219170" rtl="0" eaLnBrk="1" latinLnBrk="0" hangingPunct="1">
            <a:defRPr sz="3733" kern="1200">
              <a:solidFill>
                <a:schemeClr val="tx1"/>
              </a:solidFill>
              <a:latin typeface="+mn-lt"/>
              <a:ea typeface="+mn-ea"/>
              <a:cs typeface="+mn-cs"/>
            </a:defRPr>
          </a:lvl6pPr>
          <a:lvl7pPr marL="3657509" algn="l" defTabSz="1219170" rtl="0" eaLnBrk="1" latinLnBrk="0" hangingPunct="1">
            <a:defRPr sz="3733" kern="1200">
              <a:solidFill>
                <a:schemeClr val="tx1"/>
              </a:solidFill>
              <a:latin typeface="+mn-lt"/>
              <a:ea typeface="+mn-ea"/>
              <a:cs typeface="+mn-cs"/>
            </a:defRPr>
          </a:lvl7pPr>
          <a:lvl8pPr marL="4267093" algn="l" defTabSz="1219170" rtl="0" eaLnBrk="1" latinLnBrk="0" hangingPunct="1">
            <a:defRPr sz="3733" kern="1200">
              <a:solidFill>
                <a:schemeClr val="tx1"/>
              </a:solidFill>
              <a:latin typeface="+mn-lt"/>
              <a:ea typeface="+mn-ea"/>
              <a:cs typeface="+mn-cs"/>
            </a:defRPr>
          </a:lvl8pPr>
          <a:lvl9pPr marL="4876678" algn="l" defTabSz="1219170" rtl="0" eaLnBrk="1" latinLnBrk="0" hangingPunct="1">
            <a:defRPr sz="3733" kern="1200">
              <a:solidFill>
                <a:schemeClr val="tx1"/>
              </a:solidFill>
              <a:latin typeface="+mn-lt"/>
              <a:ea typeface="+mn-ea"/>
              <a:cs typeface="+mn-cs"/>
            </a:defRPr>
          </a:lvl9pPr>
        </a:lstStyle>
        <a:p xmlns:a="http://schemas.openxmlformats.org/drawingml/2006/main">
          <a:pPr algn="ctr"/>
          <a:r>
            <a:rPr lang="th-TH" sz="1100"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rPr>
            <a:t>ร้อยละ</a:t>
          </a:r>
          <a:endParaRPr sz="1100"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0.88078</cdr:y>
    </cdr:from>
    <cdr:to>
      <cdr:x>0.11581</cdr:x>
      <cdr:y>0.98004</cdr:y>
    </cdr:to>
    <cdr:sp macro="" textlink="">
      <cdr:nvSpPr>
        <cdr:cNvPr id="2" name="กล่องข้อความ 1">
          <a:extLst xmlns:a="http://schemas.openxmlformats.org/drawingml/2006/main">
            <a:ext uri="{FF2B5EF4-FFF2-40B4-BE49-F238E27FC236}">
              <a16:creationId xmlns:a16="http://schemas.microsoft.com/office/drawing/2014/main" id="{E9198588-3B08-4603-B03D-BD9F2C884E1C}"/>
            </a:ext>
          </a:extLst>
        </cdr:cNvPr>
        <cdr:cNvSpPr txBox="1"/>
      </cdr:nvSpPr>
      <cdr:spPr>
        <a:xfrm xmlns:a="http://schemas.openxmlformats.org/drawingml/2006/main">
          <a:off x="-293833" y="4012303"/>
          <a:ext cx="1072471" cy="452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(ล้าน)</a:t>
          </a:r>
          <a:endParaRPr lang="en-US"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cdr:txBody>
    </cdr:sp>
  </cdr:relSizeAnchor>
  <cdr:relSizeAnchor xmlns:cdr="http://schemas.openxmlformats.org/drawingml/2006/chartDrawing">
    <cdr:from>
      <cdr:x>0.24734</cdr:x>
      <cdr:y>0.2707</cdr:y>
    </cdr:from>
    <cdr:to>
      <cdr:x>0.36172</cdr:x>
      <cdr:y>0.43697</cdr:y>
    </cdr:to>
    <cdr:sp macro="" textlink="">
      <cdr:nvSpPr>
        <cdr:cNvPr id="3" name="กล่องข้อความ 2">
          <a:extLst xmlns:a="http://schemas.openxmlformats.org/drawingml/2006/main">
            <a:ext uri="{FF2B5EF4-FFF2-40B4-BE49-F238E27FC236}">
              <a16:creationId xmlns:a16="http://schemas.microsoft.com/office/drawing/2014/main" id="{E05B0DCF-6844-4A04-A24F-09055E58FCC1}"/>
            </a:ext>
          </a:extLst>
        </cdr:cNvPr>
        <cdr:cNvSpPr txBox="1"/>
      </cdr:nvSpPr>
      <cdr:spPr>
        <a:xfrm xmlns:a="http://schemas.openxmlformats.org/drawingml/2006/main">
          <a:off x="2290550" y="1233146"/>
          <a:ext cx="1059229" cy="757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ร้อยละ100</a:t>
          </a:r>
          <a:endParaRPr lang="en-US"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cdr:txBody>
    </cdr:sp>
  </cdr:relSizeAnchor>
  <cdr:relSizeAnchor xmlns:cdr="http://schemas.openxmlformats.org/drawingml/2006/chartDrawing">
    <cdr:from>
      <cdr:x>0.46454</cdr:x>
      <cdr:y>0.37916</cdr:y>
    </cdr:from>
    <cdr:to>
      <cdr:x>0.5892</cdr:x>
      <cdr:y>0.48561</cdr:y>
    </cdr:to>
    <cdr:sp macro="" textlink="">
      <cdr:nvSpPr>
        <cdr:cNvPr id="6" name="กล่องข้อความ 1">
          <a:extLst xmlns:a="http://schemas.openxmlformats.org/drawingml/2006/main">
            <a:ext uri="{FF2B5EF4-FFF2-40B4-BE49-F238E27FC236}">
              <a16:creationId xmlns:a16="http://schemas.microsoft.com/office/drawing/2014/main" id="{1F4B2448-76E9-4A08-992B-8BEA17C3B316}"/>
            </a:ext>
          </a:extLst>
        </cdr:cNvPr>
        <cdr:cNvSpPr txBox="1"/>
      </cdr:nvSpPr>
      <cdr:spPr>
        <a:xfrm xmlns:a="http://schemas.openxmlformats.org/drawingml/2006/main">
          <a:off x="4301962" y="1727253"/>
          <a:ext cx="1154427" cy="484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ร้อยละ </a:t>
          </a:r>
          <a:b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b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100</a:t>
          </a:r>
          <a:endParaRPr lang="en-US"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cdr:txBody>
    </cdr:sp>
  </cdr:relSizeAnchor>
  <cdr:relSizeAnchor xmlns:cdr="http://schemas.openxmlformats.org/drawingml/2006/chartDrawing">
    <cdr:from>
      <cdr:x>0.51554</cdr:x>
      <cdr:y>0.00397</cdr:y>
    </cdr:from>
    <cdr:to>
      <cdr:x>0.58289</cdr:x>
      <cdr:y>0.08294</cdr:y>
    </cdr:to>
    <cdr:sp macro="" textlink="">
      <cdr:nvSpPr>
        <cdr:cNvPr id="8" name="กล่องข้อความ 7"/>
        <cdr:cNvSpPr txBox="1"/>
      </cdr:nvSpPr>
      <cdr:spPr>
        <a:xfrm xmlns:a="http://schemas.openxmlformats.org/drawingml/2006/main">
          <a:off x="4774194" y="18083"/>
          <a:ext cx="623702" cy="359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ct val="100000"/>
            </a:lnSpc>
          </a:pPr>
          <a:r>
            <a:rPr lang="th-TH" sz="1600" b="1" dirty="0">
              <a:effectLst/>
              <a:latin typeface="Chulabhorn Likit Text" panose="00000500000000000000" pitchFamily="50" charset="-34"/>
              <a:cs typeface="Chulabhorn Likit Text" panose="00000500000000000000" pitchFamily="50" charset="-34"/>
            </a:rPr>
            <a:t>ล้าน</a:t>
          </a:r>
        </a:p>
      </cdr:txBody>
    </cdr:sp>
  </cdr:relSizeAnchor>
  <cdr:relSizeAnchor xmlns:cdr="http://schemas.openxmlformats.org/drawingml/2006/chartDrawing">
    <cdr:from>
      <cdr:x>0.67756</cdr:x>
      <cdr:y>0.00666</cdr:y>
    </cdr:from>
    <cdr:to>
      <cdr:x>1</cdr:x>
      <cdr:y>0.07152</cdr:y>
    </cdr:to>
    <cdr:sp macro="" textlink="">
      <cdr:nvSpPr>
        <cdr:cNvPr id="9" name="สี่เหลี่ยมผืนผ้ามุมมน 8"/>
        <cdr:cNvSpPr/>
      </cdr:nvSpPr>
      <cdr:spPr>
        <a:xfrm xmlns:a="http://schemas.openxmlformats.org/drawingml/2006/main">
          <a:off x="6274607" y="30339"/>
          <a:ext cx="2985999" cy="295464"/>
        </a:xfrm>
        <a:prstGeom xmlns:a="http://schemas.openxmlformats.org/drawingml/2006/main" prst="roundRect">
          <a:avLst/>
        </a:prstGeom>
        <a:solidFill xmlns:a="http://schemas.openxmlformats.org/drawingml/2006/main">
          <a:schemeClr val="accent4">
            <a:lumMod val="20000"/>
            <a:lumOff val="80000"/>
            <a:alpha val="7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65100" prst="coolSlan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181" rtl="0" eaLnBrk="1" latinLnBrk="0" hangingPunct="1">
            <a:defRPr sz="1800" kern="1200">
              <a:solidFill>
                <a:schemeClr val="lt1"/>
              </a:solidFill>
              <a:latin typeface="+mn-lt"/>
              <a:ea typeface="+mn-ea"/>
              <a:cs typeface="+mn-cs"/>
            </a:defRPr>
          </a:lvl1pPr>
          <a:lvl2pPr marL="457181" algn="l" defTabSz="457181" rtl="0" eaLnBrk="1" latinLnBrk="0" hangingPunct="1">
            <a:defRPr sz="1800" kern="1200">
              <a:solidFill>
                <a:schemeClr val="lt1"/>
              </a:solidFill>
              <a:latin typeface="+mn-lt"/>
              <a:ea typeface="+mn-ea"/>
              <a:cs typeface="+mn-cs"/>
            </a:defRPr>
          </a:lvl2pPr>
          <a:lvl3pPr marL="914364" algn="l" defTabSz="457181" rtl="0" eaLnBrk="1" latinLnBrk="0" hangingPunct="1">
            <a:defRPr sz="1800" kern="1200">
              <a:solidFill>
                <a:schemeClr val="lt1"/>
              </a:solidFill>
              <a:latin typeface="+mn-lt"/>
              <a:ea typeface="+mn-ea"/>
              <a:cs typeface="+mn-cs"/>
            </a:defRPr>
          </a:lvl3pPr>
          <a:lvl4pPr marL="1371545" algn="l" defTabSz="457181" rtl="0" eaLnBrk="1" latinLnBrk="0" hangingPunct="1">
            <a:defRPr sz="1800" kern="1200">
              <a:solidFill>
                <a:schemeClr val="lt1"/>
              </a:solidFill>
              <a:latin typeface="+mn-lt"/>
              <a:ea typeface="+mn-ea"/>
              <a:cs typeface="+mn-cs"/>
            </a:defRPr>
          </a:lvl4pPr>
          <a:lvl5pPr marL="1828727" algn="l" defTabSz="457181" rtl="0" eaLnBrk="1" latinLnBrk="0" hangingPunct="1">
            <a:defRPr sz="1800" kern="1200">
              <a:solidFill>
                <a:schemeClr val="lt1"/>
              </a:solidFill>
              <a:latin typeface="+mn-lt"/>
              <a:ea typeface="+mn-ea"/>
              <a:cs typeface="+mn-cs"/>
            </a:defRPr>
          </a:lvl5pPr>
          <a:lvl6pPr marL="2285909" algn="l" defTabSz="457181" rtl="0" eaLnBrk="1" latinLnBrk="0" hangingPunct="1">
            <a:defRPr sz="1800" kern="1200">
              <a:solidFill>
                <a:schemeClr val="lt1"/>
              </a:solidFill>
              <a:latin typeface="+mn-lt"/>
              <a:ea typeface="+mn-ea"/>
              <a:cs typeface="+mn-cs"/>
            </a:defRPr>
          </a:lvl6pPr>
          <a:lvl7pPr marL="2743090" algn="l" defTabSz="457181" rtl="0" eaLnBrk="1" latinLnBrk="0" hangingPunct="1">
            <a:defRPr sz="1800" kern="1200">
              <a:solidFill>
                <a:schemeClr val="lt1"/>
              </a:solidFill>
              <a:latin typeface="+mn-lt"/>
              <a:ea typeface="+mn-ea"/>
              <a:cs typeface="+mn-cs"/>
            </a:defRPr>
          </a:lvl7pPr>
          <a:lvl8pPr marL="3200272" algn="l" defTabSz="457181" rtl="0" eaLnBrk="1" latinLnBrk="0" hangingPunct="1">
            <a:defRPr sz="1800" kern="1200">
              <a:solidFill>
                <a:schemeClr val="lt1"/>
              </a:solidFill>
              <a:latin typeface="+mn-lt"/>
              <a:ea typeface="+mn-ea"/>
              <a:cs typeface="+mn-cs"/>
            </a:defRPr>
          </a:lvl8pPr>
          <a:lvl9pPr marL="3657454" algn="l" defTabSz="457181" rtl="0" eaLnBrk="1" latinLnBrk="0" hangingPunct="1">
            <a:defRPr sz="1800" kern="1200">
              <a:solidFill>
                <a:schemeClr val="lt1"/>
              </a:solidFill>
              <a:latin typeface="+mn-lt"/>
              <a:ea typeface="+mn-ea"/>
              <a:cs typeface="+mn-cs"/>
            </a:defRPr>
          </a:lvl9pPr>
        </a:lstStyle>
        <a:p xmlns:a="http://schemas.openxmlformats.org/drawingml/2006/main">
          <a:pPr algn="ctr"/>
          <a:r>
            <a:rPr lang="th-TH" sz="1400" b="1" dirty="0">
              <a:solidFill>
                <a:schemeClr val="tx1"/>
              </a:solidFill>
              <a:latin typeface="Chulabhorn Likit Text" panose="00000500000000000000" pitchFamily="50" charset="-34"/>
              <a:cs typeface="Chulabhorn Likit Text" panose="00000500000000000000" pitchFamily="50" charset="-34"/>
            </a:rPr>
            <a:t>ข้อมูล ณ วันที่ 24 กรกฎาคม 2566</a:t>
          </a:r>
        </a:p>
      </cdr:txBody>
    </cdr:sp>
  </cdr:relSizeAnchor>
  <cdr:relSizeAnchor xmlns:cdr="http://schemas.openxmlformats.org/drawingml/2006/chartDrawing">
    <cdr:from>
      <cdr:x>0.74085</cdr:x>
      <cdr:y>0.11643</cdr:y>
    </cdr:from>
    <cdr:to>
      <cdr:x>0.81236</cdr:x>
      <cdr:y>0.17621</cdr:y>
    </cdr:to>
    <cdr:sp macro="" textlink="">
      <cdr:nvSpPr>
        <cdr:cNvPr id="11" name="กล่องข้อความ 1">
          <a:extLst xmlns:a="http://schemas.openxmlformats.org/drawingml/2006/main">
            <a:ext uri="{FF2B5EF4-FFF2-40B4-BE49-F238E27FC236}">
              <a16:creationId xmlns:a16="http://schemas.microsoft.com/office/drawing/2014/main" id="{0DD06384-2B08-41A7-B3A3-B913B913E6E2}"/>
            </a:ext>
          </a:extLst>
        </cdr:cNvPr>
        <cdr:cNvSpPr txBox="1"/>
      </cdr:nvSpPr>
      <cdr:spPr>
        <a:xfrm xmlns:a="http://schemas.openxmlformats.org/drawingml/2006/main">
          <a:off x="6860719" y="530369"/>
          <a:ext cx="662226" cy="2723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h-TH" sz="1600" b="1" dirty="0">
              <a:effectLst/>
              <a:latin typeface="Chulabhorn Likit Text" panose="00000500000000000000" pitchFamily="50" charset="-34"/>
              <a:cs typeface="Chulabhorn Likit Text" panose="00000500000000000000" pitchFamily="50" charset="-34"/>
            </a:rPr>
            <a:t>ล้าน</a:t>
          </a:r>
        </a:p>
      </cdr:txBody>
    </cdr:sp>
  </cdr:relSizeAnchor>
  <cdr:relSizeAnchor xmlns:cdr="http://schemas.openxmlformats.org/drawingml/2006/chartDrawing">
    <cdr:from>
      <cdr:x>0.6876</cdr:x>
      <cdr:y>0.45764</cdr:y>
    </cdr:from>
    <cdr:to>
      <cdr:x>0.81226</cdr:x>
      <cdr:y>0.56409</cdr:y>
    </cdr:to>
    <cdr:sp macro="" textlink="">
      <cdr:nvSpPr>
        <cdr:cNvPr id="12" name="กล่องข้อความ 1">
          <a:extLst xmlns:a="http://schemas.openxmlformats.org/drawingml/2006/main">
            <a:ext uri="{FF2B5EF4-FFF2-40B4-BE49-F238E27FC236}">
              <a16:creationId xmlns:a16="http://schemas.microsoft.com/office/drawing/2014/main" id="{1F4B2448-76E9-4A08-992B-8BEA17C3B316}"/>
            </a:ext>
          </a:extLst>
        </cdr:cNvPr>
        <cdr:cNvSpPr txBox="1"/>
      </cdr:nvSpPr>
      <cdr:spPr>
        <a:xfrm xmlns:a="http://schemas.openxmlformats.org/drawingml/2006/main">
          <a:off x="6367609" y="2084741"/>
          <a:ext cx="1154428" cy="4849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ร้อยละ </a:t>
          </a:r>
          <a:b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b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83.69</a:t>
          </a:r>
          <a:endParaRPr lang="en-US"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cdr:txBody>
    </cdr:sp>
  </cdr:relSizeAnchor>
  <cdr:relSizeAnchor xmlns:cdr="http://schemas.openxmlformats.org/drawingml/2006/chartDrawing">
    <cdr:from>
      <cdr:x>0.29165</cdr:x>
      <cdr:y>0.0011</cdr:y>
    </cdr:from>
    <cdr:to>
      <cdr:x>0.36316</cdr:x>
      <cdr:y>0.06088</cdr:y>
    </cdr:to>
    <cdr:sp macro="" textlink="">
      <cdr:nvSpPr>
        <cdr:cNvPr id="5" name="กล่องข้อความ 4"/>
        <cdr:cNvSpPr txBox="1"/>
      </cdr:nvSpPr>
      <cdr:spPr>
        <a:xfrm xmlns:a="http://schemas.openxmlformats.org/drawingml/2006/main">
          <a:off x="2700842" y="5028"/>
          <a:ext cx="662226" cy="2723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h-TH" sz="1600" b="1" dirty="0">
              <a:effectLst/>
              <a:latin typeface="Chulabhorn Likit Text" panose="00000500000000000000" pitchFamily="50" charset="-34"/>
              <a:cs typeface="Chulabhorn Likit Text" panose="00000500000000000000" pitchFamily="50" charset="-34"/>
            </a:rPr>
            <a:t>ล้าน</a:t>
          </a:r>
        </a:p>
      </cdr:txBody>
    </cdr:sp>
  </cdr:relSizeAnchor>
</c:userShapes>
</file>

<file path=ppt/drawings/drawing3.xml><?xml version="1.0" encoding="utf-8"?>
<c:userShapes xmlns:c="http://schemas.openxmlformats.org/drawingml/2006/chart">
  <cdr:relSizeAnchor xmlns:cdr="http://schemas.openxmlformats.org/drawingml/2006/chartDrawing">
    <cdr:from>
      <cdr:x>0.01055</cdr:x>
      <cdr:y>0.84942</cdr:y>
    </cdr:from>
    <cdr:to>
      <cdr:x>0.06297</cdr:x>
      <cdr:y>0.91855</cdr:y>
    </cdr:to>
    <cdr:sp macro="" textlink="">
      <cdr:nvSpPr>
        <cdr:cNvPr id="2" name="TextBox 1"/>
        <cdr:cNvSpPr txBox="1"/>
      </cdr:nvSpPr>
      <cdr:spPr>
        <a:xfrm xmlns:a="http://schemas.openxmlformats.org/drawingml/2006/main">
          <a:off x="95560" y="3555831"/>
          <a:ext cx="474563" cy="289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h-TH" sz="1400" b="1" dirty="0" smtClean="0">
              <a:latin typeface="Chulabhorn Likit Text" panose="00000500000000000000" pitchFamily="50" charset="-34"/>
              <a:cs typeface="Chulabhorn Likit Text" panose="00000500000000000000" pitchFamily="50" charset="-34"/>
            </a:rPr>
            <a:t>คดี</a:t>
          </a:r>
          <a:endParaRPr lang="th-TH" sz="1400" b="1" dirty="0">
            <a:latin typeface="Chulabhorn Likit Text" panose="00000500000000000000" pitchFamily="50" charset="-34"/>
            <a:cs typeface="Chulabhorn Likit Text" panose="00000500000000000000" pitchFamily="50" charset="-34"/>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0.81036</cdr:y>
    </cdr:from>
    <cdr:to>
      <cdr:x>0.10145</cdr:x>
      <cdr:y>0.89505</cdr:y>
    </cdr:to>
    <cdr:sp macro="" textlink="">
      <cdr:nvSpPr>
        <cdr:cNvPr id="2" name="TextBox 1"/>
        <cdr:cNvSpPr txBox="1"/>
      </cdr:nvSpPr>
      <cdr:spPr>
        <a:xfrm xmlns:a="http://schemas.openxmlformats.org/drawingml/2006/main">
          <a:off x="-698500" y="3159582"/>
          <a:ext cx="889006" cy="330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h-TH" sz="1400" b="1" dirty="0" smtClean="0">
              <a:latin typeface="Chulabhorn Likit Text" panose="00000500000000000000" pitchFamily="50" charset="-34"/>
              <a:cs typeface="Chulabhorn Likit Text" panose="00000500000000000000" pitchFamily="50" charset="-34"/>
            </a:rPr>
            <a:t>โครงการ</a:t>
          </a:r>
          <a:endParaRPr lang="th-TH" sz="1400" b="1" dirty="0">
            <a:latin typeface="Chulabhorn Likit Text" panose="00000500000000000000" pitchFamily="50" charset="-34"/>
            <a:cs typeface="Chulabhorn Likit Text" panose="00000500000000000000" pitchFamily="50" charset="-34"/>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4"/>
            <a:ext cx="2986088" cy="501649"/>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sz="quarter" idx="1"/>
          </p:nvPr>
        </p:nvSpPr>
        <p:spPr>
          <a:xfrm>
            <a:off x="3902076" y="4"/>
            <a:ext cx="2986088" cy="501649"/>
          </a:xfrm>
          <a:prstGeom prst="rect">
            <a:avLst/>
          </a:prstGeom>
        </p:spPr>
        <p:txBody>
          <a:bodyPr vert="horz" lIns="91440" tIns="45720" rIns="91440" bIns="45720" rtlCol="0"/>
          <a:lstStyle>
            <a:lvl1pPr algn="r">
              <a:defRPr sz="1200"/>
            </a:lvl1pPr>
          </a:lstStyle>
          <a:p>
            <a:fld id="{E2FA74C7-ACB0-4EC4-AC49-EABDB89AEE9D}" type="datetimeFigureOut">
              <a:rPr lang="th-TH" smtClean="0"/>
              <a:t>26/07/66</a:t>
            </a:fld>
            <a:endParaRPr lang="th-TH"/>
          </a:p>
        </p:txBody>
      </p:sp>
      <p:sp>
        <p:nvSpPr>
          <p:cNvPr id="4" name="ตัวแทนท้ายกระดาษ 3"/>
          <p:cNvSpPr>
            <a:spLocks noGrp="1"/>
          </p:cNvSpPr>
          <p:nvPr>
            <p:ph type="ftr" sz="quarter" idx="2"/>
          </p:nvPr>
        </p:nvSpPr>
        <p:spPr>
          <a:xfrm>
            <a:off x="0" y="9520241"/>
            <a:ext cx="2986088" cy="501649"/>
          </a:xfrm>
          <a:prstGeom prst="rect">
            <a:avLst/>
          </a:prstGeom>
        </p:spPr>
        <p:txBody>
          <a:bodyPr vert="horz" lIns="91440" tIns="45720" rIns="91440" bIns="45720" rtlCol="0" anchor="b"/>
          <a:lstStyle>
            <a:lvl1pPr algn="l">
              <a:defRPr sz="1200"/>
            </a:lvl1pPr>
          </a:lstStyle>
          <a:p>
            <a:endParaRPr lang="th-TH"/>
          </a:p>
        </p:txBody>
      </p:sp>
      <p:sp>
        <p:nvSpPr>
          <p:cNvPr id="5" name="ตัวแทนหมายเลขสไลด์ 4"/>
          <p:cNvSpPr>
            <a:spLocks noGrp="1"/>
          </p:cNvSpPr>
          <p:nvPr>
            <p:ph type="sldNum" sz="quarter" idx="3"/>
          </p:nvPr>
        </p:nvSpPr>
        <p:spPr>
          <a:xfrm>
            <a:off x="3902076" y="9520241"/>
            <a:ext cx="2986088" cy="501649"/>
          </a:xfrm>
          <a:prstGeom prst="rect">
            <a:avLst/>
          </a:prstGeom>
        </p:spPr>
        <p:txBody>
          <a:bodyPr vert="horz" lIns="91440" tIns="45720" rIns="91440" bIns="45720" rtlCol="0" anchor="b"/>
          <a:lstStyle>
            <a:lvl1pPr algn="r">
              <a:defRPr sz="1200"/>
            </a:lvl1pPr>
          </a:lstStyle>
          <a:p>
            <a:fld id="{85FE47EA-5A7A-4822-8210-06A4D03C7C35}" type="slidenum">
              <a:rPr lang="th-TH" smtClean="0"/>
              <a:t>‹#›</a:t>
            </a:fld>
            <a:endParaRPr lang="th-TH"/>
          </a:p>
        </p:txBody>
      </p:sp>
    </p:spTree>
    <p:extLst>
      <p:ext uri="{BB962C8B-B14F-4D97-AF65-F5344CB8AC3E}">
        <p14:creationId xmlns:p14="http://schemas.microsoft.com/office/powerpoint/2010/main" val="108515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4"/>
            <a:ext cx="2986088" cy="501649"/>
          </a:xfrm>
          <a:prstGeom prst="rect">
            <a:avLst/>
          </a:prstGeom>
        </p:spPr>
        <p:txBody>
          <a:bodyPr vert="horz" lIns="91440" tIns="45720" rIns="91440" bIns="45720" rtlCol="0"/>
          <a:lstStyle>
            <a:lvl1pPr algn="l">
              <a:defRPr sz="1200"/>
            </a:lvl1pPr>
          </a:lstStyle>
          <a:p>
            <a:endParaRPr lang="th-TH" dirty="0"/>
          </a:p>
        </p:txBody>
      </p:sp>
      <p:sp>
        <p:nvSpPr>
          <p:cNvPr id="3" name="ตัวแทนวันที่ 2"/>
          <p:cNvSpPr>
            <a:spLocks noGrp="1"/>
          </p:cNvSpPr>
          <p:nvPr>
            <p:ph type="dt" idx="1"/>
          </p:nvPr>
        </p:nvSpPr>
        <p:spPr>
          <a:xfrm>
            <a:off x="3902076" y="4"/>
            <a:ext cx="2986088" cy="501649"/>
          </a:xfrm>
          <a:prstGeom prst="rect">
            <a:avLst/>
          </a:prstGeom>
        </p:spPr>
        <p:txBody>
          <a:bodyPr vert="horz" lIns="91440" tIns="45720" rIns="91440" bIns="45720" rtlCol="0"/>
          <a:lstStyle>
            <a:lvl1pPr algn="r">
              <a:defRPr sz="1200"/>
            </a:lvl1pPr>
          </a:lstStyle>
          <a:p>
            <a:fld id="{74C8BFDC-ECE7-43E2-87D2-133B36FE0225}" type="datetimeFigureOut">
              <a:rPr lang="th-TH" smtClean="0"/>
              <a:t>26/07/66</a:t>
            </a:fld>
            <a:endParaRPr lang="th-TH" dirty="0"/>
          </a:p>
        </p:txBody>
      </p:sp>
      <p:sp>
        <p:nvSpPr>
          <p:cNvPr id="4" name="ตัวแทนรูปบนสไลด์ 3"/>
          <p:cNvSpPr>
            <a:spLocks noGrp="1" noRot="1" noChangeAspect="1"/>
          </p:cNvSpPr>
          <p:nvPr>
            <p:ph type="sldImg" idx="2"/>
          </p:nvPr>
        </p:nvSpPr>
        <p:spPr>
          <a:xfrm>
            <a:off x="438150" y="1250950"/>
            <a:ext cx="6013450" cy="3382963"/>
          </a:xfrm>
          <a:prstGeom prst="rect">
            <a:avLst/>
          </a:prstGeom>
          <a:noFill/>
          <a:ln w="12700">
            <a:solidFill>
              <a:prstClr val="black"/>
            </a:solidFill>
          </a:ln>
        </p:spPr>
        <p:txBody>
          <a:bodyPr vert="horz" lIns="91440" tIns="45720" rIns="91440" bIns="45720" rtlCol="0" anchor="ctr"/>
          <a:lstStyle/>
          <a:p>
            <a:endParaRPr lang="th-TH" dirty="0"/>
          </a:p>
        </p:txBody>
      </p:sp>
      <p:sp>
        <p:nvSpPr>
          <p:cNvPr id="5" name="ตัวแทนบันทึกย่อ 4"/>
          <p:cNvSpPr>
            <a:spLocks noGrp="1"/>
          </p:cNvSpPr>
          <p:nvPr>
            <p:ph type="body" sz="quarter" idx="3"/>
          </p:nvPr>
        </p:nvSpPr>
        <p:spPr>
          <a:xfrm>
            <a:off x="688975" y="4822827"/>
            <a:ext cx="5511800" cy="3946526"/>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9520242"/>
            <a:ext cx="2986088" cy="501649"/>
          </a:xfrm>
          <a:prstGeom prst="rect">
            <a:avLst/>
          </a:prstGeom>
        </p:spPr>
        <p:txBody>
          <a:bodyPr vert="horz" lIns="91440" tIns="45720" rIns="91440" bIns="45720" rtlCol="0" anchor="b"/>
          <a:lstStyle>
            <a:lvl1pPr algn="l">
              <a:defRPr sz="1200"/>
            </a:lvl1pPr>
          </a:lstStyle>
          <a:p>
            <a:endParaRPr lang="th-TH" dirty="0"/>
          </a:p>
        </p:txBody>
      </p:sp>
      <p:sp>
        <p:nvSpPr>
          <p:cNvPr id="7" name="ตัวแทนหมายเลขสไลด์ 6"/>
          <p:cNvSpPr>
            <a:spLocks noGrp="1"/>
          </p:cNvSpPr>
          <p:nvPr>
            <p:ph type="sldNum" sz="quarter" idx="5"/>
          </p:nvPr>
        </p:nvSpPr>
        <p:spPr>
          <a:xfrm>
            <a:off x="3902076" y="9520242"/>
            <a:ext cx="2986088" cy="501649"/>
          </a:xfrm>
          <a:prstGeom prst="rect">
            <a:avLst/>
          </a:prstGeom>
        </p:spPr>
        <p:txBody>
          <a:bodyPr vert="horz" lIns="91440" tIns="45720" rIns="91440" bIns="45720" rtlCol="0" anchor="b"/>
          <a:lstStyle>
            <a:lvl1pPr algn="r">
              <a:defRPr sz="1200"/>
            </a:lvl1pPr>
          </a:lstStyle>
          <a:p>
            <a:fld id="{3E5F51A1-A190-4FE8-BD22-59A8BF5E5BA7}" type="slidenum">
              <a:rPr lang="th-TH" smtClean="0"/>
              <a:t>‹#›</a:t>
            </a:fld>
            <a:endParaRPr lang="th-TH" dirty="0"/>
          </a:p>
        </p:txBody>
      </p:sp>
    </p:spTree>
    <p:extLst>
      <p:ext uri="{BB962C8B-B14F-4D97-AF65-F5344CB8AC3E}">
        <p14:creationId xmlns:p14="http://schemas.microsoft.com/office/powerpoint/2010/main" val="397972827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2</a:t>
            </a:fld>
            <a:endParaRPr lang="th-TH" dirty="0"/>
          </a:p>
        </p:txBody>
      </p:sp>
    </p:spTree>
    <p:extLst>
      <p:ext uri="{BB962C8B-B14F-4D97-AF65-F5344CB8AC3E}">
        <p14:creationId xmlns:p14="http://schemas.microsoft.com/office/powerpoint/2010/main" val="9416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11</a:t>
            </a:fld>
            <a:endParaRPr lang="th-TH" dirty="0"/>
          </a:p>
        </p:txBody>
      </p:sp>
    </p:spTree>
    <p:extLst>
      <p:ext uri="{BB962C8B-B14F-4D97-AF65-F5344CB8AC3E}">
        <p14:creationId xmlns:p14="http://schemas.microsoft.com/office/powerpoint/2010/main" val="215203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12</a:t>
            </a:fld>
            <a:endParaRPr lang="th-TH" dirty="0"/>
          </a:p>
        </p:txBody>
      </p:sp>
    </p:spTree>
    <p:extLst>
      <p:ext uri="{BB962C8B-B14F-4D97-AF65-F5344CB8AC3E}">
        <p14:creationId xmlns:p14="http://schemas.microsoft.com/office/powerpoint/2010/main" val="153201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13</a:t>
            </a:fld>
            <a:endParaRPr lang="th-TH" dirty="0"/>
          </a:p>
        </p:txBody>
      </p:sp>
    </p:spTree>
    <p:extLst>
      <p:ext uri="{BB962C8B-B14F-4D97-AF65-F5344CB8AC3E}">
        <p14:creationId xmlns:p14="http://schemas.microsoft.com/office/powerpoint/2010/main" val="394432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14</a:t>
            </a:fld>
            <a:endParaRPr lang="th-TH" dirty="0"/>
          </a:p>
        </p:txBody>
      </p:sp>
    </p:spTree>
    <p:extLst>
      <p:ext uri="{BB962C8B-B14F-4D97-AF65-F5344CB8AC3E}">
        <p14:creationId xmlns:p14="http://schemas.microsoft.com/office/powerpoint/2010/main" val="321371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10"/>
          </p:nvPr>
        </p:nvSpPr>
        <p:spPr/>
        <p:txBody>
          <a:bodyPr/>
          <a:lstStyle/>
          <a:p>
            <a:fld id="{18C45EBE-8949-4B8A-9DD2-810D76ED3261}" type="slidenum">
              <a:rPr lang="th-TH" smtClean="0"/>
              <a:t>15</a:t>
            </a:fld>
            <a:endParaRPr lang="th-TH" dirty="0"/>
          </a:p>
        </p:txBody>
      </p:sp>
    </p:spTree>
    <p:extLst>
      <p:ext uri="{BB962C8B-B14F-4D97-AF65-F5344CB8AC3E}">
        <p14:creationId xmlns:p14="http://schemas.microsoft.com/office/powerpoint/2010/main" val="108289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27</a:t>
            </a:fld>
            <a:endParaRPr lang="th-TH" dirty="0"/>
          </a:p>
        </p:txBody>
      </p:sp>
    </p:spTree>
    <p:extLst>
      <p:ext uri="{BB962C8B-B14F-4D97-AF65-F5344CB8AC3E}">
        <p14:creationId xmlns:p14="http://schemas.microsoft.com/office/powerpoint/2010/main" val="233070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28</a:t>
            </a:fld>
            <a:endParaRPr lang="th-TH" dirty="0"/>
          </a:p>
        </p:txBody>
      </p:sp>
    </p:spTree>
    <p:extLst>
      <p:ext uri="{BB962C8B-B14F-4D97-AF65-F5344CB8AC3E}">
        <p14:creationId xmlns:p14="http://schemas.microsoft.com/office/powerpoint/2010/main" val="254262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29</a:t>
            </a:fld>
            <a:endParaRPr lang="th-TH" dirty="0"/>
          </a:p>
        </p:txBody>
      </p:sp>
    </p:spTree>
    <p:extLst>
      <p:ext uri="{BB962C8B-B14F-4D97-AF65-F5344CB8AC3E}">
        <p14:creationId xmlns:p14="http://schemas.microsoft.com/office/powerpoint/2010/main" val="11232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30</a:t>
            </a:fld>
            <a:endParaRPr lang="th-TH" dirty="0"/>
          </a:p>
        </p:txBody>
      </p:sp>
    </p:spTree>
    <p:extLst>
      <p:ext uri="{BB962C8B-B14F-4D97-AF65-F5344CB8AC3E}">
        <p14:creationId xmlns:p14="http://schemas.microsoft.com/office/powerpoint/2010/main" val="360986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31</a:t>
            </a:fld>
            <a:endParaRPr lang="th-TH" dirty="0"/>
          </a:p>
        </p:txBody>
      </p:sp>
    </p:spTree>
    <p:extLst>
      <p:ext uri="{BB962C8B-B14F-4D97-AF65-F5344CB8AC3E}">
        <p14:creationId xmlns:p14="http://schemas.microsoft.com/office/powerpoint/2010/main" val="189088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3</a:t>
            </a:fld>
            <a:endParaRPr lang="th-TH" dirty="0"/>
          </a:p>
        </p:txBody>
      </p:sp>
    </p:spTree>
    <p:extLst>
      <p:ext uri="{BB962C8B-B14F-4D97-AF65-F5344CB8AC3E}">
        <p14:creationId xmlns:p14="http://schemas.microsoft.com/office/powerpoint/2010/main" val="3516609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32</a:t>
            </a:fld>
            <a:endParaRPr lang="th-TH" dirty="0"/>
          </a:p>
        </p:txBody>
      </p:sp>
    </p:spTree>
    <p:extLst>
      <p:ext uri="{BB962C8B-B14F-4D97-AF65-F5344CB8AC3E}">
        <p14:creationId xmlns:p14="http://schemas.microsoft.com/office/powerpoint/2010/main" val="1847585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33</a:t>
            </a:fld>
            <a:endParaRPr lang="th-TH" dirty="0"/>
          </a:p>
        </p:txBody>
      </p:sp>
    </p:spTree>
    <p:extLst>
      <p:ext uri="{BB962C8B-B14F-4D97-AF65-F5344CB8AC3E}">
        <p14:creationId xmlns:p14="http://schemas.microsoft.com/office/powerpoint/2010/main" val="419432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34</a:t>
            </a:fld>
            <a:endParaRPr lang="th-TH" dirty="0"/>
          </a:p>
        </p:txBody>
      </p:sp>
    </p:spTree>
    <p:extLst>
      <p:ext uri="{BB962C8B-B14F-4D97-AF65-F5344CB8AC3E}">
        <p14:creationId xmlns:p14="http://schemas.microsoft.com/office/powerpoint/2010/main" val="388416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35</a:t>
            </a:fld>
            <a:endParaRPr lang="th-TH" dirty="0"/>
          </a:p>
        </p:txBody>
      </p:sp>
    </p:spTree>
    <p:extLst>
      <p:ext uri="{BB962C8B-B14F-4D97-AF65-F5344CB8AC3E}">
        <p14:creationId xmlns:p14="http://schemas.microsoft.com/office/powerpoint/2010/main" val="976347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36</a:t>
            </a:fld>
            <a:endParaRPr lang="th-TH" dirty="0"/>
          </a:p>
        </p:txBody>
      </p:sp>
    </p:spTree>
    <p:extLst>
      <p:ext uri="{BB962C8B-B14F-4D97-AF65-F5344CB8AC3E}">
        <p14:creationId xmlns:p14="http://schemas.microsoft.com/office/powerpoint/2010/main" val="2094058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37</a:t>
            </a:fld>
            <a:endParaRPr lang="th-TH" dirty="0"/>
          </a:p>
        </p:txBody>
      </p:sp>
    </p:spTree>
    <p:extLst>
      <p:ext uri="{BB962C8B-B14F-4D97-AF65-F5344CB8AC3E}">
        <p14:creationId xmlns:p14="http://schemas.microsoft.com/office/powerpoint/2010/main" val="5822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38</a:t>
            </a:fld>
            <a:endParaRPr lang="th-TH" dirty="0"/>
          </a:p>
        </p:txBody>
      </p:sp>
    </p:spTree>
    <p:extLst>
      <p:ext uri="{BB962C8B-B14F-4D97-AF65-F5344CB8AC3E}">
        <p14:creationId xmlns:p14="http://schemas.microsoft.com/office/powerpoint/2010/main" val="26211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39</a:t>
            </a:fld>
            <a:endParaRPr lang="th-TH" dirty="0"/>
          </a:p>
        </p:txBody>
      </p:sp>
    </p:spTree>
    <p:extLst>
      <p:ext uri="{BB962C8B-B14F-4D97-AF65-F5344CB8AC3E}">
        <p14:creationId xmlns:p14="http://schemas.microsoft.com/office/powerpoint/2010/main" val="3032137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40</a:t>
            </a:fld>
            <a:endParaRPr lang="th-TH" dirty="0"/>
          </a:p>
        </p:txBody>
      </p:sp>
    </p:spTree>
    <p:extLst>
      <p:ext uri="{BB962C8B-B14F-4D97-AF65-F5344CB8AC3E}">
        <p14:creationId xmlns:p14="http://schemas.microsoft.com/office/powerpoint/2010/main" val="73670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41</a:t>
            </a:fld>
            <a:endParaRPr lang="th-TH" dirty="0"/>
          </a:p>
        </p:txBody>
      </p:sp>
    </p:spTree>
    <p:extLst>
      <p:ext uri="{BB962C8B-B14F-4D97-AF65-F5344CB8AC3E}">
        <p14:creationId xmlns:p14="http://schemas.microsoft.com/office/powerpoint/2010/main" val="419966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4</a:t>
            </a:fld>
            <a:endParaRPr lang="th-TH" dirty="0"/>
          </a:p>
        </p:txBody>
      </p:sp>
    </p:spTree>
    <p:extLst>
      <p:ext uri="{BB962C8B-B14F-4D97-AF65-F5344CB8AC3E}">
        <p14:creationId xmlns:p14="http://schemas.microsoft.com/office/powerpoint/2010/main" val="232170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E5F51A1-A190-4FE8-BD22-59A8BF5E5BA7}" type="slidenum">
              <a:rPr lang="th-TH" smtClean="0"/>
              <a:t>42</a:t>
            </a:fld>
            <a:endParaRPr lang="th-TH" dirty="0"/>
          </a:p>
        </p:txBody>
      </p:sp>
    </p:spTree>
    <p:extLst>
      <p:ext uri="{BB962C8B-B14F-4D97-AF65-F5344CB8AC3E}">
        <p14:creationId xmlns:p14="http://schemas.microsoft.com/office/powerpoint/2010/main" val="1011853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43</a:t>
            </a:fld>
            <a:endParaRPr lang="th-TH" dirty="0"/>
          </a:p>
        </p:txBody>
      </p:sp>
    </p:spTree>
    <p:extLst>
      <p:ext uri="{BB962C8B-B14F-4D97-AF65-F5344CB8AC3E}">
        <p14:creationId xmlns:p14="http://schemas.microsoft.com/office/powerpoint/2010/main" val="4285155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45</a:t>
            </a:fld>
            <a:endParaRPr lang="th-TH" dirty="0"/>
          </a:p>
        </p:txBody>
      </p:sp>
    </p:spTree>
    <p:extLst>
      <p:ext uri="{BB962C8B-B14F-4D97-AF65-F5344CB8AC3E}">
        <p14:creationId xmlns:p14="http://schemas.microsoft.com/office/powerpoint/2010/main" val="231655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49</a:t>
            </a:fld>
            <a:endParaRPr lang="th-TH" dirty="0"/>
          </a:p>
        </p:txBody>
      </p:sp>
    </p:spTree>
    <p:extLst>
      <p:ext uri="{BB962C8B-B14F-4D97-AF65-F5344CB8AC3E}">
        <p14:creationId xmlns:p14="http://schemas.microsoft.com/office/powerpoint/2010/main" val="1534586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50</a:t>
            </a:fld>
            <a:endParaRPr lang="th-TH" dirty="0"/>
          </a:p>
        </p:txBody>
      </p:sp>
    </p:spTree>
    <p:extLst>
      <p:ext uri="{BB962C8B-B14F-4D97-AF65-F5344CB8AC3E}">
        <p14:creationId xmlns:p14="http://schemas.microsoft.com/office/powerpoint/2010/main" val="405621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52</a:t>
            </a:fld>
            <a:endParaRPr lang="th-TH" dirty="0"/>
          </a:p>
        </p:txBody>
      </p:sp>
    </p:spTree>
    <p:extLst>
      <p:ext uri="{BB962C8B-B14F-4D97-AF65-F5344CB8AC3E}">
        <p14:creationId xmlns:p14="http://schemas.microsoft.com/office/powerpoint/2010/main" val="3092649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53</a:t>
            </a:fld>
            <a:endParaRPr lang="th-TH" dirty="0"/>
          </a:p>
        </p:txBody>
      </p:sp>
    </p:spTree>
    <p:extLst>
      <p:ext uri="{BB962C8B-B14F-4D97-AF65-F5344CB8AC3E}">
        <p14:creationId xmlns:p14="http://schemas.microsoft.com/office/powerpoint/2010/main" val="1418902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54</a:t>
            </a:fld>
            <a:endParaRPr lang="th-TH" dirty="0"/>
          </a:p>
        </p:txBody>
      </p:sp>
    </p:spTree>
    <p:extLst>
      <p:ext uri="{BB962C8B-B14F-4D97-AF65-F5344CB8AC3E}">
        <p14:creationId xmlns:p14="http://schemas.microsoft.com/office/powerpoint/2010/main" val="2554324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55</a:t>
            </a:fld>
            <a:endParaRPr lang="th-TH" dirty="0"/>
          </a:p>
        </p:txBody>
      </p:sp>
    </p:spTree>
    <p:extLst>
      <p:ext uri="{BB962C8B-B14F-4D97-AF65-F5344CB8AC3E}">
        <p14:creationId xmlns:p14="http://schemas.microsoft.com/office/powerpoint/2010/main" val="105355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56</a:t>
            </a:fld>
            <a:endParaRPr lang="th-TH" dirty="0"/>
          </a:p>
        </p:txBody>
      </p:sp>
    </p:spTree>
    <p:extLst>
      <p:ext uri="{BB962C8B-B14F-4D97-AF65-F5344CB8AC3E}">
        <p14:creationId xmlns:p14="http://schemas.microsoft.com/office/powerpoint/2010/main" val="198535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a:t>
            </a:fld>
            <a:endParaRPr lang="th-TH" dirty="0"/>
          </a:p>
        </p:txBody>
      </p:sp>
    </p:spTree>
    <p:extLst>
      <p:ext uri="{BB962C8B-B14F-4D97-AF65-F5344CB8AC3E}">
        <p14:creationId xmlns:p14="http://schemas.microsoft.com/office/powerpoint/2010/main" val="1595594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57</a:t>
            </a:fld>
            <a:endParaRPr lang="th-TH" dirty="0"/>
          </a:p>
        </p:txBody>
      </p:sp>
    </p:spTree>
    <p:extLst>
      <p:ext uri="{BB962C8B-B14F-4D97-AF65-F5344CB8AC3E}">
        <p14:creationId xmlns:p14="http://schemas.microsoft.com/office/powerpoint/2010/main" val="863245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58</a:t>
            </a:fld>
            <a:endParaRPr lang="th-TH" dirty="0"/>
          </a:p>
        </p:txBody>
      </p:sp>
    </p:spTree>
    <p:extLst>
      <p:ext uri="{BB962C8B-B14F-4D97-AF65-F5344CB8AC3E}">
        <p14:creationId xmlns:p14="http://schemas.microsoft.com/office/powerpoint/2010/main" val="362369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59</a:t>
            </a:fld>
            <a:endParaRPr lang="th-TH" dirty="0"/>
          </a:p>
        </p:txBody>
      </p:sp>
    </p:spTree>
    <p:extLst>
      <p:ext uri="{BB962C8B-B14F-4D97-AF65-F5344CB8AC3E}">
        <p14:creationId xmlns:p14="http://schemas.microsoft.com/office/powerpoint/2010/main" val="2831860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61</a:t>
            </a:fld>
            <a:endParaRPr lang="th-TH" dirty="0"/>
          </a:p>
        </p:txBody>
      </p:sp>
    </p:spTree>
    <p:extLst>
      <p:ext uri="{BB962C8B-B14F-4D97-AF65-F5344CB8AC3E}">
        <p14:creationId xmlns:p14="http://schemas.microsoft.com/office/powerpoint/2010/main" val="4209107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69</a:t>
            </a:fld>
            <a:endParaRPr lang="th-TH" dirty="0"/>
          </a:p>
        </p:txBody>
      </p:sp>
    </p:spTree>
    <p:extLst>
      <p:ext uri="{BB962C8B-B14F-4D97-AF65-F5344CB8AC3E}">
        <p14:creationId xmlns:p14="http://schemas.microsoft.com/office/powerpoint/2010/main" val="1689802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52475"/>
            <a:ext cx="6673850" cy="3754438"/>
          </a:xfrm>
        </p:spPr>
      </p:sp>
      <p:sp>
        <p:nvSpPr>
          <p:cNvPr id="3" name="Notes Placeholder 2"/>
          <p:cNvSpPr>
            <a:spLocks noGrp="1"/>
          </p:cNvSpPr>
          <p:nvPr>
            <p:ph type="body" idx="1"/>
          </p:nvPr>
        </p:nvSpPr>
        <p:spPr>
          <a:xfrm>
            <a:off x="229659" y="4675399"/>
            <a:ext cx="6353880" cy="4591911"/>
          </a:xfrm>
        </p:spPr>
        <p:txBody>
          <a:bodyPr>
            <a:normAutofit fontScale="92500" lnSpcReduction="10000"/>
          </a:bodyPr>
          <a:lstStyle/>
          <a:p>
            <a:r>
              <a:rPr lang="th-TH" sz="1400" dirty="0">
                <a:latin typeface="TH Sarabun New" panose="020B0500040200020003" pitchFamily="34" charset="-34"/>
                <a:cs typeface="TH Sarabun New" panose="020B0500040200020003" pitchFamily="34" charset="-34"/>
              </a:rPr>
              <a:t>ส่วนกรอบประเมินปี 2562 ดังที่กล่าวถึงแล้วว่ามี 4 กรอบประเมิน โดยพบว่า เพื่อให้สอดคล้องกับหลักการใหม่ ที่</a:t>
            </a:r>
          </a:p>
          <a:p>
            <a:r>
              <a:rPr lang="th-TH" sz="1400" dirty="0">
                <a:latin typeface="TH Sarabun New" panose="020B0500040200020003" pitchFamily="34" charset="-34"/>
                <a:cs typeface="TH Sarabun New" panose="020B0500040200020003" pitchFamily="34" charset="-34"/>
              </a:rPr>
              <a:t>หลักประเมินคุณภาพ เน้นประเมินและเสริมสร้างกระบวนการที่ดี ก่อนนำไปสู่ผลสำเร็จที่ดี </a:t>
            </a:r>
          </a:p>
          <a:p>
            <a:r>
              <a:rPr lang="th-TH" sz="1400" dirty="0">
                <a:latin typeface="TH Sarabun New" panose="020B0500040200020003" pitchFamily="34" charset="-34"/>
                <a:cs typeface="TH Sarabun New" panose="020B0500040200020003" pitchFamily="34" charset="-34"/>
              </a:rPr>
              <a:t>เน้นการประเมินที่สมดุลที่ควรคำนึงถึงเศรษฐกิจ สังคม และสิ่งแวดล้อม มากกว่าให้ความสำคัญกับเฉพาะกลุ่มผู้ใช้บริการหรือผู้ถือหุ้นภาครัฐ </a:t>
            </a:r>
          </a:p>
          <a:p>
            <a:r>
              <a:rPr lang="th-TH" sz="1400" dirty="0">
                <a:latin typeface="TH Sarabun New" panose="020B0500040200020003" pitchFamily="34" charset="-34"/>
                <a:cs typeface="TH Sarabun New" panose="020B0500040200020003" pitchFamily="34" charset="-34"/>
              </a:rPr>
              <a:t>จึงเป็นที่มาที่ทำให้ปรับกรอบประเมิน </a:t>
            </a:r>
          </a:p>
          <a:p>
            <a:pPr marL="141041"/>
            <a:r>
              <a:rPr lang="th-TH" sz="1400" dirty="0">
                <a:latin typeface="TH Sarabun New" panose="020B0500040200020003" pitchFamily="34" charset="-34"/>
                <a:cs typeface="TH Sarabun New" panose="020B0500040200020003" pitchFamily="34" charset="-34"/>
              </a:rPr>
              <a:t>โดย</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ด้านการเงิน ปรับเป็นผลการจัดการด้านการเงิน โดยเน้นวัดเพิ่มเติมจากปีก่อนคือเพิ่มการประเมินผลการจัดการด้านการเงิน ซึ่งเป็นการประเมินในระดับกระบวนการจัดการทางการเงิน ก่อนไปสู่ผลสำเร็จด้านการเงิน เช่น การเพิ่มของรายได้ หรือกำไร เช่นที่วัดทุกปี โดยกรณีดังกล่าวนี้จะช่วยแก้ไขปัญหาให้สามารถประเมินผลด้านการเงินได้สำหรับทุนที่ไม่สามารถวัดผลด้านการเงิน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ด้านการจัดการกระบวนการปฏิบัติงานเป็นอีกหนึ่งด้านที่เน้นนำหลักการคุณภาพมาใช้ โดยก่อนจะประเมินไปที่ผลประสิทธิภาพ คุณภาพ และมาตรฐานกระบวนการเช่นในปีทีผ่านมา แต่ปี 2562 จะเน้นการประเมินที่จะทำให้ทุนเกิดการทบทวนกระบวนการที่สร้างคุณค่าให้องค์กร และวางแนวทางพัฒนากระบวนการดังกล่าว ก่อนจะข้ามไปสู่การวัดผลสำเร็จโดยทันที</a:t>
            </a:r>
          </a:p>
          <a:p>
            <a:pPr marL="371836" indent="-230795">
              <a:buAutoNum type="arabicPeriod"/>
            </a:pPr>
            <a:r>
              <a:rPr lang="th-TH" sz="1400" dirty="0">
                <a:latin typeface="TH Sarabun New" panose="020B0500040200020003" pitchFamily="34" charset="-34"/>
                <a:cs typeface="TH Sarabun New" panose="020B0500040200020003" pitchFamily="34" charset="-34"/>
              </a:rPr>
              <a:t>สำหรับด้านการสนองประโยชน์จากที่ได้กล่าวว่า เพื่อให้มีขอบเขตการให้ความสำคัญที่มากกว่าด้านผู้ใช้บริการ ในปี2562 ได้เพิ่มเติมการให้ทุนนำหลักการแสดงความรับผิดชอบต่อสังคมและสิ่งแวดล้อมที่จะนำองค์กรไปสู่ความยั่งยืน เข้ามาผนวก ทำให้ชื่อกรอบและการกำหนดตัวชี้วัดเปลี่ยนแปลงไป ไม่เน้นวัดเฉพาะด้านความพึงพอใจเช่นในอดีต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ส่วนกรอบที่ 4 นั้น ปี นี้ทำการเพิ่มเติมโดยแบ่งระดับหลักเกณฑ์ให้มีความแตกต่างสำหรับทุนที่มีความพร้อมและไม่มีความพร้อมเชิงโครงสร้าง และมีการเปลี่ยนแปลงการประเมินสารสนเทศ สู่สารสนเทศแบบดิจิทัล ตามกฎหมายและนโยบายภาครัฐดิจิทัล </a:t>
            </a:r>
            <a:r>
              <a:rPr lang="en-US" sz="1400" dirty="0">
                <a:latin typeface="TH Sarabun New" panose="020B0500040200020003" pitchFamily="34" charset="-34"/>
                <a:cs typeface="TH Sarabun New" panose="020B0500040200020003" pitchFamily="34" charset="-34"/>
              </a:rPr>
              <a:t>economy</a:t>
            </a:r>
          </a:p>
          <a:p>
            <a:pPr marL="141041"/>
            <a:r>
              <a:rPr lang="th-TH" sz="1400" dirty="0">
                <a:latin typeface="TH Sarabun New" panose="020B0500040200020003" pitchFamily="34" charset="-34"/>
                <a:cs typeface="TH Sarabun New" panose="020B0500040200020003" pitchFamily="34" charset="-34"/>
              </a:rPr>
              <a:t>ส่วนที่วงไม่เป็นสีแดงคือสิ่งเป็นกรอบพิจารณาประเมินผลในอดีต</a:t>
            </a:r>
          </a:p>
        </p:txBody>
      </p:sp>
    </p:spTree>
    <p:extLst>
      <p:ext uri="{BB962C8B-B14F-4D97-AF65-F5344CB8AC3E}">
        <p14:creationId xmlns:p14="http://schemas.microsoft.com/office/powerpoint/2010/main" val="428529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52475"/>
            <a:ext cx="6673850" cy="3754438"/>
          </a:xfrm>
        </p:spPr>
      </p:sp>
      <p:sp>
        <p:nvSpPr>
          <p:cNvPr id="3" name="Notes Placeholder 2"/>
          <p:cNvSpPr>
            <a:spLocks noGrp="1"/>
          </p:cNvSpPr>
          <p:nvPr>
            <p:ph type="body" idx="1"/>
          </p:nvPr>
        </p:nvSpPr>
        <p:spPr>
          <a:xfrm>
            <a:off x="229659" y="4675399"/>
            <a:ext cx="6353880" cy="4591911"/>
          </a:xfrm>
        </p:spPr>
        <p:txBody>
          <a:bodyPr>
            <a:normAutofit fontScale="92500" lnSpcReduction="10000"/>
          </a:bodyPr>
          <a:lstStyle/>
          <a:p>
            <a:r>
              <a:rPr lang="th-TH" sz="1400" dirty="0">
                <a:latin typeface="TH Sarabun New" panose="020B0500040200020003" pitchFamily="34" charset="-34"/>
                <a:cs typeface="TH Sarabun New" panose="020B0500040200020003" pitchFamily="34" charset="-34"/>
              </a:rPr>
              <a:t>ส่วนกรอบประเมินปี 2562 ดังที่กล่าวถึงแล้วว่ามี 4 กรอบประเมิน โดยพบว่า เพื่อให้สอดคล้องกับหลักการใหม่ ที่</a:t>
            </a:r>
          </a:p>
          <a:p>
            <a:r>
              <a:rPr lang="th-TH" sz="1400" dirty="0">
                <a:latin typeface="TH Sarabun New" panose="020B0500040200020003" pitchFamily="34" charset="-34"/>
                <a:cs typeface="TH Sarabun New" panose="020B0500040200020003" pitchFamily="34" charset="-34"/>
              </a:rPr>
              <a:t>หลักประเมินคุณภาพ เน้นประเมินและเสริมสร้างกระบวนการที่ดี ก่อนนำไปสู่ผลสำเร็จที่ดี </a:t>
            </a:r>
          </a:p>
          <a:p>
            <a:r>
              <a:rPr lang="th-TH" sz="1400" dirty="0">
                <a:latin typeface="TH Sarabun New" panose="020B0500040200020003" pitchFamily="34" charset="-34"/>
                <a:cs typeface="TH Sarabun New" panose="020B0500040200020003" pitchFamily="34" charset="-34"/>
              </a:rPr>
              <a:t>เน้นการประเมินที่สมดุลที่ควรคำนึงถึงเศรษฐกิจ สังคม และสิ่งแวดล้อม มากกว่าให้ความสำคัญกับเฉพาะกลุ่มผู้ใช้บริการหรือผู้ถือหุ้นภาครัฐ </a:t>
            </a:r>
          </a:p>
          <a:p>
            <a:r>
              <a:rPr lang="th-TH" sz="1400" dirty="0">
                <a:latin typeface="TH Sarabun New" panose="020B0500040200020003" pitchFamily="34" charset="-34"/>
                <a:cs typeface="TH Sarabun New" panose="020B0500040200020003" pitchFamily="34" charset="-34"/>
              </a:rPr>
              <a:t>จึงเป็นที่มาที่ทำให้ปรับกรอบประเมิน </a:t>
            </a:r>
          </a:p>
          <a:p>
            <a:pPr marL="141041"/>
            <a:r>
              <a:rPr lang="th-TH" sz="1400" dirty="0">
                <a:latin typeface="TH Sarabun New" panose="020B0500040200020003" pitchFamily="34" charset="-34"/>
                <a:cs typeface="TH Sarabun New" panose="020B0500040200020003" pitchFamily="34" charset="-34"/>
              </a:rPr>
              <a:t>โดย</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ด้านการเงิน ปรับเป็นผลการจัดการด้านการเงิน โดยเน้นวัดเพิ่มเติมจากปีก่อนคือเพิ่มการประเมินผลการจัดการด้านการเงิน ซึ่งเป็นการประเมินในระดับกระบวนการจัดการทางการเงิน ก่อนไปสู่ผลสำเร็จด้านการเงิน เช่น การเพิ่มของรายได้ หรือกำไร เช่นที่วัดทุกปี โดยกรณีดังกล่าวนี้จะช่วยแก้ไขปัญหาให้สามารถประเมินผลด้านการเงินได้สำหรับทุนที่ไม่สามารถวัดผลด้านการเงิน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ด้านการจัดการกระบวนการปฏิบัติงานเป็นอีกหนึ่งด้านที่เน้นนำหลักการคุณภาพมาใช้ โดยก่อนจะประเมินไปที่ผลประสิทธิภาพ คุณภาพ และมาตรฐานกระบวนการเช่นในปีทีผ่านมา แต่ปี 2562 จะเน้นการประเมินที่จะทำให้ทุนเกิดการทบทวนกระบวนการที่สร้างคุณค่าให้องค์กร และวางแนวทางพัฒนากระบวนการดังกล่าว ก่อนจะข้ามไปสู่การวัดผลสำเร็จโดยทันที</a:t>
            </a:r>
          </a:p>
          <a:p>
            <a:pPr marL="371836" indent="-230795">
              <a:buAutoNum type="arabicPeriod"/>
            </a:pPr>
            <a:r>
              <a:rPr lang="th-TH" sz="1400" dirty="0">
                <a:latin typeface="TH Sarabun New" panose="020B0500040200020003" pitchFamily="34" charset="-34"/>
                <a:cs typeface="TH Sarabun New" panose="020B0500040200020003" pitchFamily="34" charset="-34"/>
              </a:rPr>
              <a:t>สำหรับด้านการสนองประโยชน์จากที่ได้กล่าวว่า เพื่อให้มีขอบเขตการให้ความสำคัญที่มากกว่าด้านผู้ใช้บริการ ในปี2562 ได้เพิ่มเติมการให้ทุนนำหลักการแสดงความรับผิดชอบต่อสังคมและสิ่งแวดล้อมที่จะนำองค์กรไปสู่ความยั่งยืน เข้ามาผนวก ทำให้ชื่อกรอบและการกำหนดตัวชี้วัดเปลี่ยนแปลงไป ไม่เน้นวัดเฉพาะด้านความพึงพอใจเช่นในอดีต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ส่วนกรอบที่ 4 นั้น ปี นี้ทำการเพิ่มเติมโดยแบ่งระดับหลักเกณฑ์ให้มีความแตกต่างสำหรับทุนที่มีความพร้อมและไม่มีความพร้อมเชิงโครงสร้าง และมีการเปลี่ยนแปลงการประเมินสารสนเทศ สู่สารสนเทศแบบดิจิทัล ตามกฎหมายและนโยบายภาครัฐดิจิทัล </a:t>
            </a:r>
            <a:r>
              <a:rPr lang="en-US" sz="1400" dirty="0">
                <a:latin typeface="TH Sarabun New" panose="020B0500040200020003" pitchFamily="34" charset="-34"/>
                <a:cs typeface="TH Sarabun New" panose="020B0500040200020003" pitchFamily="34" charset="-34"/>
              </a:rPr>
              <a:t>economy</a:t>
            </a:r>
          </a:p>
          <a:p>
            <a:pPr marL="141041"/>
            <a:r>
              <a:rPr lang="th-TH" sz="1400" dirty="0">
                <a:latin typeface="TH Sarabun New" panose="020B0500040200020003" pitchFamily="34" charset="-34"/>
                <a:cs typeface="TH Sarabun New" panose="020B0500040200020003" pitchFamily="34" charset="-34"/>
              </a:rPr>
              <a:t>ส่วนที่วงไม่เป็นสีแดงคือสิ่งเป็นกรอบพิจารณาประเมินผลในอดีต</a:t>
            </a:r>
          </a:p>
        </p:txBody>
      </p:sp>
    </p:spTree>
    <p:extLst>
      <p:ext uri="{BB962C8B-B14F-4D97-AF65-F5344CB8AC3E}">
        <p14:creationId xmlns:p14="http://schemas.microsoft.com/office/powerpoint/2010/main" val="2048688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52475"/>
            <a:ext cx="6673850" cy="3754438"/>
          </a:xfrm>
        </p:spPr>
      </p:sp>
      <p:sp>
        <p:nvSpPr>
          <p:cNvPr id="3" name="Notes Placeholder 2"/>
          <p:cNvSpPr>
            <a:spLocks noGrp="1"/>
          </p:cNvSpPr>
          <p:nvPr>
            <p:ph type="body" idx="1"/>
          </p:nvPr>
        </p:nvSpPr>
        <p:spPr>
          <a:xfrm>
            <a:off x="229659" y="4675399"/>
            <a:ext cx="6353880" cy="4591911"/>
          </a:xfrm>
        </p:spPr>
        <p:txBody>
          <a:bodyPr>
            <a:normAutofit fontScale="92500" lnSpcReduction="10000"/>
          </a:bodyPr>
          <a:lstStyle/>
          <a:p>
            <a:r>
              <a:rPr lang="th-TH" sz="1400" dirty="0">
                <a:latin typeface="TH Sarabun New" panose="020B0500040200020003" pitchFamily="34" charset="-34"/>
                <a:cs typeface="TH Sarabun New" panose="020B0500040200020003" pitchFamily="34" charset="-34"/>
              </a:rPr>
              <a:t>ส่วนกรอบประเมินปี 2562 ดังที่กล่าวถึงแล้วว่ามี 4 กรอบประเมิน โดยพบว่า เพื่อให้สอดคล้องกับหลักการใหม่ ที่</a:t>
            </a:r>
          </a:p>
          <a:p>
            <a:r>
              <a:rPr lang="th-TH" sz="1400" dirty="0">
                <a:latin typeface="TH Sarabun New" panose="020B0500040200020003" pitchFamily="34" charset="-34"/>
                <a:cs typeface="TH Sarabun New" panose="020B0500040200020003" pitchFamily="34" charset="-34"/>
              </a:rPr>
              <a:t>หลักประเมินคุณภาพ เน้นประเมินและเสริมสร้างกระบวนการที่ดี ก่อนนำไปสู่ผลสำเร็จที่ดี </a:t>
            </a:r>
          </a:p>
          <a:p>
            <a:r>
              <a:rPr lang="th-TH" sz="1400" dirty="0">
                <a:latin typeface="TH Sarabun New" panose="020B0500040200020003" pitchFamily="34" charset="-34"/>
                <a:cs typeface="TH Sarabun New" panose="020B0500040200020003" pitchFamily="34" charset="-34"/>
              </a:rPr>
              <a:t>เน้นการประเมินที่สมดุลที่ควรคำนึงถึงเศรษฐกิจ สังคม และสิ่งแวดล้อม มากกว่าให้ความสำคัญกับเฉพาะกลุ่มผู้ใช้บริการหรือผู้ถือหุ้นภาครัฐ </a:t>
            </a:r>
          </a:p>
          <a:p>
            <a:r>
              <a:rPr lang="th-TH" sz="1400" dirty="0">
                <a:latin typeface="TH Sarabun New" panose="020B0500040200020003" pitchFamily="34" charset="-34"/>
                <a:cs typeface="TH Sarabun New" panose="020B0500040200020003" pitchFamily="34" charset="-34"/>
              </a:rPr>
              <a:t>จึงเป็นที่มาที่ทำให้ปรับกรอบประเมิน </a:t>
            </a:r>
          </a:p>
          <a:p>
            <a:pPr marL="141041"/>
            <a:r>
              <a:rPr lang="th-TH" sz="1400" dirty="0">
                <a:latin typeface="TH Sarabun New" panose="020B0500040200020003" pitchFamily="34" charset="-34"/>
                <a:cs typeface="TH Sarabun New" panose="020B0500040200020003" pitchFamily="34" charset="-34"/>
              </a:rPr>
              <a:t>โดย</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ด้านการเงิน ปรับเป็นผลการจัดการด้านการเงิน โดยเน้นวัดเพิ่มเติมจากปีก่อนคือเพิ่มการประเมินผลการจัดการด้านการเงิน ซึ่งเป็นการประเมินในระดับกระบวนการจัดการทางการเงิน ก่อนไปสู่ผลสำเร็จด้านการเงิน เช่น การเพิ่มของรายได้ หรือกำไร เช่นที่วัดทุกปี โดยกรณีดังกล่าวนี้จะช่วยแก้ไขปัญหาให้สามารถประเมินผลด้านการเงินได้สำหรับทุนที่ไม่สามารถวัดผลด้านการเงิน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ด้านการจัดการกระบวนการปฏิบัติงานเป็นอีกหนึ่งด้านที่เน้นนำหลักการคุณภาพมาใช้ โดยก่อนจะประเมินไปที่ผลประสิทธิภาพ คุณภาพ และมาตรฐานกระบวนการเช่นในปีทีผ่านมา แต่ปี 2562 จะเน้นการประเมินที่จะทำให้ทุนเกิดการทบทวนกระบวนการที่สร้างคุณค่าให้องค์กร และวางแนวทางพัฒนากระบวนการดังกล่าว ก่อนจะข้ามไปสู่การวัดผลสำเร็จโดยทันที</a:t>
            </a:r>
          </a:p>
          <a:p>
            <a:pPr marL="371836" indent="-230795">
              <a:buAutoNum type="arabicPeriod"/>
            </a:pPr>
            <a:r>
              <a:rPr lang="th-TH" sz="1400" dirty="0">
                <a:latin typeface="TH Sarabun New" panose="020B0500040200020003" pitchFamily="34" charset="-34"/>
                <a:cs typeface="TH Sarabun New" panose="020B0500040200020003" pitchFamily="34" charset="-34"/>
              </a:rPr>
              <a:t>สำหรับด้านการสนองประโยชน์จากที่ได้กล่าวว่า เพื่อให้มีขอบเขตการให้ความสำคัญที่มากกว่าด้านผู้ใช้บริการ ในปี2562 ได้เพิ่มเติมการให้ทุนนำหลักการแสดงความรับผิดชอบต่อสังคมและสิ่งแวดล้อมที่จะนำองค์กรไปสู่ความยั่งยืน เข้ามาผนวก ทำให้ชื่อกรอบและการกำหนดตัวชี้วัดเปลี่ยนแปลงไป ไม่เน้นวัดเฉพาะด้านความพึงพอใจเช่นในอดีต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ส่วนกรอบที่ 4 นั้น ปี นี้ทำการเพิ่มเติมโดยแบ่งระดับหลักเกณฑ์ให้มีความแตกต่างสำหรับทุนที่มีความพร้อมและไม่มีความพร้อมเชิงโครงสร้าง และมีการเปลี่ยนแปลงการประเมินสารสนเทศ สู่สารสนเทศแบบดิจิทัล ตามกฎหมายและนโยบายภาครัฐดิจิทัล </a:t>
            </a:r>
            <a:r>
              <a:rPr lang="en-US" sz="1400" dirty="0">
                <a:latin typeface="TH Sarabun New" panose="020B0500040200020003" pitchFamily="34" charset="-34"/>
                <a:cs typeface="TH Sarabun New" panose="020B0500040200020003" pitchFamily="34" charset="-34"/>
              </a:rPr>
              <a:t>economy</a:t>
            </a:r>
          </a:p>
          <a:p>
            <a:pPr marL="141041"/>
            <a:r>
              <a:rPr lang="th-TH" sz="1400" dirty="0">
                <a:latin typeface="TH Sarabun New" panose="020B0500040200020003" pitchFamily="34" charset="-34"/>
                <a:cs typeface="TH Sarabun New" panose="020B0500040200020003" pitchFamily="34" charset="-34"/>
              </a:rPr>
              <a:t>ส่วนที่วงไม่เป็นสีแดงคือสิ่งเป็นกรอบพิจารณาประเมินผลในอดีต</a:t>
            </a:r>
          </a:p>
        </p:txBody>
      </p:sp>
    </p:spTree>
    <p:extLst>
      <p:ext uri="{BB962C8B-B14F-4D97-AF65-F5344CB8AC3E}">
        <p14:creationId xmlns:p14="http://schemas.microsoft.com/office/powerpoint/2010/main" val="370798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52475"/>
            <a:ext cx="6673850" cy="3754438"/>
          </a:xfrm>
        </p:spPr>
      </p:sp>
      <p:sp>
        <p:nvSpPr>
          <p:cNvPr id="3" name="Notes Placeholder 2"/>
          <p:cNvSpPr>
            <a:spLocks noGrp="1"/>
          </p:cNvSpPr>
          <p:nvPr>
            <p:ph type="body" idx="1"/>
          </p:nvPr>
        </p:nvSpPr>
        <p:spPr>
          <a:xfrm>
            <a:off x="229659" y="4675399"/>
            <a:ext cx="6353880" cy="4591911"/>
          </a:xfrm>
        </p:spPr>
        <p:txBody>
          <a:bodyPr>
            <a:normAutofit fontScale="92500" lnSpcReduction="10000"/>
          </a:bodyPr>
          <a:lstStyle/>
          <a:p>
            <a:r>
              <a:rPr lang="th-TH" sz="1400" dirty="0">
                <a:latin typeface="TH Sarabun New" panose="020B0500040200020003" pitchFamily="34" charset="-34"/>
                <a:cs typeface="TH Sarabun New" panose="020B0500040200020003" pitchFamily="34" charset="-34"/>
              </a:rPr>
              <a:t>ส่วนกรอบประเมินปี 2562 ดังที่กล่าวถึงแล้วว่ามี 4 กรอบประเมิน โดยพบว่า เพื่อให้สอดคล้องกับหลักการใหม่ ที่</a:t>
            </a:r>
          </a:p>
          <a:p>
            <a:r>
              <a:rPr lang="th-TH" sz="1400" dirty="0">
                <a:latin typeface="TH Sarabun New" panose="020B0500040200020003" pitchFamily="34" charset="-34"/>
                <a:cs typeface="TH Sarabun New" panose="020B0500040200020003" pitchFamily="34" charset="-34"/>
              </a:rPr>
              <a:t>หลักประเมินคุณภาพ เน้นประเมินและเสริมสร้างกระบวนการที่ดี ก่อนนำไปสู่ผลสำเร็จที่ดี </a:t>
            </a:r>
          </a:p>
          <a:p>
            <a:r>
              <a:rPr lang="th-TH" sz="1400" dirty="0">
                <a:latin typeface="TH Sarabun New" panose="020B0500040200020003" pitchFamily="34" charset="-34"/>
                <a:cs typeface="TH Sarabun New" panose="020B0500040200020003" pitchFamily="34" charset="-34"/>
              </a:rPr>
              <a:t>เน้นการประเมินที่สมดุลที่ควรคำนึงถึงเศรษฐกิจ สังคม และสิ่งแวดล้อม มากกว่าให้ความสำคัญกับเฉพาะกลุ่มผู้ใช้บริการหรือผู้ถือหุ้นภาครัฐ </a:t>
            </a:r>
          </a:p>
          <a:p>
            <a:r>
              <a:rPr lang="th-TH" sz="1400" dirty="0">
                <a:latin typeface="TH Sarabun New" panose="020B0500040200020003" pitchFamily="34" charset="-34"/>
                <a:cs typeface="TH Sarabun New" panose="020B0500040200020003" pitchFamily="34" charset="-34"/>
              </a:rPr>
              <a:t>จึงเป็นที่มาที่ทำให้ปรับกรอบประเมิน </a:t>
            </a:r>
          </a:p>
          <a:p>
            <a:pPr marL="141041"/>
            <a:r>
              <a:rPr lang="th-TH" sz="1400" dirty="0">
                <a:latin typeface="TH Sarabun New" panose="020B0500040200020003" pitchFamily="34" charset="-34"/>
                <a:cs typeface="TH Sarabun New" panose="020B0500040200020003" pitchFamily="34" charset="-34"/>
              </a:rPr>
              <a:t>โดย</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ด้านการเงิน ปรับเป็นผลการจัดการด้านการเงิน โดยเน้นวัดเพิ่มเติมจากปีก่อนคือเพิ่มการประเมินผลการจัดการด้านการเงิน ซึ่งเป็นการประเมินในระดับกระบวนการจัดการทางการเงิน ก่อนไปสู่ผลสำเร็จด้านการเงิน เช่น การเพิ่มของรายได้ หรือกำไร เช่นที่วัดทุกปี โดยกรณีดังกล่าวนี้จะช่วยแก้ไขปัญหาให้สามารถประเมินผลด้านการเงินได้สำหรับทุนที่ไม่สามารถวัดผลด้านการเงิน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ด้านการจัดการกระบวนการปฏิบัติงานเป็นอีกหนึ่งด้านที่เน้นนำหลักการคุณภาพมาใช้ โดยก่อนจะประเมินไปที่ผลประสิทธิภาพ คุณภาพ และมาตรฐานกระบวนการเช่นในปีทีผ่านมา แต่ปี 2562 จะเน้นการประเมินที่จะทำให้ทุนเกิดการทบทวนกระบวนการที่สร้างคุณค่าให้องค์กร และวางแนวทางพัฒนากระบวนการดังกล่าว ก่อนจะข้ามไปสู่การวัดผลสำเร็จโดยทันที</a:t>
            </a:r>
          </a:p>
          <a:p>
            <a:pPr marL="371836" indent="-230795">
              <a:buAutoNum type="arabicPeriod"/>
            </a:pPr>
            <a:r>
              <a:rPr lang="th-TH" sz="1400" dirty="0">
                <a:latin typeface="TH Sarabun New" panose="020B0500040200020003" pitchFamily="34" charset="-34"/>
                <a:cs typeface="TH Sarabun New" panose="020B0500040200020003" pitchFamily="34" charset="-34"/>
              </a:rPr>
              <a:t>สำหรับด้านการสนองประโยชน์จากที่ได้กล่าวว่า เพื่อให้มีขอบเขตการให้ความสำคัญที่มากกว่าด้านผู้ใช้บริการ ในปี2562 ได้เพิ่มเติมการให้ทุนนำหลักการแสดงความรับผิดชอบต่อสังคมและสิ่งแวดล้อมที่จะนำองค์กรไปสู่ความยั่งยืน เข้ามาผนวก ทำให้ชื่อกรอบและการกำหนดตัวชี้วัดเปลี่ยนแปลงไป ไม่เน้นวัดเฉพาะด้านความพึงพอใจเช่นในอดีต </a:t>
            </a:r>
          </a:p>
          <a:p>
            <a:pPr marL="371836" indent="-230795">
              <a:buAutoNum type="arabicPeriod"/>
            </a:pPr>
            <a:r>
              <a:rPr lang="th-TH" sz="1400" dirty="0">
                <a:latin typeface="TH Sarabun New" panose="020B0500040200020003" pitchFamily="34" charset="-34"/>
                <a:cs typeface="TH Sarabun New" panose="020B0500040200020003" pitchFamily="34" charset="-34"/>
              </a:rPr>
              <a:t>ส่วนกรอบที่ 4 นั้น ปี นี้ทำการเพิ่มเติมโดยแบ่งระดับหลักเกณฑ์ให้มีความแตกต่างสำหรับทุนที่มีความพร้อมและไม่มีความพร้อมเชิงโครงสร้าง และมีการเปลี่ยนแปลงการประเมินสารสนเทศ สู่สารสนเทศแบบดิจิทัล ตามกฎหมายและนโยบายภาครัฐดิจิทัล </a:t>
            </a:r>
            <a:r>
              <a:rPr lang="en-US" sz="1400" dirty="0">
                <a:latin typeface="TH Sarabun New" panose="020B0500040200020003" pitchFamily="34" charset="-34"/>
                <a:cs typeface="TH Sarabun New" panose="020B0500040200020003" pitchFamily="34" charset="-34"/>
              </a:rPr>
              <a:t>economy</a:t>
            </a:r>
          </a:p>
          <a:p>
            <a:pPr marL="141041"/>
            <a:r>
              <a:rPr lang="th-TH" sz="1400" dirty="0">
                <a:latin typeface="TH Sarabun New" panose="020B0500040200020003" pitchFamily="34" charset="-34"/>
                <a:cs typeface="TH Sarabun New" panose="020B0500040200020003" pitchFamily="34" charset="-34"/>
              </a:rPr>
              <a:t>ส่วนที่วงไม่เป็นสีแดงคือสิ่งเป็นกรอบพิจารณาประเมินผลในอดีต</a:t>
            </a:r>
          </a:p>
        </p:txBody>
      </p:sp>
    </p:spTree>
    <p:extLst>
      <p:ext uri="{BB962C8B-B14F-4D97-AF65-F5344CB8AC3E}">
        <p14:creationId xmlns:p14="http://schemas.microsoft.com/office/powerpoint/2010/main" val="4105085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74</a:t>
            </a:fld>
            <a:endParaRPr lang="th-TH" dirty="0"/>
          </a:p>
        </p:txBody>
      </p:sp>
    </p:spTree>
    <p:extLst>
      <p:ext uri="{BB962C8B-B14F-4D97-AF65-F5344CB8AC3E}">
        <p14:creationId xmlns:p14="http://schemas.microsoft.com/office/powerpoint/2010/main" val="360265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6</a:t>
            </a:fld>
            <a:endParaRPr lang="th-TH" dirty="0"/>
          </a:p>
        </p:txBody>
      </p:sp>
    </p:spTree>
    <p:extLst>
      <p:ext uri="{BB962C8B-B14F-4D97-AF65-F5344CB8AC3E}">
        <p14:creationId xmlns:p14="http://schemas.microsoft.com/office/powerpoint/2010/main" val="2451630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75</a:t>
            </a:fld>
            <a:endParaRPr lang="th-TH" dirty="0"/>
          </a:p>
        </p:txBody>
      </p:sp>
    </p:spTree>
    <p:extLst>
      <p:ext uri="{BB962C8B-B14F-4D97-AF65-F5344CB8AC3E}">
        <p14:creationId xmlns:p14="http://schemas.microsoft.com/office/powerpoint/2010/main" val="3838460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76</a:t>
            </a:fld>
            <a:endParaRPr lang="th-TH" dirty="0"/>
          </a:p>
        </p:txBody>
      </p:sp>
    </p:spTree>
    <p:extLst>
      <p:ext uri="{BB962C8B-B14F-4D97-AF65-F5344CB8AC3E}">
        <p14:creationId xmlns:p14="http://schemas.microsoft.com/office/powerpoint/2010/main" val="1964199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77</a:t>
            </a:fld>
            <a:endParaRPr lang="th-TH" dirty="0"/>
          </a:p>
        </p:txBody>
      </p:sp>
    </p:spTree>
    <p:extLst>
      <p:ext uri="{BB962C8B-B14F-4D97-AF65-F5344CB8AC3E}">
        <p14:creationId xmlns:p14="http://schemas.microsoft.com/office/powerpoint/2010/main" val="3703531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78</a:t>
            </a:fld>
            <a:endParaRPr lang="th-TH" dirty="0"/>
          </a:p>
        </p:txBody>
      </p:sp>
    </p:spTree>
    <p:extLst>
      <p:ext uri="{BB962C8B-B14F-4D97-AF65-F5344CB8AC3E}">
        <p14:creationId xmlns:p14="http://schemas.microsoft.com/office/powerpoint/2010/main" val="243435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79</a:t>
            </a:fld>
            <a:endParaRPr lang="th-TH" dirty="0"/>
          </a:p>
        </p:txBody>
      </p:sp>
    </p:spTree>
    <p:extLst>
      <p:ext uri="{BB962C8B-B14F-4D97-AF65-F5344CB8AC3E}">
        <p14:creationId xmlns:p14="http://schemas.microsoft.com/office/powerpoint/2010/main" val="2370162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80</a:t>
            </a:fld>
            <a:endParaRPr lang="th-TH" dirty="0"/>
          </a:p>
        </p:txBody>
      </p:sp>
    </p:spTree>
    <p:extLst>
      <p:ext uri="{BB962C8B-B14F-4D97-AF65-F5344CB8AC3E}">
        <p14:creationId xmlns:p14="http://schemas.microsoft.com/office/powerpoint/2010/main" val="3563564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81</a:t>
            </a:fld>
            <a:endParaRPr lang="th-TH"/>
          </a:p>
        </p:txBody>
      </p:sp>
    </p:spTree>
    <p:extLst>
      <p:ext uri="{BB962C8B-B14F-4D97-AF65-F5344CB8AC3E}">
        <p14:creationId xmlns:p14="http://schemas.microsoft.com/office/powerpoint/2010/main" val="1584451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82</a:t>
            </a:fld>
            <a:endParaRPr lang="th-TH"/>
          </a:p>
        </p:txBody>
      </p:sp>
    </p:spTree>
    <p:extLst>
      <p:ext uri="{BB962C8B-B14F-4D97-AF65-F5344CB8AC3E}">
        <p14:creationId xmlns:p14="http://schemas.microsoft.com/office/powerpoint/2010/main" val="3343351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93</a:t>
            </a:fld>
            <a:endParaRPr lang="th-TH" dirty="0"/>
          </a:p>
        </p:txBody>
      </p:sp>
    </p:spTree>
    <p:extLst>
      <p:ext uri="{BB962C8B-B14F-4D97-AF65-F5344CB8AC3E}">
        <p14:creationId xmlns:p14="http://schemas.microsoft.com/office/powerpoint/2010/main" val="11482626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94</a:t>
            </a:fld>
            <a:endParaRPr lang="th-TH" dirty="0"/>
          </a:p>
        </p:txBody>
      </p:sp>
    </p:spTree>
    <p:extLst>
      <p:ext uri="{BB962C8B-B14F-4D97-AF65-F5344CB8AC3E}">
        <p14:creationId xmlns:p14="http://schemas.microsoft.com/office/powerpoint/2010/main" val="23432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7</a:t>
            </a:fld>
            <a:endParaRPr lang="th-TH" dirty="0"/>
          </a:p>
        </p:txBody>
      </p:sp>
    </p:spTree>
    <p:extLst>
      <p:ext uri="{BB962C8B-B14F-4D97-AF65-F5344CB8AC3E}">
        <p14:creationId xmlns:p14="http://schemas.microsoft.com/office/powerpoint/2010/main" val="808113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95</a:t>
            </a:fld>
            <a:endParaRPr lang="th-TH" dirty="0"/>
          </a:p>
        </p:txBody>
      </p:sp>
    </p:spTree>
    <p:extLst>
      <p:ext uri="{BB962C8B-B14F-4D97-AF65-F5344CB8AC3E}">
        <p14:creationId xmlns:p14="http://schemas.microsoft.com/office/powerpoint/2010/main" val="515097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96</a:t>
            </a:fld>
            <a:endParaRPr lang="th-TH" dirty="0"/>
          </a:p>
        </p:txBody>
      </p:sp>
    </p:spTree>
    <p:extLst>
      <p:ext uri="{BB962C8B-B14F-4D97-AF65-F5344CB8AC3E}">
        <p14:creationId xmlns:p14="http://schemas.microsoft.com/office/powerpoint/2010/main" val="3850199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97</a:t>
            </a:fld>
            <a:endParaRPr lang="th-TH" dirty="0"/>
          </a:p>
        </p:txBody>
      </p:sp>
    </p:spTree>
    <p:extLst>
      <p:ext uri="{BB962C8B-B14F-4D97-AF65-F5344CB8AC3E}">
        <p14:creationId xmlns:p14="http://schemas.microsoft.com/office/powerpoint/2010/main" val="4122657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98</a:t>
            </a:fld>
            <a:endParaRPr lang="th-TH" dirty="0"/>
          </a:p>
        </p:txBody>
      </p:sp>
    </p:spTree>
    <p:extLst>
      <p:ext uri="{BB962C8B-B14F-4D97-AF65-F5344CB8AC3E}">
        <p14:creationId xmlns:p14="http://schemas.microsoft.com/office/powerpoint/2010/main" val="40186243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99</a:t>
            </a:fld>
            <a:endParaRPr lang="th-TH" dirty="0"/>
          </a:p>
        </p:txBody>
      </p:sp>
    </p:spTree>
    <p:extLst>
      <p:ext uri="{BB962C8B-B14F-4D97-AF65-F5344CB8AC3E}">
        <p14:creationId xmlns:p14="http://schemas.microsoft.com/office/powerpoint/2010/main" val="41252842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100</a:t>
            </a:fld>
            <a:endParaRPr lang="th-TH" dirty="0"/>
          </a:p>
        </p:txBody>
      </p:sp>
    </p:spTree>
    <p:extLst>
      <p:ext uri="{BB962C8B-B14F-4D97-AF65-F5344CB8AC3E}">
        <p14:creationId xmlns:p14="http://schemas.microsoft.com/office/powerpoint/2010/main" val="205237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8</a:t>
            </a:fld>
            <a:endParaRPr lang="th-TH" dirty="0"/>
          </a:p>
        </p:txBody>
      </p:sp>
    </p:spTree>
    <p:extLst>
      <p:ext uri="{BB962C8B-B14F-4D97-AF65-F5344CB8AC3E}">
        <p14:creationId xmlns:p14="http://schemas.microsoft.com/office/powerpoint/2010/main" val="37985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9</a:t>
            </a:fld>
            <a:endParaRPr lang="th-TH" dirty="0"/>
          </a:p>
        </p:txBody>
      </p:sp>
    </p:spTree>
    <p:extLst>
      <p:ext uri="{BB962C8B-B14F-4D97-AF65-F5344CB8AC3E}">
        <p14:creationId xmlns:p14="http://schemas.microsoft.com/office/powerpoint/2010/main" val="63283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10</a:t>
            </a:fld>
            <a:endParaRPr lang="th-TH" dirty="0"/>
          </a:p>
        </p:txBody>
      </p:sp>
    </p:spTree>
    <p:extLst>
      <p:ext uri="{BB962C8B-B14F-4D97-AF65-F5344CB8AC3E}">
        <p14:creationId xmlns:p14="http://schemas.microsoft.com/office/powerpoint/2010/main" val="11784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29375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241296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1406994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5" name="Shape 82"/>
          <p:cNvGrpSpPr>
            <a:grpSpLocks/>
          </p:cNvGrpSpPr>
          <p:nvPr/>
        </p:nvGrpSpPr>
        <p:grpSpPr bwMode="auto">
          <a:xfrm>
            <a:off x="1" y="0"/>
            <a:ext cx="7858126" cy="1474611"/>
            <a:chOff x="-4" y="40"/>
            <a:chExt cx="7072430" cy="1327315"/>
          </a:xfrm>
        </p:grpSpPr>
        <p:sp>
          <p:nvSpPr>
            <p:cNvPr id="6" name="Shape 83"/>
            <p:cNvSpPr>
              <a:spLocks noChangeArrowheads="1"/>
            </p:cNvSpPr>
            <p:nvPr/>
          </p:nvSpPr>
          <p:spPr bwMode="auto">
            <a:xfrm>
              <a:off x="6292950" y="127056"/>
              <a:ext cx="779476" cy="258795"/>
            </a:xfrm>
            <a:prstGeom prst="triangle">
              <a:avLst>
                <a:gd name="adj" fmla="val 32426"/>
              </a:avLst>
            </a:prstGeom>
            <a:solidFill>
              <a:srgbClr val="2632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latin typeface="Arvo"/>
                <a:ea typeface="Arvo"/>
                <a:cs typeface="Arvo"/>
                <a:sym typeface="Arvo"/>
              </a:endParaRPr>
            </a:p>
          </p:txBody>
        </p:sp>
        <p:grpSp>
          <p:nvGrpSpPr>
            <p:cNvPr id="7" name="Shape 84"/>
            <p:cNvGrpSpPr>
              <a:grpSpLocks/>
            </p:cNvGrpSpPr>
            <p:nvPr/>
          </p:nvGrpSpPr>
          <p:grpSpPr bwMode="auto">
            <a:xfrm rot="10800000" flipH="1">
              <a:off x="3" y="40"/>
              <a:ext cx="6756168" cy="1327315"/>
              <a:chOff x="-2168138" y="330075"/>
              <a:chExt cx="8650663" cy="1699506"/>
            </a:xfrm>
          </p:grpSpPr>
          <p:sp>
            <p:nvSpPr>
              <p:cNvPr id="11" name="Shape 85"/>
              <p:cNvSpPr>
                <a:spLocks noChangeArrowheads="1"/>
              </p:cNvSpPr>
              <p:nvPr/>
            </p:nvSpPr>
            <p:spPr bwMode="auto">
              <a:xfrm>
                <a:off x="-2200670" y="362601"/>
                <a:ext cx="6957878" cy="1699506"/>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latin typeface="Arvo"/>
                  <a:ea typeface="Arvo"/>
                  <a:cs typeface="Arvo"/>
                  <a:sym typeface="Arvo"/>
                </a:endParaRPr>
              </a:p>
            </p:txBody>
          </p:sp>
          <p:sp>
            <p:nvSpPr>
              <p:cNvPr id="12" name="Shape 86"/>
              <p:cNvSpPr>
                <a:spLocks noChangeArrowheads="1"/>
              </p:cNvSpPr>
              <p:nvPr/>
            </p:nvSpPr>
            <p:spPr bwMode="auto">
              <a:xfrm>
                <a:off x="4783633" y="330075"/>
                <a:ext cx="1699324" cy="1699506"/>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latin typeface="Arvo"/>
                  <a:ea typeface="Arvo"/>
                  <a:cs typeface="Arvo"/>
                  <a:sym typeface="Arvo"/>
                </a:endParaRPr>
              </a:p>
            </p:txBody>
          </p:sp>
        </p:grpSp>
        <p:grpSp>
          <p:nvGrpSpPr>
            <p:cNvPr id="8" name="Shape 87"/>
            <p:cNvGrpSpPr>
              <a:grpSpLocks/>
            </p:cNvGrpSpPr>
            <p:nvPr/>
          </p:nvGrpSpPr>
          <p:grpSpPr bwMode="auto">
            <a:xfrm rot="10800000" flipH="1">
              <a:off x="-4" y="381007"/>
              <a:ext cx="7072430" cy="771744"/>
              <a:chOff x="-9092084" y="330075"/>
              <a:chExt cx="15574609" cy="1699501"/>
            </a:xfrm>
          </p:grpSpPr>
          <p:sp>
            <p:nvSpPr>
              <p:cNvPr id="9" name="Shape 88"/>
              <p:cNvSpPr>
                <a:spLocks noChangeArrowheads="1"/>
              </p:cNvSpPr>
              <p:nvPr/>
            </p:nvSpPr>
            <p:spPr bwMode="auto">
              <a:xfrm>
                <a:off x="-9092084" y="386111"/>
                <a:ext cx="13882553" cy="1699230"/>
              </a:xfrm>
              <a:prstGeom prst="rect">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latin typeface="Arvo"/>
                  <a:ea typeface="Arvo"/>
                  <a:cs typeface="Arvo"/>
                  <a:sym typeface="Arvo"/>
                </a:endParaRPr>
              </a:p>
            </p:txBody>
          </p:sp>
          <p:sp>
            <p:nvSpPr>
              <p:cNvPr id="10" name="Shape 89"/>
              <p:cNvSpPr>
                <a:spLocks noChangeArrowheads="1"/>
              </p:cNvSpPr>
              <p:nvPr/>
            </p:nvSpPr>
            <p:spPr bwMode="auto">
              <a:xfrm>
                <a:off x="4839413" y="330170"/>
                <a:ext cx="1699048" cy="1699230"/>
              </a:xfrm>
              <a:prstGeom prst="rtTriangle">
                <a:avLst/>
              </a:prstGeom>
              <a:solidFill>
                <a:srgbClr val="3F537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latin typeface="Arvo"/>
                  <a:ea typeface="Arvo"/>
                  <a:cs typeface="Arvo"/>
                  <a:sym typeface="Arvo"/>
                </a:endParaRPr>
              </a:p>
            </p:txBody>
          </p:sp>
        </p:grpSp>
      </p:grpSp>
      <p:grpSp>
        <p:nvGrpSpPr>
          <p:cNvPr id="13" name="Shape 90"/>
          <p:cNvGrpSpPr>
            <a:grpSpLocks/>
          </p:cNvGrpSpPr>
          <p:nvPr/>
        </p:nvGrpSpPr>
        <p:grpSpPr bwMode="auto">
          <a:xfrm>
            <a:off x="7718778" y="4968877"/>
            <a:ext cx="2448278" cy="746124"/>
            <a:chOff x="5575242" y="4472723"/>
            <a:chExt cx="2202830" cy="670795"/>
          </a:xfrm>
        </p:grpSpPr>
        <p:sp>
          <p:nvSpPr>
            <p:cNvPr id="14" name="Shape 91"/>
            <p:cNvSpPr>
              <a:spLocks noChangeArrowheads="1"/>
            </p:cNvSpPr>
            <p:nvPr/>
          </p:nvSpPr>
          <p:spPr bwMode="auto">
            <a:xfrm rot="10800000">
              <a:off x="5575242" y="4948464"/>
              <a:ext cx="393589" cy="131621"/>
            </a:xfrm>
            <a:prstGeom prst="triangle">
              <a:avLst>
                <a:gd name="adj" fmla="val 32426"/>
              </a:avLst>
            </a:prstGeom>
            <a:solidFill>
              <a:srgbClr val="D26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p>
          </p:txBody>
        </p:sp>
        <p:grpSp>
          <p:nvGrpSpPr>
            <p:cNvPr id="15" name="Shape 92"/>
            <p:cNvGrpSpPr>
              <a:grpSpLocks/>
            </p:cNvGrpSpPr>
            <p:nvPr/>
          </p:nvGrpSpPr>
          <p:grpSpPr bwMode="auto">
            <a:xfrm flipH="1">
              <a:off x="5734850" y="4472723"/>
              <a:ext cx="2040837" cy="670795"/>
              <a:chOff x="1297954" y="330075"/>
              <a:chExt cx="5169293" cy="1699506"/>
            </a:xfrm>
          </p:grpSpPr>
          <p:sp>
            <p:nvSpPr>
              <p:cNvPr id="19" name="Shape 93"/>
              <p:cNvSpPr>
                <a:spLocks noChangeArrowheads="1"/>
              </p:cNvSpPr>
              <p:nvPr/>
            </p:nvSpPr>
            <p:spPr bwMode="auto">
              <a:xfrm>
                <a:off x="1299952" y="330075"/>
                <a:ext cx="3473187" cy="1699506"/>
              </a:xfrm>
              <a:prstGeom prst="rect">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p>
            </p:txBody>
          </p:sp>
          <p:sp>
            <p:nvSpPr>
              <p:cNvPr id="20" name="Shape 94"/>
              <p:cNvSpPr>
                <a:spLocks noChangeArrowheads="1"/>
              </p:cNvSpPr>
              <p:nvPr/>
            </p:nvSpPr>
            <p:spPr bwMode="auto">
              <a:xfrm>
                <a:off x="4769118" y="330075"/>
                <a:ext cx="1696395" cy="1699506"/>
              </a:xfrm>
              <a:prstGeom prst="rtTriangle">
                <a:avLst/>
              </a:prstGeom>
              <a:solidFill>
                <a:srgbClr val="C7D3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p>
            </p:txBody>
          </p:sp>
        </p:grpSp>
        <p:grpSp>
          <p:nvGrpSpPr>
            <p:cNvPr id="16" name="Shape 95"/>
            <p:cNvGrpSpPr>
              <a:grpSpLocks/>
            </p:cNvGrpSpPr>
            <p:nvPr/>
          </p:nvGrpSpPr>
          <p:grpSpPr bwMode="auto">
            <a:xfrm flipH="1">
              <a:off x="5578209" y="4646738"/>
              <a:ext cx="2199863" cy="304563"/>
              <a:chOff x="-5827153" y="330075"/>
              <a:chExt cx="12276019" cy="1699569"/>
            </a:xfrm>
          </p:grpSpPr>
          <p:sp>
            <p:nvSpPr>
              <p:cNvPr id="17" name="Shape 96"/>
              <p:cNvSpPr>
                <a:spLocks noChangeArrowheads="1"/>
              </p:cNvSpPr>
              <p:nvPr/>
            </p:nvSpPr>
            <p:spPr bwMode="auto">
              <a:xfrm>
                <a:off x="-5827153" y="332439"/>
                <a:ext cx="10609875" cy="1699073"/>
              </a:xfrm>
              <a:prstGeom prst="rect">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p>
            </p:txBody>
          </p:sp>
          <p:sp>
            <p:nvSpPr>
              <p:cNvPr id="18" name="Shape 97"/>
              <p:cNvSpPr>
                <a:spLocks noChangeArrowheads="1"/>
              </p:cNvSpPr>
              <p:nvPr/>
            </p:nvSpPr>
            <p:spPr bwMode="auto">
              <a:xfrm>
                <a:off x="4747297" y="332439"/>
                <a:ext cx="1700414" cy="1699073"/>
              </a:xfrm>
              <a:prstGeom prst="rtTriangle">
                <a:avLst/>
              </a:prstGeom>
              <a:solidFill>
                <a:srgbClr val="FF98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fontAlgn="base" hangingPunct="1">
                  <a:spcBef>
                    <a:spcPct val="0"/>
                  </a:spcBef>
                  <a:spcAft>
                    <a:spcPct val="0"/>
                  </a:spcAft>
                  <a:defRPr/>
                </a:pPr>
                <a:endParaRPr lang="en-US" altLang="en-US" sz="1167"/>
              </a:p>
            </p:txBody>
          </p:sp>
        </p:grpSp>
      </p:grpSp>
      <p:sp>
        <p:nvSpPr>
          <p:cNvPr id="98" name="Shape 98"/>
          <p:cNvSpPr txBox="1">
            <a:spLocks noGrp="1"/>
          </p:cNvSpPr>
          <p:nvPr>
            <p:ph type="title"/>
          </p:nvPr>
        </p:nvSpPr>
        <p:spPr>
          <a:xfrm>
            <a:off x="904750" y="436194"/>
            <a:ext cx="5842667" cy="851333"/>
          </a:xfrm>
          <a:prstGeom prst="rect">
            <a:avLst/>
          </a:prstGeom>
        </p:spPr>
        <p:txBody>
          <a:bodyPr spcFirstLastPara="1"/>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904750" y="1708876"/>
            <a:ext cx="3753667" cy="3027000"/>
          </a:xfrm>
          <a:prstGeom prst="rect">
            <a:avLst/>
          </a:prstGeom>
        </p:spPr>
        <p:txBody>
          <a:bodyPr spcFirstLastPara="1" anchor="t"/>
          <a:lstStyle>
            <a:lvl1pPr marL="380985" lvl="0" indent="-296321">
              <a:spcBef>
                <a:spcPts val="500"/>
              </a:spcBef>
              <a:spcAft>
                <a:spcPts val="0"/>
              </a:spcAft>
              <a:buSzPts val="2000"/>
              <a:buChar char="▰"/>
              <a:defRPr sz="1667"/>
            </a:lvl1pPr>
            <a:lvl2pPr marL="761970" lvl="1" indent="-296321">
              <a:spcBef>
                <a:spcPts val="833"/>
              </a:spcBef>
              <a:spcAft>
                <a:spcPts val="0"/>
              </a:spcAft>
              <a:buSzPts val="2000"/>
              <a:buChar char="▻"/>
              <a:defRPr sz="1667"/>
            </a:lvl2pPr>
            <a:lvl3pPr marL="1142954" lvl="2" indent="-296321">
              <a:spcBef>
                <a:spcPts val="833"/>
              </a:spcBef>
              <a:spcAft>
                <a:spcPts val="0"/>
              </a:spcAft>
              <a:buSzPts val="2000"/>
              <a:buChar char="▻"/>
              <a:defRPr sz="1667"/>
            </a:lvl3pPr>
            <a:lvl4pPr marL="1523939" lvl="3" indent="-296321">
              <a:spcBef>
                <a:spcPts val="833"/>
              </a:spcBef>
              <a:spcAft>
                <a:spcPts val="0"/>
              </a:spcAft>
              <a:buSzPts val="2000"/>
              <a:buChar char="▻"/>
              <a:defRPr sz="1667"/>
            </a:lvl4pPr>
            <a:lvl5pPr marL="1904924" lvl="4" indent="-296321">
              <a:spcBef>
                <a:spcPts val="833"/>
              </a:spcBef>
              <a:spcAft>
                <a:spcPts val="0"/>
              </a:spcAft>
              <a:buSzPts val="2000"/>
              <a:buChar char="▻"/>
              <a:defRPr sz="1667"/>
            </a:lvl5pPr>
            <a:lvl6pPr marL="2285909" lvl="5" indent="-296321">
              <a:spcBef>
                <a:spcPts val="833"/>
              </a:spcBef>
              <a:spcAft>
                <a:spcPts val="0"/>
              </a:spcAft>
              <a:buSzPts val="2000"/>
              <a:buChar char="▻"/>
              <a:defRPr sz="1667"/>
            </a:lvl6pPr>
            <a:lvl7pPr marL="2666893" lvl="6" indent="-296321">
              <a:spcBef>
                <a:spcPts val="833"/>
              </a:spcBef>
              <a:spcAft>
                <a:spcPts val="0"/>
              </a:spcAft>
              <a:buSzPts val="2000"/>
              <a:buChar char="▻"/>
              <a:defRPr sz="1667"/>
            </a:lvl7pPr>
            <a:lvl8pPr marL="3047878" lvl="7" indent="-296321">
              <a:spcBef>
                <a:spcPts val="833"/>
              </a:spcBef>
              <a:spcAft>
                <a:spcPts val="0"/>
              </a:spcAft>
              <a:buSzPts val="2000"/>
              <a:buChar char="▻"/>
              <a:defRPr sz="1667"/>
            </a:lvl8pPr>
            <a:lvl9pPr marL="3428863" lvl="8" indent="-296321">
              <a:spcBef>
                <a:spcPts val="833"/>
              </a:spcBef>
              <a:spcAft>
                <a:spcPts val="833"/>
              </a:spcAft>
              <a:buSzPts val="2000"/>
              <a:buChar char="▻"/>
              <a:defRPr sz="1667"/>
            </a:lvl9pPr>
          </a:lstStyle>
          <a:p>
            <a:endParaRPr/>
          </a:p>
        </p:txBody>
      </p:sp>
      <p:sp>
        <p:nvSpPr>
          <p:cNvPr id="100" name="Shape 100"/>
          <p:cNvSpPr txBox="1">
            <a:spLocks noGrp="1"/>
          </p:cNvSpPr>
          <p:nvPr>
            <p:ph type="body" idx="2"/>
          </p:nvPr>
        </p:nvSpPr>
        <p:spPr>
          <a:xfrm>
            <a:off x="4884581" y="1708876"/>
            <a:ext cx="3753667" cy="3027000"/>
          </a:xfrm>
          <a:prstGeom prst="rect">
            <a:avLst/>
          </a:prstGeom>
        </p:spPr>
        <p:txBody>
          <a:bodyPr spcFirstLastPara="1" anchor="t"/>
          <a:lstStyle>
            <a:lvl1pPr marL="380985" lvl="0" indent="-296321">
              <a:spcBef>
                <a:spcPts val="500"/>
              </a:spcBef>
              <a:spcAft>
                <a:spcPts val="0"/>
              </a:spcAft>
              <a:buSzPts val="2000"/>
              <a:buChar char="▰"/>
              <a:defRPr sz="1667"/>
            </a:lvl1pPr>
            <a:lvl2pPr marL="761970" lvl="1" indent="-296321">
              <a:spcBef>
                <a:spcPts val="833"/>
              </a:spcBef>
              <a:spcAft>
                <a:spcPts val="0"/>
              </a:spcAft>
              <a:buSzPts val="2000"/>
              <a:buChar char="▻"/>
              <a:defRPr sz="1667"/>
            </a:lvl2pPr>
            <a:lvl3pPr marL="1142954" lvl="2" indent="-296321">
              <a:spcBef>
                <a:spcPts val="833"/>
              </a:spcBef>
              <a:spcAft>
                <a:spcPts val="0"/>
              </a:spcAft>
              <a:buSzPts val="2000"/>
              <a:buChar char="▻"/>
              <a:defRPr sz="1667"/>
            </a:lvl3pPr>
            <a:lvl4pPr marL="1523939" lvl="3" indent="-296321">
              <a:spcBef>
                <a:spcPts val="833"/>
              </a:spcBef>
              <a:spcAft>
                <a:spcPts val="0"/>
              </a:spcAft>
              <a:buSzPts val="2000"/>
              <a:buChar char="▻"/>
              <a:defRPr sz="1667"/>
            </a:lvl4pPr>
            <a:lvl5pPr marL="1904924" lvl="4" indent="-296321">
              <a:spcBef>
                <a:spcPts val="833"/>
              </a:spcBef>
              <a:spcAft>
                <a:spcPts val="0"/>
              </a:spcAft>
              <a:buSzPts val="2000"/>
              <a:buChar char="▻"/>
              <a:defRPr sz="1667"/>
            </a:lvl5pPr>
            <a:lvl6pPr marL="2285909" lvl="5" indent="-296321">
              <a:spcBef>
                <a:spcPts val="833"/>
              </a:spcBef>
              <a:spcAft>
                <a:spcPts val="0"/>
              </a:spcAft>
              <a:buSzPts val="2000"/>
              <a:buChar char="▻"/>
              <a:defRPr sz="1667"/>
            </a:lvl6pPr>
            <a:lvl7pPr marL="2666893" lvl="6" indent="-296321">
              <a:spcBef>
                <a:spcPts val="833"/>
              </a:spcBef>
              <a:spcAft>
                <a:spcPts val="0"/>
              </a:spcAft>
              <a:buSzPts val="2000"/>
              <a:buChar char="▻"/>
              <a:defRPr sz="1667"/>
            </a:lvl7pPr>
            <a:lvl8pPr marL="3047878" lvl="7" indent="-296321">
              <a:spcBef>
                <a:spcPts val="833"/>
              </a:spcBef>
              <a:spcAft>
                <a:spcPts val="0"/>
              </a:spcAft>
              <a:buSzPts val="2000"/>
              <a:buChar char="▻"/>
              <a:defRPr sz="1667"/>
            </a:lvl8pPr>
            <a:lvl9pPr marL="3428863" lvl="8" indent="-296321">
              <a:spcBef>
                <a:spcPts val="833"/>
              </a:spcBef>
              <a:spcAft>
                <a:spcPts val="833"/>
              </a:spcAft>
              <a:buSzPts val="2000"/>
              <a:buChar char="▻"/>
              <a:defRPr sz="1667"/>
            </a:lvl9pPr>
          </a:lstStyle>
          <a:p>
            <a:endParaRPr/>
          </a:p>
        </p:txBody>
      </p:sp>
      <p:sp>
        <p:nvSpPr>
          <p:cNvPr id="21" name="Shape 101"/>
          <p:cNvSpPr txBox="1">
            <a:spLocks noGrp="1"/>
          </p:cNvSpPr>
          <p:nvPr>
            <p:ph type="sldNum" idx="10"/>
          </p:nvPr>
        </p:nvSpPr>
        <p:spPr/>
        <p:txBody>
          <a:bodyPr/>
          <a:lstStyle>
            <a:lvl1pPr>
              <a:defRPr/>
            </a:lvl1pPr>
          </a:lstStyle>
          <a:p>
            <a:pPr>
              <a:defRPr/>
            </a:pPr>
            <a:fld id="{0A25580D-B67C-4B18-B201-6ACE661DF292}" type="slidenum">
              <a:rPr lang="en-US" altLang="en-US"/>
              <a:pPr>
                <a:defRPr/>
              </a:pPr>
              <a:t>‹#›</a:t>
            </a:fld>
            <a:endParaRPr lang="en-US" altLang="en-US"/>
          </a:p>
        </p:txBody>
      </p:sp>
    </p:spTree>
    <p:extLst>
      <p:ext uri="{BB962C8B-B14F-4D97-AF65-F5344CB8AC3E}">
        <p14:creationId xmlns:p14="http://schemas.microsoft.com/office/powerpoint/2010/main" val="13804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294676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th-TH"/>
              <a:t>แก้ไขสไตล์ของข้อความต้นแบบ</a:t>
            </a:r>
          </a:p>
        </p:txBody>
      </p:sp>
      <p:sp>
        <p:nvSpPr>
          <p:cNvPr id="4" name="Date Placeholder 3"/>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363449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6" name="Footer Placeholder 5"/>
          <p:cNvSpPr>
            <a:spLocks noGrp="1"/>
          </p:cNvSpPr>
          <p:nvPr>
            <p:ph type="ftr" sz="quarter" idx="11"/>
          </p:nvPr>
        </p:nvSpPr>
        <p:spPr/>
        <p:txBody>
          <a:bodyPr/>
          <a:lstStyle/>
          <a:p>
            <a:endParaRPr lang="th-TH" dirty="0"/>
          </a:p>
        </p:txBody>
      </p:sp>
      <p:sp>
        <p:nvSpPr>
          <p:cNvPr id="7" name="Slide Number Placeholder 6"/>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286615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th-TH"/>
              <a:t>แก้ไขสไตล์ของข้อความต้นแบบ</a:t>
            </a:r>
          </a:p>
        </p:txBody>
      </p:sp>
      <p:sp>
        <p:nvSpPr>
          <p:cNvPr id="4" name="Content Placeholder 3"/>
          <p:cNvSpPr>
            <a:spLocks noGrp="1"/>
          </p:cNvSpPr>
          <p:nvPr>
            <p:ph sz="half" idx="2"/>
          </p:nvPr>
        </p:nvSpPr>
        <p:spPr>
          <a:xfrm>
            <a:off x="699824" y="2087563"/>
            <a:ext cx="4298156" cy="3070490"/>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th-TH"/>
              <a:t>แก้ไขสไตล์ของข้อความต้นแบบ</a:t>
            </a:r>
          </a:p>
        </p:txBody>
      </p:sp>
      <p:sp>
        <p:nvSpPr>
          <p:cNvPr id="6" name="Content Placeholder 5"/>
          <p:cNvSpPr>
            <a:spLocks noGrp="1"/>
          </p:cNvSpPr>
          <p:nvPr>
            <p:ph sz="quarter" idx="4"/>
          </p:nvPr>
        </p:nvSpPr>
        <p:spPr>
          <a:xfrm>
            <a:off x="5143500" y="2087563"/>
            <a:ext cx="4319323" cy="3070490"/>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8" name="Footer Placeholder 7"/>
          <p:cNvSpPr>
            <a:spLocks noGrp="1"/>
          </p:cNvSpPr>
          <p:nvPr>
            <p:ph type="ftr" sz="quarter" idx="11"/>
          </p:nvPr>
        </p:nvSpPr>
        <p:spPr/>
        <p:txBody>
          <a:bodyPr/>
          <a:lstStyle/>
          <a:p>
            <a:endParaRPr lang="th-TH" dirty="0"/>
          </a:p>
        </p:txBody>
      </p:sp>
      <p:sp>
        <p:nvSpPr>
          <p:cNvPr id="9" name="Slide Number Placeholder 8"/>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24837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4" name="Footer Placeholder 3"/>
          <p:cNvSpPr>
            <a:spLocks noGrp="1"/>
          </p:cNvSpPr>
          <p:nvPr>
            <p:ph type="ftr" sz="quarter" idx="11"/>
          </p:nvPr>
        </p:nvSpPr>
        <p:spPr/>
        <p:txBody>
          <a:bodyPr/>
          <a:lstStyle/>
          <a:p>
            <a:endParaRPr lang="th-TH" dirty="0"/>
          </a:p>
        </p:txBody>
      </p:sp>
      <p:sp>
        <p:nvSpPr>
          <p:cNvPr id="5" name="Slide Number Placeholder 4"/>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129260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3" name="Footer Placeholder 2"/>
          <p:cNvSpPr>
            <a:spLocks noGrp="1"/>
          </p:cNvSpPr>
          <p:nvPr>
            <p:ph type="ftr" sz="quarter" idx="11"/>
          </p:nvPr>
        </p:nvSpPr>
        <p:spPr/>
        <p:txBody>
          <a:bodyPr/>
          <a:lstStyle/>
          <a:p>
            <a:endParaRPr lang="th-TH" dirty="0"/>
          </a:p>
        </p:txBody>
      </p:sp>
      <p:sp>
        <p:nvSpPr>
          <p:cNvPr id="4" name="Slide Number Placeholder 3"/>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53796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6" name="Footer Placeholder 5"/>
          <p:cNvSpPr>
            <a:spLocks noGrp="1"/>
          </p:cNvSpPr>
          <p:nvPr>
            <p:ph type="ftr" sz="quarter" idx="11"/>
          </p:nvPr>
        </p:nvSpPr>
        <p:spPr/>
        <p:txBody>
          <a:bodyPr/>
          <a:lstStyle/>
          <a:p>
            <a:endParaRPr lang="th-TH" dirty="0"/>
          </a:p>
        </p:txBody>
      </p:sp>
      <p:sp>
        <p:nvSpPr>
          <p:cNvPr id="7" name="Slide Number Placeholder 6"/>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91669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8AA070FC-0B66-45F4-862E-AC35BDE9927B}" type="datetimeFigureOut">
              <a:rPr lang="th-TH" smtClean="0"/>
              <a:t>26/07/66</a:t>
            </a:fld>
            <a:endParaRPr lang="th-TH" dirty="0"/>
          </a:p>
        </p:txBody>
      </p:sp>
      <p:sp>
        <p:nvSpPr>
          <p:cNvPr id="6" name="Footer Placeholder 5"/>
          <p:cNvSpPr>
            <a:spLocks noGrp="1"/>
          </p:cNvSpPr>
          <p:nvPr>
            <p:ph type="ftr" sz="quarter" idx="11"/>
          </p:nvPr>
        </p:nvSpPr>
        <p:spPr/>
        <p:txBody>
          <a:bodyPr/>
          <a:lstStyle/>
          <a:p>
            <a:endParaRPr lang="th-TH" dirty="0"/>
          </a:p>
        </p:txBody>
      </p:sp>
      <p:sp>
        <p:nvSpPr>
          <p:cNvPr id="7" name="Slide Number Placeholder 6"/>
          <p:cNvSpPr>
            <a:spLocks noGrp="1"/>
          </p:cNvSpPr>
          <p:nvPr>
            <p:ph type="sldNum" sz="quarter" idx="12"/>
          </p:nvPr>
        </p:nvSpPr>
        <p:spPr/>
        <p:txBody>
          <a:bodyPr/>
          <a:lstStyle/>
          <a:p>
            <a:fld id="{479B76DE-B38D-4960-9A84-C5901B2944D9}" type="slidenum">
              <a:rPr lang="th-TH" smtClean="0"/>
              <a:t>‹#›</a:t>
            </a:fld>
            <a:endParaRPr lang="th-TH" dirty="0"/>
          </a:p>
        </p:txBody>
      </p:sp>
    </p:spTree>
    <p:extLst>
      <p:ext uri="{BB962C8B-B14F-4D97-AF65-F5344CB8AC3E}">
        <p14:creationId xmlns:p14="http://schemas.microsoft.com/office/powerpoint/2010/main" val="32824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8AA070FC-0B66-45F4-862E-AC35BDE9927B}" type="datetimeFigureOut">
              <a:rPr lang="th-TH" smtClean="0"/>
              <a:t>26/07/66</a:t>
            </a:fld>
            <a:endParaRPr lang="th-TH" dirty="0"/>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th-TH" dirty="0"/>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79B76DE-B38D-4960-9A84-C5901B2944D9}" type="slidenum">
              <a:rPr lang="th-TH" smtClean="0"/>
              <a:t>‹#›</a:t>
            </a:fld>
            <a:endParaRPr lang="th-TH" dirty="0"/>
          </a:p>
        </p:txBody>
      </p:sp>
    </p:spTree>
    <p:extLst>
      <p:ext uri="{BB962C8B-B14F-4D97-AF65-F5344CB8AC3E}">
        <p14:creationId xmlns:p14="http://schemas.microsoft.com/office/powerpoint/2010/main" val="7830327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g"/><Relationship Id="rId9" Type="http://schemas.openxmlformats.org/officeDocument/2006/relationships/image" Target="../media/image6.png"/></Relationships>
</file>

<file path=ppt/slides/_rels/slide8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 Id="rId9" Type="http://schemas.openxmlformats.org/officeDocument/2006/relationships/image" Target="../media/image6.png"/></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3585" y="5154909"/>
            <a:ext cx="10183585" cy="694389"/>
            <a:chOff x="-23585" y="5134125"/>
            <a:chExt cx="10183585" cy="715174"/>
          </a:xfrm>
        </p:grpSpPr>
        <p:grpSp>
          <p:nvGrpSpPr>
            <p:cNvPr id="49" name="กลุ่ม 1">
              <a:extLst>
                <a:ext uri="{FF2B5EF4-FFF2-40B4-BE49-F238E27FC236}">
                  <a16:creationId xmlns:a16="http://schemas.microsoft.com/office/drawing/2014/main" id="{58DAA6D8-19A9-434E-BD10-9F227ECAADEE}"/>
                </a:ext>
              </a:extLst>
            </p:cNvPr>
            <p:cNvGrpSpPr/>
            <p:nvPr/>
          </p:nvGrpSpPr>
          <p:grpSpPr>
            <a:xfrm>
              <a:off x="-23585" y="5274993"/>
              <a:ext cx="10183585" cy="470079"/>
              <a:chOff x="-21227" y="4621292"/>
              <a:chExt cx="9165228" cy="561020"/>
            </a:xfrm>
          </p:grpSpPr>
          <p:grpSp>
            <p:nvGrpSpPr>
              <p:cNvPr id="63" name="กลุ่ม 7">
                <a:extLst>
                  <a:ext uri="{FF2B5EF4-FFF2-40B4-BE49-F238E27FC236}">
                    <a16:creationId xmlns:a16="http://schemas.microsoft.com/office/drawing/2014/main" id="{30C28730-7CDF-4231-A774-6A7122EB4AEA}"/>
                  </a:ext>
                </a:extLst>
              </p:cNvPr>
              <p:cNvGrpSpPr/>
              <p:nvPr/>
            </p:nvGrpSpPr>
            <p:grpSpPr>
              <a:xfrm>
                <a:off x="-21227" y="4635401"/>
                <a:ext cx="5133812" cy="546911"/>
                <a:chOff x="-45702" y="6428830"/>
                <a:chExt cx="7109735" cy="450425"/>
              </a:xfrm>
            </p:grpSpPr>
            <p:sp>
              <p:nvSpPr>
                <p:cNvPr id="6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6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6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10"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6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54"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55"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56"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57"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1"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0" name="รูปแบบอิสระ: รูปร่าง 47">
            <a:extLst>
              <a:ext uri="{FF2B5EF4-FFF2-40B4-BE49-F238E27FC236}">
                <a16:creationId xmlns:a16="http://schemas.microsoft.com/office/drawing/2014/main" id="{29036FF3-7A27-455C-9CA3-A5012948D940}"/>
              </a:ext>
            </a:extLst>
          </p:cNvPr>
          <p:cNvSpPr/>
          <p:nvPr/>
        </p:nvSpPr>
        <p:spPr>
          <a:xfrm>
            <a:off x="-840657" y="5749786"/>
            <a:ext cx="5264883" cy="1268"/>
          </a:xfrm>
          <a:custGeom>
            <a:avLst/>
            <a:gdLst>
              <a:gd name="connsiteX0" fmla="*/ 0 w 5679852"/>
              <a:gd name="connsiteY0" fmla="*/ 0 h 908"/>
              <a:gd name="connsiteX1" fmla="*/ 5679852 w 5679852"/>
              <a:gd name="connsiteY1" fmla="*/ 0 h 908"/>
              <a:gd name="connsiteX2" fmla="*/ 5678920 w 5679852"/>
              <a:gd name="connsiteY2" fmla="*/ 908 h 908"/>
              <a:gd name="connsiteX3" fmla="*/ 0 w 5679852"/>
              <a:gd name="connsiteY3" fmla="*/ 908 h 908"/>
              <a:gd name="connsiteX4" fmla="*/ 0 w 5679852"/>
              <a:gd name="connsiteY4" fmla="*/ 0 h 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852" h="908">
                <a:moveTo>
                  <a:pt x="0" y="0"/>
                </a:moveTo>
                <a:lnTo>
                  <a:pt x="5679852" y="0"/>
                </a:lnTo>
                <a:lnTo>
                  <a:pt x="5678920" y="908"/>
                </a:lnTo>
                <a:lnTo>
                  <a:pt x="0" y="908"/>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33" name="สี่เหลี่ยมผืนผ้า 32">
            <a:extLst>
              <a:ext uri="{FF2B5EF4-FFF2-40B4-BE49-F238E27FC236}">
                <a16:creationId xmlns:a16="http://schemas.microsoft.com/office/drawing/2014/main" id="{C7C27DC1-E922-4D56-BF27-89FA35DEDA5D}"/>
              </a:ext>
            </a:extLst>
          </p:cNvPr>
          <p:cNvSpPr/>
          <p:nvPr/>
        </p:nvSpPr>
        <p:spPr>
          <a:xfrm>
            <a:off x="502930" y="2398421"/>
            <a:ext cx="8923661" cy="1873858"/>
          </a:xfrm>
          <a:prstGeom prst="snip2DiagRect">
            <a:avLst/>
          </a:prstGeom>
          <a:solidFill>
            <a:srgbClr val="FFDDDE"/>
          </a:solidFill>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spcAft>
                <a:spcPts val="400"/>
              </a:spcAft>
            </a:pPr>
            <a:r>
              <a:rPr lang="th-TH" sz="2000" b="1" dirty="0">
                <a:solidFill>
                  <a:schemeClr val="tx1"/>
                </a:solidFill>
                <a:latin typeface="Chulabhorn Likit Display Medium" panose="00000600000000000000" pitchFamily="50" charset="-34"/>
                <a:cs typeface="Chulabhorn Likit Display Medium" panose="00000600000000000000" pitchFamily="50" charset="-34"/>
              </a:rPr>
              <a:t>การประชุมคณะกรรมการบริหารกองทุนพัฒนาบทบาทสตรี ครั้งที่ </a:t>
            </a:r>
            <a:r>
              <a:rPr lang="th-TH" sz="2000" b="1" dirty="0" smtClean="0">
                <a:solidFill>
                  <a:schemeClr val="tx1"/>
                </a:solidFill>
                <a:latin typeface="Chulabhorn Likit Display Medium" panose="00000600000000000000" pitchFamily="50" charset="-34"/>
                <a:cs typeface="Chulabhorn Likit Display Medium" panose="00000600000000000000" pitchFamily="50" charset="-34"/>
              </a:rPr>
              <a:t>7/2566</a:t>
            </a:r>
            <a:endParaRPr lang="th-TH" sz="2000" b="1" dirty="0">
              <a:solidFill>
                <a:schemeClr val="tx1"/>
              </a:solidFill>
              <a:latin typeface="Chulabhorn Likit Display Medium" panose="00000600000000000000" pitchFamily="50" charset="-34"/>
              <a:cs typeface="Chulabhorn Likit Display Medium" panose="00000600000000000000" pitchFamily="50" charset="-34"/>
            </a:endParaRPr>
          </a:p>
          <a:p>
            <a:pPr algn="ctr">
              <a:lnSpc>
                <a:spcPct val="150000"/>
              </a:lnSpc>
              <a:spcAft>
                <a:spcPts val="400"/>
              </a:spcAft>
            </a:pPr>
            <a:r>
              <a:rPr lang="th-TH" sz="2000" b="1" dirty="0" smtClean="0">
                <a:solidFill>
                  <a:schemeClr val="tx1"/>
                </a:solidFill>
                <a:latin typeface="Chulabhorn Likit Display Medium" panose="00000600000000000000" pitchFamily="50" charset="-34"/>
                <a:cs typeface="Chulabhorn Likit Display Medium" panose="00000600000000000000" pitchFamily="50" charset="-34"/>
              </a:rPr>
              <a:t>วันพฤหัสบดีที่ 27 กรกฎาคม </a:t>
            </a:r>
            <a:r>
              <a:rPr lang="th-TH" sz="2000" b="1" dirty="0">
                <a:solidFill>
                  <a:schemeClr val="tx1"/>
                </a:solidFill>
                <a:latin typeface="Chulabhorn Likit Display Medium" panose="00000600000000000000" pitchFamily="50" charset="-34"/>
                <a:cs typeface="Chulabhorn Likit Display Medium" panose="00000600000000000000" pitchFamily="50" charset="-34"/>
              </a:rPr>
              <a:t>2566</a:t>
            </a:r>
            <a:r>
              <a:rPr lang="en-US" sz="2000" b="1" dirty="0">
                <a:solidFill>
                  <a:schemeClr val="tx1"/>
                </a:solidFill>
                <a:latin typeface="Chulabhorn Likit Display Medium" panose="00000600000000000000" pitchFamily="50" charset="-34"/>
                <a:cs typeface="Chulabhorn Likit Display Medium" panose="00000600000000000000" pitchFamily="50" charset="-34"/>
              </a:rPr>
              <a:t> </a:t>
            </a:r>
            <a:r>
              <a:rPr lang="th-TH" sz="2000" b="1" dirty="0">
                <a:solidFill>
                  <a:schemeClr val="tx1"/>
                </a:solidFill>
                <a:latin typeface="Chulabhorn Likit Display Medium" panose="00000600000000000000" pitchFamily="50" charset="-34"/>
                <a:cs typeface="Chulabhorn Likit Display Medium" panose="00000600000000000000" pitchFamily="50" charset="-34"/>
              </a:rPr>
              <a:t>เวลา </a:t>
            </a:r>
            <a:r>
              <a:rPr lang="th-TH" sz="2000" b="1" dirty="0" smtClean="0">
                <a:solidFill>
                  <a:schemeClr val="tx1"/>
                </a:solidFill>
                <a:latin typeface="Chulabhorn Likit Display Medium" panose="00000600000000000000" pitchFamily="50" charset="-34"/>
                <a:cs typeface="Chulabhorn Likit Display Medium" panose="00000600000000000000" pitchFamily="50" charset="-34"/>
              </a:rPr>
              <a:t>09.30 </a:t>
            </a:r>
            <a:r>
              <a:rPr lang="th-TH" sz="2000" b="1" dirty="0">
                <a:solidFill>
                  <a:schemeClr val="tx1"/>
                </a:solidFill>
                <a:latin typeface="Chulabhorn Likit Display Medium" panose="00000600000000000000" pitchFamily="50" charset="-34"/>
                <a:cs typeface="Chulabhorn Likit Display Medium" panose="00000600000000000000" pitchFamily="50" charset="-34"/>
              </a:rPr>
              <a:t>- </a:t>
            </a:r>
            <a:r>
              <a:rPr lang="th-TH" sz="2000" b="1" dirty="0" smtClean="0">
                <a:solidFill>
                  <a:schemeClr val="tx1"/>
                </a:solidFill>
                <a:latin typeface="Chulabhorn Likit Display Medium" panose="00000600000000000000" pitchFamily="50" charset="-34"/>
                <a:cs typeface="Chulabhorn Likit Display Medium" panose="00000600000000000000" pitchFamily="50" charset="-34"/>
              </a:rPr>
              <a:t>12.00 </a:t>
            </a:r>
            <a:r>
              <a:rPr lang="th-TH" sz="2000" b="1" dirty="0">
                <a:solidFill>
                  <a:schemeClr val="tx1"/>
                </a:solidFill>
                <a:latin typeface="Chulabhorn Likit Display Medium" panose="00000600000000000000" pitchFamily="50" charset="-34"/>
                <a:cs typeface="Chulabhorn Likit Display Medium" panose="00000600000000000000" pitchFamily="50" charset="-34"/>
              </a:rPr>
              <a:t>น.</a:t>
            </a:r>
            <a:br>
              <a:rPr lang="th-TH" sz="2000" b="1" dirty="0">
                <a:solidFill>
                  <a:schemeClr val="tx1"/>
                </a:solidFill>
                <a:latin typeface="Chulabhorn Likit Display Medium" panose="00000600000000000000" pitchFamily="50" charset="-34"/>
                <a:cs typeface="Chulabhorn Likit Display Medium" panose="00000600000000000000" pitchFamily="50" charset="-34"/>
              </a:rPr>
            </a:br>
            <a:r>
              <a:rPr lang="th-TH" sz="2000" b="1" dirty="0">
                <a:solidFill>
                  <a:schemeClr val="tx1"/>
                </a:solidFill>
                <a:latin typeface="Chulabhorn Likit Display Medium" panose="00000600000000000000" pitchFamily="50" charset="-34"/>
                <a:cs typeface="Chulabhorn Likit Display Medium" panose="00000600000000000000" pitchFamily="50" charset="-34"/>
              </a:rPr>
              <a:t>ห้องประชุม </a:t>
            </a:r>
            <a:r>
              <a:rPr lang="en-US" sz="2000" b="1" dirty="0">
                <a:solidFill>
                  <a:schemeClr val="tx1"/>
                </a:solidFill>
                <a:latin typeface="Chulabhorn Likit Display Medium" panose="00000600000000000000" pitchFamily="50" charset="-34"/>
                <a:cs typeface="Chulabhorn Likit Display Medium" panose="00000600000000000000" pitchFamily="50" charset="-34"/>
              </a:rPr>
              <a:t>5001 </a:t>
            </a:r>
            <a:r>
              <a:rPr lang="th-TH" sz="2000" b="1" dirty="0">
                <a:solidFill>
                  <a:schemeClr val="tx1"/>
                </a:solidFill>
                <a:latin typeface="Chulabhorn Likit Display Medium" panose="00000600000000000000" pitchFamily="50" charset="-34"/>
                <a:cs typeface="Chulabhorn Likit Display Medium" panose="00000600000000000000" pitchFamily="50" charset="-34"/>
              </a:rPr>
              <a:t>ชั้น 5 กรมการพัฒนาชุมชน </a:t>
            </a:r>
          </a:p>
        </p:txBody>
      </p:sp>
      <p:sp>
        <p:nvSpPr>
          <p:cNvPr id="3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8"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4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pic>
        <p:nvPicPr>
          <p:cNvPr id="46" name="รูปภาพ 34">
            <a:extLst>
              <a:ext uri="{FF2B5EF4-FFF2-40B4-BE49-F238E27FC236}">
                <a16:creationId xmlns:a16="http://schemas.microsoft.com/office/drawing/2014/main" id="{DD640411-EFE3-424B-A910-D36FA66C9B86}"/>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89297" y="1058389"/>
            <a:ext cx="1229128" cy="1231179"/>
          </a:xfrm>
          <a:prstGeom prst="rect">
            <a:avLst/>
          </a:prstGeom>
        </p:spPr>
      </p:pic>
      <p:pic>
        <p:nvPicPr>
          <p:cNvPr id="47" name="รูปภาพ 35">
            <a:extLst>
              <a:ext uri="{FF2B5EF4-FFF2-40B4-BE49-F238E27FC236}">
                <a16:creationId xmlns:a16="http://schemas.microsoft.com/office/drawing/2014/main" id="{E7EA978A-A5ED-4793-AA82-AD84746372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360" y="1071208"/>
            <a:ext cx="1229128" cy="1229128"/>
          </a:xfrm>
          <a:prstGeom prst="rect">
            <a:avLst/>
          </a:prstGeom>
        </p:spPr>
      </p:pic>
    </p:spTree>
    <p:extLst>
      <p:ext uri="{BB962C8B-B14F-4D97-AF65-F5344CB8AC3E}">
        <p14:creationId xmlns:p14="http://schemas.microsoft.com/office/powerpoint/2010/main" val="324083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728785"/>
              </p:ext>
            </p:extLst>
          </p:nvPr>
        </p:nvGraphicFramePr>
        <p:xfrm>
          <a:off x="216981" y="697347"/>
          <a:ext cx="9667799" cy="4578770"/>
        </p:xfrm>
        <a:graphic>
          <a:graphicData uri="http://schemas.openxmlformats.org/drawingml/2006/table">
            <a:tbl>
              <a:tblPr firstRow="1" firstCol="1" bandRow="1">
                <a:tableStyleId>{5C22544A-7EE6-4342-B048-85BDC9FD1C3A}</a:tableStyleId>
              </a:tblPr>
              <a:tblGrid>
                <a:gridCol w="4911608">
                  <a:extLst>
                    <a:ext uri="{9D8B030D-6E8A-4147-A177-3AD203B41FA5}">
                      <a16:colId xmlns:a16="http://schemas.microsoft.com/office/drawing/2014/main" val="2931929888"/>
                    </a:ext>
                  </a:extLst>
                </a:gridCol>
                <a:gridCol w="4756191">
                  <a:extLst>
                    <a:ext uri="{9D8B030D-6E8A-4147-A177-3AD203B41FA5}">
                      <a16:colId xmlns:a16="http://schemas.microsoft.com/office/drawing/2014/main" val="4135339946"/>
                    </a:ext>
                  </a:extLst>
                </a:gridCol>
              </a:tblGrid>
              <a:tr h="883803">
                <a:tc gridSpan="2">
                  <a:txBody>
                    <a:bodyPr/>
                    <a:lstStyle/>
                    <a:p>
                      <a:pPr algn="ctr">
                        <a:lnSpc>
                          <a:spcPct val="150000"/>
                        </a:lnSpc>
                        <a:spcAft>
                          <a:spcPts val="400"/>
                        </a:spcAft>
                      </a:pPr>
                      <a:r>
                        <a:rPr lang="th-TH" sz="1600" b="1" u="sng" kern="1200" dirty="0">
                          <a:solidFill>
                            <a:schemeClr val="tx1"/>
                          </a:solidFill>
                          <a:effectLst/>
                          <a:latin typeface="Chulabhorn Likit Text" panose="00000500000000000000" pitchFamily="50" charset="-34"/>
                          <a:ea typeface="+mn-ea"/>
                          <a:cs typeface="Chulabhorn Likit Text" panose="00000500000000000000" pitchFamily="50" charset="-34"/>
                        </a:rPr>
                        <a:t>ระเบียบวาระที่ </a:t>
                      </a:r>
                      <a:r>
                        <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rPr>
                        <a:t>5</a:t>
                      </a:r>
                      <a:r>
                        <a:rPr lang="th-TH" sz="1600" b="1" u="sng"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เรื่องเพื่อพิจารณา</a:t>
                      </a:r>
                      <a:endPar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lnSpc>
                          <a:spcPct val="120000"/>
                        </a:lnSpc>
                        <a:spcAft>
                          <a:spcPts val="400"/>
                        </a:spcAft>
                      </a:pPr>
                      <a:r>
                        <a:rPr lang="th-TH" sz="1600" u="none" kern="1200" dirty="0" smtClean="0">
                          <a:solidFill>
                            <a:schemeClr val="tx1"/>
                          </a:solidFill>
                          <a:effectLst/>
                          <a:latin typeface="Chulabhorn Likit Text" panose="00000500000000000000" pitchFamily="50" charset="-34"/>
                          <a:ea typeface="+mn-ea"/>
                          <a:cs typeface="Chulabhorn Likit Text" panose="00000500000000000000" pitchFamily="50" charset="-34"/>
                        </a:rPr>
                        <a:t>5.1 การบริหารจัดการหนี้ของกองทุนพัฒนาบทบาทสตรี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DADA"/>
                    </a:solidFill>
                  </a:tcPr>
                </a:tc>
                <a:tc hMerge="1">
                  <a:txBody>
                    <a:bodyPr/>
                    <a:lstStyle/>
                    <a:p>
                      <a:endParaRPr lang="th-TH"/>
                    </a:p>
                  </a:txBody>
                  <a:tcPr/>
                </a:tc>
                <a:extLst>
                  <a:ext uri="{0D108BD9-81ED-4DB2-BD59-A6C34878D82A}">
                    <a16:rowId xmlns:a16="http://schemas.microsoft.com/office/drawing/2014/main" val="281180162"/>
                  </a:ext>
                </a:extLst>
              </a:tr>
              <a:tr h="386363">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ea typeface="+mn-ea"/>
                          <a:cs typeface="Chulabhorn Likit Text" panose="00000500000000000000" pitchFamily="50" charset="-34"/>
                        </a:rPr>
                        <a:t>เรื่อง</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DFDE"/>
                    </a:solidFill>
                  </a:tcPr>
                </a:tc>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cs typeface="Chulabhorn Likit Text" panose="00000500000000000000" pitchFamily="50" charset="-34"/>
                        </a:rPr>
                        <a:t>ผลการดำเนินการ</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E8D1"/>
                    </a:solidFill>
                  </a:tcPr>
                </a:tc>
                <a:extLst>
                  <a:ext uri="{0D108BD9-81ED-4DB2-BD59-A6C34878D82A}">
                    <a16:rowId xmlns:a16="http://schemas.microsoft.com/office/drawing/2014/main" val="3548157069"/>
                  </a:ext>
                </a:extLst>
              </a:tr>
              <a:tr h="2696145">
                <a:tc>
                  <a:txBody>
                    <a:bodyPr/>
                    <a:lstStyle/>
                    <a:p>
                      <a:pPr algn="l">
                        <a:lnSpc>
                          <a:spcPct val="150000"/>
                        </a:lnSpc>
                      </a:pPr>
                      <a:r>
                        <a:rPr lang="th-TH" sz="1500" b="1" u="sng" kern="1200" spc="-60" baseline="0" dirty="0">
                          <a:solidFill>
                            <a:schemeClr val="tx1"/>
                          </a:solidFill>
                          <a:effectLst/>
                          <a:latin typeface="Chulabhorn Likit Text" panose="00000500000000000000" pitchFamily="50" charset="-34"/>
                          <a:ea typeface="+mn-ea"/>
                          <a:cs typeface="Chulabhorn Likit Text" panose="00000500000000000000" pitchFamily="50" charset="-34"/>
                        </a:rPr>
                        <a:t>ที่ประชุมได้ร่วมพิจารณาและมีข้อเสนอแนะ/ข้อสังเกต </a:t>
                      </a:r>
                      <a:r>
                        <a:rPr lang="th-TH" sz="1500" b="1" u="sng"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rPr>
                        <a:t>ดังนี้ (ต่อ)</a:t>
                      </a:r>
                      <a:endParaRPr lang="en-US" sz="1500" b="1" kern="1200" spc="-60" baseline="0" dirty="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40000"/>
                        </a:lnSpc>
                      </a:pPr>
                      <a:r>
                        <a:rPr lang="th-TH" sz="1400" b="0" kern="1200" spc="0" baseline="0" dirty="0">
                          <a:solidFill>
                            <a:schemeClr val="tx1"/>
                          </a:solidFill>
                          <a:effectLst/>
                          <a:latin typeface="Chulabhorn Likit Text" panose="00000500000000000000" pitchFamily="50" charset="-34"/>
                          <a:ea typeface="+mn-ea"/>
                          <a:cs typeface="Chulabhorn Likit Text" panose="00000500000000000000" pitchFamily="50" charset="-34"/>
                        </a:rPr>
                        <a:t>          </a:t>
                      </a: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2. จังหวัดที่มีการบริหารจัดการหนี้ได้ดี คือ จังหวัดนราธิวาส โดยทำให้มีหนี้ค้างชำระลดลงจำนวนมาก จากเดิม เมื่อวันที่ 26 มีนาคม 2566 มีหนี้ค้างชำระ จำนวน 13,195,431.83 บาท คิดเป็นร้อยละ 20.94 ของหนี้คงเหลือ ซึ่งอยู่ในลำดับที่ 30 ของประเทศ </a:t>
                      </a:r>
                      <a:b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ณ วันที่ 21 มิถุนายน 2566 จังหวัดนราธิวาสมีหนี้ค้างชำระ จำนวน1,255,138.00 บาท คิดเป็นร้อยละ 1.99 ของหนี้คงเหลือ อยู่ลำดับที่ 1 ของประเทศ มีหนี้ค้างชำระลดลง จำนวน 11,940,293.83 บาท ให้นำบทเรียนการบริหารจัดการหนี้ค้างชำระของจังหวัดนราธิวาสเผยแพร่ในที่ประชุมกรมการพัฒนาชุมชน เพื่อใช้เป็นแนวทางในการบริหารจัดการหนี้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AEA"/>
                    </a:solidFill>
                  </a:tcPr>
                </a:tc>
                <a:tc>
                  <a:txBody>
                    <a:bodyPr/>
                    <a:lstStyle/>
                    <a:p>
                      <a:pPr algn="thaiDist">
                        <a:lnSpc>
                          <a:spcPct val="120000"/>
                        </a:lnSpc>
                      </a:pPr>
                      <a:r>
                        <a:rPr lang="th-TH" sz="1400" kern="0" spc="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rPr>
                        <a:t>สกส. ได้ดำเนินการนำผลการถอดบทเรียนของจังหวัดนราธิวาสเผยแพร่ในการประชุมกรมการพัฒนาชุมชนเพื่อเป็นแนวทาง</a:t>
                      </a:r>
                      <a:br>
                        <a:rPr lang="th-TH" sz="1400" kern="0" spc="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rPr>
                      </a:br>
                      <a:r>
                        <a:rPr lang="th-TH" sz="1400" kern="0" spc="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rPr>
                        <a:t>ในการบริหารจัดการหนี้ให้กับจังหวัดอื่น ๆ เรียบร้อยแล้ว</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0E0"/>
                    </a:solidFill>
                  </a:tcPr>
                </a:tc>
                <a:extLst>
                  <a:ext uri="{0D108BD9-81ED-4DB2-BD59-A6C34878D82A}">
                    <a16:rowId xmlns:a16="http://schemas.microsoft.com/office/drawing/2014/main" val="398913969"/>
                  </a:ext>
                </a:extLst>
              </a:tr>
            </a:tbl>
          </a:graphicData>
        </a:graphic>
      </p:graphicFrame>
      <p:grpSp>
        <p:nvGrpSpPr>
          <p:cNvPr id="34" name="Group 33"/>
          <p:cNvGrpSpPr/>
          <p:nvPr/>
        </p:nvGrpSpPr>
        <p:grpSpPr>
          <a:xfrm>
            <a:off x="-23583" y="5154909"/>
            <a:ext cx="10183585" cy="694389"/>
            <a:chOff x="-23583" y="5134125"/>
            <a:chExt cx="10183585" cy="715174"/>
          </a:xfrm>
        </p:grpSpPr>
        <p:grpSp>
          <p:nvGrpSpPr>
            <p:cNvPr id="3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4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22"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2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2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1618475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0" y="938275"/>
            <a:ext cx="10160000" cy="2004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KodchiangUPC" panose="02020603050405020304" pitchFamily="18" charset="-34"/>
              <a:cs typeface="KodchiangUPC" panose="02020603050405020304" pitchFamily="18" charset="-34"/>
            </a:endParaRPr>
          </a:p>
        </p:txBody>
      </p:sp>
      <p:sp>
        <p:nvSpPr>
          <p:cNvPr id="14" name="สี่เหลี่ยมผืนผ้า 13">
            <a:extLst>
              <a:ext uri="{FF2B5EF4-FFF2-40B4-BE49-F238E27FC236}">
                <a16:creationId xmlns:a16="http://schemas.microsoft.com/office/drawing/2014/main" id="{A781E517-4637-40C4-B7D4-9F1B3AC17568}"/>
              </a:ext>
            </a:extLst>
          </p:cNvPr>
          <p:cNvSpPr/>
          <p:nvPr/>
        </p:nvSpPr>
        <p:spPr>
          <a:xfrm>
            <a:off x="3893981" y="713852"/>
            <a:ext cx="2186246" cy="469644"/>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h-TH" sz="2200" b="1" dirty="0">
                <a:latin typeface="Chulabhorn Likit Text" panose="00000500000000000000" pitchFamily="50" charset="-34"/>
                <a:cs typeface="Chulabhorn Likit Text" panose="00000500000000000000" pitchFamily="50" charset="-34"/>
              </a:rPr>
              <a:t>จบการนำเสนอ</a:t>
            </a:r>
          </a:p>
        </p:txBody>
      </p:sp>
      <p:pic>
        <p:nvPicPr>
          <p:cNvPr id="6" name="รูปภาพ 5">
            <a:extLst>
              <a:ext uri="{FF2B5EF4-FFF2-40B4-BE49-F238E27FC236}">
                <a16:creationId xmlns:a16="http://schemas.microsoft.com/office/drawing/2014/main" id="{96F3EC21-AAC5-476B-B1C1-35D49DD35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195" y="1378866"/>
            <a:ext cx="2270699" cy="3406049"/>
          </a:xfrm>
          <a:prstGeom prst="rect">
            <a:avLst/>
          </a:prstGeom>
        </p:spPr>
      </p:pic>
      <p:pic>
        <p:nvPicPr>
          <p:cNvPr id="31" name="Picture 8">
            <a:extLst>
              <a:ext uri="{FF2B5EF4-FFF2-40B4-BE49-F238E27FC236}">
                <a16:creationId xmlns:a16="http://schemas.microsoft.com/office/drawing/2014/main" id="{47B5F5A1-60DF-468C-BD07-82DE86DAF546}"/>
              </a:ext>
            </a:extLst>
          </p:cNvPr>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565984" y="1811356"/>
            <a:ext cx="2386479" cy="2617111"/>
          </a:xfrm>
          <a:prstGeom prst="rect">
            <a:avLst/>
          </a:prstGeom>
        </p:spPr>
      </p:pic>
      <p:grpSp>
        <p:nvGrpSpPr>
          <p:cNvPr id="22" name="Graphic 308">
            <a:extLst>
              <a:ext uri="{FF2B5EF4-FFF2-40B4-BE49-F238E27FC236}">
                <a16:creationId xmlns:a16="http://schemas.microsoft.com/office/drawing/2014/main" id="{B6740ED8-7285-4532-ACCD-7C68593CB5FA}"/>
              </a:ext>
            </a:extLst>
          </p:cNvPr>
          <p:cNvGrpSpPr/>
          <p:nvPr/>
        </p:nvGrpSpPr>
        <p:grpSpPr>
          <a:xfrm flipV="1">
            <a:off x="2877374" y="4769757"/>
            <a:ext cx="4219460" cy="372678"/>
            <a:chOff x="4767262" y="3338512"/>
            <a:chExt cx="2654141" cy="179451"/>
          </a:xfrm>
          <a:solidFill>
            <a:srgbClr val="B97449"/>
          </a:solidFill>
        </p:grpSpPr>
        <p:sp>
          <p:nvSpPr>
            <p:cNvPr id="23" name="Freeform: Shape 2">
              <a:extLst>
                <a:ext uri="{FF2B5EF4-FFF2-40B4-BE49-F238E27FC236}">
                  <a16:creationId xmlns:a16="http://schemas.microsoft.com/office/drawing/2014/main" id="{12C14B07-ECB8-445A-9838-01C37EA58196}"/>
                </a:ext>
              </a:extLst>
            </p:cNvPr>
            <p:cNvSpPr/>
            <p:nvPr/>
          </p:nvSpPr>
          <p:spPr>
            <a:xfrm>
              <a:off x="6013798" y="3338512"/>
              <a:ext cx="158305" cy="179451"/>
            </a:xfrm>
            <a:custGeom>
              <a:avLst/>
              <a:gdLst>
                <a:gd name="connsiteX0" fmla="*/ 110585 w 158305"/>
                <a:gd name="connsiteY0" fmla="*/ 59722 h 179451"/>
                <a:gd name="connsiteX1" fmla="*/ 79153 w 158305"/>
                <a:gd name="connsiteY1" fmla="*/ 0 h 179451"/>
                <a:gd name="connsiteX2" fmla="*/ 47720 w 158305"/>
                <a:gd name="connsiteY2" fmla="*/ 59722 h 179451"/>
                <a:gd name="connsiteX3" fmla="*/ 0 w 158305"/>
                <a:gd name="connsiteY3" fmla="*/ 89726 h 179451"/>
                <a:gd name="connsiteX4" fmla="*/ 47720 w 158305"/>
                <a:gd name="connsiteY4" fmla="*/ 119729 h 179451"/>
                <a:gd name="connsiteX5" fmla="*/ 79153 w 158305"/>
                <a:gd name="connsiteY5" fmla="*/ 179451 h 179451"/>
                <a:gd name="connsiteX6" fmla="*/ 110585 w 158305"/>
                <a:gd name="connsiteY6" fmla="*/ 119729 h 179451"/>
                <a:gd name="connsiteX7" fmla="*/ 158306 w 158305"/>
                <a:gd name="connsiteY7" fmla="*/ 89726 h 17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5" h="179451">
                  <a:moveTo>
                    <a:pt x="110585" y="59722"/>
                  </a:moveTo>
                  <a:lnTo>
                    <a:pt x="79153" y="0"/>
                  </a:lnTo>
                  <a:lnTo>
                    <a:pt x="47720" y="59722"/>
                  </a:lnTo>
                  <a:lnTo>
                    <a:pt x="0" y="89726"/>
                  </a:lnTo>
                  <a:lnTo>
                    <a:pt x="47720" y="119729"/>
                  </a:lnTo>
                  <a:lnTo>
                    <a:pt x="79153" y="179451"/>
                  </a:lnTo>
                  <a:lnTo>
                    <a:pt x="110585" y="119729"/>
                  </a:lnTo>
                  <a:lnTo>
                    <a:pt x="158306" y="89726"/>
                  </a:lnTo>
                  <a:close/>
                </a:path>
              </a:pathLst>
            </a:custGeom>
            <a:grpFill/>
            <a:ln w="9525" cap="flat">
              <a:noFill/>
              <a:prstDash val="solid"/>
              <a:miter/>
            </a:ln>
          </p:spPr>
          <p:txBody>
            <a:bodyPr rtlCol="0" anchor="ctr"/>
            <a:lstStyle/>
            <a:p>
              <a:endParaRPr lang="th-TH"/>
            </a:p>
          </p:txBody>
        </p:sp>
        <p:sp>
          <p:nvSpPr>
            <p:cNvPr id="24" name="Freeform: Shape 3">
              <a:extLst>
                <a:ext uri="{FF2B5EF4-FFF2-40B4-BE49-F238E27FC236}">
                  <a16:creationId xmlns:a16="http://schemas.microsoft.com/office/drawing/2014/main" id="{6F480818-8BBD-4D89-9762-95F220C1E8DB}"/>
                </a:ext>
              </a:extLst>
            </p:cNvPr>
            <p:cNvSpPr/>
            <p:nvPr/>
          </p:nvSpPr>
          <p:spPr>
            <a:xfrm>
              <a:off x="4767262" y="3417188"/>
              <a:ext cx="1143381" cy="22097"/>
            </a:xfrm>
            <a:custGeom>
              <a:avLst/>
              <a:gdLst>
                <a:gd name="connsiteX0" fmla="*/ 1143381 w 1143381"/>
                <a:gd name="connsiteY0" fmla="*/ 11049 h 22097"/>
                <a:gd name="connsiteX1" fmla="*/ 857536 w 1143381"/>
                <a:gd name="connsiteY1" fmla="*/ 19621 h 22097"/>
                <a:gd name="connsiteX2" fmla="*/ 571691 w 1143381"/>
                <a:gd name="connsiteY2" fmla="*/ 22098 h 22097"/>
                <a:gd name="connsiteX3" fmla="*/ 285845 w 1143381"/>
                <a:gd name="connsiteY3" fmla="*/ 19717 h 22097"/>
                <a:gd name="connsiteX4" fmla="*/ 0 w 1143381"/>
                <a:gd name="connsiteY4" fmla="*/ 11049 h 22097"/>
                <a:gd name="connsiteX5" fmla="*/ 285845 w 1143381"/>
                <a:gd name="connsiteY5" fmla="*/ 2381 h 22097"/>
                <a:gd name="connsiteX6" fmla="*/ 571691 w 1143381"/>
                <a:gd name="connsiteY6" fmla="*/ 0 h 22097"/>
                <a:gd name="connsiteX7" fmla="*/ 857536 w 1143381"/>
                <a:gd name="connsiteY7" fmla="*/ 2477 h 22097"/>
                <a:gd name="connsiteX8" fmla="*/ 1143381 w 1143381"/>
                <a:gd name="connsiteY8" fmla="*/ 11049 h 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81" h="22097">
                  <a:moveTo>
                    <a:pt x="1143381" y="11049"/>
                  </a:moveTo>
                  <a:cubicBezTo>
                    <a:pt x="1048131" y="15335"/>
                    <a:pt x="952786" y="18193"/>
                    <a:pt x="857536" y="19621"/>
                  </a:cubicBezTo>
                  <a:cubicBezTo>
                    <a:pt x="762286" y="21431"/>
                    <a:pt x="666940" y="21812"/>
                    <a:pt x="571691" y="22098"/>
                  </a:cubicBezTo>
                  <a:cubicBezTo>
                    <a:pt x="476441" y="21908"/>
                    <a:pt x="381095" y="21431"/>
                    <a:pt x="285845" y="19717"/>
                  </a:cubicBezTo>
                  <a:cubicBezTo>
                    <a:pt x="190595" y="18193"/>
                    <a:pt x="95250" y="15335"/>
                    <a:pt x="0" y="11049"/>
                  </a:cubicBezTo>
                  <a:cubicBezTo>
                    <a:pt x="95250" y="6763"/>
                    <a:pt x="190595" y="3905"/>
                    <a:pt x="285845" y="2381"/>
                  </a:cubicBezTo>
                  <a:cubicBezTo>
                    <a:pt x="381095" y="667"/>
                    <a:pt x="476441" y="190"/>
                    <a:pt x="571691" y="0"/>
                  </a:cubicBezTo>
                  <a:cubicBezTo>
                    <a:pt x="666940" y="190"/>
                    <a:pt x="762286" y="667"/>
                    <a:pt x="857536" y="2477"/>
                  </a:cubicBezTo>
                  <a:cubicBezTo>
                    <a:pt x="952881" y="3905"/>
                    <a:pt x="1048131" y="6763"/>
                    <a:pt x="1143381" y="11049"/>
                  </a:cubicBezTo>
                  <a:close/>
                </a:path>
              </a:pathLst>
            </a:custGeom>
            <a:grpFill/>
            <a:ln w="9525" cap="flat">
              <a:noFill/>
              <a:prstDash val="solid"/>
              <a:miter/>
            </a:ln>
          </p:spPr>
          <p:txBody>
            <a:bodyPr rtlCol="0" anchor="ctr"/>
            <a:lstStyle/>
            <a:p>
              <a:endParaRPr lang="th-TH"/>
            </a:p>
          </p:txBody>
        </p:sp>
        <p:sp>
          <p:nvSpPr>
            <p:cNvPr id="25" name="Freeform: Shape 4">
              <a:extLst>
                <a:ext uri="{FF2B5EF4-FFF2-40B4-BE49-F238E27FC236}">
                  <a16:creationId xmlns:a16="http://schemas.microsoft.com/office/drawing/2014/main" id="{09103FAC-4F6E-4B33-AE91-CEB00BC1E487}"/>
                </a:ext>
              </a:extLst>
            </p:cNvPr>
            <p:cNvSpPr/>
            <p:nvPr/>
          </p:nvSpPr>
          <p:spPr>
            <a:xfrm>
              <a:off x="6278022" y="3417188"/>
              <a:ext cx="1143380" cy="22097"/>
            </a:xfrm>
            <a:custGeom>
              <a:avLst/>
              <a:gdLst>
                <a:gd name="connsiteX0" fmla="*/ 1143381 w 1143380"/>
                <a:gd name="connsiteY0" fmla="*/ 11049 h 22097"/>
                <a:gd name="connsiteX1" fmla="*/ 857536 w 1143380"/>
                <a:gd name="connsiteY1" fmla="*/ 19621 h 22097"/>
                <a:gd name="connsiteX2" fmla="*/ 571691 w 1143380"/>
                <a:gd name="connsiteY2" fmla="*/ 22098 h 22097"/>
                <a:gd name="connsiteX3" fmla="*/ 285845 w 1143380"/>
                <a:gd name="connsiteY3" fmla="*/ 19717 h 22097"/>
                <a:gd name="connsiteX4" fmla="*/ 0 w 1143380"/>
                <a:gd name="connsiteY4" fmla="*/ 11049 h 22097"/>
                <a:gd name="connsiteX5" fmla="*/ 285845 w 1143380"/>
                <a:gd name="connsiteY5" fmla="*/ 2381 h 22097"/>
                <a:gd name="connsiteX6" fmla="*/ 571691 w 1143380"/>
                <a:gd name="connsiteY6" fmla="*/ 0 h 22097"/>
                <a:gd name="connsiteX7" fmla="*/ 857536 w 1143380"/>
                <a:gd name="connsiteY7" fmla="*/ 2477 h 22097"/>
                <a:gd name="connsiteX8" fmla="*/ 1143381 w 1143380"/>
                <a:gd name="connsiteY8" fmla="*/ 11049 h 2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80" h="22097">
                  <a:moveTo>
                    <a:pt x="1143381" y="11049"/>
                  </a:moveTo>
                  <a:cubicBezTo>
                    <a:pt x="1048131" y="15335"/>
                    <a:pt x="952786" y="18193"/>
                    <a:pt x="857536" y="19621"/>
                  </a:cubicBezTo>
                  <a:cubicBezTo>
                    <a:pt x="762286" y="21431"/>
                    <a:pt x="666941" y="21812"/>
                    <a:pt x="571691" y="22098"/>
                  </a:cubicBezTo>
                  <a:cubicBezTo>
                    <a:pt x="476441" y="21908"/>
                    <a:pt x="381095" y="21431"/>
                    <a:pt x="285845" y="19717"/>
                  </a:cubicBezTo>
                  <a:cubicBezTo>
                    <a:pt x="190595" y="18288"/>
                    <a:pt x="95250" y="15430"/>
                    <a:pt x="0" y="11049"/>
                  </a:cubicBezTo>
                  <a:cubicBezTo>
                    <a:pt x="95250" y="6763"/>
                    <a:pt x="190595" y="3905"/>
                    <a:pt x="285845" y="2381"/>
                  </a:cubicBezTo>
                  <a:cubicBezTo>
                    <a:pt x="381095" y="667"/>
                    <a:pt x="476441" y="190"/>
                    <a:pt x="571691" y="0"/>
                  </a:cubicBezTo>
                  <a:cubicBezTo>
                    <a:pt x="666941" y="190"/>
                    <a:pt x="762286" y="667"/>
                    <a:pt x="857536" y="2477"/>
                  </a:cubicBezTo>
                  <a:cubicBezTo>
                    <a:pt x="952786" y="3905"/>
                    <a:pt x="1048131" y="6763"/>
                    <a:pt x="1143381" y="11049"/>
                  </a:cubicBezTo>
                  <a:close/>
                </a:path>
              </a:pathLst>
            </a:custGeom>
            <a:grpFill/>
            <a:ln w="9525" cap="flat">
              <a:noFill/>
              <a:prstDash val="solid"/>
              <a:miter/>
            </a:ln>
          </p:spPr>
          <p:txBody>
            <a:bodyPr rtlCol="0" anchor="ctr"/>
            <a:lstStyle/>
            <a:p>
              <a:endParaRPr lang="th-TH"/>
            </a:p>
          </p:txBody>
        </p:sp>
      </p:grpSp>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47"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5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Tree>
    <p:extLst>
      <p:ext uri="{BB962C8B-B14F-4D97-AF65-F5344CB8AC3E}">
        <p14:creationId xmlns:p14="http://schemas.microsoft.com/office/powerpoint/2010/main" val="3156735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7782214"/>
              </p:ext>
            </p:extLst>
          </p:nvPr>
        </p:nvGraphicFramePr>
        <p:xfrm>
          <a:off x="216981" y="697347"/>
          <a:ext cx="9667799" cy="4241740"/>
        </p:xfrm>
        <a:graphic>
          <a:graphicData uri="http://schemas.openxmlformats.org/drawingml/2006/table">
            <a:tbl>
              <a:tblPr firstRow="1" firstCol="1" bandRow="1">
                <a:tableStyleId>{5C22544A-7EE6-4342-B048-85BDC9FD1C3A}</a:tableStyleId>
              </a:tblPr>
              <a:tblGrid>
                <a:gridCol w="4911608">
                  <a:extLst>
                    <a:ext uri="{9D8B030D-6E8A-4147-A177-3AD203B41FA5}">
                      <a16:colId xmlns:a16="http://schemas.microsoft.com/office/drawing/2014/main" val="2931929888"/>
                    </a:ext>
                  </a:extLst>
                </a:gridCol>
                <a:gridCol w="4756191">
                  <a:extLst>
                    <a:ext uri="{9D8B030D-6E8A-4147-A177-3AD203B41FA5}">
                      <a16:colId xmlns:a16="http://schemas.microsoft.com/office/drawing/2014/main" val="4135339946"/>
                    </a:ext>
                  </a:extLst>
                </a:gridCol>
              </a:tblGrid>
              <a:tr h="945176">
                <a:tc gridSpan="2">
                  <a:txBody>
                    <a:bodyPr/>
                    <a:lstStyle/>
                    <a:p>
                      <a:pPr algn="ctr">
                        <a:lnSpc>
                          <a:spcPct val="150000"/>
                        </a:lnSpc>
                        <a:spcAft>
                          <a:spcPts val="400"/>
                        </a:spcAft>
                      </a:pPr>
                      <a:r>
                        <a:rPr lang="th-TH" sz="1600" b="1" u="sng" kern="1200" dirty="0">
                          <a:solidFill>
                            <a:schemeClr val="tx1"/>
                          </a:solidFill>
                          <a:effectLst/>
                          <a:latin typeface="Chulabhorn Likit Text" panose="00000500000000000000" pitchFamily="50" charset="-34"/>
                          <a:ea typeface="+mn-ea"/>
                          <a:cs typeface="Chulabhorn Likit Text" panose="00000500000000000000" pitchFamily="50" charset="-34"/>
                        </a:rPr>
                        <a:t>ระเบียบวาระที่ </a:t>
                      </a:r>
                      <a:r>
                        <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rPr>
                        <a:t>5</a:t>
                      </a:r>
                      <a:r>
                        <a:rPr lang="th-TH" sz="1600" b="1" u="sng"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เรื่องเพื่อพิจารณา</a:t>
                      </a:r>
                      <a:endPar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lnSpc>
                          <a:spcPct val="120000"/>
                        </a:lnSpc>
                        <a:spcAft>
                          <a:spcPts val="400"/>
                        </a:spcAft>
                      </a:pPr>
                      <a:r>
                        <a:rPr lang="th-TH" sz="1600" u="none" kern="1200" dirty="0" smtClean="0">
                          <a:solidFill>
                            <a:schemeClr val="tx1"/>
                          </a:solidFill>
                          <a:effectLst/>
                          <a:latin typeface="Chulabhorn Likit Text" panose="00000500000000000000" pitchFamily="50" charset="-34"/>
                          <a:ea typeface="+mn-ea"/>
                          <a:cs typeface="Chulabhorn Likit Text" panose="00000500000000000000" pitchFamily="50" charset="-34"/>
                        </a:rPr>
                        <a:t>5.4 ร่างแผนปฏิบัติการประจำปีบัญชี 2567 กองทุนพัฒนาบทบาทสตรี</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DADA"/>
                    </a:solidFill>
                  </a:tcPr>
                </a:tc>
                <a:tc hMerge="1">
                  <a:txBody>
                    <a:bodyPr/>
                    <a:lstStyle/>
                    <a:p>
                      <a:endParaRPr lang="th-TH"/>
                    </a:p>
                  </a:txBody>
                  <a:tcPr/>
                </a:tc>
                <a:extLst>
                  <a:ext uri="{0D108BD9-81ED-4DB2-BD59-A6C34878D82A}">
                    <a16:rowId xmlns:a16="http://schemas.microsoft.com/office/drawing/2014/main" val="281180162"/>
                  </a:ext>
                </a:extLst>
              </a:tr>
              <a:tr h="413193">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ea typeface="+mn-ea"/>
                          <a:cs typeface="Chulabhorn Likit Text" panose="00000500000000000000" pitchFamily="50" charset="-34"/>
                        </a:rPr>
                        <a:t>เรื่อง</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DFDE"/>
                    </a:solidFill>
                  </a:tcPr>
                </a:tc>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cs typeface="Chulabhorn Likit Text" panose="00000500000000000000" pitchFamily="50" charset="-34"/>
                        </a:rPr>
                        <a:t>ผลการดำเนินการ</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E8D1"/>
                    </a:solidFill>
                  </a:tcPr>
                </a:tc>
                <a:extLst>
                  <a:ext uri="{0D108BD9-81ED-4DB2-BD59-A6C34878D82A}">
                    <a16:rowId xmlns:a16="http://schemas.microsoft.com/office/drawing/2014/main" val="3548157069"/>
                  </a:ext>
                </a:extLst>
              </a:tr>
              <a:tr h="2883371">
                <a:tc>
                  <a:txBody>
                    <a:bodyPr/>
                    <a:lstStyle/>
                    <a:p>
                      <a:pPr algn="l">
                        <a:lnSpc>
                          <a:spcPct val="150000"/>
                        </a:lnSpc>
                      </a:pPr>
                      <a:r>
                        <a:rPr lang="th-TH" sz="1500" b="1" u="sng" kern="1200" spc="-60" baseline="0" dirty="0">
                          <a:solidFill>
                            <a:schemeClr val="tx1"/>
                          </a:solidFill>
                          <a:effectLst/>
                          <a:latin typeface="Chulabhorn Likit Text" panose="00000500000000000000" pitchFamily="50" charset="-34"/>
                          <a:ea typeface="+mn-ea"/>
                          <a:cs typeface="Chulabhorn Likit Text" panose="00000500000000000000" pitchFamily="50" charset="-34"/>
                        </a:rPr>
                        <a:t>ที่ประชุมได้ร่วมพิจารณาและมีข้อเสนอแนะ/ข้อสังเกต </a:t>
                      </a:r>
                      <a:r>
                        <a:rPr lang="th-TH" sz="1500" b="1" u="sng"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rPr>
                        <a:t>ดังนี้</a:t>
                      </a:r>
                      <a:endParaRPr lang="en-US" sz="1500" b="1"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40000"/>
                        </a:lnSpc>
                      </a:pP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1. เห็นควรให้ปรับแก้ไขตัวชี้วัดและค่าเป้าหมายตามแผนปฏิบัติการ ประจำปีบัญชี 2567 กองทุนพัฒนาบทบาทสตรีในร่างแผนปฏิบัติการ ประจำปีบัญชี 2567 ข้อ 7. การบริหารกองทุนพัฒนาบทบาทสตรีมีผลการดำเนินงานผ่านเกณฑ์มาตรฐานตามที่</a:t>
                      </a:r>
                      <a:r>
                        <a:rPr lang="th-TH" sz="1400" b="0" kern="1200" spc="-3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กระทรวงการคลังกำหนด “ค่าเป้าหมาย 3.9000 คะแนน” แก้ไขเป็น </a:t>
                      </a: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“ค่าเป้าหมาย 3.5000 คะแนน” </a:t>
                      </a:r>
                    </a:p>
                    <a:p>
                      <a:pPr algn="thaiDist">
                        <a:lnSpc>
                          <a:spcPct val="140000"/>
                        </a:lnSpc>
                      </a:pPr>
                      <a:endPar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AEA"/>
                    </a:solidFill>
                  </a:tcPr>
                </a:tc>
                <a:tc>
                  <a:txBody>
                    <a:bodyPr/>
                    <a:lstStyle/>
                    <a:p>
                      <a:pPr algn="thaiDist">
                        <a:lnSpc>
                          <a:spcPct val="120000"/>
                        </a:lnSpc>
                      </a:pPr>
                      <a:r>
                        <a:rPr lang="th-TH" sz="1400" kern="0" spc="-3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rPr>
                        <a:t>สกส. ได้ดำเนินการปรับปรุง ร่างแผนปฏิบัติการประจำปีบัญชี 2567</a:t>
                      </a:r>
                      <a:r>
                        <a:rPr lang="th-TH" sz="1400" kern="0" spc="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rPr>
                        <a:t>กองทุนพัฒนาบทบาทสตรีตามข้อเสนอแนะของคณะกรรมการบริหารกองทุนพัฒนาบทบาทสตรีเรียบร้อยแล้ว (เอกสารแนบ 2)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0E0"/>
                    </a:solidFill>
                  </a:tcPr>
                </a:tc>
                <a:extLst>
                  <a:ext uri="{0D108BD9-81ED-4DB2-BD59-A6C34878D82A}">
                    <a16:rowId xmlns:a16="http://schemas.microsoft.com/office/drawing/2014/main" val="398913969"/>
                  </a:ext>
                </a:extLst>
              </a:tr>
            </a:tbl>
          </a:graphicData>
        </a:graphic>
      </p:graphicFrame>
      <p:grpSp>
        <p:nvGrpSpPr>
          <p:cNvPr id="34" name="Group 33"/>
          <p:cNvGrpSpPr/>
          <p:nvPr/>
        </p:nvGrpSpPr>
        <p:grpSpPr>
          <a:xfrm>
            <a:off x="-23583" y="5154909"/>
            <a:ext cx="10183585" cy="694389"/>
            <a:chOff x="-23583" y="5134125"/>
            <a:chExt cx="10183585" cy="715174"/>
          </a:xfrm>
        </p:grpSpPr>
        <p:grpSp>
          <p:nvGrpSpPr>
            <p:cNvPr id="3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4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22"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2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2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02933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623753"/>
              </p:ext>
            </p:extLst>
          </p:nvPr>
        </p:nvGraphicFramePr>
        <p:xfrm>
          <a:off x="216981" y="697347"/>
          <a:ext cx="9667799" cy="4666973"/>
        </p:xfrm>
        <a:graphic>
          <a:graphicData uri="http://schemas.openxmlformats.org/drawingml/2006/table">
            <a:tbl>
              <a:tblPr firstRow="1" firstCol="1" bandRow="1">
                <a:tableStyleId>{5C22544A-7EE6-4342-B048-85BDC9FD1C3A}</a:tableStyleId>
              </a:tblPr>
              <a:tblGrid>
                <a:gridCol w="4911608">
                  <a:extLst>
                    <a:ext uri="{9D8B030D-6E8A-4147-A177-3AD203B41FA5}">
                      <a16:colId xmlns:a16="http://schemas.microsoft.com/office/drawing/2014/main" val="2931929888"/>
                    </a:ext>
                  </a:extLst>
                </a:gridCol>
                <a:gridCol w="4756191">
                  <a:extLst>
                    <a:ext uri="{9D8B030D-6E8A-4147-A177-3AD203B41FA5}">
                      <a16:colId xmlns:a16="http://schemas.microsoft.com/office/drawing/2014/main" val="4135339946"/>
                    </a:ext>
                  </a:extLst>
                </a:gridCol>
              </a:tblGrid>
              <a:tr h="945176">
                <a:tc gridSpan="2">
                  <a:txBody>
                    <a:bodyPr/>
                    <a:lstStyle/>
                    <a:p>
                      <a:pPr algn="ctr">
                        <a:lnSpc>
                          <a:spcPct val="150000"/>
                        </a:lnSpc>
                        <a:spcAft>
                          <a:spcPts val="400"/>
                        </a:spcAft>
                      </a:pPr>
                      <a:r>
                        <a:rPr lang="th-TH" sz="1600" b="1" u="sng" kern="1200" dirty="0">
                          <a:solidFill>
                            <a:schemeClr val="tx1"/>
                          </a:solidFill>
                          <a:effectLst/>
                          <a:latin typeface="Chulabhorn Likit Text" panose="00000500000000000000" pitchFamily="50" charset="-34"/>
                          <a:ea typeface="+mn-ea"/>
                          <a:cs typeface="Chulabhorn Likit Text" panose="00000500000000000000" pitchFamily="50" charset="-34"/>
                        </a:rPr>
                        <a:t>ระเบียบวาระที่ </a:t>
                      </a:r>
                      <a:r>
                        <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rPr>
                        <a:t>5</a:t>
                      </a:r>
                      <a:r>
                        <a:rPr lang="th-TH" sz="1600" b="1" u="sng"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เรื่องเพื่อพิจารณา</a:t>
                      </a:r>
                      <a:endPar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lnSpc>
                          <a:spcPct val="120000"/>
                        </a:lnSpc>
                        <a:spcAft>
                          <a:spcPts val="400"/>
                        </a:spcAft>
                      </a:pPr>
                      <a:r>
                        <a:rPr lang="th-TH" sz="1600" u="none" kern="1200" dirty="0" smtClean="0">
                          <a:solidFill>
                            <a:schemeClr val="tx1"/>
                          </a:solidFill>
                          <a:effectLst/>
                          <a:latin typeface="Chulabhorn Likit Text" panose="00000500000000000000" pitchFamily="50" charset="-34"/>
                          <a:ea typeface="+mn-ea"/>
                          <a:cs typeface="Chulabhorn Likit Text" panose="00000500000000000000" pitchFamily="50" charset="-34"/>
                        </a:rPr>
                        <a:t>5.4 ร่างแผนปฏิบัติการประจำปีบัญชี 2567 กองทุนพัฒนาบทบาทสตรี</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DADA"/>
                    </a:solidFill>
                  </a:tcPr>
                </a:tc>
                <a:tc hMerge="1">
                  <a:txBody>
                    <a:bodyPr/>
                    <a:lstStyle/>
                    <a:p>
                      <a:endParaRPr lang="th-TH"/>
                    </a:p>
                  </a:txBody>
                  <a:tcPr/>
                </a:tc>
                <a:extLst>
                  <a:ext uri="{0D108BD9-81ED-4DB2-BD59-A6C34878D82A}">
                    <a16:rowId xmlns:a16="http://schemas.microsoft.com/office/drawing/2014/main" val="281180162"/>
                  </a:ext>
                </a:extLst>
              </a:tr>
              <a:tr h="413193">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ea typeface="+mn-ea"/>
                          <a:cs typeface="Chulabhorn Likit Text" panose="00000500000000000000" pitchFamily="50" charset="-34"/>
                        </a:rPr>
                        <a:t>เรื่อง</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DFDE"/>
                    </a:solidFill>
                  </a:tcPr>
                </a:tc>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cs typeface="Chulabhorn Likit Text" panose="00000500000000000000" pitchFamily="50" charset="-34"/>
                        </a:rPr>
                        <a:t>ผลการดำเนินการ</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E8D1"/>
                    </a:solidFill>
                  </a:tcPr>
                </a:tc>
                <a:extLst>
                  <a:ext uri="{0D108BD9-81ED-4DB2-BD59-A6C34878D82A}">
                    <a16:rowId xmlns:a16="http://schemas.microsoft.com/office/drawing/2014/main" val="3548157069"/>
                  </a:ext>
                </a:extLst>
              </a:tr>
              <a:tr h="2883371">
                <a:tc>
                  <a:txBody>
                    <a:bodyPr/>
                    <a:lstStyle/>
                    <a:p>
                      <a:pPr algn="l">
                        <a:lnSpc>
                          <a:spcPct val="150000"/>
                        </a:lnSpc>
                      </a:pPr>
                      <a:r>
                        <a:rPr lang="th-TH" sz="1500" b="1" u="sng" kern="1200" spc="-60" baseline="0" dirty="0">
                          <a:solidFill>
                            <a:schemeClr val="tx1"/>
                          </a:solidFill>
                          <a:effectLst/>
                          <a:latin typeface="Chulabhorn Likit Text" panose="00000500000000000000" pitchFamily="50" charset="-34"/>
                          <a:ea typeface="+mn-ea"/>
                          <a:cs typeface="Chulabhorn Likit Text" panose="00000500000000000000" pitchFamily="50" charset="-34"/>
                        </a:rPr>
                        <a:t>ที่ประชุมได้ร่วมพิจารณาและมีข้อเสนอแนะ/ข้อสังเกต </a:t>
                      </a:r>
                      <a:r>
                        <a:rPr lang="th-TH" sz="1500" b="1" u="sng"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rPr>
                        <a:t>ดังนี้ (ต่อ)</a:t>
                      </a:r>
                      <a:endParaRPr lang="en-US" sz="1500" b="1"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40000"/>
                        </a:lnSpc>
                      </a:pP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2. ร่างแผนปฏิบัติการประจำปีบัญชี 2567 กองทุนพัฒนาบทบาทสตรี ควรให้คณะกรรมการบริหารกองทุนพัฒนาบทบาทสตรีพิจารณาให้ความเห็นชอบพร้อมกับแผนปฏิบัติการระยะ 5 ปี </a:t>
                      </a:r>
                      <a:b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(พ.ศ. 2566 - 2570) เพื่อให้บรรลุวัตถุประสงค์ของตัวชี้วัด เพื่อให้เป็นไปตามเกณฑ์การประเมินผลประเด็นย่อยที่ใช้พิจารณาในแต่ละด้านของตัวชี้วัด 5.1 บทบาทคณะกรรมการบริหารทุนหมุนเวียน </a:t>
                      </a:r>
                      <a:b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ข้อ 1 การจัดให้มีหรือทบทวนแผนปฏิบัติการระยะยาว (3 - 5 ปี) และแผนปฏิบัติการ ประจำปีบัญชี 2567 ควรจัดลำดับการจัดทำแผนฯ ดังนี้</a:t>
                      </a:r>
                    </a:p>
                    <a:p>
                      <a:pPr algn="thaiDist">
                        <a:lnSpc>
                          <a:spcPct val="140000"/>
                        </a:lnSpc>
                      </a:pPr>
                      <a:endPar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AEA"/>
                    </a:solidFill>
                  </a:tcPr>
                </a:tc>
                <a:tc>
                  <a:txBody>
                    <a:bodyPr/>
                    <a:lstStyle/>
                    <a:p>
                      <a:pPr algn="thaiDist">
                        <a:lnSpc>
                          <a:spcPct val="120000"/>
                        </a:lnSpc>
                      </a:pPr>
                      <a:endParaRPr lang="th-TH" sz="1400" kern="0" spc="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0E0"/>
                    </a:solidFill>
                  </a:tcPr>
                </a:tc>
                <a:extLst>
                  <a:ext uri="{0D108BD9-81ED-4DB2-BD59-A6C34878D82A}">
                    <a16:rowId xmlns:a16="http://schemas.microsoft.com/office/drawing/2014/main" val="398913969"/>
                  </a:ext>
                </a:extLst>
              </a:tr>
            </a:tbl>
          </a:graphicData>
        </a:graphic>
      </p:graphicFrame>
      <p:grpSp>
        <p:nvGrpSpPr>
          <p:cNvPr id="34" name="Group 33"/>
          <p:cNvGrpSpPr/>
          <p:nvPr/>
        </p:nvGrpSpPr>
        <p:grpSpPr>
          <a:xfrm>
            <a:off x="-23583" y="5154909"/>
            <a:ext cx="10183585" cy="694389"/>
            <a:chOff x="-23583" y="5134125"/>
            <a:chExt cx="10183585" cy="715174"/>
          </a:xfrm>
        </p:grpSpPr>
        <p:grpSp>
          <p:nvGrpSpPr>
            <p:cNvPr id="3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4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22"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2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2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487413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9648292"/>
              </p:ext>
            </p:extLst>
          </p:nvPr>
        </p:nvGraphicFramePr>
        <p:xfrm>
          <a:off x="216981" y="697347"/>
          <a:ext cx="9667799" cy="4466913"/>
        </p:xfrm>
        <a:graphic>
          <a:graphicData uri="http://schemas.openxmlformats.org/drawingml/2006/table">
            <a:tbl>
              <a:tblPr firstRow="1" firstCol="1" bandRow="1">
                <a:tableStyleId>{5C22544A-7EE6-4342-B048-85BDC9FD1C3A}</a:tableStyleId>
              </a:tblPr>
              <a:tblGrid>
                <a:gridCol w="5963900">
                  <a:extLst>
                    <a:ext uri="{9D8B030D-6E8A-4147-A177-3AD203B41FA5}">
                      <a16:colId xmlns:a16="http://schemas.microsoft.com/office/drawing/2014/main" val="2931929888"/>
                    </a:ext>
                  </a:extLst>
                </a:gridCol>
                <a:gridCol w="3703899">
                  <a:extLst>
                    <a:ext uri="{9D8B030D-6E8A-4147-A177-3AD203B41FA5}">
                      <a16:colId xmlns:a16="http://schemas.microsoft.com/office/drawing/2014/main" val="4135339946"/>
                    </a:ext>
                  </a:extLst>
                </a:gridCol>
              </a:tblGrid>
              <a:tr h="966520">
                <a:tc gridSpan="2">
                  <a:txBody>
                    <a:bodyPr/>
                    <a:lstStyle/>
                    <a:p>
                      <a:pPr algn="ctr">
                        <a:lnSpc>
                          <a:spcPct val="150000"/>
                        </a:lnSpc>
                        <a:spcAft>
                          <a:spcPts val="400"/>
                        </a:spcAft>
                      </a:pPr>
                      <a:r>
                        <a:rPr lang="th-TH" sz="1600" b="1" u="sng" kern="1200" dirty="0">
                          <a:solidFill>
                            <a:schemeClr val="tx1"/>
                          </a:solidFill>
                          <a:effectLst/>
                          <a:latin typeface="Chulabhorn Likit Text" panose="00000500000000000000" pitchFamily="50" charset="-34"/>
                          <a:ea typeface="+mn-ea"/>
                          <a:cs typeface="Chulabhorn Likit Text" panose="00000500000000000000" pitchFamily="50" charset="-34"/>
                        </a:rPr>
                        <a:t>ระเบียบวาระที่ </a:t>
                      </a:r>
                      <a:r>
                        <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rPr>
                        <a:t>5</a:t>
                      </a:r>
                      <a:r>
                        <a:rPr lang="th-TH" sz="1600" b="1" u="sng"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เรื่องเพื่อพิจารณา</a:t>
                      </a:r>
                      <a:endPar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lnSpc>
                          <a:spcPct val="120000"/>
                        </a:lnSpc>
                        <a:spcAft>
                          <a:spcPts val="400"/>
                        </a:spcAft>
                      </a:pPr>
                      <a:r>
                        <a:rPr lang="th-TH" sz="1600" u="none" kern="1200" dirty="0" smtClean="0">
                          <a:solidFill>
                            <a:schemeClr val="tx1"/>
                          </a:solidFill>
                          <a:effectLst/>
                          <a:latin typeface="Chulabhorn Likit Text" panose="00000500000000000000" pitchFamily="50" charset="-34"/>
                          <a:ea typeface="+mn-ea"/>
                          <a:cs typeface="Chulabhorn Likit Text" panose="00000500000000000000" pitchFamily="50" charset="-34"/>
                        </a:rPr>
                        <a:t>5.4 ร่างแผนปฏิบัติการประจำปีบัญชี 2567 กองทุนพัฒนาบทบาทสตรี</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DADA"/>
                    </a:solidFill>
                  </a:tcPr>
                </a:tc>
                <a:tc hMerge="1">
                  <a:txBody>
                    <a:bodyPr/>
                    <a:lstStyle/>
                    <a:p>
                      <a:endParaRPr lang="th-TH"/>
                    </a:p>
                  </a:txBody>
                  <a:tcPr/>
                </a:tc>
                <a:extLst>
                  <a:ext uri="{0D108BD9-81ED-4DB2-BD59-A6C34878D82A}">
                    <a16:rowId xmlns:a16="http://schemas.microsoft.com/office/drawing/2014/main" val="281180162"/>
                  </a:ext>
                </a:extLst>
              </a:tr>
              <a:tr h="422524">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ea typeface="+mn-ea"/>
                          <a:cs typeface="Chulabhorn Likit Text" panose="00000500000000000000" pitchFamily="50" charset="-34"/>
                        </a:rPr>
                        <a:t>เรื่อง</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DFDE"/>
                    </a:solidFill>
                  </a:tcPr>
                </a:tc>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cs typeface="Chulabhorn Likit Text" panose="00000500000000000000" pitchFamily="50" charset="-34"/>
                        </a:rPr>
                        <a:t>ผลการดำเนินการ</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E8D1"/>
                    </a:solidFill>
                  </a:tcPr>
                </a:tc>
                <a:extLst>
                  <a:ext uri="{0D108BD9-81ED-4DB2-BD59-A6C34878D82A}">
                    <a16:rowId xmlns:a16="http://schemas.microsoft.com/office/drawing/2014/main" val="3548157069"/>
                  </a:ext>
                </a:extLst>
              </a:tr>
              <a:tr h="3077869">
                <a:tc>
                  <a:txBody>
                    <a:bodyPr/>
                    <a:lstStyle/>
                    <a:p>
                      <a:pPr algn="l">
                        <a:lnSpc>
                          <a:spcPct val="150000"/>
                        </a:lnSpc>
                      </a:pPr>
                      <a:r>
                        <a:rPr lang="th-TH" sz="1500" b="1" u="sng" kern="1200" spc="-60" baseline="0" dirty="0">
                          <a:solidFill>
                            <a:schemeClr val="tx1"/>
                          </a:solidFill>
                          <a:effectLst/>
                          <a:latin typeface="Chulabhorn Likit Text" panose="00000500000000000000" pitchFamily="50" charset="-34"/>
                          <a:ea typeface="+mn-ea"/>
                          <a:cs typeface="Chulabhorn Likit Text" panose="00000500000000000000" pitchFamily="50" charset="-34"/>
                        </a:rPr>
                        <a:t>ที่ประชุมได้ร่วมพิจารณาและมีข้อเสนอแนะ/ข้อสังเกต </a:t>
                      </a:r>
                      <a:r>
                        <a:rPr lang="th-TH" sz="1500" b="1" u="sng"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rPr>
                        <a:t>ดังนี้ (ต่อ)</a:t>
                      </a:r>
                      <a:endParaRPr lang="en-US" sz="1500" b="1" kern="1200" spc="-6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40000"/>
                        </a:lnSpc>
                      </a:pP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2.1 </a:t>
                      </a:r>
                      <a:r>
                        <a:rPr lang="th-TH" sz="1400" b="0" kern="1200" spc="-50" baseline="0" dirty="0" smtClean="0">
                          <a:solidFill>
                            <a:schemeClr val="tx1"/>
                          </a:solidFill>
                          <a:effectLst/>
                          <a:latin typeface="Chulabhorn Likit Text" panose="00000500000000000000" pitchFamily="50" charset="-34"/>
                          <a:ea typeface="+mn-ea"/>
                          <a:cs typeface="Chulabhorn Likit Text" panose="00000500000000000000" pitchFamily="50" charset="-34"/>
                        </a:rPr>
                        <a:t>แผนปฏิบัติการระยะยาว (3 - 5 ปี) และแผนปฏิบัติการ ประจำปีบัญชี 2567 </a:t>
                      </a: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กองทุนพัฒนาบทบาทสตรี</a:t>
                      </a:r>
                    </a:p>
                    <a:p>
                      <a:pPr algn="thaiDist">
                        <a:lnSpc>
                          <a:spcPct val="140000"/>
                        </a:lnSpc>
                      </a:pP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2.2 </a:t>
                      </a:r>
                      <a:r>
                        <a:rPr lang="th-TH" sz="1400" b="0" kern="1200" spc="-1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แผนการบริหารทรัพยากรบุคคล ระยะ 5 ปี (พ.ศ. 2566 - 2570) </a:t>
                      </a: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กองทุนพัฒนาบทบาทสตรี กรมการพัฒนาชุมชน (ฉบับปรับปรุง พ.ศ. 2567) และแผนปฏิบัติการบริหารทรัพยากรบุคคล กองทุนพัฒนาบทบาทสตรี ประจำปีบัญชี 2567</a:t>
                      </a:r>
                    </a:p>
                    <a:p>
                      <a:pPr algn="thaiDist">
                        <a:lnSpc>
                          <a:spcPct val="140000"/>
                        </a:lnSpc>
                      </a:pP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2.3 </a:t>
                      </a:r>
                      <a:r>
                        <a:rPr lang="th-TH" sz="1400" b="0" kern="1200" spc="-1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แผนปฏิบัติการดิจิทัล (ระยะยาว) พ.ศ. 2566 - 2568 กองทุนพัฒนาบทบาทสตรี </a:t>
                      </a:r>
                      <a:r>
                        <a:rPr lang="th-TH" sz="1400" b="0" kern="1200" spc="-10" baseline="0" dirty="0" smtClean="0">
                          <a:solidFill>
                            <a:schemeClr val="tx1"/>
                          </a:solidFill>
                          <a:effectLst/>
                          <a:latin typeface="Chulabhorn Likit Text" panose="00000500000000000000" pitchFamily="50" charset="-34"/>
                          <a:ea typeface="+mn-ea"/>
                          <a:cs typeface="Chulabhorn Likit Text" panose="00000500000000000000" pitchFamily="50" charset="-34"/>
                        </a:rPr>
                        <a:t>และแผนปฏิบัติการดิจิทัล ประจำปีบัญชี 2567 กองทุนพัฒนาบทบาทสตรี</a:t>
                      </a:r>
                    </a:p>
                    <a:p>
                      <a:pPr algn="thaiDist">
                        <a:lnSpc>
                          <a:spcPct val="140000"/>
                        </a:lnSpc>
                        <a:tabLst>
                          <a:tab pos="509588" algn="l"/>
                        </a:tabLst>
                      </a:pPr>
                      <a:r>
                        <a:rPr lang="th-TH" sz="1400" b="0" kern="1200" spc="-10" baseline="0" dirty="0" smtClean="0">
                          <a:solidFill>
                            <a:schemeClr val="tx1"/>
                          </a:solidFill>
                          <a:effectLst/>
                          <a:latin typeface="Chulabhorn Likit Text" panose="00000500000000000000" pitchFamily="50" charset="-34"/>
                          <a:ea typeface="+mn-ea"/>
                          <a:cs typeface="Chulabhorn Likit Text" panose="00000500000000000000" pitchFamily="50" charset="-34"/>
                        </a:rPr>
                        <a:t>       3. </a:t>
                      </a:r>
                      <a:r>
                        <a:rPr lang="th-TH" sz="1400" b="0" kern="1200" spc="-5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กำหนดเป้าหมายของแผนงาน/โครงการของแผนปฏิบัติการประจำปีบัญชี 2567 </a:t>
                      </a:r>
                      <a:r>
                        <a:rPr lang="th-TH" sz="1400" b="0" kern="1200" spc="-1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เพื่อให้เห็นความเปลี่ยนแปลง และมีความสมบูรณ์มากยิ่งขึ้น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AEA"/>
                    </a:solidFill>
                  </a:tcPr>
                </a:tc>
                <a:tc>
                  <a:txBody>
                    <a:bodyPr/>
                    <a:lstStyle/>
                    <a:p>
                      <a:pPr algn="thaiDist">
                        <a:lnSpc>
                          <a:spcPct val="120000"/>
                        </a:lnSpc>
                      </a:pPr>
                      <a:endParaRPr lang="th-TH" sz="1400" kern="0" spc="0" baseline="0" dirty="0" smtClean="0">
                        <a:effectLst/>
                        <a:latin typeface="Chulabhorn Likit Text" panose="00000500000000000000" pitchFamily="50" charset="-34"/>
                        <a:ea typeface="Batang" panose="02030600000101010101" pitchFamily="18" charset="-127"/>
                        <a:cs typeface="Chulabhorn Likit Text" panose="00000500000000000000" pitchFamily="50" charset="-34"/>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0E0"/>
                    </a:solidFill>
                  </a:tcPr>
                </a:tc>
                <a:extLst>
                  <a:ext uri="{0D108BD9-81ED-4DB2-BD59-A6C34878D82A}">
                    <a16:rowId xmlns:a16="http://schemas.microsoft.com/office/drawing/2014/main" val="398913969"/>
                  </a:ext>
                </a:extLst>
              </a:tr>
            </a:tbl>
          </a:graphicData>
        </a:graphic>
      </p:graphicFrame>
      <p:grpSp>
        <p:nvGrpSpPr>
          <p:cNvPr id="34" name="Group 33"/>
          <p:cNvGrpSpPr/>
          <p:nvPr/>
        </p:nvGrpSpPr>
        <p:grpSpPr>
          <a:xfrm>
            <a:off x="-23583" y="5154909"/>
            <a:ext cx="10183585" cy="694389"/>
            <a:chOff x="-23583" y="5134125"/>
            <a:chExt cx="10183585" cy="715174"/>
          </a:xfrm>
        </p:grpSpPr>
        <p:grpSp>
          <p:nvGrpSpPr>
            <p:cNvPr id="3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4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22"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2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2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48652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0" y="2488344"/>
            <a:ext cx="10160000" cy="1283555"/>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19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4.1 รายงานผล</a:t>
            </a:r>
            <a: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การเบิกจ่ายเงินตามแผนการดำเนินงาน                                              </a:t>
            </a:r>
            <a:r>
              <a:rPr lang="th-TH" sz="19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
            </a:r>
            <a:br>
              <a:rPr lang="th-TH" sz="19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br>
            <a:r>
              <a:rPr lang="th-TH" sz="19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และ</a:t>
            </a:r>
            <a: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แผนการใช้จ่ายงบประมาณ กองทุนพัฒนาบทบาทสตรี                                                              ประจำปีงบประมาณ พ.ศ. 2566</a:t>
            </a:r>
          </a:p>
        </p:txBody>
      </p:sp>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sz="2000" b="1" dirty="0" smtClean="0">
                  <a:solidFill>
                    <a:schemeClr val="bg1"/>
                  </a:solidFill>
                  <a:latin typeface="Chulabhorn Likit Text" panose="00000500000000000000" pitchFamily="50" charset="-34"/>
                  <a:cs typeface="Chulabhorn Likit Text" panose="00000500000000000000" pitchFamily="50" charset="-34"/>
                </a:rPr>
                <a:t>         ระเบียบ</a:t>
              </a:r>
              <a:r>
                <a:rPr lang="th-TH" sz="2000" b="1" dirty="0">
                  <a:solidFill>
                    <a:schemeClr val="bg1"/>
                  </a:solidFill>
                  <a:latin typeface="Chulabhorn Likit Text" panose="00000500000000000000" pitchFamily="50" charset="-34"/>
                  <a:cs typeface="Chulabhorn Likit Text" panose="00000500000000000000" pitchFamily="50" charset="-34"/>
                </a:rPr>
                <a:t>วาระที่ 4 เรื่อง เพื่อ</a:t>
              </a:r>
              <a:r>
                <a:rPr lang="th-TH" sz="2000" b="1" dirty="0" smtClean="0">
                  <a:solidFill>
                    <a:schemeClr val="bg1"/>
                  </a:solidFill>
                  <a:latin typeface="Chulabhorn Likit Text" panose="00000500000000000000" pitchFamily="50" charset="-34"/>
                  <a:cs typeface="Chulabhorn Likit Text" panose="00000500000000000000" pitchFamily="50" charset="-34"/>
                </a:rPr>
                <a:t>ทราบ</a:t>
              </a:r>
              <a:endParaRPr lang="th-TH" sz="2000" b="1" dirty="0">
                <a:solidFill>
                  <a:schemeClr val="bg1"/>
                </a:solidFill>
                <a:latin typeface="Chulabhorn Likit Text" panose="00000500000000000000" pitchFamily="50" charset="-34"/>
                <a:cs typeface="Chulabhorn Likit Text" panose="00000500000000000000" pitchFamily="50" charset="-34"/>
              </a:endParaRPr>
            </a:p>
          </p:txBody>
        </p:sp>
      </p:grpSp>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3992740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2">
            <a:extLst>
              <a:ext uri="{FF2B5EF4-FFF2-40B4-BE49-F238E27FC236}">
                <a16:creationId xmlns:a16="http://schemas.microsoft.com/office/drawing/2014/main" id="{3A09D283-CB96-48CC-821D-B4DDCA8BE945}"/>
              </a:ext>
            </a:extLst>
          </p:cNvPr>
          <p:cNvSpPr txBox="1"/>
          <p:nvPr/>
        </p:nvSpPr>
        <p:spPr>
          <a:xfrm>
            <a:off x="-29618" y="480189"/>
            <a:ext cx="7368810" cy="612412"/>
          </a:xfrm>
          <a:prstGeom prst="rect">
            <a:avLst/>
          </a:prstGeom>
        </p:spPr>
        <p:txBody>
          <a:bodyPr wrap="square" lIns="0" tIns="0" rIns="0" bIns="0" rtlCol="0" anchor="t">
            <a:spAutoFit/>
          </a:bodyPr>
          <a:lstStyle/>
          <a:p>
            <a:pPr algn="ctr">
              <a:lnSpc>
                <a:spcPts val="5622"/>
              </a:lnSpc>
              <a:spcBef>
                <a:spcPct val="0"/>
              </a:spcBef>
            </a:pPr>
            <a:r>
              <a:rPr lang="th-TH" sz="1917" b="1" dirty="0">
                <a:latin typeface="Chulabhorn Likit Text" panose="00000500000000000000" pitchFamily="50" charset="-34"/>
                <a:cs typeface="Chulabhorn Likit Text" panose="00000500000000000000" pitchFamily="50" charset="-34"/>
              </a:rPr>
              <a:t>ผลการเบิกจ่ายภาพรวม 804,588,049.64 บาท คิดเป็นร้อยละ 83.69 </a:t>
            </a:r>
          </a:p>
        </p:txBody>
      </p:sp>
      <p:sp>
        <p:nvSpPr>
          <p:cNvPr id="97" name="TextBox 25">
            <a:extLst>
              <a:ext uri="{FF2B5EF4-FFF2-40B4-BE49-F238E27FC236}">
                <a16:creationId xmlns:a16="http://schemas.microsoft.com/office/drawing/2014/main" id="{9D64699A-010C-49B2-BDCC-E2436E099DAD}"/>
              </a:ext>
            </a:extLst>
          </p:cNvPr>
          <p:cNvSpPr txBox="1"/>
          <p:nvPr/>
        </p:nvSpPr>
        <p:spPr>
          <a:xfrm>
            <a:off x="4461611" y="4296397"/>
            <a:ext cx="875584" cy="798774"/>
          </a:xfrm>
          <a:prstGeom prst="rect">
            <a:avLst/>
          </a:prstGeom>
        </p:spPr>
        <p:txBody>
          <a:bodyPr lIns="42333" tIns="42333" rIns="42333" bIns="42333" rtlCol="0" anchor="ctr"/>
          <a:lstStyle/>
          <a:p>
            <a:pPr algn="ctr">
              <a:lnSpc>
                <a:spcPts val="1111"/>
              </a:lnSpc>
            </a:pPr>
            <a:endParaRPr sz="1500">
              <a:solidFill>
                <a:schemeClr val="accent2">
                  <a:lumMod val="75000"/>
                </a:schemeClr>
              </a:solidFill>
            </a:endParaRPr>
          </a:p>
        </p:txBody>
      </p:sp>
      <p:grpSp>
        <p:nvGrpSpPr>
          <p:cNvPr id="13" name="กลุ่ม 12">
            <a:extLst>
              <a:ext uri="{FF2B5EF4-FFF2-40B4-BE49-F238E27FC236}">
                <a16:creationId xmlns:a16="http://schemas.microsoft.com/office/drawing/2014/main" id="{F61B0288-2856-51CB-4360-63F23F255925}"/>
              </a:ext>
            </a:extLst>
          </p:cNvPr>
          <p:cNvGrpSpPr/>
          <p:nvPr/>
        </p:nvGrpSpPr>
        <p:grpSpPr>
          <a:xfrm>
            <a:off x="5193755" y="1708158"/>
            <a:ext cx="4821458" cy="3267974"/>
            <a:chOff x="6182722" y="1767602"/>
            <a:chExt cx="5785749" cy="3224756"/>
          </a:xfrm>
        </p:grpSpPr>
        <p:sp>
          <p:nvSpPr>
            <p:cNvPr id="14" name="Google Shape;1342;p36">
              <a:extLst>
                <a:ext uri="{FF2B5EF4-FFF2-40B4-BE49-F238E27FC236}">
                  <a16:creationId xmlns:a16="http://schemas.microsoft.com/office/drawing/2014/main" id="{863711B7-CB8F-FD54-689F-C71872546F7A}"/>
                </a:ext>
              </a:extLst>
            </p:cNvPr>
            <p:cNvSpPr txBox="1"/>
            <p:nvPr/>
          </p:nvSpPr>
          <p:spPr>
            <a:xfrm>
              <a:off x="8735754" y="4597190"/>
              <a:ext cx="2591979" cy="395168"/>
            </a:xfrm>
            <a:prstGeom prst="rect">
              <a:avLst/>
            </a:prstGeom>
            <a:noFill/>
            <a:ln>
              <a:noFill/>
            </a:ln>
          </p:spPr>
          <p:txBody>
            <a:bodyPr spcFirstLastPara="1" wrap="square" lIns="0" tIns="101583" rIns="101583" bIns="101583" anchor="ctr" anchorCtr="0">
              <a:noAutofit/>
            </a:bodyPr>
            <a:lstStyle/>
            <a:p>
              <a:pPr>
                <a:lnSpc>
                  <a:spcPts val="2466"/>
                </a:lnSpc>
                <a:spcBef>
                  <a:spcPct val="0"/>
                </a:spcBef>
              </a:pPr>
              <a:r>
                <a:rPr lang="th-TH" sz="1500" b="1" dirty="0">
                  <a:latin typeface="Chulabhorn Likit Text" panose="00000500000000000000" pitchFamily="50" charset="-34"/>
                  <a:cs typeface="Chulabhorn Likit Text" panose="00000500000000000000" pitchFamily="50" charset="-34"/>
                </a:rPr>
                <a:t>156,844,900.36 บาท</a:t>
              </a:r>
            </a:p>
          </p:txBody>
        </p:sp>
        <p:sp>
          <p:nvSpPr>
            <p:cNvPr id="15" name="Google Shape;1338;p36">
              <a:extLst>
                <a:ext uri="{FF2B5EF4-FFF2-40B4-BE49-F238E27FC236}">
                  <a16:creationId xmlns:a16="http://schemas.microsoft.com/office/drawing/2014/main" id="{EFD207BB-E5E7-8B66-F614-62949BEA8C47}"/>
                </a:ext>
              </a:extLst>
            </p:cNvPr>
            <p:cNvSpPr txBox="1"/>
            <p:nvPr/>
          </p:nvSpPr>
          <p:spPr>
            <a:xfrm>
              <a:off x="8634405" y="1767602"/>
              <a:ext cx="3334066" cy="536763"/>
            </a:xfrm>
            <a:prstGeom prst="rect">
              <a:avLst/>
            </a:prstGeom>
            <a:noFill/>
            <a:ln>
              <a:noFill/>
            </a:ln>
          </p:spPr>
          <p:txBody>
            <a:bodyPr spcFirstLastPara="1" wrap="square" lIns="0" tIns="101583" rIns="101583" bIns="101583" anchor="ctr" anchorCtr="0">
              <a:noAutofit/>
            </a:bodyPr>
            <a:lstStyle/>
            <a:p>
              <a:pPr>
                <a:lnSpc>
                  <a:spcPct val="115000"/>
                </a:lnSpc>
              </a:pPr>
              <a:r>
                <a:rPr lang="th-TH" sz="1667" b="1" dirty="0">
                  <a:latin typeface="Chulabhorn Likit Text" panose="00000500000000000000" pitchFamily="50" charset="-34"/>
                  <a:ea typeface="Roboto"/>
                  <a:cs typeface="Chulabhorn Likit Text" panose="00000500000000000000" pitchFamily="50" charset="-34"/>
                  <a:sym typeface="Roboto"/>
                </a:rPr>
                <a:t>       </a:t>
              </a:r>
              <a:r>
                <a:rPr lang="th-TH" sz="1667" b="1" dirty="0" smtClean="0">
                  <a:latin typeface="Chulabhorn Likit Text" panose="00000500000000000000" pitchFamily="50" charset="-34"/>
                  <a:ea typeface="Roboto"/>
                  <a:cs typeface="Chulabhorn Likit Text" panose="00000500000000000000" pitchFamily="50" charset="-34"/>
                  <a:sym typeface="Roboto"/>
                </a:rPr>
                <a:t>  </a:t>
              </a:r>
              <a:r>
                <a:rPr lang="en" sz="1667" b="1" dirty="0" smtClean="0">
                  <a:latin typeface="Chulabhorn Likit Text" panose="00000500000000000000" pitchFamily="50" charset="-34"/>
                  <a:ea typeface="Roboto"/>
                  <a:cs typeface="Chulabhorn Likit Text" panose="00000500000000000000" pitchFamily="50" charset="-34"/>
                  <a:sym typeface="Roboto"/>
                </a:rPr>
                <a:t>961,432,950</a:t>
              </a:r>
              <a:r>
                <a:rPr lang="th-TH" sz="1667" b="1" dirty="0">
                  <a:latin typeface="Chulabhorn Likit Text" panose="00000500000000000000" pitchFamily="50" charset="-34"/>
                  <a:ea typeface="Roboto"/>
                  <a:cs typeface="Chulabhorn Likit Text" panose="00000500000000000000" pitchFamily="50" charset="-34"/>
                  <a:sym typeface="Roboto"/>
                </a:rPr>
                <a:t>.00</a:t>
              </a:r>
              <a:r>
                <a:rPr lang="en" sz="1667" b="1" dirty="0">
                  <a:latin typeface="Chulabhorn Likit Text" panose="00000500000000000000" pitchFamily="50" charset="-34"/>
                  <a:ea typeface="Roboto"/>
                  <a:cs typeface="Chulabhorn Likit Text" panose="00000500000000000000" pitchFamily="50" charset="-34"/>
                  <a:sym typeface="Roboto"/>
                </a:rPr>
                <a:t> </a:t>
              </a:r>
              <a:r>
                <a:rPr lang="th-TH" sz="1667" b="1" dirty="0">
                  <a:latin typeface="Chulabhorn Likit Text" panose="00000500000000000000" pitchFamily="50" charset="-34"/>
                  <a:ea typeface="Roboto"/>
                  <a:cs typeface="Chulabhorn Likit Text" panose="00000500000000000000" pitchFamily="50" charset="-34"/>
                  <a:sym typeface="Roboto"/>
                </a:rPr>
                <a:t>บาท</a:t>
              </a:r>
              <a:endParaRPr sz="1667" b="1" dirty="0">
                <a:latin typeface="Chulabhorn Likit Text" panose="00000500000000000000" pitchFamily="50" charset="-34"/>
                <a:ea typeface="Roboto"/>
                <a:cs typeface="Chulabhorn Likit Text" panose="00000500000000000000" pitchFamily="50" charset="-34"/>
                <a:sym typeface="Roboto"/>
              </a:endParaRPr>
            </a:p>
          </p:txBody>
        </p:sp>
        <p:sp>
          <p:nvSpPr>
            <p:cNvPr id="16" name="Google Shape;1339;p36">
              <a:extLst>
                <a:ext uri="{FF2B5EF4-FFF2-40B4-BE49-F238E27FC236}">
                  <a16:creationId xmlns:a16="http://schemas.microsoft.com/office/drawing/2014/main" id="{73B22C50-38AD-5DBC-AF6D-4580D8B0FD7A}"/>
                </a:ext>
              </a:extLst>
            </p:cNvPr>
            <p:cNvSpPr txBox="1"/>
            <p:nvPr/>
          </p:nvSpPr>
          <p:spPr>
            <a:xfrm>
              <a:off x="6362113" y="1876253"/>
              <a:ext cx="2063873" cy="263797"/>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0" tIns="101583" rIns="0" bIns="101583" anchor="ctr" anchorCtr="0">
              <a:noAutofit/>
            </a:bodyPr>
            <a:lstStyle/>
            <a:p>
              <a:pPr>
                <a:lnSpc>
                  <a:spcPts val="2272"/>
                </a:lnSpc>
                <a:spcBef>
                  <a:spcPct val="0"/>
                </a:spcBef>
              </a:pPr>
              <a:r>
                <a:rPr lang="en-US" sz="1600" b="1" dirty="0">
                  <a:latin typeface="Chulabhorn Likit Text" panose="00000500000000000000" pitchFamily="50" charset="-34"/>
                  <a:cs typeface="Chulabhorn Likit Text" panose="00000500000000000000" pitchFamily="50" charset="-34"/>
                </a:rPr>
                <a:t> </a:t>
              </a:r>
              <a:r>
                <a:rPr lang="en-US" sz="1600" b="1" dirty="0" err="1">
                  <a:latin typeface="Chulabhorn Likit Text" panose="00000500000000000000" pitchFamily="50" charset="-34"/>
                  <a:cs typeface="Chulabhorn Likit Text" panose="00000500000000000000" pitchFamily="50" charset="-34"/>
                </a:rPr>
                <a:t>งบประมาณจัดสรร</a:t>
              </a:r>
              <a:endParaRPr lang="en-US" sz="1600" b="1" dirty="0">
                <a:latin typeface="Chulabhorn Likit Text" panose="00000500000000000000" pitchFamily="50" charset="-34"/>
                <a:cs typeface="Chulabhorn Likit Text" panose="00000500000000000000" pitchFamily="50" charset="-34"/>
              </a:endParaRPr>
            </a:p>
          </p:txBody>
        </p:sp>
        <p:sp>
          <p:nvSpPr>
            <p:cNvPr id="18" name="Google Shape;1343;p36">
              <a:extLst>
                <a:ext uri="{FF2B5EF4-FFF2-40B4-BE49-F238E27FC236}">
                  <a16:creationId xmlns:a16="http://schemas.microsoft.com/office/drawing/2014/main" id="{9825B09E-53B7-CE5D-448D-76199C0F3058}"/>
                </a:ext>
              </a:extLst>
            </p:cNvPr>
            <p:cNvSpPr txBox="1"/>
            <p:nvPr/>
          </p:nvSpPr>
          <p:spPr>
            <a:xfrm>
              <a:off x="6182722" y="4640604"/>
              <a:ext cx="2341221" cy="351754"/>
            </a:xfrm>
            <a:prstGeom prst="rect">
              <a:avLst/>
            </a:prstGeom>
            <a:solidFill>
              <a:srgbClr val="FBF4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0" tIns="101583" rIns="0" bIns="101583" anchor="ctr" anchorCtr="0">
              <a:noAutofit/>
            </a:bodyPr>
            <a:lstStyle/>
            <a:p>
              <a:pPr>
                <a:lnSpc>
                  <a:spcPts val="2352"/>
                </a:lnSpc>
                <a:spcBef>
                  <a:spcPct val="0"/>
                </a:spcBef>
              </a:pPr>
              <a:r>
                <a:rPr lang="en-US" sz="1667" b="1" dirty="0">
                  <a:latin typeface="Chulabhorn Likit Text" panose="00000500000000000000" pitchFamily="50" charset="-34"/>
                  <a:cs typeface="Chulabhorn Likit Text" panose="00000500000000000000" pitchFamily="50" charset="-34"/>
                </a:rPr>
                <a:t>  </a:t>
              </a:r>
              <a:r>
                <a:rPr lang="en-US" sz="1667" b="1" dirty="0" err="1">
                  <a:latin typeface="Chulabhorn Likit Text" panose="00000500000000000000" pitchFamily="50" charset="-34"/>
                  <a:cs typeface="Chulabhorn Likit Text" panose="00000500000000000000" pitchFamily="50" charset="-34"/>
                </a:rPr>
                <a:t>คงเหลืองบประมาณ</a:t>
              </a:r>
              <a:endParaRPr lang="en-US" sz="1667" b="1" dirty="0">
                <a:latin typeface="Chulabhorn Likit Text" panose="00000500000000000000" pitchFamily="50" charset="-34"/>
                <a:cs typeface="Chulabhorn Likit Text" panose="00000500000000000000" pitchFamily="50" charset="-34"/>
              </a:endParaRPr>
            </a:p>
          </p:txBody>
        </p:sp>
        <p:sp>
          <p:nvSpPr>
            <p:cNvPr id="19" name="Google Shape;1344;p36">
              <a:extLst>
                <a:ext uri="{FF2B5EF4-FFF2-40B4-BE49-F238E27FC236}">
                  <a16:creationId xmlns:a16="http://schemas.microsoft.com/office/drawing/2014/main" id="{20D31918-14C0-A1ED-322E-F382929E6D17}"/>
                </a:ext>
              </a:extLst>
            </p:cNvPr>
            <p:cNvSpPr txBox="1"/>
            <p:nvPr/>
          </p:nvSpPr>
          <p:spPr>
            <a:xfrm>
              <a:off x="6354850" y="3449140"/>
              <a:ext cx="5596022" cy="1093826"/>
            </a:xfrm>
            <a:prstGeom prst="rect">
              <a:avLst/>
            </a:prstGeom>
            <a:noFill/>
            <a:ln>
              <a:noFill/>
            </a:ln>
          </p:spPr>
          <p:txBody>
            <a:bodyPr spcFirstLastPara="1" wrap="square" lIns="0" tIns="101583" rIns="101583" bIns="101583" anchor="ctr" anchorCtr="0">
              <a:noAutofit/>
            </a:bodyPr>
            <a:lstStyle/>
            <a:p>
              <a:pPr>
                <a:lnSpc>
                  <a:spcPts val="2466"/>
                </a:lnSpc>
                <a:spcBef>
                  <a:spcPct val="0"/>
                </a:spcBef>
              </a:pPr>
              <a:endParaRPr lang="th-TH" sz="1500" b="1" dirty="0">
                <a:latin typeface="Chulabhorn Likit Text" panose="00000500000000000000" pitchFamily="50" charset="-34"/>
                <a:cs typeface="Chulabhorn Likit Text" panose="00000500000000000000" pitchFamily="50" charset="-34"/>
              </a:endParaRPr>
            </a:p>
            <a:p>
              <a:pPr marL="238115" indent="-238115">
                <a:lnSpc>
                  <a:spcPts val="2466"/>
                </a:lnSpc>
                <a:spcBef>
                  <a:spcPct val="0"/>
                </a:spcBef>
                <a:buFont typeface="Arial" panose="020B0604020202020204" pitchFamily="34" charset="0"/>
                <a:buChar char="•"/>
              </a:pPr>
              <a:r>
                <a:rPr lang="th-TH" sz="1500" b="1" dirty="0">
                  <a:latin typeface="Chulabhorn Likit Text" panose="00000500000000000000" pitchFamily="50" charset="-34"/>
                  <a:cs typeface="Chulabhorn Likit Text" panose="00000500000000000000" pitchFamily="50" charset="-34"/>
                </a:rPr>
                <a:t>งบบริหาร            </a:t>
              </a:r>
              <a:r>
                <a:rPr lang="th-TH" sz="1500" b="1" dirty="0" smtClean="0">
                  <a:latin typeface="Chulabhorn Likit Text" panose="00000500000000000000" pitchFamily="50" charset="-34"/>
                  <a:cs typeface="Chulabhorn Likit Text" panose="00000500000000000000" pitchFamily="50" charset="-34"/>
                </a:rPr>
                <a:t>   170,245,303.64 </a:t>
              </a:r>
              <a:r>
                <a:rPr lang="th-TH" sz="1500" b="1" dirty="0">
                  <a:latin typeface="Chulabhorn Likit Text" panose="00000500000000000000" pitchFamily="50" charset="-34"/>
                  <a:cs typeface="Chulabhorn Likit Text" panose="00000500000000000000" pitchFamily="50" charset="-34"/>
                </a:rPr>
                <a:t>บาท  62.72 %</a:t>
              </a:r>
            </a:p>
            <a:p>
              <a:pPr marL="238115" indent="-238115">
                <a:lnSpc>
                  <a:spcPts val="2466"/>
                </a:lnSpc>
                <a:spcBef>
                  <a:spcPct val="0"/>
                </a:spcBef>
                <a:buFont typeface="Arial" panose="020B0604020202020204" pitchFamily="34" charset="0"/>
                <a:buChar char="•"/>
              </a:pPr>
              <a:r>
                <a:rPr lang="th-TH" sz="1500" b="1" dirty="0">
                  <a:latin typeface="Chulabhorn Likit Text" panose="00000500000000000000" pitchFamily="50" charset="-34"/>
                  <a:cs typeface="Chulabhorn Likit Text" panose="00000500000000000000" pitchFamily="50" charset="-34"/>
                </a:rPr>
                <a:t>งบอุดหนุน           </a:t>
              </a:r>
              <a:r>
                <a:rPr lang="th-TH" sz="1500" b="1" dirty="0" smtClean="0">
                  <a:latin typeface="Chulabhorn Likit Text" panose="00000500000000000000" pitchFamily="50" charset="-34"/>
                  <a:cs typeface="Chulabhorn Likit Text" panose="00000500000000000000" pitchFamily="50" charset="-34"/>
                </a:rPr>
                <a:t>   83,390,881.00 </a:t>
              </a:r>
              <a:r>
                <a:rPr lang="th-TH" sz="1500" b="1" dirty="0">
                  <a:latin typeface="Chulabhorn Likit Text" panose="00000500000000000000" pitchFamily="50" charset="-34"/>
                  <a:cs typeface="Chulabhorn Likit Text" panose="00000500000000000000" pitchFamily="50" charset="-34"/>
                </a:rPr>
                <a:t>บาท  92.66 %</a:t>
              </a:r>
            </a:p>
            <a:p>
              <a:pPr marL="238115" indent="-238115">
                <a:lnSpc>
                  <a:spcPts val="2466"/>
                </a:lnSpc>
                <a:spcBef>
                  <a:spcPct val="0"/>
                </a:spcBef>
                <a:buFont typeface="Arial" panose="020B0604020202020204" pitchFamily="34" charset="0"/>
                <a:buChar char="•"/>
              </a:pPr>
              <a:r>
                <a:rPr lang="th-TH" sz="1500" b="1" dirty="0">
                  <a:latin typeface="Chulabhorn Likit Text" panose="00000500000000000000" pitchFamily="50" charset="-34"/>
                  <a:cs typeface="Chulabhorn Likit Text" panose="00000500000000000000" pitchFamily="50" charset="-34"/>
                </a:rPr>
                <a:t>งบทุนหมุนเวียน   550,951,865.00 บาท  91.83 %</a:t>
              </a:r>
            </a:p>
            <a:p>
              <a:pPr marL="238115" indent="-238115">
                <a:lnSpc>
                  <a:spcPts val="2466"/>
                </a:lnSpc>
                <a:spcBef>
                  <a:spcPct val="0"/>
                </a:spcBef>
                <a:buFont typeface="Arial" panose="020B0604020202020204" pitchFamily="34" charset="0"/>
                <a:buChar char="•"/>
              </a:pPr>
              <a:endParaRPr lang="th-TH" sz="1500" b="1" dirty="0">
                <a:latin typeface="Chulabhorn Likit Text" panose="00000500000000000000" pitchFamily="50" charset="-34"/>
                <a:cs typeface="Chulabhorn Likit Text" panose="00000500000000000000" pitchFamily="50" charset="-34"/>
              </a:endParaRPr>
            </a:p>
          </p:txBody>
        </p:sp>
      </p:grpSp>
      <p:sp>
        <p:nvSpPr>
          <p:cNvPr id="52" name="Google Shape;1339;p36">
            <a:extLst>
              <a:ext uri="{FF2B5EF4-FFF2-40B4-BE49-F238E27FC236}">
                <a16:creationId xmlns:a16="http://schemas.microsoft.com/office/drawing/2014/main" id="{73B22C50-38AD-5DBC-AF6D-4580D8B0FD7A}"/>
              </a:ext>
            </a:extLst>
          </p:cNvPr>
          <p:cNvSpPr txBox="1"/>
          <p:nvPr/>
        </p:nvSpPr>
        <p:spPr>
          <a:xfrm>
            <a:off x="5494434" y="2088265"/>
            <a:ext cx="4520778" cy="934816"/>
          </a:xfrm>
          <a:prstGeom prst="rect">
            <a:avLst/>
          </a:prstGeom>
          <a:noFill/>
          <a:ln>
            <a:noFill/>
          </a:ln>
        </p:spPr>
        <p:txBody>
          <a:bodyPr spcFirstLastPara="1" wrap="square" lIns="0" tIns="101583" rIns="0" bIns="101583" anchor="ctr" anchorCtr="0">
            <a:noAutofit/>
          </a:bodyPr>
          <a:lstStyle/>
          <a:p>
            <a:pPr>
              <a:lnSpc>
                <a:spcPts val="2272"/>
              </a:lnSpc>
              <a:spcBef>
                <a:spcPct val="0"/>
              </a:spcBef>
              <a:tabLst>
                <a:tab pos="2140394" algn="l"/>
              </a:tabLst>
            </a:pPr>
            <a:r>
              <a:rPr lang="th-TH" sz="1667" dirty="0">
                <a:latin typeface="Chulabhorn Likit Text" panose="00000500000000000000" pitchFamily="50" charset="-34"/>
                <a:cs typeface="Chulabhorn Likit Text" panose="00000500000000000000" pitchFamily="50" charset="-34"/>
              </a:rPr>
              <a:t>- งบบริหาร                       </a:t>
            </a:r>
            <a:r>
              <a:rPr lang="th-TH" sz="1667" dirty="0" smtClean="0">
                <a:latin typeface="Chulabhorn Likit Text" panose="00000500000000000000" pitchFamily="50" charset="-34"/>
                <a:cs typeface="Chulabhorn Likit Text" panose="00000500000000000000" pitchFamily="50" charset="-34"/>
              </a:rPr>
              <a:t> 271,432,950</a:t>
            </a:r>
            <a:r>
              <a:rPr lang="th-TH" sz="1667" dirty="0">
                <a:latin typeface="Chulabhorn Likit Text" panose="00000500000000000000" pitchFamily="50" charset="-34"/>
                <a:cs typeface="Chulabhorn Likit Text" panose="00000500000000000000" pitchFamily="50" charset="-34"/>
              </a:rPr>
              <a:t>. 00 บาท </a:t>
            </a:r>
          </a:p>
          <a:p>
            <a:pPr>
              <a:lnSpc>
                <a:spcPts val="2272"/>
              </a:lnSpc>
              <a:spcBef>
                <a:spcPct val="0"/>
              </a:spcBef>
              <a:tabLst>
                <a:tab pos="2189340" algn="l"/>
              </a:tabLst>
            </a:pPr>
            <a:r>
              <a:rPr lang="th-TH" sz="1667" dirty="0">
                <a:latin typeface="Chulabhorn Likit Text" panose="00000500000000000000" pitchFamily="50" charset="-34"/>
                <a:cs typeface="Chulabhorn Likit Text" panose="00000500000000000000" pitchFamily="50" charset="-34"/>
              </a:rPr>
              <a:t>- งบอุดหนุน                      </a:t>
            </a:r>
            <a:r>
              <a:rPr lang="th-TH" sz="1667" dirty="0" smtClean="0">
                <a:latin typeface="Chulabhorn Likit Text" panose="00000500000000000000" pitchFamily="50" charset="-34"/>
                <a:cs typeface="Chulabhorn Likit Text" panose="00000500000000000000" pitchFamily="50" charset="-34"/>
              </a:rPr>
              <a:t> 90,000,000.00 </a:t>
            </a:r>
            <a:r>
              <a:rPr lang="th-TH" sz="1667" dirty="0">
                <a:latin typeface="Chulabhorn Likit Text" panose="00000500000000000000" pitchFamily="50" charset="-34"/>
                <a:cs typeface="Chulabhorn Likit Text" panose="00000500000000000000" pitchFamily="50" charset="-34"/>
              </a:rPr>
              <a:t>บาท</a:t>
            </a:r>
          </a:p>
          <a:p>
            <a:pPr>
              <a:lnSpc>
                <a:spcPts val="2272"/>
              </a:lnSpc>
              <a:spcBef>
                <a:spcPct val="0"/>
              </a:spcBef>
              <a:tabLst>
                <a:tab pos="2189340" algn="l"/>
              </a:tabLst>
            </a:pPr>
            <a:r>
              <a:rPr lang="th-TH" sz="1667" dirty="0">
                <a:latin typeface="Chulabhorn Likit Text" panose="00000500000000000000" pitchFamily="50" charset="-34"/>
                <a:cs typeface="Chulabhorn Likit Text" panose="00000500000000000000" pitchFamily="50" charset="-34"/>
              </a:rPr>
              <a:t>- งบเงินทุนหมุนเวียน       600,000,000.00 บาท</a:t>
            </a:r>
            <a:endParaRPr lang="en-US" sz="1667" dirty="0">
              <a:latin typeface="Chulabhorn Likit Text" panose="00000500000000000000" pitchFamily="50" charset="-34"/>
              <a:cs typeface="Chulabhorn Likit Text" panose="00000500000000000000" pitchFamily="50" charset="-34"/>
            </a:endParaRPr>
          </a:p>
        </p:txBody>
      </p:sp>
      <p:sp>
        <p:nvSpPr>
          <p:cNvPr id="53" name="Google Shape;1339;p36">
            <a:extLst>
              <a:ext uri="{FF2B5EF4-FFF2-40B4-BE49-F238E27FC236}">
                <a16:creationId xmlns:a16="http://schemas.microsoft.com/office/drawing/2014/main" id="{73B22C50-38AD-5DBC-AF6D-4580D8B0FD7A}"/>
              </a:ext>
            </a:extLst>
          </p:cNvPr>
          <p:cNvSpPr txBox="1"/>
          <p:nvPr/>
        </p:nvSpPr>
        <p:spPr>
          <a:xfrm>
            <a:off x="5337195" y="3153249"/>
            <a:ext cx="1664138" cy="30257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0" tIns="101583" rIns="0" bIns="101583" anchor="ctr" anchorCtr="0">
            <a:noAutofit/>
          </a:bodyPr>
          <a:lstStyle/>
          <a:p>
            <a:pPr algn="ctr">
              <a:lnSpc>
                <a:spcPts val="2272"/>
              </a:lnSpc>
              <a:spcBef>
                <a:spcPct val="0"/>
              </a:spcBef>
            </a:pPr>
            <a:r>
              <a:rPr lang="th-TH" sz="1667" b="1" dirty="0">
                <a:latin typeface="Chulabhorn Likit Text" panose="00000500000000000000" pitchFamily="50" charset="-34"/>
                <a:cs typeface="Chulabhorn Likit Text" panose="00000500000000000000" pitchFamily="50" charset="-34"/>
              </a:rPr>
              <a:t>  ผลการเบิกจ่าย</a:t>
            </a:r>
            <a:endParaRPr lang="en-US" sz="1667" b="1" dirty="0">
              <a:latin typeface="Chulabhorn Likit Text" panose="00000500000000000000" pitchFamily="50" charset="-34"/>
              <a:cs typeface="Chulabhorn Likit Text" panose="00000500000000000000" pitchFamily="50" charset="-34"/>
            </a:endParaRPr>
          </a:p>
        </p:txBody>
      </p:sp>
      <p:sp>
        <p:nvSpPr>
          <p:cNvPr id="60" name="Google Shape;1342;p36">
            <a:extLst>
              <a:ext uri="{FF2B5EF4-FFF2-40B4-BE49-F238E27FC236}">
                <a16:creationId xmlns:a16="http://schemas.microsoft.com/office/drawing/2014/main" id="{863711B7-CB8F-FD54-689F-C71872546F7A}"/>
              </a:ext>
            </a:extLst>
          </p:cNvPr>
          <p:cNvSpPr txBox="1"/>
          <p:nvPr/>
        </p:nvSpPr>
        <p:spPr>
          <a:xfrm>
            <a:off x="7321282" y="4913997"/>
            <a:ext cx="1845291" cy="300739"/>
          </a:xfrm>
          <a:prstGeom prst="rect">
            <a:avLst/>
          </a:prstGeom>
          <a:noFill/>
          <a:ln>
            <a:noFill/>
          </a:ln>
        </p:spPr>
        <p:txBody>
          <a:bodyPr spcFirstLastPara="1" wrap="square" lIns="0" tIns="101583" rIns="101583" bIns="101583" anchor="ctr" anchorCtr="0">
            <a:noAutofit/>
          </a:bodyPr>
          <a:lstStyle/>
          <a:p>
            <a:pPr>
              <a:lnSpc>
                <a:spcPts val="2466"/>
              </a:lnSpc>
              <a:spcBef>
                <a:spcPct val="0"/>
              </a:spcBef>
            </a:pPr>
            <a:r>
              <a:rPr lang="th-TH" sz="1500" b="1" dirty="0">
                <a:latin typeface="Chulabhorn Likit Text" panose="00000500000000000000" pitchFamily="50" charset="-34"/>
                <a:cs typeface="Chulabhorn Likit Text" panose="00000500000000000000" pitchFamily="50" charset="-34"/>
              </a:rPr>
              <a:t>คิดเป็นร้อยละ </a:t>
            </a:r>
            <a:r>
              <a:rPr lang="th-TH" sz="1500" b="1" dirty="0" smtClean="0">
                <a:latin typeface="Chulabhorn Likit Text" panose="00000500000000000000" pitchFamily="50" charset="-34"/>
                <a:cs typeface="Chulabhorn Likit Text" panose="00000500000000000000" pitchFamily="50" charset="-34"/>
              </a:rPr>
              <a:t>16.31</a:t>
            </a:r>
            <a:endParaRPr lang="en-US" sz="1500" b="1" dirty="0">
              <a:latin typeface="Chulabhorn Likit Text" panose="00000500000000000000" pitchFamily="50" charset="-34"/>
              <a:cs typeface="Chulabhorn Likit Text" panose="00000500000000000000" pitchFamily="50" charset="-34"/>
            </a:endParaRPr>
          </a:p>
        </p:txBody>
      </p:sp>
      <p:sp>
        <p:nvSpPr>
          <p:cNvPr id="61" name="สี่เหลี่ยมผืนผ้ามุมมน 60"/>
          <p:cNvSpPr/>
          <p:nvPr/>
        </p:nvSpPr>
        <p:spPr>
          <a:xfrm>
            <a:off x="519494" y="4793895"/>
            <a:ext cx="2818207" cy="343859"/>
          </a:xfrm>
          <a:prstGeom prst="round1Rect">
            <a:avLst/>
          </a:prstGeom>
          <a:solidFill>
            <a:schemeClr val="accent5">
              <a:lumMod val="20000"/>
              <a:lumOff val="80000"/>
              <a:alpha val="80000"/>
            </a:schemeClr>
          </a:solidFill>
          <a:ln w="158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th-TH" sz="1333" b="1" dirty="0">
                <a:solidFill>
                  <a:srgbClr val="002060"/>
                </a:solidFill>
                <a:latin typeface="Chulabhorn Likit Text" panose="00000500000000000000" pitchFamily="50" charset="-34"/>
                <a:cs typeface="Chulabhorn Likit Text" panose="00000500000000000000" pitchFamily="50" charset="-34"/>
              </a:rPr>
              <a:t>ข้อมูล ณ วันที่ </a:t>
            </a:r>
            <a:r>
              <a:rPr lang="th-TH" sz="1333" b="1" dirty="0" smtClean="0">
                <a:solidFill>
                  <a:srgbClr val="002060"/>
                </a:solidFill>
                <a:latin typeface="Chulabhorn Likit Text" panose="00000500000000000000" pitchFamily="50" charset="-34"/>
                <a:cs typeface="Chulabhorn Likit Text" panose="00000500000000000000" pitchFamily="50" charset="-34"/>
              </a:rPr>
              <a:t>24 กรกฎาคม 2566</a:t>
            </a:r>
            <a:endParaRPr lang="th-TH" sz="1333" b="1" dirty="0">
              <a:solidFill>
                <a:srgbClr val="002060"/>
              </a:solidFill>
              <a:latin typeface="Chulabhorn Likit Text" panose="00000500000000000000" pitchFamily="50" charset="-34"/>
              <a:cs typeface="Chulabhorn Likit Text" panose="00000500000000000000" pitchFamily="50" charset="-34"/>
            </a:endParaRPr>
          </a:p>
        </p:txBody>
      </p:sp>
      <p:grpSp>
        <p:nvGrpSpPr>
          <p:cNvPr id="49" name="Group 48"/>
          <p:cNvGrpSpPr/>
          <p:nvPr/>
        </p:nvGrpSpPr>
        <p:grpSpPr>
          <a:xfrm>
            <a:off x="-23583" y="5154909"/>
            <a:ext cx="10183585" cy="694389"/>
            <a:chOff x="-23583" y="5134125"/>
            <a:chExt cx="10183585" cy="715174"/>
          </a:xfrm>
        </p:grpSpPr>
        <p:grpSp>
          <p:nvGrpSpPr>
            <p:cNvPr id="5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9"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65"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66"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67"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2"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3"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64"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5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54"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5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5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5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68"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aphicFrame>
        <p:nvGraphicFramePr>
          <p:cNvPr id="69" name="แผนภูมิ 16">
            <a:extLst>
              <a:ext uri="{FF2B5EF4-FFF2-40B4-BE49-F238E27FC236}">
                <a16:creationId xmlns:a16="http://schemas.microsoft.com/office/drawing/2014/main" id="{A349E9B1-0B4C-1DBF-63E6-B500026152A3}"/>
              </a:ext>
            </a:extLst>
          </p:cNvPr>
          <p:cNvGraphicFramePr/>
          <p:nvPr>
            <p:extLst>
              <p:ext uri="{D42A27DB-BD31-4B8C-83A1-F6EECF244321}">
                <p14:modId xmlns:p14="http://schemas.microsoft.com/office/powerpoint/2010/main" val="1180012130"/>
              </p:ext>
            </p:extLst>
          </p:nvPr>
        </p:nvGraphicFramePr>
        <p:xfrm>
          <a:off x="254869" y="1428959"/>
          <a:ext cx="4798328" cy="3389248"/>
        </p:xfrm>
        <a:graphic>
          <a:graphicData uri="http://schemas.openxmlformats.org/drawingml/2006/chart">
            <c:chart xmlns:c="http://schemas.openxmlformats.org/drawingml/2006/chart" xmlns:r="http://schemas.openxmlformats.org/officeDocument/2006/relationships" r:id="rId8"/>
          </a:graphicData>
        </a:graphic>
      </p:graphicFrame>
      <p:sp>
        <p:nvSpPr>
          <p:cNvPr id="147" name="Google Shape;1346;p36">
            <a:extLst>
              <a:ext uri="{FF2B5EF4-FFF2-40B4-BE49-F238E27FC236}">
                <a16:creationId xmlns:a16="http://schemas.microsoft.com/office/drawing/2014/main" id="{217B991C-78C6-81B5-E1D6-888EC1BEFE0C}"/>
              </a:ext>
            </a:extLst>
          </p:cNvPr>
          <p:cNvSpPr txBox="1"/>
          <p:nvPr/>
        </p:nvSpPr>
        <p:spPr>
          <a:xfrm>
            <a:off x="1539665" y="2135271"/>
            <a:ext cx="459073" cy="297305"/>
          </a:xfrm>
          <a:prstGeom prst="rect">
            <a:avLst/>
          </a:prstGeom>
          <a:noFill/>
          <a:ln>
            <a:noFill/>
          </a:ln>
        </p:spPr>
        <p:txBody>
          <a:bodyPr spcFirstLastPara="1" wrap="square" lIns="0" tIns="101583" rIns="0" bIns="101583" anchor="ctr" anchorCtr="0">
            <a:noAutofit/>
          </a:bodyPr>
          <a:lstStyle/>
          <a:p>
            <a:pPr algn="ctr"/>
            <a:r>
              <a:rPr lang="th-TH" sz="917" b="1" dirty="0" smtClean="0">
                <a:latin typeface="Chulabhorn Likit Text" panose="00000500000000000000" pitchFamily="50" charset="-34"/>
                <a:ea typeface="Fira Sans Extra Condensed Medium"/>
                <a:cs typeface="Chulabhorn Likit Text" panose="00000500000000000000" pitchFamily="50" charset="-34"/>
                <a:sym typeface="Fira Sans Extra Condensed Medium"/>
              </a:rPr>
              <a:t>62.72 </a:t>
            </a:r>
            <a:r>
              <a:rPr lang="en"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rPr>
              <a:t>%</a:t>
            </a:r>
            <a:endParaRPr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150" name="Google Shape;1346;p36">
            <a:extLst>
              <a:ext uri="{FF2B5EF4-FFF2-40B4-BE49-F238E27FC236}">
                <a16:creationId xmlns:a16="http://schemas.microsoft.com/office/drawing/2014/main" id="{E6380EC4-6F27-8F32-0FB0-65C8D45BF603}"/>
              </a:ext>
            </a:extLst>
          </p:cNvPr>
          <p:cNvSpPr txBox="1"/>
          <p:nvPr/>
        </p:nvSpPr>
        <p:spPr>
          <a:xfrm>
            <a:off x="1188037" y="1374613"/>
            <a:ext cx="382108" cy="324136"/>
          </a:xfrm>
          <a:prstGeom prst="rect">
            <a:avLst/>
          </a:prstGeom>
          <a:noFill/>
          <a:ln>
            <a:noFill/>
          </a:ln>
        </p:spPr>
        <p:txBody>
          <a:bodyPr spcFirstLastPara="1" wrap="square" lIns="0" tIns="101583" rIns="0" bIns="101583" anchor="ctr" anchorCtr="0">
            <a:noAutofit/>
          </a:bodyPr>
          <a:lstStyle/>
          <a:p>
            <a:pPr algn="r"/>
            <a:r>
              <a:rPr lang="en"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rPr>
              <a:t>100 %</a:t>
            </a:r>
            <a:endParaRPr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151" name="Google Shape;1346;p36">
            <a:extLst>
              <a:ext uri="{FF2B5EF4-FFF2-40B4-BE49-F238E27FC236}">
                <a16:creationId xmlns:a16="http://schemas.microsoft.com/office/drawing/2014/main" id="{37D0F704-4A57-A766-B3D6-11AD9CA916CE}"/>
              </a:ext>
            </a:extLst>
          </p:cNvPr>
          <p:cNvSpPr txBox="1"/>
          <p:nvPr/>
        </p:nvSpPr>
        <p:spPr>
          <a:xfrm>
            <a:off x="2088796" y="1399749"/>
            <a:ext cx="382108" cy="324136"/>
          </a:xfrm>
          <a:prstGeom prst="rect">
            <a:avLst/>
          </a:prstGeom>
          <a:noFill/>
          <a:ln>
            <a:noFill/>
          </a:ln>
        </p:spPr>
        <p:txBody>
          <a:bodyPr spcFirstLastPara="1" wrap="square" lIns="0" tIns="101583" rIns="0" bIns="101583" anchor="ctr" anchorCtr="0">
            <a:noAutofit/>
          </a:bodyPr>
          <a:lstStyle/>
          <a:p>
            <a:pPr algn="r"/>
            <a:r>
              <a:rPr lang="en"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rPr>
              <a:t>100 %</a:t>
            </a:r>
            <a:endParaRPr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148" name="Google Shape;1346;p36">
            <a:extLst>
              <a:ext uri="{FF2B5EF4-FFF2-40B4-BE49-F238E27FC236}">
                <a16:creationId xmlns:a16="http://schemas.microsoft.com/office/drawing/2014/main" id="{5C6097E7-9AB3-FDC6-8E88-D89E6EA7D6B0}"/>
              </a:ext>
            </a:extLst>
          </p:cNvPr>
          <p:cNvSpPr txBox="1"/>
          <p:nvPr/>
        </p:nvSpPr>
        <p:spPr>
          <a:xfrm>
            <a:off x="2399253" y="1566693"/>
            <a:ext cx="576196" cy="304074"/>
          </a:xfrm>
          <a:prstGeom prst="rect">
            <a:avLst/>
          </a:prstGeom>
          <a:noFill/>
          <a:ln>
            <a:noFill/>
          </a:ln>
        </p:spPr>
        <p:txBody>
          <a:bodyPr spcFirstLastPara="1" wrap="square" lIns="0" tIns="101583" rIns="0" bIns="101583" anchor="ctr" anchorCtr="0">
            <a:noAutofit/>
          </a:bodyPr>
          <a:lstStyle/>
          <a:p>
            <a:pPr algn="ctr"/>
            <a:r>
              <a:rPr lang="th-TH" sz="917" b="1" dirty="0" smtClean="0">
                <a:latin typeface="Chulabhorn Likit Text" panose="00000500000000000000" pitchFamily="50" charset="-34"/>
                <a:ea typeface="Fira Sans Extra Condensed Medium"/>
                <a:cs typeface="Chulabhorn Likit Text" panose="00000500000000000000" pitchFamily="50" charset="-34"/>
                <a:sym typeface="Fira Sans Extra Condensed Medium"/>
              </a:rPr>
              <a:t>92.66 </a:t>
            </a:r>
            <a:r>
              <a:rPr lang="en"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rPr>
              <a:t>%</a:t>
            </a:r>
            <a:endParaRPr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152" name="Google Shape;1346;p36">
            <a:extLst>
              <a:ext uri="{FF2B5EF4-FFF2-40B4-BE49-F238E27FC236}">
                <a16:creationId xmlns:a16="http://schemas.microsoft.com/office/drawing/2014/main" id="{BB1DE3E6-8D86-9C7A-C2AE-F987EC34EBD8}"/>
              </a:ext>
            </a:extLst>
          </p:cNvPr>
          <p:cNvSpPr txBox="1"/>
          <p:nvPr/>
        </p:nvSpPr>
        <p:spPr>
          <a:xfrm>
            <a:off x="3021964" y="1399749"/>
            <a:ext cx="382108" cy="324136"/>
          </a:xfrm>
          <a:prstGeom prst="rect">
            <a:avLst/>
          </a:prstGeom>
          <a:noFill/>
          <a:ln>
            <a:noFill/>
          </a:ln>
        </p:spPr>
        <p:txBody>
          <a:bodyPr spcFirstLastPara="1" wrap="square" lIns="0" tIns="101583" rIns="0" bIns="101583" anchor="ctr" anchorCtr="0">
            <a:noAutofit/>
          </a:bodyPr>
          <a:lstStyle/>
          <a:p>
            <a:pPr algn="r"/>
            <a:r>
              <a:rPr lang="en"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rPr>
              <a:t>100 %</a:t>
            </a:r>
            <a:endParaRPr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149" name="Google Shape;1346;p36">
            <a:extLst>
              <a:ext uri="{FF2B5EF4-FFF2-40B4-BE49-F238E27FC236}">
                <a16:creationId xmlns:a16="http://schemas.microsoft.com/office/drawing/2014/main" id="{2F8D7341-C4CA-FB0B-5B33-2A89DB6E3CF9}"/>
              </a:ext>
            </a:extLst>
          </p:cNvPr>
          <p:cNvSpPr txBox="1"/>
          <p:nvPr/>
        </p:nvSpPr>
        <p:spPr>
          <a:xfrm>
            <a:off x="3396473" y="1557142"/>
            <a:ext cx="451675" cy="344867"/>
          </a:xfrm>
          <a:prstGeom prst="rect">
            <a:avLst/>
          </a:prstGeom>
          <a:noFill/>
          <a:ln>
            <a:noFill/>
          </a:ln>
        </p:spPr>
        <p:txBody>
          <a:bodyPr spcFirstLastPara="1" wrap="square" lIns="0" tIns="101583" rIns="0" bIns="101583" anchor="ctr" anchorCtr="0">
            <a:noAutofit/>
          </a:bodyPr>
          <a:lstStyle/>
          <a:p>
            <a:pPr algn="r"/>
            <a:r>
              <a:rPr lang="th-TH" sz="917" b="1" dirty="0" smtClean="0">
                <a:latin typeface="Chulabhorn Likit Text" panose="00000500000000000000" pitchFamily="50" charset="-34"/>
                <a:ea typeface="Fira Sans Extra Condensed Medium"/>
                <a:cs typeface="Chulabhorn Likit Text" panose="00000500000000000000" pitchFamily="50" charset="-34"/>
                <a:sym typeface="Fira Sans Extra Condensed Medium"/>
              </a:rPr>
              <a:t>91.83 </a:t>
            </a:r>
            <a:r>
              <a:rPr lang="en"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rPr>
              <a:t>%</a:t>
            </a:r>
            <a:endParaRPr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2" name="Google Shape;1346;p36">
            <a:extLst>
              <a:ext uri="{FF2B5EF4-FFF2-40B4-BE49-F238E27FC236}">
                <a16:creationId xmlns:a16="http://schemas.microsoft.com/office/drawing/2014/main" id="{3212A49B-F7E1-D371-F276-D9102295234A}"/>
              </a:ext>
            </a:extLst>
          </p:cNvPr>
          <p:cNvSpPr txBox="1"/>
          <p:nvPr/>
        </p:nvSpPr>
        <p:spPr>
          <a:xfrm>
            <a:off x="3999581" y="1438303"/>
            <a:ext cx="366424" cy="249485"/>
          </a:xfrm>
          <a:prstGeom prst="rect">
            <a:avLst/>
          </a:prstGeom>
          <a:noFill/>
          <a:ln>
            <a:noFill/>
          </a:ln>
        </p:spPr>
        <p:txBody>
          <a:bodyPr spcFirstLastPara="1" wrap="square" lIns="0" tIns="101583" rIns="0" bIns="101583" anchor="ctr" anchorCtr="0">
            <a:noAutofit/>
          </a:bodyPr>
          <a:lstStyle/>
          <a:p>
            <a:pPr algn="r"/>
            <a:r>
              <a:rPr lang="en"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rPr>
              <a:t>100 %</a:t>
            </a:r>
            <a:endParaRPr sz="917" b="1" dirty="0">
              <a:solidFill>
                <a:srgbClr val="C00000"/>
              </a:solidFill>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sp>
        <p:nvSpPr>
          <p:cNvPr id="3" name="Google Shape;1346;p36">
            <a:extLst>
              <a:ext uri="{FF2B5EF4-FFF2-40B4-BE49-F238E27FC236}">
                <a16:creationId xmlns:a16="http://schemas.microsoft.com/office/drawing/2014/main" id="{9F2D370A-A924-E7D6-278A-4C0CFF816D7C}"/>
              </a:ext>
            </a:extLst>
          </p:cNvPr>
          <p:cNvSpPr txBox="1"/>
          <p:nvPr/>
        </p:nvSpPr>
        <p:spPr>
          <a:xfrm>
            <a:off x="4321020" y="1751379"/>
            <a:ext cx="451675" cy="324136"/>
          </a:xfrm>
          <a:prstGeom prst="rect">
            <a:avLst/>
          </a:prstGeom>
          <a:noFill/>
          <a:ln>
            <a:noFill/>
          </a:ln>
        </p:spPr>
        <p:txBody>
          <a:bodyPr spcFirstLastPara="1" wrap="square" lIns="0" tIns="101583" rIns="0" bIns="101583" anchor="ctr" anchorCtr="0">
            <a:noAutofit/>
          </a:bodyPr>
          <a:lstStyle/>
          <a:p>
            <a:pPr algn="ctr"/>
            <a:r>
              <a:rPr lang="th-TH" sz="917" b="1" dirty="0" smtClean="0">
                <a:latin typeface="Chulabhorn Likit Text" panose="00000500000000000000" pitchFamily="50" charset="-34"/>
                <a:ea typeface="Fira Sans Extra Condensed Medium"/>
                <a:cs typeface="Chulabhorn Likit Text" panose="00000500000000000000" pitchFamily="50" charset="-34"/>
                <a:sym typeface="Fira Sans Extra Condensed Medium"/>
              </a:rPr>
              <a:t>83.69 </a:t>
            </a:r>
            <a:r>
              <a:rPr lang="en"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rPr>
              <a:t>%</a:t>
            </a:r>
            <a:endParaRPr sz="917" b="1" dirty="0">
              <a:latin typeface="Chulabhorn Likit Text" panose="00000500000000000000" pitchFamily="50" charset="-34"/>
              <a:ea typeface="Fira Sans Extra Condensed Medium"/>
              <a:cs typeface="Chulabhorn Likit Text" panose="00000500000000000000" pitchFamily="50" charset="-34"/>
              <a:sym typeface="Fira Sans Extra Condensed Medium"/>
            </a:endParaRPr>
          </a:p>
        </p:txBody>
      </p:sp>
      <p:grpSp>
        <p:nvGrpSpPr>
          <p:cNvPr id="45" name="กลุ่ม 52">
            <a:extLst>
              <a:ext uri="{FF2B5EF4-FFF2-40B4-BE49-F238E27FC236}">
                <a16:creationId xmlns:a16="http://schemas.microsoft.com/office/drawing/2014/main" id="{84E5CB32-C22A-40FB-BE79-3F261B775F5E}"/>
              </a:ext>
            </a:extLst>
          </p:cNvPr>
          <p:cNvGrpSpPr/>
          <p:nvPr/>
        </p:nvGrpSpPr>
        <p:grpSpPr>
          <a:xfrm>
            <a:off x="-1" y="-30070"/>
            <a:ext cx="10193050" cy="575427"/>
            <a:chOff x="-29746" y="-164554"/>
            <a:chExt cx="9173747" cy="517884"/>
          </a:xfrm>
        </p:grpSpPr>
        <p:sp>
          <p:nvSpPr>
            <p:cNvPr id="46"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7"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sz="1200" b="1" dirty="0">
                  <a:solidFill>
                    <a:schemeClr val="bg1"/>
                  </a:solidFill>
                  <a:latin typeface="Chulabhorn Likit Text" panose="00000500000000000000" pitchFamily="50" charset="-34"/>
                  <a:cs typeface="Chulabhorn Likit Text" panose="00000500000000000000" pitchFamily="50" charset="-34"/>
                </a:rPr>
                <a:t>4.1 รายงานผลการเบิกจ่ายตามแผนการดำเนินงานและแผนการใช้จ่าย</a:t>
              </a:r>
              <a:r>
                <a:rPr lang="th-TH" sz="1200" b="1" dirty="0" smtClean="0">
                  <a:solidFill>
                    <a:schemeClr val="bg1"/>
                  </a:solidFill>
                  <a:latin typeface="Chulabhorn Likit Text" panose="00000500000000000000" pitchFamily="50" charset="-34"/>
                  <a:cs typeface="Chulabhorn Likit Text" panose="00000500000000000000" pitchFamily="50" charset="-34"/>
                </a:rPr>
                <a:t>งบประมาณ กองทุน</a:t>
              </a:r>
              <a:r>
                <a:rPr lang="th-TH" sz="1200" b="1" dirty="0">
                  <a:solidFill>
                    <a:schemeClr val="bg1"/>
                  </a:solidFill>
                  <a:latin typeface="Chulabhorn Likit Text" panose="00000500000000000000" pitchFamily="50" charset="-34"/>
                  <a:cs typeface="Chulabhorn Likit Text" panose="00000500000000000000" pitchFamily="50" charset="-34"/>
                </a:rPr>
                <a:t>พัฒนาบทบาทสตรี </a:t>
              </a:r>
              <a:r>
                <a:rPr lang="th-TH" sz="1200" b="1" dirty="0" smtClean="0">
                  <a:solidFill>
                    <a:schemeClr val="bg1"/>
                  </a:solidFill>
                  <a:latin typeface="Chulabhorn Likit Text" panose="00000500000000000000" pitchFamily="50" charset="-34"/>
                  <a:cs typeface="Chulabhorn Likit Text" panose="00000500000000000000" pitchFamily="50" charset="-34"/>
                </a:rPr>
                <a:t/>
              </a:r>
              <a:br>
                <a:rPr lang="th-TH" sz="1200" b="1" dirty="0" smtClean="0">
                  <a:solidFill>
                    <a:schemeClr val="bg1"/>
                  </a:solidFill>
                  <a:latin typeface="Chulabhorn Likit Text" panose="00000500000000000000" pitchFamily="50" charset="-34"/>
                  <a:cs typeface="Chulabhorn Likit Text" panose="00000500000000000000" pitchFamily="50" charset="-34"/>
                </a:rPr>
              </a:br>
              <a:r>
                <a:rPr lang="th-TH" sz="1200" b="1" dirty="0" smtClean="0">
                  <a:solidFill>
                    <a:schemeClr val="bg1"/>
                  </a:solidFill>
                  <a:latin typeface="Chulabhorn Likit Text" panose="00000500000000000000" pitchFamily="50" charset="-34"/>
                  <a:cs typeface="Chulabhorn Likit Text" panose="00000500000000000000" pitchFamily="50" charset="-34"/>
                </a:rPr>
                <a:t>      </a:t>
              </a:r>
              <a:r>
                <a:rPr lang="th-TH" sz="1200" b="1" dirty="0" smtClean="0">
                  <a:solidFill>
                    <a:schemeClr val="bg1"/>
                  </a:solidFill>
                  <a:latin typeface="Chulabhorn Likit Text" panose="00000500000000000000" pitchFamily="50" charset="-34"/>
                  <a:cs typeface="Chulabhorn Likit Text" panose="00000500000000000000" pitchFamily="50" charset="-34"/>
                </a:rPr>
                <a:t> ประจำปี</a:t>
              </a:r>
              <a:r>
                <a:rPr lang="th-TH" sz="1200" b="1" dirty="0">
                  <a:solidFill>
                    <a:schemeClr val="bg1"/>
                  </a:solidFill>
                  <a:latin typeface="Chulabhorn Likit Text" panose="00000500000000000000" pitchFamily="50" charset="-34"/>
                  <a:cs typeface="Chulabhorn Likit Text" panose="00000500000000000000" pitchFamily="50" charset="-34"/>
                </a:rPr>
                <a:t>งบประมาณ พ.ศ. </a:t>
              </a:r>
              <a:r>
                <a:rPr lang="th-TH" sz="1200" b="1" dirty="0" smtClean="0">
                  <a:solidFill>
                    <a:schemeClr val="bg1"/>
                  </a:solidFill>
                  <a:latin typeface="Chulabhorn Likit Text" panose="00000500000000000000" pitchFamily="50" charset="-34"/>
                  <a:cs typeface="Chulabhorn Likit Text" panose="00000500000000000000" pitchFamily="50" charset="-34"/>
                </a:rPr>
                <a:t>2566</a:t>
              </a:r>
              <a:endParaRPr lang="th-TH" sz="1200" b="1" dirty="0">
                <a:solidFill>
                  <a:schemeClr val="bg1"/>
                </a:solidFill>
                <a:latin typeface="Chulabhorn Likit Text" panose="00000500000000000000" pitchFamily="50" charset="-34"/>
                <a:ea typeface="Calibri" panose="020F0502020204030204" pitchFamily="34" charset="0"/>
                <a:cs typeface="Chulabhorn Likit Text" panose="00000500000000000000" pitchFamily="50" charset="-34"/>
              </a:endParaRPr>
            </a:p>
          </p:txBody>
        </p:sp>
      </p:grpSp>
    </p:spTree>
    <p:extLst>
      <p:ext uri="{BB962C8B-B14F-4D97-AF65-F5344CB8AC3E}">
        <p14:creationId xmlns:p14="http://schemas.microsoft.com/office/powerpoint/2010/main" val="967468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กลุ่ม 111">
            <a:extLst>
              <a:ext uri="{FF2B5EF4-FFF2-40B4-BE49-F238E27FC236}">
                <a16:creationId xmlns:a16="http://schemas.microsoft.com/office/drawing/2014/main" id="{FBAB2DDF-BAB9-4C03-6625-6120124FDA95}"/>
              </a:ext>
            </a:extLst>
          </p:cNvPr>
          <p:cNvGrpSpPr/>
          <p:nvPr/>
        </p:nvGrpSpPr>
        <p:grpSpPr>
          <a:xfrm>
            <a:off x="212131" y="860218"/>
            <a:ext cx="9686931" cy="4426511"/>
            <a:chOff x="-161145" y="618484"/>
            <a:chExt cx="10340648" cy="4890618"/>
          </a:xfrm>
        </p:grpSpPr>
        <p:grpSp>
          <p:nvGrpSpPr>
            <p:cNvPr id="37" name="กลุ่ม 36">
              <a:extLst>
                <a:ext uri="{FF2B5EF4-FFF2-40B4-BE49-F238E27FC236}">
                  <a16:creationId xmlns:a16="http://schemas.microsoft.com/office/drawing/2014/main" id="{C0E6D07D-A1F7-440A-FACF-AAEFB6AD95DA}"/>
                </a:ext>
              </a:extLst>
            </p:cNvPr>
            <p:cNvGrpSpPr/>
            <p:nvPr/>
          </p:nvGrpSpPr>
          <p:grpSpPr>
            <a:xfrm>
              <a:off x="2304517" y="1613028"/>
              <a:ext cx="5484004" cy="860954"/>
              <a:chOff x="2611363" y="2803747"/>
              <a:chExt cx="8297936" cy="1218872"/>
            </a:xfrm>
          </p:grpSpPr>
          <p:sp>
            <p:nvSpPr>
              <p:cNvPr id="38" name="แผนผังลําดับงาน: กระบวนการ 37">
                <a:extLst>
                  <a:ext uri="{FF2B5EF4-FFF2-40B4-BE49-F238E27FC236}">
                    <a16:creationId xmlns:a16="http://schemas.microsoft.com/office/drawing/2014/main" id="{2D42C5B1-09EF-1882-0F58-E1A52B14992A}"/>
                  </a:ext>
                </a:extLst>
              </p:cNvPr>
              <p:cNvSpPr/>
              <p:nvPr/>
            </p:nvSpPr>
            <p:spPr>
              <a:xfrm>
                <a:off x="2611363" y="3204211"/>
                <a:ext cx="1931437" cy="613629"/>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pc="-40" dirty="0">
                    <a:solidFill>
                      <a:schemeClr val="tx1"/>
                    </a:solidFill>
                    <a:latin typeface="Chulabhorn Likit Text" panose="00000500000000000000" pitchFamily="50" charset="-34"/>
                    <a:cs typeface="Chulabhorn Likit Text" panose="00000500000000000000" pitchFamily="50" charset="-34"/>
                  </a:rPr>
                  <a:t>271,432,950.00</a:t>
                </a:r>
                <a:endParaRPr lang="th-TH" sz="1100" b="1" spc="-40" dirty="0">
                  <a:solidFill>
                    <a:schemeClr val="tx1"/>
                  </a:solidFill>
                  <a:latin typeface="Chulabhorn Likit Text" panose="00000500000000000000" pitchFamily="50" charset="-34"/>
                  <a:cs typeface="Chulabhorn Likit Text" panose="00000500000000000000" pitchFamily="50" charset="-34"/>
                </a:endParaRPr>
              </a:p>
            </p:txBody>
          </p:sp>
          <p:sp>
            <p:nvSpPr>
              <p:cNvPr id="39" name="แผนผังลําดับงาน: กระบวนการ 38">
                <a:extLst>
                  <a:ext uri="{FF2B5EF4-FFF2-40B4-BE49-F238E27FC236}">
                    <a16:creationId xmlns:a16="http://schemas.microsoft.com/office/drawing/2014/main" id="{A3D7CC16-47FD-3105-F680-04120E89F959}"/>
                  </a:ext>
                </a:extLst>
              </p:cNvPr>
              <p:cNvSpPr/>
              <p:nvPr/>
            </p:nvSpPr>
            <p:spPr>
              <a:xfrm>
                <a:off x="7355040" y="3166351"/>
                <a:ext cx="2107611" cy="613631"/>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101,187,646.36</a:t>
                </a:r>
              </a:p>
            </p:txBody>
          </p:sp>
          <p:sp>
            <p:nvSpPr>
              <p:cNvPr id="40" name="แผนผังลําดับงาน: กระบวนการ 39">
                <a:extLst>
                  <a:ext uri="{FF2B5EF4-FFF2-40B4-BE49-F238E27FC236}">
                    <a16:creationId xmlns:a16="http://schemas.microsoft.com/office/drawing/2014/main" id="{F8C3C8EE-E62D-874A-4817-2388D22F1013}"/>
                  </a:ext>
                </a:extLst>
              </p:cNvPr>
              <p:cNvSpPr/>
              <p:nvPr/>
            </p:nvSpPr>
            <p:spPr>
              <a:xfrm>
                <a:off x="4934418" y="3196341"/>
                <a:ext cx="2020008" cy="613630"/>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hulabhorn Likit Text" panose="00000500000000000000" pitchFamily="50" charset="-34"/>
                    <a:cs typeface="Chulabhorn Likit Text" panose="00000500000000000000" pitchFamily="50" charset="-34"/>
                  </a:rPr>
                  <a:t>170,245,303.64</a:t>
                </a:r>
                <a:endParaRPr lang="th-TH" sz="1100" b="1" dirty="0">
                  <a:solidFill>
                    <a:schemeClr val="tx1"/>
                  </a:solidFill>
                  <a:latin typeface="Chulabhorn Likit Text" panose="00000500000000000000" pitchFamily="50" charset="-34"/>
                  <a:cs typeface="Chulabhorn Likit Text" panose="00000500000000000000" pitchFamily="50" charset="-34"/>
                </a:endParaRPr>
              </a:p>
            </p:txBody>
          </p:sp>
          <p:sp>
            <p:nvSpPr>
              <p:cNvPr id="42" name="กล่องข้อความ 41">
                <a:extLst>
                  <a:ext uri="{FF2B5EF4-FFF2-40B4-BE49-F238E27FC236}">
                    <a16:creationId xmlns:a16="http://schemas.microsoft.com/office/drawing/2014/main" id="{AD13E1D8-0509-2CBB-D6B8-44025D9A834A}"/>
                  </a:ext>
                </a:extLst>
              </p:cNvPr>
              <p:cNvSpPr txBox="1"/>
              <p:nvPr/>
            </p:nvSpPr>
            <p:spPr>
              <a:xfrm>
                <a:off x="9555415" y="2803747"/>
                <a:ext cx="1353884" cy="1218872"/>
              </a:xfrm>
              <a:prstGeom prst="rect">
                <a:avLst/>
              </a:prstGeom>
              <a:noFill/>
              <a:scene3d>
                <a:camera prst="orthographicFront"/>
                <a:lightRig rig="threePt" dir="t"/>
              </a:scene3d>
              <a:sp3d>
                <a:bevelT w="101600" prst="riblet"/>
              </a:sp3d>
            </p:spPr>
            <p:txBody>
              <a:bodyPr wrap="square" rtlCol="0">
                <a:spAutoFit/>
              </a:bodyPr>
              <a:lstStyle/>
              <a:p>
                <a:pPr algn="ctr">
                  <a:lnSpc>
                    <a:spcPct val="130000"/>
                  </a:lnSpc>
                </a:pPr>
                <a:r>
                  <a:rPr lang="th-TH" sz="1167" b="1" dirty="0">
                    <a:latin typeface="Chulabhorn Likit Text" panose="00000500000000000000" pitchFamily="50" charset="-34"/>
                    <a:cs typeface="Chulabhorn Likit Text" panose="00000500000000000000" pitchFamily="50" charset="-34"/>
                  </a:rPr>
                  <a:t>คิดเป็นร้อยละ62.72</a:t>
                </a:r>
              </a:p>
            </p:txBody>
          </p:sp>
        </p:grpSp>
        <p:grpSp>
          <p:nvGrpSpPr>
            <p:cNvPr id="54" name="กลุ่ม 53">
              <a:extLst>
                <a:ext uri="{FF2B5EF4-FFF2-40B4-BE49-F238E27FC236}">
                  <a16:creationId xmlns:a16="http://schemas.microsoft.com/office/drawing/2014/main" id="{6F6F4EC2-E8A2-0DBF-0A8F-57A9B74D13EE}"/>
                </a:ext>
              </a:extLst>
            </p:cNvPr>
            <p:cNvGrpSpPr/>
            <p:nvPr/>
          </p:nvGrpSpPr>
          <p:grpSpPr>
            <a:xfrm>
              <a:off x="2278573" y="2942994"/>
              <a:ext cx="5572117" cy="860954"/>
              <a:chOff x="2442729" y="2389421"/>
              <a:chExt cx="8431263" cy="1218872"/>
            </a:xfrm>
          </p:grpSpPr>
          <p:sp>
            <p:nvSpPr>
              <p:cNvPr id="55" name="แผนผังลําดับงาน: กระบวนการ 54">
                <a:extLst>
                  <a:ext uri="{FF2B5EF4-FFF2-40B4-BE49-F238E27FC236}">
                    <a16:creationId xmlns:a16="http://schemas.microsoft.com/office/drawing/2014/main" id="{530B9AD9-1D88-18B8-3ECF-1F5C56D52CC6}"/>
                  </a:ext>
                </a:extLst>
              </p:cNvPr>
              <p:cNvSpPr/>
              <p:nvPr/>
            </p:nvSpPr>
            <p:spPr>
              <a:xfrm>
                <a:off x="2442729" y="2708795"/>
                <a:ext cx="2018931" cy="613628"/>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pc="-30" dirty="0">
                    <a:solidFill>
                      <a:schemeClr val="tx1"/>
                    </a:solidFill>
                    <a:latin typeface="Chulabhorn Likit Text" panose="00000500000000000000" pitchFamily="50" charset="-34"/>
                    <a:cs typeface="Chulabhorn Likit Text" panose="00000500000000000000" pitchFamily="50" charset="-34"/>
                  </a:rPr>
                  <a:t>90,000,000.00</a:t>
                </a:r>
                <a:endParaRPr lang="th-TH" sz="1100" b="1" spc="-30" dirty="0">
                  <a:solidFill>
                    <a:schemeClr val="tx1"/>
                  </a:solidFill>
                  <a:latin typeface="Chulabhorn Likit Text" panose="00000500000000000000" pitchFamily="50" charset="-34"/>
                  <a:cs typeface="Chulabhorn Likit Text" panose="00000500000000000000" pitchFamily="50" charset="-34"/>
                </a:endParaRPr>
              </a:p>
            </p:txBody>
          </p:sp>
          <p:sp>
            <p:nvSpPr>
              <p:cNvPr id="57" name="แผนผังลําดับงาน: กระบวนการ 56">
                <a:extLst>
                  <a:ext uri="{FF2B5EF4-FFF2-40B4-BE49-F238E27FC236}">
                    <a16:creationId xmlns:a16="http://schemas.microsoft.com/office/drawing/2014/main" id="{48492E2C-8D1A-AB99-93EB-76301E31084C}"/>
                  </a:ext>
                </a:extLst>
              </p:cNvPr>
              <p:cNvSpPr/>
              <p:nvPr/>
            </p:nvSpPr>
            <p:spPr>
              <a:xfrm>
                <a:off x="7383013" y="2664109"/>
                <a:ext cx="1890584" cy="613630"/>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spc="-30" dirty="0">
                    <a:solidFill>
                      <a:schemeClr val="tx1"/>
                    </a:solidFill>
                    <a:latin typeface="Chulabhorn Likit Text" panose="00000500000000000000" pitchFamily="50" charset="-34"/>
                    <a:cs typeface="Chulabhorn Likit Text" panose="00000500000000000000" pitchFamily="50" charset="-34"/>
                  </a:rPr>
                  <a:t>6,609,119.00</a:t>
                </a:r>
              </a:p>
            </p:txBody>
          </p:sp>
          <p:sp>
            <p:nvSpPr>
              <p:cNvPr id="58" name="แผนผังลําดับงาน: กระบวนการ 57">
                <a:extLst>
                  <a:ext uri="{FF2B5EF4-FFF2-40B4-BE49-F238E27FC236}">
                    <a16:creationId xmlns:a16="http://schemas.microsoft.com/office/drawing/2014/main" id="{74C843FB-9768-6FB2-102D-5CBD78747BA9}"/>
                  </a:ext>
                </a:extLst>
              </p:cNvPr>
              <p:cNvSpPr/>
              <p:nvPr/>
            </p:nvSpPr>
            <p:spPr>
              <a:xfrm>
                <a:off x="4940834" y="2677169"/>
                <a:ext cx="1890586" cy="613630"/>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spc="-25" dirty="0">
                    <a:solidFill>
                      <a:schemeClr val="tx1"/>
                    </a:solidFill>
                    <a:latin typeface="Chulabhorn Likit Text" panose="00000500000000000000" pitchFamily="50" charset="-34"/>
                    <a:cs typeface="Chulabhorn Likit Text" panose="00000500000000000000" pitchFamily="50" charset="-34"/>
                  </a:rPr>
                  <a:t>83,390,881.00</a:t>
                </a:r>
              </a:p>
            </p:txBody>
          </p:sp>
          <p:sp>
            <p:nvSpPr>
              <p:cNvPr id="60" name="กล่องข้อความ 59">
                <a:extLst>
                  <a:ext uri="{FF2B5EF4-FFF2-40B4-BE49-F238E27FC236}">
                    <a16:creationId xmlns:a16="http://schemas.microsoft.com/office/drawing/2014/main" id="{D00BC671-7CB4-BE01-0CBD-D154820E0932}"/>
                  </a:ext>
                </a:extLst>
              </p:cNvPr>
              <p:cNvSpPr txBox="1"/>
              <p:nvPr/>
            </p:nvSpPr>
            <p:spPr>
              <a:xfrm>
                <a:off x="9339649" y="2389421"/>
                <a:ext cx="1534343" cy="1218872"/>
              </a:xfrm>
              <a:prstGeom prst="rect">
                <a:avLst/>
              </a:prstGeom>
              <a:noFill/>
              <a:scene3d>
                <a:camera prst="orthographicFront"/>
                <a:lightRig rig="threePt" dir="t"/>
              </a:scene3d>
              <a:sp3d>
                <a:bevelT w="101600" prst="riblet"/>
              </a:sp3d>
            </p:spPr>
            <p:txBody>
              <a:bodyPr wrap="square" rtlCol="0">
                <a:spAutoFit/>
              </a:bodyPr>
              <a:lstStyle/>
              <a:p>
                <a:pPr algn="ctr">
                  <a:lnSpc>
                    <a:spcPct val="130000"/>
                  </a:lnSpc>
                </a:pPr>
                <a:r>
                  <a:rPr lang="th-TH" sz="1167" b="1" dirty="0">
                    <a:latin typeface="Chulabhorn Likit Text" panose="00000500000000000000" pitchFamily="50" charset="-34"/>
                    <a:cs typeface="Chulabhorn Likit Text" panose="00000500000000000000" pitchFamily="50" charset="-34"/>
                  </a:rPr>
                  <a:t>คิดเป็น</a:t>
                </a:r>
              </a:p>
              <a:p>
                <a:pPr algn="ctr">
                  <a:lnSpc>
                    <a:spcPct val="130000"/>
                  </a:lnSpc>
                </a:pPr>
                <a:r>
                  <a:rPr lang="th-TH" sz="1167" b="1" dirty="0">
                    <a:latin typeface="Chulabhorn Likit Text" panose="00000500000000000000" pitchFamily="50" charset="-34"/>
                    <a:cs typeface="Chulabhorn Likit Text" panose="00000500000000000000" pitchFamily="50" charset="-34"/>
                  </a:rPr>
                  <a:t>ร้อยละ 92.66</a:t>
                </a:r>
              </a:p>
            </p:txBody>
          </p:sp>
        </p:grpSp>
        <p:grpSp>
          <p:nvGrpSpPr>
            <p:cNvPr id="61" name="กลุ่ม 60">
              <a:extLst>
                <a:ext uri="{FF2B5EF4-FFF2-40B4-BE49-F238E27FC236}">
                  <a16:creationId xmlns:a16="http://schemas.microsoft.com/office/drawing/2014/main" id="{4864D989-24FC-9C81-08F5-987BAAD40EDC}"/>
                </a:ext>
              </a:extLst>
            </p:cNvPr>
            <p:cNvGrpSpPr/>
            <p:nvPr/>
          </p:nvGrpSpPr>
          <p:grpSpPr>
            <a:xfrm>
              <a:off x="2194932" y="4188392"/>
              <a:ext cx="5766811" cy="1008990"/>
              <a:chOff x="2316130" y="1716665"/>
              <a:chExt cx="8725849" cy="1428446"/>
            </a:xfrm>
          </p:grpSpPr>
          <p:sp>
            <p:nvSpPr>
              <p:cNvPr id="62" name="แผนผังลําดับงาน: กระบวนการ 61">
                <a:extLst>
                  <a:ext uri="{FF2B5EF4-FFF2-40B4-BE49-F238E27FC236}">
                    <a16:creationId xmlns:a16="http://schemas.microsoft.com/office/drawing/2014/main" id="{AFB7277A-73B2-8566-2769-871BBE5FD88F}"/>
                  </a:ext>
                </a:extLst>
              </p:cNvPr>
              <p:cNvSpPr/>
              <p:nvPr/>
            </p:nvSpPr>
            <p:spPr>
              <a:xfrm>
                <a:off x="2316130" y="2110890"/>
                <a:ext cx="2112700" cy="613629"/>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spc="-30" dirty="0">
                    <a:solidFill>
                      <a:schemeClr val="tx1"/>
                    </a:solidFill>
                    <a:latin typeface="Chulabhorn Likit Text" panose="00000500000000000000" pitchFamily="50" charset="-34"/>
                    <a:cs typeface="Chulabhorn Likit Text" panose="00000500000000000000" pitchFamily="50" charset="-34"/>
                  </a:rPr>
                  <a:t>600,000,000.00</a:t>
                </a:r>
              </a:p>
            </p:txBody>
          </p:sp>
          <p:sp>
            <p:nvSpPr>
              <p:cNvPr id="63" name="แผนผังลําดับงาน: กระบวนการ 62">
                <a:extLst>
                  <a:ext uri="{FF2B5EF4-FFF2-40B4-BE49-F238E27FC236}">
                    <a16:creationId xmlns:a16="http://schemas.microsoft.com/office/drawing/2014/main" id="{B2616856-C7CE-A377-C52D-91AC67F1FED1}"/>
                  </a:ext>
                </a:extLst>
              </p:cNvPr>
              <p:cNvSpPr/>
              <p:nvPr/>
            </p:nvSpPr>
            <p:spPr>
              <a:xfrm>
                <a:off x="7257173" y="2073025"/>
                <a:ext cx="2019274" cy="613628"/>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spc="-50" dirty="0">
                    <a:solidFill>
                      <a:schemeClr val="tx1"/>
                    </a:solidFill>
                    <a:latin typeface="Chulabhorn Likit Text" panose="00000500000000000000" pitchFamily="50" charset="-34"/>
                    <a:cs typeface="Chulabhorn Likit Text" panose="00000500000000000000" pitchFamily="50" charset="-34"/>
                  </a:rPr>
                  <a:t>49,048,135.00</a:t>
                </a:r>
              </a:p>
            </p:txBody>
          </p:sp>
          <p:sp>
            <p:nvSpPr>
              <p:cNvPr id="64" name="แผนผังลําดับงาน: กระบวนการ 63">
                <a:extLst>
                  <a:ext uri="{FF2B5EF4-FFF2-40B4-BE49-F238E27FC236}">
                    <a16:creationId xmlns:a16="http://schemas.microsoft.com/office/drawing/2014/main" id="{1C8ECBCE-7C57-8AF4-39A9-808A4B8B3F6B}"/>
                  </a:ext>
                </a:extLst>
              </p:cNvPr>
              <p:cNvSpPr/>
              <p:nvPr/>
            </p:nvSpPr>
            <p:spPr>
              <a:xfrm>
                <a:off x="4845905" y="2103014"/>
                <a:ext cx="2165022" cy="613628"/>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550,951,865.00</a:t>
                </a:r>
              </a:p>
            </p:txBody>
          </p:sp>
          <p:sp>
            <p:nvSpPr>
              <p:cNvPr id="65" name="วงรี 64">
                <a:extLst>
                  <a:ext uri="{FF2B5EF4-FFF2-40B4-BE49-F238E27FC236}">
                    <a16:creationId xmlns:a16="http://schemas.microsoft.com/office/drawing/2014/main" id="{8C472E2B-79FB-EA4F-9541-CACB5510101E}"/>
                  </a:ext>
                </a:extLst>
              </p:cNvPr>
              <p:cNvSpPr/>
              <p:nvPr/>
            </p:nvSpPr>
            <p:spPr>
              <a:xfrm>
                <a:off x="9668770" y="1716665"/>
                <a:ext cx="1373209" cy="1428446"/>
              </a:xfrm>
              <a:prstGeom prst="ellipse">
                <a:avLst/>
              </a:prstGeom>
              <a:noFill/>
              <a:ln w="5715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333" b="1">
                  <a:solidFill>
                    <a:srgbClr val="002060"/>
                  </a:solidFill>
                  <a:latin typeface="TH SarabunPSK" panose="020B0500040200020003" pitchFamily="34" charset="-34"/>
                  <a:cs typeface="TH SarabunPSK" panose="020B0500040200020003" pitchFamily="34" charset="-34"/>
                </a:endParaRPr>
              </a:p>
            </p:txBody>
          </p:sp>
          <p:sp>
            <p:nvSpPr>
              <p:cNvPr id="66" name="กล่องข้อความ 65">
                <a:extLst>
                  <a:ext uri="{FF2B5EF4-FFF2-40B4-BE49-F238E27FC236}">
                    <a16:creationId xmlns:a16="http://schemas.microsoft.com/office/drawing/2014/main" id="{06E8226D-C822-7D11-4490-19C66253BAF3}"/>
                  </a:ext>
                </a:extLst>
              </p:cNvPr>
              <p:cNvSpPr txBox="1"/>
              <p:nvPr/>
            </p:nvSpPr>
            <p:spPr>
              <a:xfrm>
                <a:off x="9410768" y="1722735"/>
                <a:ext cx="1463176" cy="1218870"/>
              </a:xfrm>
              <a:prstGeom prst="rect">
                <a:avLst/>
              </a:prstGeom>
              <a:noFill/>
              <a:ln>
                <a:noFill/>
              </a:ln>
              <a:scene3d>
                <a:camera prst="orthographicFront"/>
                <a:lightRig rig="threePt" dir="t"/>
              </a:scene3d>
              <a:sp3d>
                <a:bevelT w="101600" prst="riblet"/>
              </a:sp3d>
            </p:spPr>
            <p:txBody>
              <a:bodyPr wrap="square" rtlCol="0">
                <a:spAutoFit/>
              </a:bodyPr>
              <a:lstStyle/>
              <a:p>
                <a:pPr algn="ctr">
                  <a:lnSpc>
                    <a:spcPct val="130000"/>
                  </a:lnSpc>
                </a:pPr>
                <a:r>
                  <a:rPr lang="th-TH" sz="1167" b="1" dirty="0">
                    <a:latin typeface="Chulabhorn Likit Text" panose="00000500000000000000" pitchFamily="50" charset="-34"/>
                    <a:cs typeface="Chulabhorn Likit Text" panose="00000500000000000000" pitchFamily="50" charset="-34"/>
                  </a:rPr>
                  <a:t>คิดเป็น ร้อยละ</a:t>
                </a:r>
              </a:p>
              <a:p>
                <a:pPr algn="ctr">
                  <a:lnSpc>
                    <a:spcPct val="130000"/>
                  </a:lnSpc>
                </a:pPr>
                <a:r>
                  <a:rPr lang="th-TH" sz="1167" b="1" dirty="0">
                    <a:latin typeface="Chulabhorn Likit Text" panose="00000500000000000000" pitchFamily="50" charset="-34"/>
                    <a:cs typeface="Chulabhorn Likit Text" panose="00000500000000000000" pitchFamily="50" charset="-34"/>
                  </a:rPr>
                  <a:t>91.83</a:t>
                </a:r>
              </a:p>
            </p:txBody>
          </p:sp>
        </p:grpSp>
        <p:sp>
          <p:nvSpPr>
            <p:cNvPr id="67" name="แผนผังลําดับงาน: กระบวนการ 66">
              <a:extLst>
                <a:ext uri="{FF2B5EF4-FFF2-40B4-BE49-F238E27FC236}">
                  <a16:creationId xmlns:a16="http://schemas.microsoft.com/office/drawing/2014/main" id="{1CECD656-2B57-6E55-9E3B-5C5529AAADB2}"/>
                </a:ext>
              </a:extLst>
            </p:cNvPr>
            <p:cNvSpPr/>
            <p:nvPr/>
          </p:nvSpPr>
          <p:spPr>
            <a:xfrm>
              <a:off x="8716586" y="1679072"/>
              <a:ext cx="1462917" cy="660598"/>
            </a:xfrm>
            <a:prstGeom prst="flowChartProcess">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050" b="1" dirty="0">
                  <a:solidFill>
                    <a:schemeClr val="tx1"/>
                  </a:solidFill>
                  <a:latin typeface="Chulabhorn Likit Text" panose="00000500000000000000" pitchFamily="50" charset="-34"/>
                  <a:cs typeface="Chulabhorn Likit Text" panose="00000500000000000000" pitchFamily="50" charset="-34"/>
                </a:rPr>
                <a:t>961,432,950.00</a:t>
              </a:r>
            </a:p>
          </p:txBody>
        </p:sp>
        <p:sp>
          <p:nvSpPr>
            <p:cNvPr id="68" name="แผนผังลําดับงาน: กระบวนการ 179">
              <a:extLst>
                <a:ext uri="{FF2B5EF4-FFF2-40B4-BE49-F238E27FC236}">
                  <a16:creationId xmlns:a16="http://schemas.microsoft.com/office/drawing/2014/main" id="{1ECB41CE-FFC1-0CB3-58F4-5A8672FEFBAC}"/>
                </a:ext>
              </a:extLst>
            </p:cNvPr>
            <p:cNvSpPr/>
            <p:nvPr/>
          </p:nvSpPr>
          <p:spPr>
            <a:xfrm>
              <a:off x="8675149" y="2347580"/>
              <a:ext cx="1504354" cy="64913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tx1"/>
                  </a:solidFill>
                  <a:latin typeface="Chulabhorn Likit Text" panose="00000500000000000000" pitchFamily="50" charset="-34"/>
                  <a:cs typeface="Chulabhorn Likit Text" panose="00000500000000000000" pitchFamily="50" charset="-34"/>
                </a:rPr>
                <a:t>804,588,049.64</a:t>
              </a:r>
              <a:endParaRPr lang="th-TH" sz="1050" b="1" dirty="0">
                <a:solidFill>
                  <a:schemeClr val="tx1"/>
                </a:solidFill>
                <a:latin typeface="Chulabhorn Likit Text" panose="00000500000000000000" pitchFamily="50" charset="-34"/>
                <a:cs typeface="Chulabhorn Likit Text" panose="00000500000000000000" pitchFamily="50" charset="-34"/>
              </a:endParaRPr>
            </a:p>
          </p:txBody>
        </p:sp>
        <p:sp>
          <p:nvSpPr>
            <p:cNvPr id="69" name="แผนผังลําดับงาน: กระบวนการ 180">
              <a:extLst>
                <a:ext uri="{FF2B5EF4-FFF2-40B4-BE49-F238E27FC236}">
                  <a16:creationId xmlns:a16="http://schemas.microsoft.com/office/drawing/2014/main" id="{F6A1F7B5-82B5-828B-2321-BC37FF7CEF68}"/>
                </a:ext>
              </a:extLst>
            </p:cNvPr>
            <p:cNvSpPr/>
            <p:nvPr/>
          </p:nvSpPr>
          <p:spPr>
            <a:xfrm>
              <a:off x="8742651" y="3005302"/>
              <a:ext cx="1436852" cy="64913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h-TH" sz="1050" b="1" dirty="0">
                  <a:solidFill>
                    <a:schemeClr val="tx1"/>
                  </a:solidFill>
                  <a:latin typeface="Chulabhorn Likit Text" panose="00000500000000000000" pitchFamily="50" charset="-34"/>
                  <a:cs typeface="Chulabhorn Likit Text" panose="00000500000000000000" pitchFamily="50" charset="-34"/>
                </a:rPr>
                <a:t>156,844,900.36</a:t>
              </a:r>
            </a:p>
          </p:txBody>
        </p:sp>
        <p:sp>
          <p:nvSpPr>
            <p:cNvPr id="70" name="สี่เหลี่ยมผืนผ้ามุมมน 189">
              <a:extLst>
                <a:ext uri="{FF2B5EF4-FFF2-40B4-BE49-F238E27FC236}">
                  <a16:creationId xmlns:a16="http://schemas.microsoft.com/office/drawing/2014/main" id="{9C601B43-04C5-834A-CCBA-3E25E8437FF9}"/>
                </a:ext>
              </a:extLst>
            </p:cNvPr>
            <p:cNvSpPr/>
            <p:nvPr/>
          </p:nvSpPr>
          <p:spPr>
            <a:xfrm>
              <a:off x="7603239" y="5186705"/>
              <a:ext cx="2482162" cy="322397"/>
            </a:xfrm>
            <a:prstGeom prst="roundRect">
              <a:avLst/>
            </a:prstGeom>
            <a:solidFill>
              <a:schemeClr val="accent3">
                <a:lumMod val="40000"/>
                <a:lumOff val="60000"/>
                <a:alpha val="70000"/>
              </a:schemeClr>
            </a:solidFill>
            <a:ln>
              <a:solidFill>
                <a:schemeClr val="accent3">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67" b="1" dirty="0">
                  <a:solidFill>
                    <a:schemeClr val="tx1"/>
                  </a:solidFill>
                  <a:latin typeface="Chulabhorn Likit Text" panose="00000500000000000000" pitchFamily="50" charset="-34"/>
                  <a:cs typeface="Chulabhorn Likit Text" panose="00000500000000000000" pitchFamily="50" charset="-34"/>
                </a:rPr>
                <a:t>ข้อมูล ณ 24 กรกฎาคม 2566</a:t>
              </a:r>
            </a:p>
          </p:txBody>
        </p:sp>
        <p:sp>
          <p:nvSpPr>
            <p:cNvPr id="72" name="ลูกศร: รูปห้าเหลี่ยม 71">
              <a:extLst>
                <a:ext uri="{FF2B5EF4-FFF2-40B4-BE49-F238E27FC236}">
                  <a16:creationId xmlns:a16="http://schemas.microsoft.com/office/drawing/2014/main" id="{38086EAA-B501-0CD9-EF9A-39E8D7325A8F}"/>
                </a:ext>
              </a:extLst>
            </p:cNvPr>
            <p:cNvSpPr/>
            <p:nvPr/>
          </p:nvSpPr>
          <p:spPr>
            <a:xfrm>
              <a:off x="-83772" y="1820518"/>
              <a:ext cx="2110642" cy="567164"/>
            </a:xfrm>
            <a:prstGeom prst="homePlate">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67" b="1" dirty="0">
                  <a:ln w="0"/>
                  <a:solidFill>
                    <a:schemeClr val="tx1"/>
                  </a:solidFill>
                  <a:latin typeface="Chulabhorn Likit Text" panose="00000500000000000000" pitchFamily="50" charset="-34"/>
                  <a:cs typeface="Chulabhorn Likit Text" panose="00000500000000000000" pitchFamily="50" charset="-34"/>
                </a:rPr>
                <a:t>งบบริหารจัดการกองทุน</a:t>
              </a:r>
            </a:p>
          </p:txBody>
        </p:sp>
        <p:sp>
          <p:nvSpPr>
            <p:cNvPr id="73" name="ลูกศร: รูปห้าเหลี่ยม 72">
              <a:extLst>
                <a:ext uri="{FF2B5EF4-FFF2-40B4-BE49-F238E27FC236}">
                  <a16:creationId xmlns:a16="http://schemas.microsoft.com/office/drawing/2014/main" id="{105C162F-F29A-4C23-F7E2-33A11BCE0611}"/>
                </a:ext>
              </a:extLst>
            </p:cNvPr>
            <p:cNvSpPr/>
            <p:nvPr/>
          </p:nvSpPr>
          <p:spPr>
            <a:xfrm>
              <a:off x="-49067" y="3129882"/>
              <a:ext cx="2098218" cy="567164"/>
            </a:xfrm>
            <a:prstGeom prst="homePlate">
              <a:avLst/>
            </a:prstGeom>
            <a:solidFill>
              <a:srgbClr val="FFFF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67" b="1" dirty="0">
                  <a:ln w="0"/>
                  <a:solidFill>
                    <a:schemeClr val="tx1"/>
                  </a:solidFill>
                  <a:latin typeface="Chulabhorn Likit Text" panose="00000500000000000000" pitchFamily="50" charset="-34"/>
                  <a:cs typeface="Chulabhorn Likit Text" panose="00000500000000000000" pitchFamily="50" charset="-34"/>
                </a:rPr>
                <a:t>เงินอุดหนุน</a:t>
              </a:r>
            </a:p>
          </p:txBody>
        </p:sp>
        <p:sp>
          <p:nvSpPr>
            <p:cNvPr id="74" name="ลูกศร: รูปห้าเหลี่ยม 73">
              <a:extLst>
                <a:ext uri="{FF2B5EF4-FFF2-40B4-BE49-F238E27FC236}">
                  <a16:creationId xmlns:a16="http://schemas.microsoft.com/office/drawing/2014/main" id="{6074514A-A2A1-F62B-3893-269689722B71}"/>
                </a:ext>
              </a:extLst>
            </p:cNvPr>
            <p:cNvSpPr/>
            <p:nvPr/>
          </p:nvSpPr>
          <p:spPr>
            <a:xfrm>
              <a:off x="-25751" y="4426561"/>
              <a:ext cx="1970617" cy="567164"/>
            </a:xfrm>
            <a:prstGeom prst="homePlate">
              <a:avLst/>
            </a:prstGeom>
            <a:solidFill>
              <a:srgbClr val="F1ABA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67" b="1" dirty="0">
                  <a:ln w="0"/>
                  <a:solidFill>
                    <a:schemeClr val="tx1"/>
                  </a:solidFill>
                  <a:latin typeface="Chulabhorn Likit Text" panose="00000500000000000000" pitchFamily="50" charset="-34"/>
                  <a:cs typeface="Chulabhorn Likit Text" panose="00000500000000000000" pitchFamily="50" charset="-34"/>
                </a:rPr>
                <a:t>เงินหมุนเวียน</a:t>
              </a:r>
            </a:p>
          </p:txBody>
        </p:sp>
        <p:sp>
          <p:nvSpPr>
            <p:cNvPr id="75" name="คำบรรยายภาพ: วงรี 74">
              <a:extLst>
                <a:ext uri="{FF2B5EF4-FFF2-40B4-BE49-F238E27FC236}">
                  <a16:creationId xmlns:a16="http://schemas.microsoft.com/office/drawing/2014/main" id="{E660AB83-557C-6F9E-395F-B7EDCC7B532E}"/>
                </a:ext>
              </a:extLst>
            </p:cNvPr>
            <p:cNvSpPr/>
            <p:nvPr/>
          </p:nvSpPr>
          <p:spPr>
            <a:xfrm>
              <a:off x="3984814" y="643756"/>
              <a:ext cx="1174030" cy="554624"/>
            </a:xfrm>
            <a:prstGeom prst="wedgeEllipseCallout">
              <a:avLst/>
            </a:prstGeom>
            <a:solidFill>
              <a:srgbClr val="FFFFE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333" b="1" spc="-83" dirty="0">
                  <a:solidFill>
                    <a:schemeClr val="tx1"/>
                  </a:solidFill>
                  <a:latin typeface="Chulabhorn Likit Text" panose="00000500000000000000" pitchFamily="50" charset="-34"/>
                  <a:cs typeface="Chulabhorn Likit Text" panose="00000500000000000000" pitchFamily="50" charset="-34"/>
                </a:rPr>
                <a:t>เบิกจ่าย</a:t>
              </a:r>
            </a:p>
          </p:txBody>
        </p:sp>
        <p:sp>
          <p:nvSpPr>
            <p:cNvPr id="76" name="คำบรรยายภาพ: วงรี 75">
              <a:extLst>
                <a:ext uri="{FF2B5EF4-FFF2-40B4-BE49-F238E27FC236}">
                  <a16:creationId xmlns:a16="http://schemas.microsoft.com/office/drawing/2014/main" id="{E0C9770F-5CD4-9126-2EF8-EF4815359658}"/>
                </a:ext>
              </a:extLst>
            </p:cNvPr>
            <p:cNvSpPr/>
            <p:nvPr/>
          </p:nvSpPr>
          <p:spPr>
            <a:xfrm>
              <a:off x="2328176" y="618484"/>
              <a:ext cx="1174030" cy="554624"/>
            </a:xfrm>
            <a:prstGeom prst="wedgeEllipseCallou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333" b="1" dirty="0">
                  <a:ln w="0"/>
                  <a:solidFill>
                    <a:schemeClr val="tx1"/>
                  </a:solidFill>
                  <a:latin typeface="Chulabhorn Likit Text" panose="00000500000000000000" pitchFamily="50" charset="-34"/>
                  <a:cs typeface="Chulabhorn Likit Text" panose="00000500000000000000" pitchFamily="50" charset="-34"/>
                </a:rPr>
                <a:t>จัดสรร</a:t>
              </a:r>
            </a:p>
          </p:txBody>
        </p:sp>
        <p:sp>
          <p:nvSpPr>
            <p:cNvPr id="91" name="Shape 861">
              <a:extLst>
                <a:ext uri="{FF2B5EF4-FFF2-40B4-BE49-F238E27FC236}">
                  <a16:creationId xmlns:a16="http://schemas.microsoft.com/office/drawing/2014/main" id="{50BA432E-FE5C-7263-651A-54A400338C98}"/>
                </a:ext>
              </a:extLst>
            </p:cNvPr>
            <p:cNvSpPr>
              <a:spLocks/>
            </p:cNvSpPr>
            <p:nvPr/>
          </p:nvSpPr>
          <p:spPr>
            <a:xfrm>
              <a:off x="8742651" y="813921"/>
              <a:ext cx="1397373" cy="832371"/>
            </a:xfrm>
            <a:custGeom>
              <a:avLst/>
              <a:gdLst/>
              <a:ahLst/>
              <a:cxnLst/>
              <a:rect l="0" t="0" r="0" b="0"/>
              <a:pathLst>
                <a:path w="4000110" h="1869756" extrusionOk="0">
                  <a:moveTo>
                    <a:pt x="1890652" y="0"/>
                  </a:moveTo>
                  <a:cubicBezTo>
                    <a:pt x="2217929" y="0"/>
                    <a:pt x="2506477" y="188157"/>
                    <a:pt x="2676865" y="474341"/>
                  </a:cubicBezTo>
                  <a:lnTo>
                    <a:pt x="2694436" y="507161"/>
                  </a:lnTo>
                  <a:lnTo>
                    <a:pt x="2744447" y="502199"/>
                  </a:lnTo>
                  <a:cubicBezTo>
                    <a:pt x="2979073" y="502199"/>
                    <a:pt x="3185933" y="619185"/>
                    <a:pt x="3308084" y="797118"/>
                  </a:cubicBezTo>
                  <a:lnTo>
                    <a:pt x="3327030" y="831469"/>
                  </a:lnTo>
                  <a:lnTo>
                    <a:pt x="3424169" y="821831"/>
                  </a:lnTo>
                  <a:cubicBezTo>
                    <a:pt x="3742252" y="821831"/>
                    <a:pt x="4000110" y="1075591"/>
                    <a:pt x="4000110" y="1388618"/>
                  </a:cubicBezTo>
                  <a:cubicBezTo>
                    <a:pt x="4000110" y="1545132"/>
                    <a:pt x="3935646" y="1686828"/>
                    <a:pt x="3831421" y="1789397"/>
                  </a:cubicBezTo>
                  <a:lnTo>
                    <a:pt x="3792643" y="1820882"/>
                  </a:lnTo>
                  <a:lnTo>
                    <a:pt x="3794605" y="1840036"/>
                  </a:lnTo>
                  <a:lnTo>
                    <a:pt x="3791561" y="1869756"/>
                  </a:lnTo>
                  <a:lnTo>
                    <a:pt x="134460" y="1869756"/>
                  </a:lnTo>
                  <a:lnTo>
                    <a:pt x="110337" y="1830681"/>
                  </a:lnTo>
                  <a:cubicBezTo>
                    <a:pt x="39970" y="1703206"/>
                    <a:pt x="0" y="1557123"/>
                    <a:pt x="0" y="1401852"/>
                  </a:cubicBezTo>
                  <a:cubicBezTo>
                    <a:pt x="0" y="904987"/>
                    <a:pt x="409294" y="502199"/>
                    <a:pt x="914184" y="502199"/>
                  </a:cubicBezTo>
                  <a:cubicBezTo>
                    <a:pt x="945740" y="502199"/>
                    <a:pt x="976922" y="503772"/>
                    <a:pt x="1007654" y="506844"/>
                  </a:cubicBezTo>
                  <a:lnTo>
                    <a:pt x="1081130" y="517880"/>
                  </a:lnTo>
                  <a:lnTo>
                    <a:pt x="1104440" y="474341"/>
                  </a:lnTo>
                  <a:cubicBezTo>
                    <a:pt x="1274827" y="188157"/>
                    <a:pt x="1563375" y="0"/>
                    <a:pt x="1890652" y="0"/>
                  </a:cubicBezTo>
                  <a:close/>
                </a:path>
              </a:pathLst>
            </a:custGeom>
            <a:solidFill>
              <a:srgbClr val="FF9966">
                <a:alpha val="60000"/>
              </a:srgbClr>
            </a:solidFill>
            <a:ln>
              <a:noFill/>
            </a:ln>
            <a:effectLst>
              <a:outerShdw blurRad="40000" dist="23000" dir="5400000" rotWithShape="0">
                <a:srgbClr val="000000">
                  <a:alpha val="34901"/>
                </a:srgbClr>
              </a:outerShdw>
            </a:effectLst>
          </p:spPr>
          <p:txBody>
            <a:bodyPr spcFirstLastPara="1" wrap="square" lIns="76188" tIns="38083" rIns="76188" bIns="38083" anchor="ctr" anchorCtr="0">
              <a:noAutofit/>
            </a:bodyPr>
            <a:lstStyle/>
            <a:p>
              <a:pPr algn="ctr"/>
              <a:endParaRPr lang="th-TH" sz="1500" dirty="0">
                <a:latin typeface="Chulabhorn Likit Text" panose="00000500000000000000" pitchFamily="50" charset="-34"/>
                <a:ea typeface="Calibri"/>
                <a:cs typeface="Chulabhorn Likit Text" panose="00000500000000000000" pitchFamily="50" charset="-34"/>
                <a:sym typeface="Calibri"/>
              </a:endParaRPr>
            </a:p>
            <a:p>
              <a:pPr algn="ctr"/>
              <a:endParaRPr lang="th-TH" sz="1500" dirty="0">
                <a:latin typeface="Chulabhorn Likit Text" panose="00000500000000000000" pitchFamily="50" charset="-34"/>
                <a:ea typeface="Calibri"/>
                <a:cs typeface="Chulabhorn Likit Text" panose="00000500000000000000" pitchFamily="50" charset="-34"/>
                <a:sym typeface="Calibri"/>
              </a:endParaRPr>
            </a:p>
            <a:p>
              <a:pPr algn="ctr"/>
              <a:endParaRPr lang="th-TH" sz="1500" dirty="0">
                <a:latin typeface="Chulabhorn Likit Text" panose="00000500000000000000" pitchFamily="50" charset="-34"/>
                <a:ea typeface="Calibri"/>
                <a:cs typeface="Chulabhorn Likit Text" panose="00000500000000000000" pitchFamily="50" charset="-34"/>
                <a:sym typeface="Calibri"/>
              </a:endParaRPr>
            </a:p>
            <a:p>
              <a:pPr algn="ctr"/>
              <a:endParaRPr lang="th-TH" sz="1500" dirty="0">
                <a:latin typeface="Chulabhorn Likit Text" panose="00000500000000000000" pitchFamily="50" charset="-34"/>
                <a:ea typeface="Calibri"/>
                <a:cs typeface="Chulabhorn Likit Text" panose="00000500000000000000" pitchFamily="50" charset="-34"/>
                <a:sym typeface="Calibri"/>
              </a:endParaRPr>
            </a:p>
            <a:p>
              <a:pPr algn="ctr"/>
              <a:r>
                <a:rPr lang="th-TH" sz="1667" b="1" dirty="0">
                  <a:latin typeface="Chulabhorn Likit Text" panose="00000500000000000000" pitchFamily="50" charset="-34"/>
                  <a:ea typeface="Calibri"/>
                  <a:cs typeface="Chulabhorn Likit Text" panose="00000500000000000000" pitchFamily="50" charset="-34"/>
                  <a:sym typeface="Calibri"/>
                </a:rPr>
                <a:t>                     ภาพรวม</a:t>
              </a:r>
              <a:endParaRPr sz="1667" b="1" dirty="0">
                <a:latin typeface="Chulabhorn Likit Text" panose="00000500000000000000" pitchFamily="50" charset="-34"/>
                <a:ea typeface="Calibri"/>
                <a:cs typeface="Chulabhorn Likit Text" panose="00000500000000000000" pitchFamily="50" charset="-34"/>
                <a:sym typeface="Calibri"/>
              </a:endParaRPr>
            </a:p>
          </p:txBody>
        </p:sp>
        <p:sp>
          <p:nvSpPr>
            <p:cNvPr id="92" name="Rounded Rectangle 32">
              <a:extLst>
                <a:ext uri="{FF2B5EF4-FFF2-40B4-BE49-F238E27FC236}">
                  <a16:creationId xmlns:a16="http://schemas.microsoft.com/office/drawing/2014/main" id="{3AA3F327-2D04-0A3D-97A4-E48179328C35}"/>
                </a:ext>
              </a:extLst>
            </p:cNvPr>
            <p:cNvSpPr/>
            <p:nvPr/>
          </p:nvSpPr>
          <p:spPr>
            <a:xfrm>
              <a:off x="8004683" y="2342871"/>
              <a:ext cx="737969" cy="658557"/>
            </a:xfrm>
            <a:prstGeom prst="roundRect">
              <a:avLst/>
            </a:prstGeom>
            <a:solidFill>
              <a:srgbClr val="FFFFD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spc="-58" dirty="0">
                  <a:solidFill>
                    <a:schemeClr val="tx1"/>
                  </a:solidFill>
                  <a:latin typeface="Chulabhorn Likit Text" panose="00000500000000000000" pitchFamily="50" charset="-34"/>
                  <a:cs typeface="Chulabhorn Likit Text" panose="00000500000000000000" pitchFamily="50" charset="-34"/>
                </a:rPr>
                <a:t>เบิกจ่าย</a:t>
              </a:r>
            </a:p>
          </p:txBody>
        </p:sp>
        <p:sp>
          <p:nvSpPr>
            <p:cNvPr id="95" name="คำบรรยายภาพ: สี่เหลี่ยมมุมมน 94">
              <a:extLst>
                <a:ext uri="{FF2B5EF4-FFF2-40B4-BE49-F238E27FC236}">
                  <a16:creationId xmlns:a16="http://schemas.microsoft.com/office/drawing/2014/main" id="{E852FF61-5754-6640-C92A-6FBEB449FFB6}"/>
                </a:ext>
              </a:extLst>
            </p:cNvPr>
            <p:cNvSpPr/>
            <p:nvPr/>
          </p:nvSpPr>
          <p:spPr>
            <a:xfrm>
              <a:off x="5701908" y="689068"/>
              <a:ext cx="936594" cy="451961"/>
            </a:xfrm>
            <a:prstGeom prst="wedgeRoundRectCallout">
              <a:avLst/>
            </a:prstGeom>
            <a:solidFill>
              <a:srgbClr val="ECC6C6"/>
            </a:solidFill>
            <a:ln>
              <a:solidFill>
                <a:srgbClr val="E1ECC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333" b="1" dirty="0">
                  <a:solidFill>
                    <a:schemeClr val="tx1"/>
                  </a:solidFill>
                  <a:latin typeface="Chulabhorn Likit Text" panose="00000500000000000000" pitchFamily="50" charset="-34"/>
                  <a:cs typeface="Chulabhorn Likit Text" panose="00000500000000000000" pitchFamily="50" charset="-34"/>
                </a:rPr>
                <a:t>คงเหลือ</a:t>
              </a:r>
            </a:p>
          </p:txBody>
        </p:sp>
        <p:sp>
          <p:nvSpPr>
            <p:cNvPr id="100" name="แผนผังลำดับงาน: ตัวเชื่อมต่อ 99">
              <a:extLst>
                <a:ext uri="{FF2B5EF4-FFF2-40B4-BE49-F238E27FC236}">
                  <a16:creationId xmlns:a16="http://schemas.microsoft.com/office/drawing/2014/main" id="{EBBE89DC-1446-E8D3-863E-28D390C7BD87}"/>
                </a:ext>
              </a:extLst>
            </p:cNvPr>
            <p:cNvSpPr/>
            <p:nvPr/>
          </p:nvSpPr>
          <p:spPr>
            <a:xfrm>
              <a:off x="8766279" y="4026076"/>
              <a:ext cx="1152128" cy="1107890"/>
            </a:xfrm>
            <a:prstGeom prst="flowChartConnector">
              <a:avLst/>
            </a:prstGeom>
            <a:solidFill>
              <a:srgbClr val="C00000">
                <a:alpha val="90000"/>
              </a:srgbClr>
            </a:solid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h-TH" sz="2333"/>
            </a:p>
          </p:txBody>
        </p:sp>
        <p:sp>
          <p:nvSpPr>
            <p:cNvPr id="101" name="สี่เหลี่ยมผืนผ้า 100">
              <a:extLst>
                <a:ext uri="{FF2B5EF4-FFF2-40B4-BE49-F238E27FC236}">
                  <a16:creationId xmlns:a16="http://schemas.microsoft.com/office/drawing/2014/main" id="{79C85414-B9FF-925F-010D-F13841375DB8}"/>
                </a:ext>
              </a:extLst>
            </p:cNvPr>
            <p:cNvSpPr/>
            <p:nvPr/>
          </p:nvSpPr>
          <p:spPr>
            <a:xfrm>
              <a:off x="8751741" y="4144506"/>
              <a:ext cx="1187624" cy="875832"/>
            </a:xfrm>
            <a:prstGeom prst="rect">
              <a:avLst/>
            </a:prstGeom>
          </p:spPr>
          <p:txBody>
            <a:bodyPr wrap="square">
              <a:spAutoFit/>
            </a:bodyPr>
            <a:lstStyle/>
            <a:p>
              <a:pPr algn="ctr">
                <a:lnSpc>
                  <a:spcPct val="130000"/>
                </a:lnSpc>
              </a:pPr>
              <a:r>
                <a:rPr lang="th-TH" sz="1167" dirty="0">
                  <a:ln>
                    <a:solidFill>
                      <a:schemeClr val="bg1"/>
                    </a:solidFill>
                  </a:ln>
                  <a:solidFill>
                    <a:schemeClr val="bg1"/>
                  </a:solidFill>
                  <a:latin typeface="Chulabhorn Likit Text" panose="00000500000000000000" pitchFamily="50" charset="-34"/>
                  <a:cs typeface="Chulabhorn Likit Text" panose="00000500000000000000" pitchFamily="50" charset="-34"/>
                </a:rPr>
                <a:t>คิดเป็น</a:t>
              </a:r>
            </a:p>
            <a:p>
              <a:pPr algn="ctr">
                <a:lnSpc>
                  <a:spcPct val="130000"/>
                </a:lnSpc>
              </a:pPr>
              <a:r>
                <a:rPr lang="th-TH" sz="1167" dirty="0">
                  <a:ln>
                    <a:solidFill>
                      <a:schemeClr val="bg1"/>
                    </a:solidFill>
                  </a:ln>
                  <a:solidFill>
                    <a:schemeClr val="bg1"/>
                  </a:solidFill>
                  <a:latin typeface="Chulabhorn Likit Text" panose="00000500000000000000" pitchFamily="50" charset="-34"/>
                  <a:cs typeface="Chulabhorn Likit Text" panose="00000500000000000000" pitchFamily="50" charset="-34"/>
                </a:rPr>
                <a:t>ร้อยละ</a:t>
              </a:r>
            </a:p>
            <a:p>
              <a:pPr algn="ctr">
                <a:lnSpc>
                  <a:spcPct val="130000"/>
                </a:lnSpc>
              </a:pPr>
              <a:r>
                <a:rPr lang="th-TH" sz="1167" dirty="0">
                  <a:ln>
                    <a:solidFill>
                      <a:schemeClr val="bg1"/>
                    </a:solidFill>
                  </a:ln>
                  <a:solidFill>
                    <a:schemeClr val="bg1"/>
                  </a:solidFill>
                  <a:latin typeface="Chulabhorn Likit Text" panose="00000500000000000000" pitchFamily="50" charset="-34"/>
                  <a:cs typeface="Chulabhorn Likit Text" panose="00000500000000000000" pitchFamily="50" charset="-34"/>
                </a:rPr>
                <a:t>83.69</a:t>
              </a:r>
            </a:p>
          </p:txBody>
        </p:sp>
        <p:sp>
          <p:nvSpPr>
            <p:cNvPr id="102" name="Rounded Rectangle 32">
              <a:extLst>
                <a:ext uri="{FF2B5EF4-FFF2-40B4-BE49-F238E27FC236}">
                  <a16:creationId xmlns:a16="http://schemas.microsoft.com/office/drawing/2014/main" id="{7348B665-5EA6-9266-385D-0997066598E5}"/>
                </a:ext>
              </a:extLst>
            </p:cNvPr>
            <p:cNvSpPr/>
            <p:nvPr/>
          </p:nvSpPr>
          <p:spPr>
            <a:xfrm>
              <a:off x="8004682" y="1679072"/>
              <a:ext cx="744459" cy="658557"/>
            </a:xfrm>
            <a:prstGeom prst="round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จัดสรร</a:t>
              </a:r>
            </a:p>
          </p:txBody>
        </p:sp>
        <p:sp>
          <p:nvSpPr>
            <p:cNvPr id="103" name="Rounded Rectangle 32">
              <a:extLst>
                <a:ext uri="{FF2B5EF4-FFF2-40B4-BE49-F238E27FC236}">
                  <a16:creationId xmlns:a16="http://schemas.microsoft.com/office/drawing/2014/main" id="{A20752B6-5DC0-DCD1-31E9-6B89AFAFC7B8}"/>
                </a:ext>
              </a:extLst>
            </p:cNvPr>
            <p:cNvSpPr/>
            <p:nvPr/>
          </p:nvSpPr>
          <p:spPr>
            <a:xfrm>
              <a:off x="7998193" y="3003793"/>
              <a:ext cx="744459" cy="658557"/>
            </a:xfrm>
            <a:prstGeom prst="roundRect">
              <a:avLst/>
            </a:prstGeom>
            <a:solidFill>
              <a:srgbClr val="E7B7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00" b="1" spc="-67" dirty="0">
                  <a:solidFill>
                    <a:schemeClr val="tx1"/>
                  </a:solidFill>
                  <a:latin typeface="Chulabhorn Likit Text" panose="00000500000000000000" pitchFamily="50" charset="-34"/>
                  <a:cs typeface="Chulabhorn Likit Text" panose="00000500000000000000" pitchFamily="50" charset="-34"/>
                </a:rPr>
                <a:t>คงเหลือ</a:t>
              </a:r>
            </a:p>
          </p:txBody>
        </p:sp>
        <p:pic>
          <p:nvPicPr>
            <p:cNvPr id="104" name="รูปภาพ 103">
              <a:extLst>
                <a:ext uri="{FF2B5EF4-FFF2-40B4-BE49-F238E27FC236}">
                  <a16:creationId xmlns:a16="http://schemas.microsoft.com/office/drawing/2014/main" id="{6494B3BE-F8BC-6624-FC60-81F0376A534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7235" y="3749621"/>
              <a:ext cx="960768" cy="558684"/>
            </a:xfrm>
            <a:prstGeom prst="rect">
              <a:avLst/>
            </a:prstGeom>
            <a:effectLst/>
            <a:scene3d>
              <a:camera prst="orthographicFront"/>
              <a:lightRig rig="threePt" dir="t"/>
            </a:scene3d>
            <a:sp3d>
              <a:bevelT w="165100" prst="coolSlant"/>
            </a:sp3d>
          </p:spPr>
        </p:pic>
        <p:pic>
          <p:nvPicPr>
            <p:cNvPr id="105" name="รูปภาพ 104">
              <a:extLst>
                <a:ext uri="{FF2B5EF4-FFF2-40B4-BE49-F238E27FC236}">
                  <a16:creationId xmlns:a16="http://schemas.microsoft.com/office/drawing/2014/main" id="{65130DB6-14FF-724C-4C0A-484A7255A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061" y="1389830"/>
              <a:ext cx="331745" cy="331745"/>
            </a:xfrm>
            <a:prstGeom prst="rect">
              <a:avLst/>
            </a:prstGeom>
            <a:effectLst>
              <a:outerShdw blurRad="50800" dist="38100" dir="2700000" algn="tl" rotWithShape="0">
                <a:prstClr val="black">
                  <a:alpha val="40000"/>
                </a:prstClr>
              </a:outerShdw>
            </a:effectLst>
          </p:spPr>
        </p:pic>
        <p:pic>
          <p:nvPicPr>
            <p:cNvPr id="106" name="รูปภาพ 105">
              <a:extLst>
                <a:ext uri="{FF2B5EF4-FFF2-40B4-BE49-F238E27FC236}">
                  <a16:creationId xmlns:a16="http://schemas.microsoft.com/office/drawing/2014/main" id="{92664862-DA80-7A67-6059-A023ABDDCC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988" y="2655135"/>
              <a:ext cx="331745" cy="331745"/>
            </a:xfrm>
            <a:prstGeom prst="rect">
              <a:avLst/>
            </a:prstGeom>
            <a:effectLst>
              <a:outerShdw blurRad="50800" dist="38100" dir="2700000" algn="tl" rotWithShape="0">
                <a:prstClr val="black">
                  <a:alpha val="40000"/>
                </a:prstClr>
              </a:outerShdw>
            </a:effectLst>
          </p:spPr>
        </p:pic>
        <p:pic>
          <p:nvPicPr>
            <p:cNvPr id="107" name="รูปภาพ 106">
              <a:extLst>
                <a:ext uri="{FF2B5EF4-FFF2-40B4-BE49-F238E27FC236}">
                  <a16:creationId xmlns:a16="http://schemas.microsoft.com/office/drawing/2014/main" id="{760F4052-5754-78D3-7215-AE4CB8DEA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851" y="3979640"/>
              <a:ext cx="331745" cy="331745"/>
            </a:xfrm>
            <a:prstGeom prst="rect">
              <a:avLst/>
            </a:prstGeom>
            <a:effectLst>
              <a:outerShdw blurRad="50800" dist="38100" dir="2700000" algn="tl" rotWithShape="0">
                <a:prstClr val="black">
                  <a:alpha val="40000"/>
                </a:prstClr>
              </a:outerShdw>
            </a:effectLst>
          </p:spPr>
        </p:pic>
        <p:cxnSp>
          <p:nvCxnSpPr>
            <p:cNvPr id="110" name="ตัวเชื่อมต่อตรง 109">
              <a:extLst>
                <a:ext uri="{FF2B5EF4-FFF2-40B4-BE49-F238E27FC236}">
                  <a16:creationId xmlns:a16="http://schemas.microsoft.com/office/drawing/2014/main" id="{FBA8C889-7210-A259-5BF9-FE05B2ED9384}"/>
                </a:ext>
              </a:extLst>
            </p:cNvPr>
            <p:cNvCxnSpPr>
              <a:cxnSpLocks/>
            </p:cNvCxnSpPr>
            <p:nvPr/>
          </p:nvCxnSpPr>
          <p:spPr>
            <a:xfrm>
              <a:off x="-161145" y="2567932"/>
              <a:ext cx="7987260"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111" name="ตัวเชื่อมต่อตรง 110">
              <a:extLst>
                <a:ext uri="{FF2B5EF4-FFF2-40B4-BE49-F238E27FC236}">
                  <a16:creationId xmlns:a16="http://schemas.microsoft.com/office/drawing/2014/main" id="{B3526978-C8D8-05E1-2FA8-E6EEBFACD6D8}"/>
                </a:ext>
              </a:extLst>
            </p:cNvPr>
            <p:cNvCxnSpPr>
              <a:cxnSpLocks/>
            </p:cNvCxnSpPr>
            <p:nvPr/>
          </p:nvCxnSpPr>
          <p:spPr>
            <a:xfrm>
              <a:off x="-161145" y="3879425"/>
              <a:ext cx="7987260" cy="0"/>
            </a:xfrm>
            <a:prstGeom prst="line">
              <a:avLst/>
            </a:prstGeom>
            <a:ln w="38100"/>
          </p:spPr>
          <p:style>
            <a:lnRef idx="3">
              <a:schemeClr val="accent5"/>
            </a:lnRef>
            <a:fillRef idx="0">
              <a:schemeClr val="accent5"/>
            </a:fillRef>
            <a:effectRef idx="2">
              <a:schemeClr val="accent5"/>
            </a:effectRef>
            <a:fontRef idx="minor">
              <a:schemeClr val="tx1"/>
            </a:fontRef>
          </p:style>
        </p:cxnSp>
      </p:grpSp>
      <p:grpSp>
        <p:nvGrpSpPr>
          <p:cNvPr id="99" name="Group 98"/>
          <p:cNvGrpSpPr/>
          <p:nvPr/>
        </p:nvGrpSpPr>
        <p:grpSpPr>
          <a:xfrm>
            <a:off x="-23583" y="5154909"/>
            <a:ext cx="10183585" cy="694389"/>
            <a:chOff x="-23583" y="5154909"/>
            <a:chExt cx="10183585" cy="694389"/>
          </a:xfrm>
        </p:grpSpPr>
        <p:grpSp>
          <p:nvGrpSpPr>
            <p:cNvPr id="113" name="Group 112"/>
            <p:cNvGrpSpPr/>
            <p:nvPr/>
          </p:nvGrpSpPr>
          <p:grpSpPr>
            <a:xfrm>
              <a:off x="-23583" y="5154909"/>
              <a:ext cx="10183585" cy="694389"/>
              <a:chOff x="-23583" y="5134125"/>
              <a:chExt cx="10183585" cy="715174"/>
            </a:xfrm>
          </p:grpSpPr>
          <p:grpSp>
            <p:nvGrpSpPr>
              <p:cNvPr id="11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2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2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2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2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2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2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2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16"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117"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118"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19"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20"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2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11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cxnSp>
        <p:nvCxnSpPr>
          <p:cNvPr id="17" name="ตัวเชื่อมต่อตรง 16">
            <a:extLst>
              <a:ext uri="{FF2B5EF4-FFF2-40B4-BE49-F238E27FC236}">
                <a16:creationId xmlns:a16="http://schemas.microsoft.com/office/drawing/2014/main" id="{CA0862D8-C076-6E1F-2C16-F633A9982ED2}"/>
              </a:ext>
            </a:extLst>
          </p:cNvPr>
          <p:cNvCxnSpPr>
            <a:cxnSpLocks/>
          </p:cNvCxnSpPr>
          <p:nvPr/>
        </p:nvCxnSpPr>
        <p:spPr>
          <a:xfrm>
            <a:off x="3806278" y="742817"/>
            <a:ext cx="7999" cy="422045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1" name="ตัวเชื่อมต่อตรง 20">
            <a:extLst>
              <a:ext uri="{FF2B5EF4-FFF2-40B4-BE49-F238E27FC236}">
                <a16:creationId xmlns:a16="http://schemas.microsoft.com/office/drawing/2014/main" id="{DFE48827-2E77-5712-F89F-9D27DC409F5C}"/>
              </a:ext>
            </a:extLst>
          </p:cNvPr>
          <p:cNvCxnSpPr>
            <a:cxnSpLocks/>
          </p:cNvCxnSpPr>
          <p:nvPr/>
        </p:nvCxnSpPr>
        <p:spPr>
          <a:xfrm>
            <a:off x="5367140" y="742817"/>
            <a:ext cx="18734" cy="422045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2" name="ตัวเชื่อมต่อตรง 21">
            <a:extLst>
              <a:ext uri="{FF2B5EF4-FFF2-40B4-BE49-F238E27FC236}">
                <a16:creationId xmlns:a16="http://schemas.microsoft.com/office/drawing/2014/main" id="{FFF3958A-0542-44A0-8CA5-08F87F382DD4}"/>
              </a:ext>
            </a:extLst>
          </p:cNvPr>
          <p:cNvCxnSpPr>
            <a:cxnSpLocks/>
          </p:cNvCxnSpPr>
          <p:nvPr/>
        </p:nvCxnSpPr>
        <p:spPr>
          <a:xfrm>
            <a:off x="6829940" y="747406"/>
            <a:ext cx="0" cy="422371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3" name="ตัวเชื่อมต่อตรง 22">
            <a:extLst>
              <a:ext uri="{FF2B5EF4-FFF2-40B4-BE49-F238E27FC236}">
                <a16:creationId xmlns:a16="http://schemas.microsoft.com/office/drawing/2014/main" id="{C2C217B8-AE3A-DD8F-461A-3FE04CA8DE33}"/>
              </a:ext>
            </a:extLst>
          </p:cNvPr>
          <p:cNvCxnSpPr>
            <a:cxnSpLocks/>
          </p:cNvCxnSpPr>
          <p:nvPr/>
        </p:nvCxnSpPr>
        <p:spPr>
          <a:xfrm>
            <a:off x="7670000" y="710410"/>
            <a:ext cx="10444" cy="426071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5" name="ตัวเชื่อมต่อตรง 24">
            <a:extLst>
              <a:ext uri="{FF2B5EF4-FFF2-40B4-BE49-F238E27FC236}">
                <a16:creationId xmlns:a16="http://schemas.microsoft.com/office/drawing/2014/main" id="{DF52F52A-4435-CA65-9E2C-72543E97F4EF}"/>
              </a:ext>
            </a:extLst>
          </p:cNvPr>
          <p:cNvCxnSpPr>
            <a:cxnSpLocks/>
          </p:cNvCxnSpPr>
          <p:nvPr/>
        </p:nvCxnSpPr>
        <p:spPr>
          <a:xfrm>
            <a:off x="199139" y="742817"/>
            <a:ext cx="7495312"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7" name="ตัวเชื่อมต่อตรง 26">
            <a:extLst>
              <a:ext uri="{FF2B5EF4-FFF2-40B4-BE49-F238E27FC236}">
                <a16:creationId xmlns:a16="http://schemas.microsoft.com/office/drawing/2014/main" id="{3871E4FD-D664-51DC-0728-5490CBA69027}"/>
              </a:ext>
            </a:extLst>
          </p:cNvPr>
          <p:cNvCxnSpPr>
            <a:cxnSpLocks/>
          </p:cNvCxnSpPr>
          <p:nvPr/>
        </p:nvCxnSpPr>
        <p:spPr>
          <a:xfrm>
            <a:off x="183745" y="727110"/>
            <a:ext cx="19617" cy="4236162"/>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30" name="ตัวเชื่อมต่อตรง 29">
            <a:extLst>
              <a:ext uri="{FF2B5EF4-FFF2-40B4-BE49-F238E27FC236}">
                <a16:creationId xmlns:a16="http://schemas.microsoft.com/office/drawing/2014/main" id="{CB49C5C2-A369-9463-6A25-124CD1DE82F0}"/>
              </a:ext>
            </a:extLst>
          </p:cNvPr>
          <p:cNvCxnSpPr>
            <a:cxnSpLocks/>
          </p:cNvCxnSpPr>
          <p:nvPr/>
        </p:nvCxnSpPr>
        <p:spPr>
          <a:xfrm>
            <a:off x="216981" y="4963272"/>
            <a:ext cx="7464962" cy="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45" name="ตัวเชื่อมต่อตรง 44">
            <a:extLst>
              <a:ext uri="{FF2B5EF4-FFF2-40B4-BE49-F238E27FC236}">
                <a16:creationId xmlns:a16="http://schemas.microsoft.com/office/drawing/2014/main" id="{BD32543C-87EB-2796-E471-E5D19BB6CDF9}"/>
              </a:ext>
            </a:extLst>
          </p:cNvPr>
          <p:cNvCxnSpPr>
            <a:cxnSpLocks/>
          </p:cNvCxnSpPr>
          <p:nvPr/>
        </p:nvCxnSpPr>
        <p:spPr>
          <a:xfrm>
            <a:off x="174976" y="1531912"/>
            <a:ext cx="7506967"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46" name="คำบรรยายภาพ: สี่เหลี่ยมมุมมน 45">
            <a:extLst>
              <a:ext uri="{FF2B5EF4-FFF2-40B4-BE49-F238E27FC236}">
                <a16:creationId xmlns:a16="http://schemas.microsoft.com/office/drawing/2014/main" id="{45EC9214-71BF-CD90-16E5-39522C61285A}"/>
              </a:ext>
            </a:extLst>
          </p:cNvPr>
          <p:cNvSpPr/>
          <p:nvPr/>
        </p:nvSpPr>
        <p:spPr>
          <a:xfrm>
            <a:off x="6869235" y="929505"/>
            <a:ext cx="763783" cy="380096"/>
          </a:xfrm>
          <a:prstGeom prst="wedgeRoundRectCallout">
            <a:avLst/>
          </a:prstGeom>
          <a:solidFill>
            <a:schemeClr val="accent4">
              <a:lumMod val="40000"/>
              <a:lumOff val="60000"/>
            </a:schemeClr>
          </a:solidFill>
          <a:ln>
            <a:solidFill>
              <a:srgbClr val="E1ECC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333" b="1" dirty="0">
                <a:solidFill>
                  <a:schemeClr val="tx1"/>
                </a:solidFill>
                <a:latin typeface="Chulabhorn Likit Text" panose="00000500000000000000" pitchFamily="50" charset="-34"/>
                <a:cs typeface="Chulabhorn Likit Text" panose="00000500000000000000" pitchFamily="50" charset="-34"/>
              </a:rPr>
              <a:t>ร้อยละ</a:t>
            </a:r>
          </a:p>
        </p:txBody>
      </p:sp>
      <p:cxnSp>
        <p:nvCxnSpPr>
          <p:cNvPr id="47" name="ตัวเชื่อมต่อตรง 46">
            <a:extLst>
              <a:ext uri="{FF2B5EF4-FFF2-40B4-BE49-F238E27FC236}">
                <a16:creationId xmlns:a16="http://schemas.microsoft.com/office/drawing/2014/main" id="{71FC4ACB-B1A9-ED09-91C4-33FD5BB0487B}"/>
              </a:ext>
            </a:extLst>
          </p:cNvPr>
          <p:cNvCxnSpPr>
            <a:cxnSpLocks/>
          </p:cNvCxnSpPr>
          <p:nvPr/>
        </p:nvCxnSpPr>
        <p:spPr>
          <a:xfrm>
            <a:off x="2350461" y="751727"/>
            <a:ext cx="1876" cy="423468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1" name="คำบรรยายภาพ: วงรี 70">
            <a:extLst>
              <a:ext uri="{FF2B5EF4-FFF2-40B4-BE49-F238E27FC236}">
                <a16:creationId xmlns:a16="http://schemas.microsoft.com/office/drawing/2014/main" id="{FB98D5F6-77BE-1520-63F5-1173FC0EBCA5}"/>
              </a:ext>
            </a:extLst>
          </p:cNvPr>
          <p:cNvSpPr/>
          <p:nvPr/>
        </p:nvSpPr>
        <p:spPr>
          <a:xfrm>
            <a:off x="619555" y="847313"/>
            <a:ext cx="1099810" cy="501992"/>
          </a:xfrm>
          <a:prstGeom prst="wedgeEllipseCallou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333" b="1" dirty="0">
                <a:ln w="0"/>
                <a:solidFill>
                  <a:schemeClr val="tx1"/>
                </a:solidFill>
                <a:latin typeface="Chulabhorn Likit Text" panose="00000500000000000000" pitchFamily="50" charset="-34"/>
                <a:cs typeface="Chulabhorn Likit Text" panose="00000500000000000000" pitchFamily="50" charset="-34"/>
              </a:rPr>
              <a:t>รายการ</a:t>
            </a:r>
          </a:p>
        </p:txBody>
      </p:sp>
      <p:grpSp>
        <p:nvGrpSpPr>
          <p:cNvPr id="77"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78"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20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968193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แผนภูมิ 2">
            <a:extLst>
              <a:ext uri="{FF2B5EF4-FFF2-40B4-BE49-F238E27FC236}">
                <a16:creationId xmlns:a16="http://schemas.microsoft.com/office/drawing/2014/main" id="{30825D3F-8ED7-1094-FCFB-7DA425D1441F}"/>
              </a:ext>
            </a:extLst>
          </p:cNvPr>
          <p:cNvGraphicFramePr/>
          <p:nvPr>
            <p:extLst>
              <p:ext uri="{D42A27DB-BD31-4B8C-83A1-F6EECF244321}">
                <p14:modId xmlns:p14="http://schemas.microsoft.com/office/powerpoint/2010/main" val="3165606700"/>
              </p:ext>
            </p:extLst>
          </p:nvPr>
        </p:nvGraphicFramePr>
        <p:xfrm>
          <a:off x="293833" y="645322"/>
          <a:ext cx="9260606" cy="4555417"/>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p:cNvGrpSpPr/>
          <p:nvPr/>
        </p:nvGrpSpPr>
        <p:grpSpPr>
          <a:xfrm>
            <a:off x="-23583" y="5154909"/>
            <a:ext cx="10183585" cy="694389"/>
            <a:chOff x="-23583" y="5154909"/>
            <a:chExt cx="10183585" cy="694389"/>
          </a:xfrm>
        </p:grpSpPr>
        <p:grpSp>
          <p:nvGrpSpPr>
            <p:cNvPr id="27" name="Group 26"/>
            <p:cNvGrpSpPr/>
            <p:nvPr/>
          </p:nvGrpSpPr>
          <p:grpSpPr>
            <a:xfrm>
              <a:off x="-23583" y="5154909"/>
              <a:ext cx="10183585" cy="694389"/>
              <a:chOff x="-23583" y="5134125"/>
              <a:chExt cx="10183585" cy="715174"/>
            </a:xfrm>
          </p:grpSpPr>
          <p:grpSp>
            <p:nvGrpSpPr>
              <p:cNvPr id="29"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36"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40"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41"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42"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37"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38"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39"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34"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35"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8"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pSp>
        <p:nvGrpSpPr>
          <p:cNvPr id="55" name="กลุ่ม 25">
            <a:extLst>
              <a:ext uri="{FF2B5EF4-FFF2-40B4-BE49-F238E27FC236}">
                <a16:creationId xmlns:a16="http://schemas.microsoft.com/office/drawing/2014/main" id="{7D06518B-9B45-4201-A300-3BEEF5DCD03B}"/>
              </a:ext>
            </a:extLst>
          </p:cNvPr>
          <p:cNvGrpSpPr/>
          <p:nvPr/>
        </p:nvGrpSpPr>
        <p:grpSpPr>
          <a:xfrm>
            <a:off x="-23582" y="-19382"/>
            <a:ext cx="10201628" cy="573760"/>
            <a:chOff x="-21224" y="-57269"/>
            <a:chExt cx="9181465" cy="516384"/>
          </a:xfrm>
        </p:grpSpPr>
        <p:sp>
          <p:nvSpPr>
            <p:cNvPr id="58"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49040"/>
              <a:ext cx="9181465" cy="110075"/>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60"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12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20976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าราง 3">
            <a:extLst>
              <a:ext uri="{FF2B5EF4-FFF2-40B4-BE49-F238E27FC236}">
                <a16:creationId xmlns:a16="http://schemas.microsoft.com/office/drawing/2014/main" id="{0EDD10FC-6302-4D5D-BDC6-EF86107A17CE}"/>
              </a:ext>
            </a:extLst>
          </p:cNvPr>
          <p:cNvGraphicFramePr>
            <a:graphicFrameLocks noGrp="1"/>
          </p:cNvGraphicFramePr>
          <p:nvPr>
            <p:extLst/>
          </p:nvPr>
        </p:nvGraphicFramePr>
        <p:xfrm>
          <a:off x="120972" y="1083325"/>
          <a:ext cx="9365926" cy="3569878"/>
        </p:xfrm>
        <a:graphic>
          <a:graphicData uri="http://schemas.openxmlformats.org/drawingml/2006/table">
            <a:tbl>
              <a:tblPr/>
              <a:tblGrid>
                <a:gridCol w="1411153">
                  <a:extLst>
                    <a:ext uri="{9D8B030D-6E8A-4147-A177-3AD203B41FA5}">
                      <a16:colId xmlns:a16="http://schemas.microsoft.com/office/drawing/2014/main" val="3206902893"/>
                    </a:ext>
                  </a:extLst>
                </a:gridCol>
                <a:gridCol w="1868399">
                  <a:extLst>
                    <a:ext uri="{9D8B030D-6E8A-4147-A177-3AD203B41FA5}">
                      <a16:colId xmlns:a16="http://schemas.microsoft.com/office/drawing/2014/main" val="827538524"/>
                    </a:ext>
                  </a:extLst>
                </a:gridCol>
                <a:gridCol w="1796537">
                  <a:extLst>
                    <a:ext uri="{9D8B030D-6E8A-4147-A177-3AD203B41FA5}">
                      <a16:colId xmlns:a16="http://schemas.microsoft.com/office/drawing/2014/main" val="1422179664"/>
                    </a:ext>
                  </a:extLst>
                </a:gridCol>
                <a:gridCol w="1061003">
                  <a:extLst>
                    <a:ext uri="{9D8B030D-6E8A-4147-A177-3AD203B41FA5}">
                      <a16:colId xmlns:a16="http://schemas.microsoft.com/office/drawing/2014/main" val="911261014"/>
                    </a:ext>
                  </a:extLst>
                </a:gridCol>
                <a:gridCol w="1380462">
                  <a:extLst>
                    <a:ext uri="{9D8B030D-6E8A-4147-A177-3AD203B41FA5}">
                      <a16:colId xmlns:a16="http://schemas.microsoft.com/office/drawing/2014/main" val="3958527053"/>
                    </a:ext>
                  </a:extLst>
                </a:gridCol>
                <a:gridCol w="1848372">
                  <a:extLst>
                    <a:ext uri="{9D8B030D-6E8A-4147-A177-3AD203B41FA5}">
                      <a16:colId xmlns:a16="http://schemas.microsoft.com/office/drawing/2014/main" val="247973269"/>
                    </a:ext>
                  </a:extLst>
                </a:gridCol>
              </a:tblGrid>
              <a:tr h="1032550">
                <a:tc>
                  <a:txBody>
                    <a:bodyPr/>
                    <a:lstStyle/>
                    <a:p>
                      <a:pPr algn="ct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รายการ</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งบประมาณจัดสรร (บาท) </a:t>
                      </a:r>
                    </a:p>
                    <a:p>
                      <a:pPr algn="ctr" fontAlgn="b"/>
                      <a:endPar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ผลการเบิกจ่าย</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ร้อยละการเบิกจ่าย </a:t>
                      </a:r>
                    </a:p>
                    <a:p>
                      <a:pPr algn="ctr" fontAlgn="b"/>
                      <a:endPar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ร้อยละสูง/</a:t>
                      </a:r>
                      <a:b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ต่ำกว่าเป้าหมายผลการเบิกจ่าย </a:t>
                      </a:r>
                    </a:p>
                    <a:p>
                      <a:pPr algn="ctr" fontAlgn="b"/>
                      <a:endPar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งบประมาณคงเหลือ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06346304"/>
                  </a:ext>
                </a:extLst>
              </a:tr>
              <a:tr h="634332">
                <a:tc>
                  <a:txBody>
                    <a:bodyPr/>
                    <a:lstStyle/>
                    <a:p>
                      <a:pPr algn="l"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งบบริหาร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271,432,950.00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170,245,303.64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62.72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-37.28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101,187,646.36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6312256"/>
                  </a:ext>
                </a:extLst>
              </a:tr>
              <a:tr h="634332">
                <a:tc>
                  <a:txBody>
                    <a:bodyPr/>
                    <a:lstStyle/>
                    <a:p>
                      <a:pPr algn="l"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เงินอุดหนุน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90,000,000.00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83,390,881.00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6,609,119.00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54063432"/>
                  </a:ext>
                </a:extLst>
              </a:tr>
              <a:tr h="634332">
                <a:tc>
                  <a:txBody>
                    <a:bodyPr/>
                    <a:lstStyle/>
                    <a:p>
                      <a:pPr algn="l"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เงินทุนหมุนเวียน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600,000,000.00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550,951,865.00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91.83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49,048,135.00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4521834"/>
                  </a:ext>
                </a:extLst>
              </a:tr>
              <a:tr h="634332">
                <a:tc>
                  <a:txBody>
                    <a:bodyPr/>
                    <a:lstStyle/>
                    <a:p>
                      <a:pPr algn="ctr" fontAlgn="b"/>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 รวม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DAE5"/>
                    </a:solidFill>
                  </a:tcPr>
                </a:tc>
                <a:tc>
                  <a:txBody>
                    <a:bodyPr/>
                    <a:lstStyle/>
                    <a:p>
                      <a:pPr algn="r" fontAlgn="b"/>
                      <a:r>
                        <a:rPr lang="th-TH" sz="1100" b="1" i="0" u="none" strike="noStrike" baseline="0" dirty="0">
                          <a:solidFill>
                            <a:schemeClr val="tx1"/>
                          </a:solidFill>
                          <a:effectLst/>
                          <a:latin typeface="Chulabhorn Likit Text" panose="00000500000000000000" pitchFamily="50" charset="-34"/>
                          <a:cs typeface="Chulabhorn Likit Text" panose="00000500000000000000" pitchFamily="50" charset="-34"/>
                        </a:rPr>
                        <a:t>  </a:t>
                      </a:r>
                      <a:r>
                        <a:rPr lang="th-TH" sz="1100" b="1" i="0" u="none" strike="noStrike" dirty="0">
                          <a:solidFill>
                            <a:schemeClr val="tx1"/>
                          </a:solidFill>
                          <a:effectLst/>
                          <a:latin typeface="Chulabhorn Likit Text" panose="00000500000000000000" pitchFamily="50" charset="-34"/>
                          <a:cs typeface="Chulabhorn Likit Text" panose="00000500000000000000" pitchFamily="50" charset="-34"/>
                        </a:rPr>
                        <a:t>961,432,950.00 </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DAE5"/>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804,588,049.64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DAE5"/>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83.69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DAE5"/>
                    </a:solidFill>
                  </a:tcPr>
                </a:tc>
                <a:tc>
                  <a:txBody>
                    <a:bodyPr/>
                    <a:lstStyle/>
                    <a:p>
                      <a:pPr algn="ct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-16.31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DAE5"/>
                    </a:solidFill>
                  </a:tcPr>
                </a:tc>
                <a:tc>
                  <a:txBody>
                    <a:bodyPr/>
                    <a:lstStyle/>
                    <a:p>
                      <a:pPr algn="r" fontAlgn="b"/>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156,844,900.36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DAE5"/>
                    </a:solidFill>
                  </a:tcPr>
                </a:tc>
                <a:extLst>
                  <a:ext uri="{0D108BD9-81ED-4DB2-BD59-A6C34878D82A}">
                    <a16:rowId xmlns:a16="http://schemas.microsoft.com/office/drawing/2014/main" val="4222541370"/>
                  </a:ext>
                </a:extLst>
              </a:tr>
            </a:tbl>
          </a:graphicData>
        </a:graphic>
      </p:graphicFrame>
      <p:grpSp>
        <p:nvGrpSpPr>
          <p:cNvPr id="27" name="Group 26"/>
          <p:cNvGrpSpPr/>
          <p:nvPr/>
        </p:nvGrpSpPr>
        <p:grpSpPr>
          <a:xfrm>
            <a:off x="-23583" y="5154909"/>
            <a:ext cx="10183585" cy="694389"/>
            <a:chOff x="-23583" y="5154909"/>
            <a:chExt cx="10183585" cy="694389"/>
          </a:xfrm>
        </p:grpSpPr>
        <p:grpSp>
          <p:nvGrpSpPr>
            <p:cNvPr id="28" name="Group 27"/>
            <p:cNvGrpSpPr/>
            <p:nvPr/>
          </p:nvGrpSpPr>
          <p:grpSpPr>
            <a:xfrm>
              <a:off x="-23583" y="5154909"/>
              <a:ext cx="10183585" cy="694389"/>
              <a:chOff x="-23583" y="5134125"/>
              <a:chExt cx="10183585" cy="715174"/>
            </a:xfrm>
          </p:grpSpPr>
          <p:grpSp>
            <p:nvGrpSpPr>
              <p:cNvPr id="3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3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4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4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4"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3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3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4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3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3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pSp>
        <p:nvGrpSpPr>
          <p:cNvPr id="56" name="กลุ่ม 25">
            <a:extLst>
              <a:ext uri="{FF2B5EF4-FFF2-40B4-BE49-F238E27FC236}">
                <a16:creationId xmlns:a16="http://schemas.microsoft.com/office/drawing/2014/main" id="{7D06518B-9B45-4201-A300-3BEEF5DCD03B}"/>
              </a:ext>
            </a:extLst>
          </p:cNvPr>
          <p:cNvGrpSpPr/>
          <p:nvPr/>
        </p:nvGrpSpPr>
        <p:grpSpPr>
          <a:xfrm>
            <a:off x="-23582" y="-19382"/>
            <a:ext cx="10201628" cy="587492"/>
            <a:chOff x="-21224" y="-57269"/>
            <a:chExt cx="9181465" cy="528742"/>
          </a:xfrm>
        </p:grpSpPr>
        <p:sp>
          <p:nvSpPr>
            <p:cNvPr id="58"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49040"/>
              <a:ext cx="9165224" cy="122433"/>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60"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ea typeface="Calibri" panose="020F0502020204030204" pitchFamily="34" charset="0"/>
                  <a:cs typeface="Chulabhorn Likit Text" panose="00000500000000000000" pitchFamily="50" charset="-34"/>
                </a:rPr>
                <a:t>คาดการณ์ผลการเบิกจ่ายงบประมาณ กองทุนพัฒนาบทบาทสตรี ประจำปีงบประมาณ พ.ศ. </a:t>
              </a:r>
              <a:r>
                <a:rPr lang="th-TH" sz="1400" b="1" dirty="0" smtClean="0">
                  <a:solidFill>
                    <a:schemeClr val="bg1"/>
                  </a:solidFill>
                  <a:latin typeface="Chulabhorn Likit Text" panose="00000500000000000000" pitchFamily="50" charset="-34"/>
                  <a:ea typeface="Calibri" panose="020F0502020204030204" pitchFamily="34" charset="0"/>
                  <a:cs typeface="Chulabhorn Likit Text" panose="00000500000000000000" pitchFamily="50" charset="-34"/>
                </a:rPr>
                <a:t>2566</a:t>
              </a:r>
              <a:endParaRPr lang="en-US" sz="1400" dirty="0">
                <a:solidFill>
                  <a:schemeClr val="bg1"/>
                </a:solidFill>
                <a:latin typeface="Chulabhorn Likit Text" panose="00000500000000000000" pitchFamily="50" charset="-34"/>
                <a:ea typeface="Calibri" panose="020F0502020204030204" pitchFamily="34" charset="0"/>
                <a:cs typeface="Chulabhorn Likit Text" panose="00000500000000000000" pitchFamily="50" charset="-34"/>
              </a:endParaRPr>
            </a:p>
          </p:txBody>
        </p:sp>
      </p:grpSp>
      <p:sp>
        <p:nvSpPr>
          <p:cNvPr id="5" name="สี่เหลี่ยมผืนผ้ามุมมน 189">
            <a:extLst>
              <a:ext uri="{FF2B5EF4-FFF2-40B4-BE49-F238E27FC236}">
                <a16:creationId xmlns:a16="http://schemas.microsoft.com/office/drawing/2014/main" id="{E043A602-7F1F-49C5-52B4-A8E94B08AD62}"/>
              </a:ext>
            </a:extLst>
          </p:cNvPr>
          <p:cNvSpPr/>
          <p:nvPr/>
        </p:nvSpPr>
        <p:spPr>
          <a:xfrm>
            <a:off x="7068745" y="661883"/>
            <a:ext cx="2726108" cy="291802"/>
          </a:xfrm>
          <a:prstGeom prst="roundRect">
            <a:avLst/>
          </a:prstGeom>
          <a:solidFill>
            <a:schemeClr val="accent3">
              <a:lumMod val="40000"/>
              <a:lumOff val="60000"/>
              <a:alpha val="70000"/>
            </a:schemeClr>
          </a:solidFill>
          <a:ln>
            <a:solidFill>
              <a:schemeClr val="accent3">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167" b="1" dirty="0">
                <a:solidFill>
                  <a:schemeClr val="tx1"/>
                </a:solidFill>
                <a:latin typeface="Chulabhorn Likit Text" panose="00000500000000000000" pitchFamily="50" charset="-34"/>
                <a:cs typeface="Chulabhorn Likit Text" panose="00000500000000000000" pitchFamily="50" charset="-34"/>
              </a:rPr>
              <a:t>ข้อมูล ณ วันที่ 24 กรกฎาคม 2566</a:t>
            </a:r>
          </a:p>
        </p:txBody>
      </p:sp>
    </p:spTree>
    <p:extLst>
      <p:ext uri="{BB962C8B-B14F-4D97-AF65-F5344CB8AC3E}">
        <p14:creationId xmlns:p14="http://schemas.microsoft.com/office/powerpoint/2010/main" val="166446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2034009640"/>
              </p:ext>
            </p:extLst>
          </p:nvPr>
        </p:nvGraphicFramePr>
        <p:xfrm>
          <a:off x="295998" y="653367"/>
          <a:ext cx="9658230" cy="4567924"/>
        </p:xfrm>
        <a:graphic>
          <a:graphicData uri="http://schemas.openxmlformats.org/drawingml/2006/table">
            <a:tbl>
              <a:tblPr firstRow="1" bandRow="1">
                <a:tableStyleId>{5C22544A-7EE6-4342-B048-85BDC9FD1C3A}</a:tableStyleId>
              </a:tblPr>
              <a:tblGrid>
                <a:gridCol w="729980">
                  <a:extLst>
                    <a:ext uri="{9D8B030D-6E8A-4147-A177-3AD203B41FA5}">
                      <a16:colId xmlns:a16="http://schemas.microsoft.com/office/drawing/2014/main" val="20000"/>
                    </a:ext>
                  </a:extLst>
                </a:gridCol>
                <a:gridCol w="1425272">
                  <a:extLst>
                    <a:ext uri="{9D8B030D-6E8A-4147-A177-3AD203B41FA5}">
                      <a16:colId xmlns:a16="http://schemas.microsoft.com/office/drawing/2014/main" val="20001"/>
                    </a:ext>
                  </a:extLst>
                </a:gridCol>
                <a:gridCol w="1577689">
                  <a:extLst>
                    <a:ext uri="{9D8B030D-6E8A-4147-A177-3AD203B41FA5}">
                      <a16:colId xmlns:a16="http://schemas.microsoft.com/office/drawing/2014/main" val="20002"/>
                    </a:ext>
                  </a:extLst>
                </a:gridCol>
                <a:gridCol w="1567170">
                  <a:extLst>
                    <a:ext uri="{9D8B030D-6E8A-4147-A177-3AD203B41FA5}">
                      <a16:colId xmlns:a16="http://schemas.microsoft.com/office/drawing/2014/main" val="20003"/>
                    </a:ext>
                  </a:extLst>
                </a:gridCol>
                <a:gridCol w="904730">
                  <a:extLst>
                    <a:ext uri="{9D8B030D-6E8A-4147-A177-3AD203B41FA5}">
                      <a16:colId xmlns:a16="http://schemas.microsoft.com/office/drawing/2014/main" val="20004"/>
                    </a:ext>
                  </a:extLst>
                </a:gridCol>
                <a:gridCol w="1821358">
                  <a:extLst>
                    <a:ext uri="{9D8B030D-6E8A-4147-A177-3AD203B41FA5}">
                      <a16:colId xmlns:a16="http://schemas.microsoft.com/office/drawing/2014/main" val="1470791809"/>
                    </a:ext>
                  </a:extLst>
                </a:gridCol>
                <a:gridCol w="1632031">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สุรินทร์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17,097,265.00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16,878,735.10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98.72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218,529.90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พิษณุโลก</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9,605,590.00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9,452,959.50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98.41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-1.59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152,630.50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สมุทรสาคร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12,132,905.00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11,938,887.80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98.40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194,017.20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สกลนคร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16,148,390.00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15,854,606.85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98.18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-1.82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293,783.15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มหาสารคาม</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16,496,815.00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16,154,900.37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97.93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-2.07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341,914.63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พิจิตร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12,012,780.00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11,763,363.20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97.92</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-2.08</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249,416.80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สุโขทัย</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14,190,415.00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13,866,694.00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97.72</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-2.28</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323,721.00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เพชรบูรณ์</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15,009,501.00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14,660,067.00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97.67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-2.33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349,434.00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อุทัยธานี</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10,750,380.00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10,499,086.00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97.66</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-2.34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251,294.00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อ่างทอง</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14,499,415.00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14,120,529.80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97.39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-2.61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378,885.20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23856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168092" y="1760040"/>
            <a:ext cx="3898457" cy="521770"/>
            <a:chOff x="93335" y="732358"/>
            <a:chExt cx="3707409" cy="521770"/>
          </a:xfrm>
          <a:effectLst>
            <a:outerShdw blurRad="50800" dist="50800" dir="5400000" algn="ctr" rotWithShape="0">
              <a:srgbClr val="000000">
                <a:alpha val="80000"/>
              </a:srgbClr>
            </a:outerShdw>
          </a:effectLst>
        </p:grpSpPr>
        <p:grpSp>
          <p:nvGrpSpPr>
            <p:cNvPr id="7" name="กลุ่ม 6"/>
            <p:cNvGrpSpPr/>
            <p:nvPr/>
          </p:nvGrpSpPr>
          <p:grpSpPr>
            <a:xfrm>
              <a:off x="93335" y="732358"/>
              <a:ext cx="3707409" cy="521770"/>
              <a:chOff x="215660" y="1172957"/>
              <a:chExt cx="4767359" cy="469594"/>
            </a:xfrm>
          </p:grpSpPr>
          <p:sp>
            <p:nvSpPr>
              <p:cNvPr id="8" name="สี่เหลี่ยมผืนผ้ามุมมน 10"/>
              <p:cNvSpPr/>
              <p:nvPr/>
            </p:nvSpPr>
            <p:spPr>
              <a:xfrm>
                <a:off x="503238" y="1177925"/>
                <a:ext cx="4479781" cy="461963"/>
              </a:xfrm>
              <a:prstGeom prst="roundRect">
                <a:avLst/>
              </a:prstGeom>
              <a:solidFill>
                <a:srgbClr val="FDF5F5"/>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endParaRPr lang="th-TH" sz="2000" b="1" dirty="0">
                  <a:solidFill>
                    <a:schemeClr val="bg1"/>
                  </a:solidFill>
                  <a:effectLst>
                    <a:outerShdw blurRad="38100" dist="38100" dir="2700000" algn="tl">
                      <a:srgbClr val="000000">
                        <a:alpha val="43137"/>
                      </a:srgbClr>
                    </a:outerShdw>
                  </a:effectLst>
                </a:endParaRPr>
              </a:p>
            </p:txBody>
          </p:sp>
          <p:sp>
            <p:nvSpPr>
              <p:cNvPr id="9" name="สี่เหลี่ยมผืนผ้ามุมมน 10"/>
              <p:cNvSpPr/>
              <p:nvPr/>
            </p:nvSpPr>
            <p:spPr>
              <a:xfrm>
                <a:off x="215660" y="1177926"/>
                <a:ext cx="4220681" cy="461963"/>
              </a:xfrm>
              <a:prstGeom prst="roundRect">
                <a:avLst/>
              </a:prstGeom>
              <a:solidFill>
                <a:srgbClr val="EB9999"/>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endParaRPr lang="th-TH" sz="2000" b="1" dirty="0">
                  <a:solidFill>
                    <a:schemeClr val="bg1"/>
                  </a:solidFill>
                  <a:effectLst>
                    <a:outerShdw blurRad="38100" dist="38100" dir="2700000" algn="tl">
                      <a:srgbClr val="000000">
                        <a:alpha val="43137"/>
                      </a:srgbClr>
                    </a:outerShdw>
                  </a:effectLst>
                </a:endParaRPr>
              </a:p>
            </p:txBody>
          </p:sp>
          <p:sp>
            <p:nvSpPr>
              <p:cNvPr id="10" name="สี่เหลี่ยมผืนผ้ามุมมน 10"/>
              <p:cNvSpPr/>
              <p:nvPr/>
            </p:nvSpPr>
            <p:spPr>
              <a:xfrm>
                <a:off x="215660" y="1172957"/>
                <a:ext cx="4124426" cy="469594"/>
              </a:xfrm>
              <a:prstGeom prst="roundRect">
                <a:avLst/>
              </a:prstGeom>
              <a:solidFill>
                <a:srgbClr val="F7DAD9">
                  <a:alpha val="89804"/>
                </a:srgbClr>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1 </a:t>
                </a:r>
                <a:r>
                  <a:rPr lang="en-US" sz="1500" b="1" dirty="0">
                    <a:solidFill>
                      <a:schemeClr val="tx1"/>
                    </a:solidFill>
                    <a:latin typeface="Chulabhorn Likit Text" panose="00000500000000000000" pitchFamily="50" charset="-34"/>
                    <a:cs typeface="Chulabhorn Likit Text" panose="00000500000000000000" pitchFamily="50" charset="-34"/>
                  </a:rPr>
                  <a:t>: </a:t>
                </a:r>
                <a:r>
                  <a:rPr lang="th-TH" sz="1500" b="1" dirty="0">
                    <a:solidFill>
                      <a:schemeClr val="tx1"/>
                    </a:solidFill>
                    <a:latin typeface="Chulabhorn Likit Text" panose="00000500000000000000" pitchFamily="50" charset="-34"/>
                    <a:cs typeface="Chulabhorn Likit Text" panose="00000500000000000000" pitchFamily="50" charset="-34"/>
                  </a:rPr>
                  <a:t>ประธานแจ้งให้ประชุมทราบ</a:t>
                </a:r>
              </a:p>
            </p:txBody>
          </p:sp>
        </p:grpSp>
        <p:sp>
          <p:nvSpPr>
            <p:cNvPr id="11" name="สี่เหลี่ยมผืนผ้า 10"/>
            <p:cNvSpPr/>
            <p:nvPr/>
          </p:nvSpPr>
          <p:spPr>
            <a:xfrm>
              <a:off x="3423644" y="833278"/>
              <a:ext cx="305195" cy="400110"/>
            </a:xfrm>
            <a:prstGeom prst="rect">
              <a:avLst/>
            </a:prstGeom>
          </p:spPr>
          <p:txBody>
            <a:bodyPr wrap="none">
              <a:spAutoFit/>
            </a:bodyPr>
            <a:lstStyle/>
            <a:p>
              <a:pPr algn="ctr"/>
              <a:r>
                <a:rPr lang="th-TH" sz="2000" b="1" dirty="0">
                  <a:latin typeface="Chulabhorn Likit Text" panose="00000500000000000000" pitchFamily="50" charset="-34"/>
                  <a:cs typeface="Chulabhorn Likit Text" panose="00000500000000000000" pitchFamily="50" charset="-34"/>
                </a:rPr>
                <a:t>1</a:t>
              </a:r>
              <a:endParaRPr lang="th-TH" sz="2000" dirty="0">
                <a:latin typeface="Chulabhorn Likit Text" panose="00000500000000000000" pitchFamily="50" charset="-34"/>
                <a:cs typeface="Chulabhorn Likit Text" panose="00000500000000000000" pitchFamily="50" charset="-34"/>
              </a:endParaRPr>
            </a:p>
          </p:txBody>
        </p:sp>
      </p:grpSp>
      <p:sp>
        <p:nvSpPr>
          <p:cNvPr id="12" name="สี่เหลี่ยมผืนผ้ามุมมน 8"/>
          <p:cNvSpPr/>
          <p:nvPr/>
        </p:nvSpPr>
        <p:spPr>
          <a:xfrm>
            <a:off x="4065184" y="2843914"/>
            <a:ext cx="5744194" cy="640071"/>
          </a:xfrm>
          <a:prstGeom prst="roundRect">
            <a:avLst>
              <a:gd name="adj" fmla="val 7784"/>
            </a:avLst>
          </a:prstGeom>
          <a:noFill/>
          <a:ln w="12700">
            <a:noFill/>
          </a:ln>
        </p:spPr>
        <p:style>
          <a:lnRef idx="2">
            <a:schemeClr val="accent6"/>
          </a:lnRef>
          <a:fillRef idx="1">
            <a:schemeClr val="lt1"/>
          </a:fillRef>
          <a:effectRef idx="0">
            <a:schemeClr val="accent6"/>
          </a:effectRef>
          <a:fontRef idx="minor">
            <a:schemeClr val="dk1"/>
          </a:fontRef>
        </p:style>
        <p:txBody>
          <a:bodyPr anchor="ctr"/>
          <a:lstStyle/>
          <a:p>
            <a:pPr algn="thaiDist">
              <a:lnSpc>
                <a:spcPct val="150000"/>
              </a:lnSpc>
              <a:spcAft>
                <a:spcPts val="1000"/>
              </a:spcAft>
            </a:pPr>
            <a:endParaRPr lang="th-TH" sz="1200" b="1" dirty="0">
              <a:solidFill>
                <a:schemeClr val="tx1"/>
              </a:solidFill>
              <a:latin typeface="Chulabhorn Likit Text Light" panose="00000400000000000000" pitchFamily="50" charset="-34"/>
              <a:cs typeface="Chulabhorn Likit Text Light" panose="00000400000000000000" pitchFamily="50" charset="-34"/>
            </a:endParaRPr>
          </a:p>
          <a:p>
            <a:pPr algn="thaiDist">
              <a:lnSpc>
                <a:spcPct val="150000"/>
              </a:lnSpc>
              <a:spcAft>
                <a:spcPts val="1000"/>
              </a:spcAft>
            </a:pPr>
            <a:r>
              <a:rPr lang="th-TH" sz="1400" dirty="0">
                <a:solidFill>
                  <a:schemeClr val="tx1"/>
                </a:solidFill>
                <a:latin typeface="Chulabhorn Likit Text" panose="00000500000000000000" pitchFamily="50" charset="-34"/>
                <a:cs typeface="Chulabhorn Likit Text" panose="00000500000000000000" pitchFamily="50" charset="-34"/>
              </a:rPr>
              <a:t>รับรองรายงานการประชุมคณะกรรมการบริหารกองทุนพัฒนาบทบาทสตรี                      ครั้งที่ </a:t>
            </a:r>
            <a:r>
              <a:rPr lang="th-TH" sz="1400" dirty="0" smtClean="0">
                <a:solidFill>
                  <a:schemeClr val="tx1"/>
                </a:solidFill>
                <a:latin typeface="Chulabhorn Likit Text" panose="00000500000000000000" pitchFamily="50" charset="-34"/>
                <a:cs typeface="Chulabhorn Likit Text" panose="00000500000000000000" pitchFamily="50" charset="-34"/>
              </a:rPr>
              <a:t>6/2566 </a:t>
            </a:r>
            <a:r>
              <a:rPr lang="th-TH" sz="1400" dirty="0">
                <a:solidFill>
                  <a:schemeClr val="tx1"/>
                </a:solidFill>
                <a:latin typeface="Chulabhorn Likit Text" panose="00000500000000000000" pitchFamily="50" charset="-34"/>
                <a:cs typeface="Chulabhorn Likit Text" panose="00000500000000000000" pitchFamily="50" charset="-34"/>
              </a:rPr>
              <a:t>เมื่อ</a:t>
            </a:r>
            <a:r>
              <a:rPr lang="th-TH" sz="1400" dirty="0" smtClean="0">
                <a:solidFill>
                  <a:schemeClr val="tx1"/>
                </a:solidFill>
                <a:latin typeface="Chulabhorn Likit Text" panose="00000500000000000000" pitchFamily="50" charset="-34"/>
                <a:cs typeface="Chulabhorn Likit Text" panose="00000500000000000000" pitchFamily="50" charset="-34"/>
              </a:rPr>
              <a:t>วันพฤหัสบดีที่ 22 มิถุนายน </a:t>
            </a:r>
            <a:r>
              <a:rPr lang="th-TH" sz="1400" dirty="0">
                <a:solidFill>
                  <a:schemeClr val="tx1"/>
                </a:solidFill>
                <a:latin typeface="Chulabhorn Likit Text" panose="00000500000000000000" pitchFamily="50" charset="-34"/>
                <a:cs typeface="Chulabhorn Likit Text" panose="00000500000000000000" pitchFamily="50" charset="-34"/>
              </a:rPr>
              <a:t>2566</a:t>
            </a:r>
            <a:endParaRPr lang="en-US" sz="1400" dirty="0">
              <a:solidFill>
                <a:schemeClr val="tx1"/>
              </a:solidFill>
              <a:latin typeface="Chulabhorn Likit Text" panose="00000500000000000000" pitchFamily="50" charset="-34"/>
              <a:ea typeface="Calibri"/>
              <a:cs typeface="Chulabhorn Likit Text" panose="00000500000000000000" pitchFamily="50" charset="-34"/>
            </a:endParaRPr>
          </a:p>
          <a:p>
            <a:pPr defTabSz="299858">
              <a:spcAft>
                <a:spcPts val="333"/>
              </a:spcAft>
              <a:defRPr/>
            </a:pPr>
            <a:endParaRPr lang="th-TH" dirty="0">
              <a:solidFill>
                <a:schemeClr val="tx1"/>
              </a:solidFill>
              <a:latin typeface="Chulabhorn Likit Text" panose="00000500000000000000" pitchFamily="50" charset="-34"/>
              <a:cs typeface="Chulabhorn Likit Text" panose="00000500000000000000" pitchFamily="50" charset="-34"/>
            </a:endParaRPr>
          </a:p>
        </p:txBody>
      </p:sp>
      <p:grpSp>
        <p:nvGrpSpPr>
          <p:cNvPr id="32" name="กลุ่ม 31"/>
          <p:cNvGrpSpPr/>
          <p:nvPr/>
        </p:nvGrpSpPr>
        <p:grpSpPr>
          <a:xfrm>
            <a:off x="144757" y="2861584"/>
            <a:ext cx="3859228" cy="534184"/>
            <a:chOff x="11007" y="1616845"/>
            <a:chExt cx="3768905" cy="480765"/>
          </a:xfrm>
          <a:effectLst>
            <a:outerShdw blurRad="50800" dist="50800" dir="5400000" algn="ctr" rotWithShape="0">
              <a:srgbClr val="000000">
                <a:alpha val="80000"/>
              </a:srgbClr>
            </a:outerShdw>
          </a:effectLst>
        </p:grpSpPr>
        <p:grpSp>
          <p:nvGrpSpPr>
            <p:cNvPr id="13" name="กลุ่ม 12"/>
            <p:cNvGrpSpPr/>
            <p:nvPr/>
          </p:nvGrpSpPr>
          <p:grpSpPr>
            <a:xfrm>
              <a:off x="11007" y="1616845"/>
              <a:ext cx="3768905" cy="480765"/>
              <a:chOff x="122178" y="1159124"/>
              <a:chExt cx="4962585" cy="480765"/>
            </a:xfrm>
          </p:grpSpPr>
          <p:sp>
            <p:nvSpPr>
              <p:cNvPr id="14" name="สี่เหลี่ยมผืนผ้ามุมมน 10"/>
              <p:cNvSpPr/>
              <p:nvPr/>
            </p:nvSpPr>
            <p:spPr>
              <a:xfrm>
                <a:off x="503238" y="1177925"/>
                <a:ext cx="4581525" cy="461963"/>
              </a:xfrm>
              <a:prstGeom prst="roundRect">
                <a:avLst/>
              </a:prstGeom>
              <a:solidFill>
                <a:srgbClr val="FFF5D9"/>
              </a:solidFill>
              <a:ln>
                <a:solidFill>
                  <a:srgbClr val="FFF5D9"/>
                </a:solid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r>
                  <a:rPr lang="th-TH" sz="2000" b="1" dirty="0">
                    <a:solidFill>
                      <a:schemeClr val="bg1"/>
                    </a:solidFill>
                    <a:effectLst>
                      <a:outerShdw blurRad="38100" dist="38100" dir="2700000" algn="tl">
                        <a:srgbClr val="000000">
                          <a:alpha val="43137"/>
                        </a:srgbClr>
                      </a:outerShdw>
                    </a:effectLst>
                    <a:latin typeface="TH SarabunPSK" pitchFamily="34" charset="-34"/>
                    <a:ea typeface="Tahoma" pitchFamily="34" charset="0"/>
                    <a:cs typeface="TH SarabunPSK" pitchFamily="34" charset="-34"/>
                  </a:rPr>
                  <a:t>สร้างสรรค์ชุมชนให้พึ่งตนเองได้</a:t>
                </a:r>
                <a:endParaRPr lang="th-TH" sz="2000" b="1" dirty="0">
                  <a:solidFill>
                    <a:schemeClr val="bg1"/>
                  </a:solidFill>
                  <a:effectLst>
                    <a:outerShdw blurRad="38100" dist="38100" dir="2700000" algn="tl">
                      <a:srgbClr val="000000">
                        <a:alpha val="43137"/>
                      </a:srgbClr>
                    </a:outerShdw>
                  </a:effectLst>
                </a:endParaRPr>
              </a:p>
            </p:txBody>
          </p:sp>
          <p:sp>
            <p:nvSpPr>
              <p:cNvPr id="15" name="สี่เหลี่ยมผืนผ้ามุมมน 10"/>
              <p:cNvSpPr/>
              <p:nvPr/>
            </p:nvSpPr>
            <p:spPr>
              <a:xfrm>
                <a:off x="350838" y="1177925"/>
                <a:ext cx="4167187" cy="461963"/>
              </a:xfrm>
              <a:prstGeom prst="roundRect">
                <a:avLst/>
              </a:prstGeom>
              <a:solidFill>
                <a:srgbClr val="FFDF85"/>
              </a:solidFill>
              <a:ln>
                <a:solidFill>
                  <a:srgbClr val="FFDF85"/>
                </a:solid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endParaRPr lang="th-TH" sz="2000" b="1" dirty="0">
                  <a:solidFill>
                    <a:schemeClr val="bg1"/>
                  </a:solidFill>
                  <a:effectLst>
                    <a:outerShdw blurRad="38100" dist="38100" dir="2700000" algn="tl">
                      <a:srgbClr val="000000">
                        <a:alpha val="43137"/>
                      </a:srgbClr>
                    </a:outerShdw>
                  </a:effectLst>
                </a:endParaRPr>
              </a:p>
            </p:txBody>
          </p:sp>
          <p:sp>
            <p:nvSpPr>
              <p:cNvPr id="16" name="สี่เหลี่ยมผืนผ้ามุมมน 10"/>
              <p:cNvSpPr/>
              <p:nvPr/>
            </p:nvSpPr>
            <p:spPr>
              <a:xfrm>
                <a:off x="122178" y="1159124"/>
                <a:ext cx="4278406" cy="480765"/>
              </a:xfrm>
              <a:prstGeom prst="roundRect">
                <a:avLst/>
              </a:prstGeom>
              <a:solidFill>
                <a:srgbClr val="FFEFC1"/>
              </a:solidFill>
              <a:ln>
                <a:solidFill>
                  <a:srgbClr val="FFEFC1"/>
                </a:solid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a:t>
                </a:r>
                <a:r>
                  <a:rPr lang="en-US" sz="1500" b="1" dirty="0">
                    <a:solidFill>
                      <a:schemeClr val="tx1"/>
                    </a:solidFill>
                    <a:latin typeface="Chulabhorn Likit Text" panose="00000500000000000000" pitchFamily="50" charset="-34"/>
                    <a:cs typeface="Chulabhorn Likit Text" panose="00000500000000000000" pitchFamily="50" charset="-34"/>
                  </a:rPr>
                  <a:t>2</a:t>
                </a:r>
                <a:r>
                  <a:rPr lang="th-TH" sz="1500" b="1" dirty="0">
                    <a:solidFill>
                      <a:schemeClr val="tx1"/>
                    </a:solidFill>
                    <a:latin typeface="Chulabhorn Likit Text" panose="00000500000000000000" pitchFamily="50" charset="-34"/>
                    <a:cs typeface="Chulabhorn Likit Text" panose="00000500000000000000" pitchFamily="50" charset="-34"/>
                  </a:rPr>
                  <a:t> </a:t>
                </a:r>
                <a:r>
                  <a:rPr lang="en-US" sz="1500" b="1" dirty="0">
                    <a:solidFill>
                      <a:schemeClr val="tx1"/>
                    </a:solidFill>
                    <a:latin typeface="Chulabhorn Likit Text" panose="00000500000000000000" pitchFamily="50" charset="-34"/>
                    <a:cs typeface="Chulabhorn Likit Text" panose="00000500000000000000" pitchFamily="50" charset="-34"/>
                  </a:rPr>
                  <a:t>:</a:t>
                </a:r>
                <a:r>
                  <a:rPr lang="th-TH" sz="1500" b="1" dirty="0">
                    <a:solidFill>
                      <a:schemeClr val="tx1"/>
                    </a:solidFill>
                    <a:latin typeface="Chulabhorn Likit Text" panose="00000500000000000000" pitchFamily="50" charset="-34"/>
                    <a:cs typeface="Chulabhorn Likit Text" panose="00000500000000000000" pitchFamily="50" charset="-34"/>
                  </a:rPr>
                  <a:t> รับรองรายงานการประชุม</a:t>
                </a:r>
              </a:p>
            </p:txBody>
          </p:sp>
        </p:grpSp>
        <p:sp>
          <p:nvSpPr>
            <p:cNvPr id="17" name="สี่เหลี่ยมผืนผ้า 16"/>
            <p:cNvSpPr/>
            <p:nvPr/>
          </p:nvSpPr>
          <p:spPr>
            <a:xfrm>
              <a:off x="3400678" y="1713488"/>
              <a:ext cx="324368" cy="360098"/>
            </a:xfrm>
            <a:prstGeom prst="rect">
              <a:avLst/>
            </a:prstGeom>
          </p:spPr>
          <p:txBody>
            <a:bodyPr wrap="none">
              <a:spAutoFit/>
            </a:bodyPr>
            <a:lstStyle/>
            <a:p>
              <a:pPr algn="ctr"/>
              <a:r>
                <a:rPr lang="en-US" sz="2000" b="1" dirty="0">
                  <a:latin typeface="Chulabhorn Likit Text" panose="00000500000000000000" pitchFamily="50" charset="-34"/>
                  <a:cs typeface="Chulabhorn Likit Text" panose="00000500000000000000" pitchFamily="50" charset="-34"/>
                </a:rPr>
                <a:t>2</a:t>
              </a:r>
              <a:endParaRPr lang="th-TH" sz="2000" dirty="0">
                <a:latin typeface="Chulabhorn Likit Text" panose="00000500000000000000" pitchFamily="50" charset="-34"/>
                <a:cs typeface="Chulabhorn Likit Text" panose="00000500000000000000" pitchFamily="50" charset="-34"/>
              </a:endParaRPr>
            </a:p>
          </p:txBody>
        </p:sp>
      </p:grpSp>
      <p:sp>
        <p:nvSpPr>
          <p:cNvPr id="22" name="สี่เหลี่ยมผืนผ้า 21"/>
          <p:cNvSpPr/>
          <p:nvPr/>
        </p:nvSpPr>
        <p:spPr>
          <a:xfrm>
            <a:off x="4065184" y="4039416"/>
            <a:ext cx="5939275" cy="372410"/>
          </a:xfrm>
          <a:prstGeom prst="rect">
            <a:avLst/>
          </a:prstGeom>
        </p:spPr>
        <p:txBody>
          <a:bodyPr wrap="square">
            <a:spAutoFit/>
          </a:bodyPr>
          <a:lstStyle/>
          <a:p>
            <a:pPr>
              <a:lnSpc>
                <a:spcPct val="130000"/>
              </a:lnSpc>
            </a:pPr>
            <a:r>
              <a:rPr lang="th-TH" sz="1400" spc="-50" dirty="0">
                <a:latin typeface="Chulabhorn Likit Text" panose="00000500000000000000" pitchFamily="50" charset="-34"/>
                <a:cs typeface="Chulabhorn Likit Text" panose="00000500000000000000" pitchFamily="50" charset="-34"/>
              </a:rPr>
              <a:t>3.1 การติดตามมติที่</a:t>
            </a:r>
            <a:r>
              <a:rPr lang="th-TH" sz="1400" spc="-50" dirty="0" smtClean="0">
                <a:latin typeface="Chulabhorn Likit Text" panose="00000500000000000000" pitchFamily="50" charset="-34"/>
                <a:cs typeface="Chulabhorn Likit Text" panose="00000500000000000000" pitchFamily="50" charset="-34"/>
              </a:rPr>
              <a:t>ประชุมครั้ง</a:t>
            </a:r>
            <a:r>
              <a:rPr lang="th-TH" sz="1400" spc="-50" dirty="0">
                <a:latin typeface="Chulabhorn Likit Text" panose="00000500000000000000" pitchFamily="50" charset="-34"/>
                <a:cs typeface="Chulabhorn Likit Text" panose="00000500000000000000" pitchFamily="50" charset="-34"/>
              </a:rPr>
              <a:t>ที่ </a:t>
            </a:r>
            <a:r>
              <a:rPr lang="th-TH" sz="1400" spc="-50" dirty="0" smtClean="0">
                <a:latin typeface="Chulabhorn Likit Text" panose="00000500000000000000" pitchFamily="50" charset="-34"/>
                <a:cs typeface="Chulabhorn Likit Text" panose="00000500000000000000" pitchFamily="50" charset="-34"/>
              </a:rPr>
              <a:t>6/2566 </a:t>
            </a:r>
            <a:r>
              <a:rPr lang="th-TH" sz="1400" spc="-50" dirty="0">
                <a:latin typeface="Chulabhorn Likit Text" panose="00000500000000000000" pitchFamily="50" charset="-34"/>
                <a:cs typeface="Chulabhorn Likit Text" panose="00000500000000000000" pitchFamily="50" charset="-34"/>
              </a:rPr>
              <a:t>เมื่อ</a:t>
            </a:r>
            <a:r>
              <a:rPr lang="th-TH" sz="1400" spc="-50" dirty="0" smtClean="0">
                <a:latin typeface="Chulabhorn Likit Text" panose="00000500000000000000" pitchFamily="50" charset="-34"/>
                <a:cs typeface="Chulabhorn Likit Text" panose="00000500000000000000" pitchFamily="50" charset="-34"/>
              </a:rPr>
              <a:t>วันพฤหัสบดีที่ 22 มิถุนายน </a:t>
            </a:r>
            <a:r>
              <a:rPr lang="th-TH" sz="1400" spc="-50" dirty="0">
                <a:latin typeface="Chulabhorn Likit Text" panose="00000500000000000000" pitchFamily="50" charset="-34"/>
                <a:cs typeface="Chulabhorn Likit Text" panose="00000500000000000000" pitchFamily="50" charset="-34"/>
              </a:rPr>
              <a:t>2566</a:t>
            </a:r>
            <a:endParaRPr lang="en-US" sz="1400" spc="-50" dirty="0">
              <a:latin typeface="Chulabhorn Likit Text" panose="00000500000000000000" pitchFamily="50" charset="-34"/>
              <a:ea typeface="Calibri"/>
              <a:cs typeface="Chulabhorn Likit Text" panose="00000500000000000000" pitchFamily="50" charset="-34"/>
            </a:endParaRPr>
          </a:p>
        </p:txBody>
      </p:sp>
      <p:grpSp>
        <p:nvGrpSpPr>
          <p:cNvPr id="24" name="กลุ่ม 23"/>
          <p:cNvGrpSpPr/>
          <p:nvPr/>
        </p:nvGrpSpPr>
        <p:grpSpPr>
          <a:xfrm>
            <a:off x="144757" y="3898533"/>
            <a:ext cx="3846182" cy="513293"/>
            <a:chOff x="107504" y="2499742"/>
            <a:chExt cx="3672408" cy="461963"/>
          </a:xfrm>
          <a:effectLst>
            <a:outerShdw blurRad="50800" dist="50800" dir="5400000" algn="ctr" rotWithShape="0">
              <a:srgbClr val="000000">
                <a:alpha val="80000"/>
              </a:srgbClr>
            </a:outerShdw>
          </a:effectLst>
        </p:grpSpPr>
        <p:grpSp>
          <p:nvGrpSpPr>
            <p:cNvPr id="18" name="กลุ่ม 17"/>
            <p:cNvGrpSpPr/>
            <p:nvPr/>
          </p:nvGrpSpPr>
          <p:grpSpPr>
            <a:xfrm>
              <a:off x="107504" y="2499742"/>
              <a:ext cx="3672408" cy="461963"/>
              <a:chOff x="249238" y="1177925"/>
              <a:chExt cx="4835525" cy="461963"/>
            </a:xfrm>
          </p:grpSpPr>
          <p:sp>
            <p:nvSpPr>
              <p:cNvPr id="19" name="สี่เหลี่ยมผืนผ้ามุมมน 10"/>
              <p:cNvSpPr/>
              <p:nvPr/>
            </p:nvSpPr>
            <p:spPr>
              <a:xfrm>
                <a:off x="503238" y="1177925"/>
                <a:ext cx="4581525" cy="461963"/>
              </a:xfrm>
              <a:prstGeom prst="round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r>
                  <a:rPr lang="th-TH" sz="2000" b="1" dirty="0">
                    <a:solidFill>
                      <a:schemeClr val="bg1"/>
                    </a:solidFill>
                    <a:effectLst>
                      <a:outerShdw blurRad="38100" dist="38100" dir="2700000" algn="tl">
                        <a:srgbClr val="000000">
                          <a:alpha val="43137"/>
                        </a:srgbClr>
                      </a:outerShdw>
                    </a:effectLst>
                    <a:latin typeface="TH SarabunPSK" pitchFamily="34" charset="-34"/>
                    <a:ea typeface="Tahoma" pitchFamily="34" charset="0"/>
                    <a:cs typeface="TH SarabunPSK" pitchFamily="34" charset="-34"/>
                  </a:rPr>
                  <a:t>สร้างสรรค์ชุมชนให้พึ่งตนเองได้</a:t>
                </a:r>
                <a:endParaRPr lang="th-TH" sz="2000" b="1" dirty="0">
                  <a:solidFill>
                    <a:schemeClr val="bg1"/>
                  </a:solidFill>
                  <a:effectLst>
                    <a:outerShdw blurRad="38100" dist="38100" dir="2700000" algn="tl">
                      <a:srgbClr val="000000">
                        <a:alpha val="43137"/>
                      </a:srgbClr>
                    </a:outerShdw>
                  </a:effectLst>
                </a:endParaRPr>
              </a:p>
            </p:txBody>
          </p:sp>
          <p:sp>
            <p:nvSpPr>
              <p:cNvPr id="20" name="สี่เหลี่ยมผืนผ้ามุมมน 10"/>
              <p:cNvSpPr/>
              <p:nvPr/>
            </p:nvSpPr>
            <p:spPr>
              <a:xfrm>
                <a:off x="350838" y="1177925"/>
                <a:ext cx="4167187" cy="461963"/>
              </a:xfrm>
              <a:prstGeom prst="roundRect">
                <a:avLst/>
              </a:prstGeom>
              <a:solidFill>
                <a:srgbClr val="A8D072"/>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r>
                  <a:rPr lang="th-TH" sz="2000" b="1" dirty="0">
                    <a:solidFill>
                      <a:schemeClr val="bg1"/>
                    </a:solidFill>
                    <a:effectLst>
                      <a:outerShdw blurRad="38100" dist="38100" dir="2700000" algn="tl">
                        <a:srgbClr val="000000">
                          <a:alpha val="43137"/>
                        </a:srgbClr>
                      </a:outerShdw>
                    </a:effectLst>
                    <a:latin typeface="TH SarabunPSK" pitchFamily="34" charset="-34"/>
                    <a:ea typeface="Tahoma" pitchFamily="34" charset="0"/>
                    <a:cs typeface="TH SarabunPSK" pitchFamily="34" charset="-34"/>
                  </a:rPr>
                  <a:t>สร้างสรรค์ชุมชนให้พึ่งตนเองได้</a:t>
                </a:r>
                <a:endParaRPr lang="th-TH" sz="2000" b="1" dirty="0">
                  <a:solidFill>
                    <a:schemeClr val="bg1"/>
                  </a:solidFill>
                  <a:effectLst>
                    <a:outerShdw blurRad="38100" dist="38100" dir="2700000" algn="tl">
                      <a:srgbClr val="000000">
                        <a:alpha val="43137"/>
                      </a:srgbClr>
                    </a:outerShdw>
                  </a:effectLst>
                </a:endParaRPr>
              </a:p>
            </p:txBody>
          </p:sp>
          <p:sp>
            <p:nvSpPr>
              <p:cNvPr id="21" name="สี่เหลี่ยมผืนผ้ามุมมน 10"/>
              <p:cNvSpPr/>
              <p:nvPr/>
            </p:nvSpPr>
            <p:spPr>
              <a:xfrm>
                <a:off x="249238" y="1177925"/>
                <a:ext cx="4167187" cy="461963"/>
              </a:xfrm>
              <a:prstGeom prst="roundRect">
                <a:avLst/>
              </a:prstGeom>
              <a:solidFill>
                <a:srgbClr val="DCECC6"/>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a:t>
                </a:r>
                <a:r>
                  <a:rPr lang="en-US" sz="1500" b="1" dirty="0">
                    <a:solidFill>
                      <a:schemeClr val="tx1"/>
                    </a:solidFill>
                    <a:latin typeface="Chulabhorn Likit Text" panose="00000500000000000000" pitchFamily="50" charset="-34"/>
                    <a:cs typeface="Chulabhorn Likit Text" panose="00000500000000000000" pitchFamily="50" charset="-34"/>
                  </a:rPr>
                  <a:t>3</a:t>
                </a:r>
                <a:r>
                  <a:rPr lang="th-TH" sz="1500" b="1" dirty="0">
                    <a:solidFill>
                      <a:schemeClr val="tx1"/>
                    </a:solidFill>
                    <a:latin typeface="Chulabhorn Likit Text" panose="00000500000000000000" pitchFamily="50" charset="-34"/>
                    <a:cs typeface="Chulabhorn Likit Text" panose="00000500000000000000" pitchFamily="50" charset="-34"/>
                  </a:rPr>
                  <a:t> </a:t>
                </a:r>
                <a:r>
                  <a:rPr lang="en-US" sz="1500" b="1" dirty="0">
                    <a:solidFill>
                      <a:schemeClr val="tx1"/>
                    </a:solidFill>
                    <a:latin typeface="Chulabhorn Likit Text" panose="00000500000000000000" pitchFamily="50" charset="-34"/>
                    <a:cs typeface="Chulabhorn Likit Text" panose="00000500000000000000" pitchFamily="50" charset="-34"/>
                  </a:rPr>
                  <a:t>:</a:t>
                </a:r>
                <a:r>
                  <a:rPr lang="th-TH" sz="1500" b="1" dirty="0">
                    <a:solidFill>
                      <a:schemeClr val="tx1"/>
                    </a:solidFill>
                    <a:latin typeface="Chulabhorn Likit Text" panose="00000500000000000000" pitchFamily="50" charset="-34"/>
                    <a:cs typeface="Chulabhorn Likit Text" panose="00000500000000000000" pitchFamily="50" charset="-34"/>
                  </a:rPr>
                  <a:t> สืบเนื่องจากการประชุม</a:t>
                </a:r>
              </a:p>
            </p:txBody>
          </p:sp>
        </p:grpSp>
        <p:sp>
          <p:nvSpPr>
            <p:cNvPr id="23" name="สี่เหลี่ยมผืนผ้า 22"/>
            <p:cNvSpPr/>
            <p:nvPr/>
          </p:nvSpPr>
          <p:spPr>
            <a:xfrm>
              <a:off x="3401268" y="2581106"/>
              <a:ext cx="332197" cy="360098"/>
            </a:xfrm>
            <a:prstGeom prst="rect">
              <a:avLst/>
            </a:prstGeom>
          </p:spPr>
          <p:txBody>
            <a:bodyPr wrap="none">
              <a:spAutoFit/>
            </a:bodyPr>
            <a:lstStyle/>
            <a:p>
              <a:pPr algn="ctr"/>
              <a:r>
                <a:rPr lang="en-US" sz="2000" b="1" dirty="0">
                  <a:latin typeface="Chulabhorn Likit Text" panose="00000500000000000000" pitchFamily="50" charset="-34"/>
                  <a:cs typeface="Chulabhorn Likit Text" panose="00000500000000000000" pitchFamily="50" charset="-34"/>
                </a:rPr>
                <a:t>3</a:t>
              </a:r>
              <a:endParaRPr lang="th-TH" sz="2000" dirty="0">
                <a:latin typeface="Chulabhorn Likit Text" panose="00000500000000000000" pitchFamily="50" charset="-34"/>
                <a:cs typeface="Chulabhorn Likit Text" panose="00000500000000000000" pitchFamily="50" charset="-34"/>
              </a:endParaRPr>
            </a:p>
          </p:txBody>
        </p:sp>
      </p:grpSp>
      <p:sp>
        <p:nvSpPr>
          <p:cNvPr id="2" name="Rectangle 1"/>
          <p:cNvSpPr/>
          <p:nvPr/>
        </p:nvSpPr>
        <p:spPr>
          <a:xfrm>
            <a:off x="4117057" y="1893080"/>
            <a:ext cx="5546251" cy="307777"/>
          </a:xfrm>
          <a:prstGeom prst="rect">
            <a:avLst/>
          </a:prstGeom>
        </p:spPr>
        <p:txBody>
          <a:bodyPr wrap="square">
            <a:spAutoFit/>
          </a:bodyPr>
          <a:lstStyle/>
          <a:p>
            <a:r>
              <a:rPr lang="th-TH" sz="1400" dirty="0">
                <a:latin typeface="Chulabhorn Likit Text" panose="00000500000000000000" pitchFamily="50" charset="-34"/>
                <a:cs typeface="Chulabhorn Likit Text" panose="00000500000000000000" pitchFamily="50" charset="-34"/>
              </a:rPr>
              <a:t>-</a:t>
            </a:r>
            <a:endParaRPr lang="en-US" sz="1400" dirty="0">
              <a:latin typeface="Chulabhorn Likit Text" panose="00000500000000000000" pitchFamily="50" charset="-34"/>
              <a:cs typeface="Chulabhorn Likit Text" panose="00000500000000000000" pitchFamily="50" charset="-34"/>
            </a:endParaRPr>
          </a:p>
        </p:txBody>
      </p:sp>
      <p:grpSp>
        <p:nvGrpSpPr>
          <p:cNvPr id="89" name="Group 88"/>
          <p:cNvGrpSpPr/>
          <p:nvPr/>
        </p:nvGrpSpPr>
        <p:grpSpPr>
          <a:xfrm>
            <a:off x="-23585" y="5154909"/>
            <a:ext cx="10183585" cy="694389"/>
            <a:chOff x="-23585" y="5134125"/>
            <a:chExt cx="10183585" cy="715174"/>
          </a:xfrm>
        </p:grpSpPr>
        <p:grpSp>
          <p:nvGrpSpPr>
            <p:cNvPr id="90" name="กลุ่ม 1">
              <a:extLst>
                <a:ext uri="{FF2B5EF4-FFF2-40B4-BE49-F238E27FC236}">
                  <a16:creationId xmlns:a16="http://schemas.microsoft.com/office/drawing/2014/main" id="{58DAA6D8-19A9-434E-BD10-9F227ECAADEE}"/>
                </a:ext>
              </a:extLst>
            </p:cNvPr>
            <p:cNvGrpSpPr/>
            <p:nvPr/>
          </p:nvGrpSpPr>
          <p:grpSpPr>
            <a:xfrm>
              <a:off x="-23585" y="5274993"/>
              <a:ext cx="10183585" cy="470079"/>
              <a:chOff x="-21227" y="4621292"/>
              <a:chExt cx="9165228" cy="561020"/>
            </a:xfrm>
          </p:grpSpPr>
          <p:grpSp>
            <p:nvGrpSpPr>
              <p:cNvPr id="97" name="กลุ่ม 7">
                <a:extLst>
                  <a:ext uri="{FF2B5EF4-FFF2-40B4-BE49-F238E27FC236}">
                    <a16:creationId xmlns:a16="http://schemas.microsoft.com/office/drawing/2014/main" id="{30C28730-7CDF-4231-A774-6A7122EB4AEA}"/>
                  </a:ext>
                </a:extLst>
              </p:cNvPr>
              <p:cNvGrpSpPr/>
              <p:nvPr/>
            </p:nvGrpSpPr>
            <p:grpSpPr>
              <a:xfrm>
                <a:off x="-21227" y="4635401"/>
                <a:ext cx="5133812" cy="546911"/>
                <a:chOff x="-45702" y="6428830"/>
                <a:chExt cx="7109735" cy="450425"/>
              </a:xfrm>
            </p:grpSpPr>
            <p:sp>
              <p:nvSpPr>
                <p:cNvPr id="10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10"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9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9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2"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9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9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9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6"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65" name="TextBox 64"/>
          <p:cNvSpPr txBox="1"/>
          <p:nvPr/>
        </p:nvSpPr>
        <p:spPr>
          <a:xfrm>
            <a:off x="0" y="884220"/>
            <a:ext cx="7202708" cy="369332"/>
          </a:xfrm>
          <a:prstGeom prst="rect">
            <a:avLst/>
          </a:prstGeom>
          <a:solidFill>
            <a:schemeClr val="accent3">
              <a:lumMod val="20000"/>
              <a:lumOff val="80000"/>
              <a:alpha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th-TH" b="1" dirty="0">
                <a:solidFill>
                  <a:schemeClr val="tx1"/>
                </a:solidFill>
                <a:latin typeface="Chulabhorn Likit Text" panose="00000500000000000000" pitchFamily="50" charset="-34"/>
                <a:cs typeface="Chulabhorn Likit Text" panose="00000500000000000000" pitchFamily="50" charset="-34"/>
              </a:rPr>
              <a:t>ระเบียบวาระการประชุมคณะกรรมการบริหารกองทุนพัฒนาบทบาทสตรี </a:t>
            </a:r>
          </a:p>
        </p:txBody>
      </p:sp>
      <p:grpSp>
        <p:nvGrpSpPr>
          <p:cNvPr id="62"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6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2462170998"/>
              </p:ext>
            </p:extLst>
          </p:nvPr>
        </p:nvGraphicFramePr>
        <p:xfrm>
          <a:off x="295998" y="653367"/>
          <a:ext cx="9611931" cy="4567924"/>
        </p:xfrm>
        <a:graphic>
          <a:graphicData uri="http://schemas.openxmlformats.org/drawingml/2006/table">
            <a:tbl>
              <a:tblPr firstRow="1" bandRow="1">
                <a:tableStyleId>{5C22544A-7EE6-4342-B048-85BDC9FD1C3A}</a:tableStyleId>
              </a:tblPr>
              <a:tblGrid>
                <a:gridCol w="726481">
                  <a:extLst>
                    <a:ext uri="{9D8B030D-6E8A-4147-A177-3AD203B41FA5}">
                      <a16:colId xmlns:a16="http://schemas.microsoft.com/office/drawing/2014/main" val="20000"/>
                    </a:ext>
                  </a:extLst>
                </a:gridCol>
                <a:gridCol w="1418439">
                  <a:extLst>
                    <a:ext uri="{9D8B030D-6E8A-4147-A177-3AD203B41FA5}">
                      <a16:colId xmlns:a16="http://schemas.microsoft.com/office/drawing/2014/main" val="20001"/>
                    </a:ext>
                  </a:extLst>
                </a:gridCol>
                <a:gridCol w="1570126">
                  <a:extLst>
                    <a:ext uri="{9D8B030D-6E8A-4147-A177-3AD203B41FA5}">
                      <a16:colId xmlns:a16="http://schemas.microsoft.com/office/drawing/2014/main" val="20002"/>
                    </a:ext>
                  </a:extLst>
                </a:gridCol>
                <a:gridCol w="1559658">
                  <a:extLst>
                    <a:ext uri="{9D8B030D-6E8A-4147-A177-3AD203B41FA5}">
                      <a16:colId xmlns:a16="http://schemas.microsoft.com/office/drawing/2014/main" val="20003"/>
                    </a:ext>
                  </a:extLst>
                </a:gridCol>
                <a:gridCol w="900393">
                  <a:extLst>
                    <a:ext uri="{9D8B030D-6E8A-4147-A177-3AD203B41FA5}">
                      <a16:colId xmlns:a16="http://schemas.microsoft.com/office/drawing/2014/main" val="20004"/>
                    </a:ext>
                  </a:extLst>
                </a:gridCol>
                <a:gridCol w="1871952">
                  <a:extLst>
                    <a:ext uri="{9D8B030D-6E8A-4147-A177-3AD203B41FA5}">
                      <a16:colId xmlns:a16="http://schemas.microsoft.com/office/drawing/2014/main" val="1470791809"/>
                    </a:ext>
                  </a:extLst>
                </a:gridCol>
                <a:gridCol w="1564882">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บึงกาฬ</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8,716,780.00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8,438,263.25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96.80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-3.20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278,516.75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เชียงราย</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13,383,390.00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12,945,186.00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96.73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-3.27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438,204.00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แพร่</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11,859,080.00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11,464,540.42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96.67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-3.33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394,539.58</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อุตรดิตถ์</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8,719,805.00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8,415,727.70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96.51</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-3.49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304,077.30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มุกดาหาร</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8,060,135.00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7,759,246.44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96.27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-3.73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300,888.56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ลำพูน</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9,159,405.00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8,810,304.00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96.19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-3.81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349,101.00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กาญจนบุรี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13,564,515.00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13,043,911.02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96.16</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-3.84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520,603.98</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ปราจีนบุรี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9,049,305.00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8,633,555.85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95.41</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-4.59</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415,749.15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ประจวบคีรีขันธ์</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14,789,380.00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14,076,226.85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95.18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-4.82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713,153.15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ราชบุรี</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13,281,515.00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12,610,814.63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94.95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-5.05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670,700.37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419201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4144636681"/>
              </p:ext>
            </p:extLst>
          </p:nvPr>
        </p:nvGraphicFramePr>
        <p:xfrm>
          <a:off x="295998" y="653367"/>
          <a:ext cx="9600357" cy="4567924"/>
        </p:xfrm>
        <a:graphic>
          <a:graphicData uri="http://schemas.openxmlformats.org/drawingml/2006/table">
            <a:tbl>
              <a:tblPr firstRow="1" bandRow="1">
                <a:tableStyleId>{5C22544A-7EE6-4342-B048-85BDC9FD1C3A}</a:tableStyleId>
              </a:tblPr>
              <a:tblGrid>
                <a:gridCol w="725606">
                  <a:extLst>
                    <a:ext uri="{9D8B030D-6E8A-4147-A177-3AD203B41FA5}">
                      <a16:colId xmlns:a16="http://schemas.microsoft.com/office/drawing/2014/main" val="20000"/>
                    </a:ext>
                  </a:extLst>
                </a:gridCol>
                <a:gridCol w="1416731">
                  <a:extLst>
                    <a:ext uri="{9D8B030D-6E8A-4147-A177-3AD203B41FA5}">
                      <a16:colId xmlns:a16="http://schemas.microsoft.com/office/drawing/2014/main" val="20001"/>
                    </a:ext>
                  </a:extLst>
                </a:gridCol>
                <a:gridCol w="1568235">
                  <a:extLst>
                    <a:ext uri="{9D8B030D-6E8A-4147-A177-3AD203B41FA5}">
                      <a16:colId xmlns:a16="http://schemas.microsoft.com/office/drawing/2014/main" val="20002"/>
                    </a:ext>
                  </a:extLst>
                </a:gridCol>
                <a:gridCol w="1557780">
                  <a:extLst>
                    <a:ext uri="{9D8B030D-6E8A-4147-A177-3AD203B41FA5}">
                      <a16:colId xmlns:a16="http://schemas.microsoft.com/office/drawing/2014/main" val="20003"/>
                    </a:ext>
                  </a:extLst>
                </a:gridCol>
                <a:gridCol w="899309">
                  <a:extLst>
                    <a:ext uri="{9D8B030D-6E8A-4147-A177-3AD203B41FA5}">
                      <a16:colId xmlns:a16="http://schemas.microsoft.com/office/drawing/2014/main" val="20004"/>
                    </a:ext>
                  </a:extLst>
                </a:gridCol>
                <a:gridCol w="1952383">
                  <a:extLst>
                    <a:ext uri="{9D8B030D-6E8A-4147-A177-3AD203B41FA5}">
                      <a16:colId xmlns:a16="http://schemas.microsoft.com/office/drawing/2014/main" val="1470791809"/>
                    </a:ext>
                  </a:extLst>
                </a:gridCol>
                <a:gridCol w="1480313">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ตรัง</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10,908,290.00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10,352,312.59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94.90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-5.10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555,977.41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22</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สตูล</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5,876,170.00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5,533,742.00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94.17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-5.83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342,428.00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ระนอง</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6,865,755.00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6,446,146.00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93.89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-6.11</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419,609.00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กระบี่</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6,292,855.00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5,902,657.66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93.80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-6.20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390,197.34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ปัตตานี</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10,849,942.00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10,162,718.05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93.67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-6.33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687,223.95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26</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อำนาจเจริญ</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7,300,955.00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6,837,874.73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93.66</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-6.34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463,080.27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ชลบุรี</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10,061,940.00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9,422,520.16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93.65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-6.35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639,419.84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ชุมพร</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8,513,380.00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7,961,305.55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93.52</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-6.48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552,074.45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นราธิวาส</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12,559,685.00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11,686,004.43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93.04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-6.96</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873,680.57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สมุทรสงคราม</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5,311,869.00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4,920,365.95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92.63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-7.37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391,503.05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08039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140793495"/>
              </p:ext>
            </p:extLst>
          </p:nvPr>
        </p:nvGraphicFramePr>
        <p:xfrm>
          <a:off x="295998" y="653367"/>
          <a:ext cx="9635079" cy="4567924"/>
        </p:xfrm>
        <a:graphic>
          <a:graphicData uri="http://schemas.openxmlformats.org/drawingml/2006/table">
            <a:tbl>
              <a:tblPr firstRow="1" bandRow="1">
                <a:tableStyleId>{5C22544A-7EE6-4342-B048-85BDC9FD1C3A}</a:tableStyleId>
              </a:tblPr>
              <a:tblGrid>
                <a:gridCol w="728230">
                  <a:extLst>
                    <a:ext uri="{9D8B030D-6E8A-4147-A177-3AD203B41FA5}">
                      <a16:colId xmlns:a16="http://schemas.microsoft.com/office/drawing/2014/main" val="20000"/>
                    </a:ext>
                  </a:extLst>
                </a:gridCol>
                <a:gridCol w="1421855">
                  <a:extLst>
                    <a:ext uri="{9D8B030D-6E8A-4147-A177-3AD203B41FA5}">
                      <a16:colId xmlns:a16="http://schemas.microsoft.com/office/drawing/2014/main" val="20001"/>
                    </a:ext>
                  </a:extLst>
                </a:gridCol>
                <a:gridCol w="1573907">
                  <a:extLst>
                    <a:ext uri="{9D8B030D-6E8A-4147-A177-3AD203B41FA5}">
                      <a16:colId xmlns:a16="http://schemas.microsoft.com/office/drawing/2014/main" val="20002"/>
                    </a:ext>
                  </a:extLst>
                </a:gridCol>
                <a:gridCol w="1563414">
                  <a:extLst>
                    <a:ext uri="{9D8B030D-6E8A-4147-A177-3AD203B41FA5}">
                      <a16:colId xmlns:a16="http://schemas.microsoft.com/office/drawing/2014/main" val="20003"/>
                    </a:ext>
                  </a:extLst>
                </a:gridCol>
                <a:gridCol w="902562">
                  <a:extLst>
                    <a:ext uri="{9D8B030D-6E8A-4147-A177-3AD203B41FA5}">
                      <a16:colId xmlns:a16="http://schemas.microsoft.com/office/drawing/2014/main" val="20004"/>
                    </a:ext>
                  </a:extLst>
                </a:gridCol>
                <a:gridCol w="1905680">
                  <a:extLst>
                    <a:ext uri="{9D8B030D-6E8A-4147-A177-3AD203B41FA5}">
                      <a16:colId xmlns:a16="http://schemas.microsoft.com/office/drawing/2014/main" val="1470791809"/>
                    </a:ext>
                  </a:extLst>
                </a:gridCol>
                <a:gridCol w="1539431">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31</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แม่ฮ่องสอน</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11,618,805.00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10,754,080.00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92.56</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-7.44</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864,725.00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32</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ร้อยเอ็ด</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15,058,340.00</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13,891,678.21</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92.25</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-7.75</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1,166,661.79</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33</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ศรีสะเกษ</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14,090,910.00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12,993,430.00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92.21</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-7.79</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1,097,480.00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34</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ระยอง</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11,252,350.00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10,366,777.64</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92.13</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-7.87</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885,572.36</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35</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สงขลา</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9,973,546.00</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9,174,003.88</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91.98</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-8.02</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799,542.12</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36</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เพชรบุรี</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9,528,195.00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8,725,305.83</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91.57</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-8.43</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802,889.17</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37</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นนทบุรี</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5,198,158.00</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4,756,017.00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91.49</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-8.51</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442,141.00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38</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ชัยนาท</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8,582,980.00</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7,834,039.04</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91.27</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-8.73</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748,940.96</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39</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นครราชสีมา</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16,606,347.00</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15,149,356.40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91.23</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-8.77</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1,456,990.60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40</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ขอนแก่น</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12,936,887.00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11,787,597.70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91.12</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-8.88</a:t>
                      </a:r>
                      <a:endParaRPr lang="en-US" sz="16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1,149,289.30</a:t>
                      </a:r>
                      <a:endParaRPr lang="en-US" sz="16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61068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220655605"/>
              </p:ext>
            </p:extLst>
          </p:nvPr>
        </p:nvGraphicFramePr>
        <p:xfrm>
          <a:off x="295998" y="653367"/>
          <a:ext cx="9669805" cy="4567924"/>
        </p:xfrm>
        <a:graphic>
          <a:graphicData uri="http://schemas.openxmlformats.org/drawingml/2006/table">
            <a:tbl>
              <a:tblPr firstRow="1" bandRow="1">
                <a:tableStyleId>{5C22544A-7EE6-4342-B048-85BDC9FD1C3A}</a:tableStyleId>
              </a:tblPr>
              <a:tblGrid>
                <a:gridCol w="730855">
                  <a:extLst>
                    <a:ext uri="{9D8B030D-6E8A-4147-A177-3AD203B41FA5}">
                      <a16:colId xmlns:a16="http://schemas.microsoft.com/office/drawing/2014/main" val="20000"/>
                    </a:ext>
                  </a:extLst>
                </a:gridCol>
                <a:gridCol w="1426980">
                  <a:extLst>
                    <a:ext uri="{9D8B030D-6E8A-4147-A177-3AD203B41FA5}">
                      <a16:colId xmlns:a16="http://schemas.microsoft.com/office/drawing/2014/main" val="20001"/>
                    </a:ext>
                  </a:extLst>
                </a:gridCol>
                <a:gridCol w="1579579">
                  <a:extLst>
                    <a:ext uri="{9D8B030D-6E8A-4147-A177-3AD203B41FA5}">
                      <a16:colId xmlns:a16="http://schemas.microsoft.com/office/drawing/2014/main" val="20002"/>
                    </a:ext>
                  </a:extLst>
                </a:gridCol>
                <a:gridCol w="1569049">
                  <a:extLst>
                    <a:ext uri="{9D8B030D-6E8A-4147-A177-3AD203B41FA5}">
                      <a16:colId xmlns:a16="http://schemas.microsoft.com/office/drawing/2014/main" val="20003"/>
                    </a:ext>
                  </a:extLst>
                </a:gridCol>
                <a:gridCol w="905815">
                  <a:extLst>
                    <a:ext uri="{9D8B030D-6E8A-4147-A177-3AD203B41FA5}">
                      <a16:colId xmlns:a16="http://schemas.microsoft.com/office/drawing/2014/main" val="20004"/>
                    </a:ext>
                  </a:extLst>
                </a:gridCol>
                <a:gridCol w="1952818">
                  <a:extLst>
                    <a:ext uri="{9D8B030D-6E8A-4147-A177-3AD203B41FA5}">
                      <a16:colId xmlns:a16="http://schemas.microsoft.com/office/drawing/2014/main" val="1470791809"/>
                    </a:ext>
                  </a:extLst>
                </a:gridCol>
                <a:gridCol w="1504709">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41</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ตราด</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5,883,205.00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5,348,277.31</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90.91</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-9.09</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534,927.69</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42</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สิงห์บุรี</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3,844,170.00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3,491,398.87</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90.82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-9.18</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352,771.13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นครศรีธรรมราช</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14,192,565.00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12,881,435.50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90.76</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-9.24</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1,311,129.50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44</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ภูเก็ต</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4,306,800.00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3,904,833.00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90.67</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401,967.00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45</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นครปฐม</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6,959,915.00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6,296,290.00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90.47</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-9.53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663,625.00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46</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นครสวรรค์</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10,064,915.00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9,081,578.13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90.23</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-9.77</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983,336.87</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47</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อุบลราชธานี</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13,034,405.00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11,736,684.37</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90.04</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-9.96</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1,297,720.63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48</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บุรีรัมย์</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16,579,765.00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14,914,853.50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89.96</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-10.04</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1,664,911.50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49</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กาฬสินธุ์</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12,865,190.00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11,568,102.00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89.92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-10.08</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1,297,088.00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ชัยภูมิ</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19,788,880.00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17,779,413.50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89.85</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-10.15</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2,009,466.50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510300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3960582728"/>
              </p:ext>
            </p:extLst>
          </p:nvPr>
        </p:nvGraphicFramePr>
        <p:xfrm>
          <a:off x="295998" y="653367"/>
          <a:ext cx="9658231" cy="4567924"/>
        </p:xfrm>
        <a:graphic>
          <a:graphicData uri="http://schemas.openxmlformats.org/drawingml/2006/table">
            <a:tbl>
              <a:tblPr firstRow="1" bandRow="1">
                <a:tableStyleId>{5C22544A-7EE6-4342-B048-85BDC9FD1C3A}</a:tableStyleId>
              </a:tblPr>
              <a:tblGrid>
                <a:gridCol w="729980">
                  <a:extLst>
                    <a:ext uri="{9D8B030D-6E8A-4147-A177-3AD203B41FA5}">
                      <a16:colId xmlns:a16="http://schemas.microsoft.com/office/drawing/2014/main" val="20000"/>
                    </a:ext>
                  </a:extLst>
                </a:gridCol>
                <a:gridCol w="1425272">
                  <a:extLst>
                    <a:ext uri="{9D8B030D-6E8A-4147-A177-3AD203B41FA5}">
                      <a16:colId xmlns:a16="http://schemas.microsoft.com/office/drawing/2014/main" val="20001"/>
                    </a:ext>
                  </a:extLst>
                </a:gridCol>
                <a:gridCol w="1577689">
                  <a:extLst>
                    <a:ext uri="{9D8B030D-6E8A-4147-A177-3AD203B41FA5}">
                      <a16:colId xmlns:a16="http://schemas.microsoft.com/office/drawing/2014/main" val="20002"/>
                    </a:ext>
                  </a:extLst>
                </a:gridCol>
                <a:gridCol w="1567171">
                  <a:extLst>
                    <a:ext uri="{9D8B030D-6E8A-4147-A177-3AD203B41FA5}">
                      <a16:colId xmlns:a16="http://schemas.microsoft.com/office/drawing/2014/main" val="20003"/>
                    </a:ext>
                  </a:extLst>
                </a:gridCol>
                <a:gridCol w="904730">
                  <a:extLst>
                    <a:ext uri="{9D8B030D-6E8A-4147-A177-3AD203B41FA5}">
                      <a16:colId xmlns:a16="http://schemas.microsoft.com/office/drawing/2014/main" val="20004"/>
                    </a:ext>
                  </a:extLst>
                </a:gridCol>
                <a:gridCol w="1881387">
                  <a:extLst>
                    <a:ext uri="{9D8B030D-6E8A-4147-A177-3AD203B41FA5}">
                      <a16:colId xmlns:a16="http://schemas.microsoft.com/office/drawing/2014/main" val="1470791809"/>
                    </a:ext>
                  </a:extLst>
                </a:gridCol>
                <a:gridCol w="1572002">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พระนครศรีอยุธยา</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12,391,190.00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11,109,639.94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89.66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-10.34</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1,281,550.06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เลย</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8,251,674.00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7,385,110.58</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89.50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-10.50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866,563.42</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ลำปาง</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9,362,696.00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8,351,496.06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89.20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-10.80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1,011,199.94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นครนายก</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5,068,625.00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4,499,389.65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88.77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-11.23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569,235.35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พังงา</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4,622,580.00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4,095,702.00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88.60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-11.40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526,878.00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หนองบัวลำภู</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9,744,980.00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8,632,732.00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88.59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-11.41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1,112,248.00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พัทลุง</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3,992,100.00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3,516,837.01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88.09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-11.91</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475,262.99</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58</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ยะลา</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3,728,780.00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3,260,015.63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87.43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-12.57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468,764.37</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59</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เชียงใหม่</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21,426,757.00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18,690,302.96</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87.23</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-12.77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2,736,454.04</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60</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หนองคาย</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10,385,255.00</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9,051,189.63</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87.15</a:t>
                      </a:r>
                      <a:endParaRPr lang="en-US" sz="12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-12.85</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1,334,065.37</a:t>
                      </a:r>
                      <a:endParaRPr lang="en-US" sz="12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35903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823723646"/>
              </p:ext>
            </p:extLst>
          </p:nvPr>
        </p:nvGraphicFramePr>
        <p:xfrm>
          <a:off x="295998" y="653367"/>
          <a:ext cx="9669805" cy="4567924"/>
        </p:xfrm>
        <a:graphic>
          <a:graphicData uri="http://schemas.openxmlformats.org/drawingml/2006/table">
            <a:tbl>
              <a:tblPr firstRow="1" bandRow="1">
                <a:tableStyleId>{5C22544A-7EE6-4342-B048-85BDC9FD1C3A}</a:tableStyleId>
              </a:tblPr>
              <a:tblGrid>
                <a:gridCol w="730855">
                  <a:extLst>
                    <a:ext uri="{9D8B030D-6E8A-4147-A177-3AD203B41FA5}">
                      <a16:colId xmlns:a16="http://schemas.microsoft.com/office/drawing/2014/main" val="20000"/>
                    </a:ext>
                  </a:extLst>
                </a:gridCol>
                <a:gridCol w="1426980">
                  <a:extLst>
                    <a:ext uri="{9D8B030D-6E8A-4147-A177-3AD203B41FA5}">
                      <a16:colId xmlns:a16="http://schemas.microsoft.com/office/drawing/2014/main" val="20001"/>
                    </a:ext>
                  </a:extLst>
                </a:gridCol>
                <a:gridCol w="1579579">
                  <a:extLst>
                    <a:ext uri="{9D8B030D-6E8A-4147-A177-3AD203B41FA5}">
                      <a16:colId xmlns:a16="http://schemas.microsoft.com/office/drawing/2014/main" val="20002"/>
                    </a:ext>
                  </a:extLst>
                </a:gridCol>
                <a:gridCol w="1569049">
                  <a:extLst>
                    <a:ext uri="{9D8B030D-6E8A-4147-A177-3AD203B41FA5}">
                      <a16:colId xmlns:a16="http://schemas.microsoft.com/office/drawing/2014/main" val="20003"/>
                    </a:ext>
                  </a:extLst>
                </a:gridCol>
                <a:gridCol w="905815">
                  <a:extLst>
                    <a:ext uri="{9D8B030D-6E8A-4147-A177-3AD203B41FA5}">
                      <a16:colId xmlns:a16="http://schemas.microsoft.com/office/drawing/2014/main" val="20004"/>
                    </a:ext>
                  </a:extLst>
                </a:gridCol>
                <a:gridCol w="1906519">
                  <a:extLst>
                    <a:ext uri="{9D8B030D-6E8A-4147-A177-3AD203B41FA5}">
                      <a16:colId xmlns:a16="http://schemas.microsoft.com/office/drawing/2014/main" val="1470791809"/>
                    </a:ext>
                  </a:extLst>
                </a:gridCol>
                <a:gridCol w="1551008">
                  <a:extLst>
                    <a:ext uri="{9D8B030D-6E8A-4147-A177-3AD203B41FA5}">
                      <a16:colId xmlns:a16="http://schemas.microsoft.com/office/drawing/2014/main" val="3504360862"/>
                    </a:ext>
                  </a:extLst>
                </a:gridCol>
              </a:tblGrid>
              <a:tr h="452860">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273470">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11938">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61</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สระแก้ว</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12,916,995.00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11,214,255.08</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86.82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-13.18</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1,702,739.92</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391813">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ฉะเชิงเทรา</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9,118,787.00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7,906,002.34</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86.70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-13.30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1,212,784.66</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399585">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63</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น่าน</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12,153,605.00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10,391,113.87</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85.50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-14.50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1,762,491.13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64</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ลพบุรี</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12,218,115.00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10,425,644.44</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85.33</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-14.67</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1,792,470.56</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65</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กำแพงเพชร</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11,088,465.00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9,261,463.00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83.52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-16.48</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1,827,002.00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66</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สุพรรณบุรี</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13,891,890.00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11,495,192.75</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82.75</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-17.25</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2,396,697.25</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67</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ตาก</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13,764,915.00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11,330,937.44</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82.32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-17.68</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2,433,977.56</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68</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อุดรธานี</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13,807,335.00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11,363,976.00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82.30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-17.70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2,443,359.00</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8"/>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69</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พะเยา</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9,360,161.00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7,645,231.37</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81.68</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-18.32</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1,714,929.63</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9"/>
                  </a:ext>
                </a:extLst>
              </a:tr>
              <a:tr h="376894">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70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นครพนม</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11,442,540.00</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9,301,926.72</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81.29</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-18.71</a:t>
                      </a:r>
                      <a:endParaRPr lang="en-US" sz="1600" b="1">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rgbClr val="000000"/>
                          </a:solidFill>
                          <a:effectLst/>
                          <a:latin typeface="Chulabhorn Likit Text" panose="00000500000000000000" pitchFamily="50" charset="-34"/>
                          <a:ea typeface="Calibri" panose="020F0502020204030204" pitchFamily="34" charset="0"/>
                          <a:cs typeface="Chulabhorn Likit Text" panose="00000500000000000000" pitchFamily="50" charset="-34"/>
                        </a:rPr>
                        <a:t>2,140,613.28</a:t>
                      </a:r>
                      <a:endParaRPr lang="en-US" sz="1600" b="1" dirty="0">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10"/>
                  </a:ext>
                </a:extLst>
              </a:tr>
            </a:tbl>
          </a:graphicData>
        </a:graphic>
      </p:graphicFrame>
      <p:grpSp>
        <p:nvGrpSpPr>
          <p:cNvPr id="29"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30"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40220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83" y="5154909"/>
            <a:ext cx="10183585" cy="694389"/>
            <a:chOff x="-23583" y="5154909"/>
            <a:chExt cx="10183585" cy="694389"/>
          </a:xfrm>
        </p:grpSpPr>
        <p:grpSp>
          <p:nvGrpSpPr>
            <p:cNvPr id="59" name="Group 58"/>
            <p:cNvGrpSpPr/>
            <p:nvPr/>
          </p:nvGrpSpPr>
          <p:grpSpPr>
            <a:xfrm>
              <a:off x="-23583" y="5154909"/>
              <a:ext cx="10183585" cy="694389"/>
              <a:chOff x="-23583" y="5134125"/>
              <a:chExt cx="10183585" cy="715174"/>
            </a:xfrm>
          </p:grpSpPr>
          <p:grpSp>
            <p:nvGrpSpPr>
              <p:cNvPr id="6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6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6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6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7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6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6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6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6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6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grpSp>
        <p:nvGrpSpPr>
          <p:cNvPr id="75" name="กลุ่ม 25">
            <a:extLst>
              <a:ext uri="{FF2B5EF4-FFF2-40B4-BE49-F238E27FC236}">
                <a16:creationId xmlns:a16="http://schemas.microsoft.com/office/drawing/2014/main" id="{7D06518B-9B45-4201-A300-3BEEF5DCD03B}"/>
              </a:ext>
            </a:extLst>
          </p:cNvPr>
          <p:cNvGrpSpPr/>
          <p:nvPr/>
        </p:nvGrpSpPr>
        <p:grpSpPr>
          <a:xfrm>
            <a:off x="-23582" y="-19382"/>
            <a:ext cx="10201628" cy="562646"/>
            <a:chOff x="-21224" y="-57269"/>
            <a:chExt cx="9181465" cy="506381"/>
          </a:xfrm>
        </p:grpSpPr>
        <p:sp>
          <p:nvSpPr>
            <p:cNvPr id="76" name="รูปแบบอิสระ: รูปร่าง 62">
              <a:extLst>
                <a:ext uri="{FF2B5EF4-FFF2-40B4-BE49-F238E27FC236}">
                  <a16:creationId xmlns:a16="http://schemas.microsoft.com/office/drawing/2014/main" id="{763F6E50-E3DE-4F2F-B389-800C6A2058F9}"/>
                </a:ext>
              </a:extLst>
            </p:cNvPr>
            <p:cNvSpPr/>
            <p:nvPr/>
          </p:nvSpPr>
          <p:spPr>
            <a:xfrm rot="10800000">
              <a:off x="-21224" y="301194"/>
              <a:ext cx="9181465" cy="147918"/>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8" name="สี่เหลี่ยมผืนผ้า 11">
              <a:extLst>
                <a:ext uri="{FF2B5EF4-FFF2-40B4-BE49-F238E27FC236}">
                  <a16:creationId xmlns:a16="http://schemas.microsoft.com/office/drawing/2014/main" id="{F9F4841F-3BBC-4457-AA88-3D070EC45B06}"/>
                </a:ext>
              </a:extLst>
            </p:cNvPr>
            <p:cNvSpPr/>
            <p:nvPr/>
          </p:nvSpPr>
          <p:spPr>
            <a:xfrm>
              <a:off x="0" y="-57269"/>
              <a:ext cx="9160241" cy="404810"/>
            </a:xfrm>
            <a:prstGeom prst="rect">
              <a:avLst/>
            </a:prstGeom>
            <a:solidFill>
              <a:srgbClr val="00206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bg1"/>
                  </a:solidFill>
                  <a:latin typeface="Chulabhorn Likit Text" panose="00000500000000000000" pitchFamily="50" charset="-34"/>
                  <a:cs typeface="Chulabhorn Likit Text" panose="00000500000000000000" pitchFamily="50" charset="-34"/>
                </a:rPr>
                <a:t>การเบิกจ่ายงบประมาณกองทุนพัฒนาบทบาทสตรี </a:t>
              </a:r>
              <a:r>
                <a:rPr lang="th-TH" sz="1400" b="1" dirty="0" smtClean="0">
                  <a:solidFill>
                    <a:schemeClr val="bg1"/>
                  </a:solidFill>
                  <a:latin typeface="Chulabhorn Likit Text" panose="00000500000000000000" pitchFamily="50" charset="-34"/>
                  <a:cs typeface="Chulabhorn Likit Text" panose="00000500000000000000" pitchFamily="50" charset="-34"/>
                </a:rPr>
                <a:t>ประจำปี</a:t>
              </a:r>
              <a:r>
                <a:rPr lang="th-TH" sz="1400" b="1" dirty="0">
                  <a:solidFill>
                    <a:schemeClr val="bg1"/>
                  </a:solidFill>
                  <a:latin typeface="Chulabhorn Likit Text" panose="00000500000000000000" pitchFamily="50" charset="-34"/>
                  <a:cs typeface="Chulabhorn Likit Text" panose="00000500000000000000" pitchFamily="50" charset="-34"/>
                </a:rPr>
                <a:t>งบประมาณ พ.ศ. 2566 (ข้อมูล ณ 24 กรกฎาคม 2566) (ต่อ</a:t>
              </a:r>
              <a:r>
                <a:rPr lang="th-TH" sz="1400" b="1" dirty="0" smtClean="0">
                  <a:solidFill>
                    <a:schemeClr val="bg1"/>
                  </a:solidFill>
                  <a:latin typeface="Chulabhorn Likit Text" panose="00000500000000000000" pitchFamily="50" charset="-34"/>
                  <a:cs typeface="Chulabhorn Likit Text" panose="00000500000000000000" pitchFamily="50" charset="-34"/>
                </a:rPr>
                <a:t>)</a:t>
              </a:r>
              <a:endParaRPr lang="th-TH" sz="1400" b="1" dirty="0">
                <a:solidFill>
                  <a:schemeClr val="bg1"/>
                </a:solidFill>
                <a:latin typeface="Chulabhorn Likit Text" panose="00000500000000000000" pitchFamily="50" charset="-34"/>
                <a:cs typeface="Chulabhorn Likit Text" panose="00000500000000000000" pitchFamily="50" charset="-34"/>
              </a:endParaRPr>
            </a:p>
          </p:txBody>
        </p:sp>
      </p:grpSp>
      <p:graphicFrame>
        <p:nvGraphicFramePr>
          <p:cNvPr id="2" name="Table 32">
            <a:extLst>
              <a:ext uri="{FF2B5EF4-FFF2-40B4-BE49-F238E27FC236}">
                <a16:creationId xmlns:a16="http://schemas.microsoft.com/office/drawing/2014/main" id="{2EA90F75-1F36-C5AA-270A-A054D51D38FB}"/>
              </a:ext>
            </a:extLst>
          </p:cNvPr>
          <p:cNvGraphicFramePr>
            <a:graphicFrameLocks noGrp="1"/>
          </p:cNvGraphicFramePr>
          <p:nvPr>
            <p:extLst>
              <p:ext uri="{D42A27DB-BD31-4B8C-83A1-F6EECF244321}">
                <p14:modId xmlns:p14="http://schemas.microsoft.com/office/powerpoint/2010/main" val="4240508145"/>
              </p:ext>
            </p:extLst>
          </p:nvPr>
        </p:nvGraphicFramePr>
        <p:xfrm>
          <a:off x="295998" y="653367"/>
          <a:ext cx="9646655" cy="4427219"/>
        </p:xfrm>
        <a:graphic>
          <a:graphicData uri="http://schemas.openxmlformats.org/drawingml/2006/table">
            <a:tbl>
              <a:tblPr firstRow="1" bandRow="1">
                <a:tableStyleId>{5C22544A-7EE6-4342-B048-85BDC9FD1C3A}</a:tableStyleId>
              </a:tblPr>
              <a:tblGrid>
                <a:gridCol w="729105">
                  <a:extLst>
                    <a:ext uri="{9D8B030D-6E8A-4147-A177-3AD203B41FA5}">
                      <a16:colId xmlns:a16="http://schemas.microsoft.com/office/drawing/2014/main" val="20000"/>
                    </a:ext>
                  </a:extLst>
                </a:gridCol>
                <a:gridCol w="1423564">
                  <a:extLst>
                    <a:ext uri="{9D8B030D-6E8A-4147-A177-3AD203B41FA5}">
                      <a16:colId xmlns:a16="http://schemas.microsoft.com/office/drawing/2014/main" val="20001"/>
                    </a:ext>
                  </a:extLst>
                </a:gridCol>
                <a:gridCol w="1575798">
                  <a:extLst>
                    <a:ext uri="{9D8B030D-6E8A-4147-A177-3AD203B41FA5}">
                      <a16:colId xmlns:a16="http://schemas.microsoft.com/office/drawing/2014/main" val="20002"/>
                    </a:ext>
                  </a:extLst>
                </a:gridCol>
                <a:gridCol w="1565292">
                  <a:extLst>
                    <a:ext uri="{9D8B030D-6E8A-4147-A177-3AD203B41FA5}">
                      <a16:colId xmlns:a16="http://schemas.microsoft.com/office/drawing/2014/main" val="20003"/>
                    </a:ext>
                  </a:extLst>
                </a:gridCol>
                <a:gridCol w="903646">
                  <a:extLst>
                    <a:ext uri="{9D8B030D-6E8A-4147-A177-3AD203B41FA5}">
                      <a16:colId xmlns:a16="http://schemas.microsoft.com/office/drawing/2014/main" val="20004"/>
                    </a:ext>
                  </a:extLst>
                </a:gridCol>
                <a:gridCol w="1997406">
                  <a:extLst>
                    <a:ext uri="{9D8B030D-6E8A-4147-A177-3AD203B41FA5}">
                      <a16:colId xmlns:a16="http://schemas.microsoft.com/office/drawing/2014/main" val="1470791809"/>
                    </a:ext>
                  </a:extLst>
                </a:gridCol>
                <a:gridCol w="1451844">
                  <a:extLst>
                    <a:ext uri="{9D8B030D-6E8A-4147-A177-3AD203B41FA5}">
                      <a16:colId xmlns:a16="http://schemas.microsoft.com/office/drawing/2014/main" val="3504360862"/>
                    </a:ext>
                  </a:extLst>
                </a:gridCol>
              </a:tblGrid>
              <a:tr h="525652">
                <a:tc rowSpan="2">
                  <a:txBody>
                    <a:bodyPr/>
                    <a:lstStyle/>
                    <a:p>
                      <a:pPr algn="ctr"/>
                      <a:r>
                        <a:rPr lang="th-TH" sz="1200" b="1" spc="-70" baseline="0" dirty="0">
                          <a:solidFill>
                            <a:schemeClr val="tx1"/>
                          </a:solidFill>
                          <a:latin typeface="Chulabhorn Likit Text" panose="00000500000000000000" pitchFamily="50" charset="-34"/>
                          <a:cs typeface="Chulabhorn Likit Text" panose="00000500000000000000" pitchFamily="50" charset="-34"/>
                        </a:rPr>
                        <a:t>ลำดับที่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row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จังหวัด</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งบประมาณจัดสรร</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hMerge="1">
                  <a:txBody>
                    <a:bodyPr/>
                    <a:lstStyle/>
                    <a:p>
                      <a:pPr algn="ctr"/>
                      <a:endParaRPr lang="th-TH" sz="130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สูง/ต่ำ กว่าเป้าหมาย</a:t>
                      </a:r>
                      <a:br>
                        <a:rPr lang="th-TH" sz="1200" b="1" dirty="0">
                          <a:solidFill>
                            <a:schemeClr val="tx1"/>
                          </a:solidFill>
                          <a:latin typeface="Chulabhorn Likit Text" panose="00000500000000000000" pitchFamily="50" charset="-34"/>
                          <a:cs typeface="Chulabhorn Likit Text" panose="00000500000000000000" pitchFamily="50" charset="-34"/>
                        </a:rPr>
                      </a:br>
                      <a:r>
                        <a:rPr lang="th-TH" sz="1200" b="1" dirty="0">
                          <a:solidFill>
                            <a:schemeClr val="tx1"/>
                          </a:solidFill>
                          <a:latin typeface="Chulabhorn Likit Text" panose="00000500000000000000" pitchFamily="50" charset="-34"/>
                          <a:cs typeface="Chulabhorn Likit Text" panose="00000500000000000000" pitchFamily="50" charset="-34"/>
                        </a:rPr>
                        <a:t>ผลการเบิกจ่ายไตรมาส 4</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คงเหลืองบประมาณ</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0000"/>
                  </a:ext>
                </a:extLst>
              </a:tr>
              <a:tr h="317428">
                <a:tc vMerge="1">
                  <a:txBody>
                    <a:bodyPr/>
                    <a:lstStyle/>
                    <a:p>
                      <a:pPr algn="ctr"/>
                      <a:endParaRPr lang="th-TH" sz="1300" b="1" dirty="0">
                        <a:solidFill>
                          <a:srgbClr val="002060"/>
                        </a:solidFill>
                        <a:latin typeface="Chulabhorn Likit Text Light" panose="00000400000000000000" pitchFamily="50" charset="-34"/>
                        <a:cs typeface="Chulabhorn Likit Text Light" panose="00000400000000000000" pitchFamily="50" charset="-34"/>
                      </a:endParaRPr>
                    </a:p>
                  </a:txBody>
                  <a:tcPr marL="109728" marR="109728" marT="54864" marB="548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pPr algn="l" fontAlgn="ctr"/>
                      <a:endParaRPr lang="th-TH" sz="13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11430" marR="11430"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เป็นเงิน (บาท)</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ร้อยละ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tc>
                  <a:txBody>
                    <a:bodyPr/>
                    <a:lstStyle/>
                    <a:p>
                      <a:pPr algn="ct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(บาท)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alpha val="60000"/>
                      </a:srgbClr>
                    </a:solidFill>
                  </a:tcPr>
                </a:tc>
                <a:extLst>
                  <a:ext uri="{0D108BD9-81ED-4DB2-BD59-A6C34878D82A}">
                    <a16:rowId xmlns:a16="http://schemas.microsoft.com/office/drawing/2014/main" val="1158840699"/>
                  </a:ext>
                </a:extLst>
              </a:tr>
              <a:tr h="478153">
                <a:tc>
                  <a:txBody>
                    <a:bodyPr/>
                    <a:lstStyle/>
                    <a:p>
                      <a:pPr algn="ct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สุราษฎร์ธานี</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11,256,085.00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8,833,753.30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78.48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-21.52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2,422,331.70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69804"/>
                      </a:srgbClr>
                    </a:solidFill>
                  </a:tcPr>
                </a:tc>
                <a:extLst>
                  <a:ext uri="{0D108BD9-81ED-4DB2-BD59-A6C34878D82A}">
                    <a16:rowId xmlns:a16="http://schemas.microsoft.com/office/drawing/2014/main" val="10001"/>
                  </a:ext>
                </a:extLst>
              </a:tr>
              <a:tr h="454792">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ปทุมธานี</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4,620,413.00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3,532,218.97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76.45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-23.55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1,088,194.03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2"/>
                  </a:ext>
                </a:extLst>
              </a:tr>
              <a:tr h="463814">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สระบุรี</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14,406,215.00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10,617,843.50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73.70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-26.30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3,788,371.50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3"/>
                  </a:ext>
                </a:extLst>
              </a:tr>
              <a:tr h="437476">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ยโสธร</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12,926,555.00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9,205,680.24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71.22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-28.78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3,720,874.76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4"/>
                  </a:ext>
                </a:extLst>
              </a:tr>
              <a:tr h="437476">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สมุทรปราการ</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5,768,158.00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4,051,350.44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70.24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-29.76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1,716,807.56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5"/>
                  </a:ext>
                </a:extLst>
              </a:tr>
              <a:tr h="437476">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จันทบุรี</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6,146,533.00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4,117,953.03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67.00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-33.00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2,028,579.97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extLst>
                  <a:ext uri="{0D108BD9-81ED-4DB2-BD59-A6C34878D82A}">
                    <a16:rowId xmlns:a16="http://schemas.microsoft.com/office/drawing/2014/main" val="10006"/>
                  </a:ext>
                </a:extLst>
              </a:tr>
              <a:tr h="437476">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l">
                        <a:lnSpc>
                          <a:spcPct val="115000"/>
                        </a:lnSpc>
                        <a:spcAft>
                          <a:spcPts val="100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กทม.</a:t>
                      </a:r>
                      <a:r>
                        <a:rPr lang="th-TH" sz="1200" b="1"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 ส่วนกลาง</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142,137,611.00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62,252,686.91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43.80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ct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-56.20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tc>
                  <a:txBody>
                    <a:bodyPr/>
                    <a:lstStyle/>
                    <a:p>
                      <a:pPr algn="r">
                        <a:lnSpc>
                          <a:spcPct val="115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79,884,924.09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3">
                        <a:alpha val="70000"/>
                      </a:srgbClr>
                    </a:solidFill>
                  </a:tcPr>
                </a:tc>
                <a:extLst>
                  <a:ext uri="{0D108BD9-81ED-4DB2-BD59-A6C34878D82A}">
                    <a16:rowId xmlns:a16="http://schemas.microsoft.com/office/drawing/2014/main" val="10007"/>
                  </a:ext>
                </a:extLst>
              </a:tr>
              <a:tr h="437476">
                <a:tc gridSpan="2">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รวม 77 จังหวัด</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solidFill>
                  </a:tcPr>
                </a:tc>
                <a:tc hMerge="1">
                  <a:txBody>
                    <a:bodyPr/>
                    <a:lstStyle/>
                    <a:p>
                      <a:pPr algn="l" fontAlgn="ctr"/>
                      <a:endParaRPr lang="th-TH" sz="1200" b="1" i="0" u="none" strike="noStrike" dirty="0">
                        <a:solidFill>
                          <a:srgbClr val="002060"/>
                        </a:solidFill>
                        <a:effectLst/>
                        <a:latin typeface="Chulabhorn Likit Text" panose="00000500000000000000" pitchFamily="50" charset="-34"/>
                        <a:cs typeface="Chulabhorn Likit Text" panose="00000500000000000000" pitchFamily="50"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4F5"/>
                    </a:solidFill>
                  </a:tcPr>
                </a:tc>
                <a:tc>
                  <a:txBody>
                    <a:bodyPr/>
                    <a:lstStyle/>
                    <a:p>
                      <a:pPr algn="r">
                        <a:lnSpc>
                          <a:spcPct val="115000"/>
                        </a:lnSpc>
                        <a:spcAft>
                          <a:spcPts val="1000"/>
                        </a:spcAft>
                      </a:pPr>
                      <a:r>
                        <a:rPr lang="en-US" sz="1200" b="1">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961,432,950.00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solidFill>
                  </a:tcPr>
                </a:tc>
                <a:tc>
                  <a:txBody>
                    <a:bodyPr/>
                    <a:lstStyle/>
                    <a:p>
                      <a:pPr algn="r">
                        <a:lnSpc>
                          <a:spcPct val="97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804,588,049.64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solidFill>
                  </a:tcPr>
                </a:tc>
                <a:tc>
                  <a:txBody>
                    <a:bodyPr/>
                    <a:lstStyle/>
                    <a:p>
                      <a:pPr algn="ctr">
                        <a:lnSpc>
                          <a:spcPct val="97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83.69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solidFill>
                  </a:tcPr>
                </a:tc>
                <a:tc>
                  <a:txBody>
                    <a:bodyPr/>
                    <a:lstStyle/>
                    <a:p>
                      <a:pPr algn="ctr">
                        <a:lnSpc>
                          <a:spcPct val="97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-16.31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solidFill>
                  </a:tcPr>
                </a:tc>
                <a:tc>
                  <a:txBody>
                    <a:bodyPr/>
                    <a:lstStyle/>
                    <a:p>
                      <a:pPr algn="r">
                        <a:lnSpc>
                          <a:spcPct val="97000"/>
                        </a:lnSpc>
                        <a:spcAft>
                          <a:spcPts val="1000"/>
                        </a:spcAft>
                      </a:pPr>
                      <a:r>
                        <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156,844,900.36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D4E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769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23582" y="2403562"/>
            <a:ext cx="10160000" cy="1283555"/>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2000" b="1" spc="-40" dirty="0" smtClean="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rPr>
              <a:t>ระเบียบวาระที่ 4.2 </a:t>
            </a:r>
            <a:r>
              <a:rPr lang="th-TH" sz="2000" b="1" dirty="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rPr>
              <a:t>รายงานผลการดำเนินงานการประเมินผลการดำเนินงานทุนหมุนเวียน </a:t>
            </a:r>
            <a:r>
              <a:rPr lang="th-TH" sz="2000" b="1" dirty="0" smtClean="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rPr>
              <a:t>ประจำปี</a:t>
            </a:r>
            <a:r>
              <a:rPr lang="th-TH" sz="2000" b="1" dirty="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rPr>
              <a:t>บัญชี </a:t>
            </a:r>
            <a:r>
              <a:rPr lang="th-TH" sz="2000" b="1" dirty="0" smtClean="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rPr>
              <a:t>2566 </a:t>
            </a:r>
          </a:p>
          <a:p>
            <a:pPr algn="ctr">
              <a:lnSpc>
                <a:spcPct val="130000"/>
              </a:lnSpc>
            </a:pPr>
            <a:r>
              <a:rPr lang="th-TH" sz="2000" b="1" dirty="0" smtClean="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rPr>
              <a:t>กองทุนพัฒนาบทบาทสตรี กรมการพัฒนาชุมชน </a:t>
            </a:r>
            <a:endParaRPr lang="th-TH" sz="2000" b="1" dirty="0">
              <a:ln>
                <a:solidFill>
                  <a:sysClr val="windowText" lastClr="000000"/>
                </a:solidFill>
              </a:ln>
              <a:solidFill>
                <a:sysClr val="windowText" lastClr="000000"/>
              </a:solidFill>
              <a:latin typeface="Chulabhorn Likit Text" panose="00000500000000000000" pitchFamily="50" charset="-34"/>
              <a:cs typeface="Chulabhorn Likit Text" panose="00000500000000000000" pitchFamily="50" charset="-34"/>
            </a:endParaRPr>
          </a:p>
        </p:txBody>
      </p:sp>
      <p:grpSp>
        <p:nvGrpSpPr>
          <p:cNvPr id="31" name="Group 30"/>
          <p:cNvGrpSpPr/>
          <p:nvPr/>
        </p:nvGrpSpPr>
        <p:grpSpPr>
          <a:xfrm>
            <a:off x="-23583" y="5154909"/>
            <a:ext cx="10183585" cy="694389"/>
            <a:chOff x="-23583" y="5134125"/>
            <a:chExt cx="10183585" cy="715174"/>
          </a:xfrm>
        </p:grpSpPr>
        <p:grpSp>
          <p:nvGrpSpPr>
            <p:cNvPr id="32"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7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7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6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5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52"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5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5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5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5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7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87"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9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Tree>
    <p:extLst>
      <p:ext uri="{BB962C8B-B14F-4D97-AF65-F5344CB8AC3E}">
        <p14:creationId xmlns:p14="http://schemas.microsoft.com/office/powerpoint/2010/main" val="2621564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13172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spcAft>
                          <a:spcPts val="600"/>
                        </a:spcAft>
                      </a:pPr>
                      <a:r>
                        <a:rPr lang="th-TH" sz="1400" b="1" dirty="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a:solidFill>
                            <a:schemeClr val="tx1"/>
                          </a:solidFill>
                          <a:latin typeface="Chulabhorn Likit Text" panose="00000500000000000000" pitchFamily="50" charset="-34"/>
                          <a:cs typeface="Chulabhorn Likit Text" panose="00000500000000000000" pitchFamily="50" charset="-34"/>
                        </a:rPr>
                        <a:t> 1 การเงิน</a:t>
                      </a:r>
                    </a:p>
                    <a:p>
                      <a:r>
                        <a:rPr lang="th-TH" sz="1400" baseline="0" dirty="0">
                          <a:solidFill>
                            <a:srgbClr val="002060"/>
                          </a:solidFill>
                          <a:latin typeface="Chulabhorn Likit Text" panose="00000500000000000000" pitchFamily="50" charset="-34"/>
                          <a:cs typeface="Chulabhorn Likit Text" panose="00000500000000000000" pitchFamily="50" charset="-34"/>
                        </a:rPr>
                        <a:t>            </a:t>
                      </a:r>
                      <a:r>
                        <a:rPr lang="th-TH" sz="1400" b="1" baseline="0" dirty="0">
                          <a:solidFill>
                            <a:schemeClr val="tx1"/>
                          </a:solidFill>
                          <a:latin typeface="Chulabhorn Likit Text" panose="00000500000000000000" pitchFamily="50" charset="-34"/>
                          <a:cs typeface="Chulabhorn Likit Text" panose="00000500000000000000" pitchFamily="50" charset="-34"/>
                        </a:rPr>
                        <a:t>ตัวชี้วัดที่ 1.1 ร้อยละของการชำระคืนเงินกู้ยืม</a:t>
                      </a:r>
                    </a:p>
                    <a:p>
                      <a:endParaRPr lang="th-TH" sz="12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200" baseline="0" dirty="0">
                        <a:solidFill>
                          <a:srgbClr val="002060"/>
                        </a:solidFill>
                        <a:latin typeface="Chulabhorn Likit Text" panose="00000500000000000000" pitchFamily="50" charset="-34"/>
                        <a:cs typeface="Chulabhorn Likit Text" panose="00000500000000000000" pitchFamily="50" charset="-34"/>
                      </a:endParaRPr>
                    </a:p>
                    <a:p>
                      <a:endParaRPr lang="th-TH" sz="1200" baseline="0" dirty="0">
                        <a:solidFill>
                          <a:srgbClr val="002060"/>
                        </a:solidFill>
                        <a:latin typeface="Chulabhorn Likit Text" panose="00000500000000000000" pitchFamily="50" charset="-34"/>
                        <a:cs typeface="Chulabhorn Likit Text" panose="00000500000000000000" pitchFamily="50" charset="-34"/>
                      </a:endParaRPr>
                    </a:p>
                    <a:p>
                      <a:endParaRPr lang="th-TH" sz="1600" baseline="0" dirty="0">
                        <a:solidFill>
                          <a:srgbClr val="002060"/>
                        </a:solidFill>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th-TH" sz="1600" baseline="0" dirty="0">
                        <a:latin typeface="Chulabhorn Likit Text" panose="00000500000000000000" pitchFamily="50" charset="-34"/>
                        <a:cs typeface="Chulabhorn Likit Text" panose="00000500000000000000" pitchFamily="50" charset="-34"/>
                      </a:endParaRPr>
                    </a:p>
                    <a:p>
                      <a:endParaRPr lang="en-US" sz="16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2294215556"/>
              </p:ext>
            </p:extLst>
          </p:nvPr>
        </p:nvGraphicFramePr>
        <p:xfrm>
          <a:off x="650777" y="1638110"/>
          <a:ext cx="8839200" cy="4099705"/>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3410341719"/>
                    </a:ext>
                  </a:extLst>
                </a:gridCol>
                <a:gridCol w="1767840">
                  <a:extLst>
                    <a:ext uri="{9D8B030D-6E8A-4147-A177-3AD203B41FA5}">
                      <a16:colId xmlns:a16="http://schemas.microsoft.com/office/drawing/2014/main" val="1621477982"/>
                    </a:ext>
                  </a:extLst>
                </a:gridCol>
                <a:gridCol w="1767840">
                  <a:extLst>
                    <a:ext uri="{9D8B030D-6E8A-4147-A177-3AD203B41FA5}">
                      <a16:colId xmlns:a16="http://schemas.microsoft.com/office/drawing/2014/main" val="1015637610"/>
                    </a:ext>
                  </a:extLst>
                </a:gridCol>
                <a:gridCol w="1767840">
                  <a:extLst>
                    <a:ext uri="{9D8B030D-6E8A-4147-A177-3AD203B41FA5}">
                      <a16:colId xmlns:a16="http://schemas.microsoft.com/office/drawing/2014/main" val="712561912"/>
                    </a:ext>
                  </a:extLst>
                </a:gridCol>
                <a:gridCol w="1767840">
                  <a:extLst>
                    <a:ext uri="{9D8B030D-6E8A-4147-A177-3AD203B41FA5}">
                      <a16:colId xmlns:a16="http://schemas.microsoft.com/office/drawing/2014/main" val="1698986556"/>
                    </a:ext>
                  </a:extLst>
                </a:gridCol>
              </a:tblGrid>
              <a:tr h="297953">
                <a:tc gridSpan="5">
                  <a:txBody>
                    <a:bodyPr/>
                    <a:lstStyle/>
                    <a:p>
                      <a:pPr algn="ctr"/>
                      <a:r>
                        <a:rPr lang="th-TH" sz="1400" dirty="0" smtClean="0">
                          <a:solidFill>
                            <a:schemeClr val="tx1"/>
                          </a:solidFill>
                          <a:latin typeface="Chulabhorn Likit Text" panose="00000500000000000000" pitchFamily="50" charset="-34"/>
                          <a:cs typeface="Chulabhorn Likit Text" panose="00000500000000000000" pitchFamily="50" charset="-34"/>
                        </a:rPr>
                        <a:t>เกณฑ์</a:t>
                      </a:r>
                      <a:r>
                        <a:rPr lang="th-TH" sz="1400" dirty="0">
                          <a:solidFill>
                            <a:schemeClr val="tx1"/>
                          </a:solidFill>
                          <a:latin typeface="Chulabhorn Likit Text" panose="00000500000000000000" pitchFamily="50" charset="-34"/>
                          <a:cs typeface="Chulabhorn Likit Text" panose="00000500000000000000" pitchFamily="50" charset="-34"/>
                        </a:rPr>
                        <a:t>การ</a:t>
                      </a:r>
                      <a:r>
                        <a:rPr lang="th-TH" sz="1400" dirty="0" smtClean="0">
                          <a:solidFill>
                            <a:schemeClr val="tx1"/>
                          </a:solidFill>
                          <a:latin typeface="Chulabhorn Likit Text" panose="00000500000000000000" pitchFamily="50" charset="-34"/>
                          <a:cs typeface="Chulabhorn Likit Text" panose="00000500000000000000" pitchFamily="50" charset="-34"/>
                        </a:rPr>
                        <a:t>วัด</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312565">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a:t>
                      </a:r>
                      <a:r>
                        <a:rPr lang="th-TH" sz="1400" b="1" baseline="0" dirty="0">
                          <a:solidFill>
                            <a:schemeClr val="tx1"/>
                          </a:solidFill>
                          <a:latin typeface="Chulabhorn Likit Text" panose="00000500000000000000" pitchFamily="50" charset="-34"/>
                          <a:cs typeface="Chulabhorn Likit Text" panose="00000500000000000000" pitchFamily="50" charset="-34"/>
                        </a:rPr>
                        <a:t> </a:t>
                      </a:r>
                      <a:r>
                        <a:rPr lang="th-TH" sz="1400" b="1" dirty="0" smtClean="0">
                          <a:solidFill>
                            <a:schemeClr val="tx1"/>
                          </a:solidFill>
                          <a:latin typeface="Chulabhorn Likit Text" panose="00000500000000000000" pitchFamily="50" charset="-34"/>
                          <a:cs typeface="Chulabhorn Likit Text" panose="00000500000000000000" pitchFamily="50" charset="-34"/>
                        </a:rPr>
                        <a:t>1</a:t>
                      </a:r>
                    </a:p>
                  </a:txBody>
                  <a:tcPr anchor="ct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ระดับ 5</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297953">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62</a:t>
                      </a:r>
                    </a:p>
                  </a:txBody>
                  <a:tcPr>
                    <a:solidFill>
                      <a:schemeClr val="bg1">
                        <a:lumMod val="95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63.50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65</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66.50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68</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1918552377"/>
                  </a:ext>
                </a:extLst>
              </a:tr>
              <a:tr h="297953">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latin typeface="Chulabhorn Likit Text" panose="00000500000000000000" pitchFamily="50" charset="-34"/>
                          <a:cs typeface="Chulabhorn Likit Text" panose="00000500000000000000" pitchFamily="50" charset="-34"/>
                        </a:rPr>
                        <a:t>54.67</a:t>
                      </a:r>
                      <a:endParaRPr lang="th-TH" sz="1400" b="1" dirty="0" smtClean="0">
                        <a:solidFill>
                          <a:srgbClr val="C00000"/>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3458315008"/>
                  </a:ext>
                </a:extLst>
              </a:tr>
              <a:tr h="2870465">
                <a:tc gridSpan="5">
                  <a:txBody>
                    <a:bodyPr/>
                    <a:lstStyle/>
                    <a:p>
                      <a:pPr algn="thaiDist">
                        <a:lnSpc>
                          <a:spcPct val="110000"/>
                        </a:lnSpc>
                        <a:spcAft>
                          <a:spcPts val="0"/>
                        </a:spcAft>
                      </a:pPr>
                      <a:r>
                        <a:rPr lang="th-TH" sz="1200" b="1" i="0" u="sng" dirty="0" smtClean="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b="1" i="0" dirty="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1</a:t>
                      </a:r>
                      <a:r>
                        <a:rPr lang="th-TH" sz="1200" b="0" i="0"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b="0" i="0"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kern="1200" dirty="0" smtClean="0">
                          <a:solidFill>
                            <a:srgbClr val="002060"/>
                          </a:solidFill>
                          <a:effectLst/>
                          <a:latin typeface="Chulabhorn Likit Text" panose="00000500000000000000" pitchFamily="50" charset="-34"/>
                          <a:ea typeface="+mn-ea"/>
                          <a:cs typeface="Chulabhorn Likit Text" panose="00000500000000000000" pitchFamily="50" charset="-34"/>
                        </a:rPr>
                        <a:t>             </a:t>
                      </a:r>
                    </a:p>
                    <a:p>
                      <a:pPr marL="0" indent="0">
                        <a:lnSpc>
                          <a:spcPct val="110000"/>
                        </a:lnSpc>
                        <a:spcAft>
                          <a:spcPts val="600"/>
                        </a:spcAft>
                        <a:buFontTx/>
                        <a:buNone/>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มีหนี้ที่ครบกำหนดชำระในปีบัญชี 2566 ตั้งแต่วันที่ 1 ตุลาคม 2565 - </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17</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กรกฎาคม 2566  จำนวน</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1,932,025,434.81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บาท </a:t>
                      </a:r>
                    </a:p>
                    <a:p>
                      <a:pPr marL="0" indent="0">
                        <a:lnSpc>
                          <a:spcPct val="110000"/>
                        </a:lnSpc>
                        <a:spcAft>
                          <a:spcPts val="600"/>
                        </a:spcAft>
                        <a:buFontTx/>
                        <a:buNone/>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รับชำระคืนเงินกู้ยืม จำนวน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1,056,220,301.39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บาท คิดเป็นร้อยละ 54.67 </a:t>
                      </a:r>
                      <a:endPar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10000"/>
                        </a:lnSpc>
                        <a:spcAft>
                          <a:spcPts val="0"/>
                        </a:spcAft>
                      </a:pPr>
                      <a:r>
                        <a:rPr lang="th-TH" sz="1200" b="1" u="sng"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แผนงาน</a:t>
                      </a:r>
                      <a:r>
                        <a:rPr lang="th-TH"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en-US"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a:t>
                      </a:r>
                      <a:r>
                        <a:rPr lang="th-TH"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p>
                    <a:p>
                      <a:pPr marL="0" indent="0">
                        <a:lnSpc>
                          <a:spcPct val="110000"/>
                        </a:lnSpc>
                        <a:spcBef>
                          <a:spcPts val="600"/>
                        </a:spcBef>
                        <a:buFontTx/>
                        <a:buNone/>
                      </a:pP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สกส. </a:t>
                      </a:r>
                      <a:r>
                        <a:rPr lang="th-TH" sz="1100" kern="1200" dirty="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ดำเนินการแนวทางในการบริหารจัดการ</a:t>
                      </a: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หนี้ </a:t>
                      </a:r>
                    </a:p>
                    <a:p>
                      <a:pPr marL="0" indent="0">
                        <a:lnSpc>
                          <a:spcPct val="110000"/>
                        </a:lnSpc>
                        <a:spcBef>
                          <a:spcPts val="600"/>
                        </a:spcBef>
                        <a:buFontTx/>
                        <a:buNone/>
                      </a:pP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1. ประกาศคณะกรรมการบริหารกองทุนพัฒนาบทบาทสตรี เรื่อง</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มาตรการพักชำระหนี้สำหรับลูกหนี้ผู้ประสบสาธารณภัย (</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อุทกภัย</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พ.ศ. 2565 </a:t>
                      </a:r>
                    </a:p>
                    <a:p>
                      <a:pPr marL="0" indent="0">
                        <a:lnSpc>
                          <a:spcPct val="110000"/>
                        </a:lnSpc>
                        <a:spcBef>
                          <a:spcPts val="600"/>
                        </a:spcBef>
                        <a:buFontTx/>
                        <a:buNone/>
                      </a:pP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ลงวันที่ 15 ธันวาคม 2565</a:t>
                      </a:r>
                      <a:endParaRPr lang="en-US"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marL="0" indent="0">
                        <a:lnSpc>
                          <a:spcPct val="110000"/>
                        </a:lnSpc>
                        <a:spcBef>
                          <a:spcPts val="600"/>
                        </a:spcBef>
                        <a:buFontTx/>
                        <a:buNone/>
                      </a:pP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2. ประกาศคณะกรรมการบริหารกองทุนพัฒนาบทบาทสตรี เรื่อง </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มาตรการพักชำระหนี้สำหรับลูกหนี้ผู้ประสบสาธารณภัย (</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อุทกภัย</a:t>
                      </a: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พ.ศ. 2565 (ฉบับที่ 2) </a:t>
                      </a:r>
                    </a:p>
                    <a:p>
                      <a:pPr marL="0" indent="0">
                        <a:lnSpc>
                          <a:spcPct val="110000"/>
                        </a:lnSpc>
                        <a:spcBef>
                          <a:spcPts val="600"/>
                        </a:spcBef>
                        <a:buFontTx/>
                        <a:buNone/>
                      </a:pPr>
                      <a:r>
                        <a:rPr lang="th-TH" sz="11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ลงวันที่ 23 มีนาคม 2566</a:t>
                      </a:r>
                      <a:endPar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marL="171450" indent="-171450">
                        <a:lnSpc>
                          <a:spcPct val="110000"/>
                        </a:lnSpc>
                        <a:spcBef>
                          <a:spcPts val="600"/>
                        </a:spcBef>
                        <a:buFontTx/>
                        <a:buChar char="-"/>
                      </a:pP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สกส. มีการติดตามและรายงานผลการบริหารจัดการหนี้กองทุนพัฒนาบทบาทสตรี ทั้ง 76 จังหวัด และกรุงเทพมหานคร ผ่านระบบวิดิทัศน์ทางไกล </a:t>
                      </a:r>
                    </a:p>
                    <a:p>
                      <a:pPr marL="0" indent="0">
                        <a:lnSpc>
                          <a:spcPct val="110000"/>
                        </a:lnSpc>
                        <a:spcBef>
                          <a:spcPts val="600"/>
                        </a:spcBef>
                        <a:buFontTx/>
                        <a:buNone/>
                      </a:pP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en-US"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Video Conference</a:t>
                      </a: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เป็นประจำทุกเดือน</a:t>
                      </a:r>
                      <a:endParaRPr lang="en-US"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42946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spcAft>
                          <a:spcPts val="600"/>
                        </a:spcAft>
                      </a:pPr>
                      <a:r>
                        <a:rPr lang="th-TH" sz="1400" b="1" dirty="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a:solidFill>
                            <a:schemeClr val="tx1"/>
                          </a:solidFill>
                          <a:latin typeface="Chulabhorn Likit Text" panose="00000500000000000000" pitchFamily="50" charset="-34"/>
                          <a:cs typeface="Chulabhorn Likit Text" panose="00000500000000000000" pitchFamily="50" charset="-34"/>
                        </a:rPr>
                        <a:t> 1 การเงิน</a:t>
                      </a:r>
                    </a:p>
                    <a:p>
                      <a:r>
                        <a:rPr lang="th-TH" sz="1400" baseline="0" dirty="0">
                          <a:solidFill>
                            <a:schemeClr val="tx1"/>
                          </a:solidFill>
                          <a:latin typeface="Chulabhorn Likit Text" panose="00000500000000000000" pitchFamily="50" charset="-34"/>
                          <a:cs typeface="Chulabhorn Likit Text" panose="00000500000000000000" pitchFamily="50" charset="-34"/>
                        </a:rPr>
                        <a:t>            </a:t>
                      </a:r>
                      <a:r>
                        <a:rPr lang="th-TH" sz="1400" b="1" baseline="0" dirty="0">
                          <a:solidFill>
                            <a:schemeClr val="tx1"/>
                          </a:solidFill>
                          <a:latin typeface="Chulabhorn Likit Text" panose="00000500000000000000" pitchFamily="50" charset="-34"/>
                          <a:cs typeface="Chulabhorn Likit Text" panose="00000500000000000000" pitchFamily="50" charset="-34"/>
                        </a:rPr>
                        <a:t>ตัวชี้วัดที่ </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1.2 อัตราหนี้ค้างชำระ (</a:t>
                      </a:r>
                      <a:r>
                        <a:rPr lang="en-US" sz="1400" b="1" baseline="0" dirty="0" smtClean="0">
                          <a:solidFill>
                            <a:schemeClr val="tx1"/>
                          </a:solidFill>
                          <a:latin typeface="Chulabhorn Likit Text" panose="00000500000000000000" pitchFamily="50" charset="-34"/>
                          <a:cs typeface="Chulabhorn Likit Text" panose="00000500000000000000" pitchFamily="50" charset="-34"/>
                        </a:rPr>
                        <a:t>Non-performing Loan : NPL) </a:t>
                      </a:r>
                      <a:endParaRPr lang="th-TH" sz="1400" b="1" baseline="0" dirty="0">
                        <a:solidFill>
                          <a:schemeClr val="tx1"/>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02738369"/>
              </p:ext>
            </p:extLst>
          </p:nvPr>
        </p:nvGraphicFramePr>
        <p:xfrm>
          <a:off x="560467" y="1673314"/>
          <a:ext cx="9019820" cy="4016286"/>
        </p:xfrm>
        <a:graphic>
          <a:graphicData uri="http://schemas.openxmlformats.org/drawingml/2006/table">
            <a:tbl>
              <a:tblPr firstRow="1" bandRow="1">
                <a:tableStyleId>{5C22544A-7EE6-4342-B048-85BDC9FD1C3A}</a:tableStyleId>
              </a:tblPr>
              <a:tblGrid>
                <a:gridCol w="1803964">
                  <a:extLst>
                    <a:ext uri="{9D8B030D-6E8A-4147-A177-3AD203B41FA5}">
                      <a16:colId xmlns:a16="http://schemas.microsoft.com/office/drawing/2014/main" val="3410341719"/>
                    </a:ext>
                  </a:extLst>
                </a:gridCol>
                <a:gridCol w="1803964">
                  <a:extLst>
                    <a:ext uri="{9D8B030D-6E8A-4147-A177-3AD203B41FA5}">
                      <a16:colId xmlns:a16="http://schemas.microsoft.com/office/drawing/2014/main" val="1621477982"/>
                    </a:ext>
                  </a:extLst>
                </a:gridCol>
                <a:gridCol w="1803964">
                  <a:extLst>
                    <a:ext uri="{9D8B030D-6E8A-4147-A177-3AD203B41FA5}">
                      <a16:colId xmlns:a16="http://schemas.microsoft.com/office/drawing/2014/main" val="1015637610"/>
                    </a:ext>
                  </a:extLst>
                </a:gridCol>
                <a:gridCol w="1803964">
                  <a:extLst>
                    <a:ext uri="{9D8B030D-6E8A-4147-A177-3AD203B41FA5}">
                      <a16:colId xmlns:a16="http://schemas.microsoft.com/office/drawing/2014/main" val="712561912"/>
                    </a:ext>
                  </a:extLst>
                </a:gridCol>
                <a:gridCol w="1803964">
                  <a:extLst>
                    <a:ext uri="{9D8B030D-6E8A-4147-A177-3AD203B41FA5}">
                      <a16:colId xmlns:a16="http://schemas.microsoft.com/office/drawing/2014/main" val="1698986556"/>
                    </a:ext>
                  </a:extLst>
                </a:gridCol>
              </a:tblGrid>
              <a:tr h="293480">
                <a:tc gridSpan="5">
                  <a:txBody>
                    <a:bodyPr/>
                    <a:lstStyle/>
                    <a:p>
                      <a:pPr algn="ctr"/>
                      <a:r>
                        <a:rPr lang="th-TH" sz="14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93480">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a:t>
                      </a:r>
                      <a:r>
                        <a:rPr lang="th-TH" sz="1400" b="1" baseline="0" dirty="0">
                          <a:solidFill>
                            <a:schemeClr val="tx1"/>
                          </a:solidFill>
                          <a:latin typeface="Chulabhorn Likit Text" panose="00000500000000000000" pitchFamily="50" charset="-34"/>
                          <a:cs typeface="Chulabhorn Likit Text" panose="00000500000000000000" pitchFamily="50" charset="-34"/>
                        </a:rPr>
                        <a:t> </a:t>
                      </a:r>
                      <a:r>
                        <a:rPr lang="th-TH" sz="1400" b="1" dirty="0">
                          <a:solidFill>
                            <a:schemeClr val="tx1"/>
                          </a:solidFill>
                          <a:latin typeface="Chulabhorn Likit Text" panose="00000500000000000000" pitchFamily="50" charset="-34"/>
                          <a:cs typeface="Chulabhorn Likit Text" panose="00000500000000000000" pitchFamily="50" charset="-34"/>
                        </a:rPr>
                        <a:t>1</a:t>
                      </a:r>
                    </a:p>
                  </a:txBody>
                  <a:tcP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solidFill>
                      <a:schemeClr val="accent2">
                        <a:lumMod val="40000"/>
                        <a:lumOff val="60000"/>
                        <a:alpha val="6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ระดับ 5</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accent1">
                        <a:lumMod val="40000"/>
                        <a:lumOff val="60000"/>
                        <a:alpha val="60000"/>
                      </a:schemeClr>
                    </a:solidFill>
                  </a:tcPr>
                </a:tc>
                <a:extLst>
                  <a:ext uri="{0D108BD9-81ED-4DB2-BD59-A6C34878D82A}">
                    <a16:rowId xmlns:a16="http://schemas.microsoft.com/office/drawing/2014/main" val="555606659"/>
                  </a:ext>
                </a:extLst>
              </a:tr>
              <a:tr h="293480">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22</a:t>
                      </a:r>
                    </a:p>
                  </a:txBody>
                  <a:tcPr>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21</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20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7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18.5</a:t>
                      </a:r>
                      <a:r>
                        <a:rPr lang="en-US" sz="1400" b="1" dirty="0" smtClean="0">
                          <a:solidFill>
                            <a:schemeClr val="tx1"/>
                          </a:solidFill>
                          <a:latin typeface="Chulabhorn Likit Text" panose="00000500000000000000" pitchFamily="50" charset="-34"/>
                          <a:cs typeface="Chulabhorn Likit Text" panose="00000500000000000000" pitchFamily="50" charset="-34"/>
                        </a:rPr>
                        <a:t>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r>
                        <a:rPr lang="en-US" sz="1400" b="1" dirty="0" smtClean="0">
                          <a:solidFill>
                            <a:schemeClr val="tx1"/>
                          </a:solidFill>
                          <a:latin typeface="Chulabhorn Likit Text" panose="00000500000000000000" pitchFamily="50" charset="-34"/>
                          <a:cs typeface="Chulabhorn Likit Text" panose="00000500000000000000" pitchFamily="50" charset="-34"/>
                        </a:rPr>
                        <a:t>17</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1918552377"/>
                  </a:ext>
                </a:extLst>
              </a:tr>
              <a:tr h="293480">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400" b="1" dirty="0" smtClean="0">
                          <a:solidFill>
                            <a:srgbClr val="C00000"/>
                          </a:solidFill>
                          <a:latin typeface="Chulabhorn Likit Text" panose="00000500000000000000" pitchFamily="50" charset="-34"/>
                          <a:cs typeface="Chulabhorn Likit Text" panose="00000500000000000000" pitchFamily="50" charset="-34"/>
                        </a:rPr>
                        <a:t>23.68</a:t>
                      </a:r>
                      <a:endParaRPr lang="th-TH" sz="1400" b="1" dirty="0">
                        <a:solidFill>
                          <a:srgbClr val="C0000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endParaRPr lang="th-TH" sz="1400" b="1" dirty="0">
                        <a:solidFill>
                          <a:srgbClr val="C0000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endParaRPr lang="th-TH" sz="1400" b="1" dirty="0">
                        <a:solidFill>
                          <a:schemeClr val="accent1">
                            <a:lumMod val="75000"/>
                          </a:schemeClr>
                        </a:solidFill>
                        <a:latin typeface="Chulabhorn Likit Text" panose="00000500000000000000" pitchFamily="50" charset="-34"/>
                        <a:cs typeface="Chulabhorn Likit Text" panose="00000500000000000000" pitchFamily="50" charset="-34"/>
                      </a:endParaRPr>
                    </a:p>
                  </a:txBody>
                  <a:tcPr>
                    <a:solidFill>
                      <a:schemeClr val="bg1">
                        <a:lumMod val="95000"/>
                        <a:alpha val="70000"/>
                      </a:schemeClr>
                    </a:solidFill>
                  </a:tcPr>
                </a:tc>
                <a:tc>
                  <a:txBody>
                    <a:bodyPr/>
                    <a:lstStyle/>
                    <a:p>
                      <a:pPr algn="ctr"/>
                      <a:endParaRPr lang="th-TH" sz="14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endParaRPr lang="th-TH" sz="14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3458315008"/>
                  </a:ext>
                </a:extLst>
              </a:tr>
              <a:tr h="2797086">
                <a:tc gridSpan="5">
                  <a:txBody>
                    <a:bodyPr/>
                    <a:lstStyle/>
                    <a:p>
                      <a:pPr algn="l">
                        <a:lnSpc>
                          <a:spcPct val="150000"/>
                        </a:lnSpc>
                      </a:pPr>
                      <a:r>
                        <a:rPr lang="th-TH" sz="1200" b="1" i="0" u="sng" dirty="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b="1" i="0" dirty="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a:t>
                      </a:r>
                      <a:r>
                        <a:rPr lang="th-TH"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ระดับ 1</a:t>
                      </a:r>
                    </a:p>
                    <a:p>
                      <a:pPr>
                        <a:lnSpc>
                          <a:spcPct val="110000"/>
                        </a:lnSpc>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จำนวนเงินที่ได้รับอนุมัติตามสัญญากู้ยืมในปีบัญชี 2556 - 256</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6</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ณ วันที่ 17 กรกฎาคม</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2566 จำนวน</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16,988,986,045.69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บาท </a:t>
                      </a:r>
                      <a:endPar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รับชำระคืน จำนวน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13,040,354,140.43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บาท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มีลูกหนี้คงเหลือ จำนวน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3,948,627,905.26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บาท </a:t>
                      </a:r>
                      <a:endPar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แยกเป็นหนี้เกินกำหนดชำระ จำนวน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934,981,562.11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บาท คิดเป็นร้อยละ </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2</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3.68 ของลูกหนี้คงเหลือ</a:t>
                      </a:r>
                      <a:endParaRPr lang="th-TH" sz="1200" b="1" i="0"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marL="0" indent="0" algn="thaiDist">
                        <a:lnSpc>
                          <a:spcPct val="110000"/>
                        </a:lnSpc>
                        <a:spcAft>
                          <a:spcPts val="0"/>
                        </a:spcAft>
                        <a:buFontTx/>
                        <a:buNone/>
                      </a:pPr>
                      <a:r>
                        <a:rPr lang="th-TH" sz="1200" u="sng"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แผนงาน</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a:t>
                      </a:r>
                      <a:r>
                        <a:rPr lang="th-TH"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p>
                    <a:p>
                      <a:pPr>
                        <a:lnSpc>
                          <a:spcPct val="110000"/>
                        </a:lnSpc>
                        <a:spcAft>
                          <a:spcPts val="0"/>
                        </a:spcAft>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สกส.</a:t>
                      </a:r>
                      <a:r>
                        <a:rPr lang="th-TH"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ดำเนินการตามแนวทางการบริหารจัดการหนี้ ดังนี้ </a:t>
                      </a:r>
                      <a:endPar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a:lnSpc>
                          <a:spcPct val="110000"/>
                        </a:lnSpc>
                        <a:spcAft>
                          <a:spcPts val="0"/>
                        </a:spcAft>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1. ดำเนินการตามประกาศคณะกรรมการบริหารกองทุนพัฒนาบทบาทสตรี เรื่อง หลักเกณฑ์ วิธีการ และเงื่อนไขเกี่ยวกับการลดอัตราดอกเบี้ยเงินกู้  </a:t>
                      </a:r>
                    </a:p>
                    <a:p>
                      <a:pPr>
                        <a:lnSpc>
                          <a:spcPct val="110000"/>
                        </a:lnSpc>
                        <a:spcAft>
                          <a:spcPts val="0"/>
                        </a:spcAft>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และอัตราดอกเบี้ยผิดนัดกองทุนพัฒนาบทบาทสตรี พ.ศ.</a:t>
                      </a:r>
                      <a:r>
                        <a:rPr lang="th-TH"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2566</a:t>
                      </a:r>
                      <a:endPar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a:lnSpc>
                          <a:spcPct val="110000"/>
                        </a:lnSpc>
                        <a:spcAft>
                          <a:spcPts val="0"/>
                        </a:spcAft>
                      </a:pP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2</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ดำเนินการตามประกาศคณะกรรมการบริหารกองทุนพัฒนาบทบาทสตรี เรื่อง มาตรการพักชำระหนี้สำหรับลูกหนี้ผู้ประสบสาธารณภัย (อุทกภัย)  </a:t>
                      </a:r>
                    </a:p>
                    <a:p>
                      <a:pPr>
                        <a:lnSpc>
                          <a:spcPct val="110000"/>
                        </a:lnSpc>
                        <a:spcAft>
                          <a:spcPts val="0"/>
                        </a:spcAft>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(ฉบับที่ 2) </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พ.ศ.</a:t>
                      </a: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2566</a:t>
                      </a:r>
                      <a:endPar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a:lnSpc>
                          <a:spcPct val="110000"/>
                        </a:lnSpc>
                        <a:spcAft>
                          <a:spcPts val="0"/>
                        </a:spcAft>
                      </a:pP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3</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ดำเนินการตามประกาศคณะกรรมการบริหารกองทุนพัฒนาบทบาทสตรี เรื่อง มาตรการไกล่เกลี่ยและประนีประนอมยอมความกรณีลูกหนี้ผิดนัด</a:t>
                      </a:r>
                      <a:endPar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marL="171450" indent="-171450">
                        <a:lnSpc>
                          <a:spcPct val="110000"/>
                        </a:lnSpc>
                        <a:spcAft>
                          <a:spcPts val="0"/>
                        </a:spcAft>
                        <a:buFontTx/>
                        <a:buChar char="-"/>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สกส. ติดตามหนี้ค้างชำระกองทุนพัฒนาบทบาทสตรี กรณีหนี้ที่จะขาดอายุความ ณ วันที่ </a:t>
                      </a: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30 </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ธันวาคม </a:t>
                      </a: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2565</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ถึง 31 กรกฎาคม 25</a:t>
                      </a:r>
                      <a:r>
                        <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66 </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เพื่อเร่งรัดติดตามและป้องกันมิให้หนี้ขาดอายุความ มิให้เกิดหนี้เสียและหนี้สูญ</a:t>
                      </a:r>
                      <a:endPar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9"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 </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339897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กลุ่ม 34"/>
          <p:cNvGrpSpPr/>
          <p:nvPr/>
        </p:nvGrpSpPr>
        <p:grpSpPr>
          <a:xfrm>
            <a:off x="216981" y="1065854"/>
            <a:ext cx="3782589" cy="523183"/>
            <a:chOff x="204478" y="2499742"/>
            <a:chExt cx="3551339" cy="470863"/>
          </a:xfrm>
          <a:effectLst>
            <a:outerShdw blurRad="50800" dist="50800" dir="5400000" algn="ctr" rotWithShape="0">
              <a:srgbClr val="000000">
                <a:alpha val="80000"/>
              </a:srgbClr>
            </a:outerShdw>
          </a:effectLst>
        </p:grpSpPr>
        <p:grpSp>
          <p:nvGrpSpPr>
            <p:cNvPr id="56" name="กลุ่ม 17"/>
            <p:cNvGrpSpPr/>
            <p:nvPr/>
          </p:nvGrpSpPr>
          <p:grpSpPr>
            <a:xfrm>
              <a:off x="204478" y="2499742"/>
              <a:ext cx="3551339" cy="470863"/>
              <a:chOff x="376926" y="1177925"/>
              <a:chExt cx="4676112" cy="470863"/>
            </a:xfrm>
          </p:grpSpPr>
          <p:sp>
            <p:nvSpPr>
              <p:cNvPr id="58" name="สี่เหลี่ยมผืนผ้ามุมมน 10"/>
              <p:cNvSpPr/>
              <p:nvPr/>
            </p:nvSpPr>
            <p:spPr>
              <a:xfrm>
                <a:off x="503239" y="1177925"/>
                <a:ext cx="4549799" cy="461963"/>
              </a:xfrm>
              <a:prstGeom prst="roundRect">
                <a:avLst/>
              </a:prstGeom>
              <a:solidFill>
                <a:srgbClr val="E7E5DD"/>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defTabSz="761945">
                  <a:defRPr/>
                </a:pPr>
                <a:endParaRPr lang="th-TH" sz="2000" b="1" dirty="0">
                  <a:solidFill>
                    <a:schemeClr val="bg1"/>
                  </a:solidFill>
                  <a:effectLst>
                    <a:outerShdw blurRad="38100" dist="38100" dir="2700000" algn="tl">
                      <a:srgbClr val="000000">
                        <a:alpha val="43137"/>
                      </a:srgbClr>
                    </a:outerShdw>
                  </a:effectLst>
                </a:endParaRPr>
              </a:p>
            </p:txBody>
          </p:sp>
          <p:sp>
            <p:nvSpPr>
              <p:cNvPr id="59" name="สี่เหลี่ยมผืนผ้ามุมมน 10"/>
              <p:cNvSpPr/>
              <p:nvPr/>
            </p:nvSpPr>
            <p:spPr>
              <a:xfrm>
                <a:off x="376926" y="1186825"/>
                <a:ext cx="4172666" cy="461963"/>
              </a:xfrm>
              <a:prstGeom prst="roundRect">
                <a:avLst/>
              </a:prstGeom>
              <a:solidFill>
                <a:srgbClr val="ABA387"/>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defTabSz="761945">
                  <a:defRPr/>
                </a:pPr>
                <a:endParaRPr lang="th-TH" sz="2000" b="1" dirty="0">
                  <a:solidFill>
                    <a:schemeClr val="bg1"/>
                  </a:solidFill>
                  <a:effectLst>
                    <a:outerShdw blurRad="38100" dist="38100" dir="2700000" algn="tl">
                      <a:srgbClr val="000000">
                        <a:alpha val="43137"/>
                      </a:srgbClr>
                    </a:outerShdw>
                  </a:effectLst>
                </a:endParaRPr>
              </a:p>
            </p:txBody>
          </p:sp>
          <p:sp>
            <p:nvSpPr>
              <p:cNvPr id="60" name="สี่เหลี่ยมผืนผ้ามุมมน 10"/>
              <p:cNvSpPr/>
              <p:nvPr/>
            </p:nvSpPr>
            <p:spPr>
              <a:xfrm>
                <a:off x="376927" y="1181109"/>
                <a:ext cx="4082923" cy="464821"/>
              </a:xfrm>
              <a:prstGeom prst="roundRect">
                <a:avLst/>
              </a:prstGeom>
              <a:solidFill>
                <a:srgbClr val="D6D2C4"/>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a:t>
                </a:r>
                <a:r>
                  <a:rPr lang="en-US" sz="1500" b="1" dirty="0">
                    <a:solidFill>
                      <a:schemeClr val="tx1"/>
                    </a:solidFill>
                    <a:latin typeface="Chulabhorn Likit Text" panose="00000500000000000000" pitchFamily="50" charset="-34"/>
                    <a:cs typeface="Chulabhorn Likit Text" panose="00000500000000000000" pitchFamily="50" charset="-34"/>
                  </a:rPr>
                  <a:t>4</a:t>
                </a:r>
                <a:r>
                  <a:rPr lang="th-TH" sz="1500" b="1" dirty="0">
                    <a:solidFill>
                      <a:schemeClr val="tx1"/>
                    </a:solidFill>
                    <a:latin typeface="Chulabhorn Likit Text" panose="00000500000000000000" pitchFamily="50" charset="-34"/>
                    <a:cs typeface="Chulabhorn Likit Text" panose="00000500000000000000" pitchFamily="50" charset="-34"/>
                  </a:rPr>
                  <a:t> </a:t>
                </a:r>
                <a:r>
                  <a:rPr lang="en-US" sz="1500" b="1" dirty="0">
                    <a:solidFill>
                      <a:schemeClr val="tx1"/>
                    </a:solidFill>
                    <a:latin typeface="Chulabhorn Likit Text" panose="00000500000000000000" pitchFamily="50" charset="-34"/>
                    <a:cs typeface="Chulabhorn Likit Text" panose="00000500000000000000" pitchFamily="50" charset="-34"/>
                  </a:rPr>
                  <a:t>:</a:t>
                </a:r>
                <a:r>
                  <a:rPr lang="th-TH" sz="1500" b="1" dirty="0">
                    <a:solidFill>
                      <a:schemeClr val="tx1"/>
                    </a:solidFill>
                    <a:latin typeface="Chulabhorn Likit Text" panose="00000500000000000000" pitchFamily="50" charset="-34"/>
                    <a:cs typeface="Chulabhorn Likit Text" panose="00000500000000000000" pitchFamily="50" charset="-34"/>
                  </a:rPr>
                  <a:t> เพื่อทราบ</a:t>
                </a:r>
              </a:p>
            </p:txBody>
          </p:sp>
        </p:grpSp>
        <p:sp>
          <p:nvSpPr>
            <p:cNvPr id="57" name="สี่เหลี่ยมผืนผ้า 36"/>
            <p:cNvSpPr/>
            <p:nvPr/>
          </p:nvSpPr>
          <p:spPr>
            <a:xfrm>
              <a:off x="3393719" y="2587857"/>
              <a:ext cx="328211" cy="360098"/>
            </a:xfrm>
            <a:prstGeom prst="rect">
              <a:avLst/>
            </a:prstGeom>
          </p:spPr>
          <p:txBody>
            <a:bodyPr wrap="square">
              <a:spAutoFit/>
            </a:bodyPr>
            <a:lstStyle/>
            <a:p>
              <a:r>
                <a:rPr lang="en-US" sz="2000" b="1" dirty="0">
                  <a:latin typeface="Chulabhorn Likit Text" panose="00000500000000000000" pitchFamily="50" charset="-34"/>
                  <a:cs typeface="Chulabhorn Likit Text" panose="00000500000000000000" pitchFamily="50" charset="-34"/>
                </a:rPr>
                <a:t>4</a:t>
              </a:r>
              <a:endParaRPr lang="th-TH" sz="2000" dirty="0">
                <a:latin typeface="Chulabhorn Likit Text" panose="00000500000000000000" pitchFamily="50" charset="-34"/>
                <a:cs typeface="Chulabhorn Likit Text" panose="00000500000000000000" pitchFamily="50" charset="-34"/>
              </a:endParaRPr>
            </a:p>
          </p:txBody>
        </p:sp>
      </p:grpSp>
      <p:grpSp>
        <p:nvGrpSpPr>
          <p:cNvPr id="73" name="Group 72"/>
          <p:cNvGrpSpPr/>
          <p:nvPr/>
        </p:nvGrpSpPr>
        <p:grpSpPr>
          <a:xfrm>
            <a:off x="-23583" y="5154909"/>
            <a:ext cx="10183585" cy="694389"/>
            <a:chOff x="-23583" y="5134125"/>
            <a:chExt cx="10183585" cy="715174"/>
          </a:xfrm>
        </p:grpSpPr>
        <p:grpSp>
          <p:nvGrpSpPr>
            <p:cNvPr id="74"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1"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85"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6"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7"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2"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3"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84"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75"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76"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77"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78"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7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0"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61" name="สี่เหลี่ยมผืนผ้า 21"/>
          <p:cNvSpPr/>
          <p:nvPr/>
        </p:nvSpPr>
        <p:spPr>
          <a:xfrm>
            <a:off x="4089626" y="1059553"/>
            <a:ext cx="5939275" cy="2332946"/>
          </a:xfrm>
          <a:prstGeom prst="rect">
            <a:avLst/>
          </a:prstGeom>
        </p:spPr>
        <p:txBody>
          <a:bodyPr wrap="square">
            <a:spAutoFit/>
          </a:bodyPr>
          <a:lstStyle/>
          <a:p>
            <a:pPr algn="thaiDist">
              <a:lnSpc>
                <a:spcPct val="130000"/>
              </a:lnSpc>
            </a:pPr>
            <a:r>
              <a:rPr lang="th-TH" sz="1400" dirty="0">
                <a:latin typeface="Chulabhorn Likit Text" panose="00000500000000000000" pitchFamily="50" charset="-34"/>
                <a:cs typeface="Chulabhorn Likit Text" panose="00000500000000000000" pitchFamily="50" charset="-34"/>
              </a:rPr>
              <a:t>4.1 รายงานผลการเบิกจ่ายตามแผนการดำเนินงานและแผนการใช้จ่ายงบประมาณ          </a:t>
            </a:r>
          </a:p>
          <a:p>
            <a:pPr>
              <a:lnSpc>
                <a:spcPct val="130000"/>
              </a:lnSpc>
            </a:pPr>
            <a:r>
              <a:rPr lang="th-TH" sz="1400" dirty="0" smtClean="0">
                <a:latin typeface="Chulabhorn Likit Text" panose="00000500000000000000" pitchFamily="50" charset="-34"/>
                <a:cs typeface="Chulabhorn Likit Text" panose="00000500000000000000" pitchFamily="50" charset="-34"/>
              </a:rPr>
              <a:t>กองทุน</a:t>
            </a:r>
            <a:r>
              <a:rPr lang="th-TH" sz="1400" dirty="0">
                <a:latin typeface="Chulabhorn Likit Text" panose="00000500000000000000" pitchFamily="50" charset="-34"/>
                <a:cs typeface="Chulabhorn Likit Text" panose="00000500000000000000" pitchFamily="50" charset="-34"/>
              </a:rPr>
              <a:t>พัฒนาบทบาทสตรี ประจำปีงบประมาณ พ.ศ. </a:t>
            </a:r>
            <a:r>
              <a:rPr lang="th-TH" sz="1400" dirty="0" smtClean="0">
                <a:latin typeface="Chulabhorn Likit Text" panose="00000500000000000000" pitchFamily="50" charset="-34"/>
                <a:cs typeface="Chulabhorn Likit Text" panose="00000500000000000000" pitchFamily="50" charset="-34"/>
              </a:rPr>
              <a:t>2566</a:t>
            </a:r>
            <a:endParaRPr lang="th-TH" sz="1400" dirty="0">
              <a:latin typeface="Chulabhorn Likit Text" panose="00000500000000000000" pitchFamily="50" charset="-34"/>
              <a:cs typeface="Chulabhorn Likit Text" panose="00000500000000000000" pitchFamily="50" charset="-34"/>
            </a:endParaRPr>
          </a:p>
          <a:p>
            <a:pPr algn="thaiDist">
              <a:lnSpc>
                <a:spcPct val="130000"/>
              </a:lnSpc>
            </a:pPr>
            <a:r>
              <a:rPr lang="th-TH" sz="1400" dirty="0" smtClean="0">
                <a:latin typeface="Chulabhorn Likit Text" panose="00000500000000000000" pitchFamily="50" charset="-34"/>
                <a:cs typeface="Chulabhorn Likit Text" panose="00000500000000000000" pitchFamily="50" charset="-34"/>
              </a:rPr>
              <a:t>4.2 </a:t>
            </a:r>
            <a:r>
              <a:rPr lang="th-TH" sz="1400" dirty="0">
                <a:latin typeface="Chulabhorn Likit Text" panose="00000500000000000000" pitchFamily="50" charset="-34"/>
                <a:cs typeface="Chulabhorn Likit Text" panose="00000500000000000000" pitchFamily="50" charset="-34"/>
              </a:rPr>
              <a:t>รายงานผลการดำเนินงานการประเมินผลการดำเนินงานทุนหมุนเวียน ประจำ</a:t>
            </a:r>
            <a:r>
              <a:rPr lang="th-TH" sz="1400" dirty="0" smtClean="0">
                <a:latin typeface="Chulabhorn Likit Text" panose="00000500000000000000" pitchFamily="50" charset="-34"/>
                <a:cs typeface="Chulabhorn Likit Text" panose="00000500000000000000" pitchFamily="50" charset="-34"/>
              </a:rPr>
              <a:t>ปีบัญชี 2566 กองทุน</a:t>
            </a:r>
            <a:r>
              <a:rPr lang="th-TH" sz="1400" dirty="0">
                <a:latin typeface="Chulabhorn Likit Text" panose="00000500000000000000" pitchFamily="50" charset="-34"/>
                <a:cs typeface="Chulabhorn Likit Text" panose="00000500000000000000" pitchFamily="50" charset="-34"/>
              </a:rPr>
              <a:t>พัฒนาบทบาทสตรี กรมการพัฒนาชุมชน </a:t>
            </a:r>
            <a:endParaRPr lang="th-TH" sz="1400" dirty="0" smtClean="0">
              <a:latin typeface="Chulabhorn Likit Text" panose="00000500000000000000" pitchFamily="50" charset="-34"/>
              <a:cs typeface="Chulabhorn Likit Text" panose="00000500000000000000" pitchFamily="50" charset="-34"/>
            </a:endParaRPr>
          </a:p>
          <a:p>
            <a:pPr algn="thaiDist">
              <a:lnSpc>
                <a:spcPct val="130000"/>
              </a:lnSpc>
            </a:pPr>
            <a:r>
              <a:rPr lang="th-TH" sz="1400" dirty="0" smtClean="0">
                <a:latin typeface="Chulabhorn Likit Text" panose="00000500000000000000" pitchFamily="50" charset="-34"/>
                <a:cs typeface="Chulabhorn Likit Text" panose="00000500000000000000" pitchFamily="50" charset="-34"/>
              </a:rPr>
              <a:t>4.3 </a:t>
            </a:r>
            <a:r>
              <a:rPr lang="th-TH" sz="1400" dirty="0">
                <a:latin typeface="Chulabhorn Likit Text" panose="00000500000000000000" pitchFamily="50" charset="-34"/>
                <a:cs typeface="Chulabhorn Likit Text" panose="00000500000000000000" pitchFamily="50" charset="-34"/>
              </a:rPr>
              <a:t>รายงานผลข้อมูลการดำเนินการทางกฎหมายเกี่ยวกับการดำเนินคดีแพ่ง </a:t>
            </a:r>
            <a:r>
              <a:rPr lang="th-TH" sz="1400" dirty="0" smtClean="0">
                <a:latin typeface="Chulabhorn Likit Text" panose="00000500000000000000" pitchFamily="50" charset="-34"/>
                <a:cs typeface="Chulabhorn Likit Text" panose="00000500000000000000" pitchFamily="50" charset="-34"/>
              </a:rPr>
              <a:t/>
            </a:r>
            <a:br>
              <a:rPr lang="th-TH" sz="1400" dirty="0" smtClean="0">
                <a:latin typeface="Chulabhorn Likit Text" panose="00000500000000000000" pitchFamily="50" charset="-34"/>
                <a:cs typeface="Chulabhorn Likit Text" panose="00000500000000000000" pitchFamily="50" charset="-34"/>
              </a:rPr>
            </a:br>
            <a:r>
              <a:rPr lang="th-TH" sz="1400" dirty="0" smtClean="0">
                <a:latin typeface="Chulabhorn Likit Text" panose="00000500000000000000" pitchFamily="50" charset="-34"/>
                <a:cs typeface="Chulabhorn Likit Text" panose="00000500000000000000" pitchFamily="50" charset="-34"/>
              </a:rPr>
              <a:t>และคดีอาญาของ</a:t>
            </a:r>
            <a:r>
              <a:rPr lang="th-TH" sz="1400" dirty="0">
                <a:latin typeface="Chulabhorn Likit Text" panose="00000500000000000000" pitchFamily="50" charset="-34"/>
                <a:cs typeface="Chulabhorn Likit Text" panose="00000500000000000000" pitchFamily="50" charset="-34"/>
              </a:rPr>
              <a:t>กองทุนพัฒนาบทบาท</a:t>
            </a:r>
            <a:r>
              <a:rPr lang="th-TH" sz="1400" dirty="0" smtClean="0">
                <a:latin typeface="Chulabhorn Likit Text" panose="00000500000000000000" pitchFamily="50" charset="-34"/>
                <a:cs typeface="Chulabhorn Likit Text" panose="00000500000000000000" pitchFamily="50" charset="-34"/>
              </a:rPr>
              <a:t>สตรี</a:t>
            </a:r>
          </a:p>
          <a:p>
            <a:pPr algn="thaiDist">
              <a:lnSpc>
                <a:spcPct val="130000"/>
              </a:lnSpc>
            </a:pPr>
            <a:r>
              <a:rPr lang="th-TH" sz="1400" dirty="0" smtClean="0">
                <a:latin typeface="Chulabhorn Likit Text" panose="00000500000000000000" pitchFamily="50" charset="-34"/>
                <a:cs typeface="Chulabhorn Likit Text" panose="00000500000000000000" pitchFamily="50" charset="-34"/>
              </a:rPr>
              <a:t>4.4 </a:t>
            </a:r>
            <a:r>
              <a:rPr lang="th-TH" sz="1400" dirty="0">
                <a:latin typeface="Chulabhorn Likit Text" panose="00000500000000000000" pitchFamily="50" charset="-34"/>
                <a:cs typeface="Chulabhorn Likit Text" panose="00000500000000000000" pitchFamily="50" charset="-34"/>
              </a:rPr>
              <a:t>รายงานผลการดำเนินงานตามประกาศคณะกรรมการบริหารกองทุนพัฒนาบทบาท</a:t>
            </a:r>
            <a:r>
              <a:rPr lang="th-TH" sz="1400" dirty="0" smtClean="0">
                <a:latin typeface="Chulabhorn Likit Text" panose="00000500000000000000" pitchFamily="50" charset="-34"/>
                <a:cs typeface="Chulabhorn Likit Text" panose="00000500000000000000" pitchFamily="50" charset="-34"/>
              </a:rPr>
              <a:t>สตรีให้</a:t>
            </a:r>
            <a:r>
              <a:rPr lang="th-TH" sz="1400" dirty="0">
                <a:latin typeface="Chulabhorn Likit Text" panose="00000500000000000000" pitchFamily="50" charset="-34"/>
                <a:cs typeface="Chulabhorn Likit Text" panose="00000500000000000000" pitchFamily="50" charset="-34"/>
              </a:rPr>
              <a:t>ความช่วยเหลือและบรรเทาความเดือดร้อนให้แก่</a:t>
            </a:r>
            <a:r>
              <a:rPr lang="th-TH" sz="1400" dirty="0" smtClean="0">
                <a:latin typeface="Chulabhorn Likit Text" panose="00000500000000000000" pitchFamily="50" charset="-34"/>
                <a:cs typeface="Chulabhorn Likit Text" panose="00000500000000000000" pitchFamily="50" charset="-34"/>
              </a:rPr>
              <a:t>ลูกหนี้</a:t>
            </a:r>
          </a:p>
        </p:txBody>
      </p:sp>
      <p:grpSp>
        <p:nvGrpSpPr>
          <p:cNvPr id="36" name="กลุ่ม 49">
            <a:extLst>
              <a:ext uri="{FF2B5EF4-FFF2-40B4-BE49-F238E27FC236}">
                <a16:creationId xmlns:a16="http://schemas.microsoft.com/office/drawing/2014/main" id="{469804B4-A495-6F38-48E8-62221261FFAC}"/>
              </a:ext>
            </a:extLst>
          </p:cNvPr>
          <p:cNvGrpSpPr/>
          <p:nvPr/>
        </p:nvGrpSpPr>
        <p:grpSpPr>
          <a:xfrm>
            <a:off x="216981" y="3532980"/>
            <a:ext cx="3766751" cy="518930"/>
            <a:chOff x="193090" y="1622498"/>
            <a:chExt cx="3538676" cy="467037"/>
          </a:xfrm>
          <a:effectLst>
            <a:outerShdw blurRad="50800" dist="50800" dir="5400000" algn="ctr" rotWithShape="0">
              <a:srgbClr val="000000">
                <a:alpha val="80000"/>
              </a:srgbClr>
            </a:outerShdw>
          </a:effectLst>
        </p:grpSpPr>
        <p:grpSp>
          <p:nvGrpSpPr>
            <p:cNvPr id="37" name="กลุ่ม 50">
              <a:extLst>
                <a:ext uri="{FF2B5EF4-FFF2-40B4-BE49-F238E27FC236}">
                  <a16:creationId xmlns:a16="http://schemas.microsoft.com/office/drawing/2014/main" id="{F6531DA4-0FF3-4E99-0385-D2EB0EBB6832}"/>
                </a:ext>
              </a:extLst>
            </p:cNvPr>
            <p:cNvGrpSpPr/>
            <p:nvPr/>
          </p:nvGrpSpPr>
          <p:grpSpPr>
            <a:xfrm>
              <a:off x="193090" y="1622498"/>
              <a:ext cx="3538676" cy="467037"/>
              <a:chOff x="361930" y="1164777"/>
              <a:chExt cx="4659438" cy="467037"/>
            </a:xfrm>
          </p:grpSpPr>
          <p:sp>
            <p:nvSpPr>
              <p:cNvPr id="51" name="สี่เหลี่ยมผืนผ้ามุมมน 10">
                <a:extLst>
                  <a:ext uri="{FF2B5EF4-FFF2-40B4-BE49-F238E27FC236}">
                    <a16:creationId xmlns:a16="http://schemas.microsoft.com/office/drawing/2014/main" id="{4CC3EBE7-1797-E1E3-988E-67CBEF2B5202}"/>
                  </a:ext>
                </a:extLst>
              </p:cNvPr>
              <p:cNvSpPr/>
              <p:nvPr/>
            </p:nvSpPr>
            <p:spPr>
              <a:xfrm>
                <a:off x="361930" y="1184278"/>
                <a:ext cx="4659438" cy="437756"/>
              </a:xfrm>
              <a:prstGeom prst="roundRect">
                <a:avLst/>
              </a:prstGeom>
              <a:solidFill>
                <a:srgbClr val="E7E5DD"/>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r" defTabSz="761945">
                  <a:defRPr/>
                </a:pPr>
                <a:endParaRPr lang="th-TH" sz="2000" b="1" dirty="0">
                  <a:solidFill>
                    <a:schemeClr val="tx1"/>
                  </a:solidFill>
                  <a:effectLst>
                    <a:outerShdw blurRad="38100" dist="38100" dir="2700000" algn="tl">
                      <a:srgbClr val="000000">
                        <a:alpha val="43137"/>
                      </a:srgbClr>
                    </a:outerShdw>
                  </a:effectLst>
                </a:endParaRPr>
              </a:p>
            </p:txBody>
          </p:sp>
          <p:sp>
            <p:nvSpPr>
              <p:cNvPr id="52" name="สี่เหลี่ยมผืนผ้ามุมมน 10">
                <a:extLst>
                  <a:ext uri="{FF2B5EF4-FFF2-40B4-BE49-F238E27FC236}">
                    <a16:creationId xmlns:a16="http://schemas.microsoft.com/office/drawing/2014/main" id="{E3465719-F10D-7C06-3416-88E82730FF79}"/>
                  </a:ext>
                </a:extLst>
              </p:cNvPr>
              <p:cNvSpPr/>
              <p:nvPr/>
            </p:nvSpPr>
            <p:spPr>
              <a:xfrm>
                <a:off x="361930" y="1169851"/>
                <a:ext cx="4142851" cy="461963"/>
              </a:xfrm>
              <a:prstGeom prst="roundRect">
                <a:avLst/>
              </a:prstGeom>
              <a:solidFill>
                <a:srgbClr val="96877A"/>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r" defTabSz="761945">
                  <a:defRPr/>
                </a:pPr>
                <a:endParaRPr lang="th-TH" sz="2000" b="1" dirty="0">
                  <a:solidFill>
                    <a:schemeClr val="tx1"/>
                  </a:solidFill>
                </a:endParaRPr>
              </a:p>
            </p:txBody>
          </p:sp>
          <p:sp>
            <p:nvSpPr>
              <p:cNvPr id="53" name="สี่เหลี่ยมผืนผ้ามุมมน 10">
                <a:extLst>
                  <a:ext uri="{FF2B5EF4-FFF2-40B4-BE49-F238E27FC236}">
                    <a16:creationId xmlns:a16="http://schemas.microsoft.com/office/drawing/2014/main" id="{1E2A15AE-0F71-4F61-1EE5-62D34143A48D}"/>
                  </a:ext>
                </a:extLst>
              </p:cNvPr>
              <p:cNvSpPr/>
              <p:nvPr/>
            </p:nvSpPr>
            <p:spPr>
              <a:xfrm>
                <a:off x="361930" y="1164777"/>
                <a:ext cx="4046288" cy="464179"/>
              </a:xfrm>
              <a:prstGeom prst="roundRect">
                <a:avLst/>
              </a:prstGeom>
              <a:solidFill>
                <a:schemeClr val="bg1">
                  <a:lumMod val="95000"/>
                  <a:alpha val="60000"/>
                </a:schemeClr>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5 </a:t>
                </a:r>
                <a:r>
                  <a:rPr lang="en-US" sz="1500" b="1" dirty="0">
                    <a:solidFill>
                      <a:schemeClr val="tx1"/>
                    </a:solidFill>
                    <a:latin typeface="Chulabhorn Likit Text" panose="00000500000000000000" pitchFamily="50" charset="-34"/>
                    <a:cs typeface="Chulabhorn Likit Text" panose="00000500000000000000" pitchFamily="50" charset="-34"/>
                  </a:rPr>
                  <a:t>:</a:t>
                </a:r>
                <a:r>
                  <a:rPr lang="th-TH" sz="1500" b="1" dirty="0">
                    <a:solidFill>
                      <a:schemeClr val="tx1"/>
                    </a:solidFill>
                    <a:latin typeface="Chulabhorn Likit Text" panose="00000500000000000000" pitchFamily="50" charset="-34"/>
                    <a:cs typeface="Chulabhorn Likit Text" panose="00000500000000000000" pitchFamily="50" charset="-34"/>
                  </a:rPr>
                  <a:t> เพื่อพิจารณา</a:t>
                </a:r>
              </a:p>
            </p:txBody>
          </p:sp>
        </p:grpSp>
        <p:sp>
          <p:nvSpPr>
            <p:cNvPr id="50" name="สี่เหลี่ยมผืนผ้า 51">
              <a:extLst>
                <a:ext uri="{FF2B5EF4-FFF2-40B4-BE49-F238E27FC236}">
                  <a16:creationId xmlns:a16="http://schemas.microsoft.com/office/drawing/2014/main" id="{4D6AE7D4-BCCE-E60C-7684-8DE97E935495}"/>
                </a:ext>
              </a:extLst>
            </p:cNvPr>
            <p:cNvSpPr/>
            <p:nvPr/>
          </p:nvSpPr>
          <p:spPr>
            <a:xfrm>
              <a:off x="3372540" y="1711085"/>
              <a:ext cx="330102" cy="360099"/>
            </a:xfrm>
            <a:prstGeom prst="rect">
              <a:avLst/>
            </a:prstGeom>
          </p:spPr>
          <p:txBody>
            <a:bodyPr wrap="none">
              <a:spAutoFit/>
            </a:bodyPr>
            <a:lstStyle/>
            <a:p>
              <a:pPr algn="r"/>
              <a:r>
                <a:rPr lang="en-US" sz="2000" b="1" dirty="0">
                  <a:latin typeface="Chulabhorn Likit Text" panose="00000500000000000000" pitchFamily="50" charset="-34"/>
                  <a:cs typeface="Chulabhorn Likit Text" panose="00000500000000000000" pitchFamily="50" charset="-34"/>
                </a:rPr>
                <a:t>5</a:t>
              </a:r>
              <a:endParaRPr lang="th-TH" sz="2000" dirty="0">
                <a:latin typeface="Chulabhorn Likit Text" panose="00000500000000000000" pitchFamily="50" charset="-34"/>
                <a:cs typeface="Chulabhorn Likit Text" panose="00000500000000000000" pitchFamily="50" charset="-34"/>
              </a:endParaRPr>
            </a:p>
          </p:txBody>
        </p:sp>
      </p:grpSp>
      <p:sp>
        <p:nvSpPr>
          <p:cNvPr id="54" name="Rectangle 53">
            <a:extLst>
              <a:ext uri="{FF2B5EF4-FFF2-40B4-BE49-F238E27FC236}">
                <a16:creationId xmlns:a16="http://schemas.microsoft.com/office/drawing/2014/main" id="{E4359731-6DD4-7AEC-A6D5-4B81D1C23B0B}"/>
              </a:ext>
            </a:extLst>
          </p:cNvPr>
          <p:cNvSpPr/>
          <p:nvPr/>
        </p:nvSpPr>
        <p:spPr>
          <a:xfrm>
            <a:off x="4104967" y="3559510"/>
            <a:ext cx="5939275" cy="1595309"/>
          </a:xfrm>
          <a:prstGeom prst="rect">
            <a:avLst/>
          </a:prstGeom>
        </p:spPr>
        <p:txBody>
          <a:bodyPr wrap="square">
            <a:spAutoFit/>
          </a:bodyPr>
          <a:lstStyle/>
          <a:p>
            <a:pPr algn="thaiDist">
              <a:lnSpc>
                <a:spcPct val="130000"/>
              </a:lnSpc>
              <a:spcAft>
                <a:spcPts val="200"/>
              </a:spcAft>
            </a:pPr>
            <a:r>
              <a:rPr lang="th-TH" sz="1400" dirty="0" smtClean="0">
                <a:latin typeface="Chulabhorn Likit Text" panose="00000500000000000000" pitchFamily="50" charset="-34"/>
                <a:cs typeface="Chulabhorn Likit Text" panose="00000500000000000000" pitchFamily="50" charset="-34"/>
              </a:rPr>
              <a:t>5.1 การ</a:t>
            </a:r>
            <a:r>
              <a:rPr lang="th-TH" sz="1400" dirty="0">
                <a:latin typeface="Chulabhorn Likit Text" panose="00000500000000000000" pitchFamily="50" charset="-34"/>
                <a:cs typeface="Chulabhorn Likit Text" panose="00000500000000000000" pitchFamily="50" charset="-34"/>
              </a:rPr>
              <a:t>บริหารจัดการหนี้ของกองทุนพัฒนาบทบาท</a:t>
            </a:r>
            <a:r>
              <a:rPr lang="th-TH" sz="1400" dirty="0" smtClean="0">
                <a:latin typeface="Chulabhorn Likit Text" panose="00000500000000000000" pitchFamily="50" charset="-34"/>
                <a:cs typeface="Chulabhorn Likit Text" panose="00000500000000000000" pitchFamily="50" charset="-34"/>
              </a:rPr>
              <a:t>สตรี</a:t>
            </a:r>
          </a:p>
          <a:p>
            <a:pPr algn="thaiDist">
              <a:lnSpc>
                <a:spcPct val="130000"/>
              </a:lnSpc>
              <a:spcAft>
                <a:spcPts val="300"/>
              </a:spcAft>
            </a:pPr>
            <a:r>
              <a:rPr lang="th-TH" sz="1400" dirty="0">
                <a:latin typeface="Chulabhorn Likit Text" panose="00000500000000000000" pitchFamily="50" charset="-34"/>
                <a:cs typeface="Chulabhorn Likit Text" panose="00000500000000000000" pitchFamily="50" charset="-34"/>
              </a:rPr>
              <a:t>5.2 </a:t>
            </a:r>
            <a:r>
              <a:rPr lang="th-TH" sz="1400" spc="-50" dirty="0">
                <a:latin typeface="Chulabhorn Likit Text" panose="00000500000000000000" pitchFamily="50" charset="-34"/>
                <a:cs typeface="Chulabhorn Likit Text" panose="00000500000000000000" pitchFamily="50" charset="-34"/>
              </a:rPr>
              <a:t>ร่างแผนการดำเนินงานและแผนการใช้จ่ายงบประมาณ กองทุนพัฒนาบทบาทสตรี </a:t>
            </a:r>
            <a:r>
              <a:rPr lang="th-TH" sz="1400" dirty="0" smtClean="0">
                <a:latin typeface="Chulabhorn Likit Text" panose="00000500000000000000" pitchFamily="50" charset="-34"/>
                <a:cs typeface="Chulabhorn Likit Text" panose="00000500000000000000" pitchFamily="50" charset="-34"/>
              </a:rPr>
              <a:t>ประจำปี</a:t>
            </a:r>
            <a:r>
              <a:rPr lang="th-TH" sz="1400" dirty="0">
                <a:latin typeface="Chulabhorn Likit Text" panose="00000500000000000000" pitchFamily="50" charset="-34"/>
                <a:cs typeface="Chulabhorn Likit Text" panose="00000500000000000000" pitchFamily="50" charset="-34"/>
              </a:rPr>
              <a:t>งบประมาณ พ.ศ. </a:t>
            </a:r>
            <a:r>
              <a:rPr lang="th-TH" sz="1400" dirty="0" smtClean="0">
                <a:latin typeface="Chulabhorn Likit Text" panose="00000500000000000000" pitchFamily="50" charset="-34"/>
                <a:cs typeface="Chulabhorn Likit Text" panose="00000500000000000000" pitchFamily="50" charset="-34"/>
              </a:rPr>
              <a:t>2567</a:t>
            </a:r>
          </a:p>
          <a:p>
            <a:pPr algn="thaiDist">
              <a:lnSpc>
                <a:spcPct val="130000"/>
              </a:lnSpc>
              <a:spcAft>
                <a:spcPts val="300"/>
              </a:spcAft>
            </a:pPr>
            <a:r>
              <a:rPr lang="th-TH" sz="1400" dirty="0">
                <a:latin typeface="Chulabhorn Likit Text" panose="00000500000000000000" pitchFamily="50" charset="-34"/>
                <a:cs typeface="Chulabhorn Likit Text" panose="00000500000000000000" pitchFamily="50" charset="-34"/>
              </a:rPr>
              <a:t>5.3 ร่างตัวชี้วัดการประเมินผลการดำเนินงานทุนหมุนเวียน ประจำปีบัญชี </a:t>
            </a:r>
            <a:r>
              <a:rPr lang="th-TH" sz="1400" dirty="0" smtClean="0">
                <a:latin typeface="Chulabhorn Likit Text" panose="00000500000000000000" pitchFamily="50" charset="-34"/>
                <a:cs typeface="Chulabhorn Likit Text" panose="00000500000000000000" pitchFamily="50" charset="-34"/>
              </a:rPr>
              <a:t>2567</a:t>
            </a:r>
            <a:endParaRPr lang="th-TH" sz="1400" dirty="0">
              <a:latin typeface="Chulabhorn Likit Text" panose="00000500000000000000" pitchFamily="50" charset="-34"/>
              <a:cs typeface="Chulabhorn Likit Text" panose="00000500000000000000" pitchFamily="50" charset="-34"/>
            </a:endParaRPr>
          </a:p>
          <a:p>
            <a:pPr algn="thaiDist">
              <a:lnSpc>
                <a:spcPct val="130000"/>
              </a:lnSpc>
              <a:spcAft>
                <a:spcPts val="300"/>
              </a:spcAft>
            </a:pPr>
            <a:r>
              <a:rPr lang="th-TH" sz="1400" dirty="0" smtClean="0">
                <a:latin typeface="Chulabhorn Likit Text" panose="00000500000000000000" pitchFamily="50" charset="-34"/>
                <a:cs typeface="Chulabhorn Likit Text" panose="00000500000000000000" pitchFamily="50" charset="-34"/>
              </a:rPr>
              <a:t>กองทุน</a:t>
            </a:r>
            <a:r>
              <a:rPr lang="th-TH" sz="1400" dirty="0">
                <a:latin typeface="Chulabhorn Likit Text" panose="00000500000000000000" pitchFamily="50" charset="-34"/>
                <a:cs typeface="Chulabhorn Likit Text" panose="00000500000000000000" pitchFamily="50" charset="-34"/>
              </a:rPr>
              <a:t>พัฒนาบทบาทสตรี กรมการพัฒนา</a:t>
            </a:r>
            <a:r>
              <a:rPr lang="th-TH" sz="1400" dirty="0" smtClean="0">
                <a:latin typeface="Chulabhorn Likit Text" panose="00000500000000000000" pitchFamily="50" charset="-34"/>
                <a:cs typeface="Chulabhorn Likit Text" panose="00000500000000000000" pitchFamily="50" charset="-34"/>
              </a:rPr>
              <a:t>ชุมชน</a:t>
            </a:r>
            <a:endParaRPr lang="th-TH" sz="1400" dirty="0">
              <a:latin typeface="Chulabhorn Likit Text" panose="00000500000000000000" pitchFamily="50" charset="-34"/>
              <a:cs typeface="Chulabhorn Likit Text" panose="00000500000000000000" pitchFamily="50" charset="-34"/>
            </a:endParaRPr>
          </a:p>
        </p:txBody>
      </p:sp>
      <p:grpSp>
        <p:nvGrpSpPr>
          <p:cNvPr id="55"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6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971882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50000"/>
                        </a:lnSpc>
                        <a:spcAft>
                          <a:spcPts val="5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2 การสนองประโยชน์ต่อผู้มีส่วนได้ส่วนเสีย </a:t>
                      </a:r>
                      <a:r>
                        <a:rPr lang="th-TH" sz="1400" baseline="0" dirty="0" smtClean="0">
                          <a:solidFill>
                            <a:schemeClr val="tx1"/>
                          </a:solidFill>
                          <a:latin typeface="Chulabhorn Likit Text" panose="00000500000000000000" pitchFamily="50" charset="-34"/>
                          <a:cs typeface="Chulabhorn Likit Text" panose="00000500000000000000" pitchFamily="50" charset="-34"/>
                        </a:rPr>
                        <a:t> </a:t>
                      </a:r>
                    </a:p>
                    <a:p>
                      <a:pPr>
                        <a:spcAft>
                          <a:spcPts val="50"/>
                        </a:spcAft>
                      </a:pPr>
                      <a:r>
                        <a:rPr lang="th-TH" sz="11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ตัวชี้วัดที่ 2.1 ความพึงพอใจของผู้มีส่วนได้ส่วนเสีย</a:t>
                      </a:r>
                      <a:endParaRPr lang="th-TH" sz="1400" b="0" baseline="0" dirty="0" smtClean="0">
                        <a:solidFill>
                          <a:schemeClr val="tx1"/>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36807951"/>
              </p:ext>
            </p:extLst>
          </p:nvPr>
        </p:nvGraphicFramePr>
        <p:xfrm>
          <a:off x="538912" y="1727200"/>
          <a:ext cx="9082175" cy="3921323"/>
        </p:xfrm>
        <a:graphic>
          <a:graphicData uri="http://schemas.openxmlformats.org/drawingml/2006/table">
            <a:tbl>
              <a:tblPr firstRow="1" bandRow="1">
                <a:tableStyleId>{5C22544A-7EE6-4342-B048-85BDC9FD1C3A}</a:tableStyleId>
              </a:tblPr>
              <a:tblGrid>
                <a:gridCol w="1816435">
                  <a:extLst>
                    <a:ext uri="{9D8B030D-6E8A-4147-A177-3AD203B41FA5}">
                      <a16:colId xmlns:a16="http://schemas.microsoft.com/office/drawing/2014/main" val="3410341719"/>
                    </a:ext>
                  </a:extLst>
                </a:gridCol>
                <a:gridCol w="1816435">
                  <a:extLst>
                    <a:ext uri="{9D8B030D-6E8A-4147-A177-3AD203B41FA5}">
                      <a16:colId xmlns:a16="http://schemas.microsoft.com/office/drawing/2014/main" val="1621477982"/>
                    </a:ext>
                  </a:extLst>
                </a:gridCol>
                <a:gridCol w="1816435">
                  <a:extLst>
                    <a:ext uri="{9D8B030D-6E8A-4147-A177-3AD203B41FA5}">
                      <a16:colId xmlns:a16="http://schemas.microsoft.com/office/drawing/2014/main" val="1015637610"/>
                    </a:ext>
                  </a:extLst>
                </a:gridCol>
                <a:gridCol w="1816435">
                  <a:extLst>
                    <a:ext uri="{9D8B030D-6E8A-4147-A177-3AD203B41FA5}">
                      <a16:colId xmlns:a16="http://schemas.microsoft.com/office/drawing/2014/main" val="712561912"/>
                    </a:ext>
                  </a:extLst>
                </a:gridCol>
                <a:gridCol w="1816435">
                  <a:extLst>
                    <a:ext uri="{9D8B030D-6E8A-4147-A177-3AD203B41FA5}">
                      <a16:colId xmlns:a16="http://schemas.microsoft.com/office/drawing/2014/main" val="1698986556"/>
                    </a:ext>
                  </a:extLst>
                </a:gridCol>
              </a:tblGrid>
              <a:tr h="388653">
                <a:tc gridSpan="5">
                  <a:txBody>
                    <a:bodyPr/>
                    <a:lstStyle/>
                    <a:p>
                      <a:pPr algn="ctr"/>
                      <a:r>
                        <a:rPr lang="th-TH" sz="14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367061">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330969">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75</a:t>
                      </a:r>
                    </a:p>
                  </a:txBody>
                  <a:tcPr anchor="ctr">
                    <a:solidFill>
                      <a:schemeClr val="bg1">
                        <a:lumMod val="95000"/>
                        <a:alpha val="8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80</a:t>
                      </a:r>
                    </a:p>
                  </a:txBody>
                  <a:tcPr anchor="ctr">
                    <a:solidFill>
                      <a:schemeClr val="bg1">
                        <a:lumMod val="95000"/>
                        <a:alpha val="80000"/>
                      </a:schemeClr>
                    </a:solidFill>
                  </a:tcPr>
                </a:tc>
                <a:tc>
                  <a:txBody>
                    <a:bodyPr/>
                    <a:lstStyle/>
                    <a:p>
                      <a:pPr algn="ctr">
                        <a:lnSpc>
                          <a:spcPct val="107000"/>
                        </a:lnSpc>
                        <a:spcAft>
                          <a:spcPts val="0"/>
                        </a:spcAft>
                      </a:pPr>
                      <a:r>
                        <a:rPr lang="th-TH"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85</a:t>
                      </a:r>
                      <a:endParaRPr lang="en-US" sz="12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solidFill>
                      <a:schemeClr val="bg1">
                        <a:lumMod val="95000"/>
                        <a:alpha val="8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90</a:t>
                      </a:r>
                    </a:p>
                  </a:txBody>
                  <a:tcPr anchor="ctr">
                    <a:solidFill>
                      <a:schemeClr val="bg1">
                        <a:lumMod val="95000"/>
                        <a:alpha val="80000"/>
                      </a:schemeClr>
                    </a:solidFill>
                  </a:tcPr>
                </a:tc>
                <a:tc>
                  <a:txBody>
                    <a:bodyPr/>
                    <a:lstStyle/>
                    <a:p>
                      <a:pPr algn="ctr">
                        <a:lnSpc>
                          <a:spcPct val="120000"/>
                        </a:lnSpc>
                        <a:spcAft>
                          <a:spcPts val="0"/>
                        </a:spcAft>
                      </a:pPr>
                      <a:r>
                        <a:rPr lang="th-TH" sz="1200" b="1" i="0" dirty="0">
                          <a:solidFill>
                            <a:schemeClr val="tx1"/>
                          </a:solidFill>
                          <a:effectLst/>
                          <a:latin typeface="Chulabhorn Likit Text" panose="00000500000000000000" pitchFamily="50" charset="-34"/>
                          <a:ea typeface="Cordia New"/>
                          <a:cs typeface="Chulabhorn Likit Text" panose="00000500000000000000" pitchFamily="50" charset="-34"/>
                        </a:rPr>
                        <a:t>95</a:t>
                      </a:r>
                      <a:endParaRPr lang="en-US" sz="1200" b="1" i="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nchor="ctr">
                    <a:solidFill>
                      <a:schemeClr val="bg1">
                        <a:lumMod val="95000"/>
                        <a:alpha val="80000"/>
                      </a:schemeClr>
                    </a:solidFill>
                  </a:tcPr>
                </a:tc>
                <a:extLst>
                  <a:ext uri="{0D108BD9-81ED-4DB2-BD59-A6C34878D82A}">
                    <a16:rowId xmlns:a16="http://schemas.microsoft.com/office/drawing/2014/main" val="1918552377"/>
                  </a:ext>
                </a:extLst>
              </a:tr>
              <a:tr h="2812216">
                <a:tc gridSpan="5">
                  <a:txBody>
                    <a:bodyPr/>
                    <a:lstStyle/>
                    <a:p>
                      <a:pPr algn="l">
                        <a:lnSpc>
                          <a:spcPct val="100000"/>
                        </a:lnSpc>
                        <a:spcAft>
                          <a:spcPts val="600"/>
                        </a:spcAft>
                      </a:pPr>
                      <a:endParaRPr lang="th-TH" sz="1400" b="1" i="0" u="sng" dirty="0" smtClean="0">
                        <a:solidFill>
                          <a:srgbClr val="C00000"/>
                        </a:solidFill>
                        <a:effectLst/>
                        <a:latin typeface="Chulabhorn Likit Text" panose="00000500000000000000" pitchFamily="50" charset="-34"/>
                        <a:ea typeface="Cordia New"/>
                        <a:cs typeface="Chulabhorn Likit Text" panose="00000500000000000000" pitchFamily="50" charset="-34"/>
                      </a:endParaRPr>
                    </a:p>
                    <a:p>
                      <a:pPr algn="l">
                        <a:lnSpc>
                          <a:spcPct val="100000"/>
                        </a:lnSpc>
                        <a:spcAft>
                          <a:spcPts val="600"/>
                        </a:spcAft>
                      </a:pPr>
                      <a:r>
                        <a:rPr lang="th-TH" sz="1400" b="1" i="0" u="sng" dirty="0" smtClean="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400" b="1" i="0" u="none"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4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400" b="1" i="0" dirty="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en-US" sz="1400" b="1" i="0" dirty="0">
                          <a:solidFill>
                            <a:srgbClr val="C00000"/>
                          </a:solidFill>
                          <a:effectLst/>
                          <a:latin typeface="Chulabhorn Likit Text" panose="00000500000000000000" pitchFamily="50" charset="-34"/>
                          <a:ea typeface="Cordia New"/>
                          <a:cs typeface="Chulabhorn Likit Text" panose="00000500000000000000" pitchFamily="50" charset="-34"/>
                        </a:rPr>
                        <a:t>N/A</a:t>
                      </a:r>
                      <a:r>
                        <a:rPr lang="th-TH" sz="1400" b="0" i="0" dirty="0">
                          <a:solidFill>
                            <a:srgbClr val="C00000"/>
                          </a:solidFill>
                          <a:effectLst/>
                          <a:latin typeface="Chulabhorn Likit Text" panose="00000500000000000000" pitchFamily="50" charset="-34"/>
                          <a:ea typeface="Cordia New"/>
                          <a:cs typeface="Chulabhorn Likit Text" panose="00000500000000000000" pitchFamily="50" charset="-34"/>
                        </a:rPr>
                        <a:t>    </a:t>
                      </a:r>
                      <a:endParaRPr lang="en-US" sz="1400" b="0" i="0" dirty="0">
                        <a:solidFill>
                          <a:srgbClr val="C00000"/>
                        </a:solidFill>
                        <a:effectLst/>
                        <a:latin typeface="Chulabhorn Likit Text" panose="00000500000000000000" pitchFamily="50" charset="-34"/>
                        <a:ea typeface="Cordia New"/>
                        <a:cs typeface="Chulabhorn Likit Text" panose="00000500000000000000" pitchFamily="50" charset="-34"/>
                      </a:endParaRPr>
                    </a:p>
                    <a:p>
                      <a:pPr marL="171450" indent="-171450" algn="thaiDist">
                        <a:lnSpc>
                          <a:spcPct val="100000"/>
                        </a:lnSpc>
                        <a:spcAft>
                          <a:spcPts val="0"/>
                        </a:spcAft>
                        <a:buFontTx/>
                        <a:buChar char="-"/>
                      </a:pPr>
                      <a:r>
                        <a:rPr lang="th-TH" sz="1200" kern="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กองทุนฯ ดำเนินการออกแบบสอบถามความพึงพอใจของสมาชิกต่อการดำเนินงานกองทุน และส่งให้กรมบัญชีกลางและบริษัทที่ปรึกษา </a:t>
                      </a:r>
                    </a:p>
                    <a:p>
                      <a:pPr marL="0" indent="0" algn="thaiDist">
                        <a:lnSpc>
                          <a:spcPct val="100000"/>
                        </a:lnSpc>
                        <a:spcAft>
                          <a:spcPts val="600"/>
                        </a:spcAft>
                        <a:buFontTx/>
                        <a:buNone/>
                      </a:pPr>
                      <a:r>
                        <a:rPr lang="th-TH" sz="1200" kern="0" dirty="0" smtClean="0">
                          <a:solidFill>
                            <a:schemeClr val="tx1"/>
                          </a:solidFill>
                          <a:effectLst/>
                          <a:latin typeface="Chulabhorn Likit Text" panose="00000500000000000000" pitchFamily="50" charset="-34"/>
                          <a:ea typeface="+mn-ea"/>
                          <a:cs typeface="Chulabhorn Likit Text" panose="00000500000000000000" pitchFamily="50" charset="-34"/>
                        </a:rPr>
                        <a:t>    (ทริส คอร์ปอเรชั่น จำกัด)</a:t>
                      </a:r>
                      <a:r>
                        <a:rPr lang="th-TH" sz="1200" kern="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พิจารณา</a:t>
                      </a:r>
                      <a:r>
                        <a:rPr lang="th-TH" sz="1200" kern="0" dirty="0" smtClean="0">
                          <a:solidFill>
                            <a:schemeClr val="tx1"/>
                          </a:solidFill>
                          <a:effectLst/>
                          <a:latin typeface="Chulabhorn Likit Text" panose="00000500000000000000" pitchFamily="50" charset="-34"/>
                          <a:ea typeface="+mn-ea"/>
                          <a:cs typeface="Chulabhorn Likit Text" panose="00000500000000000000" pitchFamily="50" charset="-34"/>
                        </a:rPr>
                        <a:t>ให้ความเห็นชอบแบบสอบถามฯ </a:t>
                      </a:r>
                    </a:p>
                    <a:p>
                      <a:pPr marL="171450" indent="-171450" algn="thaiDist">
                        <a:lnSpc>
                          <a:spcPct val="100000"/>
                        </a:lnSpc>
                        <a:spcAft>
                          <a:spcPts val="600"/>
                        </a:spcAft>
                        <a:buFontTx/>
                        <a:buChar cha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กรมบัญชีกลางและบริษัทที่ปรึกษา (ทริส</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คอร์ปอเรชั่น จำกัด)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ให้ความเห็นชอบแบบสอบถามฯ เมื่อวันที่ 10 มีนาคม 2566</a:t>
                      </a:r>
                    </a:p>
                    <a:p>
                      <a:pPr marL="171450" indent="-171450" algn="thaiDist">
                        <a:lnSpc>
                          <a:spcPct val="100000"/>
                        </a:lnSpc>
                        <a:spcAft>
                          <a:spcPts val="600"/>
                        </a:spcAft>
                        <a:buFontTx/>
                        <a:buChar char="-"/>
                      </a:pP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จังหวัดและกทม.อยู่ระหว่างดำเนินการผลิตและจัดเก็บข้อมูลตามแบบสอบถามฯ ตามจำนวนกลุ่มเป้าหมายที่กรมการพัฒนาชุมชนกำหนด                  และส่งให้กรมการพัฒนาชุมชน ภายในวันที่ 14 กรกฎาคม 2566 ตามหนังสือกรมการพัฒนาชุมชน ที่ มท 0416.3/ว 1447 ลงวันที่                          7 เมษายน 2566 และบันทึกข้อความที่ มท 0416.3(คส)/2883 ลงวันที่ 7 เมษายน 2566 มีจังหวัดที่ได้ดำเนินการจัดเก็บแบบสอบถามและส่งคืนกรมการพัฒนาชุมชนแล้ว จำนวน 12 จังหวัด ได้แก่ จังหวัดขอนแก่น น่าน ปัตตานี นราธิวาส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ตรัง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แม่ฮ่องสอน ลพบุรี อ่างทอง สมุทรสงคราม</a:t>
                      </a:r>
                      <a:r>
                        <a:rPr lang="th-TH" sz="12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ตราด มหาสารคาม และชุมพร</a:t>
                      </a:r>
                    </a:p>
                    <a:p>
                      <a:pPr marL="0" indent="0" algn="thaiDist">
                        <a:lnSpc>
                          <a:spcPct val="100000"/>
                        </a:lnSpc>
                        <a:spcAft>
                          <a:spcPts val="600"/>
                        </a:spcAft>
                        <a:buFontTx/>
                        <a:buNone/>
                      </a:pPr>
                      <a:r>
                        <a:rPr lang="th-TH" sz="1400" u="sng"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แผนงาน</a:t>
                      </a:r>
                    </a:p>
                    <a:p>
                      <a:pPr marL="171450" marR="0" indent="-171450" algn="thaiDist" defTabSz="761970" rtl="0" eaLnBrk="1" fontAlgn="auto" latinLnBrk="0" hangingPunct="1">
                        <a:lnSpc>
                          <a:spcPct val="100000"/>
                        </a:lnSpc>
                        <a:spcBef>
                          <a:spcPts val="0"/>
                        </a:spcBef>
                        <a:spcAft>
                          <a:spcPts val="0"/>
                        </a:spcAft>
                        <a:buClrTx/>
                        <a:buSzTx/>
                        <a:buFontTx/>
                        <a:buChar char="-"/>
                        <a:tabLst/>
                        <a:defRPr/>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จังหวัดและกทม.อยู่ระหว่างดำเนินจัดเก็บข้อมูลตามแบบสอบถามฯ และส่งให้กรมการพัฒนาชุมชน</a:t>
                      </a:r>
                      <a:endParaRPr lang="th-TH" sz="1200" kern="1200" baseline="0" dirty="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290731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40755" cy="5157129"/>
        </p:xfrm>
        <a:graphic>
          <a:graphicData uri="http://schemas.openxmlformats.org/drawingml/2006/table">
            <a:tbl>
              <a:tblPr firstRow="1" bandRow="1"/>
              <a:tblGrid>
                <a:gridCol w="10140755">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50000"/>
                        </a:lnSpc>
                        <a:spcAft>
                          <a:spcPts val="5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2 การสนองประโยชน์ต่อผู้มีส่วนได้ส่วนเสีย  </a:t>
                      </a:r>
                    </a:p>
                    <a:p>
                      <a:pPr marL="0" marR="0" indent="0" algn="l" defTabSz="761970" rtl="0" eaLnBrk="1" fontAlgn="auto" latinLnBrk="0" hangingPunct="1">
                        <a:lnSpc>
                          <a:spcPct val="100000"/>
                        </a:lnSpc>
                        <a:spcBef>
                          <a:spcPts val="0"/>
                        </a:spcBef>
                        <a:spcAft>
                          <a:spcPts val="0"/>
                        </a:spcAft>
                        <a:buClrTx/>
                        <a:buSzTx/>
                        <a:buFontTx/>
                        <a:buNone/>
                        <a:tabLst/>
                        <a:defRPr/>
                      </a:pPr>
                      <a:r>
                        <a:rPr lang="th-TH" sz="14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300" b="1" baseline="0" dirty="0" smtClean="0">
                          <a:solidFill>
                            <a:schemeClr val="tx1"/>
                          </a:solidFill>
                          <a:latin typeface="Chulabhorn Likit Text" panose="00000500000000000000" pitchFamily="50" charset="-34"/>
                          <a:cs typeface="Chulabhorn Likit Text" panose="00000500000000000000" pitchFamily="50" charset="-34"/>
                        </a:rPr>
                        <a:t>ตัวชี้วัดที่ 2.2 ร้อยละโครงการที่ได้รับการส</a:t>
                      </a:r>
                      <a:r>
                        <a:rPr lang="th-TH" sz="1300" b="1" i="0" u="none" strike="noStrike" kern="1200" cap="none" dirty="0" smtClean="0">
                          <a:solidFill>
                            <a:schemeClr val="tx1"/>
                          </a:solidFill>
                          <a:effectLst/>
                          <a:latin typeface="Chulabhorn Likit Text" panose="00000500000000000000" pitchFamily="50" charset="-34"/>
                          <a:ea typeface="+mn-ea"/>
                          <a:cs typeface="Chulabhorn Likit Text" panose="00000500000000000000" pitchFamily="50" charset="-34"/>
                          <a:sym typeface="Arial"/>
                        </a:rPr>
                        <a:t>นับสนุนจากกองทุนฯ ที่ผู้เข้าร่วมโครงการมีคุณภาพชีวิตที่ดีและผ่านเกณฑ์การประเมินผล</a:t>
                      </a:r>
                      <a:endParaRPr lang="en-US" sz="1300" b="1" i="0" u="none" strike="noStrike" kern="1200" cap="none" dirty="0" smtClean="0">
                        <a:solidFill>
                          <a:schemeClr val="tx1"/>
                        </a:solidFill>
                        <a:effectLst/>
                        <a:latin typeface="Chulabhorn Likit Text" panose="00000500000000000000" pitchFamily="50" charset="-34"/>
                        <a:ea typeface="+mn-ea"/>
                        <a:cs typeface="Chulabhorn Likit Text" panose="00000500000000000000" pitchFamily="50" charset="-34"/>
                        <a:sym typeface="Arial"/>
                      </a:endParaRPr>
                    </a:p>
                    <a:p>
                      <a:pPr>
                        <a:spcAft>
                          <a:spcPts val="50"/>
                        </a:spcAft>
                      </a:pPr>
                      <a:r>
                        <a:rPr lang="th-TH" sz="1400" b="1" baseline="0" dirty="0" smtClean="0">
                          <a:solidFill>
                            <a:srgbClr val="002060"/>
                          </a:solidFill>
                          <a:latin typeface="Chulabhorn Likit Text" panose="00000500000000000000" pitchFamily="50" charset="-34"/>
                          <a:cs typeface="Chulabhorn Likit Text" panose="00000500000000000000" pitchFamily="50" charset="-34"/>
                        </a:rPr>
                        <a:t> </a:t>
                      </a:r>
                      <a:endParaRPr lang="th-TH" sz="1400" b="0" baseline="0" dirty="0" smtClean="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9361253"/>
              </p:ext>
            </p:extLst>
          </p:nvPr>
        </p:nvGraphicFramePr>
        <p:xfrm>
          <a:off x="522623" y="1739900"/>
          <a:ext cx="9098843" cy="3999485"/>
        </p:xfrm>
        <a:graphic>
          <a:graphicData uri="http://schemas.openxmlformats.org/drawingml/2006/table">
            <a:tbl>
              <a:tblPr firstRow="1" bandRow="1">
                <a:tableStyleId>{5C22544A-7EE6-4342-B048-85BDC9FD1C3A}</a:tableStyleId>
              </a:tblPr>
              <a:tblGrid>
                <a:gridCol w="1597677">
                  <a:extLst>
                    <a:ext uri="{9D8B030D-6E8A-4147-A177-3AD203B41FA5}">
                      <a16:colId xmlns:a16="http://schemas.microsoft.com/office/drawing/2014/main" val="3410341719"/>
                    </a:ext>
                  </a:extLst>
                </a:gridCol>
                <a:gridCol w="1716779">
                  <a:extLst>
                    <a:ext uri="{9D8B030D-6E8A-4147-A177-3AD203B41FA5}">
                      <a16:colId xmlns:a16="http://schemas.microsoft.com/office/drawing/2014/main" val="1621477982"/>
                    </a:ext>
                  </a:extLst>
                </a:gridCol>
                <a:gridCol w="1841179">
                  <a:extLst>
                    <a:ext uri="{9D8B030D-6E8A-4147-A177-3AD203B41FA5}">
                      <a16:colId xmlns:a16="http://schemas.microsoft.com/office/drawing/2014/main" val="1015637610"/>
                    </a:ext>
                  </a:extLst>
                </a:gridCol>
                <a:gridCol w="1816323">
                  <a:extLst>
                    <a:ext uri="{9D8B030D-6E8A-4147-A177-3AD203B41FA5}">
                      <a16:colId xmlns:a16="http://schemas.microsoft.com/office/drawing/2014/main" val="712561912"/>
                    </a:ext>
                  </a:extLst>
                </a:gridCol>
                <a:gridCol w="2126885">
                  <a:extLst>
                    <a:ext uri="{9D8B030D-6E8A-4147-A177-3AD203B41FA5}">
                      <a16:colId xmlns:a16="http://schemas.microsoft.com/office/drawing/2014/main" val="1698986556"/>
                    </a:ext>
                  </a:extLst>
                </a:gridCol>
              </a:tblGrid>
              <a:tr h="389637">
                <a:tc gridSpan="5">
                  <a:txBody>
                    <a:bodyPr/>
                    <a:lstStyle/>
                    <a:p>
                      <a:pPr algn="ctr"/>
                      <a:r>
                        <a:rPr lang="th-TH" sz="1400" dirty="0" smtClean="0">
                          <a:solidFill>
                            <a:schemeClr val="tx1"/>
                          </a:solidFill>
                          <a:latin typeface="Chulabhorn Likit Text" panose="00000500000000000000" pitchFamily="50" charset="-34"/>
                          <a:cs typeface="Chulabhorn Likit Text" panose="00000500000000000000" pitchFamily="50" charset="-34"/>
                        </a:rPr>
                        <a:t>เกณฑ์การวัด</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351097">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ระดับ 1</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nchor="ct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348083">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400" b="1" dirty="0" smtClean="0">
                          <a:solidFill>
                            <a:schemeClr val="tx1"/>
                          </a:solidFill>
                          <a:latin typeface="Chulabhorn Likit Text" panose="00000500000000000000" pitchFamily="50" charset="-34"/>
                          <a:cs typeface="Chulabhorn Likit Text" panose="00000500000000000000" pitchFamily="50" charset="-34"/>
                        </a:rPr>
                        <a:t>60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70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ctr">
                        <a:lnSpc>
                          <a:spcPct val="107000"/>
                        </a:lnSpc>
                        <a:spcAft>
                          <a:spcPts val="0"/>
                        </a:spcAft>
                      </a:pPr>
                      <a:r>
                        <a:rPr lang="th-TH" sz="1400" b="1"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solidFill>
                      <a:schemeClr val="bg1">
                        <a:lumMod val="95000"/>
                        <a:alpha val="80000"/>
                      </a:schemeClr>
                    </a:solidFill>
                  </a:tcPr>
                </a:tc>
                <a:tc>
                  <a:txBody>
                    <a:bodyPr/>
                    <a:lstStyle/>
                    <a:p>
                      <a:pPr algn="ctr"/>
                      <a:r>
                        <a:rPr lang="th-TH" sz="1400" b="1" dirty="0" smtClean="0">
                          <a:solidFill>
                            <a:schemeClr val="tx1"/>
                          </a:solidFill>
                          <a:latin typeface="Chulabhorn Likit Text" panose="00000500000000000000" pitchFamily="50" charset="-34"/>
                          <a:cs typeface="Chulabhorn Likit Text" panose="00000500000000000000" pitchFamily="50" charset="-34"/>
                        </a:rPr>
                        <a:t>90</a:t>
                      </a:r>
                      <a:endParaRPr lang="th-TH" sz="14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marL="0" marR="0" indent="0" algn="ctr" defTabSz="761970" rtl="0" eaLnBrk="1" fontAlgn="auto" latinLnBrk="0" hangingPunct="1">
                        <a:lnSpc>
                          <a:spcPct val="120000"/>
                        </a:lnSpc>
                        <a:spcBef>
                          <a:spcPts val="0"/>
                        </a:spcBef>
                        <a:spcAft>
                          <a:spcPts val="0"/>
                        </a:spcAft>
                        <a:buClrTx/>
                        <a:buSzTx/>
                        <a:buFontTx/>
                        <a:buNone/>
                        <a:tabLst/>
                        <a:defRPr/>
                      </a:pPr>
                      <a:r>
                        <a:rPr lang="th-TH" sz="1400" b="1" kern="1200" dirty="0" smtClean="0">
                          <a:solidFill>
                            <a:schemeClr val="tx1"/>
                          </a:solidFill>
                          <a:effectLst/>
                          <a:latin typeface="Chulabhorn Likit Text" panose="00000500000000000000" pitchFamily="50" charset="-34"/>
                          <a:ea typeface="+mn-ea"/>
                          <a:cs typeface="Chulabhorn Likit Text" panose="00000500000000000000" pitchFamily="50" charset="-34"/>
                        </a:rPr>
                        <a:t>100</a:t>
                      </a:r>
                      <a:endParaRPr lang="en-US" sz="1400" b="1"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1918552377"/>
                  </a:ext>
                </a:extLst>
              </a:tr>
              <a:tr h="2910668">
                <a:tc gridSpan="5">
                  <a:txBody>
                    <a:bodyPr/>
                    <a:lstStyle/>
                    <a:p>
                      <a:pPr algn="l">
                        <a:lnSpc>
                          <a:spcPct val="100000"/>
                        </a:lnSpc>
                        <a:spcBef>
                          <a:spcPts val="0"/>
                        </a:spcBef>
                        <a:spcAft>
                          <a:spcPts val="0"/>
                        </a:spcAft>
                      </a:pPr>
                      <a:r>
                        <a:rPr lang="th-TH" sz="1200" b="1" i="0" u="sng" dirty="0" smtClean="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en-US"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N/A</a:t>
                      </a:r>
                      <a:r>
                        <a:rPr lang="th-TH"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p>
                    <a:p>
                      <a:pPr marL="171450" indent="-171450">
                        <a:lnSpc>
                          <a:spcPct val="130000"/>
                        </a:lnSpc>
                        <a:spcBef>
                          <a:spcPts val="0"/>
                        </a:spcBef>
                        <a:spcAft>
                          <a:spcPts val="0"/>
                        </a:spcAft>
                        <a:buFontTx/>
                        <a:buChar char="-"/>
                      </a:pPr>
                      <a:r>
                        <a:rPr lang="th-TH" sz="105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จัดทำแนวทางปฏิบัติ, ออกแบบเครื่องมือ,</a:t>
                      </a:r>
                      <a:r>
                        <a:rPr lang="th-TH"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จัดทำฐานข้อมูล </a:t>
                      </a:r>
                      <a:r>
                        <a:rPr lang="th-TH" sz="1050" kern="1200" dirty="0" smtClean="0">
                          <a:solidFill>
                            <a:schemeClr val="tx1"/>
                          </a:solidFill>
                          <a:effectLst/>
                          <a:latin typeface="Chulabhorn Likit Text" panose="00000500000000000000" pitchFamily="50" charset="-34"/>
                          <a:ea typeface="+mn-ea"/>
                          <a:cs typeface="Chulabhorn Likit Text" panose="00000500000000000000" pitchFamily="50" charset="-34"/>
                        </a:rPr>
                        <a:t>เพื่อให้บรรลุเกณฑ์การประเมิน</a:t>
                      </a:r>
                      <a:r>
                        <a:rPr lang="th-TH"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ผล ตัวชี้วัดที่ 2.2 ร้อยละโครงการที่ได้รับการสนับสนุนจากกองทุนฯ </a:t>
                      </a:r>
                      <a:r>
                        <a:rPr lang="en-GB"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r>
                      <a:br>
                        <a:rPr lang="en-GB"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ที่</a:t>
                      </a:r>
                      <a:r>
                        <a:rPr lang="th-TH"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ผู้เข้าร่วมโครงการมีคุณภาพชีวิตที่ดี และผ่านเกณฑ์การประเมิน </a:t>
                      </a:r>
                    </a:p>
                    <a:p>
                      <a:pPr marL="171450" indent="-171450">
                        <a:lnSpc>
                          <a:spcPct val="130000"/>
                        </a:lnSpc>
                        <a:spcBef>
                          <a:spcPts val="0"/>
                        </a:spcBef>
                        <a:spcAft>
                          <a:spcPts val="0"/>
                        </a:spcAft>
                        <a:buFontTx/>
                        <a:buChar char="-"/>
                      </a:pPr>
                      <a:r>
                        <a:rPr lang="th-TH" sz="105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กำหนดเป้าหมายในการจัดเก็บข้อมูล ซึ่งเป็นโครงการที่</a:t>
                      </a:r>
                      <a:r>
                        <a:rPr lang="th-TH" sz="105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ดำเนินการใน ปี 2564 (10% ของ 11,637 โครงการ เท่ากับ 1,164 โครงการ)</a:t>
                      </a:r>
                    </a:p>
                    <a:p>
                      <a:pPr marL="171450" marR="0" indent="-171450" algn="thaiDist" defTabSz="761970" rtl="0" eaLnBrk="1" fontAlgn="auto" latinLnBrk="0" hangingPunct="1">
                        <a:lnSpc>
                          <a:spcPct val="130000"/>
                        </a:lnSpc>
                        <a:spcBef>
                          <a:spcPts val="0"/>
                        </a:spcBef>
                        <a:spcAft>
                          <a:spcPts val="0"/>
                        </a:spcAft>
                        <a:buClrTx/>
                        <a:buSzTx/>
                        <a:buFontTx/>
                        <a:buChar char="-"/>
                        <a:tabLst/>
                        <a:defRPr/>
                      </a:pPr>
                      <a:r>
                        <a:rPr lang="th-TH"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มีหนังสือถึงจังหวัด ให้ดำเนินการจัดเก็บแบบสอบถามผลสำเร็จของโครงการที่ได้รับการสนับสนุน จากกองทุนฯ ที่ผู้เข้าร่วมโครงการมีคุณภาพชีวิตที่ดีและผ่านเกณฑ์                     การประเมินโดยกำหนดให้จังหวัดดำเนินการให้แล้วเสร็จ ภายในวันที่ </a:t>
                      </a:r>
                      <a:r>
                        <a:rPr lang="en-US"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26</a:t>
                      </a:r>
                      <a:r>
                        <a:rPr lang="th-TH"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 มิถุนายน </a:t>
                      </a:r>
                      <a:r>
                        <a:rPr lang="en-US"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2566</a:t>
                      </a:r>
                      <a:r>
                        <a:rPr lang="th-TH"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 และมีจังหวัดจัดเก็บแบบสอบถามฯ </a:t>
                      </a:r>
                      <a:r>
                        <a:rPr lang="th-TH" sz="1050" kern="1200" dirty="0" smtClean="0">
                          <a:solidFill>
                            <a:srgbClr val="002060"/>
                          </a:solidFill>
                          <a:effectLst/>
                          <a:latin typeface="Chulabhorn Likit Text" panose="00000500000000000000" pitchFamily="50" charset="-34"/>
                          <a:ea typeface="+mn-ea"/>
                          <a:cs typeface="Chulabhorn Likit Text" panose="00000500000000000000" pitchFamily="50" charset="-34"/>
                        </a:rPr>
                        <a:t>และส่งให้กรมฯ แล้ว จำนวน 41 จังหวัด </a:t>
                      </a:r>
                      <a:r>
                        <a:rPr lang="th-TH"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ได้แก่ จังหวัดชัยนาท พระนครศรีอยุธยา ลพบุรี อ่างทอง นครปฐม นนทบุรี ปทุมธานี ราชบุรี ประจวบคีรีขันธ์ ชุมพร พัทลุง กระบี่ พังงา ระนอง สตูล นราธิวาส ปัตตานี ยะลา ฉะเชิงเทรา ตราด เลย หนองคาย อุดรธานี มุกดาหาร สกลนคร ขอนแก่น ชัยภูมิ นครราชสีมา ศรีสะเกษ เชียงใหม่ แม่ฮ่องสอน ลำปาง น่าน พะเยา แพร่ ตาก เพชรบูรณ์ อุตรดิตถ์ นครสวรรค์ พิจิตร และอุทัยธานี </a:t>
                      </a:r>
                      <a:r>
                        <a:rPr lang="th-TH" sz="1050" kern="1200" dirty="0" smtClean="0">
                          <a:solidFill>
                            <a:srgbClr val="002060"/>
                          </a:solidFill>
                          <a:effectLst/>
                          <a:latin typeface="Chulabhorn Likit Text" panose="00000500000000000000" pitchFamily="50" charset="-34"/>
                          <a:ea typeface="+mn-ea"/>
                          <a:cs typeface="Chulabhorn Likit Text" panose="00000500000000000000" pitchFamily="50" charset="-34"/>
                        </a:rPr>
                        <a:t>ยังไม่ส่ง จำนวน </a:t>
                      </a:r>
                      <a:r>
                        <a:rPr lang="en-US" sz="1050" kern="1200" dirty="0" smtClean="0">
                          <a:solidFill>
                            <a:srgbClr val="002060"/>
                          </a:solidFill>
                          <a:effectLst/>
                          <a:latin typeface="Chulabhorn Likit Text" panose="00000500000000000000" pitchFamily="50" charset="-34"/>
                          <a:ea typeface="+mn-ea"/>
                          <a:cs typeface="Chulabhorn Likit Text" panose="00000500000000000000" pitchFamily="50" charset="-34"/>
                        </a:rPr>
                        <a:t>35</a:t>
                      </a:r>
                      <a:r>
                        <a:rPr lang="th-TH" sz="1050" kern="1200" dirty="0" smtClean="0">
                          <a:solidFill>
                            <a:srgbClr val="002060"/>
                          </a:solidFill>
                          <a:effectLst/>
                          <a:latin typeface="Chulabhorn Likit Text" panose="00000500000000000000" pitchFamily="50" charset="-34"/>
                          <a:ea typeface="+mn-ea"/>
                          <a:cs typeface="Chulabhorn Likit Text" panose="00000500000000000000" pitchFamily="50" charset="-34"/>
                        </a:rPr>
                        <a:t> จังหวัด </a:t>
                      </a:r>
                      <a:r>
                        <a:rPr lang="th-TH" sz="1050" kern="1200" dirty="0" smtClean="0">
                          <a:solidFill>
                            <a:schemeClr val="dk1"/>
                          </a:solidFill>
                          <a:effectLst/>
                          <a:latin typeface="Chulabhorn Likit Text" panose="00000500000000000000" pitchFamily="50" charset="-34"/>
                          <a:ea typeface="+mn-ea"/>
                          <a:cs typeface="Chulabhorn Likit Text" panose="00000500000000000000" pitchFamily="50" charset="-34"/>
                        </a:rPr>
                        <a:t>ได้แก่ จังหวัดสระบุรี สิงห์บุรี สมุทรปราการ กาญจนบุรี สุพรรณบุรี  เพชรบุรี สมุทรสงคราม สมุทรสาคร นครศรีธรรมราช สงขลา สุราษฎร์ธานี ตรัง ภูเก็ต ชลบุรี ระยอง จันทบุรี นครนายก ปราจีนบุรี สระแก้ว บึงกาฬ หนองบัวลำภู นครพนม กาฬสินธุ์ มหาสารคาม ร้อยเอ็ด บุรีรัมย์ สุรินทร์ ยโสธร อำนาจเจริญ อุบลราชธานี ลำพูน เชียงราย พิษณุโลก สุโขทัย กำแพงเพชร </a:t>
                      </a:r>
                      <a:endParaRPr lang="en-US" sz="105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marL="0" marR="0" indent="0" algn="thaiDist" defTabSz="761970" rtl="0" eaLnBrk="1" fontAlgn="auto" latinLnBrk="0" hangingPunct="1">
                        <a:lnSpc>
                          <a:spcPct val="130000"/>
                        </a:lnSpc>
                        <a:spcBef>
                          <a:spcPts val="0"/>
                        </a:spcBef>
                        <a:spcAft>
                          <a:spcPts val="0"/>
                        </a:spcAft>
                        <a:buClrTx/>
                        <a:buSzTx/>
                        <a:buFontTx/>
                        <a:buNone/>
                        <a:tabLst/>
                        <a:defRPr/>
                      </a:pPr>
                      <a:r>
                        <a:rPr lang="th-TH" sz="1200" b="1" i="0" u="sng"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endParaRPr lang="th-TH"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171450" indent="-171450" algn="thaiDist">
                        <a:lnSpc>
                          <a:spcPct val="130000"/>
                        </a:lnSpc>
                        <a:spcBef>
                          <a:spcPts val="0"/>
                        </a:spcBef>
                        <a:spcAft>
                          <a:spcPts val="0"/>
                        </a:spcAft>
                        <a:buFontTx/>
                        <a:buChar char="-"/>
                      </a:pPr>
                      <a:r>
                        <a:rPr lang="th-TH"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จังหวัดอยู่ระหว่างการรจัดเก็บแบบสอบถามฯ และส่งให้กรมพัฒนาชุมชน </a:t>
                      </a:r>
                      <a:endParaRPr lang="en-US"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9"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067575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40755" cy="5144429"/>
        </p:xfrm>
        <a:graphic>
          <a:graphicData uri="http://schemas.openxmlformats.org/drawingml/2006/table">
            <a:tbl>
              <a:tblPr firstRow="1" bandRow="1"/>
              <a:tblGrid>
                <a:gridCol w="10140755">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50000"/>
                        </a:lnSpc>
                        <a:spcAft>
                          <a:spcPts val="5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3 การปฏิบัติการ</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pPr marL="0" marR="0" indent="0" algn="l" defTabSz="761970" rtl="0" eaLnBrk="1" fontAlgn="auto" latinLnBrk="0" hangingPunct="1">
                        <a:lnSpc>
                          <a:spcPct val="100000"/>
                        </a:lnSpc>
                        <a:spcBef>
                          <a:spcPts val="0"/>
                        </a:spcBef>
                        <a:spcAft>
                          <a:spcPts val="0"/>
                        </a:spcAft>
                        <a:buClrTx/>
                        <a:buSzTx/>
                        <a:buFontTx/>
                        <a:buNone/>
                        <a:tabLst/>
                        <a:defRPr/>
                      </a:pPr>
                      <a:r>
                        <a:rPr lang="th-TH" sz="1400" b="1" baseline="0" dirty="0" smtClean="0">
                          <a:solidFill>
                            <a:schemeClr val="tx1"/>
                          </a:solidFill>
                          <a:latin typeface="Chulabhorn Likit Text" panose="00000500000000000000" pitchFamily="50" charset="-34"/>
                          <a:cs typeface="Chulabhorn Likit Text" panose="00000500000000000000" pitchFamily="50" charset="-34"/>
                        </a:rPr>
                        <a:t>              ตัวชี้วัดที่ 3.1 ผลลัพธ์จากการดำเนินงานตามวัตถุประสงค์ของกองทุนฯ</a:t>
                      </a:r>
                      <a:endParaRPr lang="th-TH" sz="1400" b="0" baseline="0" dirty="0" smtClean="0">
                        <a:solidFill>
                          <a:schemeClr val="tx1"/>
                        </a:solidFill>
                        <a:latin typeface="Chulabhorn Likit Text" panose="00000500000000000000" pitchFamily="50" charset="-34"/>
                        <a:cs typeface="Chulabhorn Likit Text" panose="00000500000000000000" pitchFamily="50" charset="-34"/>
                      </a:endParaRPr>
                    </a:p>
                    <a:p>
                      <a:pPr marL="0" marR="0" indent="0" algn="l" defTabSz="761970" rtl="0" eaLnBrk="1" fontAlgn="auto" latinLnBrk="0" hangingPunct="1">
                        <a:lnSpc>
                          <a:spcPct val="100000"/>
                        </a:lnSpc>
                        <a:spcBef>
                          <a:spcPts val="0"/>
                        </a:spcBef>
                        <a:spcAft>
                          <a:spcPts val="0"/>
                        </a:spcAft>
                        <a:buClrTx/>
                        <a:buSzTx/>
                        <a:buFontTx/>
                        <a:buNone/>
                        <a:tabLst/>
                        <a:defRPr/>
                      </a:pPr>
                      <a:endParaRPr lang="th-TH" sz="1400" b="0" baseline="0" dirty="0" smtClean="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92191228"/>
              </p:ext>
            </p:extLst>
          </p:nvPr>
        </p:nvGraphicFramePr>
        <p:xfrm>
          <a:off x="735106" y="1705158"/>
          <a:ext cx="8973340" cy="3936236"/>
        </p:xfrm>
        <a:graphic>
          <a:graphicData uri="http://schemas.openxmlformats.org/drawingml/2006/table">
            <a:tbl>
              <a:tblPr firstRow="1" bandRow="1">
                <a:tableStyleId>{5C22544A-7EE6-4342-B048-85BDC9FD1C3A}</a:tableStyleId>
              </a:tblPr>
              <a:tblGrid>
                <a:gridCol w="1794668">
                  <a:extLst>
                    <a:ext uri="{9D8B030D-6E8A-4147-A177-3AD203B41FA5}">
                      <a16:colId xmlns:a16="http://schemas.microsoft.com/office/drawing/2014/main" val="3410341719"/>
                    </a:ext>
                  </a:extLst>
                </a:gridCol>
                <a:gridCol w="1794668">
                  <a:extLst>
                    <a:ext uri="{9D8B030D-6E8A-4147-A177-3AD203B41FA5}">
                      <a16:colId xmlns:a16="http://schemas.microsoft.com/office/drawing/2014/main" val="1621477982"/>
                    </a:ext>
                  </a:extLst>
                </a:gridCol>
                <a:gridCol w="1794668">
                  <a:extLst>
                    <a:ext uri="{9D8B030D-6E8A-4147-A177-3AD203B41FA5}">
                      <a16:colId xmlns:a16="http://schemas.microsoft.com/office/drawing/2014/main" val="1015637610"/>
                    </a:ext>
                  </a:extLst>
                </a:gridCol>
                <a:gridCol w="1794668">
                  <a:extLst>
                    <a:ext uri="{9D8B030D-6E8A-4147-A177-3AD203B41FA5}">
                      <a16:colId xmlns:a16="http://schemas.microsoft.com/office/drawing/2014/main" val="712561912"/>
                    </a:ext>
                  </a:extLst>
                </a:gridCol>
                <a:gridCol w="1794668">
                  <a:extLst>
                    <a:ext uri="{9D8B030D-6E8A-4147-A177-3AD203B41FA5}">
                      <a16:colId xmlns:a16="http://schemas.microsoft.com/office/drawing/2014/main" val="1698986556"/>
                    </a:ext>
                  </a:extLst>
                </a:gridCol>
              </a:tblGrid>
              <a:tr h="299242">
                <a:tc gridSpan="5">
                  <a:txBody>
                    <a:bodyPr/>
                    <a:lstStyle/>
                    <a:p>
                      <a:pPr algn="ctr"/>
                      <a:r>
                        <a:rPr lang="th-TH" sz="14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99242">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1080723">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1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ผลลัพธ์ที่</a:t>
                      </a:r>
                      <a:r>
                        <a:rPr lang="th-TH" sz="11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ได้</a:t>
                      </a:r>
                      <a:r>
                        <a:rPr lang="th-TH" sz="1100" b="0" baseline="0" dirty="0" smtClean="0">
                          <a:solidFill>
                            <a:schemeClr val="tx1"/>
                          </a:solidFill>
                          <a:latin typeface="Chulabhorn Likit Text" panose="00000500000000000000" pitchFamily="50" charset="-34"/>
                          <a:cs typeface="Chulabhorn Likit Text" panose="00000500000000000000" pitchFamily="50" charset="-34"/>
                        </a:rPr>
                        <a:t>จาก</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b="0" baseline="0" dirty="0" smtClean="0">
                          <a:solidFill>
                            <a:schemeClr val="tx1"/>
                          </a:solidFill>
                          <a:latin typeface="Chulabhorn Likit Text" panose="00000500000000000000" pitchFamily="50" charset="-34"/>
                          <a:cs typeface="Chulabhorn Likit Text" panose="00000500000000000000" pitchFamily="50" charset="-34"/>
                        </a:rPr>
                        <a:t>การดำเนินงาน</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b="0" baseline="0" dirty="0" smtClean="0">
                          <a:solidFill>
                            <a:schemeClr val="tx1"/>
                          </a:solidFill>
                          <a:latin typeface="Chulabhorn Likit Text" panose="00000500000000000000" pitchFamily="50" charset="-34"/>
                          <a:cs typeface="Chulabhorn Likit Text" panose="00000500000000000000" pitchFamily="50" charset="-34"/>
                        </a:rPr>
                        <a:t>ตามวัตถุประสงค์</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b="0" baseline="0" dirty="0" smtClean="0">
                          <a:solidFill>
                            <a:schemeClr val="tx1"/>
                          </a:solidFill>
                          <a:latin typeface="Chulabhorn Likit Text" panose="00000500000000000000" pitchFamily="50" charset="-34"/>
                          <a:cs typeface="Chulabhorn Likit Text" panose="00000500000000000000" pitchFamily="50" charset="-34"/>
                        </a:rPr>
                        <a:t>ของกองทุนฯ</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เป็นไปตามเป้าหมาย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ร้อย</a:t>
                      </a:r>
                      <a:r>
                        <a:rPr lang="th-TH" sz="1100" b="0" kern="1200" dirty="0">
                          <a:solidFill>
                            <a:schemeClr val="tx1"/>
                          </a:solidFill>
                          <a:effectLst/>
                          <a:latin typeface="Chulabhorn Likit Text" panose="00000500000000000000" pitchFamily="50" charset="-34"/>
                          <a:ea typeface="+mn-ea"/>
                          <a:cs typeface="Chulabhorn Likit Text" panose="00000500000000000000" pitchFamily="50" charset="-34"/>
                        </a:rPr>
                        <a:t>ละ 60</a:t>
                      </a:r>
                      <a:endParaRPr lang="th-TH" sz="1100" b="0"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ผลลัพธ์ ที่ได้จาก</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การดำเนินงาน</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ตามวัตถุประสงค์</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ของกองทุนฯ</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เป็นไปตามเป้าหมาย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ร้อยละ 70</a:t>
                      </a:r>
                      <a:endParaRPr lang="th-TH" sz="1100" b="0" dirty="0" smtClean="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ผลลัพธ์ที่ได้จาก</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การดำเนินงาน</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ตามวัตถุประสงค์</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ของกองทุนฯ</a:t>
                      </a:r>
                      <a:endPar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เป็นไปตามเป้าหมาย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ร้อยละ 80</a:t>
                      </a:r>
                      <a:endParaRPr lang="th-TH" sz="1100" b="0" dirty="0">
                        <a:solidFill>
                          <a:schemeClr val="tx1"/>
                        </a:solidFill>
                        <a:latin typeface="Chulabhorn Likit Text" panose="00000500000000000000" pitchFamily="50" charset="-34"/>
                        <a:cs typeface="Chulabhorn Likit Text" panose="00000500000000000000" pitchFamily="50" charset="-34"/>
                      </a:endParaRPr>
                    </a:p>
                  </a:txBody>
                  <a:tcPr marL="68580" marR="68580" marT="0" marB="0">
                    <a:solidFill>
                      <a:schemeClr val="bg1">
                        <a:lumMod val="95000"/>
                        <a:alpha val="80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ผลลัพธ์ ที่ได้จาก</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การดำเนินงาน</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ตามวัตถุประสงค์</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ของกองทุนฯ</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เป็นไปตามเป้าหมาย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ร้อยละ 90</a:t>
                      </a:r>
                      <a:endParaRPr lang="th-TH" sz="1100" b="0" dirty="0" smtClean="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ผลลัพธ์ที่ได้จาก</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การดำเนินงาน</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ตามวัตถุประสงค์</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ของกองทุนฯ</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เป็นไปตามเป้าหมาย </a:t>
                      </a:r>
                    </a:p>
                    <a:p>
                      <a:pPr marL="0" marR="0" indent="0" algn="ctr"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ร้อยละ 100</a:t>
                      </a:r>
                      <a:endParaRPr lang="th-TH" sz="1100" b="0" dirty="0" smtClean="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1918552377"/>
                  </a:ext>
                </a:extLst>
              </a:tr>
              <a:tr h="2229356">
                <a:tc gridSpan="5">
                  <a:txBody>
                    <a:bodyPr/>
                    <a:lstStyle/>
                    <a:p>
                      <a:pPr algn="l">
                        <a:lnSpc>
                          <a:spcPct val="150000"/>
                        </a:lnSpc>
                      </a:pPr>
                      <a:r>
                        <a:rPr lang="th-TH" sz="1200" b="1" i="0" u="sng" dirty="0" smtClean="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en-US"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N/A</a:t>
                      </a:r>
                      <a:r>
                        <a:rPr lang="th-TH" sz="1200" b="0" i="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p>
                    <a:p>
                      <a:pPr marL="171450" marR="0" indent="-171450" algn="thaiDist" defTabSz="761970" rtl="0" eaLnBrk="1" fontAlgn="auto" latinLnBrk="0" hangingPunct="1">
                        <a:lnSpc>
                          <a:spcPct val="120000"/>
                        </a:lnSpc>
                        <a:spcBef>
                          <a:spcPts val="0"/>
                        </a:spcBef>
                        <a:spcAft>
                          <a:spcPts val="0"/>
                        </a:spcAft>
                        <a:buClrTx/>
                        <a:buSzTx/>
                        <a:buFontTx/>
                        <a:buChar char="-"/>
                        <a:tabLst/>
                        <a:defRPr/>
                      </a:pPr>
                      <a:r>
                        <a:rPr lang="th-TH" sz="12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กองทุนฯ จัดทำแผนการดำเนินงานเพื่อติดตามและประเมินผลลัพธ์จากการดำเนินงานตามวัตถุประสงค์ของกองทุนฯ</a:t>
                      </a:r>
                    </a:p>
                    <a:p>
                      <a:pPr marL="171450" marR="0" indent="-171450" algn="thaiDist" defTabSz="761970" rtl="0" eaLnBrk="1" fontAlgn="auto" latinLnBrk="0" hangingPunct="1">
                        <a:lnSpc>
                          <a:spcPct val="120000"/>
                        </a:lnSpc>
                        <a:spcBef>
                          <a:spcPts val="0"/>
                        </a:spcBef>
                        <a:spcAft>
                          <a:spcPts val="0"/>
                        </a:spcAft>
                        <a:buClrTx/>
                        <a:buSzTx/>
                        <a:buFontTx/>
                        <a:buChar char="-"/>
                        <a:tabLst/>
                        <a:defRPr/>
                      </a:pPr>
                      <a:r>
                        <a:rPr lang="th-TH" sz="12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จัดทำฐานข้อมูลผู้กู้ยืมเงินกองทุนฯ</a:t>
                      </a:r>
                      <a:r>
                        <a:rPr lang="th-TH" sz="12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เพื่อกำหนดเป้าหมายในการจัดเก็บข้อมูล</a:t>
                      </a:r>
                    </a:p>
                    <a:p>
                      <a:pPr marL="171450" marR="0" indent="-171450" algn="thaiDist" defTabSz="761970" rtl="0" eaLnBrk="1" fontAlgn="auto" latinLnBrk="0" hangingPunct="1">
                        <a:lnSpc>
                          <a:spcPct val="120000"/>
                        </a:lnSpc>
                        <a:spcBef>
                          <a:spcPts val="0"/>
                        </a:spcBef>
                        <a:spcAft>
                          <a:spcPts val="0"/>
                        </a:spcAft>
                        <a:buClrTx/>
                        <a:buSzTx/>
                        <a:buFontTx/>
                        <a:buChar char="-"/>
                        <a:tabLst/>
                        <a:defRPr/>
                      </a:pPr>
                      <a:r>
                        <a:rPr lang="th-TH" sz="12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จัดทำคู่มือการติดตามผลลัพธ์และประเมินผลลัพธ์</a:t>
                      </a:r>
                    </a:p>
                    <a:p>
                      <a:pPr marL="171450" marR="0" indent="-171450" algn="thaiDist" defTabSz="761970" rtl="0" eaLnBrk="1" fontAlgn="auto" latinLnBrk="0" hangingPunct="1">
                        <a:lnSpc>
                          <a:spcPct val="120000"/>
                        </a:lnSpc>
                        <a:spcBef>
                          <a:spcPts val="0"/>
                        </a:spcBef>
                        <a:spcAft>
                          <a:spcPts val="0"/>
                        </a:spcAft>
                        <a:buClrTx/>
                        <a:buSzTx/>
                        <a:buFontTx/>
                        <a:buChar char="-"/>
                        <a:tabLst/>
                        <a:defRPr/>
                      </a:pPr>
                      <a:r>
                        <a:rPr lang="th-TH" sz="12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มีหนังสือถึงจังหวัดและกรุงเทพมหานคร ดำเนินการตามแผนงาน และจัดส่งแบบสอบถามให้สกส. ภายในวันที่ 9 มิถุนายน 2566</a:t>
                      </a:r>
                    </a:p>
                    <a:p>
                      <a:pPr algn="thaiDist">
                        <a:lnSpc>
                          <a:spcPct val="120000"/>
                        </a:lnSpc>
                      </a:pPr>
                      <a:r>
                        <a:rPr lang="th-TH" sz="12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กองทุนฯ</a:t>
                      </a:r>
                      <a:r>
                        <a:rPr lang="th-TH" sz="12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ดำเนินการ</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ติดตามเพื่อประเมินผลเชิงคุณภาพจำนวน 4 จังหวัด ดังนี้  1. จังหวัดระนอง วันที่ 1 มิถุนายน พ.ศ.2566, 2. จังหวัดอุทัยธานี วันที่ 14 มิถุนายน พ.ศ.2566 3. จังหวัดสระบุรี วันที่ 15 มิถุนายน พ.ศ.256</a:t>
                      </a:r>
                      <a:r>
                        <a:rPr lang="en-US"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6</a:t>
                      </a:r>
                      <a:r>
                        <a:rPr lang="en-US" sz="12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2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และ </a:t>
                      </a:r>
                      <a:r>
                        <a:rPr lang="th-TH" sz="1200" kern="1200" dirty="0" smtClean="0">
                          <a:solidFill>
                            <a:schemeClr val="dk1"/>
                          </a:solidFill>
                          <a:effectLst/>
                          <a:latin typeface="Chulabhorn Likit Text" panose="00000500000000000000" pitchFamily="50" charset="-34"/>
                          <a:ea typeface="+mn-ea"/>
                          <a:cs typeface="Chulabhorn Likit Text" panose="00000500000000000000" pitchFamily="50" charset="-34"/>
                        </a:rPr>
                        <a:t>4. จังหวัดนครราชสีมา วันที่ 16 มิถุนายน พ.ศ. 2566</a:t>
                      </a:r>
                      <a:endParaRPr lang="en-US" sz="12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marL="0" indent="0" algn="thaiDist">
                        <a:lnSpc>
                          <a:spcPct val="100000"/>
                        </a:lnSpc>
                        <a:spcBef>
                          <a:spcPts val="600"/>
                        </a:spcBef>
                        <a:spcAft>
                          <a:spcPts val="0"/>
                        </a:spcAft>
                        <a:buFontTx/>
                        <a:buNone/>
                      </a:pPr>
                      <a:r>
                        <a:rPr lang="th-TH" sz="1200" b="1" u="sng" kern="1200" spc="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แผนงาน</a:t>
                      </a:r>
                      <a:r>
                        <a:rPr lang="th-TH" sz="1200" b="1" u="none" kern="1200" spc="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en-US" sz="1200" b="1" u="none" kern="1200" spc="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200" b="1" u="sng" kern="1200" spc="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p>
                    <a:p>
                      <a:pPr marL="171450" marR="0" indent="-171450" algn="thaiDist" defTabSz="761970" rtl="0" eaLnBrk="1" fontAlgn="auto" latinLnBrk="0" hangingPunct="1">
                        <a:lnSpc>
                          <a:spcPct val="100000"/>
                        </a:lnSpc>
                        <a:spcBef>
                          <a:spcPts val="0"/>
                        </a:spcBef>
                        <a:spcAft>
                          <a:spcPts val="0"/>
                        </a:spcAft>
                        <a:buClrTx/>
                        <a:buSzTx/>
                        <a:buFontTx/>
                        <a:buChar char="-"/>
                        <a:tabLst/>
                        <a:defRPr/>
                      </a:pPr>
                      <a:r>
                        <a:rPr lang="th-TH" sz="1200" b="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สรุปผลการติดตามผลลัพธ์ที่ได้จากการดำเนินงานตามวัตถุประสงค์ของกองทุนเป็นไปตามเป้าหมายร้อยละ 100</a:t>
                      </a:r>
                      <a:endParaRPr lang="en-US" sz="1200" b="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766372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52975846"/>
              </p:ext>
            </p:extLst>
          </p:nvPr>
        </p:nvGraphicFramePr>
        <p:xfrm>
          <a:off x="11289" y="633682"/>
          <a:ext cx="10140755" cy="5220629"/>
        </p:xfrm>
        <a:graphic>
          <a:graphicData uri="http://schemas.openxmlformats.org/drawingml/2006/table">
            <a:tbl>
              <a:tblPr firstRow="1" bandRow="1"/>
              <a:tblGrid>
                <a:gridCol w="10140755">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50000"/>
                        </a:lnSpc>
                        <a:spcAft>
                          <a:spcPts val="5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3 การปฏิบัติการ</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pPr marL="0" marR="0" indent="0" algn="l" defTabSz="761970" rtl="0" eaLnBrk="1" fontAlgn="auto" latinLnBrk="0" hangingPunct="1">
                        <a:lnSpc>
                          <a:spcPct val="100000"/>
                        </a:lnSpc>
                        <a:spcBef>
                          <a:spcPts val="0"/>
                        </a:spcBef>
                        <a:spcAft>
                          <a:spcPts val="600"/>
                        </a:spcAft>
                        <a:buClrTx/>
                        <a:buSzTx/>
                        <a:buFontTx/>
                        <a:buNone/>
                        <a:tabLst/>
                        <a:defRPr/>
                      </a:pPr>
                      <a:r>
                        <a:rPr lang="th-TH" sz="1400" b="1" baseline="0" dirty="0" smtClean="0">
                          <a:solidFill>
                            <a:schemeClr val="tx1"/>
                          </a:solidFill>
                          <a:latin typeface="Chulabhorn Likit Text" panose="00000500000000000000" pitchFamily="50" charset="-34"/>
                          <a:cs typeface="Chulabhorn Likit Text" panose="00000500000000000000" pitchFamily="50" charset="-34"/>
                        </a:rPr>
                        <a:t>              ตัวชี้วัดที่ 3.2 </a:t>
                      </a:r>
                      <a:r>
                        <a:rPr lang="th-TH" sz="1400" b="1" i="0" u="none" strike="noStrike" kern="1200" cap="none" dirty="0" smtClean="0">
                          <a:solidFill>
                            <a:schemeClr val="tx1"/>
                          </a:solidFill>
                          <a:effectLst/>
                          <a:latin typeface="Chulabhorn Likit Text" panose="00000500000000000000" pitchFamily="50" charset="-34"/>
                          <a:ea typeface="+mn-ea"/>
                          <a:cs typeface="Chulabhorn Likit Text" panose="00000500000000000000" pitchFamily="50" charset="-34"/>
                          <a:sym typeface="Arial"/>
                        </a:rPr>
                        <a:t>ความสำเร็จในการดำเนินการตามแผนงานเพื่อสนับสนุนโครงการส่งเสริมอาชีพ</a:t>
                      </a:r>
                      <a:endParaRPr lang="en-US" sz="1400" b="1" i="0" u="none" strike="noStrike" kern="1200" cap="none" dirty="0" smtClean="0">
                        <a:solidFill>
                          <a:schemeClr val="tx1"/>
                        </a:solidFill>
                        <a:effectLst/>
                        <a:latin typeface="Chulabhorn Likit Text" panose="00000500000000000000" pitchFamily="50" charset="-34"/>
                        <a:ea typeface="+mn-ea"/>
                        <a:cs typeface="Chulabhorn Likit Text" panose="00000500000000000000" pitchFamily="50" charset="-34"/>
                        <a:sym typeface="Arial"/>
                      </a:endParaRPr>
                    </a:p>
                    <a:p>
                      <a:pPr marL="0" marR="0" indent="0" algn="l" defTabSz="761970" rtl="0" eaLnBrk="1" fontAlgn="auto" latinLnBrk="0" hangingPunct="1">
                        <a:lnSpc>
                          <a:spcPct val="100000"/>
                        </a:lnSpc>
                        <a:spcBef>
                          <a:spcPts val="0"/>
                        </a:spcBef>
                        <a:spcAft>
                          <a:spcPts val="0"/>
                        </a:spcAft>
                        <a:buClrTx/>
                        <a:buSzTx/>
                        <a:buFontTx/>
                        <a:buNone/>
                        <a:tabLst/>
                        <a:defRPr/>
                      </a:pPr>
                      <a:endParaRPr lang="th-TH" sz="1400" b="0" baseline="0" dirty="0" smtClean="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25533161"/>
              </p:ext>
            </p:extLst>
          </p:nvPr>
        </p:nvGraphicFramePr>
        <p:xfrm>
          <a:off x="500045" y="1683124"/>
          <a:ext cx="9144000" cy="3857489"/>
        </p:xfrm>
        <a:graphic>
          <a:graphicData uri="http://schemas.openxmlformats.org/drawingml/2006/table">
            <a:tbl>
              <a:tblPr firstRow="1" bandRow="1">
                <a:tableStyleId>{5C22544A-7EE6-4342-B048-85BDC9FD1C3A}</a:tableStyleId>
              </a:tblPr>
              <a:tblGrid>
                <a:gridCol w="1787799">
                  <a:extLst>
                    <a:ext uri="{9D8B030D-6E8A-4147-A177-3AD203B41FA5}">
                      <a16:colId xmlns:a16="http://schemas.microsoft.com/office/drawing/2014/main" val="3410341719"/>
                    </a:ext>
                  </a:extLst>
                </a:gridCol>
                <a:gridCol w="1764650">
                  <a:extLst>
                    <a:ext uri="{9D8B030D-6E8A-4147-A177-3AD203B41FA5}">
                      <a16:colId xmlns:a16="http://schemas.microsoft.com/office/drawing/2014/main" val="1621477982"/>
                    </a:ext>
                  </a:extLst>
                </a:gridCol>
                <a:gridCol w="1860556">
                  <a:extLst>
                    <a:ext uri="{9D8B030D-6E8A-4147-A177-3AD203B41FA5}">
                      <a16:colId xmlns:a16="http://schemas.microsoft.com/office/drawing/2014/main" val="1015637610"/>
                    </a:ext>
                  </a:extLst>
                </a:gridCol>
                <a:gridCol w="1803014">
                  <a:extLst>
                    <a:ext uri="{9D8B030D-6E8A-4147-A177-3AD203B41FA5}">
                      <a16:colId xmlns:a16="http://schemas.microsoft.com/office/drawing/2014/main" val="712561912"/>
                    </a:ext>
                  </a:extLst>
                </a:gridCol>
                <a:gridCol w="1927981">
                  <a:extLst>
                    <a:ext uri="{9D8B030D-6E8A-4147-A177-3AD203B41FA5}">
                      <a16:colId xmlns:a16="http://schemas.microsoft.com/office/drawing/2014/main" val="1698986556"/>
                    </a:ext>
                  </a:extLst>
                </a:gridCol>
              </a:tblGrid>
              <a:tr h="289268">
                <a:tc gridSpan="5">
                  <a:txBody>
                    <a:bodyPr/>
                    <a:lstStyle/>
                    <a:p>
                      <a:pPr algn="ctr"/>
                      <a:r>
                        <a:rPr lang="th-TH" sz="14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89268">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954586">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ดำเนินงานตาม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แผนงาน                       เพื่อ</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สนับสนุน</a:t>
                      </a:r>
                    </a:p>
                    <a:p>
                      <a:pPr marL="0" marR="0" indent="0" algn="ctr"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โครงการ</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ส่งเสริม</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อาชีพ</a:t>
                      </a:r>
                    </a:p>
                    <a:p>
                      <a:pPr marL="0" marR="0" indent="0" algn="ctr"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ได้</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ร้อยละ 80</a:t>
                      </a:r>
                      <a:endParaRPr lang="th-TH" sz="1200" b="0" dirty="0">
                        <a:solidFill>
                          <a:schemeClr val="tx1"/>
                        </a:solidFill>
                        <a:latin typeface="Chulabhorn Likit Text" panose="00000500000000000000" pitchFamily="50" charset="-34"/>
                        <a:cs typeface="Chulabhorn Likit Text" panose="00000500000000000000" pitchFamily="50" charset="-34"/>
                      </a:endParaRPr>
                    </a:p>
                  </a:txBody>
                  <a:tcPr anchor="ctr">
                    <a:solidFill>
                      <a:schemeClr val="bg1">
                        <a:lumMod val="95000"/>
                        <a:alpha val="80000"/>
                      </a:schemeClr>
                    </a:solidFill>
                  </a:tcPr>
                </a:tc>
                <a:tc>
                  <a:txBody>
                    <a:bodyPr/>
                    <a:lstStyle/>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ดำเนินการตาม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แผนงาน</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p>
                      <a:pPr algn="ct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เพื่อ</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สนับสนุน</a:t>
                      </a:r>
                    </a:p>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โครงการ</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ส่งเสริมอาชีพ </a:t>
                      </a:r>
                      <a:endPar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ได้</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ร้อยละ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85</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anchor="ctr">
                    <a:solidFill>
                      <a:schemeClr val="bg1">
                        <a:lumMod val="95000"/>
                        <a:alpha val="80000"/>
                      </a:schemeClr>
                    </a:solidFill>
                  </a:tcPr>
                </a:tc>
                <a:tc>
                  <a:txBody>
                    <a:bodyPr/>
                    <a:lstStyle/>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ดำเนินการตาม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แผนงาน</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p>
                      <a:pPr algn="ct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เพื่อ</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สนับสนุน</a:t>
                      </a:r>
                    </a:p>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โครงการส่งเสริม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อาชีพ </a:t>
                      </a:r>
                    </a:p>
                    <a:p>
                      <a:pPr algn="ct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ได้ร้อยละ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90</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marL="68580" marR="68580" marT="0" marB="0" anchor="ctr">
                    <a:solidFill>
                      <a:schemeClr val="bg1">
                        <a:lumMod val="95000"/>
                        <a:alpha val="80000"/>
                      </a:schemeClr>
                    </a:solidFill>
                  </a:tcPr>
                </a:tc>
                <a:tc>
                  <a:txBody>
                    <a:bodyPr/>
                    <a:lstStyle/>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ดำเนินการตาม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แผนงาน</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p>
                      <a:pPr algn="ct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เพื่อ</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สนับสนุน</a:t>
                      </a:r>
                    </a:p>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โครงการส่งเสริม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อาชีพ </a:t>
                      </a:r>
                      <a:endPar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ได้</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ร้อยละ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95</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anchor="ctr">
                    <a:solidFill>
                      <a:schemeClr val="bg1">
                        <a:lumMod val="95000"/>
                        <a:alpha val="80000"/>
                      </a:schemeClr>
                    </a:solidFill>
                  </a:tcPr>
                </a:tc>
                <a:tc>
                  <a:txBody>
                    <a:bodyPr/>
                    <a:lstStyle/>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ดำเนินการตาม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แผนงาน</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p>
                      <a:pPr algn="ct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เพื่อ</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สนับสนุน</a:t>
                      </a:r>
                    </a:p>
                    <a:p>
                      <a:pPr algn="ct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โครงการส่งเสริม</a:t>
                      </a: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อาชีพ</a:t>
                      </a:r>
                    </a:p>
                    <a:p>
                      <a:pPr algn="ctr"/>
                      <a:r>
                        <a:rPr lang="th-TH" sz="1200" kern="1200" dirty="0">
                          <a:solidFill>
                            <a:schemeClr val="tx1"/>
                          </a:solidFill>
                          <a:effectLst/>
                          <a:latin typeface="Chulabhorn Likit Text" panose="00000500000000000000" pitchFamily="50" charset="-34"/>
                          <a:ea typeface="+mn-ea"/>
                          <a:cs typeface="Chulabhorn Likit Text" panose="00000500000000000000" pitchFamily="50" charset="-34"/>
                        </a:rPr>
                        <a:t> ได้ร้อยละ 100</a:t>
                      </a:r>
                      <a:endParaRPr lang="en-US" sz="1200"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anchor="ctr">
                    <a:solidFill>
                      <a:schemeClr val="accent1">
                        <a:lumMod val="20000"/>
                        <a:lumOff val="80000"/>
                        <a:alpha val="50000"/>
                      </a:schemeClr>
                    </a:solidFill>
                  </a:tcPr>
                </a:tc>
                <a:extLst>
                  <a:ext uri="{0D108BD9-81ED-4DB2-BD59-A6C34878D82A}">
                    <a16:rowId xmlns:a16="http://schemas.microsoft.com/office/drawing/2014/main" val="1918552377"/>
                  </a:ext>
                </a:extLst>
              </a:tr>
              <a:tr h="2293303">
                <a:tc gridSpan="5">
                  <a:txBody>
                    <a:bodyPr/>
                    <a:lstStyle/>
                    <a:p>
                      <a:pPr algn="l">
                        <a:lnSpc>
                          <a:spcPct val="120000"/>
                        </a:lnSpc>
                      </a:pPr>
                      <a:r>
                        <a:rPr lang="th-TH" sz="1200" b="1" i="0" u="sng"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200" b="1"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200" b="1" i="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5</a:t>
                      </a:r>
                      <a:r>
                        <a:rPr lang="th-TH" sz="1200" b="0" i="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endParaRPr lang="en-US" sz="12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171450" marR="0" indent="-171450" algn="thaiDist" defTabSz="761970" rtl="0" eaLnBrk="1" fontAlgn="auto" latinLnBrk="0" hangingPunct="1">
                        <a:lnSpc>
                          <a:spcPct val="120000"/>
                        </a:lnSpc>
                        <a:spcBef>
                          <a:spcPts val="0"/>
                        </a:spcBef>
                        <a:spcAft>
                          <a:spcPts val="0"/>
                        </a:spcAft>
                        <a:buClrTx/>
                        <a:buSzTx/>
                        <a:buFontTx/>
                        <a:buChar char="-"/>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กองทุนฯ รวบรวมผลข้อมูลการเบิกจ่ายเงินอุดหนุน ตามแผนการดำเนินงานและแผนการใช้จ่ายงบประมาณกองทุนพัฒนาบทบาทสตรี </a:t>
                      </a:r>
                    </a:p>
                    <a:p>
                      <a:pPr marL="0" marR="0" indent="0" algn="thaiDist" defTabSz="761970" rtl="0" eaLnBrk="1" fontAlgn="auto" latinLnBrk="0" hangingPunct="1">
                        <a:lnSpc>
                          <a:spcPct val="12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ประจำปีงบประมาณ พ.ศ. 2566 โดยได้ดำเนินการวิเคราะห์ข้อมูลโครงการที่ได้รับการสนับสนุนเงินอุดหนุนจากกองทุนพัฒนาบทบาทสตรี </a:t>
                      </a:r>
                    </a:p>
                    <a:p>
                      <a:pPr marL="0" marR="0" indent="0" algn="thaiDist" defTabSz="761970" rtl="0" eaLnBrk="1" fontAlgn="auto" latinLnBrk="0" hangingPunct="1">
                        <a:lnSpc>
                          <a:spcPct val="12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ซึ่งเป็นโครงการส่งเสริมอาชีพแก่สมาชิกกองทุนพัฒนาบทบาทสตรี รวมยอดสะสมตั้งแต่ตุลาคม 2565 ถึง 31 พฤษภาคม 2566 </a:t>
                      </a:r>
                    </a:p>
                    <a:p>
                      <a:pPr marL="0" marR="0" indent="0" algn="thaiDist" defTabSz="761970" rtl="0" eaLnBrk="1" fontAlgn="auto" latinLnBrk="0" hangingPunct="1">
                        <a:lnSpc>
                          <a:spcPct val="12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ทั้งหมด จำนวน 959 โครงการ เป็นเงิน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32,126,546 บาท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คิดเป็นร้อยละ 118.99</a:t>
                      </a:r>
                    </a:p>
                    <a:p>
                      <a:pPr marL="0" marR="0" indent="0" algn="thaiDist" defTabSz="761970" rtl="0" eaLnBrk="1" fontAlgn="auto" latinLnBrk="0" hangingPunct="1">
                        <a:lnSpc>
                          <a:spcPct val="120000"/>
                        </a:lnSpc>
                        <a:spcBef>
                          <a:spcPts val="0"/>
                        </a:spcBef>
                        <a:spcAft>
                          <a:spcPts val="0"/>
                        </a:spcAft>
                        <a:buClrTx/>
                        <a:buSzTx/>
                        <a:buFontTx/>
                        <a:buNone/>
                        <a:tabLst/>
                        <a:defRPr/>
                      </a:pPr>
                      <a:r>
                        <a:rPr lang="th-TH" sz="12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en-US" sz="1200" b="1" i="0" u="none"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r>
                        <a:rPr lang="en-US"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200" b="0" i="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endParaRPr lang="en-US" sz="12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285750" marR="0" indent="-285750" algn="thaiDist" defTabSz="761970" rtl="0" eaLnBrk="1" fontAlgn="auto" latinLnBrk="0" hangingPunct="1">
                        <a:lnSpc>
                          <a:spcPct val="120000"/>
                        </a:lnSpc>
                        <a:spcBef>
                          <a:spcPts val="0"/>
                        </a:spcBef>
                        <a:spcAft>
                          <a:spcPts val="0"/>
                        </a:spcAft>
                        <a:buClrTx/>
                        <a:buSzTx/>
                        <a:buFontTx/>
                        <a:buChar char="-"/>
                        <a:tabLst/>
                        <a:defRPr/>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ดำเนินการรวบรวมข้อมูลผลการเบิกจ่ายเงินอุดหนุนฯ</a:t>
                      </a:r>
                      <a:r>
                        <a:rPr lang="th-TH" sz="12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ตามแผนการดำเนินการงานและแผนการใช้จ่ายงบประมาณกองทุนพัฒนาบทบาท</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สตรีประจำปี</a:t>
                      </a: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งบประมาณ พ.ศ. 2566 และวิเคราะห์ข้อมูลโครงการที่ได้รับการสนับสนุนเงินอุดหนุนฯ ในวันที่ 30 มิถุนายน 2566 ต่อไป</a:t>
                      </a:r>
                      <a:endParaRPr lang="en-US"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212607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06789729"/>
              </p:ext>
            </p:extLst>
          </p:nvPr>
        </p:nvGraphicFramePr>
        <p:xfrm>
          <a:off x="-11289" y="633682"/>
          <a:ext cx="10163333" cy="509667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3118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marL="0" marR="0" indent="0" algn="l" defTabSz="761970" rtl="0" eaLnBrk="1" fontAlgn="auto" latinLnBrk="0" hangingPunct="1">
                        <a:lnSpc>
                          <a:spcPct val="100000"/>
                        </a:lnSpc>
                        <a:spcBef>
                          <a:spcPts val="0"/>
                        </a:spcBef>
                        <a:spcAft>
                          <a:spcPts val="600"/>
                        </a:spcAft>
                        <a:buClrTx/>
                        <a:buSzTx/>
                        <a:buFontTx/>
                        <a:buNone/>
                        <a:tabLst/>
                        <a:defRPr/>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3 การปฏิบัติการ</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pPr marL="0" marR="0" indent="0" algn="l" defTabSz="761970" rtl="0" eaLnBrk="1" fontAlgn="auto" latinLnBrk="0" hangingPunct="1">
                        <a:lnSpc>
                          <a:spcPct val="100000"/>
                        </a:lnSpc>
                        <a:spcBef>
                          <a:spcPts val="0"/>
                        </a:spcBef>
                        <a:spcAft>
                          <a:spcPts val="0"/>
                        </a:spcAft>
                        <a:buClrTx/>
                        <a:buSzTx/>
                        <a:buFontTx/>
                        <a:buNone/>
                        <a:tabLst/>
                        <a:defRPr/>
                      </a:pPr>
                      <a:r>
                        <a:rPr lang="th-TH" sz="1400" b="1" baseline="0" dirty="0" smtClean="0">
                          <a:solidFill>
                            <a:schemeClr val="tx1"/>
                          </a:solidFill>
                          <a:latin typeface="Chulabhorn Likit Text" panose="00000500000000000000" pitchFamily="50" charset="-34"/>
                          <a:cs typeface="Chulabhorn Likit Text" panose="00000500000000000000" pitchFamily="50" charset="-34"/>
                        </a:rPr>
                        <a:t>              ตัวชี้วัดที่ 3.3 </a:t>
                      </a:r>
                      <a:r>
                        <a:rPr lang="th-TH" sz="1400" b="1" i="0" u="none" strike="noStrike" kern="1200" cap="none" dirty="0" smtClean="0">
                          <a:solidFill>
                            <a:schemeClr val="tx1"/>
                          </a:solidFill>
                          <a:effectLst/>
                          <a:latin typeface="Chulabhorn Likit Text" panose="00000500000000000000" pitchFamily="50" charset="-34"/>
                          <a:ea typeface="+mn-ea"/>
                          <a:cs typeface="Chulabhorn Likit Text" panose="00000500000000000000" pitchFamily="50" charset="-34"/>
                          <a:sym typeface="Arial"/>
                        </a:rPr>
                        <a:t>ความสำเร็จในการปรับปรุงกระบวนการบริหารลูกหนี้โครงการ</a:t>
                      </a:r>
                      <a:r>
                        <a:rPr lang="th-TH" sz="1400" b="1" i="0" u="none" strike="noStrike" kern="1200" cap="none" baseline="0" dirty="0" smtClean="0">
                          <a:solidFill>
                            <a:schemeClr val="tx1"/>
                          </a:solidFill>
                          <a:effectLst/>
                          <a:latin typeface="Chulabhorn Likit Text" panose="00000500000000000000" pitchFamily="50" charset="-34"/>
                          <a:ea typeface="+mn-ea"/>
                          <a:cs typeface="Chulabhorn Likit Text" panose="00000500000000000000" pitchFamily="50" charset="-34"/>
                          <a:sym typeface="Arial"/>
                        </a:rPr>
                        <a:t> เพื่อให้งบการเงินของกองทุน ได้รับการรับรอง</a:t>
                      </a:r>
                      <a:endParaRPr lang="en-US" sz="1400" b="1" i="0" u="none" strike="noStrike" kern="1200" cap="none" dirty="0" smtClean="0">
                        <a:solidFill>
                          <a:schemeClr val="tx1"/>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chemeClr val="tx1"/>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44012096"/>
              </p:ext>
            </p:extLst>
          </p:nvPr>
        </p:nvGraphicFramePr>
        <p:xfrm>
          <a:off x="773048" y="1657528"/>
          <a:ext cx="8912818" cy="4058412"/>
        </p:xfrm>
        <a:graphic>
          <a:graphicData uri="http://schemas.openxmlformats.org/drawingml/2006/table">
            <a:tbl>
              <a:tblPr firstRow="1" bandRow="1">
                <a:tableStyleId>{5C22544A-7EE6-4342-B048-85BDC9FD1C3A}</a:tableStyleId>
              </a:tblPr>
              <a:tblGrid>
                <a:gridCol w="1943712">
                  <a:extLst>
                    <a:ext uri="{9D8B030D-6E8A-4147-A177-3AD203B41FA5}">
                      <a16:colId xmlns:a16="http://schemas.microsoft.com/office/drawing/2014/main" val="3410341719"/>
                    </a:ext>
                  </a:extLst>
                </a:gridCol>
                <a:gridCol w="1518923">
                  <a:extLst>
                    <a:ext uri="{9D8B030D-6E8A-4147-A177-3AD203B41FA5}">
                      <a16:colId xmlns:a16="http://schemas.microsoft.com/office/drawing/2014/main" val="1621477982"/>
                    </a:ext>
                  </a:extLst>
                </a:gridCol>
                <a:gridCol w="1813517">
                  <a:extLst>
                    <a:ext uri="{9D8B030D-6E8A-4147-A177-3AD203B41FA5}">
                      <a16:colId xmlns:a16="http://schemas.microsoft.com/office/drawing/2014/main" val="1015637610"/>
                    </a:ext>
                  </a:extLst>
                </a:gridCol>
                <a:gridCol w="1757430">
                  <a:extLst>
                    <a:ext uri="{9D8B030D-6E8A-4147-A177-3AD203B41FA5}">
                      <a16:colId xmlns:a16="http://schemas.microsoft.com/office/drawing/2014/main" val="712561912"/>
                    </a:ext>
                  </a:extLst>
                </a:gridCol>
                <a:gridCol w="1879236">
                  <a:extLst>
                    <a:ext uri="{9D8B030D-6E8A-4147-A177-3AD203B41FA5}">
                      <a16:colId xmlns:a16="http://schemas.microsoft.com/office/drawing/2014/main" val="1698986556"/>
                    </a:ext>
                  </a:extLst>
                </a:gridCol>
              </a:tblGrid>
              <a:tr h="271411">
                <a:tc gridSpan="5">
                  <a:txBody>
                    <a:bodyPr/>
                    <a:lstStyle/>
                    <a:p>
                      <a:pPr algn="ctr"/>
                      <a:r>
                        <a:rPr lang="th-TH" sz="1300" dirty="0" smtClean="0">
                          <a:solidFill>
                            <a:schemeClr val="tx1"/>
                          </a:solidFill>
                          <a:latin typeface="Chulabhorn Likit Text" panose="00000500000000000000" pitchFamily="50" charset="-34"/>
                          <a:cs typeface="Chulabhorn Likit Text" panose="00000500000000000000" pitchFamily="50" charset="-34"/>
                        </a:rPr>
                        <a:t>เกณฑ์การวัด</a:t>
                      </a:r>
                      <a:endParaRPr lang="th-TH" sz="1300" dirty="0">
                        <a:solidFill>
                          <a:schemeClr val="tx1"/>
                        </a:solidFill>
                        <a:latin typeface="Chulabhorn Likit Text" panose="00000500000000000000" pitchFamily="50" charset="-34"/>
                        <a:cs typeface="Chulabhorn Likit Text" panose="00000500000000000000" pitchFamily="50" charset="-34"/>
                      </a:endParaRP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57126">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1461334">
                <a:tc>
                  <a:txBody>
                    <a:bodyPr/>
                    <a:lstStyle/>
                    <a:p>
                      <a:pPr marL="0" marR="0" indent="0" algn="l"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ดำเนินการจัดทำข้อมูลยืนยัน</a:t>
                      </a:r>
                    </a:p>
                    <a:p>
                      <a:pPr marL="0" marR="0" indent="0" algn="l"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ลูกหนี้โครงการได้รับครบถ้วน</a:t>
                      </a:r>
                    </a:p>
                    <a:p>
                      <a:pPr marL="0" marR="0" indent="0" algn="l"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ร้อยละ</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100</a:t>
                      </a:r>
                    </a:p>
                    <a:p>
                      <a:pPr marL="0" marR="0" indent="0" algn="l" defTabSz="761970" rtl="0" eaLnBrk="1" fontAlgn="auto" latinLnBrk="0" hangingPunct="1">
                        <a:lnSpc>
                          <a:spcPct val="100000"/>
                        </a:lnSpc>
                        <a:spcBef>
                          <a:spcPts val="0"/>
                        </a:spcBef>
                        <a:spcAft>
                          <a:spcPts val="0"/>
                        </a:spcAft>
                        <a:buClrTx/>
                        <a:buSzTx/>
                        <a:buFontTx/>
                        <a:buNone/>
                        <a:tabLst/>
                        <a:defRPr/>
                      </a:pPr>
                      <a:endParaRPr lang="th-TH" sz="1000" b="0"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l"/>
                      <a:r>
                        <a:rPr lang="th-TH" sz="1000" b="0" dirty="0" smtClean="0">
                          <a:solidFill>
                            <a:schemeClr val="tx1"/>
                          </a:solidFill>
                          <a:latin typeface="Chulabhorn Likit Text" panose="00000500000000000000" pitchFamily="50" charset="-34"/>
                          <a:cs typeface="Chulabhorn Likit Text" panose="00000500000000000000" pitchFamily="50" charset="-34"/>
                        </a:rPr>
                        <a:t>ผ่านเกณฑ์วัดระดับ 1  และดำเนินการประชุมหารือร่วมกับ</a:t>
                      </a:r>
                      <a:r>
                        <a:rPr lang="th-TH" sz="1000" b="0" baseline="0" dirty="0" smtClean="0">
                          <a:solidFill>
                            <a:schemeClr val="tx1"/>
                          </a:solidFill>
                          <a:latin typeface="Chulabhorn Likit Text" panose="00000500000000000000" pitchFamily="50" charset="-34"/>
                          <a:cs typeface="Chulabhorn Likit Text" panose="00000500000000000000" pitchFamily="50" charset="-34"/>
                        </a:rPr>
                        <a:t> สตง. ภายในไตรมาสที่ 2 ของปีบัญชี 2566 เพื่อหาข้อสรุป/มาตรการ ที่เกี่ยวกับกระบวนการบริหารลูกหนี้โครงการตามข้อสังเกตของ สตง.</a:t>
                      </a:r>
                      <a:endParaRPr lang="th-TH" sz="1000" b="0"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alpha val="80000"/>
                      </a:schemeClr>
                    </a:solidFill>
                  </a:tcPr>
                </a:tc>
                <a:tc>
                  <a:txBody>
                    <a:bodyPr/>
                    <a:lstStyle/>
                    <a:p>
                      <a:pPr algn="l">
                        <a:lnSpc>
                          <a:spcPct val="107000"/>
                        </a:lnSpc>
                        <a:spcAft>
                          <a:spcPts val="0"/>
                        </a:spcAft>
                      </a:pPr>
                      <a:r>
                        <a:rPr lang="th-TH" sz="1000" b="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ผ่านค่าเกณฑ์วัดระดับ</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 2</a:t>
                      </a:r>
                    </a:p>
                    <a:p>
                      <a:pPr algn="l">
                        <a:lnSpc>
                          <a:spcPct val="107000"/>
                        </a:lnSpc>
                        <a:spcAft>
                          <a:spcPts val="0"/>
                        </a:spcAft>
                      </a:pP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 และดำเนินการนำข้อมูล</a:t>
                      </a:r>
                    </a:p>
                    <a:p>
                      <a:pPr algn="l">
                        <a:lnSpc>
                          <a:spcPct val="107000"/>
                        </a:lnSpc>
                        <a:spcAft>
                          <a:spcPts val="0"/>
                        </a:spcAft>
                      </a:pP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ยอดลูกหนี้โครงการเข้าระบบบัญชีการเงิน (</a:t>
                      </a:r>
                      <a:r>
                        <a:rPr lang="en-US"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ERP) </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และระบบโปรแกรมทะเบียนลูกหนี้ (</a:t>
                      </a:r>
                      <a:r>
                        <a:rPr lang="en-US"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LM) </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ได้ครบถ้วน ร้อยละ 100</a:t>
                      </a:r>
                      <a:endParaRPr lang="en-US" sz="1000" b="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solidFill>
                      <a:schemeClr val="bg1">
                        <a:lumMod val="95000"/>
                        <a:alpha val="80000"/>
                      </a:schemeClr>
                    </a:solidFill>
                  </a:tcPr>
                </a:tc>
                <a:tc>
                  <a:txBody>
                    <a:bodyPr/>
                    <a:lstStyle/>
                    <a:p>
                      <a:pPr algn="l">
                        <a:lnSpc>
                          <a:spcPct val="107000"/>
                        </a:lnSpc>
                        <a:spcAft>
                          <a:spcPts val="0"/>
                        </a:spcAft>
                      </a:pPr>
                      <a:r>
                        <a:rPr lang="th-TH" sz="1000" b="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ผ่านค่าเกณฑ์วัดระดับ</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 3 และดำเนินการนำข้อมูลยอดลูกหนี้โครงการเข้าระบบบัญชีการเงิน (</a:t>
                      </a:r>
                      <a:r>
                        <a:rPr lang="en-US"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ERP) </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และระบบโปรแกรมทะเบียนลูกหนี้ (</a:t>
                      </a:r>
                      <a:r>
                        <a:rPr lang="en-US"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LM) </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พร้อมใช้งาน, ดำเนินการได้อย่าง</a:t>
                      </a:r>
                    </a:p>
                    <a:p>
                      <a:pPr algn="l">
                        <a:lnSpc>
                          <a:spcPct val="107000"/>
                        </a:lnSpc>
                        <a:spcAft>
                          <a:spcPts val="0"/>
                        </a:spcAft>
                      </a:pP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ต่อเนื่องครอบคลุมการดำเนินงานทั้งส่วนกลางและ                              ส่วนภูมิภาค</a:t>
                      </a:r>
                      <a:endParaRPr lang="en-US" sz="1000" b="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a:solidFill>
                      <a:schemeClr val="bg1">
                        <a:lumMod val="95000"/>
                        <a:alpha val="80000"/>
                      </a:schemeClr>
                    </a:solidFill>
                  </a:tcPr>
                </a:tc>
                <a:tc>
                  <a:txBody>
                    <a:bodyPr/>
                    <a:lstStyle/>
                    <a:p>
                      <a:pPr algn="l">
                        <a:lnSpc>
                          <a:spcPct val="107000"/>
                        </a:lnSpc>
                        <a:spcAft>
                          <a:spcPts val="0"/>
                        </a:spcAft>
                      </a:pPr>
                      <a:r>
                        <a:rPr lang="th-TH" sz="1000" b="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ผ่านค่าเกณฑ์วัดระดับ</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 4 </a:t>
                      </a:r>
                    </a:p>
                    <a:p>
                      <a:pPr algn="l">
                        <a:lnSpc>
                          <a:spcPct val="107000"/>
                        </a:lnSpc>
                        <a:spcAft>
                          <a:spcPts val="0"/>
                        </a:spcAft>
                      </a:pP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และดำเนินการนำข้อมูล</a:t>
                      </a:r>
                    </a:p>
                    <a:p>
                      <a:pPr algn="l">
                        <a:lnSpc>
                          <a:spcPct val="107000"/>
                        </a:lnSpc>
                        <a:spcAft>
                          <a:spcPts val="0"/>
                        </a:spcAft>
                      </a:pP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ยอดลูกหนี้โครงการเข้าระบบบัญชีการเงิน (</a:t>
                      </a:r>
                      <a:r>
                        <a:rPr lang="en-US"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ERP) </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และระบบโปรแกรมทะเบียนลูกหนี้ (</a:t>
                      </a:r>
                      <a:r>
                        <a:rPr lang="en-US"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LM) </a:t>
                      </a: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สามารถออกหลักฐานรายงาน</a:t>
                      </a:r>
                    </a:p>
                    <a:p>
                      <a:pPr algn="l">
                        <a:lnSpc>
                          <a:spcPct val="107000"/>
                        </a:lnSpc>
                        <a:spcAft>
                          <a:spcPts val="0"/>
                        </a:spcAft>
                      </a:pPr>
                      <a:r>
                        <a:rPr lang="th-TH" sz="1000" b="0" baseline="0"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เพื่อปิดงบการเงินได้ถูกต้องและมีประสิทธิภาพ  เพื่อให้งบการเงินของกองทุนฯ ได้รับการรับรอง</a:t>
                      </a:r>
                      <a:endParaRPr lang="en-US" sz="1000"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extLst>
                  <a:ext uri="{0D108BD9-81ED-4DB2-BD59-A6C34878D82A}">
                    <a16:rowId xmlns:a16="http://schemas.microsoft.com/office/drawing/2014/main" val="1918552377"/>
                  </a:ext>
                </a:extLst>
              </a:tr>
              <a:tr h="1908448">
                <a:tc gridSpan="5">
                  <a:txBody>
                    <a:bodyPr/>
                    <a:lstStyle/>
                    <a:p>
                      <a:pPr algn="thaiDist">
                        <a:lnSpc>
                          <a:spcPct val="100000"/>
                        </a:lnSpc>
                        <a:spcBef>
                          <a:spcPts val="600"/>
                        </a:spcBef>
                        <a:spcAft>
                          <a:spcPts val="0"/>
                        </a:spcAft>
                      </a:pPr>
                      <a:r>
                        <a:rPr lang="th-TH" sz="1200" b="1" i="0" u="sng" dirty="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200" b="1" i="0" dirty="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en-US" sz="12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N/A</a:t>
                      </a:r>
                      <a:r>
                        <a:rPr lang="th-TH" sz="1200" b="0" i="0" dirty="0" smtClean="0">
                          <a:solidFill>
                            <a:srgbClr val="C00000"/>
                          </a:solidFill>
                          <a:effectLst/>
                          <a:latin typeface="Chulabhorn Likit Text" panose="00000500000000000000" pitchFamily="50" charset="-34"/>
                          <a:ea typeface="Cordia New"/>
                          <a:cs typeface="Chulabhorn Likit Text" panose="00000500000000000000" pitchFamily="50" charset="-34"/>
                        </a:rPr>
                        <a:t> </a:t>
                      </a:r>
                    </a:p>
                    <a:p>
                      <a:pPr>
                        <a:lnSpc>
                          <a:spcPct val="100000"/>
                        </a:lnSpc>
                      </a:pPr>
                      <a:r>
                        <a:rPr lang="th-TH" sz="1100" kern="1200" dirty="0" smtClean="0">
                          <a:solidFill>
                            <a:srgbClr val="002060"/>
                          </a:solidFill>
                          <a:effectLst/>
                          <a:latin typeface="Chulabhorn Likit Text" panose="00000500000000000000" pitchFamily="50" charset="-34"/>
                          <a:ea typeface="+mn-ea"/>
                          <a:cs typeface="Chulabhorn Likit Text" panose="00000500000000000000" pitchFamily="50" charset="-34"/>
                        </a:rPr>
                        <a:t>-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สกส. มีหนังสือถึงจังหวัดและกรุงเทพมหานคร ให้ดำเนินการจัดเก็บข้อมูลยืนยันยอดลูกหนี้โครงการ จำนวน  58,298 สัญญา ณ วันที่ 30 กันยายน 2565 </a:t>
                      </a:r>
                      <a:endPar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nSpc>
                          <a:spcPct val="100000"/>
                        </a:lnSpc>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สกส.</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ได้ดำเนินการตรวจสอบข้อมูลยืนยันยอดลูกหนี้โครงการ จำนวน 51,910 สัญญา (ณ วันที่ 25 ตุลาคม 2565) </a:t>
                      </a:r>
                      <a:endPar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nSpc>
                          <a:spcPct val="100000"/>
                        </a:lnSpc>
                        <a:buFontTx/>
                        <a:buNone/>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สกส. ดำเนินการประชุมกับสำนักงานการตรวจเงินแผ่นดิน</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เพื่อหาข้อสรุปถึงความสำเร็จในการปรับปรุงกระบวนการบริหารลูกหนี้โครงการเพื่อให้งบการเงิน </a:t>
                      </a:r>
                    </a:p>
                    <a:p>
                      <a:pPr marL="0" indent="0">
                        <a:lnSpc>
                          <a:spcPct val="100000"/>
                        </a:lnSpc>
                        <a:buFontTx/>
                        <a:buNone/>
                      </a:pP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ของกองทุนฯ ได้รับการรับรอง เมื่อวันที่ 27 เมษายน 2566</a:t>
                      </a:r>
                    </a:p>
                    <a:p>
                      <a:pPr algn="l">
                        <a:lnSpc>
                          <a:spcPct val="100000"/>
                        </a:lnSpc>
                      </a:pP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การยืนยันความมีอยู่จริงของลูกหนี้โครงการ ในช่วงเดือนกรกฎาคม – กันยายน 2566 กองทุนฯ จะดำเนินการคัดแยกลูกหนี้รายโครงการ                           </a:t>
                      </a:r>
                    </a:p>
                    <a:p>
                      <a:pPr algn="l">
                        <a:lnSpc>
                          <a:spcPct val="100000"/>
                        </a:lnSpc>
                      </a:pP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  โดยแบ่งเป็น 3 ประเภท ดังนี้ 3.1 กลุ่มสีเขียว คือ ลูกหนี้ที่มีข้อมูลถูกต้องทั้งหมด 3.2 กลุ่มสีเหลือง คือ ลูกหนี้ที่มีข้อมูลถูกต้องบางส่วน</a:t>
                      </a:r>
                      <a:endParaRPr lang="en-US" sz="11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00000"/>
                        </a:lnSpc>
                      </a:pP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  3.3 กลุ่มสีแดง คือ ลูกหนี้ที่มีข้อมูลไม่ถูกต้องและขาดหลักฐาน</a:t>
                      </a:r>
                      <a:endParaRPr lang="en-US" sz="11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marL="0" indent="0">
                        <a:lnSpc>
                          <a:spcPct val="100000"/>
                        </a:lnSpc>
                        <a:spcBef>
                          <a:spcPts val="600"/>
                        </a:spcBef>
                        <a:buFontTx/>
                        <a:buNone/>
                      </a:pPr>
                      <a:r>
                        <a:rPr lang="th-TH" sz="1100" b="0"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100" b="0" i="0"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0" i="0"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p>
                    <a:p>
                      <a:pPr marL="0" indent="0">
                        <a:lnSpc>
                          <a:spcPct val="100000"/>
                        </a:lnSpc>
                        <a:spcBef>
                          <a:spcPts val="600"/>
                        </a:spcBef>
                        <a:buFontTx/>
                        <a:buNone/>
                      </a:pPr>
                      <a:r>
                        <a:rPr lang="en-US"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แจ้งจ้งหวัดให้ดำเนินการคัดแยกลูกหนี้รายโครงการ และจัดให้มีการประชุมชี้แจงผ่านระบบวิดีทัศน์ทางไกล (</a:t>
                      </a:r>
                      <a:r>
                        <a:rPr lang="en-US"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Video Conference</a:t>
                      </a: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endParaRPr lang="th-TH" sz="1100" b="0" i="0"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583013406"/>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4006994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50000"/>
                        </a:lnSpc>
                        <a:spcAft>
                          <a:spcPts val="3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4 การปฏิบัติการ</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10000"/>
                        </a:lnSpc>
                        <a:spcAft>
                          <a:spcPts val="50"/>
                        </a:spcAft>
                      </a:pPr>
                      <a:r>
                        <a:rPr lang="th-TH" sz="1400" b="1" baseline="0" dirty="0" smtClean="0">
                          <a:solidFill>
                            <a:schemeClr val="tx1"/>
                          </a:solidFill>
                          <a:latin typeface="Chulabhorn Likit Text" panose="00000500000000000000" pitchFamily="50" charset="-34"/>
                          <a:cs typeface="Chulabhorn Likit Text" panose="00000500000000000000" pitchFamily="50" charset="-34"/>
                        </a:rPr>
                        <a:t>            ตัวชี้วัดที่ 4.1 การบริหารความเสี่ยงและการควบคุมภายใน</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9908897"/>
              </p:ext>
            </p:extLst>
          </p:nvPr>
        </p:nvGraphicFramePr>
        <p:xfrm>
          <a:off x="603717" y="1709391"/>
          <a:ext cx="9217616" cy="4023046"/>
        </p:xfrm>
        <a:graphic>
          <a:graphicData uri="http://schemas.openxmlformats.org/drawingml/2006/table">
            <a:tbl>
              <a:tblPr firstRow="1" bandRow="1">
                <a:tableStyleId>{5C22544A-7EE6-4342-B048-85BDC9FD1C3A}</a:tableStyleId>
              </a:tblPr>
              <a:tblGrid>
                <a:gridCol w="1802192">
                  <a:extLst>
                    <a:ext uri="{9D8B030D-6E8A-4147-A177-3AD203B41FA5}">
                      <a16:colId xmlns:a16="http://schemas.microsoft.com/office/drawing/2014/main" val="3410341719"/>
                    </a:ext>
                  </a:extLst>
                </a:gridCol>
                <a:gridCol w="1778857">
                  <a:extLst>
                    <a:ext uri="{9D8B030D-6E8A-4147-A177-3AD203B41FA5}">
                      <a16:colId xmlns:a16="http://schemas.microsoft.com/office/drawing/2014/main" val="1621477982"/>
                    </a:ext>
                  </a:extLst>
                </a:gridCol>
                <a:gridCol w="1875535">
                  <a:extLst>
                    <a:ext uri="{9D8B030D-6E8A-4147-A177-3AD203B41FA5}">
                      <a16:colId xmlns:a16="http://schemas.microsoft.com/office/drawing/2014/main" val="1015637610"/>
                    </a:ext>
                  </a:extLst>
                </a:gridCol>
                <a:gridCol w="1817530">
                  <a:extLst>
                    <a:ext uri="{9D8B030D-6E8A-4147-A177-3AD203B41FA5}">
                      <a16:colId xmlns:a16="http://schemas.microsoft.com/office/drawing/2014/main" val="712561912"/>
                    </a:ext>
                  </a:extLst>
                </a:gridCol>
                <a:gridCol w="1943502">
                  <a:extLst>
                    <a:ext uri="{9D8B030D-6E8A-4147-A177-3AD203B41FA5}">
                      <a16:colId xmlns:a16="http://schemas.microsoft.com/office/drawing/2014/main" val="1698986556"/>
                    </a:ext>
                  </a:extLst>
                </a:gridCol>
              </a:tblGrid>
              <a:tr h="298988">
                <a:tc gridSpan="5">
                  <a:txBody>
                    <a:bodyPr/>
                    <a:lstStyle/>
                    <a:p>
                      <a:pPr algn="ctr"/>
                      <a:r>
                        <a:rPr lang="th-TH" sz="14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98988">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1</a:t>
                      </a:r>
                    </a:p>
                  </a:txBody>
                  <a:tcP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solidFill>
                      <a:schemeClr val="accent2">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5</a:t>
                      </a:r>
                    </a:p>
                  </a:txBody>
                  <a:tcPr>
                    <a:solidFill>
                      <a:schemeClr val="accent1">
                        <a:lumMod val="40000"/>
                        <a:lumOff val="60000"/>
                        <a:alpha val="60000"/>
                      </a:schemeClr>
                    </a:solidFill>
                  </a:tcPr>
                </a:tc>
                <a:extLst>
                  <a:ext uri="{0D108BD9-81ED-4DB2-BD59-A6C34878D82A}">
                    <a16:rowId xmlns:a16="http://schemas.microsoft.com/office/drawing/2014/main" val="555606659"/>
                  </a:ext>
                </a:extLst>
              </a:tr>
              <a:tr h="298988">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400" b="1" dirty="0">
                        <a:solidFill>
                          <a:srgbClr val="C00000"/>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algn="ctr"/>
                      <a:endParaRPr lang="th-TH" sz="1400" b="1" dirty="0">
                        <a:solidFill>
                          <a:schemeClr val="accent5">
                            <a:lumMod val="50000"/>
                          </a:schemeClr>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algn="ctr">
                        <a:lnSpc>
                          <a:spcPct val="107000"/>
                        </a:lnSpc>
                        <a:spcAft>
                          <a:spcPts val="0"/>
                        </a:spcAft>
                      </a:pPr>
                      <a:r>
                        <a:rPr lang="th-TH" sz="1400" b="1" dirty="0" smtClean="0">
                          <a:solidFill>
                            <a:schemeClr val="accent6">
                              <a:lumMod val="50000"/>
                            </a:schemeClr>
                          </a:solidFill>
                          <a:effectLst/>
                          <a:latin typeface="Chulabhorn Likit Text" panose="00000500000000000000" pitchFamily="50" charset="-34"/>
                          <a:ea typeface="Calibri" panose="020F0502020204030204" pitchFamily="34" charset="0"/>
                          <a:cs typeface="Chulabhorn Likit Text" panose="00000500000000000000" pitchFamily="50" charset="-34"/>
                        </a:rPr>
                        <a:t>3</a:t>
                      </a:r>
                      <a:endParaRPr lang="en-US" sz="1400" b="1" dirty="0">
                        <a:solidFill>
                          <a:schemeClr val="accent6">
                            <a:lumMod val="50000"/>
                          </a:schemeClr>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solidFill>
                      <a:schemeClr val="bg2"/>
                    </a:solidFill>
                  </a:tcPr>
                </a:tc>
                <a:tc>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algn="ctr"/>
                      <a:endParaRPr lang="en-US" sz="700" kern="1200" dirty="0">
                        <a:solidFill>
                          <a:srgbClr val="002060"/>
                        </a:solidFill>
                        <a:effectLst/>
                        <a:latin typeface="Chulabhorn Likit Text" panose="00000500000000000000" pitchFamily="50" charset="-34"/>
                        <a:ea typeface="+mn-ea"/>
                        <a:cs typeface="Chulabhorn Likit Text" panose="00000500000000000000" pitchFamily="50" charset="-34"/>
                      </a:endParaRPr>
                    </a:p>
                  </a:txBody>
                  <a:tcPr>
                    <a:solidFill>
                      <a:schemeClr val="bg2"/>
                    </a:solidFill>
                  </a:tcPr>
                </a:tc>
                <a:extLst>
                  <a:ext uri="{0D108BD9-81ED-4DB2-BD59-A6C34878D82A}">
                    <a16:rowId xmlns:a16="http://schemas.microsoft.com/office/drawing/2014/main" val="1918552377"/>
                  </a:ext>
                </a:extLst>
              </a:tr>
              <a:tr h="890235">
                <a:tc gridSpan="5">
                  <a:txBody>
                    <a:bodyPr/>
                    <a:lstStyle/>
                    <a:p>
                      <a:pPr algn="thaiDist">
                        <a:lnSpc>
                          <a:spcPct val="130000"/>
                        </a:lnSpc>
                        <a:spcAft>
                          <a:spcPts val="0"/>
                        </a:spcAft>
                      </a:pPr>
                      <a:r>
                        <a:rPr lang="th-TH" sz="1200" b="0" baseline="0" dirty="0">
                          <a:solidFill>
                            <a:schemeClr val="tx1"/>
                          </a:solidFill>
                          <a:effectLst/>
                          <a:latin typeface="Chulabhorn Likit Text" panose="00000500000000000000" pitchFamily="50" charset="-34"/>
                          <a:cs typeface="Chulabhorn Likit Text" panose="00000500000000000000" pitchFamily="50" charset="-34"/>
                        </a:rPr>
                        <a:t>เกณฑ์การประเมิน ดังนี้ </a:t>
                      </a: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1</a:t>
                      </a: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 สภาพแวดล้อมการควบคุมภายใน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spc="-2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2</a:t>
                      </a:r>
                      <a:r>
                        <a:rPr lang="th-TH" sz="1200" b="0" spc="-20" baseline="0" dirty="0">
                          <a:solidFill>
                            <a:schemeClr val="tx1"/>
                          </a:solidFill>
                          <a:effectLst/>
                          <a:latin typeface="Chulabhorn Likit Text" panose="00000500000000000000" pitchFamily="50" charset="-34"/>
                          <a:ea typeface="Cordia New"/>
                          <a:cs typeface="Chulabhorn Likit Text" panose="00000500000000000000" pitchFamily="50" charset="-34"/>
                        </a:rPr>
                        <a:t>. การกำหนดวัตถุประสงค์การ</a:t>
                      </a:r>
                      <a:r>
                        <a:rPr lang="th-TH" sz="1200" b="0" spc="-2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บริหารความเสี่ยง</a:t>
                      </a:r>
                    </a:p>
                    <a:p>
                      <a:pPr algn="thaiDist">
                        <a:lnSpc>
                          <a:spcPct val="130000"/>
                        </a:lnSpc>
                        <a:spcAft>
                          <a:spcPts val="0"/>
                        </a:spcAft>
                      </a:pPr>
                      <a:r>
                        <a:rPr lang="th-TH" sz="1200" b="0" spc="-2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spc="-2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3</a:t>
                      </a: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 การ</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ระบุความ</a:t>
                      </a: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เสี่ยงระดับ</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องค์กร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4</a:t>
                      </a:r>
                      <a:r>
                        <a:rPr lang="th-TH" sz="1200" b="0" kern="1200" dirty="0">
                          <a:solidFill>
                            <a:schemeClr val="tx1"/>
                          </a:solidFill>
                          <a:effectLst/>
                          <a:latin typeface="Chulabhorn Likit Text" panose="00000500000000000000" pitchFamily="50" charset="-34"/>
                          <a:ea typeface="+mn-ea"/>
                          <a:cs typeface="Chulabhorn Likit Text" panose="00000500000000000000" pitchFamily="50" charset="-34"/>
                        </a:rPr>
                        <a:t>. กิจกรรมการควบคุม</a:t>
                      </a:r>
                      <a:r>
                        <a:rPr lang="th-TH" sz="12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ภายใน </a:t>
                      </a:r>
                    </a:p>
                    <a:p>
                      <a:pPr algn="thaiDist">
                        <a:lnSpc>
                          <a:spcPct val="130000"/>
                        </a:lnSpc>
                        <a:spcAft>
                          <a:spcPts val="0"/>
                        </a:spcAft>
                      </a:pPr>
                      <a:r>
                        <a:rPr lang="th-TH" sz="12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5</a:t>
                      </a:r>
                      <a:r>
                        <a:rPr lang="th-TH" sz="1200" b="0" kern="1200" dirty="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สารสนเทศและ</a:t>
                      </a: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การสื่อสาร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6</a:t>
                      </a: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 การติดตามผลและการประเมินผล</a:t>
                      </a:r>
                    </a:p>
                  </a:txBody>
                  <a:tcPr>
                    <a:solidFill>
                      <a:schemeClr val="bg1">
                        <a:lumMod val="95000"/>
                        <a:alpha val="80000"/>
                      </a:schemeClr>
                    </a:solidFill>
                  </a:tcPr>
                </a:tc>
                <a:tc hMerge="1">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800" b="1"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marL="0" marR="0" indent="0" algn="ctr" defTabSz="914400" rtl="0" eaLnBrk="1" fontAlgn="auto" latinLnBrk="0" hangingPunct="1">
                        <a:lnSpc>
                          <a:spcPct val="130000"/>
                        </a:lnSpc>
                        <a:spcBef>
                          <a:spcPts val="0"/>
                        </a:spcBef>
                        <a:spcAft>
                          <a:spcPts val="0"/>
                        </a:spcAft>
                        <a:buClrTx/>
                        <a:buSzTx/>
                        <a:buFontTx/>
                        <a:buNone/>
                        <a:tabLst/>
                        <a:defRPr/>
                      </a:pPr>
                      <a:endParaRPr lang="th-TH" sz="800" b="0" i="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tc>
                <a:tc hMerge="1">
                  <a:txBody>
                    <a:bodyPr/>
                    <a:lstStyle/>
                    <a:p>
                      <a:pPr algn="ctr"/>
                      <a:endParaRPr lang="th-TH" sz="1100" b="0"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algn="ctr">
                        <a:lnSpc>
                          <a:spcPct val="120000"/>
                        </a:lnSpc>
                        <a:spcAft>
                          <a:spcPts val="0"/>
                        </a:spcAft>
                      </a:pPr>
                      <a:endParaRPr lang="en-US" sz="1100" b="0" i="0" dirty="0">
                        <a:effectLst/>
                        <a:latin typeface="Chulabhorn Likit Text Light" panose="00000400000000000000" pitchFamily="50" charset="-34"/>
                        <a:ea typeface="Cordia New"/>
                        <a:cs typeface="Chulabhorn Likit Text Light" panose="00000400000000000000" pitchFamily="50" charset="-34"/>
                      </a:endParaRPr>
                    </a:p>
                  </a:txBody>
                  <a:tcPr/>
                </a:tc>
                <a:extLst>
                  <a:ext uri="{0D108BD9-81ED-4DB2-BD59-A6C34878D82A}">
                    <a16:rowId xmlns:a16="http://schemas.microsoft.com/office/drawing/2014/main" val="583013406"/>
                  </a:ext>
                </a:extLst>
              </a:tr>
              <a:tr h="2218411">
                <a:tc gridSpan="5">
                  <a:txBody>
                    <a:bodyPr/>
                    <a:lstStyle/>
                    <a:p>
                      <a:pPr algn="l">
                        <a:lnSpc>
                          <a:spcPct val="100000"/>
                        </a:lnSpc>
                        <a:spcBef>
                          <a:spcPts val="0"/>
                        </a:spcBef>
                        <a:spcAft>
                          <a:spcPts val="0"/>
                        </a:spcAft>
                      </a:pPr>
                      <a:r>
                        <a:rPr lang="th-TH" sz="1200" b="1" i="0" u="sng" dirty="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200" b="1" i="0" dirty="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200" b="1" i="0" dirty="0" smtClean="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rPr>
                        <a:t>3</a:t>
                      </a:r>
                      <a:r>
                        <a:rPr lang="th-TH" sz="1200" b="0" i="0" dirty="0" smtClean="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rPr>
                        <a:t> </a:t>
                      </a:r>
                      <a:endParaRPr lang="th-TH" sz="1200" b="0" i="0" dirty="0">
                        <a:solidFill>
                          <a:schemeClr val="accent6">
                            <a:lumMod val="50000"/>
                          </a:schemeClr>
                        </a:solidFill>
                        <a:effectLst/>
                        <a:latin typeface="Chulabhorn Likit Text" panose="00000500000000000000" pitchFamily="50" charset="-34"/>
                        <a:ea typeface="Cordia New"/>
                        <a:cs typeface="Chulabhorn Likit Text" panose="00000500000000000000" pitchFamily="50" charset="-34"/>
                      </a:endParaRPr>
                    </a:p>
                    <a:p>
                      <a:pPr marL="0" indent="0" algn="thaiDist">
                        <a:lnSpc>
                          <a:spcPct val="100000"/>
                        </a:lnSpc>
                        <a:spcBef>
                          <a:spcPts val="0"/>
                        </a:spcBef>
                        <a:spcAft>
                          <a:spcPts val="0"/>
                        </a:spcAft>
                        <a:buFontTx/>
                        <a:buNone/>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1.</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สกส. มีการกำหนดช่องทางการร้องเรียนไว้ จำนวน 6 ช่องทาง</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2. คณะกรรมการฯ ให้ความเห็นชอบคู่มือการบริหารความเสี่ยง ในการประชุมคณะกรรมการฯ ครั้งที่ 3/2566 เมื่อวันที่ 22 กุมภาพันธ์ 2566</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และมีการเผยแพร่คู่มือการบริหารความเสี่ยงฯ</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ให้กับผู้บริหารและพนักงานในองค์กรทราบ </a:t>
                      </a:r>
                      <a:endPar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gn="thaiDist">
                        <a:lnSpc>
                          <a:spcPct val="100000"/>
                        </a:lnSpc>
                        <a:spcBef>
                          <a:spcPts val="0"/>
                        </a:spcBef>
                        <a:spcAft>
                          <a:spcPts val="0"/>
                        </a:spcAft>
                        <a:buFontTx/>
                        <a:buNone/>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3. มีการประเมินทั้งโอกาสและผลกระทบ โดยใช้ฐานข้อมูลของทุนหมุนเวียนในการพิจารณารวมถึงมีการจัดทำแผนภาพความเสี่ยงระดับองค์กร</a:t>
                      </a:r>
                    </a:p>
                    <a:p>
                      <a:pPr marL="0" indent="0" algn="thaiDist">
                        <a:lnSpc>
                          <a:spcPct val="100000"/>
                        </a:lnSpc>
                        <a:spcBef>
                          <a:spcPts val="0"/>
                        </a:spcBef>
                        <a:spcAft>
                          <a:spcPts val="0"/>
                        </a:spcAft>
                        <a:buFontTx/>
                        <a:buNone/>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Risk Profile</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4. สกส.</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วางระบบการควบคุมภายใน (</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Control Activity</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และจัดทำ</a:t>
                      </a:r>
                      <a:r>
                        <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 workflow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ขององค์กรเสร็จแล้ว โดยได้บรรจุไว้ในคู่มือการบริหารความเสี่ยง</a:t>
                      </a:r>
                      <a:endParaRPr lang="en-US" sz="12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5.</a:t>
                      </a:r>
                      <a:r>
                        <a:rPr lang="th-TH" sz="12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สกส. </a:t>
                      </a:r>
                      <a:r>
                        <a:rPr lang="th-TH" sz="1200" kern="1200" dirty="0" smtClean="0">
                          <a:solidFill>
                            <a:schemeClr val="tx1"/>
                          </a:solidFill>
                          <a:effectLst/>
                          <a:latin typeface="Chulabhorn Likit Text" panose="00000500000000000000" pitchFamily="50" charset="-34"/>
                          <a:ea typeface="+mn-ea"/>
                          <a:cs typeface="Chulabhorn Likit Text" panose="00000500000000000000" pitchFamily="50" charset="-34"/>
                        </a:rPr>
                        <a:t>อยู่ในขั้นตอนของการดำเนินงานตามแผนการบริหารความเสี่ยง</a:t>
                      </a:r>
                    </a:p>
                    <a:p>
                      <a:pPr marL="0" indent="0" algn="thaiDist">
                        <a:lnSpc>
                          <a:spcPct val="100000"/>
                        </a:lnSpc>
                        <a:spcBef>
                          <a:spcPts val="600"/>
                        </a:spcBef>
                        <a:spcAft>
                          <a:spcPts val="0"/>
                        </a:spcAft>
                        <a:buFontTx/>
                        <a:buNone/>
                      </a:pPr>
                      <a:r>
                        <a:rPr lang="th-TH" sz="12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p>
                    <a:p>
                      <a:pPr marL="0" indent="0" algn="thaiDist">
                        <a:lnSpc>
                          <a:spcPct val="100000"/>
                        </a:lnSpc>
                        <a:spcBef>
                          <a:spcPts val="0"/>
                        </a:spcBef>
                        <a:spcAft>
                          <a:spcPts val="0"/>
                        </a:spcAft>
                        <a:buFontTx/>
                        <a:buNone/>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สกส. ยังไม่มีการประเมินผลการควบคุมภายใน และยังไม่มีการส่งรายงานการประเมินผลการควบคุมภายในของทุนหมุนเวียนให้หน่วยงานต้นสังกัด</a:t>
                      </a:r>
                      <a:endParaRPr lang="th-TH" sz="1200" b="1" i="0" u="sng"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335140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10000"/>
                        </a:lnSpc>
                        <a:spcAft>
                          <a:spcPts val="3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4 การบริหารจัดการทุนหมุนเวียน</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10000"/>
                        </a:lnSpc>
                        <a:spcAft>
                          <a:spcPts val="50"/>
                        </a:spcAft>
                      </a:pPr>
                      <a:r>
                        <a:rPr lang="th-TH" sz="1400" b="1" baseline="0" dirty="0" smtClean="0">
                          <a:solidFill>
                            <a:schemeClr val="tx1"/>
                          </a:solidFill>
                          <a:latin typeface="Chulabhorn Likit Text" panose="00000500000000000000" pitchFamily="50" charset="-34"/>
                          <a:cs typeface="Chulabhorn Likit Text" panose="00000500000000000000" pitchFamily="50" charset="-34"/>
                        </a:rPr>
                        <a:t>              ตัวชี้วัดที่ 4.2 การตรวจสอบภายใน</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33172085"/>
              </p:ext>
            </p:extLst>
          </p:nvPr>
        </p:nvGraphicFramePr>
        <p:xfrm>
          <a:off x="727895" y="1596602"/>
          <a:ext cx="9070860" cy="4118399"/>
        </p:xfrm>
        <a:graphic>
          <a:graphicData uri="http://schemas.openxmlformats.org/drawingml/2006/table">
            <a:tbl>
              <a:tblPr firstRow="1" bandRow="1">
                <a:tableStyleId>{5C22544A-7EE6-4342-B048-85BDC9FD1C3A}</a:tableStyleId>
              </a:tblPr>
              <a:tblGrid>
                <a:gridCol w="1773499">
                  <a:extLst>
                    <a:ext uri="{9D8B030D-6E8A-4147-A177-3AD203B41FA5}">
                      <a16:colId xmlns:a16="http://schemas.microsoft.com/office/drawing/2014/main" val="3410341719"/>
                    </a:ext>
                  </a:extLst>
                </a:gridCol>
                <a:gridCol w="1750535">
                  <a:extLst>
                    <a:ext uri="{9D8B030D-6E8A-4147-A177-3AD203B41FA5}">
                      <a16:colId xmlns:a16="http://schemas.microsoft.com/office/drawing/2014/main" val="1621477982"/>
                    </a:ext>
                  </a:extLst>
                </a:gridCol>
                <a:gridCol w="1845674">
                  <a:extLst>
                    <a:ext uri="{9D8B030D-6E8A-4147-A177-3AD203B41FA5}">
                      <a16:colId xmlns:a16="http://schemas.microsoft.com/office/drawing/2014/main" val="1015637610"/>
                    </a:ext>
                  </a:extLst>
                </a:gridCol>
                <a:gridCol w="1788593">
                  <a:extLst>
                    <a:ext uri="{9D8B030D-6E8A-4147-A177-3AD203B41FA5}">
                      <a16:colId xmlns:a16="http://schemas.microsoft.com/office/drawing/2014/main" val="712561912"/>
                    </a:ext>
                  </a:extLst>
                </a:gridCol>
                <a:gridCol w="1912559">
                  <a:extLst>
                    <a:ext uri="{9D8B030D-6E8A-4147-A177-3AD203B41FA5}">
                      <a16:colId xmlns:a16="http://schemas.microsoft.com/office/drawing/2014/main" val="1698986556"/>
                    </a:ext>
                  </a:extLst>
                </a:gridCol>
              </a:tblGrid>
              <a:tr h="320402">
                <a:tc gridSpan="5">
                  <a:txBody>
                    <a:bodyPr/>
                    <a:lstStyle/>
                    <a:p>
                      <a:pPr algn="ctr"/>
                      <a:r>
                        <a:rPr lang="th-TH" sz="14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320402">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1</a:t>
                      </a:r>
                    </a:p>
                  </a:txBody>
                  <a:tcPr>
                    <a:solidFill>
                      <a:srgbClr val="E8ABB5">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2</a:t>
                      </a:r>
                    </a:p>
                  </a:txBody>
                  <a:tcPr>
                    <a:solidFill>
                      <a:srgbClr val="D6D2C4">
                        <a:alpha val="60000"/>
                      </a:srgb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3</a:t>
                      </a:r>
                    </a:p>
                  </a:txBody>
                  <a:tcPr>
                    <a:solidFill>
                      <a:schemeClr val="accent6">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4</a:t>
                      </a:r>
                    </a:p>
                  </a:txBody>
                  <a:tcPr>
                    <a:solidFill>
                      <a:schemeClr val="accent2">
                        <a:lumMod val="40000"/>
                        <a:lumOff val="60000"/>
                        <a:alpha val="60000"/>
                      </a:schemeClr>
                    </a:solidFill>
                  </a:tcPr>
                </a:tc>
                <a:tc>
                  <a:txBody>
                    <a:bodyP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ระดับ 5</a:t>
                      </a:r>
                    </a:p>
                  </a:txBody>
                  <a:tcPr>
                    <a:solidFill>
                      <a:schemeClr val="accent1">
                        <a:lumMod val="40000"/>
                        <a:lumOff val="60000"/>
                        <a:alpha val="60000"/>
                      </a:schemeClr>
                    </a:solidFill>
                  </a:tcPr>
                </a:tc>
                <a:extLst>
                  <a:ext uri="{0D108BD9-81ED-4DB2-BD59-A6C34878D82A}">
                    <a16:rowId xmlns:a16="http://schemas.microsoft.com/office/drawing/2014/main" val="555606659"/>
                  </a:ext>
                </a:extLst>
              </a:tr>
              <a:tr h="320402">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400" b="1" dirty="0">
                        <a:solidFill>
                          <a:srgbClr val="C00000"/>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endParaRPr lang="th-TH" sz="1400" b="1" dirty="0">
                        <a:solidFill>
                          <a:schemeClr val="accent5">
                            <a:lumMod val="50000"/>
                          </a:schemeClr>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lnSpc>
                          <a:spcPct val="107000"/>
                        </a:lnSpc>
                        <a:spcAft>
                          <a:spcPts val="0"/>
                        </a:spcAft>
                      </a:pPr>
                      <a:endParaRPr lang="en-US" sz="1400" b="1" dirty="0">
                        <a:solidFill>
                          <a:schemeClr val="accent6">
                            <a:lumMod val="50000"/>
                          </a:schemeClr>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solidFill>
                      <a:schemeClr val="bg1">
                        <a:lumMod val="95000"/>
                      </a:schemeClr>
                    </a:solidFill>
                  </a:tcPr>
                </a:tc>
                <a:tc>
                  <a:txBody>
                    <a:bodyPr/>
                    <a:lstStyle/>
                    <a:p>
                      <a:pPr algn="ctr"/>
                      <a:r>
                        <a:rPr lang="th-TH" sz="1400" b="1" dirty="0" smtClean="0">
                          <a:solidFill>
                            <a:schemeClr val="accent2">
                              <a:lumMod val="50000"/>
                            </a:schemeClr>
                          </a:solidFill>
                          <a:latin typeface="Chulabhorn Likit Text" panose="00000500000000000000" pitchFamily="50" charset="-34"/>
                          <a:cs typeface="Chulabhorn Likit Text" panose="00000500000000000000" pitchFamily="50" charset="-34"/>
                        </a:rPr>
                        <a:t>4</a:t>
                      </a:r>
                      <a:endParaRPr lang="th-TH" sz="1400" b="1" dirty="0">
                        <a:solidFill>
                          <a:schemeClr val="accent2">
                            <a:lumMod val="50000"/>
                          </a:schemeClr>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endParaRPr lang="en-US" sz="1400" b="1" kern="1200" dirty="0">
                        <a:solidFill>
                          <a:srgbClr val="002060"/>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schemeClr>
                    </a:solidFill>
                  </a:tcPr>
                </a:tc>
                <a:extLst>
                  <a:ext uri="{0D108BD9-81ED-4DB2-BD59-A6C34878D82A}">
                    <a16:rowId xmlns:a16="http://schemas.microsoft.com/office/drawing/2014/main" val="1918552377"/>
                  </a:ext>
                </a:extLst>
              </a:tr>
              <a:tr h="611603">
                <a:tc gridSpan="5">
                  <a:txBody>
                    <a:bodyPr/>
                    <a:lstStyle/>
                    <a:p>
                      <a:pPr algn="thaiDist">
                        <a:lnSpc>
                          <a:spcPct val="120000"/>
                        </a:lnSpc>
                        <a:spcAft>
                          <a:spcPts val="0"/>
                        </a:spcAft>
                      </a:pPr>
                      <a:r>
                        <a:rPr lang="th-TH" sz="1200" b="0" baseline="0" dirty="0" smtClean="0">
                          <a:solidFill>
                            <a:schemeClr val="tx1"/>
                          </a:solidFill>
                          <a:effectLst/>
                          <a:latin typeface="Chulabhorn Likit Text" panose="00000500000000000000" pitchFamily="50" charset="-34"/>
                          <a:cs typeface="Chulabhorn Likit Text" panose="00000500000000000000" pitchFamily="50" charset="-34"/>
                        </a:rPr>
                        <a:t>เกณฑ์การประเมิน ดังนี้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1. การปฏิบัติงานตรวจสอบ </a:t>
                      </a:r>
                      <a:r>
                        <a:rPr lang="en-US"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en-US"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2. การประชุมปิดตรวจ</a:t>
                      </a:r>
                      <a:endParaRPr lang="en-US"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algn="thaiDist">
                        <a:lnSpc>
                          <a:spcPct val="120000"/>
                        </a:lnSpc>
                        <a:spcAft>
                          <a:spcPts val="0"/>
                        </a:spcAft>
                      </a:pPr>
                      <a:r>
                        <a:rPr lang="en-US"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3. การปฏิบัติงานตามข้อเสนอแนะ </a:t>
                      </a:r>
                      <a:r>
                        <a:rPr lang="en-US"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4. การรายงานผลการบริหารความเสี่ยงเพื่อการวางแผนตรวจสอบ</a:t>
                      </a:r>
                      <a:endPar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800" b="1"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marL="0" marR="0" indent="0" algn="ctr" defTabSz="914400" rtl="0" eaLnBrk="1" fontAlgn="auto" latinLnBrk="0" hangingPunct="1">
                        <a:lnSpc>
                          <a:spcPct val="130000"/>
                        </a:lnSpc>
                        <a:spcBef>
                          <a:spcPts val="0"/>
                        </a:spcBef>
                        <a:spcAft>
                          <a:spcPts val="0"/>
                        </a:spcAft>
                        <a:buClrTx/>
                        <a:buSzTx/>
                        <a:buFontTx/>
                        <a:buNone/>
                        <a:tabLst/>
                        <a:defRPr/>
                      </a:pPr>
                      <a:endParaRPr lang="th-TH" sz="800" b="0" i="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tc>
                <a:tc hMerge="1">
                  <a:txBody>
                    <a:bodyPr/>
                    <a:lstStyle/>
                    <a:p>
                      <a:pPr algn="ctr"/>
                      <a:endParaRPr lang="th-TH" sz="1100" b="0"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algn="ctr">
                        <a:lnSpc>
                          <a:spcPct val="120000"/>
                        </a:lnSpc>
                        <a:spcAft>
                          <a:spcPts val="0"/>
                        </a:spcAft>
                      </a:pPr>
                      <a:endParaRPr lang="en-US" sz="1100" b="0" i="0" dirty="0">
                        <a:effectLst/>
                        <a:latin typeface="Chulabhorn Likit Text Light" panose="00000400000000000000" pitchFamily="50" charset="-34"/>
                        <a:ea typeface="Cordia New"/>
                        <a:cs typeface="Chulabhorn Likit Text Light" panose="00000400000000000000" pitchFamily="50" charset="-34"/>
                      </a:endParaRPr>
                    </a:p>
                  </a:txBody>
                  <a:tcPr/>
                </a:tc>
                <a:extLst>
                  <a:ext uri="{0D108BD9-81ED-4DB2-BD59-A6C34878D82A}">
                    <a16:rowId xmlns:a16="http://schemas.microsoft.com/office/drawing/2014/main" val="583013406"/>
                  </a:ext>
                </a:extLst>
              </a:tr>
              <a:tr h="2545590">
                <a:tc gridSpan="5">
                  <a:txBody>
                    <a:bodyPr/>
                    <a:lstStyle/>
                    <a:p>
                      <a:pPr algn="l">
                        <a:lnSpc>
                          <a:spcPct val="120000"/>
                        </a:lnSpc>
                        <a:spcBef>
                          <a:spcPts val="0"/>
                        </a:spcBef>
                        <a:spcAft>
                          <a:spcPts val="0"/>
                        </a:spcAft>
                      </a:pPr>
                      <a:r>
                        <a:rPr lang="th-TH" sz="1200" b="1" i="0" u="sng"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200" b="1" i="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4</a:t>
                      </a:r>
                      <a:endParaRPr lang="th-TH" sz="1200" b="0" i="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endParaRPr>
                    </a:p>
                    <a:p>
                      <a:pPr marL="228600" indent="-228600" algn="thaiDist">
                        <a:lnSpc>
                          <a:spcPct val="120000"/>
                        </a:lnSpc>
                        <a:spcBef>
                          <a:spcPts val="0"/>
                        </a:spcBef>
                        <a:spcAft>
                          <a:spcPts val="0"/>
                        </a:spcAft>
                        <a:buFontTx/>
                        <a:buAutoNum type="arabicPeriod"/>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กองทุนฯ ได้รับการตรวจสอบจากกลุ่มตรวจสอบภายใน กรมการพัฒนาชุมชน ตามแผนการตรวจสอบระยะยาวปีงบประมาณ พ.ศ. 2565-2568 </a:t>
                      </a:r>
                    </a:p>
                    <a:p>
                      <a:pPr marL="0" indent="0" algn="thaiDist">
                        <a:lnSpc>
                          <a:spcPct val="120000"/>
                        </a:lnSpc>
                        <a:spcBef>
                          <a:spcPts val="0"/>
                        </a:spcBef>
                        <a:spcAft>
                          <a:spcPts val="0"/>
                        </a:spcAft>
                        <a:buFontTx/>
                        <a:buNone/>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และแผนการตรวจสอบประจำปีงบประมาณ พ.ศ. 2566 จำนวน</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2 เรื่อง ดังนี้ 1.การเบิกจ่ายเงินค่าตอบแทนการปฏิบัติงานนอกเวลา 2.ลูกหนี้เงินยืมราชการ (โครงการฝึกอบรม) และส่งรายง</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รายงานผลการตรวจสอบให้กองทุนฯ รับทราบ ซึ่งกองทุนฯ</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ได้รับดำเนินการแก้ไขตามข้อเสนอแนะ และนำเสนอแก่คณะกรรมการในเดือนพฤษภาคม 2566 โดยได้มอบนโยบายการปฏิบัติงานที่สอดคล้องกับรายงานผลการตรวจสอบ ในการประชุมฯ ครั้งที่ 6/25655 วันที่ 22 มิถุนายน 2566</a:t>
                      </a:r>
                      <a:endPar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gn="thaiDist">
                        <a:lnSpc>
                          <a:spcPct val="120000"/>
                        </a:lnSpc>
                        <a:spcBef>
                          <a:spcPts val="0"/>
                        </a:spcBef>
                        <a:spcAft>
                          <a:spcPts val="0"/>
                        </a:spcAft>
                        <a:buFontTx/>
                        <a:buNone/>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2. มีการประชุมปิดการตรวจสอบร่วมกันระหว่าง</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ผู้อำนวยการ สกส. และกลุ่มตรวจสอบภายใน กรมการพัฒนาชุมชน เมื่อวันี่ 12 พฤษภาคม 2566</a:t>
                      </a:r>
                    </a:p>
                    <a:p>
                      <a:pPr marL="0" indent="0" algn="thaiDist">
                        <a:lnSpc>
                          <a:spcPct val="120000"/>
                        </a:lnSpc>
                        <a:spcBef>
                          <a:spcPts val="0"/>
                        </a:spcBef>
                        <a:spcAft>
                          <a:spcPts val="0"/>
                        </a:spcAft>
                        <a:buFontTx/>
                        <a:buNone/>
                      </a:pPr>
                      <a:r>
                        <a:rPr lang="th-TH" sz="1100" b="0" i="0" u="none"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3. กองทุนฯ มีการปฏิบัติตามข้อเสนอแนะและแก้ไขได้ตามระยะเวลาที่กำหนด </a:t>
                      </a: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นำเสนอรายงานผลดังกล่าวต่อที่ประชุมในการประชุมคณะกรรมการฯ ครั้งที่ 5/2565 เมื่อวันที่ 25 พฤษภาคม 2566 </a:t>
                      </a:r>
                      <a:endParaRPr lang="th-TH" sz="1100" b="0" i="0" u="none" kern="120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gn="thaiDist">
                        <a:lnSpc>
                          <a:spcPct val="120000"/>
                        </a:lnSpc>
                        <a:spcBef>
                          <a:spcPts val="600"/>
                        </a:spcBef>
                        <a:buFontTx/>
                        <a:buNone/>
                      </a:pPr>
                      <a:r>
                        <a:rPr lang="th-TH" sz="12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200" b="1" i="0" u="none"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endParaRPr lang="th-TH" sz="12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171450" indent="-171450" algn="thaiDist">
                        <a:lnSpc>
                          <a:spcPct val="150000"/>
                        </a:lnSpc>
                        <a:spcBef>
                          <a:spcPts val="0"/>
                        </a:spcBef>
                        <a:buFontTx/>
                        <a:buChar char="-"/>
                      </a:pPr>
                      <a:r>
                        <a:rPr lang="th-TH" sz="12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กองทุนฯ อยู่ระหว่างการดำเนินการตามแผนการบริหารความเสี่ยงองค์กร กองทุนพัฒนาบทบาทสตรี ยังไม่มีการรายงานผลการบริหารความเสี่ยงให้ผู้ตรวจสอบภายในของหน่วยงานต้นสังกัดทราบ</a:t>
                      </a:r>
                      <a:endParaRPr lang="th-TH" sz="1200" b="1" i="0" u="sng"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840459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10000"/>
                        </a:lnSpc>
                        <a:spcAft>
                          <a:spcPts val="30"/>
                        </a:spcAft>
                      </a:pPr>
                      <a:r>
                        <a:rPr lang="th-TH" sz="12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 4 การบริหารจัดการทุนหมุนเวียน</a:t>
                      </a:r>
                      <a:endParaRPr lang="th-TH" sz="1200" baseline="0" dirty="0" smtClean="0">
                        <a:solidFill>
                          <a:schemeClr val="tx1"/>
                        </a:solidFill>
                        <a:latin typeface="Chulabhorn Likit Text" panose="00000500000000000000" pitchFamily="50" charset="-34"/>
                        <a:cs typeface="Chulabhorn Likit Text" panose="00000500000000000000" pitchFamily="50" charset="-34"/>
                      </a:endParaRPr>
                    </a:p>
                    <a:p>
                      <a:pPr marL="0" marR="0" indent="0" algn="l" defTabSz="761970" rtl="0" eaLnBrk="1" fontAlgn="auto" latinLnBrk="0" hangingPunct="1">
                        <a:lnSpc>
                          <a:spcPct val="110000"/>
                        </a:lnSpc>
                        <a:spcBef>
                          <a:spcPts val="0"/>
                        </a:spcBef>
                        <a:spcAft>
                          <a:spcPts val="50"/>
                        </a:spcAft>
                        <a:buClrTx/>
                        <a:buSzTx/>
                        <a:buFontTx/>
                        <a:buNone/>
                        <a:tabLst/>
                        <a:defRPr/>
                      </a:pPr>
                      <a:r>
                        <a:rPr lang="th-TH" sz="1200" b="1" baseline="0" dirty="0" smtClean="0">
                          <a:solidFill>
                            <a:schemeClr val="tx1"/>
                          </a:solidFill>
                          <a:latin typeface="Chulabhorn Likit Text" panose="00000500000000000000" pitchFamily="50" charset="-34"/>
                          <a:cs typeface="Chulabhorn Likit Text" panose="00000500000000000000" pitchFamily="50" charset="-34"/>
                        </a:rPr>
                        <a:t>              ตัวชี้วัดที่ 4.3 การบริหารจัดการสารสนเทศและดิจิทัล</a:t>
                      </a:r>
                      <a:endParaRPr lang="th-TH" sz="1300" baseline="0" dirty="0">
                        <a:solidFill>
                          <a:schemeClr val="tx1"/>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3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300" baseline="0" dirty="0">
                        <a:solidFill>
                          <a:srgbClr val="002060"/>
                        </a:solidFill>
                        <a:latin typeface="Chulabhorn Likit Text" panose="00000500000000000000" pitchFamily="50" charset="-34"/>
                        <a:cs typeface="Chulabhorn Likit Text" panose="00000500000000000000" pitchFamily="50" charset="-34"/>
                      </a:endParaRPr>
                    </a:p>
                    <a:p>
                      <a:endParaRPr lang="th-TH" sz="13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43288718"/>
              </p:ext>
            </p:extLst>
          </p:nvPr>
        </p:nvGraphicFramePr>
        <p:xfrm>
          <a:off x="643229" y="1527888"/>
          <a:ext cx="8952329" cy="4142186"/>
        </p:xfrm>
        <a:graphic>
          <a:graphicData uri="http://schemas.openxmlformats.org/drawingml/2006/table">
            <a:tbl>
              <a:tblPr firstRow="1" bandRow="1">
                <a:tableStyleId>{5C22544A-7EE6-4342-B048-85BDC9FD1C3A}</a:tableStyleId>
              </a:tblPr>
              <a:tblGrid>
                <a:gridCol w="1750325">
                  <a:extLst>
                    <a:ext uri="{9D8B030D-6E8A-4147-A177-3AD203B41FA5}">
                      <a16:colId xmlns:a16="http://schemas.microsoft.com/office/drawing/2014/main" val="3410341719"/>
                    </a:ext>
                  </a:extLst>
                </a:gridCol>
                <a:gridCol w="1727660">
                  <a:extLst>
                    <a:ext uri="{9D8B030D-6E8A-4147-A177-3AD203B41FA5}">
                      <a16:colId xmlns:a16="http://schemas.microsoft.com/office/drawing/2014/main" val="1621477982"/>
                    </a:ext>
                  </a:extLst>
                </a:gridCol>
                <a:gridCol w="1821556">
                  <a:extLst>
                    <a:ext uri="{9D8B030D-6E8A-4147-A177-3AD203B41FA5}">
                      <a16:colId xmlns:a16="http://schemas.microsoft.com/office/drawing/2014/main" val="1015637610"/>
                    </a:ext>
                  </a:extLst>
                </a:gridCol>
                <a:gridCol w="1765221">
                  <a:extLst>
                    <a:ext uri="{9D8B030D-6E8A-4147-A177-3AD203B41FA5}">
                      <a16:colId xmlns:a16="http://schemas.microsoft.com/office/drawing/2014/main" val="712561912"/>
                    </a:ext>
                  </a:extLst>
                </a:gridCol>
                <a:gridCol w="1887567">
                  <a:extLst>
                    <a:ext uri="{9D8B030D-6E8A-4147-A177-3AD203B41FA5}">
                      <a16:colId xmlns:a16="http://schemas.microsoft.com/office/drawing/2014/main" val="1698986556"/>
                    </a:ext>
                  </a:extLst>
                </a:gridCol>
              </a:tblGrid>
              <a:tr h="317327">
                <a:tc gridSpan="5">
                  <a:txBody>
                    <a:bodyPr/>
                    <a:lstStyle/>
                    <a:p>
                      <a:pPr algn="ctr"/>
                      <a:r>
                        <a:rPr lang="th-TH" sz="13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82219">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289646">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3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endParaRPr lang="th-TH" sz="1300" b="1" dirty="0">
                        <a:solidFill>
                          <a:schemeClr val="accent6">
                            <a:lumMod val="75000"/>
                          </a:schemeClr>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lnSpc>
                          <a:spcPct val="150000"/>
                        </a:lnSpc>
                        <a:spcAft>
                          <a:spcPts val="0"/>
                        </a:spcAft>
                      </a:pPr>
                      <a:endParaRPr lang="en-US" sz="1300" b="1" dirty="0">
                        <a:solidFill>
                          <a:schemeClr val="accent6">
                            <a:lumMod val="50000"/>
                          </a:schemeClr>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solidFill>
                      <a:schemeClr val="bg1">
                        <a:lumMod val="95000"/>
                      </a:schemeClr>
                    </a:solidFill>
                  </a:tcPr>
                </a:tc>
                <a:tc>
                  <a:txBody>
                    <a:bodyPr/>
                    <a:lstStyle/>
                    <a:p>
                      <a:pPr algn="ctr"/>
                      <a:r>
                        <a:rPr lang="th-TH" sz="1300" b="1" dirty="0" smtClean="0">
                          <a:solidFill>
                            <a:schemeClr val="accent2">
                              <a:lumMod val="50000"/>
                            </a:schemeClr>
                          </a:solidFill>
                          <a:latin typeface="Chulabhorn Likit Text" panose="00000500000000000000" pitchFamily="50" charset="-34"/>
                          <a:cs typeface="Chulabhorn Likit Text" panose="00000500000000000000" pitchFamily="50" charset="-34"/>
                        </a:rPr>
                        <a:t>4</a:t>
                      </a:r>
                      <a:endParaRPr lang="th-TH" sz="1300" b="1" dirty="0">
                        <a:solidFill>
                          <a:schemeClr val="accent2">
                            <a:lumMod val="50000"/>
                          </a:schemeClr>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endParaRPr lang="en-US" sz="1300" kern="1200" dirty="0">
                        <a:solidFill>
                          <a:srgbClr val="002060"/>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schemeClr>
                    </a:solidFill>
                  </a:tcPr>
                </a:tc>
                <a:extLst>
                  <a:ext uri="{0D108BD9-81ED-4DB2-BD59-A6C34878D82A}">
                    <a16:rowId xmlns:a16="http://schemas.microsoft.com/office/drawing/2014/main" val="1918552377"/>
                  </a:ext>
                </a:extLst>
              </a:tr>
              <a:tr h="1368774">
                <a:tc gridSpan="5">
                  <a:txBody>
                    <a:bodyPr/>
                    <a:lstStyle/>
                    <a:p>
                      <a:pPr algn="thaiDist">
                        <a:lnSpc>
                          <a:spcPct val="130000"/>
                        </a:lnSpc>
                        <a:spcAft>
                          <a:spcPts val="0"/>
                        </a:spcAft>
                      </a:pPr>
                      <a:r>
                        <a:rPr lang="th-TH" sz="1100" b="0" baseline="0" dirty="0">
                          <a:solidFill>
                            <a:schemeClr val="tx1"/>
                          </a:solidFill>
                          <a:effectLst/>
                          <a:latin typeface="Chulabhorn Likit Text" panose="00000500000000000000" pitchFamily="50" charset="-34"/>
                          <a:cs typeface="Chulabhorn Likit Text" panose="00000500000000000000" pitchFamily="50" charset="-34"/>
                        </a:rPr>
                        <a:t>เกณฑ์การประเมิน ดังนี้</a:t>
                      </a:r>
                    </a:p>
                    <a:p>
                      <a:pPr algn="thaiDist">
                        <a:lnSpc>
                          <a:spcPct val="130000"/>
                        </a:lnSpc>
                        <a:spcAft>
                          <a:spcPts val="0"/>
                        </a:spcAft>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1. แผนปฏิบัติการดิจิทัล (ระยะยาว) และแผนปฏิบัติการดิจิทัลประจำปีบัญชี</a:t>
                      </a:r>
                    </a:p>
                    <a:p>
                      <a:pPr algn="thaiDist">
                        <a:lnSpc>
                          <a:spcPct val="130000"/>
                        </a:lnSpc>
                        <a:spcAft>
                          <a:spcPts val="0"/>
                        </a:spcAft>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2. การบริหารจัดการสารสนเทศและดิจิทัล</a:t>
                      </a:r>
                    </a:p>
                    <a:p>
                      <a:pPr algn="thaiDist">
                        <a:lnSpc>
                          <a:spcPct val="130000"/>
                        </a:lnSpc>
                        <a:spcAft>
                          <a:spcPts val="0"/>
                        </a:spcAft>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2.1 การบริหารจัดการสารสนเทศที่สนับสนุนการตัดสินใจของผู้บริหาร (</a:t>
                      </a:r>
                      <a:r>
                        <a:rPr lang="en-US"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EIS/MIS)</a:t>
                      </a:r>
                      <a:endPar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p>
                      <a:pPr algn="thaiDist">
                        <a:lnSpc>
                          <a:spcPct val="130000"/>
                        </a:lnSpc>
                        <a:spcAft>
                          <a:spcPts val="0"/>
                        </a:spcAft>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2.2 ระบบสารสนเทศสนับสนุนผู้ใช้บริการภายในทุนหมุนเวียน</a:t>
                      </a:r>
                    </a:p>
                    <a:p>
                      <a:pPr marL="0" marR="0" indent="0" algn="thaiDist" defTabSz="685800" rtl="0" eaLnBrk="1" fontAlgn="auto" latinLnBrk="0" hangingPunct="1">
                        <a:lnSpc>
                          <a:spcPct val="130000"/>
                        </a:lnSpc>
                        <a:spcBef>
                          <a:spcPts val="0"/>
                        </a:spcBef>
                        <a:spcAft>
                          <a:spcPts val="0"/>
                        </a:spcAft>
                        <a:buClrTx/>
                        <a:buSzTx/>
                        <a:buFontTx/>
                        <a:buNone/>
                        <a:tabLst/>
                        <a:defRPr/>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2.3 ระบบสารสนเทศสนับสนุนผู้ใช้บริการภายนอกทุนหมุนเวียนและตอบสนอง</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นโยบายดิจิทัล </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รวมทั้งนโยบายต่าง ๆ ที่สำคัญของภาครัฐ</a:t>
                      </a:r>
                    </a:p>
                  </a:txBody>
                  <a:tcPr>
                    <a:solidFill>
                      <a:schemeClr val="bg1">
                        <a:lumMod val="95000"/>
                        <a:alpha val="80000"/>
                      </a:schemeClr>
                    </a:solidFill>
                  </a:tcPr>
                </a:tc>
                <a:tc hMerge="1">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800" b="1"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marL="0" marR="0" indent="0" algn="ctr" defTabSz="914400" rtl="0" eaLnBrk="1" fontAlgn="auto" latinLnBrk="0" hangingPunct="1">
                        <a:lnSpc>
                          <a:spcPct val="130000"/>
                        </a:lnSpc>
                        <a:spcBef>
                          <a:spcPts val="0"/>
                        </a:spcBef>
                        <a:spcAft>
                          <a:spcPts val="0"/>
                        </a:spcAft>
                        <a:buClrTx/>
                        <a:buSzTx/>
                        <a:buFontTx/>
                        <a:buNone/>
                        <a:tabLst/>
                        <a:defRPr/>
                      </a:pPr>
                      <a:endParaRPr lang="th-TH" sz="800" b="0" i="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tc>
                <a:tc hMerge="1">
                  <a:txBody>
                    <a:bodyPr/>
                    <a:lstStyle/>
                    <a:p>
                      <a:pPr algn="ctr"/>
                      <a:endParaRPr lang="th-TH" sz="1100" b="0"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algn="ctr">
                        <a:lnSpc>
                          <a:spcPct val="120000"/>
                        </a:lnSpc>
                        <a:spcAft>
                          <a:spcPts val="0"/>
                        </a:spcAft>
                      </a:pPr>
                      <a:endParaRPr lang="en-US" sz="1100" b="0" i="0" dirty="0">
                        <a:effectLst/>
                        <a:latin typeface="Chulabhorn Likit Text Light" panose="00000400000000000000" pitchFamily="50" charset="-34"/>
                        <a:ea typeface="Cordia New"/>
                        <a:cs typeface="Chulabhorn Likit Text Light" panose="00000400000000000000" pitchFamily="50" charset="-34"/>
                      </a:endParaRPr>
                    </a:p>
                  </a:txBody>
                  <a:tcPr/>
                </a:tc>
                <a:extLst>
                  <a:ext uri="{0D108BD9-81ED-4DB2-BD59-A6C34878D82A}">
                    <a16:rowId xmlns:a16="http://schemas.microsoft.com/office/drawing/2014/main" val="583013406"/>
                  </a:ext>
                </a:extLst>
              </a:tr>
              <a:tr h="1804718">
                <a:tc gridSpan="5">
                  <a:txBody>
                    <a:bodyPr/>
                    <a:lstStyle/>
                    <a:p>
                      <a:pPr algn="l">
                        <a:lnSpc>
                          <a:spcPct val="150000"/>
                        </a:lnSpc>
                        <a:spcAft>
                          <a:spcPts val="0"/>
                        </a:spcAft>
                      </a:pPr>
                      <a:r>
                        <a:rPr lang="th-TH" sz="1100" b="1" i="0" u="sng"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100" b="1" i="0" u="none" baseline="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1" i="0" u="none" baseline="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100" b="1" i="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100" b="1" i="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4</a:t>
                      </a:r>
                      <a:endParaRPr lang="en-US" sz="1100" b="1" i="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endParaRPr>
                    </a:p>
                    <a:p>
                      <a:pPr marL="0" indent="0">
                        <a:buNone/>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1. กองทุนฯ จัดทำ/ทบทวนแผนปฏิบัติการดิจิทัล (ระยะยาว) พ.ศ. 2566 – 2568  และจัดทำแผนปฏิบัติการดิจิทัล ประจำปี 2567</a:t>
                      </a:r>
                    </a:p>
                    <a:p>
                      <a:pPr marL="0" indent="0">
                        <a:buNone/>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คณะกรรมการฯ</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ให้ความเห็นชอบแผนปฏิบัติการดิจิทัล (ระยะยาว) พ.ศ. 2566 และแผนปฏิบัติการดิจิทัล ประจำปี 2567 ในการประชุมครั้ง</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ที่ </a:t>
                      </a: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5/2566                     </a:t>
                      </a:r>
                      <a:endPar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marL="0" indent="0">
                        <a:buNone/>
                      </a:pPr>
                      <a:r>
                        <a:rPr lang="th-TH" sz="1100" kern="1200" dirty="0" smtClean="0">
                          <a:solidFill>
                            <a:schemeClr val="dk1"/>
                          </a:solidFill>
                          <a:effectLst/>
                          <a:latin typeface="Chulabhorn Likit Text" panose="00000500000000000000" pitchFamily="50" charset="-34"/>
                          <a:ea typeface="+mn-ea"/>
                          <a:cs typeface="Chulabhorn Likit Text" panose="00000500000000000000" pitchFamily="50" charset="-34"/>
                        </a:rPr>
                        <a:t>    เมื่อวันที่ 25 พฤษภาคม 2566 </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endPar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buNone/>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2. กองทุนฯ</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มีระบบสารสนเทศที่สนับสนุนการตัดสินใจของผู้บริหาร (</a:t>
                      </a:r>
                      <a:r>
                        <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EIS</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โดยระบบจะประมวลผลข้อมูลทุกสิ้นเดือน และนำเสนอในรูปแบบกราฟ</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ตาราง</a:t>
                      </a:r>
                      <a:endPar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gn="thaiDist">
                        <a:buNone/>
                      </a:pP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มีระบบสารสนเทศที่สนับสนุนผู้ใช้บริการภายใน คือ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โปรแกรมจัดการทะเบียนลูกหนี้ (</a:t>
                      </a:r>
                      <a:r>
                        <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Smart Account Receivable Application</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บริหารงานกองทุน</a:t>
                      </a:r>
                    </a:p>
                    <a:p>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มีระบบสารสนเทศที่สนับสนุนผู้ใช้บริการภายนอกทุนหมุนเวียน คือ 1. เว็บไซต์กองทุนพัฒนาบทบาทสตรี </a:t>
                      </a:r>
                      <a:r>
                        <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2</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เว็บไซต์คลังข้อมูลกลุ่มอาชีพของสมาชิกกองทุน</a:t>
                      </a:r>
                    </a:p>
                    <a:p>
                      <a:pPr>
                        <a:spcBef>
                          <a:spcPts val="0"/>
                        </a:spcBef>
                      </a:pPr>
                      <a:r>
                        <a:rPr lang="th-TH" sz="1100" b="0"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100" b="0"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0"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r>
                        <a:rPr lang="th-TH" sz="1100" b="0" i="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endParaRPr lang="en-US" sz="11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r>
                        <a:rPr lang="th-TH" sz="11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100" kern="1200" dirty="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กำหนดเป้าหมายของการนำระบบมาใช้และประเมินผลลัพธ์ตามเป้าหมายโดยผลลัพธ์แสดงว่ามีผลการ</a:t>
                      </a: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ดำเนินงานใน</a:t>
                      </a:r>
                      <a:r>
                        <a:rPr lang="th-TH"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ระดับที่ดีกว่า หรือเป็นไปตามเป้าหมาย</a:t>
                      </a:r>
                      <a:endParaRPr lang="en-US" sz="11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algn="thaiDist"/>
                      <a:endParaRPr lang="en-US" sz="1100" kern="1200" dirty="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005358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1318"/>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343817">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737501">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10000"/>
                        </a:lnSpc>
                        <a:spcAft>
                          <a:spcPts val="100"/>
                        </a:spcAft>
                      </a:pPr>
                      <a:r>
                        <a:rPr lang="th-TH" sz="13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300" b="1" baseline="0" dirty="0" smtClean="0">
                          <a:solidFill>
                            <a:schemeClr val="tx1"/>
                          </a:solidFill>
                          <a:latin typeface="Chulabhorn Likit Text" panose="00000500000000000000" pitchFamily="50" charset="-34"/>
                          <a:cs typeface="Chulabhorn Likit Text" panose="00000500000000000000" pitchFamily="50" charset="-34"/>
                        </a:rPr>
                        <a:t> 5 การปฏิบัติงานของคณะกรรมการ ผู้บริหารทุนหมุนเวียน พนักงาน และลูกจ้าง</a:t>
                      </a:r>
                      <a:endParaRPr lang="th-TH" sz="1300"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10000"/>
                        </a:lnSpc>
                        <a:spcAft>
                          <a:spcPts val="50"/>
                        </a:spcAft>
                      </a:pPr>
                      <a:r>
                        <a:rPr lang="th-TH" sz="1300" b="1" baseline="0" dirty="0" smtClean="0">
                          <a:solidFill>
                            <a:schemeClr val="tx1"/>
                          </a:solidFill>
                          <a:latin typeface="Chulabhorn Likit Text" panose="00000500000000000000" pitchFamily="50" charset="-34"/>
                          <a:cs typeface="Chulabhorn Likit Text" panose="00000500000000000000" pitchFamily="50" charset="-34"/>
                        </a:rPr>
                        <a:t>              ตัวชี้วัดที่ 5.1 บทบาทคณะกรรมการบริหารทุนหมุนเวียน</a:t>
                      </a:r>
                      <a:endParaRPr lang="th-TH" sz="1300" baseline="0" dirty="0" smtClean="0">
                        <a:solidFill>
                          <a:schemeClr val="tx1"/>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97929192"/>
              </p:ext>
            </p:extLst>
          </p:nvPr>
        </p:nvGraphicFramePr>
        <p:xfrm>
          <a:off x="688623" y="1527860"/>
          <a:ext cx="9121422" cy="4187555"/>
        </p:xfrm>
        <a:graphic>
          <a:graphicData uri="http://schemas.openxmlformats.org/drawingml/2006/table">
            <a:tbl>
              <a:tblPr firstRow="1" bandRow="1">
                <a:tableStyleId>{5C22544A-7EE6-4342-B048-85BDC9FD1C3A}</a:tableStyleId>
              </a:tblPr>
              <a:tblGrid>
                <a:gridCol w="1783385">
                  <a:extLst>
                    <a:ext uri="{9D8B030D-6E8A-4147-A177-3AD203B41FA5}">
                      <a16:colId xmlns:a16="http://schemas.microsoft.com/office/drawing/2014/main" val="3410341719"/>
                    </a:ext>
                  </a:extLst>
                </a:gridCol>
                <a:gridCol w="1760293">
                  <a:extLst>
                    <a:ext uri="{9D8B030D-6E8A-4147-A177-3AD203B41FA5}">
                      <a16:colId xmlns:a16="http://schemas.microsoft.com/office/drawing/2014/main" val="1621477982"/>
                    </a:ext>
                  </a:extLst>
                </a:gridCol>
                <a:gridCol w="1855962">
                  <a:extLst>
                    <a:ext uri="{9D8B030D-6E8A-4147-A177-3AD203B41FA5}">
                      <a16:colId xmlns:a16="http://schemas.microsoft.com/office/drawing/2014/main" val="1015637610"/>
                    </a:ext>
                  </a:extLst>
                </a:gridCol>
                <a:gridCol w="1798562">
                  <a:extLst>
                    <a:ext uri="{9D8B030D-6E8A-4147-A177-3AD203B41FA5}">
                      <a16:colId xmlns:a16="http://schemas.microsoft.com/office/drawing/2014/main" val="712561912"/>
                    </a:ext>
                  </a:extLst>
                </a:gridCol>
                <a:gridCol w="1923220">
                  <a:extLst>
                    <a:ext uri="{9D8B030D-6E8A-4147-A177-3AD203B41FA5}">
                      <a16:colId xmlns:a16="http://schemas.microsoft.com/office/drawing/2014/main" val="1698986556"/>
                    </a:ext>
                  </a:extLst>
                </a:gridCol>
              </a:tblGrid>
              <a:tr h="267974">
                <a:tc gridSpan="5">
                  <a:txBody>
                    <a:bodyPr/>
                    <a:lstStyle/>
                    <a:p>
                      <a:pPr algn="ctr"/>
                      <a:r>
                        <a:rPr lang="th-TH" sz="12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67974">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3</a:t>
                      </a:r>
                    </a:p>
                  </a:txBody>
                  <a:tcPr>
                    <a:solidFill>
                      <a:schemeClr val="accent6">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4</a:t>
                      </a:r>
                    </a:p>
                  </a:txBody>
                  <a:tcPr>
                    <a:solidFill>
                      <a:schemeClr val="accent2">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5</a:t>
                      </a:r>
                    </a:p>
                  </a:txBody>
                  <a:tcPr>
                    <a:solidFill>
                      <a:schemeClr val="accent1">
                        <a:lumMod val="40000"/>
                        <a:lumOff val="60000"/>
                        <a:alpha val="60000"/>
                      </a:schemeClr>
                    </a:solidFill>
                  </a:tcPr>
                </a:tc>
                <a:extLst>
                  <a:ext uri="{0D108BD9-81ED-4DB2-BD59-A6C34878D82A}">
                    <a16:rowId xmlns:a16="http://schemas.microsoft.com/office/drawing/2014/main" val="555606659"/>
                  </a:ext>
                </a:extLst>
              </a:tr>
              <a:tr h="267974">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algn="ctr"/>
                      <a:endParaRPr lang="th-TH" sz="1200" b="1" dirty="0">
                        <a:solidFill>
                          <a:schemeClr val="accent6">
                            <a:lumMod val="75000"/>
                          </a:schemeClr>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marL="0" marR="0" indent="0" algn="ctr" defTabSz="761970" rtl="0" eaLnBrk="1" fontAlgn="auto" latinLnBrk="0" hangingPunct="1">
                        <a:lnSpc>
                          <a:spcPct val="150000"/>
                        </a:lnSpc>
                        <a:spcBef>
                          <a:spcPts val="0"/>
                        </a:spcBef>
                        <a:spcAft>
                          <a:spcPts val="0"/>
                        </a:spcAft>
                        <a:buClrTx/>
                        <a:buSzTx/>
                        <a:buFontTx/>
                        <a:buNone/>
                        <a:tabLst/>
                        <a:defRPr/>
                      </a:pPr>
                      <a:endParaRPr lang="th-TH" sz="1200" b="1" dirty="0">
                        <a:solidFill>
                          <a:schemeClr val="accent6">
                            <a:lumMod val="50000"/>
                          </a:schemeClr>
                        </a:solidFill>
                        <a:latin typeface="Chulabhorn Likit Text" panose="00000500000000000000" pitchFamily="50" charset="-34"/>
                        <a:cs typeface="Chulabhorn Likit Text" panose="00000500000000000000" pitchFamily="50" charset="-34"/>
                      </a:endParaRPr>
                    </a:p>
                  </a:txBody>
                  <a:tcPr marL="68580" marR="68580" marT="0" marB="0" anchor="ctr">
                    <a:solidFill>
                      <a:srgbClr val="E7E6E6"/>
                    </a:solidFill>
                  </a:tcPr>
                </a:tc>
                <a:tc>
                  <a:txBody>
                    <a:bodyPr/>
                    <a:lstStyle/>
                    <a:p>
                      <a:pPr algn="ctr"/>
                      <a:r>
                        <a:rPr lang="th-TH" sz="1200" b="1" dirty="0" smtClean="0">
                          <a:solidFill>
                            <a:schemeClr val="accent2">
                              <a:lumMod val="50000"/>
                            </a:schemeClr>
                          </a:solidFill>
                          <a:latin typeface="Chulabhorn Likit Text" panose="00000500000000000000" pitchFamily="50" charset="-34"/>
                          <a:cs typeface="Chulabhorn Likit Text" panose="00000500000000000000" pitchFamily="50" charset="-34"/>
                        </a:rPr>
                        <a:t>4</a:t>
                      </a:r>
                      <a:endParaRPr lang="th-TH" sz="1200" b="1" dirty="0">
                        <a:solidFill>
                          <a:schemeClr val="accent2">
                            <a:lumMod val="50000"/>
                          </a:schemeClr>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algn="ctr"/>
                      <a:endParaRPr lang="en-US" sz="1200" kern="1200" dirty="0">
                        <a:solidFill>
                          <a:srgbClr val="002060"/>
                        </a:solidFill>
                        <a:effectLst/>
                        <a:latin typeface="Chulabhorn Likit Text" panose="00000500000000000000" pitchFamily="50" charset="-34"/>
                        <a:ea typeface="+mn-ea"/>
                        <a:cs typeface="Chulabhorn Likit Text" panose="00000500000000000000" pitchFamily="50" charset="-34"/>
                      </a:endParaRPr>
                    </a:p>
                  </a:txBody>
                  <a:tcPr>
                    <a:solidFill>
                      <a:schemeClr val="bg2"/>
                    </a:solidFill>
                  </a:tcPr>
                </a:tc>
                <a:extLst>
                  <a:ext uri="{0D108BD9-81ED-4DB2-BD59-A6C34878D82A}">
                    <a16:rowId xmlns:a16="http://schemas.microsoft.com/office/drawing/2014/main" val="1918552377"/>
                  </a:ext>
                </a:extLst>
              </a:tr>
              <a:tr h="1189085">
                <a:tc gridSpan="5">
                  <a:txBody>
                    <a:bodyPr/>
                    <a:lstStyle/>
                    <a:p>
                      <a:pPr algn="thaiDist">
                        <a:lnSpc>
                          <a:spcPct val="120000"/>
                        </a:lnSpc>
                        <a:spcAft>
                          <a:spcPts val="0"/>
                        </a:spcAft>
                      </a:pPr>
                      <a:r>
                        <a:rPr lang="th-TH" sz="1000" b="0" baseline="0" dirty="0">
                          <a:solidFill>
                            <a:schemeClr val="tx1"/>
                          </a:solidFill>
                          <a:effectLst/>
                          <a:latin typeface="Chulabhorn Likit Text" panose="00000500000000000000" pitchFamily="50" charset="-34"/>
                          <a:cs typeface="Chulabhorn Likit Text" panose="00000500000000000000" pitchFamily="50" charset="-34"/>
                        </a:rPr>
                        <a:t>- เกณฑ์การประเมิน ดังนี้</a:t>
                      </a:r>
                    </a:p>
                    <a:p>
                      <a:pPr algn="thaiDist">
                        <a:lnSpc>
                          <a:spcPct val="120000"/>
                        </a:lnSpc>
                        <a:spcAft>
                          <a:spcPts val="0"/>
                        </a:spcAft>
                      </a:pPr>
                      <a:r>
                        <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rPr>
                        <a:t>   1. จัดให้มีหรือทบทวนแผนปฏิบัติการระยะยาว (</a:t>
                      </a:r>
                      <a:r>
                        <a:rPr lang="th-TH" sz="10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3 - 5 </a:t>
                      </a:r>
                      <a:r>
                        <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rPr>
                        <a:t>ปี) และแผนปฏิบัติการ ประจำปีบัญชี </a:t>
                      </a:r>
                      <a:r>
                        <a:rPr lang="th-TH" sz="10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2567</a:t>
                      </a:r>
                      <a:endPar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p>
                      <a:pPr algn="thaiDist">
                        <a:lnSpc>
                          <a:spcPct val="120000"/>
                        </a:lnSpc>
                        <a:spcAft>
                          <a:spcPts val="0"/>
                        </a:spcAft>
                      </a:pPr>
                      <a:r>
                        <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rPr>
                        <a:t>   2. การติดตามระบบการบริหารจัดการที่สำคัญ และผลการปฏิบัติงานตามภารกิจของทุนหมุนเวียน</a:t>
                      </a:r>
                    </a:p>
                    <a:p>
                      <a:pPr algn="thaiDist">
                        <a:lnSpc>
                          <a:spcPct val="120000"/>
                        </a:lnSpc>
                        <a:spcAft>
                          <a:spcPts val="0"/>
                        </a:spcAft>
                      </a:pPr>
                      <a:r>
                        <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rPr>
                        <a:t>   3. การจัดให้มีระบบประเมินผลผู้บริหารทุนหมุนเวียน</a:t>
                      </a:r>
                    </a:p>
                    <a:p>
                      <a:pPr algn="thaiDist">
                        <a:lnSpc>
                          <a:spcPct val="120000"/>
                        </a:lnSpc>
                        <a:spcAft>
                          <a:spcPts val="0"/>
                        </a:spcAft>
                      </a:pPr>
                      <a:r>
                        <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rPr>
                        <a:t>   4. การเปิดเผยข้อมูลข่าวสารแก่ผู้มีส่วนได้ส่วนเสีย</a:t>
                      </a:r>
                    </a:p>
                    <a:p>
                      <a:pPr algn="thaiDist">
                        <a:lnSpc>
                          <a:spcPct val="120000"/>
                        </a:lnSpc>
                        <a:spcAft>
                          <a:spcPts val="0"/>
                        </a:spcAft>
                      </a:pPr>
                      <a:r>
                        <a:rPr lang="th-TH" sz="1000" b="0" baseline="0" dirty="0">
                          <a:solidFill>
                            <a:schemeClr val="tx1"/>
                          </a:solidFill>
                          <a:effectLst/>
                          <a:latin typeface="Chulabhorn Likit Text" panose="00000500000000000000" pitchFamily="50" charset="-34"/>
                          <a:ea typeface="Cordia New"/>
                          <a:cs typeface="Chulabhorn Likit Text" panose="00000500000000000000" pitchFamily="50" charset="-34"/>
                        </a:rPr>
                        <a:t>   5. ผลสำเร็จจากการกำกับดูแลทุนหมุนเวียนของคณะกรรมการบริหารทุนหมุนเวียน </a:t>
                      </a:r>
                    </a:p>
                  </a:txBody>
                  <a:tcPr>
                    <a:solidFill>
                      <a:schemeClr val="bg1">
                        <a:lumMod val="95000"/>
                        <a:alpha val="80000"/>
                      </a:schemeClr>
                    </a:solidFill>
                  </a:tcPr>
                </a:tc>
                <a:tc hMerge="1">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800" b="1"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marL="0" marR="0" indent="0" algn="ctr" defTabSz="914400" rtl="0" eaLnBrk="1" fontAlgn="auto" latinLnBrk="0" hangingPunct="1">
                        <a:lnSpc>
                          <a:spcPct val="130000"/>
                        </a:lnSpc>
                        <a:spcBef>
                          <a:spcPts val="0"/>
                        </a:spcBef>
                        <a:spcAft>
                          <a:spcPts val="0"/>
                        </a:spcAft>
                        <a:buClrTx/>
                        <a:buSzTx/>
                        <a:buFontTx/>
                        <a:buNone/>
                        <a:tabLst/>
                        <a:defRPr/>
                      </a:pPr>
                      <a:endParaRPr lang="th-TH" sz="800" b="0" i="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tc>
                <a:tc hMerge="1">
                  <a:txBody>
                    <a:bodyPr/>
                    <a:lstStyle/>
                    <a:p>
                      <a:pPr algn="ctr"/>
                      <a:endParaRPr lang="th-TH" sz="1100" b="0"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algn="ctr">
                        <a:lnSpc>
                          <a:spcPct val="120000"/>
                        </a:lnSpc>
                        <a:spcAft>
                          <a:spcPts val="0"/>
                        </a:spcAft>
                      </a:pPr>
                      <a:endParaRPr lang="en-US" sz="1100" b="0" i="0" dirty="0">
                        <a:effectLst/>
                        <a:latin typeface="Chulabhorn Likit Text Light" panose="00000400000000000000" pitchFamily="50" charset="-34"/>
                        <a:ea typeface="Cordia New"/>
                        <a:cs typeface="Chulabhorn Likit Text Light" panose="00000400000000000000" pitchFamily="50" charset="-34"/>
                      </a:endParaRPr>
                    </a:p>
                  </a:txBody>
                  <a:tcPr/>
                </a:tc>
                <a:extLst>
                  <a:ext uri="{0D108BD9-81ED-4DB2-BD59-A6C34878D82A}">
                    <a16:rowId xmlns:a16="http://schemas.microsoft.com/office/drawing/2014/main" val="583013406"/>
                  </a:ext>
                </a:extLst>
              </a:tr>
              <a:tr h="2037568">
                <a:tc gridSpan="5">
                  <a:txBody>
                    <a:bodyPr/>
                    <a:lstStyle/>
                    <a:p>
                      <a:pPr algn="l">
                        <a:lnSpc>
                          <a:spcPct val="150000"/>
                        </a:lnSpc>
                        <a:spcAft>
                          <a:spcPts val="0"/>
                        </a:spcAft>
                      </a:pPr>
                      <a:r>
                        <a:rPr lang="th-TH" sz="1100" b="1" i="0" u="sng"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100" b="1" i="0" u="none" baseline="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1" i="0" u="none" baseline="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100" b="1" i="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100" b="1" i="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4</a:t>
                      </a:r>
                      <a:endParaRPr lang="th-TH" sz="1100" b="0" i="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endParaRP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000" b="0" i="0" u="none"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1. กองทุนฯ ดำเนินการทบทวนแผนปฏิบัติการระยะยาว (</a:t>
                      </a:r>
                      <a:r>
                        <a:rPr lang="th-TH" sz="1000" b="0" i="0" u="none"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3 - 5 ปี</a:t>
                      </a:r>
                      <a:r>
                        <a:rPr lang="th-TH" sz="1000" b="0" i="0" u="none"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(พ.ศ. 2566 - 2570) และแผนปฏิบัติการ</a:t>
                      </a:r>
                      <a:r>
                        <a:rPr lang="th-TH" sz="10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ประจำปีบัญชี 2567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เมื่อระหว่างวันที่ 1 - 4 มีนาคม 2566 </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ณ โรงแรม ทีเค.พาเลซ แอนด์ คอนเวนชั่น เขตหลักสี่ กรุงเทพฯ โดยคณะกรรมการฯ ให้ความเห็นชอบแผนปฏิบัติการระยะยาว ในการประชุมฯ ครั้งที่ 2/2566</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เมื่อวันที่ 28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กุมภาพันธ์ 2566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และแผนปฏิบัติการ</a:t>
                      </a:r>
                      <a:r>
                        <a:rPr lang="th-TH" sz="10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ประจำปีบัญชี 2567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ในการประชุมฯ</a:t>
                      </a:r>
                      <a:r>
                        <a:rPr lang="th-TH" sz="10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ครั้งที่ 6/2566 เมื่อวันที่ 22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มิถุนายน</a:t>
                      </a:r>
                      <a:r>
                        <a:rPr lang="th-TH" sz="100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2566 </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2. กองทุนฯ</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กำหนดให้มีการ</a:t>
                      </a: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ประชุมของคณะกรรมการฯ ในปีบัญชี 2566 จำนวนทั้งสิ้น 10 ครั้ง และดำเนินการประชุมแล้ว จำนวน 8 ครั้ง</a:t>
                      </a:r>
                      <a:endParaRPr lang="th-TH" sz="1000" b="1" i="0" u="sng"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a:lnSpc>
                          <a:spcPct val="100000"/>
                        </a:lnSpc>
                        <a:spcAft>
                          <a:spcPts val="0"/>
                        </a:spcAft>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3. มีการติดตามผลการปฏิบัติงานของไตรมาสที่ 1, 2 จำนวน 5 ด้าน ได้</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แก่ </a:t>
                      </a: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ด้านการเงิน, ด้านไม่ใช่การเงิน, ระบบบริหารความเสี่ยง, ระบบบริหารสารสนเทศ, ระบบทรัพยากรบุคคล</a:t>
                      </a:r>
                      <a:endParaRPr lang="th-TH" sz="1000" b="1" i="0" u="sng"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marL="0" marR="0" indent="0" algn="l"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4.</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กองทุนฯ </a:t>
                      </a: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ดให้มีการประเมินผลผู้บริหารทุนหมุนเวียนที่เป็นระบบโดยจัดให้มีพิธีลงนามข้อตกลงระหว่างผู้อำนวยการสำนักงานกองทุนพัฒนาบทบาทสตรี                             </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p>
                    <a:p>
                      <a:pPr marL="0" marR="0" indent="0" algn="l" defTabSz="761970" rtl="0" eaLnBrk="1" fontAlgn="auto" latinLnBrk="0" hangingPunct="1">
                        <a:lnSpc>
                          <a:spcPct val="100000"/>
                        </a:lnSpc>
                        <a:spcBef>
                          <a:spcPts val="0"/>
                        </a:spcBef>
                        <a:spcAft>
                          <a:spcPts val="0"/>
                        </a:spcAft>
                        <a:buClrTx/>
                        <a:buSzTx/>
                        <a:buFontTx/>
                        <a:buNone/>
                        <a:tabLst/>
                        <a:defRPr/>
                      </a:pP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กับผู้อำนวยการกลุ่มทุกกลุ่ม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โดยมีหลักเกณฑ์ที่ชัดเจนสอดคล้องและเชื่อมโยงกับหลักเกณฑ์และเป้าหมายระดับองค์กร ที่เป็นระบบไปใช้ประโยชน์ โดยการผูกโยงกับระบบ</a:t>
                      </a:r>
                    </a:p>
                    <a:p>
                      <a:pPr marL="0" marR="0" indent="0" algn="l" defTabSz="761970" rtl="0" eaLnBrk="1" fontAlgn="auto" latinLnBrk="0" hangingPunct="1">
                        <a:lnSpc>
                          <a:spcPct val="100000"/>
                        </a:lnSpc>
                        <a:spcBef>
                          <a:spcPts val="0"/>
                        </a:spcBef>
                        <a:spcAft>
                          <a:spcPts val="0"/>
                        </a:spcAft>
                        <a:buClrTx/>
                        <a:buSzTx/>
                        <a:buFontTx/>
                        <a:buNone/>
                        <a:tabLst/>
                        <a:defRPr/>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แรงจูงใจ ที่เป็นตัวเงิน เช่น การเพิ่ม  ค่าตอบแทน และที่ไม่เป็นตัวเงิน เช่น การเลื่อนขั้น เลื่อนตำแหน่ง</a:t>
                      </a:r>
                      <a:endPar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gn="thaiDist">
                        <a:lnSpc>
                          <a:spcPct val="100000"/>
                        </a:lnSpc>
                        <a:spcAft>
                          <a:spcPts val="0"/>
                        </a:spcAft>
                        <a:buFontTx/>
                        <a:buNone/>
                      </a:pP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5. มี</a:t>
                      </a: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การเปิดเผยข้อมูลสารสนเทศที่ครบถ้วน ถูกต้อง เชื่อถือได้ทันกาล มีการเปิดเผยครบถ้วน 10 ประเด็น</a:t>
                      </a:r>
                      <a:endPar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indent="0" algn="thaiDist">
                        <a:lnSpc>
                          <a:spcPct val="150000"/>
                        </a:lnSpc>
                        <a:spcAft>
                          <a:spcPts val="0"/>
                        </a:spcAft>
                        <a:buFontTx/>
                        <a:buNone/>
                      </a:pPr>
                      <a:r>
                        <a:rPr lang="th-TH" sz="11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1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r>
                        <a:rPr lang="th-TH" sz="1100" b="0" i="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endParaRPr lang="th-TH" sz="11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algn="thaiDist">
                        <a:lnSpc>
                          <a:spcPct val="150000"/>
                        </a:lnSpc>
                      </a:pPr>
                      <a:r>
                        <a:rPr lang="th-TH" sz="1000" b="0" i="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a:t>
                      </a:r>
                      <a:r>
                        <a:rPr lang="th-TH" sz="1000" b="0" i="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เดือนสิงหาคม 2566 นำส่งแผนปฏิบัติการระยะยาว และแผนปฏิบัติการประจำปีบัญชี 2567 </a:t>
                      </a:r>
                      <a:r>
                        <a:rPr lang="th-TH" sz="10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ให้กับกรมบัญชีกลาง,</a:t>
                      </a:r>
                      <a:r>
                        <a:rPr lang="th-TH" sz="1000"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r>
                        <a:rPr lang="th-TH" sz="1000"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แจ้งจังหวัดและกรุงเทพมหานคร</a:t>
                      </a:r>
                      <a:endParaRPr lang="en-US" sz="10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9"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4253368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1318"/>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354750">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726568">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10000"/>
                        </a:lnSpc>
                        <a:spcAft>
                          <a:spcPts val="100"/>
                        </a:spcAft>
                      </a:pPr>
                      <a:r>
                        <a:rPr lang="th-TH" sz="1400" b="1" spc="0"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spc="0" baseline="0" dirty="0" smtClean="0">
                          <a:solidFill>
                            <a:schemeClr val="tx1"/>
                          </a:solidFill>
                          <a:latin typeface="Chulabhorn Likit Text" panose="00000500000000000000" pitchFamily="50" charset="-34"/>
                          <a:cs typeface="Chulabhorn Likit Text" panose="00000500000000000000" pitchFamily="50" charset="-34"/>
                        </a:rPr>
                        <a:t> 5 การปฏิบัติงานของคณะกรรมการ ผู้บริหารทุนหมุนเวียน พนักงาน และลูกจ้าง</a:t>
                      </a:r>
                      <a:endParaRPr lang="th-TH" sz="1400" spc="0"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10000"/>
                        </a:lnSpc>
                        <a:spcAft>
                          <a:spcPts val="50"/>
                        </a:spcAft>
                      </a:pPr>
                      <a:r>
                        <a:rPr lang="th-TH" sz="1400" b="1" spc="0" baseline="0" dirty="0" smtClean="0">
                          <a:solidFill>
                            <a:schemeClr val="tx1"/>
                          </a:solidFill>
                          <a:latin typeface="Chulabhorn Likit Text" panose="00000500000000000000" pitchFamily="50" charset="-34"/>
                          <a:cs typeface="Chulabhorn Likit Text" panose="00000500000000000000" pitchFamily="50" charset="-34"/>
                        </a:rPr>
                        <a:t>              ตัวชี้วัดที่ 5.2 การบริหารทรัพยากรบุคคล</a:t>
                      </a:r>
                      <a:endParaRPr lang="th-TH" sz="1400" spc="0" baseline="0" dirty="0" smtClean="0">
                        <a:solidFill>
                          <a:schemeClr val="tx1"/>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4592530"/>
              </p:ext>
            </p:extLst>
          </p:nvPr>
        </p:nvGraphicFramePr>
        <p:xfrm>
          <a:off x="589285" y="1575357"/>
          <a:ext cx="9161172" cy="4030534"/>
        </p:xfrm>
        <a:graphic>
          <a:graphicData uri="http://schemas.openxmlformats.org/drawingml/2006/table">
            <a:tbl>
              <a:tblPr firstRow="1" bandRow="1">
                <a:tableStyleId>{5C22544A-7EE6-4342-B048-85BDC9FD1C3A}</a:tableStyleId>
              </a:tblPr>
              <a:tblGrid>
                <a:gridCol w="1791157">
                  <a:extLst>
                    <a:ext uri="{9D8B030D-6E8A-4147-A177-3AD203B41FA5}">
                      <a16:colId xmlns:a16="http://schemas.microsoft.com/office/drawing/2014/main" val="3410341719"/>
                    </a:ext>
                  </a:extLst>
                </a:gridCol>
                <a:gridCol w="1767964">
                  <a:extLst>
                    <a:ext uri="{9D8B030D-6E8A-4147-A177-3AD203B41FA5}">
                      <a16:colId xmlns:a16="http://schemas.microsoft.com/office/drawing/2014/main" val="1621477982"/>
                    </a:ext>
                  </a:extLst>
                </a:gridCol>
                <a:gridCol w="1864050">
                  <a:extLst>
                    <a:ext uri="{9D8B030D-6E8A-4147-A177-3AD203B41FA5}">
                      <a16:colId xmlns:a16="http://schemas.microsoft.com/office/drawing/2014/main" val="1015637610"/>
                    </a:ext>
                  </a:extLst>
                </a:gridCol>
                <a:gridCol w="1806400">
                  <a:extLst>
                    <a:ext uri="{9D8B030D-6E8A-4147-A177-3AD203B41FA5}">
                      <a16:colId xmlns:a16="http://schemas.microsoft.com/office/drawing/2014/main" val="712561912"/>
                    </a:ext>
                  </a:extLst>
                </a:gridCol>
                <a:gridCol w="1931601">
                  <a:extLst>
                    <a:ext uri="{9D8B030D-6E8A-4147-A177-3AD203B41FA5}">
                      <a16:colId xmlns:a16="http://schemas.microsoft.com/office/drawing/2014/main" val="1698986556"/>
                    </a:ext>
                  </a:extLst>
                </a:gridCol>
              </a:tblGrid>
              <a:tr h="283256">
                <a:tc gridSpan="5">
                  <a:txBody>
                    <a:bodyPr/>
                    <a:lstStyle/>
                    <a:p>
                      <a:pPr algn="ctr"/>
                      <a:r>
                        <a:rPr lang="th-TH" sz="12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67520">
                <a:tc>
                  <a:txBody>
                    <a:bodyP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BA5AF">
                        <a:alpha val="60000"/>
                      </a:srgbClr>
                    </a:solidFill>
                  </a:tcPr>
                </a:tc>
                <a:tc>
                  <a:txBody>
                    <a:bodyP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1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283256">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100" b="1" dirty="0">
                        <a:solidFill>
                          <a:srgbClr val="FF0000"/>
                        </a:solidFill>
                        <a:latin typeface="Chulabhorn Likit Text" panose="00000500000000000000" pitchFamily="50" charset="-34"/>
                        <a:cs typeface="Chulabhorn Likit Text" panose="00000500000000000000" pitchFamily="50" charset="-34"/>
                      </a:endParaRPr>
                    </a:p>
                  </a:txBody>
                  <a:tcPr>
                    <a:solidFill>
                      <a:schemeClr val="bg2"/>
                    </a:solidFill>
                  </a:tcPr>
                </a:tc>
                <a:tc>
                  <a:txBody>
                    <a:bodyPr/>
                    <a:lstStyle/>
                    <a:p>
                      <a:pPr algn="ctr"/>
                      <a:endParaRPr lang="th-TH" sz="1200" b="1" dirty="0">
                        <a:solidFill>
                          <a:schemeClr val="accent5">
                            <a:lumMod val="50000"/>
                          </a:schemeClr>
                        </a:solidFill>
                        <a:latin typeface="Chulabhorn Likit Text" panose="00000500000000000000" pitchFamily="50" charset="-34"/>
                        <a:cs typeface="Chulabhorn Likit Text" panose="00000500000000000000" pitchFamily="50" charset="-34"/>
                      </a:endParaRPr>
                    </a:p>
                  </a:txBody>
                  <a:tcPr anchor="ctr">
                    <a:solidFill>
                      <a:schemeClr val="bg2"/>
                    </a:solidFill>
                  </a:tcPr>
                </a:tc>
                <a:tc>
                  <a:txBody>
                    <a:bodyPr/>
                    <a:lstStyle/>
                    <a:p>
                      <a:pPr algn="ctr">
                        <a:lnSpc>
                          <a:spcPct val="107000"/>
                        </a:lnSpc>
                        <a:spcAft>
                          <a:spcPts val="0"/>
                        </a:spcAft>
                      </a:pPr>
                      <a:endParaRPr lang="en-US" sz="1200" b="1" dirty="0">
                        <a:solidFill>
                          <a:schemeClr val="accent6">
                            <a:lumMod val="50000"/>
                          </a:schemeClr>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solidFill>
                      <a:schemeClr val="bg2"/>
                    </a:solidFill>
                  </a:tcPr>
                </a:tc>
                <a:tc>
                  <a:txBody>
                    <a:bodyPr/>
                    <a:lstStyle/>
                    <a:p>
                      <a:pPr algn="ctr"/>
                      <a:r>
                        <a:rPr lang="th-TH" sz="1200" b="1" dirty="0" smtClean="0">
                          <a:solidFill>
                            <a:schemeClr val="accent2">
                              <a:lumMod val="50000"/>
                            </a:schemeClr>
                          </a:solidFill>
                          <a:latin typeface="Chulabhorn Likit Text" panose="00000500000000000000" pitchFamily="50" charset="-34"/>
                          <a:cs typeface="Chulabhorn Likit Text" panose="00000500000000000000" pitchFamily="50" charset="-34"/>
                        </a:rPr>
                        <a:t>4</a:t>
                      </a:r>
                      <a:endParaRPr lang="th-TH" sz="1200" b="1" dirty="0">
                        <a:solidFill>
                          <a:schemeClr val="accent2">
                            <a:lumMod val="50000"/>
                          </a:schemeClr>
                        </a:solidFill>
                        <a:latin typeface="Chulabhorn Likit Text" panose="00000500000000000000" pitchFamily="50" charset="-34"/>
                        <a:cs typeface="Chulabhorn Likit Text" panose="00000500000000000000" pitchFamily="50" charset="-34"/>
                      </a:endParaRPr>
                    </a:p>
                  </a:txBody>
                  <a:tcPr anchor="ctr">
                    <a:solidFill>
                      <a:schemeClr val="bg2"/>
                    </a:solidFill>
                  </a:tcPr>
                </a:tc>
                <a:tc>
                  <a:txBody>
                    <a:bodyPr/>
                    <a:lstStyle/>
                    <a:p>
                      <a:pPr algn="ctr"/>
                      <a:endParaRPr lang="en-US" sz="700" kern="1200" dirty="0">
                        <a:solidFill>
                          <a:srgbClr val="002060"/>
                        </a:solidFill>
                        <a:effectLst/>
                        <a:latin typeface="Chulabhorn Likit Text" panose="00000500000000000000" pitchFamily="50" charset="-34"/>
                        <a:ea typeface="+mn-ea"/>
                        <a:cs typeface="Chulabhorn Likit Text" panose="00000500000000000000" pitchFamily="50" charset="-34"/>
                      </a:endParaRPr>
                    </a:p>
                  </a:txBody>
                  <a:tcPr anchor="ctr">
                    <a:solidFill>
                      <a:schemeClr val="bg2"/>
                    </a:solidFill>
                  </a:tcPr>
                </a:tc>
                <a:extLst>
                  <a:ext uri="{0D108BD9-81ED-4DB2-BD59-A6C34878D82A}">
                    <a16:rowId xmlns:a16="http://schemas.microsoft.com/office/drawing/2014/main" val="1918552377"/>
                  </a:ext>
                </a:extLst>
              </a:tr>
              <a:tr h="762074">
                <a:tc gridSpan="5">
                  <a:txBody>
                    <a:bodyPr/>
                    <a:lstStyle/>
                    <a:p>
                      <a:pPr algn="thaiDist">
                        <a:lnSpc>
                          <a:spcPct val="130000"/>
                        </a:lnSpc>
                        <a:spcAft>
                          <a:spcPts val="0"/>
                        </a:spcAft>
                      </a:pPr>
                      <a:r>
                        <a:rPr lang="th-TH" sz="1100" b="0" baseline="0" dirty="0">
                          <a:solidFill>
                            <a:schemeClr val="tx1"/>
                          </a:solidFill>
                          <a:effectLst/>
                          <a:latin typeface="Chulabhorn Likit Text" panose="00000500000000000000" pitchFamily="50" charset="-34"/>
                          <a:cs typeface="Chulabhorn Likit Text" panose="00000500000000000000" pitchFamily="50" charset="-34"/>
                        </a:rPr>
                        <a:t>- รายละเอียดเกณฑ์การประเมิน ดังนี้</a:t>
                      </a:r>
                    </a:p>
                    <a:p>
                      <a:pPr algn="thaiDist">
                        <a:lnSpc>
                          <a:spcPct val="130000"/>
                        </a:lnSpc>
                        <a:spcAft>
                          <a:spcPts val="0"/>
                        </a:spcAft>
                      </a:pPr>
                      <a:r>
                        <a:rPr lang="th-TH" sz="1200" b="0" baseline="0" dirty="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1.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การจัดให้มีปัจจัยพื้นฐาน</a:t>
                      </a:r>
                      <a:endPar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p>
                      <a:pPr algn="thaiDist">
                        <a:lnSpc>
                          <a:spcPct val="130000"/>
                        </a:lnSpc>
                        <a:spcAft>
                          <a:spcPts val="0"/>
                        </a:spcAft>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2. การจัดทำและดำเนินงานตามแผนการบริหารทรัพยากรบุคคล (ระยะยาว) และแผนปฏิบัติ</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การ ด้าน</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การบริหารทรัพยากร</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บุคคล ประจำปี</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บัญชี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2567</a:t>
                      </a:r>
                      <a:endPar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800" b="1"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marL="0" marR="0" indent="0" algn="ctr" defTabSz="914400" rtl="0" eaLnBrk="1" fontAlgn="auto" latinLnBrk="0" hangingPunct="1">
                        <a:lnSpc>
                          <a:spcPct val="130000"/>
                        </a:lnSpc>
                        <a:spcBef>
                          <a:spcPts val="0"/>
                        </a:spcBef>
                        <a:spcAft>
                          <a:spcPts val="0"/>
                        </a:spcAft>
                        <a:buClrTx/>
                        <a:buSzTx/>
                        <a:buFontTx/>
                        <a:buNone/>
                        <a:tabLst/>
                        <a:defRPr/>
                      </a:pPr>
                      <a:endParaRPr lang="th-TH" sz="800" b="0" i="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tc>
                <a:tc hMerge="1">
                  <a:txBody>
                    <a:bodyPr/>
                    <a:lstStyle/>
                    <a:p>
                      <a:pPr algn="ctr"/>
                      <a:endParaRPr lang="th-TH" sz="1100" b="0" dirty="0">
                        <a:solidFill>
                          <a:schemeClr val="tx1"/>
                        </a:solidFill>
                        <a:latin typeface="Chulabhorn Likit Text Light" panose="00000400000000000000" pitchFamily="50" charset="-34"/>
                        <a:cs typeface="Chulabhorn Likit Text Light" panose="00000400000000000000" pitchFamily="50" charset="-34"/>
                      </a:endParaRPr>
                    </a:p>
                  </a:txBody>
                  <a:tcPr/>
                </a:tc>
                <a:tc hMerge="1">
                  <a:txBody>
                    <a:bodyPr/>
                    <a:lstStyle/>
                    <a:p>
                      <a:pPr algn="ctr">
                        <a:lnSpc>
                          <a:spcPct val="120000"/>
                        </a:lnSpc>
                        <a:spcAft>
                          <a:spcPts val="0"/>
                        </a:spcAft>
                      </a:pPr>
                      <a:endParaRPr lang="en-US" sz="1100" b="0" i="0" dirty="0">
                        <a:effectLst/>
                        <a:latin typeface="Chulabhorn Likit Text Light" panose="00000400000000000000" pitchFamily="50" charset="-34"/>
                        <a:ea typeface="Cordia New"/>
                        <a:cs typeface="Chulabhorn Likit Text Light" panose="00000400000000000000" pitchFamily="50" charset="-34"/>
                      </a:endParaRPr>
                    </a:p>
                  </a:txBody>
                  <a:tcPr/>
                </a:tc>
                <a:extLst>
                  <a:ext uri="{0D108BD9-81ED-4DB2-BD59-A6C34878D82A}">
                    <a16:rowId xmlns:a16="http://schemas.microsoft.com/office/drawing/2014/main" val="583013406"/>
                  </a:ext>
                </a:extLst>
              </a:tr>
              <a:tr h="2434428">
                <a:tc gridSpan="5">
                  <a:txBody>
                    <a:bodyPr/>
                    <a:lstStyle/>
                    <a:p>
                      <a:pPr algn="thaiDist">
                        <a:lnSpc>
                          <a:spcPct val="150000"/>
                        </a:lnSpc>
                        <a:spcAft>
                          <a:spcPts val="0"/>
                        </a:spcAft>
                      </a:pPr>
                      <a:r>
                        <a:rPr lang="th-TH" sz="1100" b="1" i="0" u="sng"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100" b="1" i="0" u="none" baseline="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1" i="0" u="none" baseline="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100" b="1" i="0" dirty="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100" b="1" i="0" dirty="0" smtClean="0">
                          <a:solidFill>
                            <a:schemeClr val="accent2">
                              <a:lumMod val="50000"/>
                            </a:schemeClr>
                          </a:solidFill>
                          <a:effectLst/>
                          <a:latin typeface="Chulabhorn Likit Text" panose="00000500000000000000" pitchFamily="50" charset="-34"/>
                          <a:ea typeface="Cordia New"/>
                          <a:cs typeface="Chulabhorn Likit Text" panose="00000500000000000000" pitchFamily="50" charset="-34"/>
                        </a:rPr>
                        <a:t>4</a:t>
                      </a:r>
                    </a:p>
                    <a:p>
                      <a:pPr marL="0" indent="0" algn="thaiDist">
                        <a:lnSpc>
                          <a:spcPct val="150000"/>
                        </a:lnSpc>
                        <a:spcBef>
                          <a:spcPts val="0"/>
                        </a:spcBef>
                        <a:spcAft>
                          <a:spcPts val="0"/>
                        </a:spcAft>
                        <a:buNone/>
                      </a:pPr>
                      <a:r>
                        <a:rPr lang="th-TH" sz="1000" b="0" i="0" dirty="0" smtClean="0">
                          <a:solidFill>
                            <a:schemeClr val="tx1"/>
                          </a:solidFill>
                          <a:effectLst/>
                          <a:latin typeface="Chulabhorn Likit Text" panose="00000500000000000000" pitchFamily="50" charset="-34"/>
                          <a:ea typeface="Cordia New"/>
                          <a:cs typeface="Chulabhorn Likit Text" panose="00000500000000000000" pitchFamily="50" charset="-34"/>
                        </a:rPr>
                        <a:t>1. กองทุนฯ </a:t>
                      </a: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มีการปรับปรุงแนวทางการประเมินผลการปฏิบัติงานและกำหนดตัวชี้วัดสำหรับบุคลากรในทุกระดับ มีการประเมินผลการปฏิบัติงานของรอบการประเมินที่ 1 </a:t>
                      </a:r>
                    </a:p>
                    <a:p>
                      <a:pPr marL="0" indent="0" algn="thaiDist">
                        <a:lnSpc>
                          <a:spcPct val="150000"/>
                        </a:lnSpc>
                        <a:spcBef>
                          <a:spcPts val="0"/>
                        </a:spcBef>
                        <a:spcAft>
                          <a:spcPts val="0"/>
                        </a:spcAft>
                        <a:buNone/>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ประจำปีบัญชี 2566 ในการพิจารณาผลตอบแทน/เลื่อนขั้น</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/เลื่อนตำแหน่ง</a:t>
                      </a:r>
                      <a:endPar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marR="0" indent="0" algn="thaiDist" defTabSz="761970" rtl="0" eaLnBrk="1" fontAlgn="auto" latinLnBrk="0" hangingPunct="1">
                        <a:lnSpc>
                          <a:spcPct val="120000"/>
                        </a:lnSpc>
                        <a:spcBef>
                          <a:spcPts val="0"/>
                        </a:spcBef>
                        <a:spcAft>
                          <a:spcPts val="0"/>
                        </a:spcAft>
                        <a:buClrTx/>
                        <a:buSzTx/>
                        <a:buFontTx/>
                        <a:buNone/>
                        <a:tabLst/>
                        <a:defRPr/>
                      </a:pPr>
                      <a:r>
                        <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rPr>
                        <a:t>2. กองทุนฯ</a:t>
                      </a: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มีการกำหนดแผนปฏิบัติการฯ ประจำปีบัญชี  2566 ประด้วย 3 ประเด็นการพัฒนา 10 แผนงาน 22 โครงการ และอยู่ในช่วงการดำเนินงานตามแผนปฏิบัติการ</a:t>
                      </a:r>
                    </a:p>
                    <a:p>
                      <a:pPr marL="0" marR="0" indent="0" algn="thaiDist" defTabSz="761970" rtl="0" eaLnBrk="1" fontAlgn="auto" latinLnBrk="0" hangingPunct="1">
                        <a:lnSpc>
                          <a:spcPct val="120000"/>
                        </a:lnSpc>
                        <a:spcBef>
                          <a:spcPts val="0"/>
                        </a:spcBef>
                        <a:spcAft>
                          <a:spcPts val="0"/>
                        </a:spcAft>
                        <a:buClrTx/>
                        <a:buSzTx/>
                        <a:buFontTx/>
                        <a:buNone/>
                        <a:tabLst/>
                        <a:defRPr/>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ประจำปีบัญชี 2566  </a:t>
                      </a:r>
                      <a:endParaRPr lang="th-TH" sz="10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spcBef>
                          <a:spcPts val="0"/>
                        </a:spcBef>
                        <a:spcAft>
                          <a:spcPts val="0"/>
                        </a:spcAft>
                      </a:pPr>
                      <a:r>
                        <a:rPr lang="th-TH" sz="10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กองทุนฯ ได้จัดทำ/ทบทวนแผนการบริหารทรัพยากรบุคคล (ระยะยาว) และแผนปฏิบัติการฯ ประจำปีบัญชี 2567 โดยดำเนินการจัดโครงการประชุมเชิงปฏิบัติการทบทวนและ</a:t>
                      </a:r>
                    </a:p>
                    <a:p>
                      <a:pPr algn="thaiDist">
                        <a:spcBef>
                          <a:spcPts val="0"/>
                        </a:spcBef>
                        <a:spcAft>
                          <a:spcPts val="0"/>
                        </a:spcAft>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ขับเคลื่อนแผนยุทธศาสตร์การบริหารทรัพยาการบุคคล เมื่อวันที่ 22 - 24 มีนาคม 2566 ณ โรงแรมเอบีน่าเฮ้าท์ ถ.วิภาวดีรังสิต แขวงตลาดบางเขน เขตหลักสี่ กรุงเทพฯ </a:t>
                      </a:r>
                    </a:p>
                    <a:p>
                      <a:pPr algn="thaiDist">
                        <a:spcBef>
                          <a:spcPts val="0"/>
                        </a:spcBef>
                        <a:spcAft>
                          <a:spcPts val="0"/>
                        </a:spcAft>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คณะกรรมการฯ ให้ความเห็นชอบแแผนการบริหารทรัพยากรบุคคล (ระยะยาว) และแผนปฏิบัติการฯ ประจำปีบัญชี 2567 ในการประชุมครั้งที่ 5/2566 เมื่อวันที่ 25 </a:t>
                      </a:r>
                    </a:p>
                    <a:p>
                      <a:pPr algn="thaiDist">
                        <a:spcBef>
                          <a:spcPts val="0"/>
                        </a:spcBef>
                        <a:spcAft>
                          <a:spcPts val="0"/>
                        </a:spcAft>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พฤษภาคม 2566 และมีการสื่อสารให้ผู้บริหารและหน่วยงานภายในที่เกี่ยวข้องได้รับทราบ ตามหนังสือกรมการพัฒนาชุมชน ที่ มท 0416.1(อบ)/ว 2342 ลงวันที่ 13 </a:t>
                      </a:r>
                    </a:p>
                    <a:p>
                      <a:pPr algn="thaiDist">
                        <a:spcBef>
                          <a:spcPts val="0"/>
                        </a:spcBef>
                        <a:spcAft>
                          <a:spcPts val="0"/>
                        </a:spcAft>
                      </a:pP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มิถุนายน </a:t>
                      </a:r>
                      <a:r>
                        <a:rPr lang="th-TH" sz="1000" kern="1200" dirty="0" smtClean="0">
                          <a:solidFill>
                            <a:schemeClr val="dk1"/>
                          </a:solidFill>
                          <a:effectLst/>
                          <a:latin typeface="Chulabhorn Likit Text" panose="00000500000000000000" pitchFamily="50" charset="-34"/>
                          <a:ea typeface="+mn-ea"/>
                          <a:cs typeface="Chulabhorn Likit Text" panose="00000500000000000000" pitchFamily="50" charset="-34"/>
                        </a:rPr>
                        <a:t>2566</a:t>
                      </a:r>
                      <a:endParaRPr lang="en-US" sz="100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marR="0" indent="0" algn="thaiDist" defTabSz="761970" rtl="0" eaLnBrk="1" fontAlgn="auto" latinLnBrk="0" hangingPunct="1">
                        <a:lnSpc>
                          <a:spcPct val="120000"/>
                        </a:lnSpc>
                        <a:spcBef>
                          <a:spcPts val="600"/>
                        </a:spcBef>
                        <a:spcAft>
                          <a:spcPts val="0"/>
                        </a:spcAft>
                        <a:buClrTx/>
                        <a:buSzTx/>
                        <a:buFontTx/>
                        <a:buNone/>
                        <a:tabLst/>
                        <a:defRPr/>
                      </a:pPr>
                      <a:r>
                        <a:rPr lang="th-TH" sz="1100" b="1" u="sng"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แผนงาน</a:t>
                      </a:r>
                      <a:r>
                        <a:rPr lang="en-US" sz="1100" b="1" u="none"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a:t>
                      </a:r>
                      <a:r>
                        <a:rPr lang="en-US" sz="1100" b="1" u="none"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a:t>
                      </a:r>
                      <a:endParaRPr lang="th-TH" sz="1100" b="1" u="sng" kern="120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000" u="none" kern="1200" baseline="0" dirty="0" smtClean="0">
                          <a:solidFill>
                            <a:schemeClr val="accent1">
                              <a:lumMod val="50000"/>
                            </a:schemeClr>
                          </a:solidFill>
                          <a:effectLst/>
                          <a:latin typeface="Chulabhorn Likit Text" panose="00000500000000000000" pitchFamily="50" charset="-34"/>
                          <a:ea typeface="+mn-ea"/>
                          <a:cs typeface="Chulabhorn Likit Text" panose="00000500000000000000" pitchFamily="50" charset="-34"/>
                        </a:rPr>
                        <a:t>- กองทุนฯ อยู่ระหว่างการประเมินผลการปฏิบัติงานของรอบการประเมินที่ 2/2566 และดำเนินการตามแผนปฏบัติการฯ ประจำปีบัญชี 2566 </a:t>
                      </a:r>
                      <a:endParaRPr lang="th-TH" sz="1000" u="none" kern="1200" dirty="0">
                        <a:solidFill>
                          <a:schemeClr val="accent1">
                            <a:lumMod val="50000"/>
                          </a:schemeClr>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76812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23583" y="5154909"/>
            <a:ext cx="10183585" cy="694389"/>
            <a:chOff x="-23583" y="5134125"/>
            <a:chExt cx="10183585" cy="715174"/>
          </a:xfrm>
        </p:grpSpPr>
        <p:grpSp>
          <p:nvGrpSpPr>
            <p:cNvPr id="74"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1"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85"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6"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7"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2"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3"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84"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75"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76"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77"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78"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7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0"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61" name="กลุ่ม 49">
            <a:extLst>
              <a:ext uri="{FF2B5EF4-FFF2-40B4-BE49-F238E27FC236}">
                <a16:creationId xmlns:a16="http://schemas.microsoft.com/office/drawing/2014/main" id="{469804B4-A495-6F38-48E8-62221261FFAC}"/>
              </a:ext>
            </a:extLst>
          </p:cNvPr>
          <p:cNvGrpSpPr/>
          <p:nvPr/>
        </p:nvGrpSpPr>
        <p:grpSpPr>
          <a:xfrm>
            <a:off x="198957" y="1255031"/>
            <a:ext cx="3766751" cy="518930"/>
            <a:chOff x="193090" y="1622498"/>
            <a:chExt cx="3538676" cy="467037"/>
          </a:xfrm>
          <a:effectLst>
            <a:outerShdw blurRad="50800" dist="50800" dir="5400000" algn="ctr" rotWithShape="0">
              <a:srgbClr val="000000">
                <a:alpha val="80000"/>
              </a:srgbClr>
            </a:outerShdw>
          </a:effectLst>
        </p:grpSpPr>
        <p:grpSp>
          <p:nvGrpSpPr>
            <p:cNvPr id="63" name="กลุ่ม 50">
              <a:extLst>
                <a:ext uri="{FF2B5EF4-FFF2-40B4-BE49-F238E27FC236}">
                  <a16:creationId xmlns:a16="http://schemas.microsoft.com/office/drawing/2014/main" id="{F6531DA4-0FF3-4E99-0385-D2EB0EBB6832}"/>
                </a:ext>
              </a:extLst>
            </p:cNvPr>
            <p:cNvGrpSpPr/>
            <p:nvPr/>
          </p:nvGrpSpPr>
          <p:grpSpPr>
            <a:xfrm>
              <a:off x="193090" y="1622498"/>
              <a:ext cx="3538676" cy="467037"/>
              <a:chOff x="361930" y="1164777"/>
              <a:chExt cx="4659438" cy="467037"/>
            </a:xfrm>
          </p:grpSpPr>
          <p:sp>
            <p:nvSpPr>
              <p:cNvPr id="65" name="สี่เหลี่ยมผืนผ้ามุมมน 10">
                <a:extLst>
                  <a:ext uri="{FF2B5EF4-FFF2-40B4-BE49-F238E27FC236}">
                    <a16:creationId xmlns:a16="http://schemas.microsoft.com/office/drawing/2014/main" id="{4CC3EBE7-1797-E1E3-988E-67CBEF2B5202}"/>
                  </a:ext>
                </a:extLst>
              </p:cNvPr>
              <p:cNvSpPr/>
              <p:nvPr/>
            </p:nvSpPr>
            <p:spPr>
              <a:xfrm>
                <a:off x="361930" y="1184278"/>
                <a:ext cx="4659438" cy="437756"/>
              </a:xfrm>
              <a:prstGeom prst="roundRect">
                <a:avLst/>
              </a:prstGeom>
              <a:solidFill>
                <a:srgbClr val="E7E5DD"/>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r" defTabSz="761945">
                  <a:defRPr/>
                </a:pPr>
                <a:endParaRPr lang="th-TH" sz="2000" b="1" dirty="0">
                  <a:solidFill>
                    <a:schemeClr val="tx1"/>
                  </a:solidFill>
                  <a:effectLst>
                    <a:outerShdw blurRad="38100" dist="38100" dir="2700000" algn="tl">
                      <a:srgbClr val="000000">
                        <a:alpha val="43137"/>
                      </a:srgbClr>
                    </a:outerShdw>
                  </a:effectLst>
                </a:endParaRPr>
              </a:p>
            </p:txBody>
          </p:sp>
          <p:sp>
            <p:nvSpPr>
              <p:cNvPr id="66" name="สี่เหลี่ยมผืนผ้ามุมมน 10">
                <a:extLst>
                  <a:ext uri="{FF2B5EF4-FFF2-40B4-BE49-F238E27FC236}">
                    <a16:creationId xmlns:a16="http://schemas.microsoft.com/office/drawing/2014/main" id="{E3465719-F10D-7C06-3416-88E82730FF79}"/>
                  </a:ext>
                </a:extLst>
              </p:cNvPr>
              <p:cNvSpPr/>
              <p:nvPr/>
            </p:nvSpPr>
            <p:spPr>
              <a:xfrm>
                <a:off x="361930" y="1169851"/>
                <a:ext cx="4142851" cy="461963"/>
              </a:xfrm>
              <a:prstGeom prst="roundRect">
                <a:avLst/>
              </a:prstGeom>
              <a:solidFill>
                <a:srgbClr val="96877A"/>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r" defTabSz="761945">
                  <a:defRPr/>
                </a:pPr>
                <a:endParaRPr lang="th-TH" sz="2000" b="1" dirty="0">
                  <a:solidFill>
                    <a:schemeClr val="tx1"/>
                  </a:solidFill>
                </a:endParaRPr>
              </a:p>
            </p:txBody>
          </p:sp>
          <p:sp>
            <p:nvSpPr>
              <p:cNvPr id="67" name="สี่เหลี่ยมผืนผ้ามุมมน 10">
                <a:extLst>
                  <a:ext uri="{FF2B5EF4-FFF2-40B4-BE49-F238E27FC236}">
                    <a16:creationId xmlns:a16="http://schemas.microsoft.com/office/drawing/2014/main" id="{1E2A15AE-0F71-4F61-1EE5-62D34143A48D}"/>
                  </a:ext>
                </a:extLst>
              </p:cNvPr>
              <p:cNvSpPr/>
              <p:nvPr/>
            </p:nvSpPr>
            <p:spPr>
              <a:xfrm>
                <a:off x="361930" y="1164777"/>
                <a:ext cx="4046288" cy="464179"/>
              </a:xfrm>
              <a:prstGeom prst="roundRect">
                <a:avLst/>
              </a:prstGeom>
              <a:solidFill>
                <a:schemeClr val="bg1">
                  <a:lumMod val="95000"/>
                  <a:alpha val="60000"/>
                </a:schemeClr>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5 </a:t>
                </a:r>
                <a:r>
                  <a:rPr lang="en-US" sz="1500" b="1" dirty="0">
                    <a:solidFill>
                      <a:schemeClr val="tx1"/>
                    </a:solidFill>
                    <a:latin typeface="Chulabhorn Likit Text" panose="00000500000000000000" pitchFamily="50" charset="-34"/>
                    <a:cs typeface="Chulabhorn Likit Text" panose="00000500000000000000" pitchFamily="50" charset="-34"/>
                  </a:rPr>
                  <a:t>:</a:t>
                </a:r>
                <a:r>
                  <a:rPr lang="th-TH" sz="1500" b="1" dirty="0">
                    <a:solidFill>
                      <a:schemeClr val="tx1"/>
                    </a:solidFill>
                    <a:latin typeface="Chulabhorn Likit Text" panose="00000500000000000000" pitchFamily="50" charset="-34"/>
                    <a:cs typeface="Chulabhorn Likit Text" panose="00000500000000000000" pitchFamily="50" charset="-34"/>
                  </a:rPr>
                  <a:t> เพื่อพิจารณา</a:t>
                </a:r>
              </a:p>
            </p:txBody>
          </p:sp>
        </p:grpSp>
        <p:sp>
          <p:nvSpPr>
            <p:cNvPr id="64" name="สี่เหลี่ยมผืนผ้า 51">
              <a:extLst>
                <a:ext uri="{FF2B5EF4-FFF2-40B4-BE49-F238E27FC236}">
                  <a16:creationId xmlns:a16="http://schemas.microsoft.com/office/drawing/2014/main" id="{4D6AE7D4-BCCE-E60C-7684-8DE97E935495}"/>
                </a:ext>
              </a:extLst>
            </p:cNvPr>
            <p:cNvSpPr/>
            <p:nvPr/>
          </p:nvSpPr>
          <p:spPr>
            <a:xfrm>
              <a:off x="3372540" y="1711085"/>
              <a:ext cx="330102" cy="360099"/>
            </a:xfrm>
            <a:prstGeom prst="rect">
              <a:avLst/>
            </a:prstGeom>
          </p:spPr>
          <p:txBody>
            <a:bodyPr wrap="none">
              <a:spAutoFit/>
            </a:bodyPr>
            <a:lstStyle/>
            <a:p>
              <a:pPr algn="r"/>
              <a:r>
                <a:rPr lang="en-US" sz="2000" b="1" dirty="0">
                  <a:latin typeface="Chulabhorn Likit Text" panose="00000500000000000000" pitchFamily="50" charset="-34"/>
                  <a:cs typeface="Chulabhorn Likit Text" panose="00000500000000000000" pitchFamily="50" charset="-34"/>
                </a:rPr>
                <a:t>5</a:t>
              </a:r>
              <a:endParaRPr lang="th-TH" sz="2000" dirty="0">
                <a:latin typeface="Chulabhorn Likit Text" panose="00000500000000000000" pitchFamily="50" charset="-34"/>
                <a:cs typeface="Chulabhorn Likit Text" panose="00000500000000000000" pitchFamily="50" charset="-34"/>
              </a:endParaRPr>
            </a:p>
          </p:txBody>
        </p:sp>
      </p:grpSp>
      <p:sp>
        <p:nvSpPr>
          <p:cNvPr id="68" name="Rectangle 53">
            <a:extLst>
              <a:ext uri="{FF2B5EF4-FFF2-40B4-BE49-F238E27FC236}">
                <a16:creationId xmlns:a16="http://schemas.microsoft.com/office/drawing/2014/main" id="{E4359731-6DD4-7AEC-A6D5-4B81D1C23B0B}"/>
              </a:ext>
            </a:extLst>
          </p:cNvPr>
          <p:cNvSpPr/>
          <p:nvPr/>
        </p:nvSpPr>
        <p:spPr>
          <a:xfrm>
            <a:off x="4086943" y="1238019"/>
            <a:ext cx="5939275" cy="1276760"/>
          </a:xfrm>
          <a:prstGeom prst="rect">
            <a:avLst/>
          </a:prstGeom>
        </p:spPr>
        <p:txBody>
          <a:bodyPr wrap="square">
            <a:spAutoFit/>
          </a:bodyPr>
          <a:lstStyle/>
          <a:p>
            <a:pPr algn="thaiDist">
              <a:lnSpc>
                <a:spcPct val="130000"/>
              </a:lnSpc>
              <a:spcAft>
                <a:spcPts val="300"/>
              </a:spcAft>
            </a:pPr>
            <a:r>
              <a:rPr lang="th-TH" sz="1400" dirty="0" smtClean="0">
                <a:latin typeface="Chulabhorn Likit Text" panose="00000500000000000000" pitchFamily="50" charset="-34"/>
                <a:cs typeface="Chulabhorn Likit Text" panose="00000500000000000000" pitchFamily="50" charset="-34"/>
              </a:rPr>
              <a:t>5.4 ขอ</a:t>
            </a:r>
            <a:r>
              <a:rPr lang="th-TH" sz="1400" dirty="0">
                <a:latin typeface="Chulabhorn Likit Text" panose="00000500000000000000" pitchFamily="50" charset="-34"/>
                <a:cs typeface="Chulabhorn Likit Text" panose="00000500000000000000" pitchFamily="50" charset="-34"/>
              </a:rPr>
              <a:t>อนุมัติโครงการประเภทเงินอุดหนุน (จังหวัดอำนาจเจริญ , กทม.)</a:t>
            </a:r>
            <a:endParaRPr lang="th-TH" sz="1400" dirty="0" smtClean="0">
              <a:latin typeface="Chulabhorn Likit Text" panose="00000500000000000000" pitchFamily="50" charset="-34"/>
              <a:cs typeface="Chulabhorn Likit Text" panose="00000500000000000000" pitchFamily="50" charset="-34"/>
            </a:endParaRPr>
          </a:p>
          <a:p>
            <a:pPr algn="thaiDist">
              <a:lnSpc>
                <a:spcPct val="130000"/>
              </a:lnSpc>
              <a:spcAft>
                <a:spcPts val="200"/>
              </a:spcAft>
            </a:pPr>
            <a:r>
              <a:rPr lang="th-TH" sz="1400" dirty="0" smtClean="0">
                <a:latin typeface="Chulabhorn Likit Text" panose="00000500000000000000" pitchFamily="50" charset="-34"/>
                <a:cs typeface="Chulabhorn Likit Text" panose="00000500000000000000" pitchFamily="50" charset="-34"/>
              </a:rPr>
              <a:t>5.5 </a:t>
            </a:r>
            <a:r>
              <a:rPr lang="th-TH" sz="1400" dirty="0">
                <a:latin typeface="Chulabhorn Likit Text" panose="00000500000000000000" pitchFamily="50" charset="-34"/>
                <a:cs typeface="Chulabhorn Likit Text" panose="00000500000000000000" pitchFamily="50" charset="-34"/>
              </a:rPr>
              <a:t>การตั้งค่าเผื่อหนี้สงสัยจะสูญของกองทุนพัฒนาบทบาท</a:t>
            </a:r>
            <a:r>
              <a:rPr lang="th-TH" sz="1400" dirty="0" smtClean="0">
                <a:latin typeface="Chulabhorn Likit Text" panose="00000500000000000000" pitchFamily="50" charset="-34"/>
                <a:cs typeface="Chulabhorn Likit Text" panose="00000500000000000000" pitchFamily="50" charset="-34"/>
              </a:rPr>
              <a:t>สตรี</a:t>
            </a:r>
          </a:p>
          <a:p>
            <a:pPr algn="thaiDist">
              <a:lnSpc>
                <a:spcPct val="130000"/>
              </a:lnSpc>
              <a:spcAft>
                <a:spcPts val="300"/>
              </a:spcAft>
            </a:pPr>
            <a:r>
              <a:rPr lang="th-TH" sz="1400" dirty="0" smtClean="0">
                <a:latin typeface="Chulabhorn Likit Text" panose="00000500000000000000" pitchFamily="50" charset="-34"/>
                <a:cs typeface="Chulabhorn Likit Text" panose="00000500000000000000" pitchFamily="50" charset="-34"/>
              </a:rPr>
              <a:t>5.6 </a:t>
            </a:r>
            <a:r>
              <a:rPr lang="th-TH" sz="1400" dirty="0">
                <a:latin typeface="Chulabhorn Likit Text" panose="00000500000000000000" pitchFamily="50" charset="-34"/>
                <a:cs typeface="Chulabhorn Likit Text" panose="00000500000000000000" pitchFamily="50" charset="-34"/>
              </a:rPr>
              <a:t>แก้ไขเพิ่มเติมข้อบังคับคณะกรรมการบริหารกองทุนพัฒนาบทบาทสตรีว่าด้วย</a:t>
            </a:r>
            <a:r>
              <a:rPr lang="th-TH" sz="1400" dirty="0" smtClean="0">
                <a:latin typeface="Chulabhorn Likit Text" panose="00000500000000000000" pitchFamily="50" charset="-34"/>
                <a:cs typeface="Chulabhorn Likit Text" panose="00000500000000000000" pitchFamily="50" charset="-34"/>
              </a:rPr>
              <a:t>การบริหารงาน</a:t>
            </a:r>
            <a:r>
              <a:rPr lang="th-TH" sz="1400" dirty="0">
                <a:latin typeface="Chulabhorn Likit Text" panose="00000500000000000000" pitchFamily="50" charset="-34"/>
                <a:cs typeface="Chulabhorn Likit Text" panose="00000500000000000000" pitchFamily="50" charset="-34"/>
              </a:rPr>
              <a:t>บุคคล พ.ศ. 2562</a:t>
            </a:r>
          </a:p>
        </p:txBody>
      </p:sp>
      <p:grpSp>
        <p:nvGrpSpPr>
          <p:cNvPr id="36" name="กลุ่ม 42"/>
          <p:cNvGrpSpPr/>
          <p:nvPr/>
        </p:nvGrpSpPr>
        <p:grpSpPr>
          <a:xfrm>
            <a:off x="216981" y="3537671"/>
            <a:ext cx="3777055" cy="524073"/>
            <a:chOff x="161648" y="1636233"/>
            <a:chExt cx="3548277" cy="471663"/>
          </a:xfrm>
          <a:effectLst>
            <a:outerShdw blurRad="50800" dist="50800" dir="5400000" algn="ctr" rotWithShape="0">
              <a:srgbClr val="000000">
                <a:alpha val="80000"/>
              </a:srgbClr>
            </a:outerShdw>
          </a:effectLst>
        </p:grpSpPr>
        <p:grpSp>
          <p:nvGrpSpPr>
            <p:cNvPr id="37" name="กลุ่ม 43"/>
            <p:cNvGrpSpPr/>
            <p:nvPr/>
          </p:nvGrpSpPr>
          <p:grpSpPr>
            <a:xfrm>
              <a:off x="161648" y="1636233"/>
              <a:ext cx="3548277" cy="471663"/>
              <a:chOff x="320530" y="1178512"/>
              <a:chExt cx="4672078" cy="471663"/>
            </a:xfrm>
          </p:grpSpPr>
          <p:sp>
            <p:nvSpPr>
              <p:cNvPr id="50" name="สี่เหลี่ยมผืนผ้ามุมมน 10"/>
              <p:cNvSpPr/>
              <p:nvPr/>
            </p:nvSpPr>
            <p:spPr>
              <a:xfrm>
                <a:off x="468984" y="1183256"/>
                <a:ext cx="4523624" cy="461963"/>
              </a:xfrm>
              <a:prstGeom prst="roundRect">
                <a:avLst/>
              </a:prstGeom>
              <a:solidFill>
                <a:schemeClr val="accent6">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endParaRPr lang="th-TH" sz="2000" b="1" dirty="0">
                  <a:solidFill>
                    <a:schemeClr val="tx1"/>
                  </a:solidFill>
                  <a:effectLst>
                    <a:outerShdw blurRad="38100" dist="38100" dir="2700000" algn="tl">
                      <a:srgbClr val="000000">
                        <a:alpha val="43137"/>
                      </a:srgbClr>
                    </a:outerShdw>
                  </a:effectLst>
                </a:endParaRPr>
              </a:p>
            </p:txBody>
          </p:sp>
          <p:sp>
            <p:nvSpPr>
              <p:cNvPr id="51" name="สี่เหลี่ยมผืนผ้ามุมมน 10"/>
              <p:cNvSpPr/>
              <p:nvPr/>
            </p:nvSpPr>
            <p:spPr>
              <a:xfrm>
                <a:off x="350838" y="1188212"/>
                <a:ext cx="4130433" cy="461963"/>
              </a:xfrm>
              <a:prstGeom prst="roundRect">
                <a:avLst/>
              </a:prstGeom>
              <a:solidFill>
                <a:srgbClr val="B0753A"/>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defTabSz="761945">
                  <a:defRPr/>
                </a:pPr>
                <a:endParaRPr lang="th-TH" sz="2000" b="1" dirty="0">
                  <a:solidFill>
                    <a:schemeClr val="tx1"/>
                  </a:solidFill>
                  <a:effectLst>
                    <a:outerShdw blurRad="38100" dist="38100" dir="2700000" algn="tl">
                      <a:srgbClr val="000000">
                        <a:alpha val="43137"/>
                      </a:srgbClr>
                    </a:outerShdw>
                  </a:effectLst>
                </a:endParaRPr>
              </a:p>
            </p:txBody>
          </p:sp>
          <p:sp>
            <p:nvSpPr>
              <p:cNvPr id="52" name="สี่เหลี่ยมผืนผ้ามุมมน 10"/>
              <p:cNvSpPr/>
              <p:nvPr/>
            </p:nvSpPr>
            <p:spPr>
              <a:xfrm>
                <a:off x="320530" y="1178512"/>
                <a:ext cx="4037948" cy="466067"/>
              </a:xfrm>
              <a:prstGeom prst="roundRect">
                <a:avLst/>
              </a:prstGeom>
              <a:solidFill>
                <a:srgbClr val="D5AB81">
                  <a:alpha val="60000"/>
                </a:srgbClr>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marL="596188" indent="-596188">
                  <a:lnSpc>
                    <a:spcPct val="150000"/>
                  </a:lnSpc>
                  <a:defRPr/>
                </a:pPr>
                <a:r>
                  <a:rPr lang="th-TH" sz="1500" b="1" dirty="0">
                    <a:solidFill>
                      <a:schemeClr val="tx1"/>
                    </a:solidFill>
                    <a:latin typeface="Chulabhorn Likit Text" panose="00000500000000000000" pitchFamily="50" charset="-34"/>
                    <a:cs typeface="Chulabhorn Likit Text" panose="00000500000000000000" pitchFamily="50" charset="-34"/>
                  </a:rPr>
                  <a:t>วาระที่ 6 </a:t>
                </a:r>
                <a:r>
                  <a:rPr lang="en-US" sz="1500" b="1" dirty="0">
                    <a:solidFill>
                      <a:schemeClr val="tx1"/>
                    </a:solidFill>
                    <a:latin typeface="Chulabhorn Likit Text" panose="00000500000000000000" pitchFamily="50" charset="-34"/>
                    <a:cs typeface="Chulabhorn Likit Text" panose="00000500000000000000" pitchFamily="50" charset="-34"/>
                  </a:rPr>
                  <a:t>:</a:t>
                </a:r>
                <a:r>
                  <a:rPr lang="th-TH" sz="1500" b="1" dirty="0">
                    <a:solidFill>
                      <a:schemeClr val="tx1"/>
                    </a:solidFill>
                    <a:latin typeface="Chulabhorn Likit Text" panose="00000500000000000000" pitchFamily="50" charset="-34"/>
                    <a:cs typeface="Chulabhorn Likit Text" panose="00000500000000000000" pitchFamily="50" charset="-34"/>
                  </a:rPr>
                  <a:t> เรื่องอื่น ๆ</a:t>
                </a:r>
              </a:p>
            </p:txBody>
          </p:sp>
        </p:grpSp>
        <p:sp>
          <p:nvSpPr>
            <p:cNvPr id="49" name="สี่เหลี่ยมผืนผ้า 44"/>
            <p:cNvSpPr/>
            <p:nvPr/>
          </p:nvSpPr>
          <p:spPr>
            <a:xfrm>
              <a:off x="3367755" y="1721372"/>
              <a:ext cx="335328" cy="360098"/>
            </a:xfrm>
            <a:prstGeom prst="rect">
              <a:avLst/>
            </a:prstGeom>
          </p:spPr>
          <p:txBody>
            <a:bodyPr wrap="none">
              <a:spAutoFit/>
            </a:bodyPr>
            <a:lstStyle/>
            <a:p>
              <a:r>
                <a:rPr lang="en-US" sz="2000" b="1" dirty="0">
                  <a:latin typeface="Chulabhorn Likit Text" panose="00000500000000000000" pitchFamily="50" charset="-34"/>
                  <a:cs typeface="Chulabhorn Likit Text" panose="00000500000000000000" pitchFamily="50" charset="-34"/>
                </a:rPr>
                <a:t>6</a:t>
              </a:r>
              <a:endParaRPr lang="th-TH" sz="2000" dirty="0">
                <a:latin typeface="Chulabhorn Likit Text" panose="00000500000000000000" pitchFamily="50" charset="-34"/>
                <a:cs typeface="Chulabhorn Likit Text" panose="00000500000000000000" pitchFamily="50" charset="-34"/>
              </a:endParaRPr>
            </a:p>
          </p:txBody>
        </p:sp>
      </p:grpSp>
      <p:sp>
        <p:nvSpPr>
          <p:cNvPr id="53" name="Rectangle 52"/>
          <p:cNvSpPr/>
          <p:nvPr/>
        </p:nvSpPr>
        <p:spPr>
          <a:xfrm>
            <a:off x="4146273" y="3656263"/>
            <a:ext cx="5546251" cy="307777"/>
          </a:xfrm>
          <a:prstGeom prst="rect">
            <a:avLst/>
          </a:prstGeom>
        </p:spPr>
        <p:txBody>
          <a:bodyPr wrap="square">
            <a:spAutoFit/>
          </a:bodyPr>
          <a:lstStyle/>
          <a:p>
            <a:r>
              <a:rPr lang="th-TH" sz="1400" dirty="0">
                <a:latin typeface="Chulabhorn Likit Text" panose="00000500000000000000" pitchFamily="50" charset="-34"/>
                <a:cs typeface="Chulabhorn Likit Text" panose="00000500000000000000" pitchFamily="50" charset="-34"/>
              </a:rPr>
              <a:t>-</a:t>
            </a:r>
            <a:endParaRPr lang="en-US" sz="1400" dirty="0">
              <a:latin typeface="Chulabhorn Likit Text" panose="00000500000000000000" pitchFamily="50" charset="-34"/>
              <a:cs typeface="Chulabhorn Likit Text" panose="00000500000000000000" pitchFamily="50" charset="-34"/>
            </a:endParaRPr>
          </a:p>
        </p:txBody>
      </p:sp>
      <p:grpSp>
        <p:nvGrpSpPr>
          <p:cNvPr id="54"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5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6"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590356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marL="0" marR="0" indent="0" algn="l" defTabSz="761970" rtl="0" eaLnBrk="1" fontAlgn="auto" latinLnBrk="0" hangingPunct="1">
                        <a:lnSpc>
                          <a:spcPct val="110000"/>
                        </a:lnSpc>
                        <a:spcBef>
                          <a:spcPts val="0"/>
                        </a:spcBef>
                        <a:spcAft>
                          <a:spcPts val="5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 6 การดำเนินงานตามนโยบายรัฐ/กระทรวงการคลัง</a:t>
                      </a:r>
                      <a:endParaRPr lang="th-TH" sz="1200"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10000"/>
                        </a:lnSpc>
                        <a:spcAft>
                          <a:spcPts val="50"/>
                        </a:spcAft>
                      </a:pPr>
                      <a:r>
                        <a:rPr lang="en-US" sz="1200" baseline="0" dirty="0" smtClean="0">
                          <a:solidFill>
                            <a:schemeClr val="tx1"/>
                          </a:solidFill>
                          <a:latin typeface="Chulabhorn Likit Text" panose="00000500000000000000" pitchFamily="50" charset="-34"/>
                          <a:cs typeface="Chulabhorn Likit Text" panose="00000500000000000000" pitchFamily="50" charset="-34"/>
                        </a:rPr>
                        <a:t>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ตัวชี้วัดที่ 6.1 การใช้จ่ายเงินตามแผนการใช้จ่ายที่ได้รับอนุมัติ</a:t>
                      </a:r>
                    </a:p>
                    <a:p>
                      <a:pPr>
                        <a:lnSpc>
                          <a:spcPct val="110000"/>
                        </a:lnSpc>
                        <a:spcAft>
                          <a:spcPts val="50"/>
                        </a:spcAft>
                      </a:pPr>
                      <a:r>
                        <a:rPr lang="th-TH" sz="1200" b="1" baseline="0" dirty="0" smtClean="0">
                          <a:solidFill>
                            <a:schemeClr val="tx1"/>
                          </a:solidFill>
                          <a:latin typeface="Chulabhorn Likit Text" panose="00000500000000000000" pitchFamily="50" charset="-34"/>
                          <a:cs typeface="Chulabhorn Likit Text" panose="00000500000000000000" pitchFamily="50" charset="-34"/>
                        </a:rPr>
                        <a:t>                                     (1) ร้อยละการใช้จ่ายงบลงทุนเทียบกับแผนการใช้จ่ายงบลงทุน ประจำปีบัญชี 2566 </a:t>
                      </a: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598311" y="1779189"/>
          <a:ext cx="9234312" cy="3890932"/>
        </p:xfrm>
        <a:graphic>
          <a:graphicData uri="http://schemas.openxmlformats.org/drawingml/2006/table">
            <a:tbl>
              <a:tblPr firstRow="1" bandRow="1">
                <a:tableStyleId>{5C22544A-7EE6-4342-B048-85BDC9FD1C3A}</a:tableStyleId>
              </a:tblPr>
              <a:tblGrid>
                <a:gridCol w="1805455">
                  <a:extLst>
                    <a:ext uri="{9D8B030D-6E8A-4147-A177-3AD203B41FA5}">
                      <a16:colId xmlns:a16="http://schemas.microsoft.com/office/drawing/2014/main" val="3410341719"/>
                    </a:ext>
                  </a:extLst>
                </a:gridCol>
                <a:gridCol w="1782079">
                  <a:extLst>
                    <a:ext uri="{9D8B030D-6E8A-4147-A177-3AD203B41FA5}">
                      <a16:colId xmlns:a16="http://schemas.microsoft.com/office/drawing/2014/main" val="1621477982"/>
                    </a:ext>
                  </a:extLst>
                </a:gridCol>
                <a:gridCol w="1878933">
                  <a:extLst>
                    <a:ext uri="{9D8B030D-6E8A-4147-A177-3AD203B41FA5}">
                      <a16:colId xmlns:a16="http://schemas.microsoft.com/office/drawing/2014/main" val="1015637610"/>
                    </a:ext>
                  </a:extLst>
                </a:gridCol>
                <a:gridCol w="1820823">
                  <a:extLst>
                    <a:ext uri="{9D8B030D-6E8A-4147-A177-3AD203B41FA5}">
                      <a16:colId xmlns:a16="http://schemas.microsoft.com/office/drawing/2014/main" val="712561912"/>
                    </a:ext>
                  </a:extLst>
                </a:gridCol>
                <a:gridCol w="1947022">
                  <a:extLst>
                    <a:ext uri="{9D8B030D-6E8A-4147-A177-3AD203B41FA5}">
                      <a16:colId xmlns:a16="http://schemas.microsoft.com/office/drawing/2014/main" val="1698986556"/>
                    </a:ext>
                  </a:extLst>
                </a:gridCol>
              </a:tblGrid>
              <a:tr h="266701">
                <a:tc gridSpan="5">
                  <a:txBody>
                    <a:bodyPr/>
                    <a:lstStyle/>
                    <a:p>
                      <a:pPr algn="ctr"/>
                      <a:r>
                        <a:rPr lang="th-TH" sz="12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66701">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1</a:t>
                      </a:r>
                    </a:p>
                  </a:txBody>
                  <a:tcPr>
                    <a:solidFill>
                      <a:srgbClr val="E8ABB5">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2</a:t>
                      </a:r>
                    </a:p>
                  </a:txBody>
                  <a:tcPr>
                    <a:solidFill>
                      <a:srgbClr val="D6D2C4">
                        <a:alpha val="96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3</a:t>
                      </a:r>
                    </a:p>
                  </a:txBody>
                  <a:tcPr>
                    <a:solidFill>
                      <a:schemeClr val="accent6">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4</a:t>
                      </a:r>
                    </a:p>
                  </a:txBody>
                  <a:tcPr>
                    <a:solidFill>
                      <a:schemeClr val="accent2">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5</a:t>
                      </a:r>
                    </a:p>
                  </a:txBody>
                  <a:tcPr>
                    <a:solidFill>
                      <a:schemeClr val="accent1">
                        <a:lumMod val="40000"/>
                        <a:lumOff val="60000"/>
                        <a:alpha val="60000"/>
                      </a:schemeClr>
                    </a:solidFill>
                  </a:tcPr>
                </a:tc>
                <a:extLst>
                  <a:ext uri="{0D108BD9-81ED-4DB2-BD59-A6C34878D82A}">
                    <a16:rowId xmlns:a16="http://schemas.microsoft.com/office/drawing/2014/main" val="555606659"/>
                  </a:ext>
                </a:extLst>
              </a:tr>
              <a:tr h="266701">
                <a:tc>
                  <a:txBody>
                    <a:bodyPr/>
                    <a:lstStyle/>
                    <a:p>
                      <a:pPr algn="ctr">
                        <a:lnSpc>
                          <a:spcPct val="100000"/>
                        </a:lnSpc>
                        <a:spcAft>
                          <a:spcPts val="0"/>
                        </a:spcAft>
                      </a:pPr>
                      <a:endParaRPr lang="th-TH" sz="1200" b="0" baseline="0" dirty="0">
                        <a:solidFill>
                          <a:srgbClr val="002060"/>
                        </a:solidFill>
                        <a:effectLst/>
                        <a:latin typeface="Chulabhorn Likit Text" panose="00000500000000000000" pitchFamily="50" charset="-34"/>
                        <a:ea typeface="Cordia New"/>
                        <a:cs typeface="Chulabhorn Likit Text" panose="00000500000000000000" pitchFamily="50" charset="-34"/>
                      </a:endParaRPr>
                    </a:p>
                  </a:txBody>
                  <a:tcPr anchor="ctr">
                    <a:solidFill>
                      <a:schemeClr val="bg1">
                        <a:lumMod val="95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h-TH" sz="1200" b="0" i="0" baseline="0" dirty="0">
                        <a:solidFill>
                          <a:srgbClr val="002060"/>
                        </a:solidFill>
                        <a:effectLst/>
                        <a:latin typeface="Chulabhorn Likit Text" panose="00000500000000000000" pitchFamily="50" charset="-34"/>
                        <a:ea typeface="Cordia New"/>
                        <a:cs typeface="Chulabhorn Likit Text" panose="00000500000000000000" pitchFamily="50" charset="-34"/>
                      </a:endParaRPr>
                    </a:p>
                  </a:txBody>
                  <a:tcPr anchor="ctr">
                    <a:solidFill>
                      <a:schemeClr val="bg1">
                        <a:lumMod val="95000"/>
                      </a:schemeClr>
                    </a:solidFill>
                  </a:tcPr>
                </a:tc>
                <a:tc>
                  <a:txBody>
                    <a:bodyPr/>
                    <a:lstStyle/>
                    <a:p>
                      <a:pPr algn="ctr">
                        <a:lnSpc>
                          <a:spcPct val="100000"/>
                        </a:lnSpc>
                      </a:pPr>
                      <a:endParaRPr lang="th-TH" sz="1200" b="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algn="ctr">
                        <a:lnSpc>
                          <a:spcPct val="100000"/>
                        </a:lnSpc>
                        <a:spcAft>
                          <a:spcPts val="0"/>
                        </a:spcAft>
                      </a:pPr>
                      <a:r>
                        <a:rPr lang="th-TH" sz="1200" b="1"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5</a:t>
                      </a:r>
                      <a:endParaRPr lang="en-US" sz="1200" b="1"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nchor="ctr">
                    <a:solidFill>
                      <a:schemeClr val="bg1">
                        <a:lumMod val="95000"/>
                      </a:schemeClr>
                    </a:solidFill>
                  </a:tcPr>
                </a:tc>
                <a:extLst>
                  <a:ext uri="{0D108BD9-81ED-4DB2-BD59-A6C34878D82A}">
                    <a16:rowId xmlns:a16="http://schemas.microsoft.com/office/drawing/2014/main" val="1918552377"/>
                  </a:ext>
                </a:extLst>
              </a:tr>
              <a:tr h="768988">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ได้น้อยกว่า                   มติ ครม. ร้อย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ละ 12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(88%)</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มติ ครม. ร้อยละ 9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(91%)</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มติ ครม. ร้อยละ 6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(94%)</a:t>
                      </a:r>
                    </a:p>
                  </a:txBody>
                  <a:tcPr>
                    <a:solidFill>
                      <a:schemeClr val="bg1">
                        <a:lumMod val="95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มติ ครม. ร้อยละ 3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(97%)</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ได้ตาม</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มติ ครม.                    ร้อยละ 100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(100%)</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70000"/>
                      </a:schemeClr>
                    </a:solidFill>
                  </a:tcPr>
                </a:tc>
                <a:extLst>
                  <a:ext uri="{0D108BD9-81ED-4DB2-BD59-A6C34878D82A}">
                    <a16:rowId xmlns:a16="http://schemas.microsoft.com/office/drawing/2014/main" val="583013406"/>
                  </a:ext>
                </a:extLst>
              </a:tr>
              <a:tr h="2277016">
                <a:tc gridSpan="5">
                  <a:txBody>
                    <a:bodyPr/>
                    <a:lstStyle/>
                    <a:p>
                      <a:pPr algn="l">
                        <a:lnSpc>
                          <a:spcPct val="150000"/>
                        </a:lnSpc>
                        <a:spcAft>
                          <a:spcPts val="0"/>
                        </a:spcAft>
                      </a:pPr>
                      <a:r>
                        <a:rPr lang="th-TH" sz="1100" b="1" i="0" u="sng"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100" b="1" i="0" u="none" baseline="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1" i="0" u="none" baseline="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100" b="1"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5</a:t>
                      </a:r>
                      <a:r>
                        <a:rPr lang="th-TH" sz="11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p>
                    <a:p>
                      <a:pPr algn="l">
                        <a:lnSpc>
                          <a:spcPct val="120000"/>
                        </a:lnSpc>
                      </a:pPr>
                      <a:r>
                        <a:rPr lang="th-TH" sz="1100" b="0" dirty="0" smtClean="0">
                          <a:solidFill>
                            <a:schemeClr val="tx1"/>
                          </a:solidFill>
                          <a:effectLst/>
                          <a:latin typeface="Chulabhorn Likit Text" panose="00000500000000000000" pitchFamily="50" charset="-34"/>
                          <a:ea typeface="Cordia New"/>
                          <a:cs typeface="Chulabhorn Likit Text" panose="00000500000000000000" pitchFamily="50" charset="-34"/>
                        </a:rPr>
                        <a:t>- งบประมาณจัดสรร</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895,600 บาท </a:t>
                      </a:r>
                    </a:p>
                    <a:p>
                      <a:pPr marL="0" indent="0" algn="l">
                        <a:lnSpc>
                          <a:spcPct val="120000"/>
                        </a:lnSpc>
                        <a:buFontTx/>
                        <a:buNone/>
                      </a:pP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ใช้จ่ายได้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869,353.80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บาท คงเหลือ 26,246.20 บาท </a:t>
                      </a:r>
                    </a:p>
                    <a:p>
                      <a:pPr marL="0" indent="0" algn="l">
                        <a:lnSpc>
                          <a:spcPct val="120000"/>
                        </a:lnSpc>
                        <a:buFontTx/>
                        <a:buNone/>
                      </a:pP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คิดเป็นร้อยละ 97.07 </a:t>
                      </a:r>
                    </a:p>
                    <a:p>
                      <a:pPr marL="0" indent="0" algn="l">
                        <a:lnSpc>
                          <a:spcPct val="120000"/>
                        </a:lnSpc>
                        <a:buFontTx/>
                        <a:buNone/>
                      </a:pPr>
                      <a:r>
                        <a:rPr lang="th-TH" sz="1100" b="1" u="sng"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100" b="1"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1"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endParaRPr lang="th-TH" sz="1100" b="1" u="sng"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0" indent="0" algn="l">
                        <a:lnSpc>
                          <a:spcPct val="120000"/>
                        </a:lnSpc>
                        <a:buFontTx/>
                        <a:buNone/>
                      </a:pP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ใช้จ่ายได้ตามมติ ครม. ร้อยละ 100 เนื่องจากความสามารถในการต่อรองราคา ส่งผลให้มูลค่าที่ทำสัญญาจัดซื้อจัดจ้างต่ำกว่าแผนที่วางไว้</a:t>
                      </a:r>
                    </a:p>
                    <a:p>
                      <a:pPr algn="l">
                        <a:lnSpc>
                          <a:spcPct val="120000"/>
                        </a:lnSpc>
                        <a:spcBef>
                          <a:spcPts val="600"/>
                        </a:spcBef>
                      </a:pPr>
                      <a:endParaRPr lang="th-TH" sz="1400" b="1" u="sng"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11"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1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379396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7333362"/>
              </p:ext>
            </p:extLst>
          </p:nvPr>
        </p:nvGraphicFramePr>
        <p:xfrm>
          <a:off x="-11289" y="633682"/>
          <a:ext cx="10163333" cy="5081317"/>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00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59308">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marL="0" marR="0" indent="0" algn="l" defTabSz="761970" rtl="0" eaLnBrk="1" fontAlgn="auto" latinLnBrk="0" hangingPunct="1">
                        <a:lnSpc>
                          <a:spcPct val="100000"/>
                        </a:lnSpc>
                        <a:spcBef>
                          <a:spcPts val="0"/>
                        </a:spcBef>
                        <a:spcAft>
                          <a:spcPts val="50"/>
                        </a:spcAft>
                        <a:buClrTx/>
                        <a:buSzTx/>
                        <a:buFontTx/>
                        <a:buNone/>
                        <a:tabLst/>
                        <a:defRPr/>
                      </a:pPr>
                      <a:r>
                        <a:rPr lang="th-TH" sz="13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300" b="1" baseline="0" dirty="0" smtClean="0">
                          <a:solidFill>
                            <a:schemeClr val="tx1"/>
                          </a:solidFill>
                          <a:latin typeface="Chulabhorn Likit Text" panose="00000500000000000000" pitchFamily="50" charset="-34"/>
                          <a:cs typeface="Chulabhorn Likit Text" panose="00000500000000000000" pitchFamily="50" charset="-34"/>
                        </a:rPr>
                        <a:t> 6 การดำเนินงานตามนโยบายรัฐ/กระทรวงการคลัง</a:t>
                      </a:r>
                      <a:endParaRPr lang="th-TH" sz="1300" baseline="0" dirty="0" smtClean="0">
                        <a:solidFill>
                          <a:schemeClr val="tx1"/>
                        </a:solidFill>
                        <a:latin typeface="Chulabhorn Likit Text" panose="00000500000000000000" pitchFamily="50" charset="-34"/>
                        <a:cs typeface="Chulabhorn Likit Text" panose="00000500000000000000" pitchFamily="50" charset="-34"/>
                      </a:endParaRPr>
                    </a:p>
                    <a:p>
                      <a:pPr>
                        <a:spcAft>
                          <a:spcPts val="50"/>
                        </a:spcAft>
                      </a:pPr>
                      <a:r>
                        <a:rPr lang="en-US" sz="1300" baseline="0" dirty="0" smtClean="0">
                          <a:solidFill>
                            <a:schemeClr val="tx1"/>
                          </a:solidFill>
                          <a:latin typeface="Chulabhorn Likit Text" panose="00000500000000000000" pitchFamily="50" charset="-34"/>
                          <a:cs typeface="Chulabhorn Likit Text" panose="00000500000000000000" pitchFamily="50" charset="-34"/>
                        </a:rPr>
                        <a:t>            </a:t>
                      </a:r>
                      <a:r>
                        <a:rPr lang="th-TH" sz="1300" b="1" baseline="0" dirty="0" smtClean="0">
                          <a:solidFill>
                            <a:schemeClr val="tx1"/>
                          </a:solidFill>
                          <a:latin typeface="Chulabhorn Likit Text" panose="00000500000000000000" pitchFamily="50" charset="-34"/>
                          <a:cs typeface="Chulabhorn Likit Text" panose="00000500000000000000" pitchFamily="50" charset="-34"/>
                        </a:rPr>
                        <a:t>ตัวชี้วัดที่ 6.1 การใช้จ่ายเงินตามแผนการใช้จ่ายที่ได้รับอนุมัติ</a:t>
                      </a:r>
                    </a:p>
                    <a:p>
                      <a:pPr>
                        <a:spcAft>
                          <a:spcPts val="50"/>
                        </a:spcAft>
                      </a:pPr>
                      <a:r>
                        <a:rPr lang="th-TH" sz="1300" b="1" baseline="0" dirty="0" smtClean="0">
                          <a:solidFill>
                            <a:schemeClr val="tx1"/>
                          </a:solidFill>
                          <a:latin typeface="Chulabhorn Likit Text" panose="00000500000000000000" pitchFamily="50" charset="-34"/>
                          <a:cs typeface="Chulabhorn Likit Text" panose="00000500000000000000" pitchFamily="50" charset="-34"/>
                        </a:rPr>
                        <a:t>                                     (2) ร้อยละการใช้จ่ายภาพรวมเทียบกับแผนการใช้จ่ายภาพรวม ประจำปีบัญชี 2566</a:t>
                      </a:r>
                      <a:endParaRPr lang="th-TH" sz="1400" baseline="0" dirty="0">
                        <a:solidFill>
                          <a:schemeClr val="tx1"/>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chemeClr val="tx1"/>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33028453"/>
              </p:ext>
            </p:extLst>
          </p:nvPr>
        </p:nvGraphicFramePr>
        <p:xfrm>
          <a:off x="637584" y="1789090"/>
          <a:ext cx="9070860" cy="3876680"/>
        </p:xfrm>
        <a:graphic>
          <a:graphicData uri="http://schemas.openxmlformats.org/drawingml/2006/table">
            <a:tbl>
              <a:tblPr firstRow="1" bandRow="1">
                <a:tableStyleId>{5C22544A-7EE6-4342-B048-85BDC9FD1C3A}</a:tableStyleId>
              </a:tblPr>
              <a:tblGrid>
                <a:gridCol w="1773499">
                  <a:extLst>
                    <a:ext uri="{9D8B030D-6E8A-4147-A177-3AD203B41FA5}">
                      <a16:colId xmlns:a16="http://schemas.microsoft.com/office/drawing/2014/main" val="3410341719"/>
                    </a:ext>
                  </a:extLst>
                </a:gridCol>
                <a:gridCol w="1750535">
                  <a:extLst>
                    <a:ext uri="{9D8B030D-6E8A-4147-A177-3AD203B41FA5}">
                      <a16:colId xmlns:a16="http://schemas.microsoft.com/office/drawing/2014/main" val="1621477982"/>
                    </a:ext>
                  </a:extLst>
                </a:gridCol>
                <a:gridCol w="1845674">
                  <a:extLst>
                    <a:ext uri="{9D8B030D-6E8A-4147-A177-3AD203B41FA5}">
                      <a16:colId xmlns:a16="http://schemas.microsoft.com/office/drawing/2014/main" val="1015637610"/>
                    </a:ext>
                  </a:extLst>
                </a:gridCol>
                <a:gridCol w="1788593">
                  <a:extLst>
                    <a:ext uri="{9D8B030D-6E8A-4147-A177-3AD203B41FA5}">
                      <a16:colId xmlns:a16="http://schemas.microsoft.com/office/drawing/2014/main" val="712561912"/>
                    </a:ext>
                  </a:extLst>
                </a:gridCol>
                <a:gridCol w="1912559">
                  <a:extLst>
                    <a:ext uri="{9D8B030D-6E8A-4147-A177-3AD203B41FA5}">
                      <a16:colId xmlns:a16="http://schemas.microsoft.com/office/drawing/2014/main" val="1698986556"/>
                    </a:ext>
                  </a:extLst>
                </a:gridCol>
              </a:tblGrid>
              <a:tr h="280639">
                <a:tc gridSpan="5">
                  <a:txBody>
                    <a:bodyPr/>
                    <a:lstStyle/>
                    <a:p>
                      <a:pPr algn="ctr"/>
                      <a:r>
                        <a:rPr lang="th-TH" sz="13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68076">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schemeClr>
                    </a:solidFill>
                  </a:tcPr>
                </a:tc>
                <a:extLst>
                  <a:ext uri="{0D108BD9-81ED-4DB2-BD59-A6C34878D82A}">
                    <a16:rowId xmlns:a16="http://schemas.microsoft.com/office/drawing/2014/main" val="555606659"/>
                  </a:ext>
                </a:extLst>
              </a:tr>
              <a:tr h="338243">
                <a:tc>
                  <a:txBody>
                    <a:bodyPr/>
                    <a:lstStyle/>
                    <a:p>
                      <a:pPr algn="ctr">
                        <a:lnSpc>
                          <a:spcPct val="130000"/>
                        </a:lnSpc>
                        <a:spcAft>
                          <a:spcPts val="0"/>
                        </a:spcAft>
                      </a:pPr>
                      <a:r>
                        <a:rPr lang="th-TH" sz="1200" b="0" baseline="0" dirty="0">
                          <a:solidFill>
                            <a:srgbClr val="C00000"/>
                          </a:solidFill>
                          <a:effectLst/>
                          <a:latin typeface="Chulabhorn Likit Text" panose="00000500000000000000" pitchFamily="50" charset="-34"/>
                          <a:ea typeface="Cordia New"/>
                          <a:cs typeface="Chulabhorn Likit Text" panose="00000500000000000000" pitchFamily="50" charset="-34"/>
                        </a:rPr>
                        <a:t>1</a:t>
                      </a:r>
                    </a:p>
                  </a:txBody>
                  <a:tcPr anchor="ctr">
                    <a:solidFill>
                      <a:schemeClr val="bg1">
                        <a:lumMod val="95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endParaRPr lang="th-TH" sz="1300" b="0" i="0" baseline="0" dirty="0">
                        <a:solidFill>
                          <a:srgbClr val="002060"/>
                        </a:solidFill>
                        <a:effectLst/>
                        <a:latin typeface="Chulabhorn Likit Text" panose="00000500000000000000" pitchFamily="50" charset="-34"/>
                        <a:ea typeface="Cordia New"/>
                        <a:cs typeface="Chulabhorn Likit Text" panose="00000500000000000000" pitchFamily="50" charset="-34"/>
                      </a:endParaRPr>
                    </a:p>
                  </a:txBody>
                  <a:tcPr anchor="ctr">
                    <a:solidFill>
                      <a:schemeClr val="bg1">
                        <a:lumMod val="95000"/>
                      </a:schemeClr>
                    </a:solidFill>
                  </a:tcPr>
                </a:tc>
                <a:tc>
                  <a:txBody>
                    <a:bodyPr/>
                    <a:lstStyle/>
                    <a:p>
                      <a:pPr algn="ctr"/>
                      <a:endParaRPr lang="th-TH" sz="1000" b="0"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algn="ctr">
                        <a:lnSpc>
                          <a:spcPct val="120000"/>
                        </a:lnSpc>
                        <a:spcAft>
                          <a:spcPts val="0"/>
                        </a:spcAft>
                      </a:pPr>
                      <a:endParaRPr lang="en-US" sz="1000" b="0" i="0" dirty="0">
                        <a:solidFill>
                          <a:srgbClr val="002060"/>
                        </a:solidFill>
                        <a:effectLst/>
                        <a:latin typeface="Chulabhorn Likit Text" panose="00000500000000000000" pitchFamily="50" charset="-34"/>
                        <a:ea typeface="Cordia New"/>
                        <a:cs typeface="Chulabhorn Likit Text" panose="00000500000000000000" pitchFamily="50" charset="-34"/>
                      </a:endParaRPr>
                    </a:p>
                  </a:txBody>
                  <a:tcPr anchor="ctr">
                    <a:solidFill>
                      <a:schemeClr val="bg1">
                        <a:lumMod val="95000"/>
                      </a:schemeClr>
                    </a:solidFill>
                  </a:tcPr>
                </a:tc>
                <a:extLst>
                  <a:ext uri="{0D108BD9-81ED-4DB2-BD59-A6C34878D82A}">
                    <a16:rowId xmlns:a16="http://schemas.microsoft.com/office/drawing/2014/main" val="1918552377"/>
                  </a:ext>
                </a:extLst>
              </a:tr>
              <a:tr h="766586">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มติ ครม. ร้อยละ 12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(88%)</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มติ ครม. ร้อยละ 9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(91%)</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มติ ครม. ร้อยละ 6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(94%)</a:t>
                      </a:r>
                    </a:p>
                  </a:txBody>
                  <a:tcPr>
                    <a:solidFill>
                      <a:schemeClr val="bg1">
                        <a:lumMod val="95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ได้น้อย</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กว่า </a:t>
                      </a:r>
                      <a:endPar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algn="ctr">
                        <a:lnSpc>
                          <a:spcPct val="130000"/>
                        </a:lnSpc>
                        <a:spcAft>
                          <a:spcPts val="0"/>
                        </a:spcAft>
                      </a:pP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มติ </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ครม. ร้อยละ 3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(97%)</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schemeClr>
                    </a:solidFill>
                  </a:tcPr>
                </a:tc>
                <a:tc>
                  <a:txBody>
                    <a:bodyPr/>
                    <a:lstStyle/>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ใช้จ่าย</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ได้ตาม</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มติ ครม.                  </a:t>
                      </a:r>
                      <a:endPar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algn="ctr">
                        <a:lnSpc>
                          <a:spcPct val="130000"/>
                        </a:lnSpc>
                        <a:spcAft>
                          <a:spcPts val="0"/>
                        </a:spcAft>
                      </a:pP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ร้อยละ 100  </a:t>
                      </a:r>
                    </a:p>
                    <a:p>
                      <a:pPr algn="ctr">
                        <a:lnSpc>
                          <a:spcPct val="130000"/>
                        </a:lnSpc>
                        <a:spcAft>
                          <a:spcPts val="0"/>
                        </a:spcAft>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(100%)</a:t>
                      </a:r>
                      <a:endParaRPr lang="en-US" sz="1200" b="1"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schemeClr>
                    </a:solidFill>
                  </a:tcPr>
                </a:tc>
                <a:extLst>
                  <a:ext uri="{0D108BD9-81ED-4DB2-BD59-A6C34878D82A}">
                    <a16:rowId xmlns:a16="http://schemas.microsoft.com/office/drawing/2014/main" val="583013406"/>
                  </a:ext>
                </a:extLst>
              </a:tr>
              <a:tr h="2172848">
                <a:tc gridSpan="5">
                  <a:txBody>
                    <a:bodyPr/>
                    <a:lstStyle/>
                    <a:p>
                      <a:pPr algn="l">
                        <a:lnSpc>
                          <a:spcPct val="150000"/>
                        </a:lnSpc>
                        <a:spcAft>
                          <a:spcPts val="0"/>
                        </a:spcAft>
                      </a:pPr>
                      <a:r>
                        <a:rPr lang="th-TH" sz="1100" b="1" i="0" u="sng" dirty="0">
                          <a:solidFill>
                            <a:srgbClr val="C00000"/>
                          </a:solidFill>
                          <a:effectLst/>
                          <a:latin typeface="Chulabhorn Likit Text" panose="00000500000000000000" pitchFamily="50" charset="-34"/>
                          <a:ea typeface="Cordia New"/>
                          <a:cs typeface="Chulabhorn Likit Text" panose="00000500000000000000" pitchFamily="50" charset="-34"/>
                        </a:rPr>
                        <a:t>ผลงาน</a:t>
                      </a:r>
                      <a:r>
                        <a:rPr lang="th-TH" sz="11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en-US" sz="1100" b="1" i="0" u="none" baseline="0" dirty="0">
                          <a:solidFill>
                            <a:srgbClr val="C00000"/>
                          </a:solidFill>
                          <a:effectLst/>
                          <a:latin typeface="Chulabhorn Likit Text" panose="00000500000000000000" pitchFamily="50" charset="-34"/>
                          <a:ea typeface="Cordia New"/>
                          <a:cs typeface="Chulabhorn Likit Text" panose="00000500000000000000" pitchFamily="50" charset="-34"/>
                        </a:rPr>
                        <a:t>: </a:t>
                      </a:r>
                      <a:r>
                        <a:rPr lang="th-TH" sz="1100" b="1" i="0" dirty="0">
                          <a:solidFill>
                            <a:srgbClr val="C00000"/>
                          </a:solidFill>
                          <a:effectLst/>
                          <a:latin typeface="Chulabhorn Likit Text" panose="00000500000000000000" pitchFamily="50" charset="-34"/>
                          <a:ea typeface="Cordia New"/>
                          <a:cs typeface="Chulabhorn Likit Text" panose="00000500000000000000" pitchFamily="50" charset="-34"/>
                        </a:rPr>
                        <a:t>ได้ค่าเกณฑ์วัดระดับ </a:t>
                      </a:r>
                      <a:r>
                        <a:rPr lang="th-TH" sz="1100" b="1" i="0" dirty="0" smtClean="0">
                          <a:solidFill>
                            <a:srgbClr val="C00000"/>
                          </a:solidFill>
                          <a:effectLst/>
                          <a:latin typeface="Chulabhorn Likit Text" panose="00000500000000000000" pitchFamily="50" charset="-34"/>
                          <a:ea typeface="Cordia New"/>
                          <a:cs typeface="Chulabhorn Likit Text" panose="00000500000000000000" pitchFamily="50" charset="-34"/>
                        </a:rPr>
                        <a:t>1</a:t>
                      </a:r>
                      <a:endParaRPr lang="th-TH" sz="1100" b="0" i="0" dirty="0">
                        <a:solidFill>
                          <a:srgbClr val="C00000"/>
                        </a:solidFill>
                        <a:effectLst/>
                        <a:latin typeface="Chulabhorn Likit Text" panose="00000500000000000000" pitchFamily="50" charset="-34"/>
                        <a:ea typeface="Cordia New"/>
                        <a:cs typeface="Chulabhorn Likit Text" panose="00000500000000000000" pitchFamily="50" charset="-34"/>
                      </a:endParaRPr>
                    </a:p>
                    <a:p>
                      <a:pPr marL="171450" indent="-171450" algn="l">
                        <a:lnSpc>
                          <a:spcPct val="120000"/>
                        </a:lnSpc>
                        <a:buFontTx/>
                        <a:buChar char="-"/>
                      </a:pPr>
                      <a:r>
                        <a:rPr lang="th-TH" sz="1100" b="0" dirty="0" smtClean="0">
                          <a:solidFill>
                            <a:schemeClr val="tx1"/>
                          </a:solidFill>
                          <a:effectLst/>
                          <a:latin typeface="Chulabhorn Likit Text" panose="00000500000000000000" pitchFamily="50" charset="-34"/>
                          <a:ea typeface="Cordia New"/>
                          <a:cs typeface="Chulabhorn Likit Text" panose="00000500000000000000" pitchFamily="50" charset="-34"/>
                        </a:rPr>
                        <a:t>งบประมาณ</a:t>
                      </a:r>
                      <a:r>
                        <a:rPr lang="th-TH" sz="1100" b="0" dirty="0">
                          <a:solidFill>
                            <a:schemeClr val="tx1"/>
                          </a:solidFill>
                          <a:effectLst/>
                          <a:latin typeface="Chulabhorn Likit Text" panose="00000500000000000000" pitchFamily="50" charset="-34"/>
                          <a:ea typeface="Cordia New"/>
                          <a:cs typeface="Chulabhorn Likit Text" panose="00000500000000000000" pitchFamily="50" charset="-34"/>
                        </a:rPr>
                        <a:t>จัดสรร</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961,432,950 </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บาท </a:t>
                      </a:r>
                      <a:endPar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marL="171450" indent="-171450" algn="l">
                        <a:lnSpc>
                          <a:spcPct val="120000"/>
                        </a:lnSpc>
                        <a:buFontTx/>
                        <a:buChar char="-"/>
                      </a:pP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ใช้จ่ายได้ </a:t>
                      </a:r>
                      <a:r>
                        <a:rPr lang="th-TH" sz="11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804,588,049.64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บาท </a:t>
                      </a:r>
                    </a:p>
                    <a:p>
                      <a:pPr marL="171450" indent="-171450" algn="l">
                        <a:lnSpc>
                          <a:spcPct val="120000"/>
                        </a:lnSpc>
                        <a:buFontTx/>
                        <a:buChar char="-"/>
                      </a:pP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คงเหลือ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156,844,900.36</a:t>
                      </a:r>
                      <a:r>
                        <a:rPr lang="th-TH" sz="11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บาท </a:t>
                      </a:r>
                    </a:p>
                    <a:p>
                      <a:pPr marL="171450" indent="-171450" algn="l">
                        <a:lnSpc>
                          <a:spcPct val="120000"/>
                        </a:lnSpc>
                        <a:buFontTx/>
                        <a:buChar char="-"/>
                      </a:pP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คิด</a:t>
                      </a: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เป็นร้อยละ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83.69</a:t>
                      </a:r>
                      <a:endPar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endParaRPr>
                    </a:p>
                    <a:p>
                      <a:pPr marL="0" indent="0" algn="l">
                        <a:lnSpc>
                          <a:spcPct val="100000"/>
                        </a:lnSpc>
                        <a:spcBef>
                          <a:spcPts val="600"/>
                        </a:spcBef>
                        <a:buFontTx/>
                        <a:buNone/>
                      </a:pPr>
                      <a:r>
                        <a:rPr lang="th-TH" sz="1100" b="1" u="sng"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100" b="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100" b="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endParaRPr lang="th-TH" sz="1100" b="1" u="sng" baseline="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0" indent="0" algn="l">
                        <a:lnSpc>
                          <a:spcPct val="120000"/>
                        </a:lnSpc>
                        <a:buFontTx/>
                        <a:buNone/>
                      </a:pPr>
                      <a:r>
                        <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rPr>
                        <a:t>- </a:t>
                      </a:r>
                      <a:r>
                        <a:rPr lang="th-TH" sz="1100" b="0"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เร่งรัดการใช้จ่ายให้เป็นไปตามมติ ครม. ร้อยละ 100</a:t>
                      </a:r>
                      <a:endParaRPr lang="th-TH" sz="1100" b="0" baseline="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alpha val="80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8" name="กลุ่ม 52">
            <a:extLst>
              <a:ext uri="{FF2B5EF4-FFF2-40B4-BE49-F238E27FC236}">
                <a16:creationId xmlns:a16="http://schemas.microsoft.com/office/drawing/2014/main" id="{84E5CB32-C22A-40FB-BE79-3F261B775F5E}"/>
              </a:ext>
            </a:extLst>
          </p:cNvPr>
          <p:cNvGrpSpPr/>
          <p:nvPr/>
        </p:nvGrpSpPr>
        <p:grpSpPr>
          <a:xfrm>
            <a:off x="-11289" y="-1727"/>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901574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289" y="633682"/>
          <a:ext cx="10163333" cy="5088059"/>
        </p:xfrm>
        <a:graphic>
          <a:graphicData uri="http://schemas.openxmlformats.org/drawingml/2006/table">
            <a:tbl>
              <a:tblPr firstRow="1" bandRow="1"/>
              <a:tblGrid>
                <a:gridCol w="10163333">
                  <a:extLst>
                    <a:ext uri="{9D8B030D-6E8A-4147-A177-3AD203B41FA5}">
                      <a16:colId xmlns:a16="http://schemas.microsoft.com/office/drawing/2014/main" val="20000"/>
                    </a:ext>
                  </a:extLst>
                </a:gridCol>
              </a:tblGrid>
              <a:tr h="422569">
                <a:tc>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r>
                        <a:rPr lang="th-TH" sz="1400" dirty="0">
                          <a:ln>
                            <a:noFill/>
                          </a:ln>
                          <a:solidFill>
                            <a:schemeClr val="tx1"/>
                          </a:solidFill>
                          <a:latin typeface="Chulabhorn Likit Text" panose="00000500000000000000" pitchFamily="50" charset="-34"/>
                          <a:cs typeface="Chulabhorn Likit Text" panose="00000500000000000000" pitchFamily="50" charset="-34"/>
                        </a:rPr>
                        <a:t>การประเมินผลการดำเนินงานทุนหมุนเวียน</a:t>
                      </a:r>
                      <a:r>
                        <a:rPr lang="th-TH" sz="1400" baseline="0" dirty="0">
                          <a:ln>
                            <a:noFill/>
                          </a:ln>
                          <a:solidFill>
                            <a:schemeClr val="tx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ln>
                            <a:noFill/>
                          </a:ln>
                          <a:solidFill>
                            <a:schemeClr val="tx1"/>
                          </a:solidFill>
                          <a:latin typeface="Chulabhorn Likit Text" panose="00000500000000000000" pitchFamily="50" charset="-34"/>
                          <a:cs typeface="Chulabhorn Likit Text" panose="00000500000000000000" pitchFamily="50" charset="-34"/>
                        </a:rPr>
                        <a:t>2566</a:t>
                      </a:r>
                      <a:endParaRPr lang="en-US" sz="1400" dirty="0">
                        <a:ln>
                          <a:noFill/>
                        </a:ln>
                        <a:solidFill>
                          <a:schemeClr val="tx1"/>
                        </a:solidFill>
                        <a:latin typeface="Chulabhorn Likit Text" panose="00000500000000000000" pitchFamily="50" charset="-34"/>
                        <a:cs typeface="Chulabhorn Likit Text" panose="00000500000000000000" pitchFamily="50" charset="-34"/>
                      </a:endParaRPr>
                    </a:p>
                  </a:txBody>
                  <a:tcPr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DCC9"/>
                    </a:solidFill>
                  </a:tcPr>
                </a:tc>
                <a:extLst>
                  <a:ext uri="{0D108BD9-81ED-4DB2-BD59-A6C34878D82A}">
                    <a16:rowId xmlns:a16="http://schemas.microsoft.com/office/drawing/2014/main" val="10000"/>
                  </a:ext>
                </a:extLst>
              </a:tr>
              <a:tr h="4665490">
                <a:tc>
                  <a:txBody>
                    <a:bodyPr/>
                    <a:lstStyle>
                      <a:lvl1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1pPr>
                      <a:lvl2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2pPr>
                      <a:lvl3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3pPr>
                      <a:lvl4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4pPr>
                      <a:lvl5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5pPr>
                      <a:lvl6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6pPr>
                      <a:lvl7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7pPr>
                      <a:lvl8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8pPr>
                      <a:lvl9pPr marR="0" algn="l" rtl="0">
                        <a:lnSpc>
                          <a:spcPct val="100000"/>
                        </a:lnSpc>
                        <a:spcBef>
                          <a:spcPts val="0"/>
                        </a:spcBef>
                        <a:spcAft>
                          <a:spcPts val="0"/>
                        </a:spcAft>
                        <a:buNone/>
                        <a:defRPr sz="1400" b="0" i="0" u="none" strike="noStrike" cap="none">
                          <a:solidFill>
                            <a:schemeClr val="dk1"/>
                          </a:solidFill>
                          <a:latin typeface="TH Chakra Petch"/>
                          <a:cs typeface="TH Chakra Petch"/>
                          <a:sym typeface="Arial"/>
                        </a:defRPr>
                      </a:lvl9pPr>
                    </a:lstStyle>
                    <a:p>
                      <a:pPr>
                        <a:lnSpc>
                          <a:spcPct val="150000"/>
                        </a:lnSpc>
                        <a:spcAft>
                          <a:spcPts val="50"/>
                        </a:spcAft>
                      </a:pPr>
                      <a:r>
                        <a:rPr lang="th-TH" sz="1400" b="1" dirty="0" smtClean="0">
                          <a:solidFill>
                            <a:schemeClr val="tx1"/>
                          </a:solidFill>
                          <a:latin typeface="Chulabhorn Likit Text" panose="00000500000000000000" pitchFamily="50" charset="-34"/>
                          <a:cs typeface="Chulabhorn Likit Text" panose="00000500000000000000" pitchFamily="50" charset="-34"/>
                        </a:rPr>
                        <a:t>ด้านที่</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 6 การดำเนินงานตามนโยบายภาครัฐ/กระทรวงการคลัง</a:t>
                      </a:r>
                      <a:endParaRPr lang="th-TH" sz="1400" baseline="0" dirty="0" smtClean="0">
                        <a:solidFill>
                          <a:schemeClr val="tx1"/>
                        </a:solidFill>
                        <a:latin typeface="Chulabhorn Likit Text" panose="00000500000000000000" pitchFamily="50" charset="-34"/>
                        <a:cs typeface="Chulabhorn Likit Text" panose="00000500000000000000" pitchFamily="50" charset="-34"/>
                      </a:endParaRPr>
                    </a:p>
                    <a:p>
                      <a:pPr>
                        <a:spcAft>
                          <a:spcPts val="50"/>
                        </a:spcAft>
                      </a:pPr>
                      <a:r>
                        <a:rPr lang="th-TH" sz="11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400" b="1" baseline="0" dirty="0" smtClean="0">
                          <a:solidFill>
                            <a:schemeClr val="tx1"/>
                          </a:solidFill>
                          <a:latin typeface="Chulabhorn Likit Text" panose="00000500000000000000" pitchFamily="50" charset="-34"/>
                          <a:cs typeface="Chulabhorn Likit Text" panose="00000500000000000000" pitchFamily="50" charset="-34"/>
                        </a:rPr>
                        <a:t>ตัวชี้วัดที่ 6.2 การดำเนินการตามแผนพัฒนาระบบการจ่ายเงิน และการรับเงินของทุนหมุนเวียนผ่านระบบอิเล็กทรอนิกส์</a:t>
                      </a: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1400" b="0" i="0" u="none" strike="noStrike" kern="1200" cap="none" dirty="0">
                        <a:solidFill>
                          <a:srgbClr val="002060"/>
                        </a:solidFill>
                        <a:effectLst/>
                        <a:latin typeface="Chulabhorn Likit Text" panose="00000500000000000000" pitchFamily="50" charset="-34"/>
                        <a:ea typeface="+mn-ea"/>
                        <a:cs typeface="Chulabhorn Likit Text" panose="00000500000000000000" pitchFamily="50" charset="-34"/>
                        <a:sym typeface="Arial"/>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solidFill>
                          <a:srgbClr val="002060"/>
                        </a:solidFill>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th-TH" sz="1400" baseline="0" dirty="0">
                        <a:latin typeface="Chulabhorn Likit Text" panose="00000500000000000000" pitchFamily="50" charset="-34"/>
                        <a:cs typeface="Chulabhorn Likit Text" panose="00000500000000000000" pitchFamily="50" charset="-34"/>
                      </a:endParaRPr>
                    </a:p>
                    <a:p>
                      <a:endParaRPr lang="en-US" sz="1400" dirty="0">
                        <a:latin typeface="Chulabhorn Likit Text" panose="00000500000000000000" pitchFamily="50" charset="-34"/>
                        <a:cs typeface="Chulabhorn Likit Text" panose="00000500000000000000" pitchFamily="50" charset="-34"/>
                      </a:endParaRPr>
                    </a:p>
                    <a:p>
                      <a:endParaRPr lang="th-TH" sz="1400" b="1" baseline="0" dirty="0">
                        <a:latin typeface="Chulabhorn Likit Text" panose="00000500000000000000" pitchFamily="50" charset="-34"/>
                        <a:cs typeface="Chulabhorn Likit Text" panose="00000500000000000000" pitchFamily="50" charset="-34"/>
                      </a:endParaRPr>
                    </a:p>
                    <a:p>
                      <a:endParaRPr lang="en-US" sz="1400" b="1" dirty="0">
                        <a:latin typeface="Chulabhorn Likit Text" panose="00000500000000000000" pitchFamily="50" charset="-34"/>
                        <a:cs typeface="Chulabhorn Likit Text" panose="00000500000000000000" pitchFamily="50" charset="-34"/>
                      </a:endParaRPr>
                    </a:p>
                  </a:txBody>
                  <a:tcPr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520956" y="1717624"/>
          <a:ext cx="9118088" cy="4004116"/>
        </p:xfrm>
        <a:graphic>
          <a:graphicData uri="http://schemas.openxmlformats.org/drawingml/2006/table">
            <a:tbl>
              <a:tblPr firstRow="1" bandRow="1">
                <a:tableStyleId>{5C22544A-7EE6-4342-B048-85BDC9FD1C3A}</a:tableStyleId>
              </a:tblPr>
              <a:tblGrid>
                <a:gridCol w="1782733">
                  <a:extLst>
                    <a:ext uri="{9D8B030D-6E8A-4147-A177-3AD203B41FA5}">
                      <a16:colId xmlns:a16="http://schemas.microsoft.com/office/drawing/2014/main" val="3410341719"/>
                    </a:ext>
                  </a:extLst>
                </a:gridCol>
                <a:gridCol w="1759650">
                  <a:extLst>
                    <a:ext uri="{9D8B030D-6E8A-4147-A177-3AD203B41FA5}">
                      <a16:colId xmlns:a16="http://schemas.microsoft.com/office/drawing/2014/main" val="1621477982"/>
                    </a:ext>
                  </a:extLst>
                </a:gridCol>
                <a:gridCol w="1855283">
                  <a:extLst>
                    <a:ext uri="{9D8B030D-6E8A-4147-A177-3AD203B41FA5}">
                      <a16:colId xmlns:a16="http://schemas.microsoft.com/office/drawing/2014/main" val="1015637610"/>
                    </a:ext>
                  </a:extLst>
                </a:gridCol>
                <a:gridCol w="1797905">
                  <a:extLst>
                    <a:ext uri="{9D8B030D-6E8A-4147-A177-3AD203B41FA5}">
                      <a16:colId xmlns:a16="http://schemas.microsoft.com/office/drawing/2014/main" val="712561912"/>
                    </a:ext>
                  </a:extLst>
                </a:gridCol>
                <a:gridCol w="1922517">
                  <a:extLst>
                    <a:ext uri="{9D8B030D-6E8A-4147-A177-3AD203B41FA5}">
                      <a16:colId xmlns:a16="http://schemas.microsoft.com/office/drawing/2014/main" val="1698986556"/>
                    </a:ext>
                  </a:extLst>
                </a:gridCol>
              </a:tblGrid>
              <a:tr h="290866">
                <a:tc gridSpan="5">
                  <a:txBody>
                    <a:bodyPr/>
                    <a:lstStyle/>
                    <a:p>
                      <a:pPr algn="ctr"/>
                      <a:r>
                        <a:rPr lang="th-TH" sz="1200" dirty="0">
                          <a:solidFill>
                            <a:schemeClr val="tx1"/>
                          </a:solidFill>
                          <a:latin typeface="Chulabhorn Likit Text" panose="00000500000000000000" pitchFamily="50" charset="-34"/>
                          <a:cs typeface="Chulabhorn Likit Text" panose="00000500000000000000" pitchFamily="50" charset="-34"/>
                        </a:rPr>
                        <a:t>เกณฑ์การวัด</a:t>
                      </a:r>
                    </a:p>
                  </a:txBody>
                  <a:tcPr anchor="ctr">
                    <a:solidFill>
                      <a:srgbClr val="E8ABB5">
                        <a:alpha val="70000"/>
                      </a:srgb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D6D2C4"/>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6">
                        <a:lumMod val="40000"/>
                        <a:lumOff val="6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chemeClr val="accent2">
                        <a:lumMod val="60000"/>
                        <a:lumOff val="40000"/>
                      </a:schemeClr>
                    </a:solidFill>
                  </a:tcPr>
                </a:tc>
                <a:tc hMerge="1">
                  <a:txBody>
                    <a:bodyPr/>
                    <a:lstStyle/>
                    <a:p>
                      <a:pPr algn="ctr"/>
                      <a:endParaRPr lang="th-TH" sz="1100" dirty="0">
                        <a:solidFill>
                          <a:schemeClr val="tx1"/>
                        </a:solidFill>
                        <a:latin typeface="Chulabhorn Likit Text Light" panose="00000400000000000000" pitchFamily="50" charset="-34"/>
                        <a:cs typeface="Chulabhorn Likit Text Light" panose="00000400000000000000" pitchFamily="50" charset="-34"/>
                      </a:endParaRPr>
                    </a:p>
                  </a:txBody>
                  <a:tcPr>
                    <a:solidFill>
                      <a:srgbClr val="4EDEB8"/>
                    </a:solidFill>
                  </a:tcPr>
                </a:tc>
                <a:extLst>
                  <a:ext uri="{0D108BD9-81ED-4DB2-BD59-A6C34878D82A}">
                    <a16:rowId xmlns:a16="http://schemas.microsoft.com/office/drawing/2014/main" val="2068288180"/>
                  </a:ext>
                </a:extLst>
              </a:tr>
              <a:tr h="290866">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1</a:t>
                      </a:r>
                    </a:p>
                  </a:txBody>
                  <a:tcPr anchor="ctr">
                    <a:solidFill>
                      <a:srgbClr val="E8ABB5">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2</a:t>
                      </a:r>
                    </a:p>
                  </a:txBody>
                  <a:tcPr anchor="ctr">
                    <a:solidFill>
                      <a:srgbClr val="D6D2C4">
                        <a:alpha val="60000"/>
                      </a:srgb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3</a:t>
                      </a:r>
                    </a:p>
                  </a:txBody>
                  <a:tcPr anchor="ctr">
                    <a:solidFill>
                      <a:schemeClr val="accent6">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4</a:t>
                      </a:r>
                    </a:p>
                  </a:txBody>
                  <a:tcPr anchor="ctr">
                    <a:solidFill>
                      <a:schemeClr val="accent2">
                        <a:lumMod val="40000"/>
                        <a:lumOff val="60000"/>
                        <a:alpha val="60000"/>
                      </a:schemeClr>
                    </a:solidFill>
                  </a:tcPr>
                </a:tc>
                <a:tc>
                  <a:txBody>
                    <a:bodyPr/>
                    <a:lstStyle/>
                    <a:p>
                      <a:pPr algn="ctr"/>
                      <a:r>
                        <a:rPr lang="th-TH" sz="1200" b="1" dirty="0">
                          <a:solidFill>
                            <a:schemeClr val="tx1"/>
                          </a:solidFill>
                          <a:latin typeface="Chulabhorn Likit Text" panose="00000500000000000000" pitchFamily="50" charset="-34"/>
                          <a:cs typeface="Chulabhorn Likit Text" panose="00000500000000000000" pitchFamily="50" charset="-34"/>
                        </a:rPr>
                        <a:t>ระดับ 5</a:t>
                      </a:r>
                    </a:p>
                  </a:txBody>
                  <a:tcPr anchor="ctr">
                    <a:solidFill>
                      <a:schemeClr val="accent1">
                        <a:lumMod val="40000"/>
                        <a:lumOff val="60000"/>
                        <a:alpha val="60000"/>
                      </a:schemeClr>
                    </a:solidFill>
                  </a:tcPr>
                </a:tc>
                <a:extLst>
                  <a:ext uri="{0D108BD9-81ED-4DB2-BD59-A6C34878D82A}">
                    <a16:rowId xmlns:a16="http://schemas.microsoft.com/office/drawing/2014/main" val="555606659"/>
                  </a:ext>
                </a:extLst>
              </a:tr>
              <a:tr h="290866">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algn="ctr"/>
                      <a:endParaRPr lang="th-TH" sz="1200" b="1" dirty="0">
                        <a:solidFill>
                          <a:srgbClr val="002060"/>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tc>
                  <a:txBody>
                    <a:bodyPr/>
                    <a:lstStyle/>
                    <a:p>
                      <a:pPr algn="ctr"/>
                      <a:r>
                        <a:rPr lang="th-TH" sz="1200" b="1" dirty="0" smtClean="0">
                          <a:solidFill>
                            <a:schemeClr val="accent1">
                              <a:lumMod val="50000"/>
                            </a:schemeClr>
                          </a:solidFill>
                          <a:latin typeface="Chulabhorn Likit Text" panose="00000500000000000000" pitchFamily="50" charset="-34"/>
                          <a:cs typeface="Chulabhorn Likit Text" panose="00000500000000000000" pitchFamily="50" charset="-34"/>
                        </a:rPr>
                        <a:t>5</a:t>
                      </a:r>
                      <a:endParaRPr lang="th-TH" sz="1200" b="1" dirty="0">
                        <a:solidFill>
                          <a:schemeClr val="accent1">
                            <a:lumMod val="50000"/>
                          </a:schemeClr>
                        </a:solidFill>
                        <a:latin typeface="Chulabhorn Likit Text" panose="00000500000000000000" pitchFamily="50" charset="-34"/>
                        <a:cs typeface="Chulabhorn Likit Text" panose="00000500000000000000" pitchFamily="50" charset="-34"/>
                      </a:endParaRPr>
                    </a:p>
                  </a:txBody>
                  <a:tcPr anchor="ctr">
                    <a:solidFill>
                      <a:schemeClr val="bg1">
                        <a:lumMod val="95000"/>
                      </a:schemeClr>
                    </a:solidFill>
                  </a:tcPr>
                </a:tc>
                <a:extLst>
                  <a:ext uri="{0D108BD9-81ED-4DB2-BD59-A6C34878D82A}">
                    <a16:rowId xmlns:a16="http://schemas.microsoft.com/office/drawing/2014/main" val="3104466506"/>
                  </a:ext>
                </a:extLst>
              </a:tr>
              <a:tr h="1260421">
                <a:tc>
                  <a:txBody>
                    <a:bodyPr/>
                    <a:lstStyle/>
                    <a:p>
                      <a:pPr marL="0" marR="0" indent="0" algn="ctr" defTabSz="761970" rtl="0" eaLnBrk="1" fontAlgn="auto" latinLnBrk="0" hangingPunct="1">
                        <a:lnSpc>
                          <a:spcPct val="130000"/>
                        </a:lnSpc>
                        <a:spcBef>
                          <a:spcPts val="0"/>
                        </a:spcBef>
                        <a:spcAft>
                          <a:spcPts val="0"/>
                        </a:spcAft>
                        <a:buClrTx/>
                        <a:buSzTx/>
                        <a:buFontTx/>
                        <a:buNone/>
                        <a:tabLst/>
                        <a:defRPr/>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ทุนหมุนเวียนดำเนินการจ่ายเงิน </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และรับเงิน                   ผ่าน</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ระบบอิเล็กทรอนิกส์                         ไม่</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ครบถ้วนทุก</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กิจกรรม</a:t>
                      </a:r>
                    </a:p>
                  </a:txBody>
                  <a:tcPr>
                    <a:solidFill>
                      <a:schemeClr val="bg1">
                        <a:lumMod val="95000"/>
                      </a:schemeClr>
                    </a:solidFill>
                  </a:tcPr>
                </a:tc>
                <a:tc>
                  <a:txBody>
                    <a:bodyPr/>
                    <a:lstStyle/>
                    <a:p>
                      <a:pPr algn="ct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a:solidFill>
                      <a:schemeClr val="bg1">
                        <a:lumMod val="95000"/>
                      </a:schemeClr>
                    </a:solidFill>
                  </a:tcPr>
                </a:tc>
                <a:tc>
                  <a:txBody>
                    <a:bodyPr/>
                    <a:lstStyle/>
                    <a:p>
                      <a:pPr algn="ctr">
                        <a:lnSpc>
                          <a:spcPct val="107000"/>
                        </a:lnSpc>
                        <a:spcAft>
                          <a:spcPts val="0"/>
                        </a:spcAft>
                      </a:pPr>
                      <a:endParaRPr lang="th-TH" sz="1200" b="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p>
                      <a:pPr marL="0" marR="0" indent="0" algn="ctr" defTabSz="761970" rtl="0" eaLnBrk="1" fontAlgn="auto" latinLnBrk="0" hangingPunct="1">
                        <a:lnSpc>
                          <a:spcPct val="10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a:t>
                      </a:r>
                    </a:p>
                    <a:p>
                      <a:pPr algn="ctr">
                        <a:lnSpc>
                          <a:spcPct val="107000"/>
                        </a:lnSpc>
                        <a:spcAft>
                          <a:spcPts val="0"/>
                        </a:spcAft>
                      </a:pPr>
                      <a:endParaRPr lang="en-US" sz="1200" b="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solidFill>
                      <a:schemeClr val="bg1">
                        <a:lumMod val="95000"/>
                      </a:schemeClr>
                    </a:solidFill>
                  </a:tcPr>
                </a:tc>
                <a:tc>
                  <a:txBody>
                    <a:bodyPr/>
                    <a:lstStyle/>
                    <a:p>
                      <a:pPr algn="ctr">
                        <a:lnSpc>
                          <a:spcPct val="200000"/>
                        </a:lnSpc>
                      </a:pPr>
                      <a:r>
                        <a:rPr lang="th-TH" sz="1200" b="1" dirty="0">
                          <a:solidFill>
                            <a:schemeClr val="tx1"/>
                          </a:solidFill>
                          <a:latin typeface="Chulabhorn Likit Text" panose="00000500000000000000" pitchFamily="50" charset="-34"/>
                          <a:cs typeface="Chulabhorn Likit Text" panose="00000500000000000000" pitchFamily="50" charset="-34"/>
                        </a:rPr>
                        <a:t>-</a:t>
                      </a:r>
                    </a:p>
                  </a:txBody>
                  <a:tcPr>
                    <a:solidFill>
                      <a:schemeClr val="bg1">
                        <a:lumMod val="95000"/>
                      </a:schemeClr>
                    </a:solidFill>
                  </a:tcPr>
                </a:tc>
                <a:tc>
                  <a:txBody>
                    <a:bodyPr/>
                    <a:lstStyle/>
                    <a:p>
                      <a:pPr marL="0" marR="0" indent="0" algn="ctr" defTabSz="761970" rtl="0" eaLnBrk="1" fontAlgn="auto" latinLnBrk="0" hangingPunct="1">
                        <a:lnSpc>
                          <a:spcPct val="100000"/>
                        </a:lnSpc>
                        <a:spcBef>
                          <a:spcPts val="0"/>
                        </a:spcBef>
                        <a:spcAft>
                          <a:spcPts val="0"/>
                        </a:spcAft>
                        <a:buClrTx/>
                        <a:buSzTx/>
                        <a:buFontTx/>
                        <a:buNone/>
                        <a:tabLst/>
                        <a:defRPr/>
                      </a:pP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ทุน</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หมุนเวียน                         สามารถดำเนินการ                     จ่ายเงิน</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และรับเงินผ่านระบบ</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อิเล็กทรอนิกส์                       ได้</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ร้อยละ 100 </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                              ของ</a:t>
                      </a:r>
                      <a:r>
                        <a:rPr lang="th-TH" sz="1200" b="1" baseline="0" dirty="0">
                          <a:solidFill>
                            <a:schemeClr val="tx1"/>
                          </a:solidFill>
                          <a:effectLst/>
                          <a:latin typeface="Chulabhorn Likit Text" panose="00000500000000000000" pitchFamily="50" charset="-34"/>
                          <a:ea typeface="Cordia New"/>
                          <a:cs typeface="Chulabhorn Likit Text" panose="00000500000000000000" pitchFamily="50" charset="-34"/>
                        </a:rPr>
                        <a:t>กิจกรรม</a:t>
                      </a:r>
                      <a:r>
                        <a:rPr lang="th-TH" sz="1200" b="1" baseline="0" dirty="0" smtClean="0">
                          <a:solidFill>
                            <a:schemeClr val="tx1"/>
                          </a:solidFill>
                          <a:effectLst/>
                          <a:latin typeface="Chulabhorn Likit Text" panose="00000500000000000000" pitchFamily="50" charset="-34"/>
                          <a:ea typeface="Cordia New"/>
                          <a:cs typeface="Chulabhorn Likit Text" panose="00000500000000000000" pitchFamily="50" charset="-34"/>
                        </a:rPr>
                        <a:t>ทั้งหมด</a:t>
                      </a:r>
                      <a:endParaRPr lang="en-US" sz="1200" b="0" i="0" dirty="0">
                        <a:solidFill>
                          <a:schemeClr val="tx1"/>
                        </a:solidFill>
                        <a:effectLst/>
                        <a:latin typeface="Chulabhorn Likit Text" panose="00000500000000000000" pitchFamily="50" charset="-34"/>
                        <a:ea typeface="Cordia New"/>
                        <a:cs typeface="Chulabhorn Likit Text" panose="00000500000000000000" pitchFamily="50" charset="-34"/>
                      </a:endParaRPr>
                    </a:p>
                  </a:txBody>
                  <a:tcPr>
                    <a:solidFill>
                      <a:schemeClr val="bg1">
                        <a:lumMod val="95000"/>
                      </a:schemeClr>
                    </a:solidFill>
                  </a:tcPr>
                </a:tc>
                <a:extLst>
                  <a:ext uri="{0D108BD9-81ED-4DB2-BD59-A6C34878D82A}">
                    <a16:rowId xmlns:a16="http://schemas.microsoft.com/office/drawing/2014/main" val="1918552377"/>
                  </a:ext>
                </a:extLst>
              </a:tr>
              <a:tr h="1871097">
                <a:tc gridSpan="5">
                  <a:txBody>
                    <a:bodyPr/>
                    <a:lstStyle/>
                    <a:p>
                      <a:pPr algn="thaiDist">
                        <a:lnSpc>
                          <a:spcPct val="100000"/>
                        </a:lnSpc>
                        <a:spcBef>
                          <a:spcPts val="0"/>
                        </a:spcBef>
                        <a:spcAft>
                          <a:spcPts val="0"/>
                        </a:spcAft>
                      </a:pPr>
                      <a:r>
                        <a:rPr lang="th-TH" sz="12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ผลงาน</a:t>
                      </a:r>
                      <a:r>
                        <a:rPr lang="th-TH" sz="1200" b="1" i="0" u="none" baseline="0"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baseline="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th-TH" sz="1200" b="1"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ได้ค่าเกณฑ์วัดระดับ 5</a:t>
                      </a:r>
                      <a:r>
                        <a:rPr lang="th-TH" sz="12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endParaRPr lang="en-US" sz="12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ใน</a:t>
                      </a:r>
                      <a:r>
                        <a:rPr lang="th-TH" sz="1100" kern="1200" dirty="0">
                          <a:solidFill>
                            <a:schemeClr val="tx1"/>
                          </a:solidFill>
                          <a:effectLst/>
                          <a:latin typeface="Chulabhorn Likit Text" panose="00000500000000000000" pitchFamily="50" charset="-34"/>
                          <a:ea typeface="+mn-ea"/>
                          <a:cs typeface="Chulabhorn Likit Text" panose="00000500000000000000" pitchFamily="50" charset="-34"/>
                        </a:rPr>
                        <a:t>ปีบัญชี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2566</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สกส. </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สามารถ</a:t>
                      </a:r>
                      <a:r>
                        <a:rPr lang="th-TH" sz="1100" kern="1200" dirty="0">
                          <a:solidFill>
                            <a:schemeClr val="tx1"/>
                          </a:solidFill>
                          <a:effectLst/>
                          <a:latin typeface="Chulabhorn Likit Text" panose="00000500000000000000" pitchFamily="50" charset="-34"/>
                          <a:ea typeface="+mn-ea"/>
                          <a:cs typeface="Chulabhorn Likit Text" panose="00000500000000000000" pitchFamily="50" charset="-34"/>
                        </a:rPr>
                        <a:t>ดำเนินการต่อเนื่องในด้านการจ่ายเงินและการรับเงินผ่านระบบ </a:t>
                      </a:r>
                      <a:r>
                        <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KTB</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Corporate</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en-US"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Online</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ได้ครบถ้วนในกิจกรรม      </a:t>
                      </a: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   ด้าน</a:t>
                      </a:r>
                      <a:r>
                        <a:rPr lang="th-TH" sz="1100" kern="1200" dirty="0">
                          <a:solidFill>
                            <a:schemeClr val="tx1"/>
                          </a:solidFill>
                          <a:effectLst/>
                          <a:latin typeface="Chulabhorn Likit Text" panose="00000500000000000000" pitchFamily="50" charset="-34"/>
                          <a:ea typeface="+mn-ea"/>
                          <a:cs typeface="Chulabhorn Likit Text" panose="00000500000000000000" pitchFamily="50" charset="-34"/>
                        </a:rPr>
                        <a:t>การรับ - การจ่ายเงิน</a:t>
                      </a:r>
                      <a:endParaRPr lang="en-US" sz="1100" kern="1200" dirty="0">
                        <a:solidFill>
                          <a:schemeClr val="tx1"/>
                        </a:solidFill>
                        <a:effectLst/>
                        <a:latin typeface="Chulabhorn Likit Text" panose="00000500000000000000" pitchFamily="50" charset="-34"/>
                        <a:ea typeface="+mn-ea"/>
                        <a:cs typeface="Chulabhorn Likit Text" panose="00000500000000000000" pitchFamily="50" charset="-34"/>
                      </a:endParaRPr>
                    </a:p>
                    <a:p>
                      <a:pPr algn="l">
                        <a:lnSpc>
                          <a:spcPct val="100000"/>
                        </a:lnSpc>
                        <a:spcBef>
                          <a:spcPts val="600"/>
                        </a:spcBef>
                        <a:spcAft>
                          <a:spcPts val="0"/>
                        </a:spcAft>
                      </a:pPr>
                      <a:r>
                        <a:rPr lang="th-TH" sz="1200" b="1" i="0" u="sng"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แผนงาน</a:t>
                      </a:r>
                      <a:r>
                        <a:rPr lang="th-TH" sz="1200" b="1" i="0" u="none"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 </a:t>
                      </a:r>
                      <a:r>
                        <a:rPr lang="en-US" sz="1200" b="1" i="0" u="none" dirty="0" smtClean="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rPr>
                        <a:t>:</a:t>
                      </a:r>
                      <a:endParaRPr lang="en-US" sz="1200" b="0" i="0" dirty="0">
                        <a:solidFill>
                          <a:schemeClr val="accent1">
                            <a:lumMod val="50000"/>
                          </a:schemeClr>
                        </a:solidFill>
                        <a:effectLst/>
                        <a:latin typeface="Chulabhorn Likit Text" panose="00000500000000000000" pitchFamily="50" charset="-34"/>
                        <a:ea typeface="Cordia New"/>
                        <a:cs typeface="Chulabhorn Likit Text" panose="00000500000000000000" pitchFamily="50" charset="-34"/>
                      </a:endParaRPr>
                    </a:p>
                    <a:p>
                      <a:pPr marL="0" marR="0" indent="0" algn="thaiDist" defTabSz="761970" rtl="0" eaLnBrk="1" fontAlgn="auto" latinLnBrk="0" hangingPunct="1">
                        <a:lnSpc>
                          <a:spcPct val="100000"/>
                        </a:lnSpc>
                        <a:spcBef>
                          <a:spcPts val="0"/>
                        </a:spcBef>
                        <a:spcAft>
                          <a:spcPts val="0"/>
                        </a:spcAft>
                        <a:buClrTx/>
                        <a:buSzTx/>
                        <a:buFontTx/>
                        <a:buNone/>
                        <a:tabLst/>
                        <a:defRPr/>
                      </a:pPr>
                      <a:r>
                        <a:rPr lang="th-TH" sz="1100" kern="1200" dirty="0">
                          <a:solidFill>
                            <a:schemeClr val="tx1"/>
                          </a:solidFill>
                          <a:effectLst/>
                          <a:latin typeface="Chulabhorn Likit Text" panose="00000500000000000000" pitchFamily="50" charset="-34"/>
                          <a:ea typeface="+mn-ea"/>
                          <a:cs typeface="Chulabhorn Likit Text" panose="00000500000000000000" pitchFamily="50" charset="-34"/>
                        </a:rPr>
                        <a:t>- จัดเก็บเอกสารหลักฐานในการจ่ายเงินและรับเงินของกองทุนพัฒนาบทบาทสตรีผ่านระบบอิเล็กทรอนิกส์ของ</a:t>
                      </a:r>
                      <a:r>
                        <a:rPr lang="th-TH" sz="1100" kern="1200" dirty="0" smtClean="0">
                          <a:solidFill>
                            <a:schemeClr val="tx1"/>
                          </a:solidFill>
                          <a:effectLst/>
                          <a:latin typeface="Chulabhorn Likit Text" panose="00000500000000000000" pitchFamily="50" charset="-34"/>
                          <a:ea typeface="+mn-ea"/>
                          <a:cs typeface="Chulabhorn Likit Text" panose="00000500000000000000" pitchFamily="50" charset="-34"/>
                        </a:rPr>
                        <a:t>เดือนมิถุนายน</a:t>
                      </a:r>
                      <a:r>
                        <a:rPr lang="th-TH" sz="110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2566 ต่อไป</a:t>
                      </a:r>
                      <a:endParaRPr lang="th-TH" sz="1100" kern="1200" dirty="0">
                        <a:solidFill>
                          <a:schemeClr val="tx1"/>
                        </a:solidFill>
                        <a:effectLst/>
                        <a:latin typeface="Chulabhorn Likit Text" panose="00000500000000000000" pitchFamily="50" charset="-34"/>
                        <a:ea typeface="+mn-ea"/>
                        <a:cs typeface="Chulabhorn Likit Text" panose="00000500000000000000" pitchFamily="50" charset="-34"/>
                      </a:endParaRPr>
                    </a:p>
                  </a:txBody>
                  <a:tcPr>
                    <a:solidFill>
                      <a:schemeClr val="bg1">
                        <a:lumMod val="95000"/>
                      </a:schemeClr>
                    </a:solidFill>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tc hMerge="1">
                  <a:txBody>
                    <a:bodyPr/>
                    <a:lstStyle/>
                    <a:p>
                      <a:endParaRPr lang="th-TH" sz="1100" dirty="0">
                        <a:latin typeface="Chulabhorn Likit Text Light" panose="00000400000000000000" pitchFamily="50" charset="-34"/>
                        <a:cs typeface="Chulabhorn Likit Text Light" panose="00000400000000000000" pitchFamily="50" charset="-34"/>
                      </a:endParaRPr>
                    </a:p>
                  </a:txBody>
                  <a:tcPr/>
                </a:tc>
                <a:extLst>
                  <a:ext uri="{0D108BD9-81ED-4DB2-BD59-A6C34878D82A}">
                    <a16:rowId xmlns:a16="http://schemas.microsoft.com/office/drawing/2014/main" val="1973220223"/>
                  </a:ext>
                </a:extLst>
              </a:tr>
            </a:tbl>
          </a:graphicData>
        </a:graphic>
      </p:graphicFrame>
      <p:grpSp>
        <p:nvGrpSpPr>
          <p:cNvPr id="9"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dirty="0">
                  <a:solidFill>
                    <a:schemeClr val="bg1"/>
                  </a:solidFill>
                  <a:latin typeface="Chulabhorn Likit Text" panose="00000500000000000000" pitchFamily="50" charset="-34"/>
                  <a:cs typeface="Chulabhorn Likit Text" panose="00000500000000000000" pitchFamily="50" charset="-34"/>
                </a:rPr>
                <a:t>4.2 รายงานผลการดำเนินงานการประเมินผลการดำเนินงานทุนหมุนเวียน ประจำปี </a:t>
              </a:r>
              <a:r>
                <a:rPr lang="th-TH" sz="1600" b="1" dirty="0" smtClean="0">
                  <a:solidFill>
                    <a:schemeClr val="bg1"/>
                  </a:solidFill>
                  <a:latin typeface="Chulabhorn Likit Text" panose="00000500000000000000" pitchFamily="50" charset="-34"/>
                  <a:cs typeface="Chulabhorn Likit Text" panose="00000500000000000000" pitchFamily="50" charset="-34"/>
                </a:rPr>
                <a:t>2566</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390479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1909" y="2365782"/>
            <a:ext cx="10160000" cy="1176071"/>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50000"/>
              </a:lnSpc>
            </a:pPr>
            <a: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19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4.3 </a:t>
            </a:r>
            <a: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รายงานผลข้อมูลการดำเนินการทางกฎหมายเกี่ยวกับการดำเนินคดีแพ่ง </a:t>
            </a:r>
            <a:b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br>
            <a:r>
              <a:rPr lang="th-TH"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และคดีอาญาของกองทุนพัฒนาบทบาทสตรี</a:t>
            </a:r>
            <a:endParaRPr lang="en-US" sz="1900" b="1"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endParaRPr lang="en-GB" sz="2000" b="1"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p:txBody>
      </p:sp>
      <p:grpSp>
        <p:nvGrpSpPr>
          <p:cNvPr id="62"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8"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74" name="Group 73"/>
          <p:cNvGrpSpPr/>
          <p:nvPr/>
        </p:nvGrpSpPr>
        <p:grpSpPr>
          <a:xfrm>
            <a:off x="-23583" y="5154909"/>
            <a:ext cx="10183585" cy="694389"/>
            <a:chOff x="-23583" y="5134125"/>
            <a:chExt cx="10183585" cy="715174"/>
          </a:xfrm>
        </p:grpSpPr>
        <p:grpSp>
          <p:nvGrpSpPr>
            <p:cNvPr id="7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8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8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7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7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7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7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8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8"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1271410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1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14" name="Group 13"/>
          <p:cNvGrpSpPr/>
          <p:nvPr/>
        </p:nvGrpSpPr>
        <p:grpSpPr>
          <a:xfrm>
            <a:off x="-23583" y="5154909"/>
            <a:ext cx="10183585" cy="694389"/>
            <a:chOff x="-23583" y="5134125"/>
            <a:chExt cx="10183585" cy="715174"/>
          </a:xfrm>
        </p:grpSpPr>
        <p:grpSp>
          <p:nvGrpSpPr>
            <p:cNvPr id="1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2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2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2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2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18"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9"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20"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2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1" name="สี่เหลี่ยมผืนผ้า: มุมมน 24">
            <a:extLst>
              <a:ext uri="{FF2B5EF4-FFF2-40B4-BE49-F238E27FC236}">
                <a16:creationId xmlns:a16="http://schemas.microsoft.com/office/drawing/2014/main" id="{D992C9EC-F489-4262-8A24-43469489E10F}"/>
              </a:ext>
            </a:extLst>
          </p:cNvPr>
          <p:cNvSpPr/>
          <p:nvPr/>
        </p:nvSpPr>
        <p:spPr>
          <a:xfrm>
            <a:off x="230804" y="84520"/>
            <a:ext cx="9711849" cy="365556"/>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20000"/>
              </a:lnSpc>
            </a:pPr>
            <a:r>
              <a:rPr lang="th-TH" sz="1400" b="1" dirty="0" smtClean="0">
                <a:solidFill>
                  <a:schemeClr val="bg1"/>
                </a:solidFill>
                <a:latin typeface="Chulabhorn Likit Text" panose="00000500000000000000" pitchFamily="50" charset="-34"/>
                <a:cs typeface="Chulabhorn Likit Text" panose="00000500000000000000" pitchFamily="50" charset="-34"/>
              </a:rPr>
              <a:t>4.3 </a:t>
            </a:r>
            <a:r>
              <a:rPr lang="th-TH" sz="1400" b="1" dirty="0">
                <a:solidFill>
                  <a:schemeClr val="bg1"/>
                </a:solidFill>
                <a:latin typeface="Chulabhorn Likit Text" panose="00000500000000000000" pitchFamily="50" charset="-34"/>
                <a:cs typeface="Chulabhorn Likit Text" panose="00000500000000000000" pitchFamily="50" charset="-34"/>
              </a:rPr>
              <a:t>รายงานผลข้อมูลการดำเนินการทางกฎหมายเกี่ยวกับการดำเนินคดีแพ่ง </a:t>
            </a:r>
            <a:r>
              <a:rPr lang="th-TH" sz="1400" b="1" dirty="0" smtClean="0">
                <a:solidFill>
                  <a:schemeClr val="bg1"/>
                </a:solidFill>
                <a:latin typeface="Chulabhorn Likit Text" panose="00000500000000000000" pitchFamily="50" charset="-34"/>
                <a:cs typeface="Chulabhorn Likit Text" panose="00000500000000000000" pitchFamily="50" charset="-34"/>
              </a:rPr>
              <a:t>และ</a:t>
            </a:r>
            <a:r>
              <a:rPr lang="th-TH" sz="1400" b="1" dirty="0">
                <a:solidFill>
                  <a:schemeClr val="bg1"/>
                </a:solidFill>
                <a:latin typeface="Chulabhorn Likit Text" panose="00000500000000000000" pitchFamily="50" charset="-34"/>
                <a:cs typeface="Chulabhorn Likit Text" panose="00000500000000000000" pitchFamily="50" charset="-34"/>
              </a:rPr>
              <a:t>คดีอาญาของกองทุนพัฒนาบทบาท</a:t>
            </a:r>
            <a:r>
              <a:rPr lang="th-TH" sz="1400" b="1" dirty="0" smtClean="0">
                <a:solidFill>
                  <a:schemeClr val="bg1"/>
                </a:solidFill>
                <a:latin typeface="Chulabhorn Likit Text" panose="00000500000000000000" pitchFamily="50" charset="-34"/>
                <a:cs typeface="Chulabhorn Likit Text" panose="00000500000000000000" pitchFamily="50" charset="-34"/>
              </a:rPr>
              <a:t>สตรี</a:t>
            </a:r>
          </a:p>
          <a:p>
            <a:pPr algn="ctr">
              <a:lnSpc>
                <a:spcPct val="120000"/>
              </a:lnSpc>
            </a:pPr>
            <a:endParaRPr lang="en-GB" b="1" dirty="0">
              <a:solidFill>
                <a:schemeClr val="bg1"/>
              </a:solidFill>
              <a:latin typeface="Chulabhorn Likit Text" panose="00000500000000000000" pitchFamily="50" charset="-34"/>
              <a:cs typeface="Chulabhorn Likit Text" panose="00000500000000000000" pitchFamily="50" charset="-34"/>
            </a:endParaRPr>
          </a:p>
        </p:txBody>
      </p:sp>
      <p:graphicFrame>
        <p:nvGraphicFramePr>
          <p:cNvPr id="39" name="Chart 38">
            <a:extLst>
              <a:ext uri="{FF2B5EF4-FFF2-40B4-BE49-F238E27FC236}">
                <a16:creationId xmlns:a16="http://schemas.microsoft.com/office/drawing/2014/main" id="{F5CF3E2C-4B0F-8CF5-04C3-1F4BF07B46BC}"/>
              </a:ext>
            </a:extLst>
          </p:cNvPr>
          <p:cNvGraphicFramePr/>
          <p:nvPr>
            <p:extLst>
              <p:ext uri="{D42A27DB-BD31-4B8C-83A1-F6EECF244321}">
                <p14:modId xmlns:p14="http://schemas.microsoft.com/office/powerpoint/2010/main" val="2308966863"/>
              </p:ext>
            </p:extLst>
          </p:nvPr>
        </p:nvGraphicFramePr>
        <p:xfrm>
          <a:off x="888287" y="969871"/>
          <a:ext cx="9054366" cy="4186164"/>
        </p:xfrm>
        <a:graphic>
          <a:graphicData uri="http://schemas.openxmlformats.org/drawingml/2006/chart">
            <c:chart xmlns:c="http://schemas.openxmlformats.org/drawingml/2006/chart" xmlns:r="http://schemas.openxmlformats.org/officeDocument/2006/relationships" r:id="rId7"/>
          </a:graphicData>
        </a:graphic>
      </p:graphicFrame>
      <p:sp>
        <p:nvSpPr>
          <p:cNvPr id="40" name="กล่องข้อความ 5">
            <a:extLst>
              <a:ext uri="{FF2B5EF4-FFF2-40B4-BE49-F238E27FC236}">
                <a16:creationId xmlns:a16="http://schemas.microsoft.com/office/drawing/2014/main" id="{2DD0237E-CB90-CDCB-D5AF-92A4413812AC}"/>
              </a:ext>
            </a:extLst>
          </p:cNvPr>
          <p:cNvSpPr txBox="1"/>
          <p:nvPr/>
        </p:nvSpPr>
        <p:spPr>
          <a:xfrm>
            <a:off x="6518262" y="834223"/>
            <a:ext cx="3410568" cy="307777"/>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th-TH" sz="1400" b="1" dirty="0" smtClean="0">
                <a:latin typeface="Chulabhorn Likit Text" panose="00000500000000000000" pitchFamily="50" charset="-34"/>
                <a:cs typeface="Chulabhorn Likit Text" panose="00000500000000000000" pitchFamily="50" charset="-34"/>
              </a:rPr>
              <a:t>ข้อมูล </a:t>
            </a:r>
            <a:r>
              <a:rPr lang="th-TH" sz="1400" b="1" dirty="0">
                <a:latin typeface="Chulabhorn Likit Text" panose="00000500000000000000" pitchFamily="50" charset="-34"/>
                <a:cs typeface="Chulabhorn Likit Text" panose="00000500000000000000" pitchFamily="50" charset="-34"/>
              </a:rPr>
              <a:t>ณ วันที่ </a:t>
            </a:r>
            <a:r>
              <a:rPr lang="th-TH" sz="1400" b="1" dirty="0" smtClean="0">
                <a:latin typeface="Chulabhorn Likit Text" panose="00000500000000000000" pitchFamily="50" charset="-34"/>
                <a:cs typeface="Chulabhorn Likit Text" panose="00000500000000000000" pitchFamily="50" charset="-34"/>
              </a:rPr>
              <a:t>21 กรกฎาคม </a:t>
            </a:r>
            <a:r>
              <a:rPr lang="th-TH" sz="1400" b="1" dirty="0">
                <a:latin typeface="Chulabhorn Likit Text" panose="00000500000000000000" pitchFamily="50" charset="-34"/>
                <a:cs typeface="Chulabhorn Likit Text" panose="00000500000000000000" pitchFamily="50" charset="-34"/>
              </a:rPr>
              <a:t>2566</a:t>
            </a:r>
          </a:p>
        </p:txBody>
      </p:sp>
    </p:spTree>
    <p:extLst>
      <p:ext uri="{BB962C8B-B14F-4D97-AF65-F5344CB8AC3E}">
        <p14:creationId xmlns:p14="http://schemas.microsoft.com/office/powerpoint/2010/main" val="1959383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0" y="2238461"/>
            <a:ext cx="10160000" cy="1613756"/>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50000"/>
              </a:lnSpc>
            </a:pPr>
            <a:r>
              <a:rPr lang="th-TH" sz="20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20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4.4 </a:t>
            </a:r>
            <a:r>
              <a:rPr lang="th-TH" sz="20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ายงานผลการดำเนินงานตามประกาศคณะกรรมการบริหารกองทุนพัฒนาบทบาทสตรีให้ความช่วยเหลือและบรรเทาความเดือดร้อนให้แก่ลูกหนี้</a:t>
            </a:r>
          </a:p>
          <a:p>
            <a:pPr algn="ctr">
              <a:lnSpc>
                <a:spcPct val="150000"/>
              </a:lnSpc>
            </a:pPr>
            <a:endParaRPr lang="en-GB" sz="2000" b="1"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p:txBody>
      </p:sp>
      <p:grpSp>
        <p:nvGrpSpPr>
          <p:cNvPr id="62"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8"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74" name="Group 73"/>
          <p:cNvGrpSpPr/>
          <p:nvPr/>
        </p:nvGrpSpPr>
        <p:grpSpPr>
          <a:xfrm>
            <a:off x="-23583" y="5154909"/>
            <a:ext cx="10183585" cy="694389"/>
            <a:chOff x="-23583" y="5134125"/>
            <a:chExt cx="10183585" cy="715174"/>
          </a:xfrm>
        </p:grpSpPr>
        <p:grpSp>
          <p:nvGrpSpPr>
            <p:cNvPr id="7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8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8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7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7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7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7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8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8"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3448151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แผนภูมิ 12">
            <a:extLst>
              <a:ext uri="{FF2B5EF4-FFF2-40B4-BE49-F238E27FC236}">
                <a16:creationId xmlns:a16="http://schemas.microsoft.com/office/drawing/2014/main" id="{0C0900E2-8509-616E-9E09-76A79C7E3194}"/>
              </a:ext>
            </a:extLst>
          </p:cNvPr>
          <p:cNvGraphicFramePr/>
          <p:nvPr>
            <p:extLst>
              <p:ext uri="{D42A27DB-BD31-4B8C-83A1-F6EECF244321}">
                <p14:modId xmlns:p14="http://schemas.microsoft.com/office/powerpoint/2010/main" val="1294156115"/>
              </p:ext>
            </p:extLst>
          </p:nvPr>
        </p:nvGraphicFramePr>
        <p:xfrm>
          <a:off x="284843" y="1471357"/>
          <a:ext cx="9590314" cy="3793874"/>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p:cNvGrpSpPr/>
          <p:nvPr/>
        </p:nvGrpSpPr>
        <p:grpSpPr>
          <a:xfrm>
            <a:off x="-23583" y="5154909"/>
            <a:ext cx="10183585" cy="694389"/>
            <a:chOff x="-23583" y="5134125"/>
            <a:chExt cx="10183585" cy="715174"/>
          </a:xfrm>
        </p:grpSpPr>
        <p:grpSp>
          <p:nvGrpSpPr>
            <p:cNvPr id="1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2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2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2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2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1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2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2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15" name="กล่องข้อความ 14">
            <a:extLst>
              <a:ext uri="{FF2B5EF4-FFF2-40B4-BE49-F238E27FC236}">
                <a16:creationId xmlns:a16="http://schemas.microsoft.com/office/drawing/2014/main" id="{A2980B4E-3250-3AD8-6C5D-95F2BCEA6976}"/>
              </a:ext>
            </a:extLst>
          </p:cNvPr>
          <p:cNvSpPr txBox="1"/>
          <p:nvPr/>
        </p:nvSpPr>
        <p:spPr>
          <a:xfrm>
            <a:off x="584282" y="723698"/>
            <a:ext cx="8991437" cy="854080"/>
          </a:xfrm>
          <a:prstGeom prst="rect">
            <a:avLst/>
          </a:prstGeom>
          <a:noFill/>
        </p:spPr>
        <p:txBody>
          <a:bodyPr wrap="square">
            <a:spAutoFit/>
          </a:bodyPr>
          <a:lstStyle/>
          <a:p>
            <a:pPr algn="ctr">
              <a:lnSpc>
                <a:spcPct val="110000"/>
              </a:lnSpc>
            </a:pPr>
            <a:r>
              <a:rPr lang="th-TH" sz="1500" b="1" dirty="0" smtClean="0">
                <a:latin typeface="Chulabhorn Likit Text" panose="00000500000000000000" pitchFamily="50" charset="-34"/>
                <a:cs typeface="Chulabhorn Likit Text" panose="00000500000000000000" pitchFamily="50" charset="-34"/>
              </a:rPr>
              <a:t>2.1 ประกาศ</a:t>
            </a:r>
            <a:r>
              <a:rPr lang="th-TH" sz="1500" b="1" dirty="0">
                <a:latin typeface="Chulabhorn Likit Text" panose="00000500000000000000" pitchFamily="50" charset="-34"/>
                <a:cs typeface="Chulabhorn Likit Text" panose="00000500000000000000" pitchFamily="50" charset="-34"/>
              </a:rPr>
              <a:t>คณะกรรมการบริหารกองทุนพัฒนาบทบาทสตรี เรื่อง มาตรการยกเลิก</a:t>
            </a:r>
            <a:br>
              <a:rPr lang="th-TH" sz="1500" b="1" dirty="0">
                <a:latin typeface="Chulabhorn Likit Text" panose="00000500000000000000" pitchFamily="50" charset="-34"/>
                <a:cs typeface="Chulabhorn Likit Text" panose="00000500000000000000" pitchFamily="50" charset="-34"/>
              </a:rPr>
            </a:br>
            <a:r>
              <a:rPr lang="th-TH" sz="1500" b="1" dirty="0">
                <a:latin typeface="Chulabhorn Likit Text" panose="00000500000000000000" pitchFamily="50" charset="-34"/>
                <a:cs typeface="Chulabhorn Likit Text" panose="00000500000000000000" pitchFamily="50" charset="-34"/>
              </a:rPr>
              <a:t>สัญญาค้ำประกันเงินกู้รายบุคคล และการปลดหนี้รายบุคคลของกองทุนพัฒนาบทบาทสตรี พ.ศ 2565</a:t>
            </a:r>
            <a:br>
              <a:rPr lang="th-TH" sz="1500" b="1" dirty="0">
                <a:latin typeface="Chulabhorn Likit Text" panose="00000500000000000000" pitchFamily="50" charset="-34"/>
                <a:cs typeface="Chulabhorn Likit Text" panose="00000500000000000000" pitchFamily="50" charset="-34"/>
              </a:rPr>
            </a:br>
            <a:r>
              <a:rPr lang="th-TH" sz="1500" b="1" dirty="0">
                <a:latin typeface="Chulabhorn Likit Text" panose="00000500000000000000" pitchFamily="50" charset="-34"/>
                <a:cs typeface="Chulabhorn Likit Text" panose="00000500000000000000" pitchFamily="50" charset="-34"/>
              </a:rPr>
              <a:t> ลูกหนี้เข้าร่วมมาตรการทั้งสิ้น </a:t>
            </a:r>
            <a:r>
              <a:rPr lang="th-TH" sz="1500" b="1" dirty="0" smtClean="0">
                <a:latin typeface="Chulabhorn Likit Text" panose="00000500000000000000" pitchFamily="50" charset="-34"/>
                <a:cs typeface="Chulabhorn Likit Text" panose="00000500000000000000" pitchFamily="50" charset="-34"/>
              </a:rPr>
              <a:t>461 </a:t>
            </a:r>
            <a:r>
              <a:rPr lang="th-TH" sz="1500" b="1" dirty="0">
                <a:latin typeface="Chulabhorn Likit Text" panose="00000500000000000000" pitchFamily="50" charset="-34"/>
                <a:cs typeface="Chulabhorn Likit Text" panose="00000500000000000000" pitchFamily="50" charset="-34"/>
              </a:rPr>
              <a:t>ราย เป็นจำนวนเงินทั้งสิ้น </a:t>
            </a:r>
            <a:r>
              <a:rPr lang="th-TH" sz="1500" b="1" dirty="0" smtClean="0">
                <a:latin typeface="Chulabhorn Likit Text" panose="00000500000000000000" pitchFamily="50" charset="-34"/>
                <a:cs typeface="Chulabhorn Likit Text" panose="00000500000000000000" pitchFamily="50" charset="-34"/>
              </a:rPr>
              <a:t>10,951,163.92 </a:t>
            </a:r>
            <a:r>
              <a:rPr lang="th-TH" sz="1500" b="1" dirty="0">
                <a:latin typeface="Chulabhorn Likit Text" panose="00000500000000000000" pitchFamily="50" charset="-34"/>
                <a:cs typeface="Chulabhorn Likit Text" panose="00000500000000000000" pitchFamily="50" charset="-34"/>
              </a:rPr>
              <a:t>บาท </a:t>
            </a:r>
          </a:p>
        </p:txBody>
      </p:sp>
      <p:sp>
        <p:nvSpPr>
          <p:cNvPr id="30" name="สี่เหลี่ยมผืนผ้ามุมมน 189"/>
          <p:cNvSpPr/>
          <p:nvPr/>
        </p:nvSpPr>
        <p:spPr>
          <a:xfrm>
            <a:off x="6890459" y="1578470"/>
            <a:ext cx="2984698" cy="358048"/>
          </a:xfrm>
          <a:prstGeom prst="roundRect">
            <a:avLst/>
          </a:prstGeom>
          <a:solidFill>
            <a:schemeClr val="accent2">
              <a:lumMod val="20000"/>
              <a:lumOff val="80000"/>
              <a:alpha val="6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ข้อมูล </a:t>
            </a:r>
            <a:r>
              <a:rPr lang="th-TH" sz="1400" b="1" dirty="0" smtClean="0">
                <a:solidFill>
                  <a:schemeClr val="tx1"/>
                </a:solidFill>
                <a:latin typeface="Chulabhorn Likit Text" panose="00000500000000000000" pitchFamily="50" charset="-34"/>
                <a:cs typeface="Chulabhorn Likit Text" panose="00000500000000000000" pitchFamily="50" charset="-34"/>
              </a:rPr>
              <a:t>ณ วันที่ 21 กรกฎาคม 2566</a:t>
            </a:r>
            <a:endParaRPr lang="th-TH" sz="1400" b="1" dirty="0">
              <a:solidFill>
                <a:schemeClr val="tx1"/>
              </a:solidFill>
              <a:latin typeface="Chulabhorn Likit Text" panose="00000500000000000000" pitchFamily="50" charset="-34"/>
              <a:cs typeface="Chulabhorn Likit Text" panose="00000500000000000000" pitchFamily="50" charset="-34"/>
            </a:endParaRPr>
          </a:p>
        </p:txBody>
      </p:sp>
      <p:sp>
        <p:nvSpPr>
          <p:cNvPr id="31"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43" name="TextBox 1"/>
          <p:cNvSpPr txBox="1"/>
          <p:nvPr/>
        </p:nvSpPr>
        <p:spPr>
          <a:xfrm>
            <a:off x="139779" y="4636944"/>
            <a:ext cx="889006" cy="3302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h-TH" sz="1400" b="1" dirty="0" smtClean="0">
                <a:latin typeface="Chulabhorn Likit Text" panose="00000500000000000000" pitchFamily="50" charset="-34"/>
                <a:cs typeface="Chulabhorn Likit Text" panose="00000500000000000000" pitchFamily="50" charset="-34"/>
              </a:rPr>
              <a:t>ราย</a:t>
            </a:r>
            <a:endParaRPr lang="th-TH" sz="1400" b="1" dirty="0">
              <a:latin typeface="Chulabhorn Likit Text" panose="00000500000000000000" pitchFamily="50" charset="-34"/>
              <a:cs typeface="Chulabhorn Likit Text" panose="00000500000000000000" pitchFamily="50" charset="-34"/>
            </a:endParaRPr>
          </a:p>
        </p:txBody>
      </p:sp>
      <p:grpSp>
        <p:nvGrpSpPr>
          <p:cNvPr id="44" name="กลุ่ม 52">
            <a:extLst>
              <a:ext uri="{FF2B5EF4-FFF2-40B4-BE49-F238E27FC236}">
                <a16:creationId xmlns:a16="http://schemas.microsoft.com/office/drawing/2014/main" id="{84E5CB32-C22A-40FB-BE79-3F261B775F5E}"/>
              </a:ext>
            </a:extLst>
          </p:cNvPr>
          <p:cNvGrpSpPr/>
          <p:nvPr/>
        </p:nvGrpSpPr>
        <p:grpSpPr>
          <a:xfrm>
            <a:off x="-20350" y="5784"/>
            <a:ext cx="10193050" cy="575427"/>
            <a:chOff x="-29746" y="-164554"/>
            <a:chExt cx="9173747" cy="517884"/>
          </a:xfrm>
        </p:grpSpPr>
        <p:sp>
          <p:nvSpPr>
            <p:cNvPr id="4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6"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50" b="1" dirty="0">
                  <a:solidFill>
                    <a:schemeClr val="bg1"/>
                  </a:solidFill>
                  <a:latin typeface="Chulabhorn Likit Text" panose="00000500000000000000" pitchFamily="50" charset="-34"/>
                  <a:cs typeface="Chulabhorn Likit Text" panose="00000500000000000000" pitchFamily="50" charset="-34"/>
                </a:rPr>
                <a:t>4.4 รายงานผลการดำเนินงานตามประกาศคณะกรรมการบริหารกองทุนพัฒนาบทบาทสตรีให้ความช่วยเหลือและบรรเทาความเดือดร้อนให้แก่</a:t>
              </a:r>
              <a:r>
                <a:rPr lang="th-TH" sz="1250" b="1" dirty="0" smtClean="0">
                  <a:solidFill>
                    <a:schemeClr val="bg1"/>
                  </a:solidFill>
                  <a:latin typeface="Chulabhorn Likit Text" panose="00000500000000000000" pitchFamily="50" charset="-34"/>
                  <a:cs typeface="Chulabhorn Likit Text" panose="00000500000000000000" pitchFamily="50" charset="-34"/>
                </a:rPr>
                <a:t>ลูกหนี้</a:t>
              </a:r>
              <a:endParaRPr lang="th-TH" sz="125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433916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2509-DECD-FF18-A68A-2AC2E01EDF76}"/>
              </a:ext>
            </a:extLst>
          </p:cNvPr>
          <p:cNvSpPr>
            <a:spLocks noGrp="1"/>
          </p:cNvSpPr>
          <p:nvPr>
            <p:ph type="title"/>
          </p:nvPr>
        </p:nvSpPr>
        <p:spPr>
          <a:xfrm>
            <a:off x="691444" y="815753"/>
            <a:ext cx="8763000" cy="1114770"/>
          </a:xfrm>
        </p:spPr>
        <p:txBody>
          <a:bodyPr>
            <a:normAutofit/>
          </a:bodyPr>
          <a:lstStyle/>
          <a:p>
            <a:pPr algn="ctr">
              <a:lnSpc>
                <a:spcPct val="120000"/>
              </a:lnSpc>
            </a:pPr>
            <a:r>
              <a:rPr lang="th-TH" sz="1500" b="1" dirty="0" smtClean="0">
                <a:latin typeface="Chulabhorn Likit Text" panose="00000500000000000000" pitchFamily="50" charset="-34"/>
                <a:cs typeface="Chulabhorn Likit Text" panose="00000500000000000000" pitchFamily="50" charset="-34"/>
              </a:rPr>
              <a:t>2.2 </a:t>
            </a:r>
            <a:r>
              <a:rPr lang="th-TH" sz="1500" b="1" dirty="0">
                <a:latin typeface="Chulabhorn Likit Text" panose="00000500000000000000" pitchFamily="50" charset="-34"/>
                <a:cs typeface="Chulabhorn Likit Text" panose="00000500000000000000" pitchFamily="50" charset="-34"/>
              </a:rPr>
              <a:t>ประกาศคณะกรรมการบริหารกองทุนพัฒนาบทบาทสตรี เรื่อง หลักเกณฑ์ วิธีการ และเงื่อนไข</a:t>
            </a:r>
            <a:br>
              <a:rPr lang="th-TH" sz="1500" b="1" dirty="0">
                <a:latin typeface="Chulabhorn Likit Text" panose="00000500000000000000" pitchFamily="50" charset="-34"/>
                <a:cs typeface="Chulabhorn Likit Text" panose="00000500000000000000" pitchFamily="50" charset="-34"/>
              </a:rPr>
            </a:br>
            <a:r>
              <a:rPr lang="th-TH" sz="1500" b="1" dirty="0">
                <a:latin typeface="Chulabhorn Likit Text" panose="00000500000000000000" pitchFamily="50" charset="-34"/>
                <a:cs typeface="Chulabhorn Likit Text" panose="00000500000000000000" pitchFamily="50" charset="-34"/>
              </a:rPr>
              <a:t>เกี่ยวกับการลดอัตราดอกเบี้ยเงินกู้และอัตราดอกเบี้ยผิดนัด</a:t>
            </a:r>
            <a:br>
              <a:rPr lang="th-TH" sz="1500" b="1" dirty="0">
                <a:latin typeface="Chulabhorn Likit Text" panose="00000500000000000000" pitchFamily="50" charset="-34"/>
                <a:cs typeface="Chulabhorn Likit Text" panose="00000500000000000000" pitchFamily="50" charset="-34"/>
              </a:rPr>
            </a:br>
            <a:r>
              <a:rPr lang="th-TH" sz="1500" b="1" dirty="0">
                <a:latin typeface="Chulabhorn Likit Text" panose="00000500000000000000" pitchFamily="50" charset="-34"/>
                <a:cs typeface="Chulabhorn Likit Text" panose="00000500000000000000" pitchFamily="50" charset="-34"/>
              </a:rPr>
              <a:t>กองทุนพัฒนาบทบาทสตรี พ.ศ.2563 </a:t>
            </a:r>
            <a:endParaRPr lang="en-US" sz="1500" b="1" dirty="0">
              <a:latin typeface="Chulabhorn Likit Text" panose="00000500000000000000" pitchFamily="50" charset="-34"/>
              <a:cs typeface="Chulabhorn Likit Text" panose="00000500000000000000" pitchFamily="50" charset="-34"/>
            </a:endParaRPr>
          </a:p>
        </p:txBody>
      </p:sp>
      <p:grpSp>
        <p:nvGrpSpPr>
          <p:cNvPr id="17" name="Group 16"/>
          <p:cNvGrpSpPr/>
          <p:nvPr/>
        </p:nvGrpSpPr>
        <p:grpSpPr>
          <a:xfrm>
            <a:off x="-23583" y="5154909"/>
            <a:ext cx="10183585" cy="694389"/>
            <a:chOff x="-23583" y="5134125"/>
            <a:chExt cx="10183585" cy="715174"/>
          </a:xfrm>
        </p:grpSpPr>
        <p:grpSp>
          <p:nvGrpSpPr>
            <p:cNvPr id="18"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26"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30"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2"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27"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28"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9"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9"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20"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23"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24"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25"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3"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5" name="สี่เหลี่ยมผืนผ้ามุมมน 189"/>
          <p:cNvSpPr/>
          <p:nvPr/>
        </p:nvSpPr>
        <p:spPr>
          <a:xfrm>
            <a:off x="6051583" y="2130758"/>
            <a:ext cx="2984698" cy="358048"/>
          </a:xfrm>
          <a:prstGeom prst="roundRect">
            <a:avLst/>
          </a:prstGeom>
          <a:solidFill>
            <a:srgbClr val="F9E7EF">
              <a:alpha val="69804"/>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00" b="1" dirty="0">
                <a:solidFill>
                  <a:schemeClr val="tx1"/>
                </a:solidFill>
                <a:latin typeface="Chulabhorn Likit Text" panose="00000500000000000000" pitchFamily="50" charset="-34"/>
                <a:cs typeface="Chulabhorn Likit Text" panose="00000500000000000000" pitchFamily="50" charset="-34"/>
              </a:rPr>
              <a:t>ข้อมูล </a:t>
            </a:r>
            <a:r>
              <a:rPr lang="th-TH" sz="1400" b="1" dirty="0" smtClean="0">
                <a:solidFill>
                  <a:schemeClr val="tx1"/>
                </a:solidFill>
                <a:latin typeface="Chulabhorn Likit Text" panose="00000500000000000000" pitchFamily="50" charset="-34"/>
                <a:cs typeface="Chulabhorn Likit Text" panose="00000500000000000000" pitchFamily="50" charset="-34"/>
              </a:rPr>
              <a:t>ณ วันที่ 21 กรกฎาคม </a:t>
            </a:r>
            <a:r>
              <a:rPr lang="th-TH" sz="1400" b="1" dirty="0">
                <a:solidFill>
                  <a:schemeClr val="tx1"/>
                </a:solidFill>
                <a:latin typeface="Chulabhorn Likit Text" panose="00000500000000000000" pitchFamily="50" charset="-34"/>
                <a:cs typeface="Chulabhorn Likit Text" panose="00000500000000000000" pitchFamily="50" charset="-34"/>
              </a:rPr>
              <a:t>2566</a:t>
            </a:r>
          </a:p>
        </p:txBody>
      </p:sp>
      <p:graphicFrame>
        <p:nvGraphicFramePr>
          <p:cNvPr id="38" name="Table 5">
            <a:extLst>
              <a:ext uri="{FF2B5EF4-FFF2-40B4-BE49-F238E27FC236}">
                <a16:creationId xmlns:a16="http://schemas.microsoft.com/office/drawing/2014/main" id="{77080724-0CAC-EE56-183D-5B239514B667}"/>
              </a:ext>
            </a:extLst>
          </p:cNvPr>
          <p:cNvGraphicFramePr>
            <a:graphicFrameLocks noGrp="1"/>
          </p:cNvGraphicFramePr>
          <p:nvPr>
            <p:extLst>
              <p:ext uri="{D42A27DB-BD31-4B8C-83A1-F6EECF244321}">
                <p14:modId xmlns:p14="http://schemas.microsoft.com/office/powerpoint/2010/main" val="522996391"/>
              </p:ext>
            </p:extLst>
          </p:nvPr>
        </p:nvGraphicFramePr>
        <p:xfrm>
          <a:off x="1435940" y="2584400"/>
          <a:ext cx="7465808" cy="970364"/>
        </p:xfrm>
        <a:graphic>
          <a:graphicData uri="http://schemas.openxmlformats.org/drawingml/2006/table">
            <a:tbl>
              <a:tblPr firstRow="1" firstCol="1" bandRow="1">
                <a:tableStyleId>{7DF18680-E054-41AD-8BC1-D1AEF772440D}</a:tableStyleId>
              </a:tblPr>
              <a:tblGrid>
                <a:gridCol w="3732904">
                  <a:extLst>
                    <a:ext uri="{9D8B030D-6E8A-4147-A177-3AD203B41FA5}">
                      <a16:colId xmlns:a16="http://schemas.microsoft.com/office/drawing/2014/main" val="2283681804"/>
                    </a:ext>
                  </a:extLst>
                </a:gridCol>
                <a:gridCol w="3732904">
                  <a:extLst>
                    <a:ext uri="{9D8B030D-6E8A-4147-A177-3AD203B41FA5}">
                      <a16:colId xmlns:a16="http://schemas.microsoft.com/office/drawing/2014/main" val="2764421394"/>
                    </a:ext>
                  </a:extLst>
                </a:gridCol>
              </a:tblGrid>
              <a:tr h="485182">
                <a:tc>
                  <a:txBody>
                    <a:bodyPr/>
                    <a:lstStyle/>
                    <a:p>
                      <a:pPr algn="ctr">
                        <a:lnSpc>
                          <a:spcPct val="115000"/>
                        </a:lnSpc>
                        <a:spcAft>
                          <a:spcPts val="1000"/>
                        </a:spcAft>
                      </a:pPr>
                      <a:r>
                        <a:rPr lang="th-TH" sz="1800" b="1" dirty="0">
                          <a:solidFill>
                            <a:schemeClr val="tx1"/>
                          </a:solidFill>
                          <a:effectLst/>
                          <a:latin typeface="Chulabhorn Likit Text" panose="00000500000000000000" pitchFamily="50" charset="-34"/>
                          <a:cs typeface="Chulabhorn Likit Text" panose="00000500000000000000" pitchFamily="50" charset="-34"/>
                        </a:rPr>
                        <a:t>ลูกหนี้ขอเข้าร่วมมาตรการ (โครงการ)</a:t>
                      </a:r>
                      <a:endParaRPr lang="en-US" sz="18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3"/>
                    </a:solidFill>
                  </a:tcPr>
                </a:tc>
                <a:tc>
                  <a:txBody>
                    <a:bodyPr/>
                    <a:lstStyle/>
                    <a:p>
                      <a:pPr algn="ctr">
                        <a:lnSpc>
                          <a:spcPct val="115000"/>
                        </a:lnSpc>
                        <a:spcAft>
                          <a:spcPts val="1000"/>
                        </a:spcAft>
                      </a:pPr>
                      <a:r>
                        <a:rPr lang="th-TH" sz="1800" b="1" dirty="0">
                          <a:solidFill>
                            <a:schemeClr val="tx1"/>
                          </a:solidFill>
                          <a:effectLst/>
                          <a:latin typeface="Chulabhorn Likit Text" panose="00000500000000000000" pitchFamily="50" charset="-34"/>
                          <a:cs typeface="Chulabhorn Likit Text" panose="00000500000000000000" pitchFamily="50" charset="-34"/>
                        </a:rPr>
                        <a:t>จำนวนเงินที่ได้รับชำระคืน (บาท)</a:t>
                      </a:r>
                      <a:endParaRPr lang="en-US" sz="18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3"/>
                    </a:solidFill>
                  </a:tcPr>
                </a:tc>
                <a:extLst>
                  <a:ext uri="{0D108BD9-81ED-4DB2-BD59-A6C34878D82A}">
                    <a16:rowId xmlns:a16="http://schemas.microsoft.com/office/drawing/2014/main" val="148902492"/>
                  </a:ext>
                </a:extLst>
              </a:tr>
              <a:tr h="485182">
                <a:tc>
                  <a:txBody>
                    <a:bodyPr/>
                    <a:lstStyle/>
                    <a:p>
                      <a:pPr algn="ctr">
                        <a:lnSpc>
                          <a:spcPct val="115000"/>
                        </a:lnSpc>
                        <a:spcAft>
                          <a:spcPts val="1000"/>
                        </a:spcAft>
                      </a:pPr>
                      <a:r>
                        <a:rPr lang="th-TH" sz="1800" b="1"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1,990</a:t>
                      </a:r>
                      <a:endParaRPr lang="en-US" sz="18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7E1"/>
                    </a:solidFill>
                  </a:tcPr>
                </a:tc>
                <a:tc>
                  <a:txBody>
                    <a:bodyPr/>
                    <a:lstStyle/>
                    <a:p>
                      <a:pPr algn="ctr">
                        <a:lnSpc>
                          <a:spcPct val="115000"/>
                        </a:lnSpc>
                        <a:spcAft>
                          <a:spcPts val="1000"/>
                        </a:spcAft>
                      </a:pPr>
                      <a:r>
                        <a:rPr lang="en-US" sz="1800" b="1" dirty="0" smtClean="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29,146,541.55</a:t>
                      </a:r>
                      <a:endParaRPr lang="en-US" sz="18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7E1"/>
                    </a:solidFill>
                  </a:tcPr>
                </a:tc>
                <a:extLst>
                  <a:ext uri="{0D108BD9-81ED-4DB2-BD59-A6C34878D82A}">
                    <a16:rowId xmlns:a16="http://schemas.microsoft.com/office/drawing/2014/main" val="644357520"/>
                  </a:ext>
                </a:extLst>
              </a:tr>
            </a:tbl>
          </a:graphicData>
        </a:graphic>
      </p:graphicFrame>
      <p:grpSp>
        <p:nvGrpSpPr>
          <p:cNvPr id="36" name="กลุ่ม 52">
            <a:extLst>
              <a:ext uri="{FF2B5EF4-FFF2-40B4-BE49-F238E27FC236}">
                <a16:creationId xmlns:a16="http://schemas.microsoft.com/office/drawing/2014/main" id="{84E5CB32-C22A-40FB-BE79-3F261B775F5E}"/>
              </a:ext>
            </a:extLst>
          </p:cNvPr>
          <p:cNvGrpSpPr/>
          <p:nvPr/>
        </p:nvGrpSpPr>
        <p:grpSpPr>
          <a:xfrm>
            <a:off x="-20350" y="5784"/>
            <a:ext cx="10193050" cy="575427"/>
            <a:chOff x="-29746" y="-164554"/>
            <a:chExt cx="9173747" cy="517884"/>
          </a:xfrm>
        </p:grpSpPr>
        <p:sp>
          <p:nvSpPr>
            <p:cNvPr id="3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50" b="1" dirty="0">
                  <a:solidFill>
                    <a:schemeClr val="bg1"/>
                  </a:solidFill>
                  <a:latin typeface="Chulabhorn Likit Text" panose="00000500000000000000" pitchFamily="50" charset="-34"/>
                  <a:cs typeface="Chulabhorn Likit Text" panose="00000500000000000000" pitchFamily="50" charset="-34"/>
                </a:rPr>
                <a:t>4.4 รายงานผลการดำเนินงานตามประกาศคณะกรรมการบริหารกองทุนพัฒนาบทบาทสตรีให้ความช่วยเหลือและบรรเทาความเดือดร้อนให้แก่</a:t>
              </a:r>
              <a:r>
                <a:rPr lang="th-TH" sz="1250" b="1" dirty="0" smtClean="0">
                  <a:solidFill>
                    <a:schemeClr val="bg1"/>
                  </a:solidFill>
                  <a:latin typeface="Chulabhorn Likit Text" panose="00000500000000000000" pitchFamily="50" charset="-34"/>
                  <a:cs typeface="Chulabhorn Likit Text" panose="00000500000000000000" pitchFamily="50" charset="-34"/>
                </a:rPr>
                <a:t>ลูกหนี้</a:t>
              </a:r>
              <a:endParaRPr lang="th-TH" sz="1250"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252750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F06003F-0E28-2EBD-FFFF-EBCE0C384235}"/>
              </a:ext>
            </a:extLst>
          </p:cNvPr>
          <p:cNvGraphicFramePr>
            <a:graphicFrameLocks noGrp="1"/>
          </p:cNvGraphicFramePr>
          <p:nvPr>
            <p:ph idx="1"/>
            <p:extLst>
              <p:ext uri="{D42A27DB-BD31-4B8C-83A1-F6EECF244321}">
                <p14:modId xmlns:p14="http://schemas.microsoft.com/office/powerpoint/2010/main" val="3568335313"/>
              </p:ext>
            </p:extLst>
          </p:nvPr>
        </p:nvGraphicFramePr>
        <p:xfrm>
          <a:off x="698500" y="1305627"/>
          <a:ext cx="8763000" cy="3899006"/>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1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7"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18" name="Group 17"/>
          <p:cNvGrpSpPr/>
          <p:nvPr/>
        </p:nvGrpSpPr>
        <p:grpSpPr>
          <a:xfrm>
            <a:off x="-23583" y="5154909"/>
            <a:ext cx="10183585" cy="694389"/>
            <a:chOff x="-23583" y="5134125"/>
            <a:chExt cx="10183585" cy="715174"/>
          </a:xfrm>
        </p:grpSpPr>
        <p:grpSp>
          <p:nvGrpSpPr>
            <p:cNvPr id="19"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26"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30"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2"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27"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28"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9"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2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2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2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2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24"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25"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3"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5" name="สี่เหลี่ยมผืนผ้า: มุมมน 24">
            <a:extLst>
              <a:ext uri="{FF2B5EF4-FFF2-40B4-BE49-F238E27FC236}">
                <a16:creationId xmlns:a16="http://schemas.microsoft.com/office/drawing/2014/main" id="{D992C9EC-F489-4262-8A24-43469489E10F}"/>
              </a:ext>
            </a:extLst>
          </p:cNvPr>
          <p:cNvSpPr/>
          <p:nvPr/>
        </p:nvSpPr>
        <p:spPr>
          <a:xfrm>
            <a:off x="216981" y="77039"/>
            <a:ext cx="9943019" cy="318433"/>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nSpc>
                <a:spcPct val="120000"/>
              </a:lnSpc>
            </a:pPr>
            <a:r>
              <a:rPr lang="th-TH" sz="1200" b="1" dirty="0" smtClean="0">
                <a:solidFill>
                  <a:schemeClr val="bg1"/>
                </a:solidFill>
                <a:latin typeface="Chulabhorn Likit Text" panose="00000500000000000000" pitchFamily="50" charset="-34"/>
                <a:cs typeface="Chulabhorn Likit Text" panose="00000500000000000000" pitchFamily="50" charset="-34"/>
              </a:rPr>
              <a:t>4.4 </a:t>
            </a:r>
            <a:r>
              <a:rPr lang="th-TH" sz="1200" b="1" dirty="0">
                <a:solidFill>
                  <a:schemeClr val="bg1"/>
                </a:solidFill>
                <a:latin typeface="Chulabhorn Likit Text" panose="00000500000000000000" pitchFamily="50" charset="-34"/>
                <a:cs typeface="Chulabhorn Likit Text" panose="00000500000000000000" pitchFamily="50" charset="-34"/>
              </a:rPr>
              <a:t>รายงานผลการดำเนินงานตามประกาศคณะกรรมการบริหารกองทุนพัฒนาบทบาท</a:t>
            </a:r>
            <a:r>
              <a:rPr lang="th-TH" sz="1200" b="1" dirty="0" smtClean="0">
                <a:solidFill>
                  <a:schemeClr val="bg1"/>
                </a:solidFill>
                <a:latin typeface="Chulabhorn Likit Text" panose="00000500000000000000" pitchFamily="50" charset="-34"/>
                <a:cs typeface="Chulabhorn Likit Text" panose="00000500000000000000" pitchFamily="50" charset="-34"/>
              </a:rPr>
              <a:t>สตรีให้</a:t>
            </a:r>
            <a:r>
              <a:rPr lang="th-TH" sz="1200" b="1" dirty="0">
                <a:solidFill>
                  <a:schemeClr val="bg1"/>
                </a:solidFill>
                <a:latin typeface="Chulabhorn Likit Text" panose="00000500000000000000" pitchFamily="50" charset="-34"/>
                <a:cs typeface="Chulabhorn Likit Text" panose="00000500000000000000" pitchFamily="50" charset="-34"/>
              </a:rPr>
              <a:t>ความช่วยเหลือและบรรเทาความเดือดร้อนให้แก่ลูกหนี้</a:t>
            </a:r>
          </a:p>
          <a:p>
            <a:pPr algn="ctr">
              <a:lnSpc>
                <a:spcPct val="120000"/>
              </a:lnSpc>
            </a:pPr>
            <a:endParaRPr lang="en-GB" sz="1600" b="1"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p:txBody>
      </p:sp>
      <p:sp>
        <p:nvSpPr>
          <p:cNvPr id="3" name="Rectangle 2"/>
          <p:cNvSpPr/>
          <p:nvPr/>
        </p:nvSpPr>
        <p:spPr>
          <a:xfrm>
            <a:off x="7255428" y="4874817"/>
            <a:ext cx="2768707" cy="307777"/>
          </a:xfrm>
          <a:prstGeom prst="rect">
            <a:avLst/>
          </a:prstGeom>
          <a:solidFill>
            <a:srgbClr val="F7D7C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spAutoFit/>
          </a:bodyPr>
          <a:lstStyle/>
          <a:p>
            <a:r>
              <a:rPr lang="th-TH" sz="1400" b="1" dirty="0">
                <a:latin typeface="Chulabhorn Likit Text" panose="00000500000000000000" pitchFamily="50" charset="-34"/>
                <a:cs typeface="Chulabhorn Likit Text" panose="00000500000000000000" pitchFamily="50" charset="-34"/>
              </a:rPr>
              <a:t>ข้อมูล ณ วันที่ </a:t>
            </a:r>
            <a:r>
              <a:rPr lang="th-TH" sz="1400" b="1" dirty="0" smtClean="0">
                <a:latin typeface="Chulabhorn Likit Text" panose="00000500000000000000" pitchFamily="50" charset="-34"/>
                <a:cs typeface="Chulabhorn Likit Text" panose="00000500000000000000" pitchFamily="50" charset="-34"/>
              </a:rPr>
              <a:t>21 กรกฎาคม </a:t>
            </a:r>
            <a:r>
              <a:rPr lang="th-TH" sz="1400" b="1" dirty="0">
                <a:latin typeface="Chulabhorn Likit Text" panose="00000500000000000000" pitchFamily="50" charset="-34"/>
                <a:cs typeface="Chulabhorn Likit Text" panose="00000500000000000000" pitchFamily="50" charset="-34"/>
              </a:rPr>
              <a:t>2566</a:t>
            </a:r>
            <a:endParaRPr lang="th-TH" sz="1400" dirty="0"/>
          </a:p>
        </p:txBody>
      </p:sp>
      <p:sp>
        <p:nvSpPr>
          <p:cNvPr id="2" name="Title 1">
            <a:extLst>
              <a:ext uri="{FF2B5EF4-FFF2-40B4-BE49-F238E27FC236}">
                <a16:creationId xmlns:a16="http://schemas.microsoft.com/office/drawing/2014/main" id="{5DD23196-60D8-FF7B-D452-5FDCCFD0E070}"/>
              </a:ext>
            </a:extLst>
          </p:cNvPr>
          <p:cNvSpPr>
            <a:spLocks noGrp="1"/>
          </p:cNvSpPr>
          <p:nvPr>
            <p:ph type="title"/>
          </p:nvPr>
        </p:nvSpPr>
        <p:spPr>
          <a:xfrm>
            <a:off x="698500" y="819747"/>
            <a:ext cx="9207500" cy="598594"/>
          </a:xfrm>
        </p:spPr>
        <p:txBody>
          <a:bodyPr>
            <a:noAutofit/>
          </a:bodyPr>
          <a:lstStyle/>
          <a:p>
            <a:pPr algn="ctr">
              <a:lnSpc>
                <a:spcPct val="120000"/>
              </a:lnSpc>
            </a:pPr>
            <a:r>
              <a:rPr lang="th-TH" sz="1400" b="1" dirty="0" smtClean="0">
                <a:latin typeface="Chulabhorn Likit Text" panose="00000500000000000000" pitchFamily="50" charset="-34"/>
                <a:cs typeface="Chulabhorn Likit Text" panose="00000500000000000000" pitchFamily="50" charset="-34"/>
              </a:rPr>
              <a:t>2.3 </a:t>
            </a:r>
            <a:r>
              <a:rPr lang="th-TH" sz="1400" b="1" dirty="0">
                <a:latin typeface="Chulabhorn Likit Text" panose="00000500000000000000" pitchFamily="50" charset="-34"/>
                <a:cs typeface="Chulabhorn Likit Text" panose="00000500000000000000" pitchFamily="50" charset="-34"/>
              </a:rPr>
              <a:t>ประกาศคณะกรรมการบริหารกองทุนพัฒนาบทบาทสตรี เรื่อง หลักเกณฑ์ วิธีการ และเงื่อนไข</a:t>
            </a:r>
            <a:br>
              <a:rPr lang="th-TH" sz="1400" b="1" dirty="0">
                <a:latin typeface="Chulabhorn Likit Text" panose="00000500000000000000" pitchFamily="50" charset="-34"/>
                <a:cs typeface="Chulabhorn Likit Text" panose="00000500000000000000" pitchFamily="50" charset="-34"/>
              </a:rPr>
            </a:br>
            <a:r>
              <a:rPr lang="th-TH" sz="1400" b="1" dirty="0">
                <a:latin typeface="Chulabhorn Likit Text" panose="00000500000000000000" pitchFamily="50" charset="-34"/>
                <a:cs typeface="Chulabhorn Likit Text" panose="00000500000000000000" pitchFamily="50" charset="-34"/>
              </a:rPr>
              <a:t>เกี่ยวกับการลดอัตราดอกเบี้ยเงินกู้และอัตราดอกเบี้ยผิดนัดกองทุนพัฒนาบทบาทสตรี พ.ศ. 2566 </a:t>
            </a:r>
            <a:endParaRPr lang="en-US" sz="1400" b="1" dirty="0">
              <a:latin typeface="Chulabhorn Likit Text" panose="00000500000000000000" pitchFamily="50" charset="-34"/>
              <a:cs typeface="Chulabhorn Likit Text" panose="00000500000000000000" pitchFamily="50" charset="-34"/>
            </a:endParaRPr>
          </a:p>
        </p:txBody>
      </p:sp>
    </p:spTree>
    <p:extLst>
      <p:ext uri="{BB962C8B-B14F-4D97-AF65-F5344CB8AC3E}">
        <p14:creationId xmlns:p14="http://schemas.microsoft.com/office/powerpoint/2010/main" val="2042878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338968" y="2782572"/>
            <a:ext cx="9482063" cy="1108710"/>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r>
              <a:rPr lang="th-TH" sz="2200" b="1"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5.1 </a:t>
            </a:r>
            <a:r>
              <a:rPr lang="th-TH" sz="2200" b="1" spc="-2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การ</a:t>
            </a:r>
            <a:r>
              <a:rPr lang="th-TH" sz="2200" b="1" spc="-20" dirty="0">
                <a:ln>
                  <a:solidFill>
                    <a:schemeClr val="tx1"/>
                  </a:solidFill>
                </a:ln>
                <a:solidFill>
                  <a:schemeClr val="tx1"/>
                </a:solidFill>
                <a:latin typeface="Chulabhorn Likit Text" panose="00000500000000000000" pitchFamily="50" charset="-34"/>
                <a:cs typeface="Chulabhorn Likit Text" panose="00000500000000000000" pitchFamily="50" charset="-34"/>
              </a:rPr>
              <a:t>บริหารจัดการหนี้ของกองทุนพัฒนาบทบาทสตรี</a:t>
            </a:r>
          </a:p>
        </p:txBody>
      </p:sp>
      <p:grpSp>
        <p:nvGrpSpPr>
          <p:cNvPr id="75" name="Group 74"/>
          <p:cNvGrpSpPr/>
          <p:nvPr/>
        </p:nvGrpSpPr>
        <p:grpSpPr>
          <a:xfrm>
            <a:off x="-23583" y="5154909"/>
            <a:ext cx="10183585" cy="694389"/>
            <a:chOff x="-23583" y="5134125"/>
            <a:chExt cx="10183585" cy="715174"/>
          </a:xfrm>
        </p:grpSpPr>
        <p:grpSp>
          <p:nvGrpSpPr>
            <p:cNvPr id="7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8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8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8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7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7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7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8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8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8"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2"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40" name="TextBox 39"/>
          <p:cNvSpPr txBox="1"/>
          <p:nvPr/>
        </p:nvSpPr>
        <p:spPr>
          <a:xfrm>
            <a:off x="1075652" y="44209"/>
            <a:ext cx="3617682" cy="43165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30000"/>
              </a:lnSpc>
            </a:pPr>
            <a:r>
              <a:rPr lang="th-TH" b="1" dirty="0">
                <a:solidFill>
                  <a:schemeClr val="bg1"/>
                </a:solidFill>
                <a:latin typeface="Chulabhorn Likit Text" panose="00000500000000000000" pitchFamily="50" charset="-34"/>
                <a:cs typeface="Chulabhorn Likit Text" panose="00000500000000000000" pitchFamily="50" charset="-34"/>
              </a:rPr>
              <a:t>ระเบียบวาระที่ 5 เรื่อง เพื่อพิจารณา</a:t>
            </a:r>
          </a:p>
        </p:txBody>
      </p:sp>
    </p:spTree>
    <p:extLst>
      <p:ext uri="{BB962C8B-B14F-4D97-AF65-F5344CB8AC3E}">
        <p14:creationId xmlns:p14="http://schemas.microsoft.com/office/powerpoint/2010/main" val="390391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0787" y="2498600"/>
            <a:ext cx="6764313" cy="469359"/>
          </a:xfrm>
          <a:prstGeom prst="rect">
            <a:avLst/>
          </a:prstGeom>
        </p:spPr>
        <p:txBody>
          <a:bodyPr wrap="square">
            <a:spAutoFit/>
          </a:bodyPr>
          <a:lstStyle/>
          <a:p>
            <a:pPr algn="ctr">
              <a:lnSpc>
                <a:spcPct val="130000"/>
              </a:lnSpc>
            </a:pPr>
            <a:r>
              <a:rPr lang="th-TH" sz="2000" b="1" dirty="0">
                <a:ln>
                  <a:solidFill>
                    <a:schemeClr val="tx1"/>
                  </a:solidFill>
                </a:ln>
                <a:latin typeface="Chulabhorn Likit Text" panose="00000500000000000000" pitchFamily="50" charset="-34"/>
                <a:ea typeface="Times New Roman" panose="02020603050405020304" pitchFamily="18" charset="0"/>
                <a:cs typeface="Chulabhorn Likit Text" panose="00000500000000000000" pitchFamily="50" charset="-34"/>
              </a:rPr>
              <a:t>1.1........................................................................</a:t>
            </a:r>
            <a:endParaRPr lang="en-US" sz="2000" b="1" dirty="0">
              <a:ln>
                <a:solidFill>
                  <a:schemeClr val="tx1"/>
                </a:solidFill>
              </a:ln>
              <a:latin typeface="Chulabhorn Likit Text" panose="00000500000000000000" pitchFamily="50" charset="-34"/>
              <a:ea typeface="Times New Roman" panose="02020603050405020304" pitchFamily="18" charset="0"/>
              <a:cs typeface="Chulabhorn Likit Text" panose="00000500000000000000" pitchFamily="50" charset="-34"/>
            </a:endParaRPr>
          </a:p>
        </p:txBody>
      </p:sp>
      <p:grpSp>
        <p:nvGrpSpPr>
          <p:cNvPr id="33" name="Group 32"/>
          <p:cNvGrpSpPr/>
          <p:nvPr/>
        </p:nvGrpSpPr>
        <p:grpSpPr>
          <a:xfrm>
            <a:off x="-23583" y="5154909"/>
            <a:ext cx="10183585" cy="694389"/>
            <a:chOff x="-23583" y="5134125"/>
            <a:chExt cx="10183585" cy="715174"/>
          </a:xfrm>
        </p:grpSpPr>
        <p:grpSp>
          <p:nvGrpSpPr>
            <p:cNvPr id="34"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1"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5"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6"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2"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3"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4"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5"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6"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7"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8"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3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50"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8"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1"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4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1 เรื่อง ประธานแจ้งให้ที่ประชุม</a:t>
              </a:r>
              <a:r>
                <a:rPr lang="th-TH" b="1" dirty="0" smtClean="0">
                  <a:ln w="0"/>
                  <a:solidFill>
                    <a:schemeClr val="bg1"/>
                  </a:solidFill>
                  <a:latin typeface="Chulabhorn Likit Text" panose="00000500000000000000" pitchFamily="50" charset="-34"/>
                  <a:cs typeface="Chulabhorn Likit Text" panose="00000500000000000000" pitchFamily="50" charset="-34"/>
                </a:rPr>
                <a:t>ทราบ</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378938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สี่เหลี่ยมผืนผ้ามุมมน 18"/>
          <p:cNvSpPr/>
          <p:nvPr/>
        </p:nvSpPr>
        <p:spPr>
          <a:xfrm>
            <a:off x="7064927" y="5129862"/>
            <a:ext cx="2946925" cy="365178"/>
          </a:xfrm>
          <a:prstGeom prst="roundRect">
            <a:avLst/>
          </a:prstGeom>
          <a:solidFill>
            <a:srgbClr val="002060"/>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th-TH" sz="1400" dirty="0" smtClean="0">
                <a:solidFill>
                  <a:schemeClr val="bg1"/>
                </a:solidFill>
                <a:latin typeface="Chulabhorn Likit Text" panose="00000500000000000000" pitchFamily="50" charset="-34"/>
                <a:cs typeface="Chulabhorn Likit Text" panose="00000500000000000000" pitchFamily="50" charset="-34"/>
              </a:rPr>
              <a:t>ข้อมูล ณ วันที่ 24 กรกฎาคม 2566</a:t>
            </a:r>
            <a:endParaRPr lang="th-TH" sz="1400" dirty="0">
              <a:solidFill>
                <a:schemeClr val="bg1"/>
              </a:solidFill>
              <a:latin typeface="Chulabhorn Likit Text" panose="00000500000000000000" pitchFamily="50" charset="-34"/>
              <a:cs typeface="Chulabhorn Likit Text" panose="00000500000000000000" pitchFamily="50" charset="-34"/>
            </a:endParaRPr>
          </a:p>
        </p:txBody>
      </p:sp>
      <p:grpSp>
        <p:nvGrpSpPr>
          <p:cNvPr id="10" name="Group 9"/>
          <p:cNvGrpSpPr/>
          <p:nvPr/>
        </p:nvGrpSpPr>
        <p:grpSpPr>
          <a:xfrm>
            <a:off x="114783" y="956097"/>
            <a:ext cx="6382980" cy="4538943"/>
            <a:chOff x="3632683" y="701714"/>
            <a:chExt cx="6382980" cy="4538943"/>
          </a:xfrm>
        </p:grpSpPr>
        <p:cxnSp>
          <p:nvCxnSpPr>
            <p:cNvPr id="15" name="ตัวเชื่อมต่อตรง 37">
              <a:extLst>
                <a:ext uri="{FF2B5EF4-FFF2-40B4-BE49-F238E27FC236}">
                  <a16:creationId xmlns:a16="http://schemas.microsoft.com/office/drawing/2014/main" id="{59F8F964-F519-2F08-7F1B-93D93C249E49}"/>
                </a:ext>
              </a:extLst>
            </p:cNvPr>
            <p:cNvCxnSpPr>
              <a:cxnSpLocks/>
            </p:cNvCxnSpPr>
            <p:nvPr/>
          </p:nvCxnSpPr>
          <p:spPr>
            <a:xfrm>
              <a:off x="5744811" y="4007210"/>
              <a:ext cx="0" cy="188209"/>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632683" y="701714"/>
              <a:ext cx="6382980" cy="4538943"/>
              <a:chOff x="3632683" y="701714"/>
              <a:chExt cx="6382980" cy="4538943"/>
            </a:xfrm>
          </p:grpSpPr>
          <p:cxnSp>
            <p:nvCxnSpPr>
              <p:cNvPr id="51" name="ตัวเชื่อมต่อตรง 50">
                <a:extLst>
                  <a:ext uri="{FF2B5EF4-FFF2-40B4-BE49-F238E27FC236}">
                    <a16:creationId xmlns:a16="http://schemas.microsoft.com/office/drawing/2014/main" id="{D3335C1E-9519-DC69-31BB-B8EC2A88C0F6}"/>
                  </a:ext>
                </a:extLst>
              </p:cNvPr>
              <p:cNvCxnSpPr>
                <a:cxnSpLocks/>
              </p:cNvCxnSpPr>
              <p:nvPr/>
            </p:nvCxnSpPr>
            <p:spPr>
              <a:xfrm>
                <a:off x="8734637" y="2340088"/>
                <a:ext cx="0" cy="234648"/>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632683" y="701714"/>
                <a:ext cx="6382980" cy="4538943"/>
                <a:chOff x="3632683" y="701714"/>
                <a:chExt cx="6382980" cy="4538943"/>
              </a:xfrm>
            </p:grpSpPr>
            <p:cxnSp>
              <p:nvCxnSpPr>
                <p:cNvPr id="49" name="ตัวเชื่อมต่อตรง 33"/>
                <p:cNvCxnSpPr>
                  <a:cxnSpLocks/>
                </p:cNvCxnSpPr>
                <p:nvPr/>
              </p:nvCxnSpPr>
              <p:spPr>
                <a:xfrm>
                  <a:off x="9119216" y="2550094"/>
                  <a:ext cx="0" cy="197363"/>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48" name="กลุ่ม 47">
                  <a:extLst>
                    <a:ext uri="{FF2B5EF4-FFF2-40B4-BE49-F238E27FC236}">
                      <a16:creationId xmlns:a16="http://schemas.microsoft.com/office/drawing/2014/main" id="{E6EB328C-E784-00A8-5C46-1941F1F13D05}"/>
                    </a:ext>
                  </a:extLst>
                </p:cNvPr>
                <p:cNvGrpSpPr/>
                <p:nvPr/>
              </p:nvGrpSpPr>
              <p:grpSpPr>
                <a:xfrm>
                  <a:off x="3632683" y="701714"/>
                  <a:ext cx="6382980" cy="4538943"/>
                  <a:chOff x="3618395" y="730751"/>
                  <a:chExt cx="6382980" cy="4538943"/>
                </a:xfrm>
              </p:grpSpPr>
              <p:cxnSp>
                <p:nvCxnSpPr>
                  <p:cNvPr id="45" name="ตัวเชื่อมต่อตรง 44">
                    <a:extLst>
                      <a:ext uri="{FF2B5EF4-FFF2-40B4-BE49-F238E27FC236}">
                        <a16:creationId xmlns:a16="http://schemas.microsoft.com/office/drawing/2014/main" id="{1A394A33-4E98-22B3-DD77-2DBCCFEE2DB2}"/>
                      </a:ext>
                    </a:extLst>
                  </p:cNvPr>
                  <p:cNvCxnSpPr/>
                  <p:nvPr/>
                </p:nvCxnSpPr>
                <p:spPr>
                  <a:xfrm flipH="1">
                    <a:off x="6846292" y="1754593"/>
                    <a:ext cx="1" cy="328148"/>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37018" y="730751"/>
                    <a:ext cx="6364357" cy="4538943"/>
                    <a:chOff x="3470758" y="424047"/>
                    <a:chExt cx="6364357" cy="4538943"/>
                  </a:xfrm>
                </p:grpSpPr>
                <p:cxnSp>
                  <p:nvCxnSpPr>
                    <p:cNvPr id="23" name="ตัวเชื่อมต่อตรง 37"/>
                    <p:cNvCxnSpPr>
                      <a:cxnSpLocks/>
                    </p:cNvCxnSpPr>
                    <p:nvPr/>
                  </p:nvCxnSpPr>
                  <p:spPr>
                    <a:xfrm>
                      <a:off x="7851168" y="3729543"/>
                      <a:ext cx="0" cy="159516"/>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70758" y="424047"/>
                      <a:ext cx="6364357" cy="4538943"/>
                      <a:chOff x="1775308" y="466816"/>
                      <a:chExt cx="6364357" cy="4538943"/>
                    </a:xfrm>
                  </p:grpSpPr>
                  <p:sp>
                    <p:nvSpPr>
                      <p:cNvPr id="36" name="สี่เหลี่ยมผืนผ้ามุมมน 29"/>
                      <p:cNvSpPr/>
                      <p:nvPr/>
                    </p:nvSpPr>
                    <p:spPr>
                      <a:xfrm>
                        <a:off x="6192799" y="2506672"/>
                        <a:ext cx="1946866" cy="1040671"/>
                      </a:xfrm>
                      <a:prstGeom prst="roundRect">
                        <a:avLst/>
                      </a:prstGeom>
                      <a:solidFill>
                        <a:schemeClr val="accent1">
                          <a:lumMod val="20000"/>
                          <a:lumOff val="80000"/>
                          <a:alpha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r>
                          <a:rPr lang="th-TH" sz="1250" b="1" dirty="0">
                            <a:solidFill>
                              <a:schemeClr val="tx1"/>
                            </a:solidFill>
                            <a:latin typeface="Chulabhorn Likit Text" panose="00000500000000000000" pitchFamily="50" charset="-34"/>
                            <a:cs typeface="Chulabhorn Likit Text" panose="00000500000000000000" pitchFamily="50" charset="-34"/>
                          </a:rPr>
                          <a:t>หนี้ดำเนินคดี</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  176,680,095.65 </a:t>
                        </a:r>
                        <a:r>
                          <a:rPr lang="th-TH" sz="1250" b="1" dirty="0" smtClean="0">
                            <a:solidFill>
                              <a:schemeClr val="tx1"/>
                            </a:solidFill>
                            <a:latin typeface="Chulabhorn Likit Text" panose="00000500000000000000" pitchFamily="50" charset="-34"/>
                            <a:cs typeface="Chulabhorn Likit Text" panose="00000500000000000000" pitchFamily="50" charset="-34"/>
                          </a:rPr>
                          <a:t>บาท</a:t>
                        </a:r>
                        <a:endParaRPr lang="en-GB"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(ร้อยละ </a:t>
                        </a:r>
                        <a:r>
                          <a:rPr lang="th-TH" sz="1250" b="1" dirty="0" smtClean="0">
                            <a:solidFill>
                              <a:schemeClr val="tx1"/>
                            </a:solidFill>
                            <a:latin typeface="Chulabhorn Likit Text" panose="00000500000000000000" pitchFamily="50" charset="-34"/>
                            <a:cs typeface="Chulabhorn Likit Text" panose="00000500000000000000" pitchFamily="50" charset="-34"/>
                          </a:rPr>
                          <a:t>3.90)</a:t>
                        </a:r>
                        <a:endParaRPr lang="en-US" sz="1250" b="1" dirty="0">
                          <a:solidFill>
                            <a:schemeClr val="tx1"/>
                          </a:solidFill>
                          <a:latin typeface="Chulabhorn Likit Text" panose="00000500000000000000" pitchFamily="50" charset="-34"/>
                          <a:cs typeface="Chulabhorn Likit Text" panose="00000500000000000000" pitchFamily="50" charset="-34"/>
                        </a:endParaRPr>
                      </a:p>
                    </p:txBody>
                  </p:sp>
                  <p:grpSp>
                    <p:nvGrpSpPr>
                      <p:cNvPr id="4" name="Group 3"/>
                      <p:cNvGrpSpPr/>
                      <p:nvPr/>
                    </p:nvGrpSpPr>
                    <p:grpSpPr>
                      <a:xfrm>
                        <a:off x="1775308" y="466816"/>
                        <a:ext cx="5496065" cy="4538943"/>
                        <a:chOff x="1775308" y="466816"/>
                        <a:chExt cx="5496065" cy="4538943"/>
                      </a:xfrm>
                    </p:grpSpPr>
                    <p:cxnSp>
                      <p:nvCxnSpPr>
                        <p:cNvPr id="24" name="ตัวเชื่อมต่อตรง 23"/>
                        <p:cNvCxnSpPr>
                          <a:cxnSpLocks/>
                        </p:cNvCxnSpPr>
                        <p:nvPr/>
                      </p:nvCxnSpPr>
                      <p:spPr>
                        <a:xfrm>
                          <a:off x="4981407" y="3547343"/>
                          <a:ext cx="0" cy="253613"/>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27" name="กลุ่ม 26"/>
                        <p:cNvGrpSpPr/>
                        <p:nvPr/>
                      </p:nvGrpSpPr>
                      <p:grpSpPr>
                        <a:xfrm>
                          <a:off x="1775308" y="466816"/>
                          <a:ext cx="5496065" cy="4538943"/>
                          <a:chOff x="-104472" y="800240"/>
                          <a:chExt cx="9309299" cy="4556458"/>
                        </a:xfrm>
                        <a:solidFill>
                          <a:srgbClr val="92D050"/>
                        </a:solidFill>
                      </p:grpSpPr>
                      <p:cxnSp>
                        <p:nvCxnSpPr>
                          <p:cNvPr id="34" name="ตัวเชื่อมต่อตรง 33"/>
                          <p:cNvCxnSpPr>
                            <a:cxnSpLocks/>
                          </p:cNvCxnSpPr>
                          <p:nvPr/>
                        </p:nvCxnSpPr>
                        <p:spPr>
                          <a:xfrm>
                            <a:off x="2196527" y="2627293"/>
                            <a:ext cx="0" cy="210020"/>
                          </a:xfrm>
                          <a:prstGeom prst="line">
                            <a:avLst/>
                          </a:prstGeom>
                          <a:grp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29" name="สี่เหลี่ยมผืนผ้ามุมมน 28"/>
                          <p:cNvSpPr/>
                          <p:nvPr/>
                        </p:nvSpPr>
                        <p:spPr>
                          <a:xfrm>
                            <a:off x="-104472" y="2843688"/>
                            <a:ext cx="3447289" cy="1066809"/>
                          </a:xfrm>
                          <a:prstGeom prst="roundRect">
                            <a:avLst/>
                          </a:prstGeom>
                          <a:solidFill>
                            <a:srgbClr val="F6F4D2">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r>
                              <a:rPr lang="th-TH" sz="1250" b="1" dirty="0">
                                <a:solidFill>
                                  <a:schemeClr val="tx1"/>
                                </a:solidFill>
                                <a:latin typeface="Chulabhorn Likit Text" panose="00000500000000000000" pitchFamily="50" charset="-34"/>
                                <a:cs typeface="Chulabhorn Likit Text" panose="00000500000000000000" pitchFamily="50" charset="-34"/>
                              </a:rPr>
                              <a:t>หนี้ยังไม่ถึงกำหนดชำระ</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  </a:t>
                            </a:r>
                            <a:r>
                              <a:rPr lang="th-TH" sz="1250" b="1" spc="-20" dirty="0" smtClean="0">
                                <a:solidFill>
                                  <a:schemeClr val="tx1"/>
                                </a:solidFill>
                                <a:latin typeface="Chulabhorn Likit Text" panose="00000500000000000000" pitchFamily="50" charset="-34"/>
                                <a:cs typeface="Chulabhorn Likit Text" panose="00000500000000000000" pitchFamily="50" charset="-34"/>
                              </a:rPr>
                              <a:t>2,130,906,733.74 บาท</a:t>
                            </a:r>
                            <a:endParaRPr lang="en-GB" sz="1250" b="1" spc="-20"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(ร้อยละ </a:t>
                            </a:r>
                            <a:r>
                              <a:rPr lang="en-US" sz="1250" b="1" dirty="0" smtClean="0">
                                <a:solidFill>
                                  <a:schemeClr val="tx1"/>
                                </a:solidFill>
                                <a:latin typeface="Chulabhorn Likit Text" panose="00000500000000000000" pitchFamily="50" charset="-34"/>
                                <a:cs typeface="Chulabhorn Likit Text" panose="00000500000000000000" pitchFamily="50" charset="-34"/>
                              </a:rPr>
                              <a:t>47.</a:t>
                            </a:r>
                            <a:r>
                              <a:rPr lang="th-TH" sz="1250" b="1" dirty="0" smtClean="0">
                                <a:solidFill>
                                  <a:schemeClr val="tx1"/>
                                </a:solidFill>
                                <a:latin typeface="Chulabhorn Likit Text" panose="00000500000000000000" pitchFamily="50" charset="-34"/>
                                <a:cs typeface="Chulabhorn Likit Text" panose="00000500000000000000" pitchFamily="50" charset="-34"/>
                              </a:rPr>
                              <a:t>00)</a:t>
                            </a:r>
                            <a:endParaRPr lang="th-TH" sz="1250" b="1" dirty="0">
                              <a:solidFill>
                                <a:schemeClr val="tx1"/>
                              </a:solidFill>
                              <a:latin typeface="Chulabhorn Likit Text" panose="00000500000000000000" pitchFamily="50" charset="-34"/>
                              <a:cs typeface="Chulabhorn Likit Text" panose="00000500000000000000" pitchFamily="50" charset="-34"/>
                            </a:endParaRPr>
                          </a:p>
                        </p:txBody>
                      </p:sp>
                      <p:sp>
                        <p:nvSpPr>
                          <p:cNvPr id="30" name="สี่เหลี่ยมผืนผ้ามุมมน 29"/>
                          <p:cNvSpPr/>
                          <p:nvPr/>
                        </p:nvSpPr>
                        <p:spPr>
                          <a:xfrm>
                            <a:off x="3484610" y="2830124"/>
                            <a:ext cx="3710997" cy="1062530"/>
                          </a:xfrm>
                          <a:prstGeom prst="roundRect">
                            <a:avLst/>
                          </a:prstGeom>
                          <a:solidFill>
                            <a:srgbClr val="FFCDCE">
                              <a:alpha val="8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r>
                              <a:rPr lang="th-TH" sz="1250" b="1" dirty="0">
                                <a:solidFill>
                                  <a:schemeClr val="tx1"/>
                                </a:solidFill>
                                <a:latin typeface="Chulabhorn Likit Text" panose="00000500000000000000" pitchFamily="50" charset="-34"/>
                                <a:cs typeface="Chulabhorn Likit Text" panose="00000500000000000000" pitchFamily="50" charset="-34"/>
                              </a:rPr>
                              <a:t>หนี้เกินกำหนดชำระ</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 1,076,691,502.96 </a:t>
                            </a:r>
                            <a:r>
                              <a:rPr lang="th-TH" sz="1250" b="1" dirty="0" smtClean="0">
                                <a:solidFill>
                                  <a:schemeClr val="tx1"/>
                                </a:solidFill>
                                <a:latin typeface="Chulabhorn Likit Text" panose="00000500000000000000" pitchFamily="50" charset="-34"/>
                                <a:cs typeface="Chulabhorn Likit Text" panose="00000500000000000000" pitchFamily="50" charset="-34"/>
                              </a:rPr>
                              <a:t>บาท</a:t>
                            </a:r>
                            <a:endParaRPr lang="en-GB" sz="125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spc="-50" dirty="0" smtClean="0">
                                <a:solidFill>
                                  <a:schemeClr val="tx1"/>
                                </a:solidFill>
                                <a:latin typeface="Chulabhorn Likit Text" panose="00000500000000000000" pitchFamily="50" charset="-34"/>
                                <a:cs typeface="Chulabhorn Likit Text" panose="00000500000000000000" pitchFamily="50" charset="-34"/>
                              </a:rPr>
                              <a:t>(คิดเป็นร้อยละ 23.75)</a:t>
                            </a:r>
                            <a:endParaRPr lang="en-US" sz="1250" b="1" dirty="0">
                              <a:solidFill>
                                <a:schemeClr val="tx1"/>
                              </a:solidFill>
                              <a:latin typeface="Chulabhorn Likit Text" panose="00000500000000000000" pitchFamily="50" charset="-34"/>
                              <a:cs typeface="Chulabhorn Likit Text" panose="00000500000000000000" pitchFamily="50" charset="-34"/>
                            </a:endParaRPr>
                          </a:p>
                        </p:txBody>
                      </p:sp>
                      <p:sp>
                        <p:nvSpPr>
                          <p:cNvPr id="31" name="สี่เหลี่ยมผืนผ้ามุมมน 30"/>
                          <p:cNvSpPr/>
                          <p:nvPr/>
                        </p:nvSpPr>
                        <p:spPr>
                          <a:xfrm>
                            <a:off x="1539950" y="4289887"/>
                            <a:ext cx="3745638" cy="1066811"/>
                          </a:xfrm>
                          <a:prstGeom prst="roundRect">
                            <a:avLst/>
                          </a:prstGeom>
                          <a:solidFill>
                            <a:srgbClr val="F2E5F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p>
                          <a:p>
                            <a:pPr algn="ctr"/>
                            <a:endParaRPr lang="th-TH"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a:p>
                            <a:pPr algn="ctr"/>
                            <a:endParaRPr lang="th-TH"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spcBef>
                                <a:spcPts val="400"/>
                              </a:spcBef>
                            </a:pPr>
                            <a:r>
                              <a:rPr lang="th-TH" sz="1250" b="1" dirty="0">
                                <a:solidFill>
                                  <a:schemeClr val="tx1"/>
                                </a:solidFill>
                                <a:latin typeface="Chulabhorn Likit Text" panose="00000500000000000000" pitchFamily="50" charset="-34"/>
                                <a:cs typeface="Chulabhorn Likit Text" panose="00000500000000000000" pitchFamily="50" charset="-34"/>
                              </a:rPr>
                              <a:t>หนี้กองทุนเดิม</a:t>
                            </a:r>
                          </a:p>
                          <a:p>
                            <a:pPr algn="ctr">
                              <a:lnSpc>
                                <a:spcPct val="120000"/>
                              </a:lnSpc>
                            </a:pPr>
                            <a:r>
                              <a:rPr lang="th-TH" sz="1250" b="1" dirty="0">
                                <a:solidFill>
                                  <a:schemeClr val="tx1"/>
                                </a:solidFill>
                                <a:latin typeface="Chulabhorn Likit Text" panose="00000500000000000000" pitchFamily="50" charset="-34"/>
                                <a:cs typeface="Chulabhorn Likit Text" panose="00000500000000000000" pitchFamily="50" charset="-34"/>
                              </a:rPr>
                              <a:t>   367,362,326.25 </a:t>
                            </a:r>
                            <a:r>
                              <a:rPr lang="th-TH" sz="1250" b="1" dirty="0" smtClean="0">
                                <a:solidFill>
                                  <a:schemeClr val="tx1"/>
                                </a:solidFill>
                                <a:latin typeface="Chulabhorn Likit Text" panose="00000500000000000000" pitchFamily="50" charset="-34"/>
                                <a:cs typeface="Chulabhorn Likit Text" panose="00000500000000000000" pitchFamily="50" charset="-34"/>
                              </a:rPr>
                              <a:t>บาท</a:t>
                            </a:r>
                            <a:endParaRPr lang="en-GB"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50" b="1" dirty="0">
                                <a:solidFill>
                                  <a:schemeClr val="tx1"/>
                                </a:solidFill>
                                <a:latin typeface="Chulabhorn Likit Text" panose="00000500000000000000" pitchFamily="50" charset="-34"/>
                                <a:cs typeface="Chulabhorn Likit Text" panose="00000500000000000000" pitchFamily="50" charset="-34"/>
                              </a:rPr>
                              <a:t>(ร้อยละ </a:t>
                            </a:r>
                            <a:r>
                              <a:rPr lang="th-TH" sz="1250" b="1" dirty="0" smtClean="0">
                                <a:solidFill>
                                  <a:schemeClr val="tx1"/>
                                </a:solidFill>
                                <a:latin typeface="Chulabhorn Likit Text" panose="00000500000000000000" pitchFamily="50" charset="-34"/>
                                <a:cs typeface="Chulabhorn Likit Text" panose="00000500000000000000" pitchFamily="50" charset="-34"/>
                              </a:rPr>
                              <a:t>8.10)</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50000"/>
                              </a:lnSpc>
                            </a:pP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endParaRPr lang="en-US"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a:p>
                            <a:pPr algn="ctr"/>
                            <a:endParaRPr lang="th-TH" sz="1250" b="1" dirty="0">
                              <a:solidFill>
                                <a:schemeClr val="tx1"/>
                              </a:solidFill>
                              <a:latin typeface="Chulabhorn Likit Text" panose="00000500000000000000" pitchFamily="50" charset="-34"/>
                              <a:cs typeface="Chulabhorn Likit Text" panose="00000500000000000000" pitchFamily="50" charset="-34"/>
                            </a:endParaRPr>
                          </a:p>
                        </p:txBody>
                      </p:sp>
                      <p:sp>
                        <p:nvSpPr>
                          <p:cNvPr id="32" name="สี่เหลี่ยมผืนผ้ามุมมน 31"/>
                          <p:cNvSpPr/>
                          <p:nvPr/>
                        </p:nvSpPr>
                        <p:spPr>
                          <a:xfrm>
                            <a:off x="5639762" y="4278623"/>
                            <a:ext cx="3565065" cy="1066811"/>
                          </a:xfrm>
                          <a:prstGeom prst="roundRect">
                            <a:avLst/>
                          </a:prstGeom>
                          <a:solidFill>
                            <a:schemeClr val="accent5">
                              <a:lumMod val="20000"/>
                              <a:lumOff val="80000"/>
                            </a:schemeClr>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5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p>
                          <a:p>
                            <a:pPr algn="ctr">
                              <a:lnSpc>
                                <a:spcPct val="120000"/>
                              </a:lnSpc>
                            </a:pPr>
                            <a:r>
                              <a:rPr lang="th-TH" sz="1250" b="1" dirty="0">
                                <a:solidFill>
                                  <a:schemeClr val="tx1"/>
                                </a:solidFill>
                                <a:latin typeface="Chulabhorn Likit Text" panose="00000500000000000000" pitchFamily="50" charset="-34"/>
                                <a:cs typeface="Chulabhorn Likit Text" panose="00000500000000000000" pitchFamily="50" charset="-34"/>
                              </a:rPr>
                              <a:t>หนี้กองทุนใหม่       709,329,176.71 </a:t>
                            </a:r>
                            <a:r>
                              <a:rPr lang="th-TH" sz="1250" b="1" dirty="0" smtClean="0">
                                <a:solidFill>
                                  <a:schemeClr val="tx1"/>
                                </a:solidFill>
                                <a:latin typeface="Chulabhorn Likit Text" panose="00000500000000000000" pitchFamily="50" charset="-34"/>
                                <a:cs typeface="Chulabhorn Likit Text" panose="00000500000000000000" pitchFamily="50" charset="-34"/>
                              </a:rPr>
                              <a:t>บาท</a:t>
                            </a:r>
                            <a:endParaRPr lang="en-GB"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50" b="1" dirty="0">
                                <a:solidFill>
                                  <a:schemeClr val="tx1"/>
                                </a:solidFill>
                                <a:latin typeface="Chulabhorn Likit Text" panose="00000500000000000000" pitchFamily="50" charset="-34"/>
                                <a:cs typeface="Chulabhorn Likit Text" panose="00000500000000000000" pitchFamily="50" charset="-34"/>
                              </a:rPr>
                              <a:t>(ร้อยละ </a:t>
                            </a:r>
                            <a:r>
                              <a:rPr lang="en-US" sz="1250" b="1" dirty="0" smtClean="0">
                                <a:solidFill>
                                  <a:schemeClr val="tx1"/>
                                </a:solidFill>
                                <a:latin typeface="Chulabhorn Likit Text" panose="00000500000000000000" pitchFamily="50" charset="-34"/>
                                <a:cs typeface="Chulabhorn Likit Text" panose="00000500000000000000" pitchFamily="50" charset="-34"/>
                              </a:rPr>
                              <a:t>15.</a:t>
                            </a:r>
                            <a:r>
                              <a:rPr lang="th-TH" sz="1250" b="1" dirty="0" smtClean="0">
                                <a:solidFill>
                                  <a:schemeClr val="tx1"/>
                                </a:solidFill>
                                <a:latin typeface="Chulabhorn Likit Text" panose="00000500000000000000" pitchFamily="50" charset="-34"/>
                                <a:cs typeface="Chulabhorn Likit Text" panose="00000500000000000000" pitchFamily="50" charset="-34"/>
                              </a:rPr>
                              <a:t>65)</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endParaRPr lang="th-TH" sz="1250" b="1" dirty="0">
                              <a:solidFill>
                                <a:schemeClr val="tx1"/>
                              </a:solidFill>
                              <a:latin typeface="Chulabhorn Likit Text" panose="00000500000000000000" pitchFamily="50" charset="-34"/>
                              <a:cs typeface="Chulabhorn Likit Text" panose="00000500000000000000" pitchFamily="50" charset="-34"/>
                            </a:endParaRPr>
                          </a:p>
                        </p:txBody>
                      </p:sp>
                      <p:sp>
                        <p:nvSpPr>
                          <p:cNvPr id="28" name="สี่เหลี่ยมผืนผ้ามุมมน 27"/>
                          <p:cNvSpPr/>
                          <p:nvPr/>
                        </p:nvSpPr>
                        <p:spPr>
                          <a:xfrm>
                            <a:off x="3537201" y="800240"/>
                            <a:ext cx="3465132" cy="1048279"/>
                          </a:xfrm>
                          <a:prstGeom prst="roundRect">
                            <a:avLst/>
                          </a:prstGeom>
                          <a:solidFill>
                            <a:srgbClr val="FFFFD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50" b="1" dirty="0">
                                <a:solidFill>
                                  <a:schemeClr val="tx1"/>
                                </a:solidFill>
                                <a:latin typeface="Chulabhorn Likit Text" panose="00000500000000000000" pitchFamily="50" charset="-34"/>
                                <a:cs typeface="Chulabhorn Likit Text" panose="00000500000000000000" pitchFamily="50" charset="-34"/>
                              </a:rPr>
                              <a:t> </a:t>
                            </a: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ยอดลูกหนี้คงเหลือ</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(ณ วันที่ 1 ต.ค. 65)</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 </a:t>
                            </a:r>
                            <a:r>
                              <a:rPr lang="th-TH" sz="1250" b="1" dirty="0" smtClean="0">
                                <a:solidFill>
                                  <a:schemeClr val="tx1"/>
                                </a:solidFill>
                                <a:latin typeface="Chulabhorn Likit Text" panose="00000500000000000000" pitchFamily="50" charset="-34"/>
                                <a:cs typeface="Chulabhorn Likit Text" panose="00000500000000000000" pitchFamily="50" charset="-34"/>
                              </a:rPr>
                              <a:t>4,533,286,233.35 บาท</a:t>
                            </a:r>
                            <a:endParaRPr lang="en-GB"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endParaRPr lang="th-TH" sz="1250" dirty="0">
                              <a:solidFill>
                                <a:schemeClr val="tx1"/>
                              </a:solidFill>
                              <a:latin typeface="Chulabhorn Likit Text" panose="00000500000000000000" pitchFamily="50" charset="-34"/>
                              <a:cs typeface="Chulabhorn Likit Text" panose="00000500000000000000" pitchFamily="50" charset="-34"/>
                            </a:endParaRPr>
                          </a:p>
                        </p:txBody>
                      </p:sp>
                      <p:cxnSp>
                        <p:nvCxnSpPr>
                          <p:cNvPr id="33" name="ตัวเชื่อมต่อตรง 32"/>
                          <p:cNvCxnSpPr>
                            <a:cxnSpLocks/>
                          </p:cNvCxnSpPr>
                          <p:nvPr/>
                        </p:nvCxnSpPr>
                        <p:spPr>
                          <a:xfrm>
                            <a:off x="2171352" y="2655753"/>
                            <a:ext cx="7033475" cy="21946"/>
                          </a:xfrm>
                          <a:prstGeom prst="line">
                            <a:avLst/>
                          </a:prstGeom>
                          <a:grpFill/>
                          <a:ln w="57150">
                            <a:solidFill>
                              <a:srgbClr val="002060"/>
                            </a:solidFill>
                            <a:prstDash val="solid"/>
                          </a:ln>
                        </p:spPr>
                        <p:style>
                          <a:lnRef idx="1">
                            <a:schemeClr val="dk1"/>
                          </a:lnRef>
                          <a:fillRef idx="0">
                            <a:schemeClr val="dk1"/>
                          </a:fillRef>
                          <a:effectRef idx="0">
                            <a:schemeClr val="dk1"/>
                          </a:effectRef>
                          <a:fontRef idx="minor">
                            <a:schemeClr val="tx1"/>
                          </a:fontRef>
                        </p:style>
                      </p:cxnSp>
                      <p:cxnSp>
                        <p:nvCxnSpPr>
                          <p:cNvPr id="37" name="ตัวเชื่อมต่อตรง 36"/>
                          <p:cNvCxnSpPr>
                            <a:cxnSpLocks/>
                          </p:cNvCxnSpPr>
                          <p:nvPr/>
                        </p:nvCxnSpPr>
                        <p:spPr>
                          <a:xfrm>
                            <a:off x="3390766" y="4141730"/>
                            <a:ext cx="3972378" cy="0"/>
                          </a:xfrm>
                          <a:prstGeom prst="line">
                            <a:avLst/>
                          </a:prstGeom>
                          <a:grp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grpSp>
              </p:grpSp>
              <p:cxnSp>
                <p:nvCxnSpPr>
                  <p:cNvPr id="46" name="ตัวเชื่อมต่อตรง 45">
                    <a:extLst>
                      <a:ext uri="{FF2B5EF4-FFF2-40B4-BE49-F238E27FC236}">
                        <a16:creationId xmlns:a16="http://schemas.microsoft.com/office/drawing/2014/main" id="{C5330703-FA2F-7287-807D-ECD005952CBB}"/>
                      </a:ext>
                    </a:extLst>
                  </p:cNvPr>
                  <p:cNvCxnSpPr>
                    <a:cxnSpLocks/>
                  </p:cNvCxnSpPr>
                  <p:nvPr/>
                </p:nvCxnSpPr>
                <p:spPr>
                  <a:xfrm>
                    <a:off x="5662266" y="2045439"/>
                    <a:ext cx="2295238" cy="16572"/>
                  </a:xfrm>
                  <a:prstGeom prst="line">
                    <a:avLst/>
                  </a:prstGeom>
                  <a:solidFill>
                    <a:srgbClr val="92D050"/>
                  </a:solidFill>
                  <a:ln w="57150">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 name="สี่เหลี่ยมผืนผ้ามุมมน 27">
                    <a:extLst>
                      <a:ext uri="{FF2B5EF4-FFF2-40B4-BE49-F238E27FC236}">
                        <a16:creationId xmlns:a16="http://schemas.microsoft.com/office/drawing/2014/main" id="{7383D712-2CD8-D5D3-7918-1941D64EC3D8}"/>
                      </a:ext>
                    </a:extLst>
                  </p:cNvPr>
                  <p:cNvSpPr/>
                  <p:nvPr/>
                </p:nvSpPr>
                <p:spPr>
                  <a:xfrm>
                    <a:off x="3618395" y="1352348"/>
                    <a:ext cx="2045760" cy="1135432"/>
                  </a:xfrm>
                  <a:prstGeom prst="round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 เงินรับชำระคืน</a:t>
                    </a:r>
                    <a:br>
                      <a:rPr lang="th-TH" sz="1250" b="1" dirty="0">
                        <a:solidFill>
                          <a:schemeClr val="tx1"/>
                        </a:solidFill>
                        <a:latin typeface="Chulabhorn Likit Text" panose="00000500000000000000" pitchFamily="50" charset="-34"/>
                        <a:cs typeface="Chulabhorn Likit Text" panose="00000500000000000000" pitchFamily="50" charset="-34"/>
                      </a:rPr>
                    </a:br>
                    <a:r>
                      <a:rPr lang="th-TH" sz="1250" b="1" dirty="0">
                        <a:solidFill>
                          <a:schemeClr val="tx1"/>
                        </a:solidFill>
                        <a:latin typeface="Chulabhorn Likit Text" panose="00000500000000000000" pitchFamily="50" charset="-34"/>
                        <a:cs typeface="Chulabhorn Likit Text" panose="00000500000000000000" pitchFamily="50" charset="-34"/>
                      </a:rPr>
                      <a:t>ในปีบัญชี 2566</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smtClean="0">
                        <a:solidFill>
                          <a:schemeClr val="tx1"/>
                        </a:solidFill>
                        <a:latin typeface="Chulabhorn Likit Text" panose="00000500000000000000" pitchFamily="50" charset="-34"/>
                        <a:cs typeface="Chulabhorn Likit Text" panose="00000500000000000000" pitchFamily="50" charset="-34"/>
                      </a:rPr>
                      <a:t>1,149,007,901.00 บาท</a:t>
                    </a:r>
                    <a:endParaRPr lang="en-GB"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ร้อยละ </a:t>
                    </a:r>
                    <a:r>
                      <a:rPr lang="th-TH" sz="1250" b="1" dirty="0" smtClean="0">
                        <a:solidFill>
                          <a:schemeClr val="tx1"/>
                        </a:solidFill>
                        <a:latin typeface="Chulabhorn Likit Text" panose="00000500000000000000" pitchFamily="50" charset="-34"/>
                        <a:cs typeface="Chulabhorn Likit Text" panose="00000500000000000000" pitchFamily="50" charset="-34"/>
                      </a:rPr>
                      <a:t>25.35</a:t>
                    </a:r>
                    <a:endParaRPr lang="th-TH" sz="1250" dirty="0">
                      <a:solidFill>
                        <a:schemeClr val="tx1"/>
                      </a:solidFill>
                      <a:latin typeface="Chulabhorn Likit Text" panose="00000500000000000000" pitchFamily="50" charset="-34"/>
                      <a:cs typeface="Chulabhorn Likit Text" panose="00000500000000000000" pitchFamily="50" charset="-34"/>
                    </a:endParaRPr>
                  </a:p>
                </p:txBody>
              </p:sp>
              <p:sp>
                <p:nvSpPr>
                  <p:cNvPr id="3" name="สี่เหลี่ยมผืนผ้ามุมมน 27">
                    <a:extLst>
                      <a:ext uri="{FF2B5EF4-FFF2-40B4-BE49-F238E27FC236}">
                        <a16:creationId xmlns:a16="http://schemas.microsoft.com/office/drawing/2014/main" id="{64697FB7-E0A2-4C59-B2D6-0BD0EFA7383B}"/>
                      </a:ext>
                    </a:extLst>
                  </p:cNvPr>
                  <p:cNvSpPr/>
                  <p:nvPr/>
                </p:nvSpPr>
                <p:spPr>
                  <a:xfrm>
                    <a:off x="7955615" y="1337662"/>
                    <a:ext cx="2045760" cy="1044245"/>
                  </a:xfrm>
                  <a:prstGeom prst="roundRect">
                    <a:avLst/>
                  </a:prstGeom>
                  <a:solidFill>
                    <a:srgbClr val="EDDBC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 </a:t>
                    </a: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ยอดลูกหนี้คงเหลือ</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dirty="0">
                        <a:solidFill>
                          <a:schemeClr val="tx1"/>
                        </a:solidFill>
                        <a:latin typeface="Chulabhorn Likit Text" panose="00000500000000000000" pitchFamily="50" charset="-34"/>
                        <a:cs typeface="Chulabhorn Likit Text" panose="00000500000000000000" pitchFamily="50" charset="-34"/>
                      </a:rPr>
                      <a:t>(ณ วันที่ </a:t>
                    </a:r>
                    <a:r>
                      <a:rPr lang="th-TH" sz="1250" b="1" dirty="0" smtClean="0">
                        <a:solidFill>
                          <a:schemeClr val="tx1"/>
                        </a:solidFill>
                        <a:latin typeface="Chulabhorn Likit Text" panose="00000500000000000000" pitchFamily="50" charset="-34"/>
                        <a:cs typeface="Chulabhorn Likit Text" panose="00000500000000000000" pitchFamily="50" charset="-34"/>
                      </a:rPr>
                      <a:t>24 ก.ค. </a:t>
                    </a:r>
                    <a:r>
                      <a:rPr lang="th-TH" sz="1250" b="1" dirty="0">
                        <a:solidFill>
                          <a:schemeClr val="tx1"/>
                        </a:solidFill>
                        <a:latin typeface="Chulabhorn Likit Text" panose="00000500000000000000" pitchFamily="50" charset="-34"/>
                        <a:cs typeface="Chulabhorn Likit Text" panose="00000500000000000000" pitchFamily="50" charset="-34"/>
                      </a:rPr>
                      <a:t>66)</a:t>
                    </a:r>
                    <a:endParaRPr lang="en-US" sz="1250" b="1" dirty="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250" b="1" spc="-30" dirty="0">
                        <a:solidFill>
                          <a:schemeClr val="tx1"/>
                        </a:solidFill>
                        <a:latin typeface="Chulabhorn Likit Text" panose="00000500000000000000" pitchFamily="50" charset="-34"/>
                        <a:cs typeface="Chulabhorn Likit Text" panose="00000500000000000000" pitchFamily="50" charset="-34"/>
                      </a:rPr>
                      <a:t>     </a:t>
                    </a:r>
                    <a:r>
                      <a:rPr lang="th-TH" sz="1250" b="1" spc="-50" dirty="0" smtClean="0">
                        <a:solidFill>
                          <a:schemeClr val="tx1"/>
                        </a:solidFill>
                        <a:latin typeface="Chulabhorn Likit Text" panose="00000500000000000000" pitchFamily="50" charset="-34"/>
                        <a:cs typeface="Chulabhorn Likit Text" panose="00000500000000000000" pitchFamily="50" charset="-34"/>
                      </a:rPr>
                      <a:t>3,384,278,332.35 บาท</a:t>
                    </a:r>
                    <a:br>
                      <a:rPr lang="th-TH" sz="1250" b="1" spc="-50" dirty="0" smtClean="0">
                        <a:solidFill>
                          <a:schemeClr val="tx1"/>
                        </a:solidFill>
                        <a:latin typeface="Chulabhorn Likit Text" panose="00000500000000000000" pitchFamily="50" charset="-34"/>
                        <a:cs typeface="Chulabhorn Likit Text" panose="00000500000000000000" pitchFamily="50" charset="-34"/>
                      </a:rPr>
                    </a:br>
                    <a:r>
                      <a:rPr lang="th-TH" sz="1250" b="1" spc="-20" dirty="0" smtClean="0">
                        <a:solidFill>
                          <a:schemeClr val="tx1"/>
                        </a:solidFill>
                        <a:latin typeface="Chulabhorn Likit Text" panose="00000500000000000000" pitchFamily="50" charset="-34"/>
                        <a:cs typeface="Chulabhorn Likit Text" panose="00000500000000000000" pitchFamily="50" charset="-34"/>
                      </a:rPr>
                      <a:t>(ร้อยละ 74.65)</a:t>
                    </a:r>
                    <a:endParaRPr lang="en-GB" sz="1250" b="1" spc="-20"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endParaRPr lang="th-TH" sz="1250" dirty="0">
                      <a:solidFill>
                        <a:schemeClr val="tx1"/>
                      </a:solidFill>
                      <a:latin typeface="Chulabhorn Likit Text" panose="00000500000000000000" pitchFamily="50" charset="-34"/>
                      <a:cs typeface="Chulabhorn Likit Text" panose="00000500000000000000" pitchFamily="50" charset="-34"/>
                    </a:endParaRPr>
                  </a:p>
                </p:txBody>
              </p:sp>
            </p:grpSp>
            <p:cxnSp>
              <p:nvCxnSpPr>
                <p:cNvPr id="35" name="ตัวเชื่อมต่อตรง 23"/>
                <p:cNvCxnSpPr>
                  <a:cxnSpLocks/>
                </p:cNvCxnSpPr>
                <p:nvPr/>
              </p:nvCxnSpPr>
              <p:spPr>
                <a:xfrm>
                  <a:off x="6857405" y="2571956"/>
                  <a:ext cx="0" cy="149810"/>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grpSp>
      <p:graphicFrame>
        <p:nvGraphicFramePr>
          <p:cNvPr id="39" name="ตาราง 9"/>
          <p:cNvGraphicFramePr>
            <a:graphicFrameLocks noGrp="1"/>
          </p:cNvGraphicFramePr>
          <p:nvPr>
            <p:extLst>
              <p:ext uri="{D42A27DB-BD31-4B8C-83A1-F6EECF244321}">
                <p14:modId xmlns:p14="http://schemas.microsoft.com/office/powerpoint/2010/main" val="714722285"/>
              </p:ext>
            </p:extLst>
          </p:nvPr>
        </p:nvGraphicFramePr>
        <p:xfrm>
          <a:off x="6616458" y="1405923"/>
          <a:ext cx="3378091" cy="2840831"/>
        </p:xfrm>
        <a:graphic>
          <a:graphicData uri="http://schemas.openxmlformats.org/drawingml/2006/table">
            <a:tbl>
              <a:tblPr firstRow="1" bandRow="1">
                <a:tableStyleId>{5A111915-BE36-4E01-A7E5-04B1672EAD32}</a:tableStyleId>
              </a:tblPr>
              <a:tblGrid>
                <a:gridCol w="1441328">
                  <a:extLst>
                    <a:ext uri="{9D8B030D-6E8A-4147-A177-3AD203B41FA5}">
                      <a16:colId xmlns:a16="http://schemas.microsoft.com/office/drawing/2014/main" val="1491597652"/>
                    </a:ext>
                  </a:extLst>
                </a:gridCol>
                <a:gridCol w="624762">
                  <a:extLst>
                    <a:ext uri="{9D8B030D-6E8A-4147-A177-3AD203B41FA5}">
                      <a16:colId xmlns:a16="http://schemas.microsoft.com/office/drawing/2014/main" val="2423577797"/>
                    </a:ext>
                  </a:extLst>
                </a:gridCol>
                <a:gridCol w="687238">
                  <a:extLst>
                    <a:ext uri="{9D8B030D-6E8A-4147-A177-3AD203B41FA5}">
                      <a16:colId xmlns:a16="http://schemas.microsoft.com/office/drawing/2014/main" val="1484951254"/>
                    </a:ext>
                  </a:extLst>
                </a:gridCol>
                <a:gridCol w="624763">
                  <a:extLst>
                    <a:ext uri="{9D8B030D-6E8A-4147-A177-3AD203B41FA5}">
                      <a16:colId xmlns:a16="http://schemas.microsoft.com/office/drawing/2014/main" val="1863889623"/>
                    </a:ext>
                  </a:extLst>
                </a:gridCol>
              </a:tblGrid>
              <a:tr h="620481">
                <a:tc>
                  <a:txBody>
                    <a:bodyPr/>
                    <a:lstStyle/>
                    <a:p>
                      <a:pPr algn="ctr"/>
                      <a:r>
                        <a:rPr lang="th-TH" sz="1100" dirty="0" smtClean="0">
                          <a:solidFill>
                            <a:schemeClr val="tx1"/>
                          </a:solidFill>
                          <a:latin typeface="Chulabhorn Likit Text" panose="00000500000000000000" pitchFamily="50" charset="-34"/>
                          <a:cs typeface="Chulabhorn Likit Text" panose="00000500000000000000" pitchFamily="50" charset="-34"/>
                        </a:rPr>
                        <a:t>เปรียบเทียบ</a:t>
                      </a:r>
                    </a:p>
                    <a:p>
                      <a:pPr algn="ctr"/>
                      <a:r>
                        <a:rPr lang="th-TH" sz="1100" dirty="0" smtClean="0">
                          <a:solidFill>
                            <a:schemeClr val="tx1"/>
                          </a:solidFill>
                          <a:latin typeface="Chulabhorn Likit Text" panose="00000500000000000000" pitchFamily="50" charset="-34"/>
                          <a:cs typeface="Chulabhorn Likit Text" panose="00000500000000000000" pitchFamily="50" charset="-34"/>
                        </a:rPr>
                        <a:t>ผลการดำเนินงาน</a:t>
                      </a:r>
                      <a:endParaRPr lang="th-TH" sz="11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E5DECB"/>
                    </a:solidFill>
                  </a:tcPr>
                </a:tc>
                <a:tc>
                  <a:txBody>
                    <a:bodyPr/>
                    <a:lstStyle/>
                    <a:p>
                      <a:pPr algn="ctr"/>
                      <a:r>
                        <a:rPr lang="th-TH" sz="1100" dirty="0" smtClean="0">
                          <a:solidFill>
                            <a:sysClr val="windowText" lastClr="000000"/>
                          </a:solidFill>
                          <a:latin typeface="Chulabhorn Likit Text" panose="00000500000000000000" pitchFamily="50" charset="-34"/>
                          <a:cs typeface="Chulabhorn Likit Text" panose="00000500000000000000" pitchFamily="50" charset="-34"/>
                        </a:rPr>
                        <a:t>21</a:t>
                      </a:r>
                      <a:r>
                        <a:rPr lang="th-TH" sz="1100" baseline="0" dirty="0" smtClean="0">
                          <a:solidFill>
                            <a:sysClr val="windowText" lastClr="000000"/>
                          </a:solidFill>
                          <a:latin typeface="Chulabhorn Likit Text" panose="00000500000000000000" pitchFamily="50" charset="-34"/>
                          <a:cs typeface="Chulabhorn Likit Text" panose="00000500000000000000" pitchFamily="50" charset="-34"/>
                        </a:rPr>
                        <a:t> มิ.ย. 2566</a:t>
                      </a:r>
                      <a:endParaRPr lang="th-TH" sz="1100" dirty="0">
                        <a:solidFill>
                          <a:sysClr val="windowText" lastClr="0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E5DECB"/>
                    </a:solidFill>
                  </a:tcPr>
                </a:tc>
                <a:tc>
                  <a:txBody>
                    <a:bodyPr/>
                    <a:lstStyle/>
                    <a:p>
                      <a:pPr algn="ctr"/>
                      <a:r>
                        <a:rPr lang="th-TH" sz="1100" dirty="0" smtClean="0">
                          <a:solidFill>
                            <a:sysClr val="windowText" lastClr="000000"/>
                          </a:solidFill>
                          <a:latin typeface="Chulabhorn Likit Text" panose="00000500000000000000" pitchFamily="50" charset="-34"/>
                          <a:cs typeface="Chulabhorn Likit Text" panose="00000500000000000000" pitchFamily="50" charset="-34"/>
                        </a:rPr>
                        <a:t>24 ก.ค. 2566</a:t>
                      </a:r>
                      <a:endParaRPr lang="th-TH" sz="1100" dirty="0">
                        <a:solidFill>
                          <a:sysClr val="windowText" lastClr="0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E5DECB"/>
                    </a:solidFill>
                  </a:tcPr>
                </a:tc>
                <a:tc>
                  <a:txBody>
                    <a:bodyPr/>
                    <a:lstStyle/>
                    <a:p>
                      <a:pPr algn="ctr"/>
                      <a:r>
                        <a:rPr lang="th-TH" sz="1100" dirty="0" smtClean="0">
                          <a:solidFill>
                            <a:schemeClr val="tx1"/>
                          </a:solidFill>
                          <a:latin typeface="Chulabhorn Likit Text" panose="00000500000000000000" pitchFamily="50" charset="-34"/>
                          <a:cs typeface="Chulabhorn Likit Text" panose="00000500000000000000" pitchFamily="50" charset="-34"/>
                        </a:rPr>
                        <a:t>ผลต่าง</a:t>
                      </a:r>
                      <a:endParaRPr lang="th-TH" sz="11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E5DECB"/>
                    </a:solidFill>
                  </a:tcPr>
                </a:tc>
                <a:extLst>
                  <a:ext uri="{0D108BD9-81ED-4DB2-BD59-A6C34878D82A}">
                    <a16:rowId xmlns:a16="http://schemas.microsoft.com/office/drawing/2014/main" val="477274085"/>
                  </a:ext>
                </a:extLst>
              </a:tr>
              <a:tr h="444070">
                <a:tc>
                  <a:txBody>
                    <a:bodyPr/>
                    <a:lstStyle/>
                    <a:p>
                      <a:r>
                        <a:rPr lang="th-TH" sz="1100" b="1" dirty="0" smtClean="0">
                          <a:solidFill>
                            <a:schemeClr val="tx1"/>
                          </a:solidFill>
                          <a:latin typeface="Chulabhorn Likit Text" panose="00000500000000000000" pitchFamily="50" charset="-34"/>
                          <a:cs typeface="Chulabhorn Likit Text" panose="00000500000000000000" pitchFamily="50" charset="-34"/>
                        </a:rPr>
                        <a:t>หนี้เกินกำหนดชำระ</a:t>
                      </a:r>
                      <a:endParaRPr lang="th-TH" sz="11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FFCDCE"/>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24.13</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23.75</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100" b="1" i="0" u="none" strike="noStrike" dirty="0" smtClean="0">
                          <a:solidFill>
                            <a:schemeClr val="accent2">
                              <a:lumMod val="50000"/>
                            </a:schemeClr>
                          </a:solidFill>
                          <a:effectLst/>
                          <a:latin typeface="Chulabhorn Likit Text Light" panose="00000400000000000000" pitchFamily="2" charset="-34"/>
                          <a:cs typeface="Chulabhorn Likit Text Light" panose="00000400000000000000" pitchFamily="2" charset="-34"/>
                        </a:rPr>
                        <a:t>▼</a:t>
                      </a:r>
                      <a:r>
                        <a:rPr lang="th-TH" sz="1100" b="1" i="0" u="none" strike="noStrike" baseline="0" dirty="0" smtClean="0">
                          <a:solidFill>
                            <a:srgbClr val="C00000"/>
                          </a:solidFill>
                          <a:effectLst/>
                          <a:latin typeface="Chulabhorn Likit Text" panose="00000500000000000000" pitchFamily="50" charset="-34"/>
                          <a:cs typeface="Chulabhorn Likit Text" panose="00000500000000000000" pitchFamily="50" charset="-34"/>
                        </a:rPr>
                        <a:t> </a:t>
                      </a:r>
                      <a:r>
                        <a:rPr lang="th-TH" sz="1100" b="1" i="0" u="none" strike="noStrike" baseline="0" dirty="0" smtClean="0">
                          <a:solidFill>
                            <a:schemeClr val="accent2">
                              <a:lumMod val="50000"/>
                            </a:schemeClr>
                          </a:solidFill>
                          <a:effectLst/>
                          <a:latin typeface="Chulabhorn Likit Text" panose="00000500000000000000" pitchFamily="50" charset="-34"/>
                          <a:cs typeface="Chulabhorn Likit Text" panose="00000500000000000000" pitchFamily="50" charset="-34"/>
                        </a:rPr>
                        <a:t>0.38</a:t>
                      </a:r>
                      <a:endParaRPr lang="th-TH" sz="1100" b="1" dirty="0" smtClean="0">
                        <a:solidFill>
                          <a:schemeClr val="accent2">
                            <a:lumMod val="50000"/>
                          </a:schemeClr>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4272637"/>
                  </a:ext>
                </a:extLst>
              </a:tr>
              <a:tr h="444070">
                <a:tc>
                  <a:txBody>
                    <a:bodyPr/>
                    <a:lstStyle/>
                    <a:p>
                      <a:r>
                        <a:rPr lang="th-TH" sz="1100" b="1" dirty="0" smtClean="0">
                          <a:solidFill>
                            <a:schemeClr val="tx1"/>
                          </a:solidFill>
                          <a:latin typeface="Chulabhorn Likit Text" panose="00000500000000000000" pitchFamily="50" charset="-34"/>
                          <a:cs typeface="Chulabhorn Likit Text" panose="00000500000000000000" pitchFamily="50" charset="-34"/>
                        </a:rPr>
                        <a:t>- หนี้กองทุนเดิม</a:t>
                      </a:r>
                      <a:endParaRPr lang="th-TH" sz="11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F1E3FF"/>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8.20</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8.10</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100" b="1" i="0" u="none" strike="noStrike" dirty="0" smtClean="0">
                          <a:solidFill>
                            <a:schemeClr val="accent2">
                              <a:lumMod val="50000"/>
                            </a:schemeClr>
                          </a:solidFill>
                          <a:effectLst/>
                          <a:latin typeface="Chulabhorn Likit Text Light" panose="00000400000000000000" pitchFamily="2" charset="-34"/>
                          <a:cs typeface="Chulabhorn Likit Text Light" panose="00000400000000000000" pitchFamily="2" charset="-34"/>
                        </a:rPr>
                        <a:t>▼</a:t>
                      </a:r>
                      <a:r>
                        <a:rPr lang="th-TH" sz="1100" b="1" i="0" u="none" strike="noStrike" baseline="0" dirty="0" smtClean="0">
                          <a:solidFill>
                            <a:srgbClr val="C00000"/>
                          </a:solidFill>
                          <a:effectLst/>
                          <a:latin typeface="Chulabhorn Likit Text" panose="00000500000000000000" pitchFamily="50" charset="-34"/>
                          <a:cs typeface="Chulabhorn Likit Text" panose="00000500000000000000" pitchFamily="50" charset="-34"/>
                        </a:rPr>
                        <a:t> </a:t>
                      </a:r>
                      <a:r>
                        <a:rPr lang="th-TH" sz="1100" b="1" i="0" u="none" strike="noStrike" baseline="0" dirty="0" smtClean="0">
                          <a:solidFill>
                            <a:schemeClr val="accent2">
                              <a:lumMod val="50000"/>
                            </a:schemeClr>
                          </a:solidFill>
                          <a:effectLst/>
                          <a:latin typeface="Chulabhorn Likit Text" panose="00000500000000000000" pitchFamily="50" charset="-34"/>
                          <a:cs typeface="Chulabhorn Likit Text" panose="00000500000000000000" pitchFamily="50" charset="-34"/>
                        </a:rPr>
                        <a:t>0.10</a:t>
                      </a:r>
                      <a:endParaRPr lang="th-TH" sz="1100" b="1" dirty="0" smtClean="0">
                        <a:solidFill>
                          <a:schemeClr val="accent2">
                            <a:lumMod val="50000"/>
                          </a:schemeClr>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2220837"/>
                  </a:ext>
                </a:extLst>
              </a:tr>
              <a:tr h="444070">
                <a:tc>
                  <a:txBody>
                    <a:bodyPr/>
                    <a:lstStyle/>
                    <a:p>
                      <a:r>
                        <a:rPr lang="th-TH" sz="1100" b="1" dirty="0" smtClean="0">
                          <a:solidFill>
                            <a:schemeClr val="tx1"/>
                          </a:solidFill>
                          <a:latin typeface="Chulabhorn Likit Text" panose="00000500000000000000" pitchFamily="50" charset="-34"/>
                          <a:cs typeface="Chulabhorn Likit Text" panose="00000500000000000000" pitchFamily="50" charset="-34"/>
                        </a:rPr>
                        <a:t>- หนี้กองทุนใหม่</a:t>
                      </a:r>
                      <a:endParaRPr lang="th-TH" sz="11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F7D7C9"/>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15.93</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15.65</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100" b="1" i="0" u="none" strike="noStrike" dirty="0" smtClean="0">
                          <a:solidFill>
                            <a:schemeClr val="accent2">
                              <a:lumMod val="50000"/>
                            </a:schemeClr>
                          </a:solidFill>
                          <a:effectLst/>
                          <a:latin typeface="Chulabhorn Likit Text Light" panose="00000400000000000000" pitchFamily="2" charset="-34"/>
                          <a:cs typeface="Chulabhorn Likit Text Light" panose="00000400000000000000" pitchFamily="2" charset="-34"/>
                        </a:rPr>
                        <a:t>▼</a:t>
                      </a:r>
                      <a:r>
                        <a:rPr lang="th-TH" sz="1100" b="1" i="0" u="none" strike="noStrike" baseline="0" dirty="0" smtClean="0">
                          <a:solidFill>
                            <a:srgbClr val="C00000"/>
                          </a:solidFill>
                          <a:effectLst/>
                          <a:latin typeface="Chulabhorn Likit Text" panose="00000500000000000000" pitchFamily="50" charset="-34"/>
                          <a:cs typeface="Chulabhorn Likit Text" panose="00000500000000000000" pitchFamily="50" charset="-34"/>
                        </a:rPr>
                        <a:t> </a:t>
                      </a:r>
                      <a:r>
                        <a:rPr lang="th-TH" sz="1100" b="1" i="0" u="none" strike="noStrike" baseline="0" dirty="0" smtClean="0">
                          <a:solidFill>
                            <a:schemeClr val="accent2">
                              <a:lumMod val="50000"/>
                            </a:schemeClr>
                          </a:solidFill>
                          <a:effectLst/>
                          <a:latin typeface="Chulabhorn Likit Text" panose="00000500000000000000" pitchFamily="50" charset="-34"/>
                          <a:cs typeface="Chulabhorn Likit Text" panose="00000500000000000000" pitchFamily="50" charset="-34"/>
                        </a:rPr>
                        <a:t>0.28</a:t>
                      </a:r>
                      <a:endParaRPr lang="th-TH" sz="1100" b="1" dirty="0" smtClean="0">
                        <a:solidFill>
                          <a:schemeClr val="accent2">
                            <a:lumMod val="50000"/>
                          </a:schemeClr>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61085371"/>
                  </a:ext>
                </a:extLst>
              </a:tr>
              <a:tr h="444070">
                <a:tc>
                  <a:txBody>
                    <a:bodyPr/>
                    <a:lstStyle/>
                    <a:p>
                      <a:r>
                        <a:rPr lang="th-TH" sz="1100" b="1" dirty="0" smtClean="0">
                          <a:solidFill>
                            <a:schemeClr val="tx1"/>
                          </a:solidFill>
                          <a:latin typeface="Chulabhorn Likit Text" panose="00000500000000000000" pitchFamily="50" charset="-34"/>
                          <a:cs typeface="Chulabhorn Likit Text" panose="00000500000000000000" pitchFamily="50" charset="-34"/>
                        </a:rPr>
                        <a:t>หนี้ดำเนินคดี</a:t>
                      </a:r>
                      <a:endParaRPr lang="th-TH" sz="11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C2E6DC"/>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3.44</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3.90</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 0.46</a:t>
                      </a: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664400"/>
                  </a:ext>
                </a:extLst>
              </a:tr>
              <a:tr h="444070">
                <a:tc>
                  <a:txBody>
                    <a:bodyPr/>
                    <a:lstStyle/>
                    <a:p>
                      <a:r>
                        <a:rPr lang="th-TH" sz="1100" b="1" dirty="0" smtClean="0">
                          <a:solidFill>
                            <a:schemeClr val="tx1"/>
                          </a:solidFill>
                          <a:latin typeface="Chulabhorn Likit Text" panose="00000500000000000000" pitchFamily="50" charset="-34"/>
                          <a:cs typeface="Chulabhorn Likit Text" panose="00000500000000000000" pitchFamily="50" charset="-34"/>
                        </a:rPr>
                        <a:t>เงินรับชำระคืน </a:t>
                      </a:r>
                      <a:endParaRPr lang="th-TH" sz="11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E7F1D9"/>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22.72</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algn="ctr"/>
                      <a:r>
                        <a:rPr lang="th-TH" sz="1100" b="1" dirty="0" smtClean="0">
                          <a:solidFill>
                            <a:srgbClr val="C00000"/>
                          </a:solidFill>
                          <a:latin typeface="Chulabhorn Likit Text" panose="00000500000000000000" pitchFamily="50" charset="-34"/>
                          <a:cs typeface="Chulabhorn Likit Text" panose="00000500000000000000" pitchFamily="50" charset="-34"/>
                        </a:rPr>
                        <a:t>25.35</a:t>
                      </a:r>
                      <a:endParaRPr lang="th-TH" sz="1100" b="1" dirty="0">
                        <a:solidFill>
                          <a:srgbClr val="C00000"/>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100" b="1" dirty="0" smtClean="0">
                          <a:solidFill>
                            <a:srgbClr val="C00000"/>
                          </a:solidFill>
                          <a:latin typeface="Chulabhorn Likit Text" panose="00000500000000000000" pitchFamily="50" charset="-34"/>
                          <a:cs typeface="Chulabhorn Likit Text" panose="00000500000000000000" pitchFamily="50" charset="-34"/>
                        </a:rPr>
                        <a:t>▲ 2.63</a:t>
                      </a:r>
                    </a:p>
                  </a:txBody>
                  <a:tcPr marL="76200" marR="76200" marT="38100" marB="3810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6640613"/>
                  </a:ext>
                </a:extLst>
              </a:tr>
            </a:tbl>
          </a:graphicData>
        </a:graphic>
      </p:graphicFrame>
      <p:grpSp>
        <p:nvGrpSpPr>
          <p:cNvPr id="38" name="กลุ่ม 52">
            <a:extLst>
              <a:ext uri="{FF2B5EF4-FFF2-40B4-BE49-F238E27FC236}">
                <a16:creationId xmlns:a16="http://schemas.microsoft.com/office/drawing/2014/main" id="{84E5CB32-C22A-40FB-BE79-3F261B775F5E}"/>
              </a:ext>
            </a:extLst>
          </p:cNvPr>
          <p:cNvGrpSpPr/>
          <p:nvPr/>
        </p:nvGrpSpPr>
        <p:grpSpPr>
          <a:xfrm>
            <a:off x="-33050" y="0"/>
            <a:ext cx="10193050" cy="575427"/>
            <a:chOff x="-29746" y="-164554"/>
            <a:chExt cx="9173747" cy="517884"/>
          </a:xfrm>
        </p:grpSpPr>
        <p:sp>
          <p:nvSpPr>
            <p:cNvPr id="4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5.1 ผลการบริหารจัดการหนี้ของกองทุนพัฒนาบทบาทสตรี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66691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ตาราง 3"/>
          <p:cNvGraphicFramePr>
            <a:graphicFrameLocks noGrp="1"/>
          </p:cNvGraphicFramePr>
          <p:nvPr>
            <p:extLst>
              <p:ext uri="{D42A27DB-BD31-4B8C-83A1-F6EECF244321}">
                <p14:modId xmlns:p14="http://schemas.microsoft.com/office/powerpoint/2010/main" val="2195136589"/>
              </p:ext>
            </p:extLst>
          </p:nvPr>
        </p:nvGraphicFramePr>
        <p:xfrm>
          <a:off x="76201" y="1046601"/>
          <a:ext cx="9996238" cy="3966894"/>
        </p:xfrm>
        <a:graphic>
          <a:graphicData uri="http://schemas.openxmlformats.org/drawingml/2006/table">
            <a:tbl>
              <a:tblPr/>
              <a:tblGrid>
                <a:gridCol w="894098">
                  <a:extLst>
                    <a:ext uri="{9D8B030D-6E8A-4147-A177-3AD203B41FA5}">
                      <a16:colId xmlns:a16="http://schemas.microsoft.com/office/drawing/2014/main" val="3125126047"/>
                    </a:ext>
                  </a:extLst>
                </a:gridCol>
                <a:gridCol w="1084668">
                  <a:extLst>
                    <a:ext uri="{9D8B030D-6E8A-4147-A177-3AD203B41FA5}">
                      <a16:colId xmlns:a16="http://schemas.microsoft.com/office/drawing/2014/main" val="1418771933"/>
                    </a:ext>
                  </a:extLst>
                </a:gridCol>
                <a:gridCol w="487080">
                  <a:extLst>
                    <a:ext uri="{9D8B030D-6E8A-4147-A177-3AD203B41FA5}">
                      <a16:colId xmlns:a16="http://schemas.microsoft.com/office/drawing/2014/main" val="2057177651"/>
                    </a:ext>
                  </a:extLst>
                </a:gridCol>
                <a:gridCol w="1079217">
                  <a:extLst>
                    <a:ext uri="{9D8B030D-6E8A-4147-A177-3AD203B41FA5}">
                      <a16:colId xmlns:a16="http://schemas.microsoft.com/office/drawing/2014/main" val="957574008"/>
                    </a:ext>
                  </a:extLst>
                </a:gridCol>
                <a:gridCol w="1195959">
                  <a:extLst>
                    <a:ext uri="{9D8B030D-6E8A-4147-A177-3AD203B41FA5}">
                      <a16:colId xmlns:a16="http://schemas.microsoft.com/office/drawing/2014/main" val="1312961181"/>
                    </a:ext>
                  </a:extLst>
                </a:gridCol>
                <a:gridCol w="489010">
                  <a:extLst>
                    <a:ext uri="{9D8B030D-6E8A-4147-A177-3AD203B41FA5}">
                      <a16:colId xmlns:a16="http://schemas.microsoft.com/office/drawing/2014/main" val="4118119843"/>
                    </a:ext>
                  </a:extLst>
                </a:gridCol>
                <a:gridCol w="989393">
                  <a:extLst>
                    <a:ext uri="{9D8B030D-6E8A-4147-A177-3AD203B41FA5}">
                      <a16:colId xmlns:a16="http://schemas.microsoft.com/office/drawing/2014/main" val="3522815322"/>
                    </a:ext>
                  </a:extLst>
                </a:gridCol>
                <a:gridCol w="1038624">
                  <a:extLst>
                    <a:ext uri="{9D8B030D-6E8A-4147-A177-3AD203B41FA5}">
                      <a16:colId xmlns:a16="http://schemas.microsoft.com/office/drawing/2014/main" val="3943140953"/>
                    </a:ext>
                  </a:extLst>
                </a:gridCol>
                <a:gridCol w="997024">
                  <a:extLst>
                    <a:ext uri="{9D8B030D-6E8A-4147-A177-3AD203B41FA5}">
                      <a16:colId xmlns:a16="http://schemas.microsoft.com/office/drawing/2014/main" val="3158303927"/>
                    </a:ext>
                  </a:extLst>
                </a:gridCol>
                <a:gridCol w="1059911">
                  <a:extLst>
                    <a:ext uri="{9D8B030D-6E8A-4147-A177-3AD203B41FA5}">
                      <a16:colId xmlns:a16="http://schemas.microsoft.com/office/drawing/2014/main" val="3184049775"/>
                    </a:ext>
                  </a:extLst>
                </a:gridCol>
                <a:gridCol w="681254">
                  <a:extLst>
                    <a:ext uri="{9D8B030D-6E8A-4147-A177-3AD203B41FA5}">
                      <a16:colId xmlns:a16="http://schemas.microsoft.com/office/drawing/2014/main" val="410671966"/>
                    </a:ext>
                  </a:extLst>
                </a:gridCol>
              </a:tblGrid>
              <a:tr h="209745">
                <a:tc gridSpan="11">
                  <a:txBody>
                    <a:bodyPr/>
                    <a:lstStyle/>
                    <a:p>
                      <a:pPr algn="r" fontAlgn="ct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ข้อมูล ณ วันที่ </a:t>
                      </a:r>
                      <a:r>
                        <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rPr>
                        <a:t>24</a:t>
                      </a:r>
                      <a:r>
                        <a:rPr lang="th-TH" sz="12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ก.ค.</a:t>
                      </a:r>
                      <a:r>
                        <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rPr>
                        <a:t> </a:t>
                      </a: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2566</a:t>
                      </a:r>
                    </a:p>
                  </a:txBody>
                  <a:tcPr marL="6999" marR="6999" marT="6999"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4184168580"/>
                  </a:ext>
                </a:extLst>
              </a:tr>
              <a:tr h="250802">
                <a:tc rowSpan="2">
                  <a:txBody>
                    <a:bodyPr/>
                    <a:lstStyle/>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ปีบัญชี</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D6DF"/>
                    </a:solidFill>
                  </a:tcPr>
                </a:tc>
                <a:tc gridSpan="2">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วงเงินกู้</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C9"/>
                    </a:solidFill>
                  </a:tcPr>
                </a:tc>
                <a:tc hMerge="1">
                  <a:txBody>
                    <a:bodyPr/>
                    <a:lstStyle/>
                    <a:p>
                      <a:endParaRPr lang="th-TH"/>
                    </a:p>
                  </a:txBody>
                  <a:tcPr/>
                </a:tc>
                <a:tc rowSpan="2">
                  <a:txBody>
                    <a:bodyPr/>
                    <a:lstStyle/>
                    <a:p>
                      <a:pPr algn="ctr" fontAlgn="ctr"/>
                      <a:endPar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endParaRPr>
                    </a:p>
                    <a:p>
                      <a:pPr algn="ctr" fontAlgn="ctr"/>
                      <a:endPar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endParaRPr>
                    </a:p>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1 ต.ค. 65</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5"/>
                    </a:solidFill>
                  </a:tcPr>
                </a:tc>
                <a:tc rowSpan="2">
                  <a:txBody>
                    <a:bodyPr/>
                    <a:lstStyle/>
                    <a:p>
                      <a:pPr algn="ctr" fontAlgn="ctr"/>
                      <a:endPar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endParaRPr>
                    </a:p>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ชำระคืน</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DA"/>
                    </a:solidFill>
                  </a:tcPr>
                </a:tc>
                <a:tc gridSpan="5">
                  <a:txBody>
                    <a:bodyPr/>
                    <a:lstStyle/>
                    <a:p>
                      <a:pPr algn="ctr" fontAlgn="ctr"/>
                      <a:r>
                        <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rPr>
                        <a:t> ลูกหนี้คงเหลือ 24 ก.ค. 66</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rowSpan="2">
                  <a:txBody>
                    <a:bodyPr/>
                    <a:lstStyle/>
                    <a:p>
                      <a:pPr algn="ctr" fontAlgn="ctr">
                        <a:lnSpc>
                          <a:spcPct val="120000"/>
                        </a:lnSpc>
                      </a:pPr>
                      <a:r>
                        <a:rPr lang="th-TH" sz="1050" b="1" i="0" u="none" strike="noStrike" smtClean="0">
                          <a:solidFill>
                            <a:schemeClr val="tx1"/>
                          </a:solidFill>
                          <a:effectLst/>
                          <a:latin typeface="Chulabhorn Likit Text" panose="00000500000000000000" pitchFamily="50" charset="-34"/>
                          <a:cs typeface="Chulabhorn Likit Text" panose="00000500000000000000" pitchFamily="50" charset="-34"/>
                        </a:rPr>
                        <a:t>ร้อยละ</a:t>
                      </a:r>
                      <a:br>
                        <a:rPr lang="th-TH" sz="1050" b="1" i="0" u="none" strike="noStrike" smtClean="0">
                          <a:solidFill>
                            <a:schemeClr val="tx1"/>
                          </a:solidFill>
                          <a:effectLst/>
                          <a:latin typeface="Chulabhorn Likit Text" panose="00000500000000000000" pitchFamily="50" charset="-34"/>
                          <a:cs typeface="Chulabhorn Likit Text" panose="00000500000000000000" pitchFamily="50" charset="-34"/>
                        </a:rPr>
                      </a:br>
                      <a:r>
                        <a:rPr lang="th-TH" sz="1050" b="1" i="0" u="none" strike="noStrike" smtClean="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050" b="1" i="0" u="none" strike="noStrike" smtClean="0">
                          <a:solidFill>
                            <a:schemeClr val="tx1"/>
                          </a:solidFill>
                          <a:effectLst/>
                          <a:latin typeface="Chulabhorn Likit Text" panose="00000500000000000000" pitchFamily="50" charset="-34"/>
                          <a:cs typeface="Chulabhorn Likit Text" panose="00000500000000000000" pitchFamily="50" charset="-34"/>
                        </a:rPr>
                      </a:br>
                      <a:r>
                        <a:rPr lang="th-TH" sz="1050" b="1" i="0" u="none" strike="noStrike" spc="-50" baseline="0" smtClean="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050" b="1" i="0" u="none" strike="noStrike" spc="-50" baseline="0" smtClean="0">
                          <a:solidFill>
                            <a:schemeClr val="tx1"/>
                          </a:solidFill>
                          <a:effectLst/>
                          <a:latin typeface="Chulabhorn Likit Text" panose="00000500000000000000" pitchFamily="50" charset="-34"/>
                          <a:cs typeface="Chulabhorn Likit Text" panose="00000500000000000000" pitchFamily="50" charset="-34"/>
                        </a:rPr>
                      </a:br>
                      <a:r>
                        <a:rPr lang="th-TH" sz="1050" b="1" i="0" u="none" strike="noStrike" smtClean="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 ณ 1 ต.ค. 65)</a:t>
                      </a:r>
                      <a:endParaRPr lang="th-TH" sz="105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FCD"/>
                    </a:solidFill>
                  </a:tcPr>
                </a:tc>
                <a:extLst>
                  <a:ext uri="{0D108BD9-81ED-4DB2-BD59-A6C34878D82A}">
                    <a16:rowId xmlns:a16="http://schemas.microsoft.com/office/drawing/2014/main" val="3489166920"/>
                  </a:ext>
                </a:extLst>
              </a:tr>
              <a:tr h="1389500">
                <a:tc vMerge="1">
                  <a:txBody>
                    <a:bodyPr/>
                    <a:lstStyle/>
                    <a:p>
                      <a:endParaRPr lang="th-TH"/>
                    </a:p>
                  </a:txBody>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จำนวนเงิน</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C9"/>
                    </a:solidFill>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สัญญา</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C9"/>
                    </a:solidFill>
                  </a:tcPr>
                </a:tc>
                <a:tc vMerge="1">
                  <a:txBody>
                    <a:bodyPr/>
                    <a:lstStyle/>
                    <a:p>
                      <a:endParaRPr lang="th-TH"/>
                    </a:p>
                  </a:txBody>
                  <a:tcPr/>
                </a:tc>
                <a:tc vMerge="1">
                  <a:txBody>
                    <a:bodyPr/>
                    <a:lstStyle/>
                    <a:p>
                      <a:endParaRPr lang="th-TH"/>
                    </a:p>
                  </a:txBody>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สัญญา</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3DE"/>
                    </a:solidFill>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ลูกหนี้คงเหลือ</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3DE"/>
                    </a:solidFill>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กำหนดชำระ</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ดำเนินคดี</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กำหนดชำระ</a:t>
                      </a: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6999" marR="6999" marT="6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vMerge="1">
                  <a:txBody>
                    <a:bodyPr/>
                    <a:lstStyle/>
                    <a:p>
                      <a:endParaRPr lang="th-TH"/>
                    </a:p>
                  </a:txBody>
                  <a:tcPr/>
                </a:tc>
                <a:extLst>
                  <a:ext uri="{0D108BD9-81ED-4DB2-BD59-A6C34878D82A}">
                    <a16:rowId xmlns:a16="http://schemas.microsoft.com/office/drawing/2014/main" val="3614110537"/>
                  </a:ext>
                </a:extLst>
              </a:tr>
              <a:tr h="587098">
                <a:tc>
                  <a:txBody>
                    <a:bodyPr/>
                    <a:lstStyle/>
                    <a:p>
                      <a:pPr algn="ctr" fontAlgn="ctr"/>
                      <a:r>
                        <a:rPr lang="th-TH" sz="1000" b="1" i="0" u="none" strike="noStrike" dirty="0" smtClean="0">
                          <a:solidFill>
                            <a:srgbClr val="000000"/>
                          </a:solidFill>
                          <a:effectLst/>
                          <a:latin typeface="Chulabhorn Likit Text" panose="00000500000000000000" pitchFamily="50" charset="-34"/>
                          <a:cs typeface="Chulabhorn Likit Text" panose="00000500000000000000" pitchFamily="50" charset="-34"/>
                        </a:rPr>
                        <a:t>กองทุนเก่า</a:t>
                      </a:r>
                      <a:br>
                        <a:rPr lang="th-TH" sz="1000" b="1" i="0" u="none" strike="noStrike" dirty="0" smtClean="0">
                          <a:solidFill>
                            <a:srgbClr val="000000"/>
                          </a:solidFill>
                          <a:effectLst/>
                          <a:latin typeface="Chulabhorn Likit Text" panose="00000500000000000000" pitchFamily="50" charset="-34"/>
                          <a:cs typeface="Chulabhorn Likit Text" panose="00000500000000000000" pitchFamily="50" charset="-34"/>
                        </a:rPr>
                      </a:br>
                      <a:r>
                        <a:rPr lang="th-TH" sz="1000" b="1" i="0" u="none" strike="noStrike" dirty="0" smtClean="0">
                          <a:solidFill>
                            <a:srgbClr val="000000"/>
                          </a:solidFill>
                          <a:effectLst/>
                          <a:latin typeface="Chulabhorn Likit Text" panose="00000500000000000000" pitchFamily="50" charset="-34"/>
                          <a:cs typeface="Chulabhorn Likit Text" panose="00000500000000000000" pitchFamily="50" charset="-34"/>
                        </a:rPr>
                        <a:t>(2556 - 2559)</a:t>
                      </a:r>
                      <a:endParaRPr lang="th-TH" sz="1000" b="1"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4E9"/>
                    </a:solidFill>
                  </a:tcPr>
                </a:tc>
                <a:tc>
                  <a:txBody>
                    <a:bodyPr/>
                    <a:lstStyle/>
                    <a:p>
                      <a:pPr algn="r" fontAlgn="ct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7,777,448,430.69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1E6"/>
                    </a:solidFill>
                  </a:tcPr>
                </a:tc>
                <a:tc>
                  <a:txBody>
                    <a:bodyPr/>
                    <a:lstStyle/>
                    <a:p>
                      <a:pPr algn="ct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95,447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1E6"/>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959,903,129.98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D"/>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6,916,349,190.54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2E4"/>
                    </a:solidFill>
                  </a:tcPr>
                </a:tc>
                <a:tc>
                  <a:txBody>
                    <a:bodyPr/>
                    <a:lstStyle/>
                    <a:p>
                      <a:pPr algn="ct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12,932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CE9"/>
                    </a:solidFill>
                  </a:tcPr>
                </a:tc>
                <a:tc>
                  <a:txBody>
                    <a:bodyPr/>
                    <a:lstStyle/>
                    <a:p>
                      <a:pPr algn="r" fontAlgn="ct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861,099,240.15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CE9"/>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366,435,325.66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127,301,588.24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367,362,326.25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h-TH" sz="1000" b="1" i="0" u="none" strike="noStrike" spc="-30" baseline="0">
                          <a:solidFill>
                            <a:srgbClr val="000000"/>
                          </a:solidFill>
                          <a:effectLst/>
                          <a:latin typeface="Chulabhorn Likit Text" panose="00000500000000000000" pitchFamily="50" charset="-34"/>
                          <a:cs typeface="Chulabhorn Likit Text" panose="00000500000000000000" pitchFamily="50" charset="-34"/>
                        </a:rPr>
                        <a:t>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0398776"/>
                  </a:ext>
                </a:extLst>
              </a:tr>
              <a:tr h="780262">
                <a:tc>
                  <a:txBody>
                    <a:bodyPr/>
                    <a:lstStyle/>
                    <a:p>
                      <a:pPr algn="ctr" fontAlgn="ctr"/>
                      <a:r>
                        <a:rPr lang="th-TH" sz="1000" b="1" i="0" u="none" strike="noStrike" dirty="0" smtClean="0">
                          <a:solidFill>
                            <a:srgbClr val="000000"/>
                          </a:solidFill>
                          <a:effectLst/>
                          <a:latin typeface="Chulabhorn Likit Text" panose="00000500000000000000" pitchFamily="50" charset="-34"/>
                          <a:cs typeface="Chulabhorn Likit Text" panose="00000500000000000000" pitchFamily="50" charset="-34"/>
                        </a:rPr>
                        <a:t>กองทุนใหม่</a:t>
                      </a:r>
                      <a:br>
                        <a:rPr lang="th-TH" sz="1000" b="1" i="0" u="none" strike="noStrike" dirty="0" smtClean="0">
                          <a:solidFill>
                            <a:srgbClr val="000000"/>
                          </a:solidFill>
                          <a:effectLst/>
                          <a:latin typeface="Chulabhorn Likit Text" panose="00000500000000000000" pitchFamily="50" charset="-34"/>
                          <a:cs typeface="Chulabhorn Likit Text" panose="00000500000000000000" pitchFamily="50" charset="-34"/>
                        </a:rPr>
                      </a:br>
                      <a:r>
                        <a:rPr lang="th-TH" sz="1000" b="1" i="0" u="none" strike="noStrike" dirty="0" smtClean="0">
                          <a:solidFill>
                            <a:srgbClr val="000000"/>
                          </a:solidFill>
                          <a:effectLst/>
                          <a:latin typeface="Chulabhorn Likit Text" panose="00000500000000000000" pitchFamily="50" charset="-34"/>
                          <a:cs typeface="Chulabhorn Likit Text" panose="00000500000000000000" pitchFamily="50" charset="-34"/>
                        </a:rPr>
                        <a:t>(2560 - 2565)</a:t>
                      </a:r>
                      <a:endParaRPr lang="th-TH" sz="1000" b="1"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4E9"/>
                    </a:solidFill>
                  </a:tcPr>
                </a:tc>
                <a:tc>
                  <a:txBody>
                    <a:bodyPr/>
                    <a:lstStyle/>
                    <a:p>
                      <a:pPr algn="r" fontAlgn="ct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8,632,353,410.00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1E6"/>
                    </a:solidFill>
                  </a:tcPr>
                </a:tc>
                <a:tc>
                  <a:txBody>
                    <a:bodyPr/>
                    <a:lstStyle/>
                    <a:p>
                      <a:pPr algn="ctr" fontAlgn="ctr"/>
                      <a:r>
                        <a:rPr lang="th-TH" sz="1000" b="1" i="0" u="none" strike="noStrike" spc="-30" baseline="0">
                          <a:solidFill>
                            <a:srgbClr val="000000"/>
                          </a:solidFill>
                          <a:effectLst/>
                          <a:latin typeface="Chulabhorn Likit Text" panose="00000500000000000000" pitchFamily="50" charset="-34"/>
                          <a:cs typeface="Chulabhorn Likit Text" panose="00000500000000000000" pitchFamily="50" charset="-34"/>
                        </a:rPr>
                        <a:t>66,905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1E6"/>
                    </a:solidFill>
                  </a:tcPr>
                </a:tc>
                <a:tc>
                  <a:txBody>
                    <a:bodyPr/>
                    <a:lstStyle/>
                    <a:p>
                      <a:pPr algn="r" fontAlgn="ctr"/>
                      <a:r>
                        <a:rPr lang="th-TH" sz="1000" b="1" i="0" u="none" strike="noStrike" spc="-30" baseline="0">
                          <a:solidFill>
                            <a:srgbClr val="000000"/>
                          </a:solidFill>
                          <a:effectLst/>
                          <a:latin typeface="Chulabhorn Likit Text" panose="00000500000000000000" pitchFamily="50" charset="-34"/>
                          <a:cs typeface="Chulabhorn Likit Text" panose="00000500000000000000" pitchFamily="50" charset="-34"/>
                        </a:rPr>
                        <a:t>3,573,383,103.37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D"/>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6,109,174,317.80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2E4"/>
                    </a:solidFill>
                  </a:tcPr>
                </a:tc>
                <a:tc>
                  <a:txBody>
                    <a:bodyPr/>
                    <a:lstStyle/>
                    <a:p>
                      <a:pPr algn="ct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34,758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CE9"/>
                    </a:solidFill>
                  </a:tcPr>
                </a:tc>
                <a:tc>
                  <a:txBody>
                    <a:bodyPr/>
                    <a:lstStyle/>
                    <a:p>
                      <a:pPr algn="r" fontAlgn="ctr"/>
                      <a:r>
                        <a:rPr lang="th-TH" sz="1000" b="1" i="0" u="none" strike="noStrike" spc="-50" baseline="0" dirty="0" smtClean="0">
                          <a:solidFill>
                            <a:srgbClr val="000000"/>
                          </a:solidFill>
                          <a:effectLst/>
                          <a:latin typeface="Chulabhorn Likit Text" panose="00000500000000000000" pitchFamily="50" charset="-34"/>
                          <a:cs typeface="Chulabhorn Likit Text" panose="00000500000000000000" pitchFamily="50" charset="-34"/>
                        </a:rPr>
                        <a:t>2,523,179,092.20 </a:t>
                      </a:r>
                      <a:endParaRPr lang="th-TH" sz="1000" b="1" i="0" u="none" strike="noStrike" spc="-5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CE9"/>
                    </a:solidFill>
                  </a:tcPr>
                </a:tc>
                <a:tc>
                  <a:txBody>
                    <a:bodyPr/>
                    <a:lstStyle/>
                    <a:p>
                      <a:pPr algn="r" fontAlgn="ctr"/>
                      <a:r>
                        <a:rPr lang="th-TH" sz="1000" b="1" i="0" u="none" strike="noStrike" spc="-40" baseline="0" dirty="0" smtClean="0">
                          <a:solidFill>
                            <a:srgbClr val="000000"/>
                          </a:solidFill>
                          <a:effectLst/>
                          <a:latin typeface="Chulabhorn Likit Text" panose="00000500000000000000" pitchFamily="50" charset="-34"/>
                          <a:cs typeface="Chulabhorn Likit Text" panose="00000500000000000000" pitchFamily="50" charset="-34"/>
                        </a:rPr>
                        <a:t>1,764,471,408.08 </a:t>
                      </a:r>
                      <a:endParaRPr lang="th-TH" sz="1000" b="1" i="0" u="none" strike="noStrike" spc="-4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49,378,507.41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709,329,176.71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th-TH" sz="1000" b="1" i="0" u="none" strike="noStrike" spc="-30" baseline="0">
                          <a:solidFill>
                            <a:srgbClr val="000000"/>
                          </a:solidFill>
                          <a:effectLst/>
                          <a:latin typeface="Chulabhorn Likit Text" panose="00000500000000000000" pitchFamily="50" charset="-34"/>
                          <a:cs typeface="Chulabhorn Likit Text" panose="00000500000000000000" pitchFamily="50" charset="-34"/>
                        </a:rPr>
                        <a:t>15.65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11850897"/>
                  </a:ext>
                </a:extLst>
              </a:tr>
              <a:tr h="749487">
                <a:tc>
                  <a:txBody>
                    <a:bodyPr/>
                    <a:lstStyle/>
                    <a:p>
                      <a:pPr algn="ctr" fontAlgn="ctr"/>
                      <a:r>
                        <a:rPr lang="th-TH" sz="1000" b="1" i="0" u="none" strike="noStrike" smtClean="0">
                          <a:solidFill>
                            <a:srgbClr val="000000"/>
                          </a:solidFill>
                          <a:effectLst/>
                          <a:latin typeface="Chulabhorn Likit Text" panose="00000500000000000000" pitchFamily="50" charset="-34"/>
                          <a:cs typeface="Chulabhorn Likit Text" panose="00000500000000000000" pitchFamily="50" charset="-34"/>
                        </a:rPr>
                        <a:t>รวม</a:t>
                      </a:r>
                      <a:endParaRPr lang="th-TH" sz="1000" b="1"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D6DF"/>
                    </a:solidFill>
                  </a:tcPr>
                </a:tc>
                <a:tc>
                  <a:txBody>
                    <a:bodyPr/>
                    <a:lstStyle/>
                    <a:p>
                      <a:pPr algn="r" fontAlgn="ctr"/>
                      <a:r>
                        <a:rPr lang="th-TH" sz="1000" b="1" i="0" u="none" strike="noStrike" spc="-60" baseline="0" dirty="0" smtClean="0">
                          <a:solidFill>
                            <a:srgbClr val="000000"/>
                          </a:solidFill>
                          <a:effectLst/>
                          <a:latin typeface="Chulabhorn Likit Text" panose="00000500000000000000" pitchFamily="50" charset="-34"/>
                          <a:cs typeface="Chulabhorn Likit Text" panose="00000500000000000000" pitchFamily="50" charset="-34"/>
                        </a:rPr>
                        <a:t>16,409,801,840.69 </a:t>
                      </a:r>
                      <a:endParaRPr lang="th-TH" sz="1000" b="1" i="0" u="none" strike="noStrike" spc="-6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C9"/>
                    </a:solidFill>
                  </a:tcPr>
                </a:tc>
                <a:tc>
                  <a:txBody>
                    <a:bodyPr/>
                    <a:lstStyle/>
                    <a:p>
                      <a:pPr algn="ct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162,352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C9"/>
                    </a:solidFill>
                  </a:tcPr>
                </a:tc>
                <a:tc>
                  <a:txBody>
                    <a:bodyPr/>
                    <a:lstStyle/>
                    <a:p>
                      <a:pPr algn="r" fontAlgn="ctr"/>
                      <a:r>
                        <a:rPr lang="th-TH" sz="1000" b="1" i="0" u="none" strike="noStrike" spc="-30" baseline="0">
                          <a:solidFill>
                            <a:srgbClr val="000000"/>
                          </a:solidFill>
                          <a:effectLst/>
                          <a:latin typeface="Chulabhorn Likit Text" panose="00000500000000000000" pitchFamily="50" charset="-34"/>
                          <a:cs typeface="Chulabhorn Likit Text" panose="00000500000000000000" pitchFamily="50" charset="-34"/>
                        </a:rPr>
                        <a:t>4,533,286,233.35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D5"/>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13,025,523,508.34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DA"/>
                    </a:solidFill>
                  </a:tcPr>
                </a:tc>
                <a:tc>
                  <a:txBody>
                    <a:bodyPr/>
                    <a:lstStyle/>
                    <a:p>
                      <a:pPr algn="ct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47,690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3DE"/>
                    </a:solidFill>
                  </a:tcPr>
                </a:tc>
                <a:tc>
                  <a:txBody>
                    <a:bodyPr/>
                    <a:lstStyle/>
                    <a:p>
                      <a:pPr algn="r" fontAlgn="ctr"/>
                      <a:r>
                        <a:rPr lang="th-TH" sz="1000" b="1" i="0" u="none" strike="noStrike" spc="-60" baseline="0" dirty="0" smtClean="0">
                          <a:solidFill>
                            <a:srgbClr val="000000"/>
                          </a:solidFill>
                          <a:effectLst/>
                          <a:latin typeface="Chulabhorn Likit Text" panose="00000500000000000000" pitchFamily="50" charset="-34"/>
                          <a:cs typeface="Chulabhorn Likit Text" panose="00000500000000000000" pitchFamily="50" charset="-34"/>
                        </a:rPr>
                        <a:t>3,384,278,332.35 </a:t>
                      </a:r>
                      <a:endParaRPr lang="th-TH" sz="1000" b="1" i="0" u="none" strike="noStrike" spc="-6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3DE"/>
                    </a:solidFill>
                  </a:tcPr>
                </a:tc>
                <a:tc>
                  <a:txBody>
                    <a:bodyPr/>
                    <a:lstStyle/>
                    <a:p>
                      <a:pPr algn="r" fontAlgn="ct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2,130,906,733.74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176,680,095.65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 </a:t>
                      </a:r>
                      <a:r>
                        <a:rPr lang="th-TH" sz="1000" b="1" i="0" u="none" strike="noStrike" spc="-30" baseline="0" dirty="0" smtClean="0">
                          <a:solidFill>
                            <a:srgbClr val="000000"/>
                          </a:solidFill>
                          <a:effectLst/>
                          <a:latin typeface="Chulabhorn Likit Text" panose="00000500000000000000" pitchFamily="50" charset="-34"/>
                          <a:cs typeface="Chulabhorn Likit Text" panose="00000500000000000000" pitchFamily="50" charset="-34"/>
                        </a:rPr>
                        <a:t>1,076,691,502.96 </a:t>
                      </a:r>
                      <a:endPar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th-TH" sz="1000" b="1" i="0" u="none" strike="noStrike" spc="-30" baseline="0" dirty="0">
                          <a:solidFill>
                            <a:srgbClr val="000000"/>
                          </a:solidFill>
                          <a:effectLst/>
                          <a:latin typeface="Chulabhorn Likit Text" panose="00000500000000000000" pitchFamily="50" charset="-34"/>
                          <a:cs typeface="Chulabhorn Likit Text" panose="00000500000000000000" pitchFamily="50" charset="-34"/>
                        </a:rPr>
                        <a:t>23.75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FCD"/>
                    </a:solidFill>
                  </a:tcPr>
                </a:tc>
                <a:extLst>
                  <a:ext uri="{0D108BD9-81ED-4DB2-BD59-A6C34878D82A}">
                    <a16:rowId xmlns:a16="http://schemas.microsoft.com/office/drawing/2014/main" val="552302783"/>
                  </a:ext>
                </a:extLst>
              </a:tr>
            </a:tbl>
          </a:graphicData>
        </a:graphic>
      </p:graphicFrame>
      <p:grpSp>
        <p:nvGrpSpPr>
          <p:cNvPr id="9"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1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การบริหารจัดการหนี้เกินกำหนดชำระ (แยกดำเนินคดี)  ปี 2556 - 2565</a:t>
              </a:r>
            </a:p>
          </p:txBody>
        </p:sp>
      </p:grpSp>
    </p:spTree>
    <p:extLst>
      <p:ext uri="{BB962C8B-B14F-4D97-AF65-F5344CB8AC3E}">
        <p14:creationId xmlns:p14="http://schemas.microsoft.com/office/powerpoint/2010/main" val="3764978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766971865"/>
              </p:ext>
            </p:extLst>
          </p:nvPr>
        </p:nvGraphicFramePr>
        <p:xfrm>
          <a:off x="0" y="606205"/>
          <a:ext cx="10153534" cy="5118807"/>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19549">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a:solidFill>
                            <a:schemeClr val="tx1"/>
                          </a:solidFill>
                          <a:effectLst/>
                          <a:latin typeface="Chulabhorn Likit Text" panose="00000500000000000000" pitchFamily="50" charset="-34"/>
                          <a:cs typeface="Chulabhorn Likit Text" panose="00000500000000000000" pitchFamily="50" charset="-34"/>
                        </a:rPr>
                        <a:t> </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a:t>
                      </a:r>
                      <a:r>
                        <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rPr>
                        <a:t>66)</a:t>
                      </a: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93752">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19549">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นราธิวาส</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132,509,924.00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63,009,231.54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76,923,505.30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55,586,418.70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53,524,106.06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881,686.71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1,180,625.93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อ่างทอง</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169,847,655.00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46,968,436.45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133,423,007.22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36,424,647.78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24,686,169.77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8,471,013.12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3,267,464.89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ชัยภูมิ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412,404,824.00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49,513,240.56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381,228,138.28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31,176,685.72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25,323,040.02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2,144,336.32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3,709,309.38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เชียงราย</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281,142,803.00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64,094,636.47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248,046,789.63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33,096,013.37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26,357,448.79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1,218,481.60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5,520,082.98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8.61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ลพบุรี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169,592,702.00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56,592,210.28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125,600,837.37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43,991,864.63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38,236,211.23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5,755,653.40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สมุทรสงคราม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88,523,258.00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31,511,204.29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63,231,882.38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25,291,375.62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15,261,438.44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6,792,032.74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3,237,904.44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สิงห์บุรี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108,981,237.00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37,115,686.47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74,820,269.91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34,160,967.09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30,300,155.96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41,496.58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3,819,314.55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10.29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อุทัยธานี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140,632,865.00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45,943,981.18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112,151,070.50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28,481,794.50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22,800,232.14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853,704.20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4,827,858.16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10.51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สระแก้ว</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189,778,438.00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35,952,745.93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164,897,714.79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24,880,723.21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21,089,009.17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3,791,714.04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10.55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19549">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900" b="1" i="0" u="none" strike="noStrike" spc="-100" baseline="0" dirty="0">
                          <a:solidFill>
                            <a:srgbClr val="000000"/>
                          </a:solidFill>
                          <a:effectLst/>
                          <a:latin typeface="Chulabhorn Likit Text" panose="00000500000000000000" pitchFamily="50" charset="-34"/>
                          <a:cs typeface="Chulabhorn Likit Text" panose="00000500000000000000" pitchFamily="50" charset="-34"/>
                        </a:rPr>
                        <a:t>ประจวบคีรีขันธ์</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142,410,770.00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43,786,157.99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110,024,715.12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32,386,054.88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21,878,151.11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5,811,635.95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4,696,267.82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10.73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5"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2566</a:t>
              </a:r>
            </a:p>
          </p:txBody>
        </p:sp>
      </p:grpSp>
    </p:spTree>
    <p:extLst>
      <p:ext uri="{BB962C8B-B14F-4D97-AF65-F5344CB8AC3E}">
        <p14:creationId xmlns:p14="http://schemas.microsoft.com/office/powerpoint/2010/main" val="2703735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1359449672"/>
              </p:ext>
            </p:extLst>
          </p:nvPr>
        </p:nvGraphicFramePr>
        <p:xfrm>
          <a:off x="0" y="629355"/>
          <a:ext cx="10153534" cy="5045574"/>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14663">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69379">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14663">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ชลบุรี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164,289,065.00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47,340,856.41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131,449,806.47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32,839,258.53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14,267,116.84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13,253,489.51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5,318,652.18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ตาก</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184,696,931.00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48,227,202.96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152,795,775.45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31,901,155.55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25,584,137.24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673,071.43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5,643,946.88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พระนครศรีอยุธยา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167,018,951.00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57,228,896.90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120,855,273.47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46,163,677.53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35,028,321.56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3,969,820.47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7,165,535.50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สุโขทัย</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254,761,415.00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51,936,172.82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222,217,398.31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32,544,016.69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25,975,160.14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6,568,856.55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สุรินทร์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332,788,065.00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93,371,879.84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274,877,534.01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57,910,530.99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44,566,255.52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935,188.00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12,409,087.47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13.29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กาญจนบุรี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265,690,519.00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51,470,845.49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234,207,758.89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31,482,760.11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22,318,177.27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1,519,640.85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7,644,941.99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14.85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บุรีรัมย์</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347,377,020.00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96,992,801.30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286,356,889.63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61,020,130.37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45,811,856.92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405,500.00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14,802,773.45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15.26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เพชรบูรณ์</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310,169,615.00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38,380,170.52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288,943,107.49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21,226,507.51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15,278,163.99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71,659.64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5,876,683.88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15.31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ขอนแก่น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319,046,962.00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73,753,155.69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268,696,237.00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50,350,725.00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38,152,835.30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757,701.00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11,440,188.70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15.51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1466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ระยอง</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167,818,719.00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29,331,352.48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147,702,784.41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20,115,934.59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13,117,312.21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2,443,199.16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4,555,423.22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15.53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5"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860621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324106393"/>
              </p:ext>
            </p:extLst>
          </p:nvPr>
        </p:nvGraphicFramePr>
        <p:xfrm>
          <a:off x="0" y="606204"/>
          <a:ext cx="10153534" cy="5108797"/>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22752">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58525">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อุบลราชธานี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303,621,520.00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82,767,193.34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243,476,164.23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60,145,355.77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46,195,880.83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814,982.17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13,134,492.77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15.87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แพร่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169,829,500.00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35,666,888.15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147,376,811.80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22,452,688.20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16,690,026.31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38,908.00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5,723,753.89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16.05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ราชบุรี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220,098,056.00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52,552,679.61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185,309,514.54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34,788,541.46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25,400,388.96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839,913.00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8,548,239.50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พะเยา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185,681,515.00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28,138,106.41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166,734,294.42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18,947,220.58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13,066,894.21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1,290,000.00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4,590,326.37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พิษณุโลก</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191,615,425.00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53,653,500.44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155,565,189.40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36,050,235.60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26,708,404.92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417,075.86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8,924,754.82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16.63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เพชรบุรี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116,802,670.00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44,959,882.49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82,768,743.42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34,033,926.58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26,273,901.60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192,871.88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7,567,153.10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16.83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แม่ฮ่องสอน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183,402,513.00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47,312,509.41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149,010,643.15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34,391,869.85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26,360,037.47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8,031,832.38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16.98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พิจิตร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171,656,575.00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55,008,845.83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131,573,080.35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40,083,494.65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29,850,278.04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634,921.51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9,598,295.10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เชียงใหม่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281,204,710.00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60,860,833.44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248,106,307.33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33,098,402.67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20,529,119.00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1,840,547.93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10,728,735.74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17.63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สระบุรี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200,490,380.00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67,313,796.49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147,537,068.13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52,953,311.87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40,758,569.95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213,670.00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11,981,071.92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17.80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7"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31482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4275232027"/>
              </p:ext>
            </p:extLst>
          </p:nvPr>
        </p:nvGraphicFramePr>
        <p:xfrm>
          <a:off x="0" y="606204"/>
          <a:ext cx="10153534" cy="5108797"/>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22752">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58525">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smtClean="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นครนายก</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118,404,719.00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42,594,167.23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80,639,313.50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37,765,405.50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28,741,979.28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1,285,675.87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7,737,750.35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มหาสารคาม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253,621,748.00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58,466,428.00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212,062,689.00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41,559,059.00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29,878,221.76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1,042,881.00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10,637,956.24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18.19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ปัตตานี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187,679,452.00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70,033,715.76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127,344,202.46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60,335,249.54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44,804,905.78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2,558,386.76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12,971,957.00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สกลนคร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371,691,521.00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107,039,989.59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289,558,801.42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82,132,719.58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60,849,309.61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629,049.45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20,654,360.52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spc="-70" baseline="0" dirty="0">
                          <a:solidFill>
                            <a:srgbClr val="000000"/>
                          </a:solidFill>
                          <a:effectLst/>
                          <a:latin typeface="Chulabhorn Likit Text" panose="00000500000000000000" pitchFamily="50" charset="-34"/>
                          <a:cs typeface="Chulabhorn Likit Text" panose="00000500000000000000" pitchFamily="50" charset="-34"/>
                        </a:rPr>
                        <a:t>สมุทรปราการ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168,248,718.00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76,212,270.60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98,855,161.51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69,393,556.49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33,675,671.82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20,901,997.19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14,815,887.48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ยโสธร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189,249,139.00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43,135,160.31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157,793,606.45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31,455,532.55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22,961,520.28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8,494,012.27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หนองคาย</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248,253,040.00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80,039,257.45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182,037,793.74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66,215,246.26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50,336,440.56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15,878,805.70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19.84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กาฬสินธุ์</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273,948,330.00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73,668,792.27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217,412,081.64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56,536,248.36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41,731,489.65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14,804,758.71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20.10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215,965,701.00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29,182,065.99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200,828,657.71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15,137,043.29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8,903,560.62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355,687.54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5,877,795.13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อุตรดิตถ์</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231,474,140.00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45,067,752.74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203,292,617.50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28,181,522.50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18,661,993.13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9,519,529.37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21.12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5"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798108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2353512991"/>
              </p:ext>
            </p:extLst>
          </p:nvPr>
        </p:nvGraphicFramePr>
        <p:xfrm>
          <a:off x="0" y="606204"/>
          <a:ext cx="10153534" cy="5108797"/>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22752">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58525">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ชัยนาท</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216,441,698.00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68,703,441.60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159,674,726.38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56,766,971.62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40,449,398.36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1,150,414.56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15,167,158.70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22.08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ตรัง</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184,153,330.00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79,134,483.94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122,339,915.04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61,813,414.96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43,822,882.25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473,992.50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17,516,540.21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สมุทรสาคร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103,687,864.00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41,574,583.45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70,157,027.12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33,530,836.88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21,141,815.96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2,770,027.44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9,618,993.48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กำแพงเพชร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271,154,720.00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45,973,847.67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240,792,871.38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30,361,848.62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17,121,931.76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2,528,315.00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10,711,601.86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ลำพูน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164,521,225.00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43,388,624.22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131,670,067.76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32,851,157.24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21,749,941.08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831,850.00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10,269,366.16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23.67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สุพรรณบุรี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198,996,399.00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31,771,857.86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178,755,180.09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20,241,218.91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12,705,813.11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7,535,405.80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23.72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จันทบุรี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140,135,656.75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55,625,230.87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96,417,295.37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43,718,361.38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30,066,452.87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192,974.00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13,458,934.51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24.20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พัทลุง</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113,769,649.00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44,669,620.23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81,299,554.19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32,470,094.81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16,308,565.69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5,246,863.33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10,914,665.79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24.43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49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นครปฐม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210,836,300.00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54,883,808.86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172,352,054.11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38,484,245.89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22,362,587.38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2,621,489.79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13,500,168.72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24.60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นครสวรรค์</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282,254,698.00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75,628,971.03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229,882,330.38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52,372,367.62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31,034,327.65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2,302,514.00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19,035,525.97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25.17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7"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575280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3097936555"/>
              </p:ext>
            </p:extLst>
          </p:nvPr>
        </p:nvGraphicFramePr>
        <p:xfrm>
          <a:off x="0" y="606204"/>
          <a:ext cx="10153534" cy="5108797"/>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22752">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58525">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22752">
                <a:tc>
                  <a:txBody>
                    <a:bodyPr/>
                    <a:lstStyle/>
                    <a:p>
                      <a:pPr algn="ctr" fontAlgn="ctr"/>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51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นครราชสีมา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432,895,200.00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64,589,843.92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392,128,582.23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40,766,617.77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22,115,762.10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2,052,511.21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16,598,344.46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ศรีสะเกษ</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378,043,128.00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85,158,517.15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322,708,970.72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55,334,157.28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30,184,212.58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2,579,698.43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22,570,246.27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ปราจีนบุรี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181,451,740.00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44,391,002.57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143,521,306.21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37,930,433.79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21,096,965.46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4,967,799.89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11,865,668.44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26.73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ตราด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169,200,044.00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49,174,158.38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132,760,079.22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36,439,964.78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22,455,338.89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577,618.07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13,407,007.82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27.26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ระนอง</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118,798,200.00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54,285,543.40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72,418,023.69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46,380,176.31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24,551,159.30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6,991,082.27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14,837,934.74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27.33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800" b="1" i="0" u="none" strike="noStrike" dirty="0">
                          <a:solidFill>
                            <a:srgbClr val="000000"/>
                          </a:solidFill>
                          <a:effectLst/>
                          <a:latin typeface="Chulabhorn Likit Text" panose="00000500000000000000" pitchFamily="50" charset="-34"/>
                          <a:cs typeface="Chulabhorn Likit Text" panose="00000500000000000000" pitchFamily="50" charset="-34"/>
                        </a:rPr>
                        <a:t>นครศรีธรรมราช</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309,231,400.00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99,567,419.16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237,315,888.34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71,915,511.66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39,871,231.72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4,183,290.13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27,860,989.81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27.98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อำนาจเจริญ</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221,205,480.00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49,666,267.09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180,513,471.70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40,692,008.30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20,713,130.84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6,066,613.55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13,912,263.91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28.01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นครพนม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355,450,366.00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67,306,822.44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306,348,909.50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49,101,456.50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29,868,227.79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19,233,228.71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28.58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00" b="1" i="0" u="none" strike="noStrike" dirty="0">
                          <a:solidFill>
                            <a:srgbClr val="000000"/>
                          </a:solidFill>
                          <a:effectLst/>
                          <a:latin typeface="Chulabhorn Likit Text" panose="00000500000000000000" pitchFamily="50" charset="-34"/>
                          <a:cs typeface="Chulabhorn Likit Text" panose="00000500000000000000" pitchFamily="50" charset="-34"/>
                        </a:rPr>
                        <a:t>หนองบัวลำภู</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172,759,293.00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64,818,021.03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119,892,615.45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52,866,677.55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32,765,659.77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1,310,795.00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18,790,222.78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28.99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ลำปาง</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203,184,994.00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65,460,846.88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156,547,956.07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46,637,037.93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25,920,308.61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1,709,121.00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19,007,608.32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29.04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5"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669431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1460599322"/>
              </p:ext>
            </p:extLst>
          </p:nvPr>
        </p:nvGraphicFramePr>
        <p:xfrm>
          <a:off x="0" y="606204"/>
          <a:ext cx="10153534" cy="5108797"/>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22752">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558525">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กระบี่</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140,004,241.00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63,376,774.66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90,207,031.59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49,797,209.41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22,858,214.98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8,076,513.60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18,862,480.83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สงขลา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297,131,334.00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117,098,919.44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203,082,224.66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94,049,109.34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44,146,107.78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14,185,163.44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35,717,838.12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ยะลา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134,219,990.00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63,042,244.11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79,860,883.23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54,359,106.77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32,812,173.38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2,158,080.79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19,388,852.60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ร้อยเอ็ด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346,732,600.00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35,060,327.13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325,541,776.57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21,190,823.43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9,259,585.61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1,050,716.00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10,880,521.82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31.03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ชุมพร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164,603,670.00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44,209,232.56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133,841,633.50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30,762,036.50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16,845,457.02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94,783.35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13,821,796.13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31.26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ปทุมธานี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142,032,383.00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39,434,910.68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110,054,601.20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31,977,781.80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19,041,573.30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449,488.73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12,486,719.77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31.66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บึงกาฬ</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167,586,580.00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59,414,216.12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120,078,359.85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47,508,220.15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27,692,277.14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250,022.66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19,565,920.35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สตูล</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113,896,898.00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35,178,473.32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85,324,437.20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28,572,460.80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12,748,507.67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4,183,322.91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11,640,630.22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33.09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พังงา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132,961,494.00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68,232,432.07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76,303,275.21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56,658,218.79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33,481,064.24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253,637.54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22,923,517.01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110491998"/>
                  </a:ext>
                </a:extLst>
              </a:tr>
              <a:tr h="322752">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ฉะเชิงเทรา</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228,420,235.00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54,588,388.46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188,974,415.92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39,445,819.08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19,571,271.54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327,026.12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19,547,521.42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35.81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271706610"/>
                  </a:ext>
                </a:extLst>
              </a:tr>
            </a:tbl>
          </a:graphicData>
        </a:graphic>
      </p:graphicFrame>
      <p:grpSp>
        <p:nvGrpSpPr>
          <p:cNvPr id="5"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8251071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5"/>
          <p:cNvGraphicFramePr>
            <a:graphicFrameLocks noGrp="1"/>
          </p:cNvGraphicFramePr>
          <p:nvPr>
            <p:extLst>
              <p:ext uri="{D42A27DB-BD31-4B8C-83A1-F6EECF244321}">
                <p14:modId xmlns:p14="http://schemas.microsoft.com/office/powerpoint/2010/main" val="1061718362"/>
              </p:ext>
            </p:extLst>
          </p:nvPr>
        </p:nvGraphicFramePr>
        <p:xfrm>
          <a:off x="0" y="606199"/>
          <a:ext cx="10153534" cy="4696765"/>
        </p:xfrm>
        <a:graphic>
          <a:graphicData uri="http://schemas.openxmlformats.org/drawingml/2006/table">
            <a:tbl>
              <a:tblPr firstRow="1" bandRow="1">
                <a:tableStyleId>{5C22544A-7EE6-4342-B048-85BDC9FD1C3A}</a:tableStyleId>
              </a:tblPr>
              <a:tblGrid>
                <a:gridCol w="486249">
                  <a:extLst>
                    <a:ext uri="{9D8B030D-6E8A-4147-A177-3AD203B41FA5}">
                      <a16:colId xmlns:a16="http://schemas.microsoft.com/office/drawing/2014/main" val="1630948032"/>
                    </a:ext>
                  </a:extLst>
                </a:gridCol>
                <a:gridCol w="723626">
                  <a:extLst>
                    <a:ext uri="{9D8B030D-6E8A-4147-A177-3AD203B41FA5}">
                      <a16:colId xmlns:a16="http://schemas.microsoft.com/office/drawing/2014/main" val="3101460004"/>
                    </a:ext>
                  </a:extLst>
                </a:gridCol>
                <a:gridCol w="1112303">
                  <a:extLst>
                    <a:ext uri="{9D8B030D-6E8A-4147-A177-3AD203B41FA5}">
                      <a16:colId xmlns:a16="http://schemas.microsoft.com/office/drawing/2014/main" val="2035488076"/>
                    </a:ext>
                  </a:extLst>
                </a:gridCol>
                <a:gridCol w="1161090">
                  <a:extLst>
                    <a:ext uri="{9D8B030D-6E8A-4147-A177-3AD203B41FA5}">
                      <a16:colId xmlns:a16="http://schemas.microsoft.com/office/drawing/2014/main" val="2032447378"/>
                    </a:ext>
                  </a:extLst>
                </a:gridCol>
                <a:gridCol w="1161090">
                  <a:extLst>
                    <a:ext uri="{9D8B030D-6E8A-4147-A177-3AD203B41FA5}">
                      <a16:colId xmlns:a16="http://schemas.microsoft.com/office/drawing/2014/main" val="726747450"/>
                    </a:ext>
                  </a:extLst>
                </a:gridCol>
                <a:gridCol w="1112304">
                  <a:extLst>
                    <a:ext uri="{9D8B030D-6E8A-4147-A177-3AD203B41FA5}">
                      <a16:colId xmlns:a16="http://schemas.microsoft.com/office/drawing/2014/main" val="202237379"/>
                    </a:ext>
                  </a:extLst>
                </a:gridCol>
                <a:gridCol w="1122060">
                  <a:extLst>
                    <a:ext uri="{9D8B030D-6E8A-4147-A177-3AD203B41FA5}">
                      <a16:colId xmlns:a16="http://schemas.microsoft.com/office/drawing/2014/main" val="246568643"/>
                    </a:ext>
                  </a:extLst>
                </a:gridCol>
                <a:gridCol w="995220">
                  <a:extLst>
                    <a:ext uri="{9D8B030D-6E8A-4147-A177-3AD203B41FA5}">
                      <a16:colId xmlns:a16="http://schemas.microsoft.com/office/drawing/2014/main" val="2889303155"/>
                    </a:ext>
                  </a:extLst>
                </a:gridCol>
                <a:gridCol w="1014733">
                  <a:extLst>
                    <a:ext uri="{9D8B030D-6E8A-4147-A177-3AD203B41FA5}">
                      <a16:colId xmlns:a16="http://schemas.microsoft.com/office/drawing/2014/main" val="4286912854"/>
                    </a:ext>
                  </a:extLst>
                </a:gridCol>
                <a:gridCol w="1264859">
                  <a:extLst>
                    <a:ext uri="{9D8B030D-6E8A-4147-A177-3AD203B41FA5}">
                      <a16:colId xmlns:a16="http://schemas.microsoft.com/office/drawing/2014/main" val="1831641637"/>
                    </a:ext>
                  </a:extLst>
                </a:gridCol>
              </a:tblGrid>
              <a:tr h="336907">
                <a:tc rowSpan="2">
                  <a:txBody>
                    <a:bodyPr/>
                    <a:lstStyle/>
                    <a:p>
                      <a:pPr marL="0" marR="0" lvl="0" indent="0" algn="ctr" defTabSz="761970" rtl="0" eaLnBrk="1" fontAlgn="ctr" latinLnBrk="0" hangingPunct="1">
                        <a:lnSpc>
                          <a:spcPct val="150000"/>
                        </a:lnSpc>
                        <a:spcBef>
                          <a:spcPts val="0"/>
                        </a:spcBef>
                        <a:spcAft>
                          <a:spcPts val="0"/>
                        </a:spcAft>
                        <a:buClrTx/>
                        <a:buSzTx/>
                        <a:buFontTx/>
                        <a:buNone/>
                        <a:tabLst/>
                        <a:defRPr/>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marL="0" marR="0" lvl="0" indent="0" algn="ctr" defTabSz="761970" rtl="0" eaLnBrk="1" fontAlgn="ctr" latinLnBrk="0" hangingPunct="1">
                        <a:lnSpc>
                          <a:spcPct val="150000"/>
                        </a:lnSpc>
                        <a:spcBef>
                          <a:spcPts val="0"/>
                        </a:spcBef>
                        <a:spcAft>
                          <a:spcPts val="0"/>
                        </a:spcAft>
                        <a:buClrTx/>
                        <a:buSzTx/>
                        <a:buFontTx/>
                        <a:buNone/>
                        <a:tabLst/>
                        <a:defRPr/>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ลำดับ</a:t>
                      </a:r>
                    </a:p>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rowSpan="2">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จังหวัด</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gridSpan="8">
                  <a:txBody>
                    <a:bodyPr/>
                    <a:lstStyle/>
                    <a:p>
                      <a:pPr algn="ctr" fontAlgn="ctr">
                        <a:lnSpc>
                          <a:spcPct val="100000"/>
                        </a:lnSpc>
                      </a:pP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รวมทั้งหมด 2556 - 2565 (ข้อมูล ณ</a:t>
                      </a:r>
                      <a:r>
                        <a:rPr lang="th-TH" sz="1400" b="1" i="0" u="none" strike="noStrike" baseline="0" dirty="0" smtClean="0">
                          <a:solidFill>
                            <a:schemeClr val="tx1"/>
                          </a:solidFill>
                          <a:effectLst/>
                          <a:latin typeface="Chulabhorn Likit Text" panose="00000500000000000000" pitchFamily="50" charset="-34"/>
                          <a:cs typeface="Chulabhorn Likit Text" panose="00000500000000000000" pitchFamily="50" charset="-34"/>
                        </a:rPr>
                        <a:t> วันที่ 24 ก.ค</a:t>
                      </a:r>
                      <a:r>
                        <a:rPr lang="th-TH" sz="1400" b="1" i="0" u="none" strike="noStrike" dirty="0" smtClean="0">
                          <a:solidFill>
                            <a:schemeClr val="tx1"/>
                          </a:solidFill>
                          <a:effectLst/>
                          <a:latin typeface="Chulabhorn Likit Text" panose="00000500000000000000" pitchFamily="50" charset="-34"/>
                          <a:cs typeface="Chulabhorn Likit Text" panose="00000500000000000000" pitchFamily="50" charset="-34"/>
                        </a:rPr>
                        <a:t>. 66)</a:t>
                      </a:r>
                      <a:endParaRPr lang="th-TH" sz="14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tc hMerge="1">
                  <a:txBody>
                    <a:bodyPr/>
                    <a:lstStyle/>
                    <a:p>
                      <a:endParaRPr lang="th-TH"/>
                    </a:p>
                  </a:txBody>
                  <a:tcPr/>
                </a:tc>
                <a:tc hMerge="1">
                  <a:txBody>
                    <a:bodyPr/>
                    <a:lstStyle/>
                    <a:p>
                      <a:endParaRPr lang="th-TH"/>
                    </a:p>
                  </a:txBody>
                  <a:tcPr>
                    <a:solidFill>
                      <a:schemeClr val="accent1">
                        <a:lumMod val="20000"/>
                        <a:lumOff val="80000"/>
                      </a:schemeClr>
                    </a:solidFill>
                  </a:tcPr>
                </a:tc>
                <a:tc hMerge="1">
                  <a:txBody>
                    <a:bodyPr/>
                    <a:lstStyle/>
                    <a:p>
                      <a:endParaRPr lang="th-TH"/>
                    </a:p>
                  </a:txBody>
                  <a:tcPr>
                    <a:solidFill>
                      <a:schemeClr val="accent1">
                        <a:lumMod val="20000"/>
                        <a:lumOff val="80000"/>
                      </a:schemeClr>
                    </a:solidFill>
                  </a:tcPr>
                </a:tc>
                <a:extLst>
                  <a:ext uri="{0D108BD9-81ED-4DB2-BD59-A6C34878D82A}">
                    <a16:rowId xmlns:a16="http://schemas.microsoft.com/office/drawing/2014/main" val="1042508092"/>
                  </a:ext>
                </a:extLst>
              </a:tr>
              <a:tr h="1626876">
                <a:tc vMerge="1">
                  <a:txBody>
                    <a:bodyPr/>
                    <a:lstStyle/>
                    <a:p>
                      <a:endParaRPr lang="th-TH"/>
                    </a:p>
                  </a:txBody>
                  <a:tcPr/>
                </a:tc>
                <a:tc vMerge="1">
                  <a:txBody>
                    <a:bodyPr/>
                    <a:lstStyle/>
                    <a:p>
                      <a:endParaRPr lang="th-TH"/>
                    </a:p>
                  </a:txBody>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เงินที่อนุมัติ </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2556 - 2565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p>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ณ 1 ต.ค. 65</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ชำระคืน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ลูกหนี้คงเหลือ</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หนี้ยังไม่ถึง</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endPar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p>
                      <a:pPr algn="ctr" fontAlgn="ctr">
                        <a:lnSpc>
                          <a:spcPct val="10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ดำเนินคดี</a:t>
                      </a: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หนี้เกิน</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endParaRPr lang="en-US" sz="12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tc>
                  <a:txBody>
                    <a:bodyPr/>
                    <a:lstStyle/>
                    <a:p>
                      <a:pPr algn="ctr" fontAlgn="ctr">
                        <a:lnSpc>
                          <a:spcPct val="150000"/>
                        </a:lnSpc>
                      </a:pP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ร้อยละ</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t>ของหนี้เกิน</a:t>
                      </a:r>
                      <a:br>
                        <a:rPr lang="th-TH" sz="1200" b="1" i="0" u="none" strike="noStrike" spc="0" baseline="0"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กำหนดชำระ</a:t>
                      </a:r>
                      <a:b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br>
                      <a:r>
                        <a:rPr lang="th-TH" sz="1200" b="1" i="0" u="none" strike="noStrike" dirty="0">
                          <a:solidFill>
                            <a:schemeClr val="tx1"/>
                          </a:solidFill>
                          <a:effectLst/>
                          <a:latin typeface="Chulabhorn Likit Text" panose="00000500000000000000" pitchFamily="50" charset="-34"/>
                          <a:cs typeface="Chulabhorn Likit Text" panose="00000500000000000000" pitchFamily="50" charset="-34"/>
                        </a:rPr>
                        <a:t>(ฐานจากลูกหนี้คงเหลือ)</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4">
                        <a:lumMod val="20000"/>
                        <a:lumOff val="80000"/>
                        <a:alpha val="80000"/>
                      </a:schemeClr>
                    </a:solidFill>
                  </a:tcPr>
                </a:tc>
                <a:extLst>
                  <a:ext uri="{0D108BD9-81ED-4DB2-BD59-A6C34878D82A}">
                    <a16:rowId xmlns:a16="http://schemas.microsoft.com/office/drawing/2014/main" val="81934452"/>
                  </a:ext>
                </a:extLst>
              </a:tr>
              <a:tr h="336907">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นนทบุรี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203,778,443.00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77,470,736.32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136,419,828.83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67,358,614.17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36,483,311.14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2,806,756.90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28,068,546.13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36.23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5130893"/>
                  </a:ext>
                </a:extLst>
              </a:tr>
              <a:tr h="336907">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ภูเก็ต</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102,371,122.00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36,742,981.29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71,047,871.93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31,323,250.07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12,243,465.81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4,510,379.71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14,569,404.55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794582032"/>
                  </a:ext>
                </a:extLst>
              </a:tr>
              <a:tr h="336907">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มุกดาหาร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178,214,624.00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69,277,564.26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123,040,908.57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55,173,715.43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26,299,533.62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1,348,964.76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27,525,217.05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39.73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390808893"/>
                  </a:ext>
                </a:extLst>
              </a:tr>
              <a:tr h="336907">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สุราษฎร์ธานี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222,637,833.00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90,143,731.85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150,141,398.21</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72,496,434.79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32,096,465.06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3,349,870.93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37,050,098.80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41.10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865485161"/>
                  </a:ext>
                </a:extLst>
              </a:tr>
              <a:tr h="336907">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เลย</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279,416,342.00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95,233,665.76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201,095,251.78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78,321,090.22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37,344,506.95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1,437,950.00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39,538,633.27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41.52</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2024069562"/>
                  </a:ext>
                </a:extLst>
              </a:tr>
              <a:tr h="374633">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l"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อุดรธานี</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278,747,880.00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85,416,467.65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209,441,409.03</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69,306,470.97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26,723,849.79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340,222.60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42,242,398.58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49.45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1403655652"/>
                  </a:ext>
                </a:extLst>
              </a:tr>
              <a:tr h="336907">
                <a:tc>
                  <a:txBody>
                    <a:bodyPr/>
                    <a:lstStyle/>
                    <a:p>
                      <a:pPr algn="ctr" fontAlgn="ctr"/>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77</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l" fontAlgn="b"/>
                      <a:r>
                        <a:rPr lang="th-TH" sz="900" b="1" i="0" u="none" strike="noStrike" spc="-100" baseline="0" dirty="0">
                          <a:solidFill>
                            <a:srgbClr val="000000"/>
                          </a:solidFill>
                          <a:effectLst/>
                          <a:latin typeface="Chulabhorn Likit Text" panose="00000500000000000000" pitchFamily="50" charset="-34"/>
                          <a:cs typeface="Chulabhorn Likit Text" panose="00000500000000000000" pitchFamily="50" charset="-34"/>
                        </a:rPr>
                        <a:t>กรุงเทพมหานคร</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216,453,676.94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97,397,554.80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127,838,138.78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88,615,538.16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23,019,762.08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0.00</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r" fontAlgn="b"/>
                      <a:r>
                        <a:rPr lang="th-TH" sz="1050" b="1" i="0" u="none" strike="noStrike">
                          <a:solidFill>
                            <a:srgbClr val="000000"/>
                          </a:solidFill>
                          <a:effectLst/>
                          <a:latin typeface="Chulabhorn Likit Text" panose="00000500000000000000" pitchFamily="50" charset="-34"/>
                          <a:cs typeface="Chulabhorn Likit Text" panose="00000500000000000000" pitchFamily="50" charset="-34"/>
                        </a:rPr>
                        <a:t>65,595,776.08</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tc>
                  <a:txBody>
                    <a:bodyPr/>
                    <a:lstStyle/>
                    <a:p>
                      <a:pPr algn="ctr" fontAlgn="b"/>
                      <a:r>
                        <a:rPr lang="th-TH" sz="1050" b="1" i="0" u="none" strike="noStrike" dirty="0">
                          <a:solidFill>
                            <a:srgbClr val="000000"/>
                          </a:solidFill>
                          <a:effectLst/>
                          <a:latin typeface="Chulabhorn Likit Text" panose="00000500000000000000" pitchFamily="50" charset="-34"/>
                          <a:cs typeface="Chulabhorn Likit Text" panose="00000500000000000000" pitchFamily="50" charset="-34"/>
                        </a:rPr>
                        <a:t>67.35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bg1">
                        <a:lumMod val="95000"/>
                        <a:alpha val="90000"/>
                      </a:schemeClr>
                    </a:solidFill>
                  </a:tcPr>
                </a:tc>
                <a:extLst>
                  <a:ext uri="{0D108BD9-81ED-4DB2-BD59-A6C34878D82A}">
                    <a16:rowId xmlns:a16="http://schemas.microsoft.com/office/drawing/2014/main" val="3966452409"/>
                  </a:ext>
                </a:extLst>
              </a:tr>
              <a:tr h="336907">
                <a:tc gridSpan="2">
                  <a:txBody>
                    <a:bodyPr/>
                    <a:lstStyle/>
                    <a:p>
                      <a:pPr algn="ctr" fontAlgn="ctr">
                        <a:lnSpc>
                          <a:spcPct val="100000"/>
                        </a:lnSpc>
                      </a:pPr>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รวม</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hMerge="1">
                  <a:txBody>
                    <a:bodyPr/>
                    <a:lstStyle/>
                    <a:p>
                      <a:pPr algn="l" fontAlgn="b">
                        <a:lnSpc>
                          <a:spcPct val="150000"/>
                        </a:lnSpc>
                      </a:pPr>
                      <a:endPar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dirty="0">
                          <a:solidFill>
                            <a:srgbClr val="000000"/>
                          </a:solidFill>
                          <a:effectLst/>
                          <a:latin typeface="Chulabhorn Likit Text" panose="00000500000000000000" pitchFamily="50" charset="-34"/>
                          <a:cs typeface="Chulabhorn Likit Text" panose="00000500000000000000" pitchFamily="50" charset="-34"/>
                        </a:rPr>
                        <a:t>16,409,801,840.69</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a:solidFill>
                            <a:srgbClr val="000000"/>
                          </a:solidFill>
                          <a:effectLst/>
                          <a:latin typeface="Chulabhorn Likit Text" panose="00000500000000000000" pitchFamily="50" charset="-34"/>
                          <a:cs typeface="Chulabhorn Likit Text" panose="00000500000000000000" pitchFamily="50" charset="-34"/>
                        </a:rPr>
                        <a:t>4,533,286,233.35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a:solidFill>
                            <a:srgbClr val="000000"/>
                          </a:solidFill>
                          <a:effectLst/>
                          <a:latin typeface="Chulabhorn Likit Text" panose="00000500000000000000" pitchFamily="50" charset="-34"/>
                          <a:cs typeface="Chulabhorn Likit Text" panose="00000500000000000000" pitchFamily="50" charset="-34"/>
                        </a:rPr>
                        <a:t>13,025,523,508.34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dirty="0">
                          <a:solidFill>
                            <a:srgbClr val="000000"/>
                          </a:solidFill>
                          <a:effectLst/>
                          <a:latin typeface="Chulabhorn Likit Text" panose="00000500000000000000" pitchFamily="50" charset="-34"/>
                          <a:cs typeface="Chulabhorn Likit Text" panose="00000500000000000000" pitchFamily="50" charset="-34"/>
                        </a:rPr>
                        <a:t>3,384,278,332.35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a:solidFill>
                            <a:srgbClr val="000000"/>
                          </a:solidFill>
                          <a:effectLst/>
                          <a:latin typeface="Chulabhorn Likit Text" panose="00000500000000000000" pitchFamily="50" charset="-34"/>
                          <a:cs typeface="Chulabhorn Likit Text" panose="00000500000000000000" pitchFamily="50" charset="-34"/>
                        </a:rPr>
                        <a:t>2,130,906,733.74</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dirty="0">
                          <a:solidFill>
                            <a:srgbClr val="000000"/>
                          </a:solidFill>
                          <a:effectLst/>
                          <a:latin typeface="Chulabhorn Likit Text" panose="00000500000000000000" pitchFamily="50" charset="-34"/>
                          <a:cs typeface="Chulabhorn Likit Text" panose="00000500000000000000" pitchFamily="50" charset="-34"/>
                        </a:rPr>
                        <a:t>176,680,095.65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r" fontAlgn="b"/>
                      <a:r>
                        <a:rPr lang="th-TH" sz="1000" b="1" i="0" u="none" strike="noStrike" spc="-70" baseline="0" dirty="0">
                          <a:solidFill>
                            <a:srgbClr val="000000"/>
                          </a:solidFill>
                          <a:effectLst/>
                          <a:latin typeface="Chulabhorn Likit Text" panose="00000500000000000000" pitchFamily="50" charset="-34"/>
                          <a:cs typeface="Chulabhorn Likit Text" panose="00000500000000000000" pitchFamily="50" charset="-34"/>
                        </a:rPr>
                        <a:t>1,076,691,502.96</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tc>
                  <a:txBody>
                    <a:bodyPr/>
                    <a:lstStyle/>
                    <a:p>
                      <a:pPr algn="ctr" fontAlgn="b"/>
                      <a:r>
                        <a:rPr lang="th-TH" sz="1000" b="1" i="0" u="none" strike="noStrike" spc="-70" baseline="0" dirty="0">
                          <a:solidFill>
                            <a:srgbClr val="000000"/>
                          </a:solidFill>
                          <a:effectLst/>
                          <a:latin typeface="Chulabhorn Likit Text" panose="00000500000000000000" pitchFamily="50" charset="-34"/>
                          <a:cs typeface="Chulabhorn Likit Text" panose="00000500000000000000" pitchFamily="50" charset="-34"/>
                        </a:rPr>
                        <a:t>23.75</a:t>
                      </a:r>
                    </a:p>
                  </a:txBody>
                  <a:tcPr marL="9525" marR="9525" marT="9525" marB="0"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solidFill>
                      <a:schemeClr val="accent3">
                        <a:lumMod val="20000"/>
                        <a:lumOff val="80000"/>
                        <a:alpha val="80000"/>
                      </a:schemeClr>
                    </a:solidFill>
                  </a:tcPr>
                </a:tc>
                <a:extLst>
                  <a:ext uri="{0D108BD9-81ED-4DB2-BD59-A6C34878D82A}">
                    <a16:rowId xmlns:a16="http://schemas.microsoft.com/office/drawing/2014/main" val="3846036521"/>
                  </a:ext>
                </a:extLst>
              </a:tr>
            </a:tbl>
          </a:graphicData>
        </a:graphic>
      </p:graphicFrame>
      <p:grpSp>
        <p:nvGrpSpPr>
          <p:cNvPr id="5"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chemeClr val="bg1"/>
                  </a:solidFill>
                  <a:latin typeface="Chulabhorn Likit Text" panose="00000500000000000000" pitchFamily="50" charset="-34"/>
                  <a:cs typeface="Chulabhorn Likit Text" panose="00000500000000000000" pitchFamily="50" charset="-34"/>
                </a:rPr>
                <a:t>ผลการจัดอันดับการบริหารหนี้ของจังหวัด ประจำปีงบประมาณ พ.ศ. </a:t>
              </a:r>
              <a:r>
                <a:rPr lang="th-TH" b="1" dirty="0" smtClean="0">
                  <a:solidFill>
                    <a:schemeClr val="bg1"/>
                  </a:solidFill>
                  <a:latin typeface="Chulabhorn Likit Text" panose="00000500000000000000" pitchFamily="50" charset="-34"/>
                  <a:cs typeface="Chulabhorn Likit Text" panose="00000500000000000000" pitchFamily="50" charset="-34"/>
                </a:rPr>
                <a:t>2566 (ต่อ)</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428820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ผืนผ้า 7">
            <a:extLst>
              <a:ext uri="{FF2B5EF4-FFF2-40B4-BE49-F238E27FC236}">
                <a16:creationId xmlns:a16="http://schemas.microsoft.com/office/drawing/2014/main" id="{5EBF8325-010C-4714-8148-33F2B0757EC1}"/>
              </a:ext>
            </a:extLst>
          </p:cNvPr>
          <p:cNvSpPr/>
          <p:nvPr/>
        </p:nvSpPr>
        <p:spPr>
          <a:xfrm>
            <a:off x="970104" y="1988781"/>
            <a:ext cx="8023860" cy="1948793"/>
          </a:xfrm>
          <a:prstGeom prst="rect">
            <a:avLst/>
          </a:prstGeom>
          <a:noFill/>
          <a:ln w="57150">
            <a:no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500"/>
              </a:spcAft>
            </a:pPr>
            <a:r>
              <a:rPr lang="th-TH" sz="2000" dirty="0">
                <a:solidFill>
                  <a:schemeClr val="tx1"/>
                </a:solidFill>
                <a:latin typeface="Chulabhorn Likit Text" panose="00000500000000000000" pitchFamily="50" charset="-34"/>
                <a:cs typeface="Chulabhorn Likit Text" panose="00000500000000000000" pitchFamily="50" charset="-34"/>
              </a:rPr>
              <a:t>สำนักงานกองทุนพัฒนาบทบาทสตรี (สกส.) </a:t>
            </a:r>
          </a:p>
          <a:p>
            <a:pPr algn="ctr">
              <a:spcAft>
                <a:spcPts val="500"/>
              </a:spcAft>
            </a:pPr>
            <a:r>
              <a:rPr lang="th-TH" sz="2000" dirty="0">
                <a:solidFill>
                  <a:schemeClr val="tx1"/>
                </a:solidFill>
                <a:latin typeface="Chulabhorn Likit Text" panose="00000500000000000000" pitchFamily="50" charset="-34"/>
                <a:cs typeface="Chulabhorn Likit Text" panose="00000500000000000000" pitchFamily="50" charset="-34"/>
              </a:rPr>
              <a:t>ได้จัดทำรายงานการ</a:t>
            </a:r>
            <a:r>
              <a:rPr lang="th-TH" sz="2000" spc="-40" dirty="0">
                <a:solidFill>
                  <a:schemeClr val="tx1"/>
                </a:solidFill>
                <a:latin typeface="Chulabhorn Likit Text" panose="00000500000000000000" pitchFamily="50" charset="-34"/>
                <a:cs typeface="Chulabhorn Likit Text" panose="00000500000000000000" pitchFamily="50" charset="-34"/>
              </a:rPr>
              <a:t>ประชุม</a:t>
            </a:r>
            <a:r>
              <a:rPr lang="th-TH" sz="2000" spc="-90" dirty="0">
                <a:solidFill>
                  <a:schemeClr val="tx1"/>
                </a:solidFill>
                <a:latin typeface="Chulabhorn Likit Text" panose="00000500000000000000" pitchFamily="50" charset="-34"/>
                <a:cs typeface="Chulabhorn Likit Text" panose="00000500000000000000" pitchFamily="50" charset="-34"/>
              </a:rPr>
              <a:t>คณะกรรมการบริหารกองทุนฯ </a:t>
            </a:r>
          </a:p>
          <a:p>
            <a:pPr algn="ctr">
              <a:spcAft>
                <a:spcPts val="500"/>
              </a:spcAft>
            </a:pPr>
            <a:r>
              <a:rPr lang="th-TH" sz="2000" spc="-90" dirty="0">
                <a:solidFill>
                  <a:schemeClr val="tx1"/>
                </a:solidFill>
                <a:latin typeface="Chulabhorn Likit Text" panose="00000500000000000000" pitchFamily="50" charset="-34"/>
                <a:cs typeface="Chulabhorn Likit Text" panose="00000500000000000000" pitchFamily="50" charset="-34"/>
              </a:rPr>
              <a:t>ครั้งที่ 6</a:t>
            </a:r>
            <a:r>
              <a:rPr lang="th-TH" sz="2000" spc="-90" dirty="0" smtClean="0">
                <a:solidFill>
                  <a:schemeClr val="tx1"/>
                </a:solidFill>
                <a:latin typeface="Chulabhorn Likit Text" panose="00000500000000000000" pitchFamily="50" charset="-34"/>
                <a:cs typeface="Chulabhorn Likit Text" panose="00000500000000000000" pitchFamily="50" charset="-34"/>
              </a:rPr>
              <a:t>/2566 </a:t>
            </a:r>
            <a:r>
              <a:rPr lang="th-TH" sz="2000" spc="-90" dirty="0">
                <a:solidFill>
                  <a:schemeClr val="tx1"/>
                </a:solidFill>
                <a:latin typeface="Chulabhorn Likit Text" panose="00000500000000000000" pitchFamily="50" charset="-34"/>
                <a:cs typeface="Chulabhorn Likit Text" panose="00000500000000000000" pitchFamily="50" charset="-34"/>
              </a:rPr>
              <a:t>เมื่อ</a:t>
            </a:r>
            <a:r>
              <a:rPr lang="th-TH" sz="2000" spc="-90" dirty="0" smtClean="0">
                <a:solidFill>
                  <a:schemeClr val="tx1"/>
                </a:solidFill>
                <a:latin typeface="Chulabhorn Likit Text" panose="00000500000000000000" pitchFamily="50" charset="-34"/>
                <a:cs typeface="Chulabhorn Likit Text" panose="00000500000000000000" pitchFamily="50" charset="-34"/>
              </a:rPr>
              <a:t>วันพฤหัสบดีที่ 22 มิถุนายน </a:t>
            </a:r>
            <a:r>
              <a:rPr lang="th-TH" sz="2000" spc="-90" dirty="0">
                <a:solidFill>
                  <a:schemeClr val="tx1"/>
                </a:solidFill>
                <a:latin typeface="Chulabhorn Likit Text" panose="00000500000000000000" pitchFamily="50" charset="-34"/>
                <a:cs typeface="Chulabhorn Likit Text" panose="00000500000000000000" pitchFamily="50" charset="-34"/>
              </a:rPr>
              <a:t>2566 </a:t>
            </a:r>
          </a:p>
          <a:p>
            <a:pPr algn="ctr">
              <a:spcAft>
                <a:spcPts val="500"/>
              </a:spcAft>
            </a:pPr>
            <a:r>
              <a:rPr lang="th-TH" sz="2000" spc="-40" dirty="0">
                <a:solidFill>
                  <a:schemeClr val="tx1"/>
                </a:solidFill>
                <a:latin typeface="Chulabhorn Likit Text" panose="00000500000000000000" pitchFamily="50" charset="-34"/>
                <a:cs typeface="Chulabhorn Likit Text" panose="00000500000000000000" pitchFamily="50" charset="-34"/>
              </a:rPr>
              <a:t>และจัดส่งให้</a:t>
            </a:r>
            <a:r>
              <a:rPr lang="th-TH" sz="2000" dirty="0">
                <a:solidFill>
                  <a:schemeClr val="tx1"/>
                </a:solidFill>
                <a:latin typeface="Chulabhorn Likit Text" panose="00000500000000000000" pitchFamily="50" charset="-34"/>
                <a:cs typeface="Chulabhorn Likit Text" panose="00000500000000000000" pitchFamily="50" charset="-34"/>
              </a:rPr>
              <a:t>คณะกรรมการบริหารกองทุนฯ ทุกท่านทราบล่วงหน้าเรียบร้อย</a:t>
            </a:r>
            <a:r>
              <a:rPr lang="th-TH" sz="2000" dirty="0" smtClean="0">
                <a:solidFill>
                  <a:schemeClr val="tx1"/>
                </a:solidFill>
                <a:latin typeface="Chulabhorn Likit Text" panose="00000500000000000000" pitchFamily="50" charset="-34"/>
                <a:cs typeface="Chulabhorn Likit Text" panose="00000500000000000000" pitchFamily="50" charset="-34"/>
              </a:rPr>
              <a:t>แล้ว</a:t>
            </a:r>
          </a:p>
          <a:p>
            <a:pPr algn="ctr">
              <a:spcAft>
                <a:spcPts val="500"/>
              </a:spcAft>
            </a:pPr>
            <a:r>
              <a:rPr lang="th-TH" sz="2000" dirty="0">
                <a:solidFill>
                  <a:schemeClr val="tx1"/>
                </a:solidFill>
                <a:latin typeface="Chulabhorn Likit Text" panose="00000500000000000000" pitchFamily="50" charset="-34"/>
                <a:cs typeface="Chulabhorn Likit Text" panose="00000500000000000000" pitchFamily="50" charset="-34"/>
              </a:rPr>
              <a:t>ปรากฏว่าไม่มีคณะกรรมการฯ แก้ไขหรือให้ข้อมูล</a:t>
            </a:r>
            <a:r>
              <a:rPr lang="th-TH" sz="2000" dirty="0" smtClean="0">
                <a:solidFill>
                  <a:schemeClr val="tx1"/>
                </a:solidFill>
                <a:latin typeface="Chulabhorn Likit Text" panose="00000500000000000000" pitchFamily="50" charset="-34"/>
                <a:cs typeface="Chulabhorn Likit Text" panose="00000500000000000000" pitchFamily="50" charset="-34"/>
              </a:rPr>
              <a:t>เพิ่มเติม </a:t>
            </a:r>
            <a:endParaRPr lang="th-TH" sz="2000" dirty="0">
              <a:solidFill>
                <a:schemeClr val="tx1"/>
              </a:solidFill>
              <a:latin typeface="Chulabhorn Likit Text" panose="00000500000000000000" pitchFamily="50" charset="-34"/>
              <a:cs typeface="Chulabhorn Likit Text" panose="00000500000000000000" pitchFamily="50" charset="-34"/>
            </a:endParaRPr>
          </a:p>
        </p:txBody>
      </p:sp>
      <p:sp>
        <p:nvSpPr>
          <p:cNvPr id="3" name="Rectangle 2"/>
          <p:cNvSpPr/>
          <p:nvPr/>
        </p:nvSpPr>
        <p:spPr>
          <a:xfrm>
            <a:off x="811530" y="1668780"/>
            <a:ext cx="8298180" cy="2560320"/>
          </a:xfrm>
          <a:prstGeom prst="rect">
            <a:avLst/>
          </a:prstGeom>
          <a:noFill/>
          <a:ln w="38100">
            <a:solidFill>
              <a:schemeClr val="accent5">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2852" y="3756463"/>
            <a:ext cx="1002224" cy="1002224"/>
          </a:xfrm>
          <a:prstGeom prst="rect">
            <a:avLst/>
          </a:prstGeom>
        </p:spPr>
      </p:pic>
      <p:grpSp>
        <p:nvGrpSpPr>
          <p:cNvPr id="79" name="Group 78"/>
          <p:cNvGrpSpPr/>
          <p:nvPr/>
        </p:nvGrpSpPr>
        <p:grpSpPr>
          <a:xfrm>
            <a:off x="-23583" y="5154909"/>
            <a:ext cx="10183585" cy="694389"/>
            <a:chOff x="-23583" y="5134125"/>
            <a:chExt cx="10183585" cy="715174"/>
          </a:xfrm>
        </p:grpSpPr>
        <p:grpSp>
          <p:nvGrpSpPr>
            <p:cNvPr id="8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9"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10"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11"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9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81"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82"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83"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84"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85"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1"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2"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3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solidFill>
                    <a:schemeClr val="bg1"/>
                  </a:solidFill>
                  <a:latin typeface="Chulabhorn Likit Text" panose="00000500000000000000" pitchFamily="50" charset="-34"/>
                  <a:cs typeface="Chulabhorn Likit Text" panose="00000500000000000000" pitchFamily="50" charset="-34"/>
                </a:rPr>
                <a:t>             ระเบียบ</a:t>
              </a:r>
              <a:r>
                <a:rPr lang="th-TH" b="1" dirty="0">
                  <a:solidFill>
                    <a:schemeClr val="bg1"/>
                  </a:solidFill>
                  <a:latin typeface="Chulabhorn Likit Text" panose="00000500000000000000" pitchFamily="50" charset="-34"/>
                  <a:cs typeface="Chulabhorn Likit Text" panose="00000500000000000000" pitchFamily="50" charset="-34"/>
                </a:rPr>
                <a:t>วาระที่ 2 เรื่อง รับรองรายงานการประชุม ครั้งที่ </a:t>
              </a:r>
              <a:r>
                <a:rPr lang="th-TH" b="1" dirty="0" smtClean="0">
                  <a:solidFill>
                    <a:schemeClr val="bg1"/>
                  </a:solidFill>
                  <a:latin typeface="Chulabhorn Likit Text" panose="00000500000000000000" pitchFamily="50" charset="-34"/>
                  <a:cs typeface="Chulabhorn Likit Text" panose="00000500000000000000" pitchFamily="50" charset="-34"/>
                </a:rPr>
                <a:t>6/2566</a:t>
              </a:r>
              <a:endParaRPr lang="th-TH" b="1"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444848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60716735"/>
              </p:ext>
            </p:extLst>
          </p:nvPr>
        </p:nvGraphicFramePr>
        <p:xfrm>
          <a:off x="152400" y="622316"/>
          <a:ext cx="9829798" cy="4503102"/>
        </p:xfrm>
        <a:graphic>
          <a:graphicData uri="http://schemas.openxmlformats.org/drawingml/2006/table">
            <a:tbl>
              <a:tblPr firstRow="1" bandRow="1">
                <a:tableStyleId>{5C22544A-7EE6-4342-B048-85BDC9FD1C3A}</a:tableStyleId>
              </a:tblPr>
              <a:tblGrid>
                <a:gridCol w="336061">
                  <a:extLst>
                    <a:ext uri="{9D8B030D-6E8A-4147-A177-3AD203B41FA5}">
                      <a16:colId xmlns:a16="http://schemas.microsoft.com/office/drawing/2014/main" val="3952550476"/>
                    </a:ext>
                  </a:extLst>
                </a:gridCol>
                <a:gridCol w="989514">
                  <a:extLst>
                    <a:ext uri="{9D8B030D-6E8A-4147-A177-3AD203B41FA5}">
                      <a16:colId xmlns:a16="http://schemas.microsoft.com/office/drawing/2014/main" val="2490489024"/>
                    </a:ext>
                  </a:extLst>
                </a:gridCol>
                <a:gridCol w="438746">
                  <a:extLst>
                    <a:ext uri="{9D8B030D-6E8A-4147-A177-3AD203B41FA5}">
                      <a16:colId xmlns:a16="http://schemas.microsoft.com/office/drawing/2014/main" val="3281519079"/>
                    </a:ext>
                  </a:extLst>
                </a:gridCol>
                <a:gridCol w="606777">
                  <a:extLst>
                    <a:ext uri="{9D8B030D-6E8A-4147-A177-3AD203B41FA5}">
                      <a16:colId xmlns:a16="http://schemas.microsoft.com/office/drawing/2014/main" val="110784631"/>
                    </a:ext>
                  </a:extLst>
                </a:gridCol>
                <a:gridCol w="317392">
                  <a:extLst>
                    <a:ext uri="{9D8B030D-6E8A-4147-A177-3AD203B41FA5}">
                      <a16:colId xmlns:a16="http://schemas.microsoft.com/office/drawing/2014/main" val="4150712686"/>
                    </a:ext>
                  </a:extLst>
                </a:gridCol>
                <a:gridCol w="933505">
                  <a:extLst>
                    <a:ext uri="{9D8B030D-6E8A-4147-A177-3AD203B41FA5}">
                      <a16:colId xmlns:a16="http://schemas.microsoft.com/office/drawing/2014/main" val="1380282958"/>
                    </a:ext>
                  </a:extLst>
                </a:gridCol>
                <a:gridCol w="504092">
                  <a:extLst>
                    <a:ext uri="{9D8B030D-6E8A-4147-A177-3AD203B41FA5}">
                      <a16:colId xmlns:a16="http://schemas.microsoft.com/office/drawing/2014/main" val="3383654365"/>
                    </a:ext>
                  </a:extLst>
                </a:gridCol>
                <a:gridCol w="672123">
                  <a:extLst>
                    <a:ext uri="{9D8B030D-6E8A-4147-A177-3AD203B41FA5}">
                      <a16:colId xmlns:a16="http://schemas.microsoft.com/office/drawing/2014/main" val="786590358"/>
                    </a:ext>
                  </a:extLst>
                </a:gridCol>
                <a:gridCol w="401406">
                  <a:extLst>
                    <a:ext uri="{9D8B030D-6E8A-4147-A177-3AD203B41FA5}">
                      <a16:colId xmlns:a16="http://schemas.microsoft.com/office/drawing/2014/main" val="3203516138"/>
                    </a:ext>
                  </a:extLst>
                </a:gridCol>
                <a:gridCol w="1026855">
                  <a:extLst>
                    <a:ext uri="{9D8B030D-6E8A-4147-A177-3AD203B41FA5}">
                      <a16:colId xmlns:a16="http://schemas.microsoft.com/office/drawing/2014/main" val="686990370"/>
                    </a:ext>
                  </a:extLst>
                </a:gridCol>
                <a:gridCol w="550768">
                  <a:extLst>
                    <a:ext uri="{9D8B030D-6E8A-4147-A177-3AD203B41FA5}">
                      <a16:colId xmlns:a16="http://schemas.microsoft.com/office/drawing/2014/main" val="4107178332"/>
                    </a:ext>
                  </a:extLst>
                </a:gridCol>
                <a:gridCol w="644117">
                  <a:extLst>
                    <a:ext uri="{9D8B030D-6E8A-4147-A177-3AD203B41FA5}">
                      <a16:colId xmlns:a16="http://schemas.microsoft.com/office/drawing/2014/main" val="1838736925"/>
                    </a:ext>
                  </a:extLst>
                </a:gridCol>
                <a:gridCol w="256734">
                  <a:extLst>
                    <a:ext uri="{9D8B030D-6E8A-4147-A177-3AD203B41FA5}">
                      <a16:colId xmlns:a16="http://schemas.microsoft.com/office/drawing/2014/main" val="2399242051"/>
                    </a:ext>
                  </a:extLst>
                </a:gridCol>
                <a:gridCol w="983902">
                  <a:extLst>
                    <a:ext uri="{9D8B030D-6E8A-4147-A177-3AD203B41FA5}">
                      <a16:colId xmlns:a16="http://schemas.microsoft.com/office/drawing/2014/main" val="2001238487"/>
                    </a:ext>
                  </a:extLst>
                </a:gridCol>
                <a:gridCol w="560915">
                  <a:extLst>
                    <a:ext uri="{9D8B030D-6E8A-4147-A177-3AD203B41FA5}">
                      <a16:colId xmlns:a16="http://schemas.microsoft.com/office/drawing/2014/main" val="2976328256"/>
                    </a:ext>
                  </a:extLst>
                </a:gridCol>
                <a:gridCol w="606891">
                  <a:extLst>
                    <a:ext uri="{9D8B030D-6E8A-4147-A177-3AD203B41FA5}">
                      <a16:colId xmlns:a16="http://schemas.microsoft.com/office/drawing/2014/main" val="3845887104"/>
                    </a:ext>
                  </a:extLst>
                </a:gridCol>
              </a:tblGrid>
              <a:tr h="263149">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สมุทรสงคราม</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10.28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▼13.27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ระนอง</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27.33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▼1.16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นครสวรรค์</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25.17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▲(0.22)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61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อ่างทอง</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6.96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▲(1.04)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874620945"/>
                  </a:ext>
                </a:extLst>
              </a:tr>
              <a:tr h="234662">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เพชรบุรี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16.83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▼9.43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ร้อยเอ็ด</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31.03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▼1.16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พะเยา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16.31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▲(0.35)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62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อุทัยธานี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10.51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▲(1.10)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2685814410"/>
                  </a:ext>
                </a:extLst>
              </a:tr>
              <a:tr h="221047">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ฉะเชิงเทรา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35.81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▼5.93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ขอนแก่น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15.51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▼0.89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ตรัง</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22.14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▲(0.39)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พิจิตร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17.45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▲(1.14)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698033125"/>
                  </a:ext>
                </a:extLst>
              </a:tr>
              <a:tr h="206806">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นครปฐม</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24.60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▼5.64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อุดรธานี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49.45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▼0.73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สมุทรปราการ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19.44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▲(0.43)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64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ชัยนาท</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22.08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▲(1.16)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672090703"/>
                  </a:ext>
                </a:extLst>
              </a:tr>
              <a:tr h="206806">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ชลบุรี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11.23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▼5.05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อุตรดิตถ์</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21.12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▼0.60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สุโขทัย</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12.65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▲(0.47)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65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นครพนม</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28.58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▲(1.18)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166947480"/>
                  </a:ext>
                </a:extLst>
              </a:tr>
              <a:tr h="219111">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ชุมพร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31.26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▼4.76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เชียงใหม่</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17.63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▼0.32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สิงห์บุรี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10.29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▲(0.47)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สมุทรสาคร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23.14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▲(1.27)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3894401133"/>
                  </a:ext>
                </a:extLst>
              </a:tr>
              <a:tr h="210997">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อำนาจเจริญ</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28.01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▼4.69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กระบี่</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29.76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▼0.30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นครราชสีมา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25.70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▲(0.56)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นนทบุรี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36.23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▲(1.34)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4276184613"/>
                  </a:ext>
                </a:extLst>
              </a:tr>
              <a:tr h="210997">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ภูเก็ต</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39.65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▼3.51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เพชรบูรณ์</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15.31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▼0.17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มหาสารคาม</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18.19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▲(0.57)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68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บึงกาฬ</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32.93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▲(1.36)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2536762985"/>
                  </a:ext>
                </a:extLst>
              </a:tr>
              <a:tr h="206806">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ตราด</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27.26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▼3.29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สุรินทร์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13.29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▼0.12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49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ราชบุรี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16.27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▲(0.63)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สระบุรี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17.80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▲(1.63)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903493587"/>
                  </a:ext>
                </a:extLst>
              </a:tr>
              <a:tr h="220414">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ศรีสะเกษ</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26.50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▼3.05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นราธิวาส</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1.87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▼0.12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ยะลา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30.76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▲(0.65)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กรุงเทพมหานคร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67.35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▲(1.70)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745859996"/>
                  </a:ext>
                </a:extLst>
              </a:tr>
              <a:tr h="226993">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สตูล</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33.09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▼2.86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ลพบุรี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10.17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▼0.10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นครศรีธรรมราช</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27.98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▲(0.67)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กำแพงเพชร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23.30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▲(1.86)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094660378"/>
                  </a:ext>
                </a:extLst>
              </a:tr>
              <a:tr h="227228">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ระยอง</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15.53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▼2.84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เชียงราย</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8.61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▼0.05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พัทลุง</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24.43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▲(0.67)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มุกดาหาร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39.73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▲(1.94)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079264859"/>
                  </a:ext>
                </a:extLst>
              </a:tr>
              <a:tr h="226840">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ประจวบคีรีขันธ์</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10.73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▼2.35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นครนายก</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18.17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▼0.03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ปราจีนบุรี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26.73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▲(0.68)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73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เลย</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41.52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▲(2.11)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2629907098"/>
                  </a:ext>
                </a:extLst>
              </a:tr>
              <a:tr h="206806">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ชัยภูมิ</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7.49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▼2.34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สงขลา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30.50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▲(0.08)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แม่ฮ่องสอน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16.98</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▲(0.70)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ยโสธร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19.69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▲(2.12)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3646522296"/>
                  </a:ext>
                </a:extLst>
              </a:tr>
              <a:tr h="211197">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สกลนคร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19.30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a:solidFill>
                            <a:schemeClr val="accent1">
                              <a:lumMod val="50000"/>
                            </a:schemeClr>
                          </a:solidFill>
                          <a:effectLst/>
                          <a:latin typeface="Chulabhorn Likit Text" panose="00000500000000000000" pitchFamily="50" charset="-34"/>
                          <a:cs typeface="Chulabhorn Likit Text" panose="00000500000000000000" pitchFamily="50" charset="-34"/>
                        </a:rPr>
                        <a:t>▼1.91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กาญจนบุรี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14.85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▲(0.12)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55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หนองคาย</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19.84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▲(0.75)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สุราษฎร์ธานี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41.10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▲(2.17)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3381828402"/>
                  </a:ext>
                </a:extLst>
              </a:tr>
              <a:tr h="224424">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พังงา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33.60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▼1.64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หนองบัวลำภู</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28.99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▲(0.13)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56</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spc="-40" baseline="0" dirty="0">
                          <a:solidFill>
                            <a:srgbClr val="000000"/>
                          </a:solidFill>
                          <a:effectLst/>
                          <a:latin typeface="Chulabhorn Likit Text" panose="00000500000000000000" pitchFamily="50" charset="-34"/>
                          <a:cs typeface="Chulabhorn Likit Text" panose="00000500000000000000" pitchFamily="50" charset="-34"/>
                        </a:rPr>
                        <a:t>พระนครศรีอยุธยา</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12.52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▲(0.79)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76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สุพรรณบุรี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23.72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▲(2.31)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858594637"/>
                  </a:ext>
                </a:extLst>
              </a:tr>
              <a:tr h="234174">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บุรีรัมย์</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15.26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▼1.56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กาฬสินธุ์</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20.10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▲(0.15)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แพร่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16.05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▲(0.82)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77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น่าน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20.14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▲(3.11)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extLst>
                  <a:ext uri="{0D108BD9-81ED-4DB2-BD59-A6C34878D82A}">
                    <a16:rowId xmlns:a16="http://schemas.microsoft.com/office/drawing/2014/main" val="107393107"/>
                  </a:ext>
                </a:extLst>
              </a:tr>
              <a:tr h="253599">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ลำปาง</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29.04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▼1.49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ปทุมธานี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31.66</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▲(0.17)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58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ปัตตานี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18.52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a:solidFill>
                            <a:srgbClr val="C00000"/>
                          </a:solidFill>
                          <a:effectLst/>
                          <a:latin typeface="Chulabhorn Likit Text" panose="00000500000000000000" pitchFamily="50" charset="-34"/>
                          <a:cs typeface="Chulabhorn Likit Text" panose="00000500000000000000" pitchFamily="50" charset="-34"/>
                        </a:rPr>
                        <a:t>▲(0.84)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rowSpan="3" gridSpan="2">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lang="th-TH" sz="1100" b="1" i="0" u="none" strike="noStrike" kern="0" baseline="0" dirty="0" smtClean="0">
                          <a:solidFill>
                            <a:srgbClr val="000000"/>
                          </a:solidFill>
                          <a:effectLst/>
                          <a:latin typeface="Chulabhorn Likit Text" panose="00000500000000000000" pitchFamily="50" charset="-34"/>
                          <a:ea typeface="+mn-ea"/>
                          <a:cs typeface="Chulabhorn Likit Text" panose="00000500000000000000" pitchFamily="50" charset="-34"/>
                        </a:rPr>
                        <a:t>รวม</a:t>
                      </a: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E6DC"/>
                    </a:solidFill>
                  </a:tcPr>
                </a:tc>
                <a:tc rowSpan="3" h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b">
                        <a:lnSpc>
                          <a:spcPct val="120000"/>
                        </a:lnSpc>
                      </a:pPr>
                      <a:r>
                        <a:rPr lang="th-TH" sz="1100" b="1" i="0" u="none" strike="noStrike" dirty="0">
                          <a:solidFill>
                            <a:srgbClr val="000000"/>
                          </a:solidFill>
                          <a:effectLst/>
                          <a:latin typeface="Chulabhorn Likit Text" panose="00000500000000000000" pitchFamily="50" charset="-34"/>
                          <a:cs typeface="Chulabhorn Likit Text" panose="00000500000000000000" pitchFamily="50" charset="-34"/>
                        </a:rPr>
                        <a:t>23.75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E6DC"/>
                    </a:solidFill>
                  </a:tcPr>
                </a:tc>
                <a:tc rowSpan="3">
                  <a:txBody>
                    <a:bodyPr/>
                    <a:lstStyle/>
                    <a:p>
                      <a:pPr algn="ctr" fontAlgn="b">
                        <a:lnSpc>
                          <a:spcPct val="120000"/>
                        </a:lnSpc>
                      </a:pPr>
                      <a:r>
                        <a:rPr lang="th-TH" sz="1100" b="1"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▼0.38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E6DC"/>
                    </a:solidFill>
                  </a:tcPr>
                </a:tc>
                <a:extLst>
                  <a:ext uri="{0D108BD9-81ED-4DB2-BD59-A6C34878D82A}">
                    <a16:rowId xmlns:a16="http://schemas.microsoft.com/office/drawing/2014/main" val="1226950409"/>
                  </a:ext>
                </a:extLst>
              </a:tr>
              <a:tr h="237749">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พิษณุโลก</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16.63</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▼1.37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39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ตาก</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11.70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▲(0.19)</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59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สระแก้ว</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10.55</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▲(0.87)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gridSpan="2" vMerge="1">
                  <a:txBody>
                    <a:bodyPr/>
                    <a:lstStyle/>
                    <a:p>
                      <a:pPr marL="0" algn="ctr" defTabSz="914400" rtl="0" eaLnBrk="1" fontAlgn="ctr" latinLnBrk="0" hangingPunct="1">
                        <a:lnSpc>
                          <a:spcPct val="100000"/>
                        </a:lnSpc>
                      </a:pPr>
                      <a:endParaRPr lang="th-TH" sz="1100" b="1" i="0" u="none" strike="noStrike" kern="0" baseline="0" dirty="0">
                        <a:solidFill>
                          <a:srgbClr val="000000"/>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5549960"/>
                  </a:ext>
                </a:extLst>
              </a:tr>
              <a:tr h="237749">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อุบลราชธานี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15.87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lnSpc>
                          <a:spcPct val="120000"/>
                        </a:lnSpc>
                      </a:pPr>
                      <a:r>
                        <a:rPr lang="th-TH" sz="1100" b="0" i="0" u="none" strike="noStrike" dirty="0">
                          <a:solidFill>
                            <a:schemeClr val="accent1">
                              <a:lumMod val="50000"/>
                            </a:schemeClr>
                          </a:solidFill>
                          <a:effectLst/>
                          <a:latin typeface="Chulabhorn Likit Text" panose="00000500000000000000" pitchFamily="50" charset="-34"/>
                          <a:cs typeface="Chulabhorn Likit Text" panose="00000500000000000000" pitchFamily="50" charset="-34"/>
                        </a:rPr>
                        <a:t>▼1.31</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40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จันทบุรี</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24.20</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▲(0.22)</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ctr">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60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120000"/>
                        </a:lnSpc>
                      </a:pPr>
                      <a:r>
                        <a:rPr lang="th-TH" sz="1100" b="0" i="0" u="none" strike="noStrike" dirty="0">
                          <a:solidFill>
                            <a:srgbClr val="000000"/>
                          </a:solidFill>
                          <a:effectLst/>
                          <a:latin typeface="Chulabhorn Likit Text" panose="00000500000000000000" pitchFamily="50" charset="-34"/>
                          <a:cs typeface="Chulabhorn Likit Text" panose="00000500000000000000" pitchFamily="50" charset="-34"/>
                        </a:rPr>
                        <a:t>ลำพูน</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20000"/>
                        </a:lnSpc>
                      </a:pPr>
                      <a:r>
                        <a:rPr lang="th-TH" sz="1100" b="0" i="0" u="none" strike="noStrike">
                          <a:solidFill>
                            <a:srgbClr val="000000"/>
                          </a:solidFill>
                          <a:effectLst/>
                          <a:latin typeface="Chulabhorn Likit Text" panose="00000500000000000000" pitchFamily="50" charset="-34"/>
                          <a:cs typeface="Chulabhorn Likit Text" panose="00000500000000000000" pitchFamily="50" charset="-34"/>
                        </a:rPr>
                        <a:t>23.67</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fontAlgn="b">
                        <a:lnSpc>
                          <a:spcPct val="120000"/>
                        </a:lnSpc>
                      </a:pPr>
                      <a:r>
                        <a:rPr lang="th-TH" sz="1100" b="0" i="0" u="none" strike="noStrike" dirty="0">
                          <a:solidFill>
                            <a:srgbClr val="C00000"/>
                          </a:solidFill>
                          <a:effectLst/>
                          <a:latin typeface="Chulabhorn Likit Text" panose="00000500000000000000" pitchFamily="50" charset="-34"/>
                          <a:cs typeface="Chulabhorn Likit Text" panose="00000500000000000000" pitchFamily="50" charset="-34"/>
                        </a:rPr>
                        <a:t>▲(0.94)</a:t>
                      </a: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gridSpan="2"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ctr" defTabSz="914400" rtl="0" eaLnBrk="1" fontAlgn="ctr" latinLnBrk="0" hangingPunct="1"/>
                      <a:endParaRPr lang="th-TH" sz="1000" b="1" i="0" u="none" strike="noStrike" kern="0" baseline="0" dirty="0">
                        <a:solidFill>
                          <a:srgbClr val="000000"/>
                        </a:solidFill>
                        <a:effectLst/>
                        <a:latin typeface="Chulabhorn Likit Text Light" panose="00000400000000000000" pitchFamily="2" charset="-34"/>
                        <a:ea typeface="+mn-ea"/>
                        <a:cs typeface="Chulabhorn Likit Text Light" panose="00000400000000000000" pitchFamily="2" charset="-34"/>
                      </a:endParaRPr>
                    </a:p>
                  </a:txBody>
                  <a:tcPr marL="76200" marR="76200" marT="38100" marB="381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679059"/>
                  </a:ext>
                </a:extLst>
              </a:tr>
            </a:tbl>
          </a:graphicData>
        </a:graphic>
      </p:graphicFrame>
      <p:sp>
        <p:nvSpPr>
          <p:cNvPr id="7" name="Rectangle 6"/>
          <p:cNvSpPr/>
          <p:nvPr/>
        </p:nvSpPr>
        <p:spPr>
          <a:xfrm>
            <a:off x="5168751" y="5207315"/>
            <a:ext cx="2247900" cy="437029"/>
          </a:xfrm>
          <a:prstGeom prst="rect">
            <a:avLst/>
          </a:prstGeom>
          <a:solidFill>
            <a:srgbClr val="FFCD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050" b="1" dirty="0">
                <a:solidFill>
                  <a:schemeClr val="tx1"/>
                </a:solidFill>
                <a:latin typeface="Chulabhorn Likit Text" panose="00000500000000000000" pitchFamily="50" charset="-34"/>
                <a:cs typeface="Chulabhorn Likit Text" panose="00000500000000000000" pitchFamily="50" charset="-34"/>
              </a:rPr>
              <a:t>จังหวัดหนี้เกิน</a:t>
            </a:r>
            <a:r>
              <a:rPr lang="th-TH" sz="1050" b="1" dirty="0" smtClean="0">
                <a:solidFill>
                  <a:schemeClr val="tx1"/>
                </a:solidFill>
                <a:latin typeface="Chulabhorn Likit Text" panose="00000500000000000000" pitchFamily="50" charset="-34"/>
                <a:cs typeface="Chulabhorn Likit Text" panose="00000500000000000000" pitchFamily="50" charset="-34"/>
              </a:rPr>
              <a:t>กำหนดชำระเพิ่มขึ้น</a:t>
            </a:r>
            <a:br>
              <a:rPr lang="th-TH" sz="1050" b="1" dirty="0" smtClean="0">
                <a:solidFill>
                  <a:schemeClr val="tx1"/>
                </a:solidFill>
                <a:latin typeface="Chulabhorn Likit Text" panose="00000500000000000000" pitchFamily="50" charset="-34"/>
                <a:cs typeface="Chulabhorn Likit Text" panose="00000500000000000000" pitchFamily="50" charset="-34"/>
              </a:rPr>
            </a:br>
            <a:r>
              <a:rPr lang="th-TH" sz="1050" b="1" dirty="0" smtClean="0">
                <a:solidFill>
                  <a:schemeClr val="tx1"/>
                </a:solidFill>
                <a:latin typeface="Chulabhorn Likit Text" panose="00000500000000000000" pitchFamily="50" charset="-34"/>
                <a:cs typeface="Chulabhorn Likit Text" panose="00000500000000000000" pitchFamily="50" charset="-34"/>
              </a:rPr>
              <a:t>จำนวน 44 </a:t>
            </a:r>
            <a:r>
              <a:rPr lang="th-TH" sz="1050" b="1" dirty="0">
                <a:solidFill>
                  <a:schemeClr val="tx1"/>
                </a:solidFill>
                <a:latin typeface="Chulabhorn Likit Text" panose="00000500000000000000" pitchFamily="50" charset="-34"/>
                <a:cs typeface="Chulabhorn Likit Text" panose="00000500000000000000" pitchFamily="50" charset="-34"/>
              </a:rPr>
              <a:t>จังหวัด</a:t>
            </a:r>
          </a:p>
        </p:txBody>
      </p:sp>
      <p:sp>
        <p:nvSpPr>
          <p:cNvPr id="8" name="Rectangle 7"/>
          <p:cNvSpPr/>
          <p:nvPr/>
        </p:nvSpPr>
        <p:spPr>
          <a:xfrm>
            <a:off x="152400" y="5199844"/>
            <a:ext cx="2565400" cy="441182"/>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050" b="1" dirty="0">
                <a:solidFill>
                  <a:schemeClr val="tx1"/>
                </a:solidFill>
                <a:latin typeface="Chulabhorn Likit Text" panose="00000500000000000000" pitchFamily="50" charset="-34"/>
                <a:cs typeface="Chulabhorn Likit Text" panose="00000500000000000000" pitchFamily="50" charset="-34"/>
              </a:rPr>
              <a:t>จังหวัดหนี้เกิน</a:t>
            </a:r>
            <a:r>
              <a:rPr lang="th-TH" sz="1050" b="1" dirty="0" smtClean="0">
                <a:solidFill>
                  <a:schemeClr val="tx1"/>
                </a:solidFill>
                <a:latin typeface="Chulabhorn Likit Text" panose="00000500000000000000" pitchFamily="50" charset="-34"/>
                <a:cs typeface="Chulabhorn Likit Text" panose="00000500000000000000" pitchFamily="50" charset="-34"/>
              </a:rPr>
              <a:t>กำหนดชำระลดลง</a:t>
            </a:r>
            <a:br>
              <a:rPr lang="th-TH" sz="1050" b="1" dirty="0" smtClean="0">
                <a:solidFill>
                  <a:schemeClr val="tx1"/>
                </a:solidFill>
                <a:latin typeface="Chulabhorn Likit Text" panose="00000500000000000000" pitchFamily="50" charset="-34"/>
                <a:cs typeface="Chulabhorn Likit Text" panose="00000500000000000000" pitchFamily="50" charset="-34"/>
              </a:rPr>
            </a:br>
            <a:r>
              <a:rPr lang="th-TH" sz="1050" b="1" dirty="0" smtClean="0">
                <a:solidFill>
                  <a:schemeClr val="tx1"/>
                </a:solidFill>
                <a:latin typeface="Chulabhorn Likit Text" panose="00000500000000000000" pitchFamily="50" charset="-34"/>
                <a:cs typeface="Chulabhorn Likit Text" panose="00000500000000000000" pitchFamily="50" charset="-34"/>
              </a:rPr>
              <a:t>จำนวน 33 </a:t>
            </a:r>
            <a:r>
              <a:rPr lang="th-TH" sz="1050" b="1" dirty="0">
                <a:solidFill>
                  <a:schemeClr val="tx1"/>
                </a:solidFill>
                <a:latin typeface="Chulabhorn Likit Text" panose="00000500000000000000" pitchFamily="50" charset="-34"/>
                <a:cs typeface="Chulabhorn Likit Text" panose="00000500000000000000" pitchFamily="50" charset="-34"/>
              </a:rPr>
              <a:t>จังหวัด</a:t>
            </a:r>
          </a:p>
        </p:txBody>
      </p:sp>
      <p:sp>
        <p:nvSpPr>
          <p:cNvPr id="12" name="Rectangle 6"/>
          <p:cNvSpPr/>
          <p:nvPr/>
        </p:nvSpPr>
        <p:spPr>
          <a:xfrm>
            <a:off x="2857799" y="5207315"/>
            <a:ext cx="2174600" cy="437029"/>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050" b="1" dirty="0">
                <a:solidFill>
                  <a:schemeClr val="tx1"/>
                </a:solidFill>
                <a:latin typeface="Chulabhorn Likit Text" panose="00000500000000000000" pitchFamily="50" charset="-34"/>
                <a:cs typeface="Chulabhorn Likit Text" panose="00000500000000000000" pitchFamily="50" charset="-34"/>
              </a:rPr>
              <a:t>จังหวัดหนี้เกินกำหนดชำระเท่าเดิม</a:t>
            </a:r>
          </a:p>
          <a:p>
            <a:pPr algn="ctr"/>
            <a:r>
              <a:rPr lang="th-TH" sz="1050" b="1" dirty="0">
                <a:solidFill>
                  <a:schemeClr val="tx1"/>
                </a:solidFill>
                <a:latin typeface="Chulabhorn Likit Text" panose="00000500000000000000" pitchFamily="50" charset="-34"/>
                <a:cs typeface="Chulabhorn Likit Text" panose="00000500000000000000" pitchFamily="50" charset="-34"/>
              </a:rPr>
              <a:t>จำนวน 0</a:t>
            </a:r>
            <a:r>
              <a:rPr lang="th-TH" sz="1050" b="1" dirty="0" smtClean="0">
                <a:solidFill>
                  <a:schemeClr val="tx1"/>
                </a:solidFill>
                <a:latin typeface="Chulabhorn Likit Text" panose="00000500000000000000" pitchFamily="50" charset="-34"/>
                <a:cs typeface="Chulabhorn Likit Text" panose="00000500000000000000" pitchFamily="50" charset="-34"/>
              </a:rPr>
              <a:t> </a:t>
            </a:r>
            <a:r>
              <a:rPr lang="th-TH" sz="1050" b="1" dirty="0">
                <a:solidFill>
                  <a:schemeClr val="tx1"/>
                </a:solidFill>
                <a:latin typeface="Chulabhorn Likit Text" panose="00000500000000000000" pitchFamily="50" charset="-34"/>
                <a:cs typeface="Chulabhorn Likit Text" panose="00000500000000000000" pitchFamily="50" charset="-34"/>
              </a:rPr>
              <a:t>จังหวัด</a:t>
            </a:r>
          </a:p>
        </p:txBody>
      </p:sp>
      <p:grpSp>
        <p:nvGrpSpPr>
          <p:cNvPr id="29" name="กลุ่ม 52">
            <a:extLst>
              <a:ext uri="{FF2B5EF4-FFF2-40B4-BE49-F238E27FC236}">
                <a16:creationId xmlns:a16="http://schemas.microsoft.com/office/drawing/2014/main" id="{84E5CB32-C22A-40FB-BE79-3F261B775F5E}"/>
              </a:ext>
            </a:extLst>
          </p:cNvPr>
          <p:cNvGrpSpPr/>
          <p:nvPr/>
        </p:nvGrpSpPr>
        <p:grpSpPr>
          <a:xfrm>
            <a:off x="0" y="0"/>
            <a:ext cx="10193050" cy="575427"/>
            <a:chOff x="-29746" y="-164554"/>
            <a:chExt cx="9173747" cy="517884"/>
          </a:xfrm>
        </p:grpSpPr>
        <p:sp>
          <p:nvSpPr>
            <p:cNvPr id="3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700" b="1" dirty="0">
                  <a:solidFill>
                    <a:schemeClr val="bg1"/>
                  </a:solidFill>
                  <a:latin typeface="Chulabhorn Likit Text" panose="00000500000000000000" pitchFamily="50" charset="-34"/>
                  <a:cs typeface="Chulabhorn Likit Text" panose="00000500000000000000" pitchFamily="50" charset="-34"/>
                </a:rPr>
                <a:t>ผลการบริหารจัดการหนี้กองทุนพัฒนาบทบาทสตรีรายจังหวัด</a:t>
              </a:r>
            </a:p>
          </p:txBody>
        </p:sp>
      </p:grpSp>
      <p:sp>
        <p:nvSpPr>
          <p:cNvPr id="42" name="สี่เหลี่ยมผืนผ้ามุมมน 31"/>
          <p:cNvSpPr/>
          <p:nvPr/>
        </p:nvSpPr>
        <p:spPr>
          <a:xfrm>
            <a:off x="7527600" y="5258742"/>
            <a:ext cx="2454598" cy="343859"/>
          </a:xfrm>
          <a:prstGeom prst="rect">
            <a:avLst/>
          </a:prstGeom>
          <a:solidFill>
            <a:srgbClr val="F7D7C9">
              <a:alpha val="80000"/>
            </a:srgbClr>
          </a:solidFill>
          <a:ln w="15875">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ctr"/>
            <a:r>
              <a:rPr lang="th-TH" sz="1333" b="1" dirty="0">
                <a:solidFill>
                  <a:srgbClr val="002060"/>
                </a:solidFill>
                <a:latin typeface="Chulabhorn Likit Text" panose="00000500000000000000" pitchFamily="50" charset="-34"/>
                <a:cs typeface="Chulabhorn Likit Text" panose="00000500000000000000" pitchFamily="50" charset="-34"/>
              </a:rPr>
              <a:t>ข้อมูล ณ วันที่ </a:t>
            </a:r>
            <a:r>
              <a:rPr lang="th-TH" sz="1333" b="1" dirty="0" smtClean="0">
                <a:solidFill>
                  <a:srgbClr val="002060"/>
                </a:solidFill>
                <a:latin typeface="Chulabhorn Likit Text" panose="00000500000000000000" pitchFamily="50" charset="-34"/>
                <a:cs typeface="Chulabhorn Likit Text" panose="00000500000000000000" pitchFamily="50" charset="-34"/>
              </a:rPr>
              <a:t>24 ก.ค </a:t>
            </a:r>
            <a:r>
              <a:rPr lang="th-TH" sz="1333" b="1" dirty="0">
                <a:solidFill>
                  <a:srgbClr val="002060"/>
                </a:solidFill>
                <a:latin typeface="Chulabhorn Likit Text" panose="00000500000000000000" pitchFamily="50" charset="-34"/>
                <a:cs typeface="Chulabhorn Likit Text" panose="00000500000000000000" pitchFamily="50" charset="-34"/>
              </a:rPr>
              <a:t>2566</a:t>
            </a:r>
          </a:p>
        </p:txBody>
      </p:sp>
    </p:spTree>
    <p:extLst>
      <p:ext uri="{BB962C8B-B14F-4D97-AF65-F5344CB8AC3E}">
        <p14:creationId xmlns:p14="http://schemas.microsoft.com/office/powerpoint/2010/main" val="25752586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0" y="2488344"/>
            <a:ext cx="10160000" cy="1283555"/>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1900" b="1" spc="-70" dirty="0">
                <a:ln>
                  <a:solidFill>
                    <a:schemeClr val="tx1"/>
                  </a:solidFill>
                </a:ln>
                <a:solidFill>
                  <a:schemeClr val="tx1"/>
                </a:solidFill>
                <a:latin typeface="Chulabhorn Likit Text" panose="00000500000000000000" pitchFamily="50" charset="-34"/>
                <a:cs typeface="Chulabhorn Likit Text" panose="00000500000000000000" pitchFamily="50" charset="-34"/>
              </a:rPr>
              <a:t> </a:t>
            </a:r>
            <a:r>
              <a:rPr lang="th-TH" sz="1900" b="1" spc="-7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1900" b="1" spc="-7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5.2 </a:t>
            </a:r>
            <a:r>
              <a:rPr lang="th-TH" sz="1900" b="1" spc="-7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ร่างแผนการดำเนินงานและแผนการใช้จ่ายงบประมาณ กองทุนพัฒนาบทบาทสตรี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		      ประจำปีงบประมาณ พ.ศ. </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2567</a:t>
            </a:r>
            <a:endPar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p:txBody>
      </p:sp>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362362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txBox="1">
            <a:spLocks/>
          </p:cNvSpPr>
          <p:nvPr/>
        </p:nvSpPr>
        <p:spPr>
          <a:xfrm>
            <a:off x="6383" y="717746"/>
            <a:ext cx="10028297" cy="954795"/>
          </a:xfrm>
          <a:prstGeom prst="rect">
            <a:avLst/>
          </a:prstGeom>
          <a:solidFill>
            <a:srgbClr val="E1CACA"/>
          </a:solidFill>
          <a:scene3d>
            <a:camera prst="orthographicFront"/>
            <a:lightRig rig="threePt" dir="t"/>
          </a:scene3d>
          <a:sp3d>
            <a:bevelT/>
          </a:sp3d>
        </p:spPr>
        <p:txBody>
          <a:bodyPr vert="horz" lIns="76200" tIns="38100" rIns="76200" bIns="3810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2667"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ประมาณการกระแสเงินสด กองทุนพัฒนาบทบาทสตรี</a:t>
            </a:r>
          </a:p>
        </p:txBody>
      </p:sp>
      <p:sp>
        <p:nvSpPr>
          <p:cNvPr id="7" name="กล่องข้อความ 6"/>
          <p:cNvSpPr txBox="1"/>
          <p:nvPr/>
        </p:nvSpPr>
        <p:spPr>
          <a:xfrm>
            <a:off x="1349622" y="1984048"/>
            <a:ext cx="7592458" cy="2739211"/>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spcAft>
                <a:spcPts val="500"/>
              </a:spcAft>
            </a:pPr>
            <a:r>
              <a:rPr lang="th-TH" sz="1400" b="1" dirty="0">
                <a:latin typeface="Chulabhorn Likit Text" panose="00000500000000000000" pitchFamily="50" charset="-34"/>
                <a:cs typeface="Chulabhorn Likit Text" panose="00000500000000000000" pitchFamily="50" charset="-34"/>
              </a:rPr>
              <a:t>	</a:t>
            </a:r>
            <a:r>
              <a:rPr lang="th-TH" sz="1400" b="1" dirty="0" smtClean="0">
                <a:latin typeface="Chulabhorn Likit Text" panose="00000500000000000000" pitchFamily="50" charset="-34"/>
                <a:cs typeface="Chulabhorn Likit Text" panose="00000500000000000000" pitchFamily="50" charset="-34"/>
              </a:rPr>
              <a:t>ยอด</a:t>
            </a:r>
            <a:r>
              <a:rPr lang="th-TH" sz="1400" b="1" dirty="0">
                <a:latin typeface="Chulabhorn Likit Text" panose="00000500000000000000" pitchFamily="50" charset="-34"/>
                <a:cs typeface="Chulabhorn Likit Text" panose="00000500000000000000" pitchFamily="50" charset="-34"/>
              </a:rPr>
              <a:t>คงเหลือยกมา ณ 30 ก.ย. 2565		   	 </a:t>
            </a:r>
            <a:r>
              <a:rPr lang="th-TH" sz="1400" b="1" dirty="0" smtClean="0">
                <a:latin typeface="Chulabhorn Likit Text" panose="00000500000000000000" pitchFamily="50" charset="-34"/>
                <a:cs typeface="Chulabhorn Likit Text" panose="00000500000000000000" pitchFamily="50" charset="-34"/>
              </a:rPr>
              <a:t>     1,462,938,738.69</a:t>
            </a:r>
            <a:r>
              <a:rPr lang="th-TH" sz="1400" b="1" dirty="0">
                <a:latin typeface="Chulabhorn Likit Text" panose="00000500000000000000" pitchFamily="50" charset="-34"/>
                <a:cs typeface="Chulabhorn Likit Text" panose="00000500000000000000" pitchFamily="50" charset="-34"/>
              </a:rPr>
              <a:t>	</a:t>
            </a:r>
            <a:r>
              <a:rPr lang="th-TH" sz="1400" b="1" dirty="0" smtClean="0">
                <a:latin typeface="Chulabhorn Likit Text" panose="00000500000000000000" pitchFamily="50" charset="-34"/>
                <a:cs typeface="Chulabhorn Likit Text" panose="00000500000000000000" pitchFamily="50" charset="-34"/>
              </a:rPr>
              <a:t>  บาท</a:t>
            </a:r>
            <a:endParaRPr lang="th-TH" sz="1400" b="1" dirty="0">
              <a:latin typeface="Chulabhorn Likit Text" panose="00000500000000000000" pitchFamily="50" charset="-34"/>
              <a:cs typeface="Chulabhorn Likit Text" panose="00000500000000000000" pitchFamily="50" charset="-34"/>
            </a:endParaRPr>
          </a:p>
          <a:p>
            <a:pPr>
              <a:lnSpc>
                <a:spcPct val="150000"/>
              </a:lnSpc>
              <a:spcAft>
                <a:spcPts val="500"/>
              </a:spcAft>
            </a:pPr>
            <a:r>
              <a:rPr lang="th-TH" sz="1400" dirty="0">
                <a:latin typeface="Chulabhorn Likit Text" panose="00000500000000000000" pitchFamily="50" charset="-34"/>
                <a:cs typeface="Chulabhorn Likit Text" panose="00000500000000000000" pitchFamily="50" charset="-34"/>
              </a:rPr>
              <a:t>  	รายรับ ระหว่างเดือน ต.ค.65 – มิ.ย.66	     		 </a:t>
            </a:r>
            <a:r>
              <a:rPr lang="th-TH" sz="1400" dirty="0" smtClean="0">
                <a:latin typeface="Chulabhorn Likit Text" panose="00000500000000000000" pitchFamily="50" charset="-34"/>
                <a:cs typeface="Chulabhorn Likit Text" panose="00000500000000000000" pitchFamily="50" charset="-34"/>
              </a:rPr>
              <a:t>       </a:t>
            </a:r>
            <a:r>
              <a:rPr lang="th-TH" sz="1400" dirty="0">
                <a:latin typeface="Chulabhorn Likit Text" panose="00000500000000000000" pitchFamily="50" charset="-34"/>
                <a:cs typeface="Chulabhorn Likit Text" panose="00000500000000000000" pitchFamily="50" charset="-34"/>
              </a:rPr>
              <a:t>1,493,235,345.41	</a:t>
            </a:r>
            <a:r>
              <a:rPr lang="th-TH" sz="1400" dirty="0" smtClean="0">
                <a:latin typeface="Chulabhorn Likit Text" panose="00000500000000000000" pitchFamily="50" charset="-34"/>
                <a:cs typeface="Chulabhorn Likit Text" panose="00000500000000000000" pitchFamily="50" charset="-34"/>
              </a:rPr>
              <a:t>  บาท</a:t>
            </a:r>
            <a:endParaRPr lang="th-TH" sz="1400" dirty="0">
              <a:latin typeface="Chulabhorn Likit Text" panose="00000500000000000000" pitchFamily="50" charset="-34"/>
              <a:cs typeface="Chulabhorn Likit Text" panose="00000500000000000000" pitchFamily="50" charset="-34"/>
            </a:endParaRPr>
          </a:p>
          <a:p>
            <a:pPr>
              <a:lnSpc>
                <a:spcPct val="150000"/>
              </a:lnSpc>
              <a:spcAft>
                <a:spcPts val="500"/>
              </a:spcAft>
            </a:pPr>
            <a:r>
              <a:rPr lang="th-TH" sz="1400" dirty="0">
                <a:latin typeface="Chulabhorn Likit Text" panose="00000500000000000000" pitchFamily="50" charset="-34"/>
                <a:cs typeface="Chulabhorn Likit Text" panose="00000500000000000000" pitchFamily="50" charset="-34"/>
              </a:rPr>
              <a:t>  	รายจ่าย ระหว่างเดือน ต.ค.65 – มิ.ย.66	   		    </a:t>
            </a:r>
            <a:r>
              <a:rPr lang="th-TH" sz="1400" dirty="0" smtClean="0">
                <a:latin typeface="Chulabhorn Likit Text" panose="00000500000000000000" pitchFamily="50" charset="-34"/>
                <a:cs typeface="Chulabhorn Likit Text" panose="00000500000000000000" pitchFamily="50" charset="-34"/>
              </a:rPr>
              <a:t>      764,063,816.06    บาท</a:t>
            </a:r>
            <a:endParaRPr lang="th-TH" sz="1400" dirty="0">
              <a:latin typeface="Chulabhorn Likit Text" panose="00000500000000000000" pitchFamily="50" charset="-34"/>
              <a:cs typeface="Chulabhorn Likit Text" panose="00000500000000000000" pitchFamily="50" charset="-34"/>
            </a:endParaRPr>
          </a:p>
          <a:p>
            <a:pPr>
              <a:lnSpc>
                <a:spcPct val="150000"/>
              </a:lnSpc>
              <a:spcAft>
                <a:spcPts val="500"/>
              </a:spcAft>
            </a:pPr>
            <a:r>
              <a:rPr lang="th-TH" sz="1400" dirty="0">
                <a:latin typeface="Chulabhorn Likit Text" panose="00000500000000000000" pitchFamily="50" charset="-34"/>
                <a:cs typeface="Chulabhorn Likit Text" panose="00000500000000000000" pitchFamily="50" charset="-34"/>
              </a:rPr>
              <a:t>       		</a:t>
            </a:r>
            <a:r>
              <a:rPr lang="th-TH" sz="1400" b="1" dirty="0">
                <a:latin typeface="Chulabhorn Likit Text" panose="00000500000000000000" pitchFamily="50" charset="-34"/>
                <a:cs typeface="Chulabhorn Likit Text" panose="00000500000000000000" pitchFamily="50" charset="-34"/>
              </a:rPr>
              <a:t>ยอดคงเหลือ ณ 30 มิ.ย.66		   	  </a:t>
            </a:r>
            <a:r>
              <a:rPr lang="th-TH" sz="1400" b="1" dirty="0" smtClean="0">
                <a:latin typeface="Chulabhorn Likit Text" panose="00000500000000000000" pitchFamily="50" charset="-34"/>
                <a:cs typeface="Chulabhorn Likit Text" panose="00000500000000000000" pitchFamily="50" charset="-34"/>
              </a:rPr>
              <a:t>              2,192,110,268.04</a:t>
            </a:r>
            <a:r>
              <a:rPr lang="th-TH" sz="1400" b="1" dirty="0">
                <a:latin typeface="Chulabhorn Likit Text" panose="00000500000000000000" pitchFamily="50" charset="-34"/>
                <a:cs typeface="Chulabhorn Likit Text" panose="00000500000000000000" pitchFamily="50" charset="-34"/>
              </a:rPr>
              <a:t>	</a:t>
            </a:r>
            <a:r>
              <a:rPr lang="th-TH" sz="1400" b="1" dirty="0" smtClean="0">
                <a:latin typeface="Chulabhorn Likit Text" panose="00000500000000000000" pitchFamily="50" charset="-34"/>
                <a:cs typeface="Chulabhorn Likit Text" panose="00000500000000000000" pitchFamily="50" charset="-34"/>
              </a:rPr>
              <a:t>  บาท</a:t>
            </a:r>
            <a:endParaRPr lang="th-TH" sz="1400" b="1" dirty="0">
              <a:latin typeface="Chulabhorn Likit Text" panose="00000500000000000000" pitchFamily="50" charset="-34"/>
              <a:cs typeface="Chulabhorn Likit Text" panose="00000500000000000000" pitchFamily="50" charset="-34"/>
            </a:endParaRPr>
          </a:p>
          <a:p>
            <a:pPr>
              <a:lnSpc>
                <a:spcPct val="150000"/>
              </a:lnSpc>
              <a:spcAft>
                <a:spcPts val="500"/>
              </a:spcAft>
            </a:pPr>
            <a:r>
              <a:rPr lang="th-TH" sz="1400" dirty="0">
                <a:latin typeface="Chulabhorn Likit Text" panose="00000500000000000000" pitchFamily="50" charset="-34"/>
                <a:cs typeface="Chulabhorn Likit Text" panose="00000500000000000000" pitchFamily="50" charset="-34"/>
              </a:rPr>
              <a:t>  	ประมาณการรายรับ ระหว่างเดือน ก.ค. – ก.ย.66          	    	</a:t>
            </a:r>
            <a:r>
              <a:rPr lang="th-TH" sz="1400" dirty="0" smtClean="0">
                <a:latin typeface="Chulabhorn Likit Text" panose="00000500000000000000" pitchFamily="50" charset="-34"/>
                <a:cs typeface="Chulabhorn Likit Text" panose="00000500000000000000" pitchFamily="50" charset="-34"/>
              </a:rPr>
              <a:t> 533,879,136.95</a:t>
            </a:r>
            <a:r>
              <a:rPr lang="th-TH" sz="1400" dirty="0">
                <a:latin typeface="Chulabhorn Likit Text" panose="00000500000000000000" pitchFamily="50" charset="-34"/>
                <a:cs typeface="Chulabhorn Likit Text" panose="00000500000000000000" pitchFamily="50" charset="-34"/>
              </a:rPr>
              <a:t>	</a:t>
            </a:r>
            <a:r>
              <a:rPr lang="th-TH" sz="1400" dirty="0" smtClean="0">
                <a:latin typeface="Chulabhorn Likit Text" panose="00000500000000000000" pitchFamily="50" charset="-34"/>
                <a:cs typeface="Chulabhorn Likit Text" panose="00000500000000000000" pitchFamily="50" charset="-34"/>
              </a:rPr>
              <a:t>  บาท</a:t>
            </a:r>
            <a:endParaRPr lang="th-TH" sz="1400" dirty="0">
              <a:latin typeface="Chulabhorn Likit Text" panose="00000500000000000000" pitchFamily="50" charset="-34"/>
              <a:cs typeface="Chulabhorn Likit Text" panose="00000500000000000000" pitchFamily="50" charset="-34"/>
            </a:endParaRPr>
          </a:p>
          <a:p>
            <a:pPr>
              <a:lnSpc>
                <a:spcPct val="150000"/>
              </a:lnSpc>
              <a:spcAft>
                <a:spcPts val="500"/>
              </a:spcAft>
            </a:pPr>
            <a:r>
              <a:rPr lang="th-TH" sz="1400" dirty="0">
                <a:latin typeface="Chulabhorn Likit Text" panose="00000500000000000000" pitchFamily="50" charset="-34"/>
                <a:cs typeface="Chulabhorn Likit Text" panose="00000500000000000000" pitchFamily="50" charset="-34"/>
              </a:rPr>
              <a:t>  	ประมาณการรายจ่าย ระหว่างเดือน ก.ค. – ก.ย.66        	    	  </a:t>
            </a:r>
            <a:r>
              <a:rPr lang="th-TH" sz="1400" dirty="0" smtClean="0">
                <a:latin typeface="Chulabhorn Likit Text" panose="00000500000000000000" pitchFamily="50" charset="-34"/>
                <a:cs typeface="Chulabhorn Likit Text" panose="00000500000000000000" pitchFamily="50" charset="-34"/>
              </a:rPr>
              <a:t>197,369,133.94   บาท</a:t>
            </a:r>
            <a:endParaRPr lang="th-TH" sz="1400" dirty="0">
              <a:latin typeface="Chulabhorn Likit Text" panose="00000500000000000000" pitchFamily="50" charset="-34"/>
              <a:cs typeface="Chulabhorn Likit Text" panose="00000500000000000000" pitchFamily="50" charset="-34"/>
            </a:endParaRPr>
          </a:p>
          <a:p>
            <a:pPr>
              <a:lnSpc>
                <a:spcPct val="150000"/>
              </a:lnSpc>
              <a:spcAft>
                <a:spcPts val="500"/>
              </a:spcAft>
            </a:pPr>
            <a:r>
              <a:rPr lang="th-TH" sz="1400" dirty="0">
                <a:latin typeface="Chulabhorn Likit Text" panose="00000500000000000000" pitchFamily="50" charset="-34"/>
                <a:cs typeface="Chulabhorn Likit Text" panose="00000500000000000000" pitchFamily="50" charset="-34"/>
              </a:rPr>
              <a:t>               	</a:t>
            </a:r>
            <a:r>
              <a:rPr lang="th-TH" sz="1400" b="1" dirty="0">
                <a:latin typeface="Chulabhorn Likit Text" panose="00000500000000000000" pitchFamily="50" charset="-34"/>
                <a:cs typeface="Chulabhorn Likit Text" panose="00000500000000000000" pitchFamily="50" charset="-34"/>
              </a:rPr>
              <a:t>ประมาณการกระแสเงินสด ณ 30 ก.ย.66     	</a:t>
            </a:r>
            <a:r>
              <a:rPr lang="th-TH" sz="1400" b="1" dirty="0" smtClean="0">
                <a:latin typeface="Chulabhorn Likit Text" panose="00000500000000000000" pitchFamily="50" charset="-34"/>
                <a:cs typeface="Chulabhorn Likit Text" panose="00000500000000000000" pitchFamily="50" charset="-34"/>
              </a:rPr>
              <a:t>       2,528,620,271.05  บาท</a:t>
            </a:r>
            <a:endParaRPr lang="th-TH" sz="1400" b="1" dirty="0">
              <a:latin typeface="Chulabhorn Likit Text" panose="00000500000000000000" pitchFamily="50" charset="-34"/>
              <a:cs typeface="Chulabhorn Likit Text" panose="00000500000000000000" pitchFamily="50" charset="-34"/>
            </a:endParaRPr>
          </a:p>
        </p:txBody>
      </p:sp>
      <p:grpSp>
        <p:nvGrpSpPr>
          <p:cNvPr id="4"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8"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a:solidFill>
                    <a:schemeClr val="bg1"/>
                  </a:solidFill>
                  <a:latin typeface="Chulabhorn Likit Text" panose="00000500000000000000" pitchFamily="50" charset="-34"/>
                  <a:cs typeface="Chulabhorn Likit Text" panose="00000500000000000000" pitchFamily="50" charset="-34"/>
                </a:rPr>
                <a:t>5.2 ร่างแผนการดำเนินงานและแผนการใช้จ่ายงบประมาณ กองทุนพัฒนาบทบาท</a:t>
              </a:r>
              <a:r>
                <a:rPr lang="th-TH" sz="1600" b="1" spc="-50" dirty="0" smtClean="0">
                  <a:solidFill>
                    <a:schemeClr val="bg1"/>
                  </a:solidFill>
                  <a:latin typeface="Chulabhorn Likit Text" panose="00000500000000000000" pitchFamily="50" charset="-34"/>
                  <a:cs typeface="Chulabhorn Likit Text" panose="00000500000000000000" pitchFamily="50" charset="-34"/>
                </a:rPr>
                <a:t>สตรี  ประจำปี</a:t>
              </a:r>
              <a:r>
                <a:rPr lang="th-TH" sz="1600" b="1" spc="-50" dirty="0">
                  <a:solidFill>
                    <a:schemeClr val="bg1"/>
                  </a:solidFill>
                  <a:latin typeface="Chulabhorn Likit Text" panose="00000500000000000000" pitchFamily="50" charset="-34"/>
                  <a:cs typeface="Chulabhorn Likit Text" panose="00000500000000000000" pitchFamily="50" charset="-34"/>
                </a:rPr>
                <a:t>งบประมาณ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2567</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grpSp>
        <p:nvGrpSpPr>
          <p:cNvPr id="9" name="Group 8"/>
          <p:cNvGrpSpPr/>
          <p:nvPr/>
        </p:nvGrpSpPr>
        <p:grpSpPr>
          <a:xfrm>
            <a:off x="-23583" y="5154909"/>
            <a:ext cx="10183585" cy="694389"/>
            <a:chOff x="-23583" y="5134125"/>
            <a:chExt cx="10183585" cy="715174"/>
          </a:xfrm>
        </p:grpSpPr>
        <p:grpSp>
          <p:nvGrpSpPr>
            <p:cNvPr id="1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7"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2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8"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9"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0"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1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13"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4"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6"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318685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txBox="1">
            <a:spLocks/>
          </p:cNvSpPr>
          <p:nvPr/>
        </p:nvSpPr>
        <p:spPr>
          <a:xfrm>
            <a:off x="65850" y="762765"/>
            <a:ext cx="10028297" cy="1092506"/>
          </a:xfrm>
          <a:prstGeom prst="rect">
            <a:avLst/>
          </a:prstGeom>
          <a:solidFill>
            <a:srgbClr val="E1CACA"/>
          </a:solidFill>
          <a:scene3d>
            <a:camera prst="orthographicFront"/>
            <a:lightRig rig="threePt" dir="t"/>
          </a:scene3d>
          <a:sp3d>
            <a:bevelT/>
          </a:sp3d>
        </p:spPr>
        <p:txBody>
          <a:bodyPr vert="horz" lIns="76200" tIns="38100" rIns="76200" bIns="3810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spcAft>
                <a:spcPts val="500"/>
              </a:spcAft>
            </a:pPr>
            <a:r>
              <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กรอบวงเงินงบประมาณใน</a:t>
            </a:r>
            <a:r>
              <a:rPr lang="th-TH" sz="1800" b="1" dirty="0" err="1">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การจัด</a:t>
            </a:r>
            <a:r>
              <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ทำแผนการดำเนินงานประจำปี</a:t>
            </a:r>
          </a:p>
          <a:p>
            <a:pPr>
              <a:lnSpc>
                <a:spcPct val="130000"/>
              </a:lnSpc>
              <a:spcAft>
                <a:spcPts val="500"/>
              </a:spcAft>
            </a:pPr>
            <a:r>
              <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และงบประมาณที่ใช้ในการจัดทำแผนการดำเนินงานและแผนการใช้จ่ายงบประมาณ ประจำปี 2567</a:t>
            </a:r>
          </a:p>
        </p:txBody>
      </p:sp>
      <p:sp>
        <p:nvSpPr>
          <p:cNvPr id="20" name="กล่องข้อความ 19"/>
          <p:cNvSpPr txBox="1"/>
          <p:nvPr/>
        </p:nvSpPr>
        <p:spPr>
          <a:xfrm>
            <a:off x="1504107" y="2130020"/>
            <a:ext cx="7151784" cy="2929135"/>
          </a:xfrm>
          <a:prstGeom prst="rect">
            <a:avLst/>
          </a:prstGeom>
          <a:ln>
            <a:solidFill>
              <a:srgbClr val="9999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spcAft>
                <a:spcPts val="500"/>
              </a:spcAft>
            </a:pPr>
            <a:r>
              <a:rPr lang="th-TH" sz="1100" b="1" dirty="0">
                <a:latin typeface="Chulabhorn Likit Text" panose="00000500000000000000" pitchFamily="50" charset="-34"/>
                <a:cs typeface="Chulabhorn Likit Text" panose="00000500000000000000" pitchFamily="50" charset="-34"/>
              </a:rPr>
              <a:t>	</a:t>
            </a:r>
            <a:r>
              <a:rPr lang="th-TH" sz="1400" b="1" dirty="0">
                <a:latin typeface="Chulabhorn Likit Text" panose="00000500000000000000" pitchFamily="50" charset="-34"/>
                <a:cs typeface="Chulabhorn Likit Text" panose="00000500000000000000" pitchFamily="50" charset="-34"/>
              </a:rPr>
              <a:t>		</a:t>
            </a:r>
            <a:r>
              <a:rPr lang="th-TH" sz="1400" dirty="0">
                <a:latin typeface="Chulabhorn Likit Text" panose="00000500000000000000" pitchFamily="50" charset="-34"/>
                <a:cs typeface="Chulabhorn Likit Text" panose="00000500000000000000" pitchFamily="50" charset="-34"/>
              </a:rPr>
              <a:t>          				 </a:t>
            </a:r>
          </a:p>
          <a:p>
            <a:pPr>
              <a:lnSpc>
                <a:spcPct val="130000"/>
              </a:lnSpc>
              <a:spcAft>
                <a:spcPts val="500"/>
              </a:spcAft>
            </a:pPr>
            <a:r>
              <a:rPr lang="th-TH" sz="1400" b="1" dirty="0">
                <a:latin typeface="Chulabhorn Likit Text" panose="00000500000000000000" pitchFamily="50" charset="-34"/>
                <a:cs typeface="Chulabhorn Likit Text" panose="00000500000000000000" pitchFamily="50" charset="-34"/>
              </a:rPr>
              <a:t>	</a:t>
            </a:r>
            <a:r>
              <a:rPr lang="th-TH" sz="1400" b="1" dirty="0">
                <a:solidFill>
                  <a:srgbClr val="00B05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3" panose="05040102010807070707" pitchFamily="18" charset="2"/>
              </a:rPr>
              <a:t></a:t>
            </a:r>
            <a:r>
              <a:rPr lang="th-TH" sz="1400" b="1" dirty="0">
                <a:latin typeface="Chulabhorn Likit Text" panose="00000500000000000000" pitchFamily="50" charset="-34"/>
                <a:cs typeface="Chulabhorn Likit Text" panose="00000500000000000000" pitchFamily="50" charset="-34"/>
              </a:rPr>
              <a:t> </a:t>
            </a:r>
            <a:r>
              <a:rPr lang="th-TH" sz="1400" b="1" dirty="0" smtClean="0">
                <a:latin typeface="Chulabhorn Likit Text" panose="00000500000000000000" pitchFamily="50" charset="-34"/>
                <a:cs typeface="Chulabhorn Likit Text" panose="00000500000000000000" pitchFamily="50" charset="-34"/>
              </a:rPr>
              <a:t>   ประมาณ</a:t>
            </a:r>
            <a:r>
              <a:rPr lang="th-TH" sz="1400" b="1" dirty="0">
                <a:latin typeface="Chulabhorn Likit Text" panose="00000500000000000000" pitchFamily="50" charset="-34"/>
                <a:cs typeface="Chulabhorn Likit Text" panose="00000500000000000000" pitchFamily="50" charset="-34"/>
              </a:rPr>
              <a:t>การกระแสเงินสด ณ 30 มิ.ย.66 	 	 </a:t>
            </a:r>
            <a:r>
              <a:rPr lang="th-TH" sz="1400" b="1" dirty="0" smtClean="0">
                <a:latin typeface="Chulabhorn Likit Text" panose="00000500000000000000" pitchFamily="50" charset="-34"/>
                <a:cs typeface="Chulabhorn Likit Text" panose="00000500000000000000" pitchFamily="50" charset="-34"/>
              </a:rPr>
              <a:t>2,192,110,268.04</a:t>
            </a:r>
            <a:r>
              <a:rPr lang="th-TH" sz="1400" b="1" dirty="0">
                <a:latin typeface="Chulabhorn Likit Text" panose="00000500000000000000" pitchFamily="50" charset="-34"/>
                <a:cs typeface="Chulabhorn Likit Text" panose="00000500000000000000" pitchFamily="50" charset="-34"/>
              </a:rPr>
              <a:t> </a:t>
            </a:r>
            <a:r>
              <a:rPr lang="th-TH" sz="1400" b="1" dirty="0" smtClean="0">
                <a:latin typeface="Chulabhorn Likit Text" panose="00000500000000000000" pitchFamily="50" charset="-34"/>
                <a:cs typeface="Chulabhorn Likit Text" panose="00000500000000000000" pitchFamily="50" charset="-34"/>
              </a:rPr>
              <a:t>  บาท </a:t>
            </a:r>
            <a:r>
              <a:rPr lang="th-TH" sz="1400" b="1" dirty="0">
                <a:latin typeface="Chulabhorn Likit Text" panose="00000500000000000000" pitchFamily="50" charset="-34"/>
                <a:cs typeface="Chulabhorn Likit Text" panose="00000500000000000000" pitchFamily="50" charset="-34"/>
              </a:rPr>
              <a:t>	</a:t>
            </a:r>
            <a:r>
              <a:rPr lang="th-TH" sz="1400" b="1" dirty="0" smtClean="0">
                <a:latin typeface="Chulabhorn Likit Text" panose="00000500000000000000" pitchFamily="50" charset="-34"/>
                <a:cs typeface="Chulabhorn Likit Text" panose="00000500000000000000" pitchFamily="50" charset="-34"/>
              </a:rPr>
              <a:t/>
            </a:r>
            <a:br>
              <a:rPr lang="th-TH" sz="1400" b="1" dirty="0" smtClean="0">
                <a:latin typeface="Chulabhorn Likit Text" panose="00000500000000000000" pitchFamily="50" charset="-34"/>
                <a:cs typeface="Chulabhorn Likit Text" panose="00000500000000000000" pitchFamily="50" charset="-34"/>
              </a:rPr>
            </a:br>
            <a:r>
              <a:rPr lang="th-TH" sz="1400" b="1" dirty="0" smtClean="0">
                <a:latin typeface="Chulabhorn Likit Text" panose="00000500000000000000" pitchFamily="50" charset="-34"/>
                <a:cs typeface="Chulabhorn Likit Text" panose="00000500000000000000" pitchFamily="50" charset="-34"/>
              </a:rPr>
              <a:t>          </a:t>
            </a:r>
            <a:r>
              <a:rPr lang="th-TH" sz="1400" b="1" dirty="0" smtClean="0">
                <a:solidFill>
                  <a:srgbClr val="00B05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3" panose="05040102010807070707" pitchFamily="18" charset="2"/>
              </a:rPr>
              <a:t> </a:t>
            </a:r>
            <a:r>
              <a:rPr lang="th-TH" sz="1400" b="1" dirty="0" smtClean="0">
                <a:latin typeface="Chulabhorn Likit Text" panose="00000500000000000000" pitchFamily="50" charset="-34"/>
                <a:cs typeface="Chulabhorn Likit Text" panose="00000500000000000000" pitchFamily="50" charset="-34"/>
              </a:rPr>
              <a:t>งบประมาณ</a:t>
            </a:r>
            <a:r>
              <a:rPr lang="th-TH" sz="1400" b="1" dirty="0">
                <a:latin typeface="Chulabhorn Likit Text" panose="00000500000000000000" pitchFamily="50" charset="-34"/>
                <a:cs typeface="Chulabhorn Likit Text" panose="00000500000000000000" pitchFamily="50" charset="-34"/>
              </a:rPr>
              <a:t>ที่ใช้จัดทำแผนฯ ปี 2566	  	</a:t>
            </a:r>
            <a:r>
              <a:rPr lang="th-TH" sz="1400" b="1" dirty="0" smtClean="0">
                <a:latin typeface="Chulabhorn Likit Text" panose="00000500000000000000" pitchFamily="50" charset="-34"/>
                <a:cs typeface="Chulabhorn Likit Text" panose="00000500000000000000" pitchFamily="50" charset="-34"/>
              </a:rPr>
              <a:t>          1,338,401,686.00   บาท</a:t>
            </a:r>
            <a:endParaRPr lang="th-TH" sz="1400" b="1" dirty="0">
              <a:latin typeface="Chulabhorn Likit Text" panose="00000500000000000000" pitchFamily="50" charset="-34"/>
              <a:cs typeface="Chulabhorn Likit Text" panose="00000500000000000000" pitchFamily="50" charset="-34"/>
            </a:endParaRPr>
          </a:p>
          <a:p>
            <a:pPr>
              <a:lnSpc>
                <a:spcPct val="130000"/>
              </a:lnSpc>
              <a:spcAft>
                <a:spcPts val="500"/>
              </a:spcAft>
            </a:pPr>
            <a:r>
              <a:rPr lang="th-TH" sz="1400" dirty="0">
                <a:latin typeface="Chulabhorn Likit Text" panose="00000500000000000000" pitchFamily="50" charset="-34"/>
                <a:cs typeface="Chulabhorn Likit Text" panose="00000500000000000000" pitchFamily="50" charset="-34"/>
              </a:rPr>
              <a:t>           	       - งบบริหาร				  </a:t>
            </a:r>
            <a:r>
              <a:rPr lang="th-TH" sz="1400" dirty="0" smtClean="0">
                <a:latin typeface="Chulabhorn Likit Text" panose="00000500000000000000" pitchFamily="50" charset="-34"/>
                <a:cs typeface="Chulabhorn Likit Text" panose="00000500000000000000" pitchFamily="50" charset="-34"/>
              </a:rPr>
              <a:t>                      268,401,686.00   บาท</a:t>
            </a:r>
            <a:endParaRPr lang="th-TH" sz="1400" dirty="0">
              <a:latin typeface="Chulabhorn Likit Text" panose="00000500000000000000" pitchFamily="50" charset="-34"/>
              <a:cs typeface="Chulabhorn Likit Text" panose="00000500000000000000" pitchFamily="50" charset="-34"/>
            </a:endParaRPr>
          </a:p>
          <a:p>
            <a:pPr>
              <a:lnSpc>
                <a:spcPct val="130000"/>
              </a:lnSpc>
              <a:spcAft>
                <a:spcPts val="500"/>
              </a:spcAft>
            </a:pPr>
            <a:r>
              <a:rPr lang="th-TH" sz="1400" dirty="0">
                <a:latin typeface="Chulabhorn Likit Text" panose="00000500000000000000" pitchFamily="50" charset="-34"/>
                <a:cs typeface="Chulabhorn Likit Text" panose="00000500000000000000" pitchFamily="50" charset="-34"/>
              </a:rPr>
              <a:t>            	       - งบเงินอุดหนุน		              		     70,000,000.00 </a:t>
            </a:r>
            <a:r>
              <a:rPr lang="th-TH" sz="1400" dirty="0" smtClean="0">
                <a:latin typeface="Chulabhorn Likit Text" panose="00000500000000000000" pitchFamily="50" charset="-34"/>
                <a:cs typeface="Chulabhorn Likit Text" panose="00000500000000000000" pitchFamily="50" charset="-34"/>
              </a:rPr>
              <a:t>  บาท</a:t>
            </a:r>
            <a:endParaRPr lang="th-TH" sz="1400" dirty="0">
              <a:latin typeface="Chulabhorn Likit Text" panose="00000500000000000000" pitchFamily="50" charset="-34"/>
              <a:cs typeface="Chulabhorn Likit Text" panose="00000500000000000000" pitchFamily="50" charset="-34"/>
            </a:endParaRPr>
          </a:p>
          <a:p>
            <a:pPr>
              <a:lnSpc>
                <a:spcPct val="130000"/>
              </a:lnSpc>
              <a:spcAft>
                <a:spcPts val="500"/>
              </a:spcAft>
            </a:pPr>
            <a:r>
              <a:rPr lang="th-TH" sz="1400" dirty="0">
                <a:latin typeface="Chulabhorn Likit Text" panose="00000500000000000000" pitchFamily="50" charset="-34"/>
                <a:cs typeface="Chulabhorn Likit Text" panose="00000500000000000000" pitchFamily="50" charset="-34"/>
              </a:rPr>
              <a:t>           	        - งบเงินทุนหมุนเวียน			 </a:t>
            </a:r>
            <a:r>
              <a:rPr lang="th-TH" sz="1400" dirty="0" smtClean="0">
                <a:latin typeface="Chulabhorn Likit Text" panose="00000500000000000000" pitchFamily="50" charset="-34"/>
                <a:cs typeface="Chulabhorn Likit Text" panose="00000500000000000000" pitchFamily="50" charset="-34"/>
              </a:rPr>
              <a:t>        1,000,000,000.00   บาท</a:t>
            </a:r>
            <a:endParaRPr lang="th-TH" sz="1400" dirty="0">
              <a:latin typeface="Chulabhorn Likit Text" panose="00000500000000000000" pitchFamily="50" charset="-34"/>
              <a:cs typeface="Chulabhorn Likit Text" panose="00000500000000000000" pitchFamily="50" charset="-34"/>
            </a:endParaRPr>
          </a:p>
          <a:p>
            <a:pPr>
              <a:lnSpc>
                <a:spcPct val="130000"/>
              </a:lnSpc>
              <a:spcAft>
                <a:spcPts val="500"/>
              </a:spcAft>
            </a:pPr>
            <a:r>
              <a:rPr lang="th-TH" sz="1400" b="1" dirty="0">
                <a:latin typeface="Chulabhorn Likit Text" panose="00000500000000000000" pitchFamily="50" charset="-34"/>
                <a:cs typeface="Chulabhorn Likit Text" panose="00000500000000000000" pitchFamily="50" charset="-34"/>
              </a:rPr>
              <a:t>	            งบประมาณคงเหลือ			   </a:t>
            </a:r>
            <a:r>
              <a:rPr lang="th-TH" sz="1400" b="1" dirty="0" smtClean="0">
                <a:latin typeface="Chulabhorn Likit Text" panose="00000500000000000000" pitchFamily="50" charset="-34"/>
                <a:cs typeface="Chulabhorn Likit Text" panose="00000500000000000000" pitchFamily="50" charset="-34"/>
              </a:rPr>
              <a:t>                    853,708,582.04   บาท</a:t>
            </a:r>
            <a:endParaRPr lang="th-TH" sz="1400" b="1" dirty="0">
              <a:latin typeface="Chulabhorn Likit Text" panose="00000500000000000000" pitchFamily="50" charset="-34"/>
              <a:cs typeface="Chulabhorn Likit Text" panose="00000500000000000000" pitchFamily="50" charset="-34"/>
            </a:endParaRPr>
          </a:p>
          <a:p>
            <a:pPr>
              <a:lnSpc>
                <a:spcPct val="130000"/>
              </a:lnSpc>
              <a:spcAft>
                <a:spcPts val="500"/>
              </a:spcAft>
            </a:pPr>
            <a:endParaRPr lang="th-TH" sz="1100" dirty="0">
              <a:latin typeface="Chulabhorn Likit Text" panose="00000500000000000000" pitchFamily="50" charset="-34"/>
              <a:cs typeface="Chulabhorn Likit Text" panose="00000500000000000000" pitchFamily="50" charset="-34"/>
            </a:endParaRPr>
          </a:p>
          <a:p>
            <a:pPr>
              <a:lnSpc>
                <a:spcPct val="130000"/>
              </a:lnSpc>
              <a:spcAft>
                <a:spcPts val="500"/>
              </a:spcAft>
            </a:pPr>
            <a:endParaRPr lang="th-TH" sz="1100" dirty="0">
              <a:latin typeface="Chulabhorn Likit Text" panose="00000500000000000000" pitchFamily="50" charset="-34"/>
              <a:cs typeface="Chulabhorn Likit Text" panose="00000500000000000000" pitchFamily="50" charset="-34"/>
            </a:endParaRPr>
          </a:p>
        </p:txBody>
      </p:sp>
      <p:grpSp>
        <p:nvGrpSpPr>
          <p:cNvPr id="4"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a:solidFill>
                    <a:schemeClr val="bg1"/>
                  </a:solidFill>
                  <a:latin typeface="Chulabhorn Likit Text" panose="00000500000000000000" pitchFamily="50" charset="-34"/>
                  <a:cs typeface="Chulabhorn Likit Text" panose="00000500000000000000" pitchFamily="50" charset="-34"/>
                </a:rPr>
                <a:t>5.2 ร่างแผนการดำเนินงานและแผนการใช้จ่ายงบประมาณ กองทุนพัฒนาบทบาท</a:t>
              </a:r>
              <a:r>
                <a:rPr lang="th-TH" sz="1600" b="1" spc="-50" dirty="0" smtClean="0">
                  <a:solidFill>
                    <a:schemeClr val="bg1"/>
                  </a:solidFill>
                  <a:latin typeface="Chulabhorn Likit Text" panose="00000500000000000000" pitchFamily="50" charset="-34"/>
                  <a:cs typeface="Chulabhorn Likit Text" panose="00000500000000000000" pitchFamily="50" charset="-34"/>
                </a:rPr>
                <a:t>สตรี  ประจำปี</a:t>
              </a:r>
              <a:r>
                <a:rPr lang="th-TH" sz="1600" b="1" spc="-50" dirty="0">
                  <a:solidFill>
                    <a:schemeClr val="bg1"/>
                  </a:solidFill>
                  <a:latin typeface="Chulabhorn Likit Text" panose="00000500000000000000" pitchFamily="50" charset="-34"/>
                  <a:cs typeface="Chulabhorn Likit Text" panose="00000500000000000000" pitchFamily="50" charset="-34"/>
                </a:rPr>
                <a:t>งบประมาณ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2567</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grpSp>
        <p:nvGrpSpPr>
          <p:cNvPr id="8" name="Group 7"/>
          <p:cNvGrpSpPr/>
          <p:nvPr/>
        </p:nvGrpSpPr>
        <p:grpSpPr>
          <a:xfrm>
            <a:off x="-23583" y="5154909"/>
            <a:ext cx="10183585" cy="694389"/>
            <a:chOff x="-23583" y="5134125"/>
            <a:chExt cx="10183585" cy="715174"/>
          </a:xfrm>
        </p:grpSpPr>
        <p:grpSp>
          <p:nvGrpSpPr>
            <p:cNvPr id="9"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6"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21"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2"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3"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7"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8"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9"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0"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11"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12"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3"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4"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5"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4"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312092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5852" y="910083"/>
            <a:ext cx="10028297" cy="500319"/>
          </a:xfrm>
          <a:prstGeom prst="roundRect">
            <a:avLst/>
          </a:prstGeom>
          <a:solidFill>
            <a:schemeClr val="accent2">
              <a:lumMod val="20000"/>
              <a:lumOff val="80000"/>
            </a:schemeClr>
          </a:solidFill>
          <a:ln w="19050" cmpd="dbl">
            <a:no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chor="ctr">
            <a:normAutofit/>
          </a:bodyPr>
          <a:lstStyle/>
          <a:p>
            <a:r>
              <a:rPr lang="th-TH" sz="1800" b="1" dirty="0">
                <a:latin typeface="Chulabhorn Likit Text" panose="00000500000000000000" pitchFamily="50" charset="-34"/>
                <a:cs typeface="Chulabhorn Likit Text" panose="00000500000000000000" pitchFamily="50" charset="-34"/>
              </a:rPr>
              <a:t>กรอบวงเงินงบประมาณ ปี 2567 </a:t>
            </a:r>
            <a:r>
              <a:rPr lang="en-US" sz="1800" b="1" dirty="0">
                <a:latin typeface="Chulabhorn Likit Text" panose="00000500000000000000" pitchFamily="50" charset="-34"/>
                <a:cs typeface="Chulabhorn Likit Text" panose="00000500000000000000" pitchFamily="50" charset="-34"/>
              </a:rPr>
              <a:t>:  </a:t>
            </a:r>
            <a:r>
              <a:rPr lang="th-TH" sz="1800" b="1" dirty="0">
                <a:latin typeface="Chulabhorn Likit Text" panose="00000500000000000000" pitchFamily="50" charset="-34"/>
                <a:cs typeface="Chulabhorn Likit Text" panose="00000500000000000000" pitchFamily="50" charset="-34"/>
              </a:rPr>
              <a:t>จำนวน 1,338,401,686 บาท</a:t>
            </a:r>
          </a:p>
        </p:txBody>
      </p:sp>
      <p:sp>
        <p:nvSpPr>
          <p:cNvPr id="6" name="ชื่อเรื่อง 1"/>
          <p:cNvSpPr txBox="1">
            <a:spLocks/>
          </p:cNvSpPr>
          <p:nvPr/>
        </p:nvSpPr>
        <p:spPr>
          <a:xfrm>
            <a:off x="65852" y="0"/>
            <a:ext cx="10028297" cy="882723"/>
          </a:xfrm>
          <a:prstGeom prst="rect">
            <a:avLst/>
          </a:prstGeom>
          <a:solidFill>
            <a:srgbClr val="E1CACA"/>
          </a:solidFill>
          <a:scene3d>
            <a:camera prst="orthographicFront"/>
            <a:lightRig rig="threePt" dir="t"/>
          </a:scene3d>
          <a:sp3d>
            <a:bevelT/>
          </a:sp3d>
        </p:spPr>
        <p:txBody>
          <a:bodyPr vert="horz" lIns="76200" tIns="38100" rIns="76200" bIns="3810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กรอบวงเงินงบประมาณตามแผนการดำเนินงานและแผนการใช้จ่ายงบประมาณ </a:t>
            </a:r>
          </a:p>
          <a:p>
            <a:pPr>
              <a:lnSpc>
                <a:spcPct val="120000"/>
              </a:lnSpc>
            </a:pPr>
            <a:r>
              <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กองทุนพัฒนาบทบาทสตรี ประจำปีงบประมาณ พ.ศ. 2567</a:t>
            </a:r>
          </a:p>
        </p:txBody>
      </p:sp>
      <p:sp>
        <p:nvSpPr>
          <p:cNvPr id="22" name="ชื่อเรื่อง 1"/>
          <p:cNvSpPr txBox="1">
            <a:spLocks/>
          </p:cNvSpPr>
          <p:nvPr/>
        </p:nvSpPr>
        <p:spPr>
          <a:xfrm>
            <a:off x="1913444" y="1423925"/>
            <a:ext cx="6333112" cy="540000"/>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vert="horz" lIns="76200" tIns="38100" rIns="76200" bIns="3810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1400" b="1" dirty="0">
                <a:latin typeface="Chulabhorn Likit Text" panose="00000500000000000000" pitchFamily="50" charset="-34"/>
                <a:cs typeface="Chulabhorn Likit Text" panose="00000500000000000000" pitchFamily="50" charset="-34"/>
              </a:rPr>
              <a:t>งบบริหาร  </a:t>
            </a:r>
            <a:r>
              <a:rPr lang="en-US" sz="1400" b="1" dirty="0">
                <a:latin typeface="Chulabhorn Likit Text" panose="00000500000000000000" pitchFamily="50" charset="-34"/>
                <a:cs typeface="Chulabhorn Likit Text" panose="00000500000000000000" pitchFamily="50" charset="-34"/>
              </a:rPr>
              <a:t>: </a:t>
            </a:r>
            <a:r>
              <a:rPr lang="th-TH" sz="1400" b="1" dirty="0">
                <a:latin typeface="Chulabhorn Likit Text" panose="00000500000000000000" pitchFamily="50" charset="-34"/>
                <a:cs typeface="Chulabhorn Likit Text" panose="00000500000000000000" pitchFamily="50" charset="-34"/>
              </a:rPr>
              <a:t> รวมเป็นเงิน  268,401,686 บาท</a:t>
            </a:r>
            <a:endParaRPr lang="th-TH" sz="1400" dirty="0">
              <a:latin typeface="Chulabhorn Likit Text" panose="00000500000000000000" pitchFamily="50" charset="-34"/>
              <a:cs typeface="Chulabhorn Likit Text" panose="00000500000000000000" pitchFamily="50" charset="-34"/>
            </a:endParaRPr>
          </a:p>
        </p:txBody>
      </p:sp>
      <p:sp>
        <p:nvSpPr>
          <p:cNvPr id="23" name="กล่องข้อความ 22"/>
          <p:cNvSpPr txBox="1"/>
          <p:nvPr/>
        </p:nvSpPr>
        <p:spPr>
          <a:xfrm>
            <a:off x="1913444" y="1989926"/>
            <a:ext cx="6333112" cy="7755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20000"/>
              </a:lnSpc>
              <a:tabLst>
                <a:tab pos="149225" algn="l"/>
                <a:tab pos="3771900" algn="l"/>
              </a:tabLst>
            </a:pPr>
            <a:r>
              <a:rPr lang="th-TH" sz="1200" dirty="0">
                <a:latin typeface="Chulabhorn Likit Text" panose="00000500000000000000" pitchFamily="50" charset="-34"/>
                <a:cs typeface="Chulabhorn Likit Text" panose="00000500000000000000" pitchFamily="50" charset="-34"/>
              </a:rPr>
              <a:t>	</a:t>
            </a:r>
            <a:r>
              <a:rPr lang="th-TH" sz="1200" b="1" dirty="0">
                <a:solidFill>
                  <a:srgbClr val="FF660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2" panose="05020102010507070707" pitchFamily="18" charset="2"/>
              </a:rPr>
              <a:t></a:t>
            </a:r>
            <a:r>
              <a:rPr lang="th-TH" sz="1200" b="1" dirty="0">
                <a:latin typeface="Chulabhorn Likit Text" panose="00000500000000000000" pitchFamily="50" charset="-34"/>
                <a:cs typeface="Chulabhorn Likit Text" panose="00000500000000000000" pitchFamily="50" charset="-34"/>
              </a:rPr>
              <a:t> งบบุคลากร 	</a:t>
            </a:r>
            <a:r>
              <a:rPr lang="en-US" sz="1200" b="1" dirty="0">
                <a:latin typeface="Chulabhorn Likit Text" panose="00000500000000000000" pitchFamily="50" charset="-34"/>
                <a:cs typeface="Chulabhorn Likit Text" panose="00000500000000000000" pitchFamily="50" charset="-34"/>
              </a:rPr>
              <a:t> </a:t>
            </a:r>
            <a:r>
              <a:rPr lang="en-US" sz="1200" b="1" dirty="0" smtClean="0">
                <a:latin typeface="Chulabhorn Likit Text" panose="00000500000000000000" pitchFamily="50" charset="-34"/>
                <a:cs typeface="Chulabhorn Likit Text" panose="00000500000000000000" pitchFamily="50" charset="-34"/>
              </a:rPr>
              <a:t>72,649,096  </a:t>
            </a:r>
            <a:r>
              <a:rPr lang="th-TH" sz="1200" b="1" dirty="0" smtClean="0">
                <a:latin typeface="Chulabhorn Likit Text" panose="00000500000000000000" pitchFamily="50" charset="-34"/>
                <a:cs typeface="Chulabhorn Likit Text" panose="00000500000000000000" pitchFamily="50" charset="-34"/>
              </a:rPr>
              <a:t>บาท</a:t>
            </a:r>
            <a:endParaRPr lang="th-TH" sz="1200" b="1" dirty="0">
              <a:latin typeface="Chulabhorn Likit Text" panose="00000500000000000000" pitchFamily="50" charset="-34"/>
              <a:cs typeface="Chulabhorn Likit Text" panose="00000500000000000000" pitchFamily="50" charset="-34"/>
            </a:endParaRPr>
          </a:p>
          <a:p>
            <a:pPr algn="ctr">
              <a:lnSpc>
                <a:spcPct val="130000"/>
              </a:lnSpc>
              <a:tabLst>
                <a:tab pos="149225" algn="l"/>
                <a:tab pos="3771900" algn="l"/>
              </a:tabLst>
            </a:pPr>
            <a:r>
              <a:rPr lang="th-TH" sz="1200" dirty="0">
                <a:latin typeface="Chulabhorn Likit Text" panose="00000500000000000000" pitchFamily="50" charset="-34"/>
                <a:cs typeface="Chulabhorn Likit Text" panose="00000500000000000000" pitchFamily="50" charset="-34"/>
              </a:rPr>
              <a:t>	</a:t>
            </a:r>
            <a:r>
              <a:rPr lang="th-TH" sz="1200" dirty="0" smtClean="0">
                <a:latin typeface="Chulabhorn Likit Text" panose="00000500000000000000" pitchFamily="50" charset="-34"/>
                <a:cs typeface="Chulabhorn Likit Text" panose="00000500000000000000" pitchFamily="50" charset="-34"/>
              </a:rPr>
              <a:t>   ค่าจ้าง</a:t>
            </a:r>
            <a:r>
              <a:rPr lang="th-TH" sz="1200" dirty="0">
                <a:latin typeface="Chulabhorn Likit Text" panose="00000500000000000000" pitchFamily="50" charset="-34"/>
                <a:cs typeface="Chulabhorn Likit Text" panose="00000500000000000000" pitchFamily="50" charset="-34"/>
              </a:rPr>
              <a:t>ลูกจ้างกองทุน	   </a:t>
            </a:r>
            <a:r>
              <a:rPr lang="th-TH" sz="1200" dirty="0" smtClean="0">
                <a:latin typeface="Chulabhorn Likit Text" panose="00000500000000000000" pitchFamily="50" charset="-34"/>
                <a:cs typeface="Chulabhorn Likit Text" panose="00000500000000000000" pitchFamily="50" charset="-34"/>
              </a:rPr>
              <a:t>3,444,000  บาท</a:t>
            </a:r>
            <a:endParaRPr lang="th-TH" sz="1200" dirty="0">
              <a:latin typeface="Chulabhorn Likit Text" panose="00000500000000000000" pitchFamily="50" charset="-34"/>
              <a:cs typeface="Chulabhorn Likit Text" panose="00000500000000000000" pitchFamily="50" charset="-34"/>
            </a:endParaRPr>
          </a:p>
          <a:p>
            <a:pPr algn="ctr">
              <a:lnSpc>
                <a:spcPct val="120000"/>
              </a:lnSpc>
              <a:tabLst>
                <a:tab pos="149225" algn="l"/>
                <a:tab pos="3771900" algn="l"/>
              </a:tabLst>
            </a:pPr>
            <a:r>
              <a:rPr lang="th-TH" sz="1200" dirty="0" smtClean="0">
                <a:latin typeface="Chulabhorn Likit Text" panose="00000500000000000000" pitchFamily="50" charset="-34"/>
                <a:cs typeface="Chulabhorn Likit Text" panose="00000500000000000000" pitchFamily="50" charset="-34"/>
              </a:rPr>
              <a:t>       ค่าตอบแทน</a:t>
            </a:r>
            <a:r>
              <a:rPr lang="th-TH" sz="1200" dirty="0">
                <a:latin typeface="Chulabhorn Likit Text" panose="00000500000000000000" pitchFamily="50" charset="-34"/>
                <a:cs typeface="Chulabhorn Likit Text" panose="00000500000000000000" pitchFamily="50" charset="-34"/>
              </a:rPr>
              <a:t>พนักงานกองทุน            	</a:t>
            </a:r>
            <a:r>
              <a:rPr lang="th-TH" sz="1200" dirty="0" smtClean="0">
                <a:latin typeface="Chulabhorn Likit Text" panose="00000500000000000000" pitchFamily="50" charset="-34"/>
                <a:cs typeface="Chulabhorn Likit Text" panose="00000500000000000000" pitchFamily="50" charset="-34"/>
              </a:rPr>
              <a:t> 69,205,096  บาท</a:t>
            </a:r>
            <a:endParaRPr lang="th-TH" sz="1200" dirty="0">
              <a:latin typeface="Chulabhorn Likit Text" panose="00000500000000000000" pitchFamily="50" charset="-34"/>
              <a:cs typeface="Chulabhorn Likit Text" panose="00000500000000000000" pitchFamily="50" charset="-34"/>
            </a:endParaRPr>
          </a:p>
        </p:txBody>
      </p:sp>
      <p:sp>
        <p:nvSpPr>
          <p:cNvPr id="24" name="กล่องข้อความ 23"/>
          <p:cNvSpPr txBox="1"/>
          <p:nvPr/>
        </p:nvSpPr>
        <p:spPr>
          <a:xfrm>
            <a:off x="1913444" y="2804224"/>
            <a:ext cx="6333112" cy="15188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30000"/>
              </a:lnSpc>
              <a:tabLst>
                <a:tab pos="149994" algn="l"/>
              </a:tabLst>
            </a:pPr>
            <a:r>
              <a:rPr lang="th-TH" sz="1200" b="1" dirty="0">
                <a:solidFill>
                  <a:srgbClr val="FF660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2" panose="05020102010507070707" pitchFamily="18" charset="2"/>
              </a:rPr>
              <a:t> </a:t>
            </a:r>
            <a:r>
              <a:rPr lang="th-TH" sz="1200" b="1" dirty="0">
                <a:latin typeface="Chulabhorn Likit Text" panose="00000500000000000000" pitchFamily="50" charset="-34"/>
                <a:cs typeface="Chulabhorn Likit Text" panose="00000500000000000000" pitchFamily="50" charset="-34"/>
              </a:rPr>
              <a:t> งบดำเนินงาน	    			     </a:t>
            </a:r>
            <a:r>
              <a:rPr lang="th-TH" sz="1200" b="1" dirty="0" smtClean="0">
                <a:latin typeface="Chulabhorn Likit Text" panose="00000500000000000000" pitchFamily="50" charset="-34"/>
                <a:cs typeface="Chulabhorn Likit Text" panose="00000500000000000000" pitchFamily="50" charset="-34"/>
              </a:rPr>
              <a:t>                   191,890,790  บาท</a:t>
            </a:r>
            <a:endParaRPr lang="th-TH" sz="1200" b="1" dirty="0">
              <a:latin typeface="Chulabhorn Likit Text" panose="00000500000000000000" pitchFamily="50" charset="-34"/>
              <a:cs typeface="Chulabhorn Likit Text" panose="00000500000000000000" pitchFamily="50" charset="-34"/>
            </a:endParaRPr>
          </a:p>
          <a:p>
            <a:pPr algn="ct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ค่าตอบแทน	           			            </a:t>
            </a:r>
            <a:r>
              <a:rPr lang="th-TH" sz="1200" dirty="0" smtClean="0">
                <a:latin typeface="Chulabhorn Likit Text" panose="00000500000000000000" pitchFamily="50" charset="-34"/>
                <a:cs typeface="Chulabhorn Likit Text" panose="00000500000000000000" pitchFamily="50" charset="-34"/>
              </a:rPr>
              <a:t>             36,525,000  บาท</a:t>
            </a:r>
            <a:endParaRPr lang="th-TH" sz="1200" dirty="0">
              <a:latin typeface="Chulabhorn Likit Text" panose="00000500000000000000" pitchFamily="50" charset="-34"/>
              <a:cs typeface="Chulabhorn Likit Text" panose="00000500000000000000" pitchFamily="50" charset="-34"/>
            </a:endParaRPr>
          </a:p>
          <a:p>
            <a:pPr algn="ct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ค่าใช้สอย		              		       </a:t>
            </a:r>
            <a:r>
              <a:rPr lang="th-TH" sz="1200" dirty="0" smtClean="0">
                <a:latin typeface="Chulabhorn Likit Text" panose="00000500000000000000" pitchFamily="50" charset="-34"/>
                <a:cs typeface="Chulabhorn Likit Text" panose="00000500000000000000" pitchFamily="50" charset="-34"/>
              </a:rPr>
              <a:t>      </a:t>
            </a:r>
            <a:r>
              <a:rPr lang="th-TH" sz="1200" dirty="0">
                <a:latin typeface="Chulabhorn Likit Text" panose="00000500000000000000" pitchFamily="50" charset="-34"/>
                <a:cs typeface="Chulabhorn Likit Text" panose="00000500000000000000" pitchFamily="50" charset="-34"/>
              </a:rPr>
              <a:t>130,402,190  </a:t>
            </a:r>
            <a:r>
              <a:rPr lang="th-TH" sz="1200" dirty="0" smtClean="0">
                <a:latin typeface="Chulabhorn Likit Text" panose="00000500000000000000" pitchFamily="50" charset="-34"/>
                <a:cs typeface="Chulabhorn Likit Text" panose="00000500000000000000" pitchFamily="50" charset="-34"/>
              </a:rPr>
              <a:t>บาท</a:t>
            </a:r>
            <a:endParaRPr lang="th-TH" sz="1200" dirty="0">
              <a:latin typeface="Chulabhorn Likit Text" panose="00000500000000000000" pitchFamily="50" charset="-34"/>
              <a:cs typeface="Chulabhorn Likit Text" panose="00000500000000000000" pitchFamily="50" charset="-34"/>
            </a:endParaRPr>
          </a:p>
          <a:p>
            <a:pPr algn="ct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ค่าวัสดุ		                	  	           </a:t>
            </a:r>
            <a:r>
              <a:rPr lang="th-TH" sz="1200" dirty="0" smtClean="0">
                <a:latin typeface="Chulabhorn Likit Text" panose="00000500000000000000" pitchFamily="50" charset="-34"/>
                <a:cs typeface="Chulabhorn Likit Text" panose="00000500000000000000" pitchFamily="50" charset="-34"/>
              </a:rPr>
              <a:t>               12,160,000  บาท</a:t>
            </a:r>
            <a:endParaRPr lang="th-TH" sz="1200" dirty="0">
              <a:latin typeface="Chulabhorn Likit Text" panose="00000500000000000000" pitchFamily="50" charset="-34"/>
              <a:cs typeface="Chulabhorn Likit Text" panose="00000500000000000000" pitchFamily="50" charset="-34"/>
            </a:endParaRPr>
          </a:p>
          <a:p>
            <a:pPr algn="ct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ค่าสาธารณูปโภค	                  	              </a:t>
            </a:r>
            <a:r>
              <a:rPr lang="th-TH" sz="1200" dirty="0" smtClean="0">
                <a:latin typeface="Chulabhorn Likit Text" panose="00000500000000000000" pitchFamily="50" charset="-34"/>
                <a:cs typeface="Chulabhorn Likit Text" panose="00000500000000000000" pitchFamily="50" charset="-34"/>
              </a:rPr>
              <a:t>              4,803,600  บาท</a:t>
            </a:r>
            <a:endParaRPr lang="th-TH" sz="1200" dirty="0">
              <a:latin typeface="Chulabhorn Likit Text" panose="00000500000000000000" pitchFamily="50" charset="-34"/>
              <a:cs typeface="Chulabhorn Likit Text" panose="00000500000000000000" pitchFamily="50" charset="-34"/>
            </a:endParaRPr>
          </a:p>
          <a:p>
            <a:pPr algn="ct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a:t>
            </a:r>
            <a:r>
              <a:rPr lang="th-TH" sz="1200" b="1" dirty="0">
                <a:solidFill>
                  <a:srgbClr val="FF660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2" panose="05020102010507070707" pitchFamily="18" charset="2"/>
              </a:rPr>
              <a:t></a:t>
            </a:r>
            <a:r>
              <a:rPr lang="th-TH" sz="1200" b="1" dirty="0">
                <a:latin typeface="Chulabhorn Likit Text" panose="00000500000000000000" pitchFamily="50" charset="-34"/>
                <a:cs typeface="Chulabhorn Likit Text" panose="00000500000000000000" pitchFamily="50" charset="-34"/>
              </a:rPr>
              <a:t> ค่าใช้จ่ายในการสนับสนุน/ขับเคลื่อน</a:t>
            </a:r>
            <a:r>
              <a:rPr lang="th-TH" sz="1200" b="1" dirty="0" smtClean="0">
                <a:latin typeface="Chulabhorn Likit Text" panose="00000500000000000000" pitchFamily="50" charset="-34"/>
                <a:cs typeface="Chulabhorn Likit Text" panose="00000500000000000000" pitchFamily="50" charset="-34"/>
              </a:rPr>
              <a:t>ยุทธศาสตร์</a:t>
            </a:r>
            <a:r>
              <a:rPr lang="th-TH" sz="1200" b="1" dirty="0">
                <a:latin typeface="Chulabhorn Likit Text" panose="00000500000000000000" pitchFamily="50" charset="-34"/>
                <a:cs typeface="Chulabhorn Likit Text" panose="00000500000000000000" pitchFamily="50" charset="-34"/>
              </a:rPr>
              <a:t> </a:t>
            </a:r>
            <a:r>
              <a:rPr lang="th-TH" sz="1200" b="1" dirty="0" smtClean="0">
                <a:latin typeface="Chulabhorn Likit Text" panose="00000500000000000000" pitchFamily="50" charset="-34"/>
                <a:cs typeface="Chulabhorn Likit Text" panose="00000500000000000000" pitchFamily="50" charset="-34"/>
              </a:rPr>
              <a:t>           8,000,000  บาท</a:t>
            </a:r>
            <a:endParaRPr lang="th-TH" sz="1200" b="1" dirty="0">
              <a:latin typeface="Chulabhorn Likit Text" panose="00000500000000000000" pitchFamily="50" charset="-34"/>
              <a:cs typeface="Chulabhorn Likit Text" panose="00000500000000000000" pitchFamily="50" charset="-34"/>
            </a:endParaRPr>
          </a:p>
        </p:txBody>
      </p:sp>
      <p:sp>
        <p:nvSpPr>
          <p:cNvPr id="25" name="กล่องข้อความ 24"/>
          <p:cNvSpPr txBox="1"/>
          <p:nvPr/>
        </p:nvSpPr>
        <p:spPr>
          <a:xfrm>
            <a:off x="1913444" y="4361802"/>
            <a:ext cx="6333112" cy="8125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30000"/>
              </a:lnSpc>
              <a:tabLst>
                <a:tab pos="149994" algn="l"/>
              </a:tabLst>
            </a:pPr>
            <a:r>
              <a:rPr lang="th-TH" sz="1200" b="1" dirty="0">
                <a:solidFill>
                  <a:srgbClr val="FF660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2" panose="05020102010507070707" pitchFamily="18" charset="2"/>
              </a:rPr>
              <a:t>     </a:t>
            </a:r>
            <a:r>
              <a:rPr lang="th-TH" sz="1200" b="1" dirty="0">
                <a:latin typeface="Chulabhorn Likit Text" panose="00000500000000000000" pitchFamily="50" charset="-34"/>
                <a:cs typeface="Chulabhorn Likit Text" panose="00000500000000000000" pitchFamily="50" charset="-34"/>
              </a:rPr>
              <a:t> งบลงทุน	            			        </a:t>
            </a:r>
            <a:r>
              <a:rPr lang="th-TH" sz="1200" b="1" dirty="0" smtClean="0">
                <a:latin typeface="Chulabhorn Likit Text" panose="00000500000000000000" pitchFamily="50" charset="-34"/>
                <a:cs typeface="Chulabhorn Likit Text" panose="00000500000000000000" pitchFamily="50" charset="-34"/>
              </a:rPr>
              <a:t>            </a:t>
            </a:r>
            <a:r>
              <a:rPr lang="th-TH" sz="1200" b="1" dirty="0">
                <a:latin typeface="Chulabhorn Likit Text" panose="00000500000000000000" pitchFamily="50" charset="-34"/>
                <a:cs typeface="Chulabhorn Likit Text" panose="00000500000000000000" pitchFamily="50" charset="-34"/>
              </a:rPr>
              <a:t>3,861,800  </a:t>
            </a:r>
            <a:r>
              <a:rPr lang="th-TH" sz="1200" b="1" dirty="0" smtClean="0">
                <a:latin typeface="Chulabhorn Likit Text" panose="00000500000000000000" pitchFamily="50" charset="-34"/>
                <a:cs typeface="Chulabhorn Likit Text" panose="00000500000000000000" pitchFamily="50" charset="-34"/>
              </a:rPr>
              <a:t>บาท</a:t>
            </a:r>
            <a:endParaRPr lang="th-TH" sz="1200" b="1" dirty="0">
              <a:latin typeface="Chulabhorn Likit Text" panose="00000500000000000000" pitchFamily="50" charset="-34"/>
              <a:cs typeface="Chulabhorn Likit Text" panose="00000500000000000000" pitchFamily="50" charset="-34"/>
            </a:endParaRPr>
          </a:p>
          <a:p>
            <a:pP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a:t>
            </a:r>
            <a:r>
              <a:rPr lang="th-TH" sz="1200" dirty="0" smtClean="0">
                <a:latin typeface="Chulabhorn Likit Text" panose="00000500000000000000" pitchFamily="50" charset="-34"/>
                <a:cs typeface="Chulabhorn Likit Text" panose="00000500000000000000" pitchFamily="50" charset="-34"/>
              </a:rPr>
              <a:t>          ครุภัณฑ์</a:t>
            </a:r>
            <a:r>
              <a:rPr lang="th-TH" sz="1200" dirty="0">
                <a:latin typeface="Chulabhorn Likit Text" panose="00000500000000000000" pitchFamily="50" charset="-34"/>
                <a:cs typeface="Chulabhorn Likit Text" panose="00000500000000000000" pitchFamily="50" charset="-34"/>
              </a:rPr>
              <a:t>		             		               </a:t>
            </a:r>
            <a:r>
              <a:rPr lang="th-TH" sz="1200" dirty="0" smtClean="0">
                <a:latin typeface="Chulabhorn Likit Text" panose="00000500000000000000" pitchFamily="50" charset="-34"/>
                <a:cs typeface="Chulabhorn Likit Text" panose="00000500000000000000" pitchFamily="50" charset="-34"/>
              </a:rPr>
              <a:t>      3,861,800  บาท</a:t>
            </a:r>
            <a:endParaRPr lang="th-TH" sz="1200" dirty="0">
              <a:latin typeface="Chulabhorn Likit Text" panose="00000500000000000000" pitchFamily="50" charset="-34"/>
              <a:cs typeface="Chulabhorn Likit Text" panose="00000500000000000000" pitchFamily="50" charset="-34"/>
            </a:endParaRPr>
          </a:p>
          <a:p>
            <a:pPr>
              <a:lnSpc>
                <a:spcPct val="130000"/>
              </a:lnSpc>
              <a:tabLst>
                <a:tab pos="149994" algn="l"/>
              </a:tabLst>
            </a:pPr>
            <a:r>
              <a:rPr lang="th-TH" sz="1200" dirty="0">
                <a:latin typeface="Chulabhorn Likit Text" panose="00000500000000000000" pitchFamily="50" charset="-34"/>
                <a:cs typeface="Chulabhorn Likit Text" panose="00000500000000000000" pitchFamily="50" charset="-34"/>
              </a:rPr>
              <a:t>		</a:t>
            </a:r>
            <a:r>
              <a:rPr lang="th-TH" sz="1200" dirty="0" smtClean="0">
                <a:latin typeface="Chulabhorn Likit Text" panose="00000500000000000000" pitchFamily="50" charset="-34"/>
                <a:cs typeface="Chulabhorn Likit Text" panose="00000500000000000000" pitchFamily="50" charset="-34"/>
              </a:rPr>
              <a:t>          ปรับปรุง</a:t>
            </a:r>
            <a:r>
              <a:rPr lang="th-TH" sz="1200" dirty="0">
                <a:latin typeface="Chulabhorn Likit Text" panose="00000500000000000000" pitchFamily="50" charset="-34"/>
                <a:cs typeface="Chulabhorn Likit Text" panose="00000500000000000000" pitchFamily="50" charset="-34"/>
              </a:rPr>
              <a:t>สำนักงาน 			                        </a:t>
            </a:r>
            <a:r>
              <a:rPr lang="th-TH" sz="1200" dirty="0" smtClean="0">
                <a:latin typeface="Chulabhorn Likit Text" panose="00000500000000000000" pitchFamily="50" charset="-34"/>
                <a:cs typeface="Chulabhorn Likit Text" panose="00000500000000000000" pitchFamily="50" charset="-34"/>
              </a:rPr>
              <a:t>                        -  บาท</a:t>
            </a:r>
            <a:endParaRPr lang="th-TH" sz="1200" dirty="0">
              <a:latin typeface="Chulabhorn Likit Text" panose="00000500000000000000" pitchFamily="50" charset="-34"/>
              <a:cs typeface="Chulabhorn Likit Text" panose="00000500000000000000" pitchFamily="50" charset="-34"/>
            </a:endParaRPr>
          </a:p>
        </p:txBody>
      </p:sp>
    </p:spTree>
    <p:extLst>
      <p:ext uri="{BB962C8B-B14F-4D97-AF65-F5344CB8AC3E}">
        <p14:creationId xmlns:p14="http://schemas.microsoft.com/office/powerpoint/2010/main" val="4611216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txBox="1">
            <a:spLocks/>
          </p:cNvSpPr>
          <p:nvPr/>
        </p:nvSpPr>
        <p:spPr>
          <a:xfrm>
            <a:off x="65852" y="1"/>
            <a:ext cx="10028297" cy="806823"/>
          </a:xfrm>
          <a:prstGeom prst="rect">
            <a:avLst/>
          </a:prstGeom>
          <a:solidFill>
            <a:srgbClr val="F1E3FF"/>
          </a:solidFill>
          <a:scene3d>
            <a:camera prst="orthographicFront"/>
            <a:lightRig rig="threePt" dir="t"/>
          </a:scene3d>
          <a:sp3d>
            <a:bevelT/>
          </a:sp3d>
        </p:spPr>
        <p:txBody>
          <a:bodyPr vert="horz" lIns="76200" tIns="38100" rIns="76200" bIns="3810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h-TH" sz="16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แผนการดำเนินงานและแผนการใช้จ่ายงบประมาณ กองทุนพัฒนาบทบาทสตรี </a:t>
            </a:r>
          </a:p>
          <a:p>
            <a:pPr>
              <a:lnSpc>
                <a:spcPct val="120000"/>
              </a:lnSpc>
            </a:pPr>
            <a:r>
              <a:rPr lang="th-TH" sz="16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ประจำปีงบประมาณ พ.ศ. 2567</a:t>
            </a:r>
          </a:p>
        </p:txBody>
      </p:sp>
      <p:sp>
        <p:nvSpPr>
          <p:cNvPr id="14" name="กล่องข้อความ 13"/>
          <p:cNvSpPr txBox="1"/>
          <p:nvPr/>
        </p:nvSpPr>
        <p:spPr>
          <a:xfrm>
            <a:off x="65852" y="1256310"/>
            <a:ext cx="2722173" cy="693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39" indent="-285739" algn="thaiDist">
              <a:lnSpc>
                <a:spcPct val="120000"/>
              </a:lnSpc>
              <a:buFont typeface="Wingdings 3" panose="05040102010807070707" pitchFamily="18" charset="2"/>
              <a:buChar char=""/>
            </a:pPr>
            <a:r>
              <a:rPr lang="th-TH" sz="1100" b="1" dirty="0">
                <a:latin typeface="Chulabhorn Likit Text" panose="00000500000000000000" pitchFamily="50" charset="-34"/>
                <a:cs typeface="Chulabhorn Likit Text" panose="00000500000000000000" pitchFamily="50" charset="-34"/>
              </a:rPr>
              <a:t>จัดสรรตามสัดส่วน ได้แก่</a:t>
            </a:r>
          </a:p>
          <a:p>
            <a:pPr algn="thaiDist">
              <a:lnSpc>
                <a:spcPct val="120000"/>
              </a:lnSpc>
            </a:pPr>
            <a:r>
              <a:rPr lang="th-TH" sz="1100" b="1" dirty="0">
                <a:latin typeface="Chulabhorn Likit Text" panose="00000500000000000000" pitchFamily="50" charset="-34"/>
                <a:cs typeface="Chulabhorn Likit Text" panose="00000500000000000000" pitchFamily="50" charset="-34"/>
              </a:rPr>
              <a:t>1) ขนาดจังหวัด	      </a:t>
            </a:r>
            <a:r>
              <a:rPr lang="th-TH" sz="1100" b="1" dirty="0" smtClean="0">
                <a:latin typeface="Chulabhorn Likit Text" panose="00000500000000000000" pitchFamily="50" charset="-34"/>
                <a:cs typeface="Chulabhorn Likit Text" panose="00000500000000000000" pitchFamily="50" charset="-34"/>
              </a:rPr>
              <a:t>                  ร้อย</a:t>
            </a:r>
            <a:r>
              <a:rPr lang="th-TH" sz="1100" b="1" dirty="0">
                <a:latin typeface="Chulabhorn Likit Text" panose="00000500000000000000" pitchFamily="50" charset="-34"/>
                <a:cs typeface="Chulabhorn Likit Text" panose="00000500000000000000" pitchFamily="50" charset="-34"/>
              </a:rPr>
              <a:t>ละ 70 </a:t>
            </a:r>
          </a:p>
          <a:p>
            <a:pPr algn="thaiDist">
              <a:lnSpc>
                <a:spcPct val="120000"/>
              </a:lnSpc>
            </a:pPr>
            <a:r>
              <a:rPr lang="th-TH" sz="1100" b="1" dirty="0">
                <a:latin typeface="Chulabhorn Likit Text" panose="00000500000000000000" pitchFamily="50" charset="-34"/>
                <a:cs typeface="Chulabhorn Likit Text" panose="00000500000000000000" pitchFamily="50" charset="-34"/>
              </a:rPr>
              <a:t>2) จำนวนสมาชิกประเภทองค์  ร้อยละ 30</a:t>
            </a:r>
          </a:p>
        </p:txBody>
      </p:sp>
      <p:sp>
        <p:nvSpPr>
          <p:cNvPr id="22" name="ชื่อเรื่อง 1"/>
          <p:cNvSpPr txBox="1">
            <a:spLocks/>
          </p:cNvSpPr>
          <p:nvPr/>
        </p:nvSpPr>
        <p:spPr>
          <a:xfrm>
            <a:off x="65852" y="806824"/>
            <a:ext cx="10028296" cy="409675"/>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vert="horz" lIns="76200" tIns="38100" rIns="76200" bIns="3810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1600" b="1" dirty="0">
                <a:latin typeface="Chulabhorn Likit Text" panose="00000500000000000000" pitchFamily="50" charset="-34"/>
                <a:cs typeface="Chulabhorn Likit Text" panose="00000500000000000000" pitchFamily="50" charset="-34"/>
              </a:rPr>
              <a:t>งบเงินอุดหนุน  </a:t>
            </a:r>
            <a:r>
              <a:rPr lang="en-US" sz="1600" b="1" dirty="0">
                <a:latin typeface="Chulabhorn Likit Text" panose="00000500000000000000" pitchFamily="50" charset="-34"/>
                <a:cs typeface="Chulabhorn Likit Text" panose="00000500000000000000" pitchFamily="50" charset="-34"/>
              </a:rPr>
              <a:t>: </a:t>
            </a:r>
            <a:r>
              <a:rPr lang="th-TH" sz="1600" b="1" dirty="0">
                <a:latin typeface="Chulabhorn Likit Text" panose="00000500000000000000" pitchFamily="50" charset="-34"/>
                <a:cs typeface="Chulabhorn Likit Text" panose="00000500000000000000" pitchFamily="50" charset="-34"/>
              </a:rPr>
              <a:t> รวมเป็นเงิน  70,000,000 บาท </a:t>
            </a:r>
            <a:endParaRPr lang="th-TH" sz="1400" dirty="0">
              <a:latin typeface="Chulabhorn Likit Text" panose="00000500000000000000" pitchFamily="50" charset="-34"/>
              <a:cs typeface="Chulabhorn Likit Text" panose="00000500000000000000" pitchFamily="50" charset="-34"/>
            </a:endParaRPr>
          </a:p>
        </p:txBody>
      </p:sp>
      <p:graphicFrame>
        <p:nvGraphicFramePr>
          <p:cNvPr id="23" name="ตาราง 22"/>
          <p:cNvGraphicFramePr>
            <a:graphicFrameLocks noGrp="1"/>
          </p:cNvGraphicFramePr>
          <p:nvPr>
            <p:extLst>
              <p:ext uri="{D42A27DB-BD31-4B8C-83A1-F6EECF244321}">
                <p14:modId xmlns:p14="http://schemas.microsoft.com/office/powerpoint/2010/main" val="3934944555"/>
              </p:ext>
            </p:extLst>
          </p:nvPr>
        </p:nvGraphicFramePr>
        <p:xfrm>
          <a:off x="2859741" y="1236404"/>
          <a:ext cx="7234407" cy="4400688"/>
        </p:xfrm>
        <a:graphic>
          <a:graphicData uri="http://schemas.openxmlformats.org/drawingml/2006/table">
            <a:tbl>
              <a:tblPr firstRow="1" bandRow="1">
                <a:tableStyleId>{BDBED569-4797-4DF1-A0F4-6AAB3CD982D8}</a:tableStyleId>
              </a:tblPr>
              <a:tblGrid>
                <a:gridCol w="322729">
                  <a:extLst>
                    <a:ext uri="{9D8B030D-6E8A-4147-A177-3AD203B41FA5}">
                      <a16:colId xmlns:a16="http://schemas.microsoft.com/office/drawing/2014/main" val="2758309279"/>
                    </a:ext>
                  </a:extLst>
                </a:gridCol>
                <a:gridCol w="970430">
                  <a:extLst>
                    <a:ext uri="{9D8B030D-6E8A-4147-A177-3AD203B41FA5}">
                      <a16:colId xmlns:a16="http://schemas.microsoft.com/office/drawing/2014/main" val="1388275738"/>
                    </a:ext>
                  </a:extLst>
                </a:gridCol>
                <a:gridCol w="393700">
                  <a:extLst>
                    <a:ext uri="{9D8B030D-6E8A-4147-A177-3AD203B41FA5}">
                      <a16:colId xmlns:a16="http://schemas.microsoft.com/office/drawing/2014/main" val="665487300"/>
                    </a:ext>
                  </a:extLst>
                </a:gridCol>
                <a:gridCol w="939800">
                  <a:extLst>
                    <a:ext uri="{9D8B030D-6E8A-4147-A177-3AD203B41FA5}">
                      <a16:colId xmlns:a16="http://schemas.microsoft.com/office/drawing/2014/main" val="63782096"/>
                    </a:ext>
                  </a:extLst>
                </a:gridCol>
                <a:gridCol w="4607748">
                  <a:extLst>
                    <a:ext uri="{9D8B030D-6E8A-4147-A177-3AD203B41FA5}">
                      <a16:colId xmlns:a16="http://schemas.microsoft.com/office/drawing/2014/main" val="1118614602"/>
                    </a:ext>
                  </a:extLst>
                </a:gridCol>
              </a:tblGrid>
              <a:tr h="338396">
                <a:tc>
                  <a:txBody>
                    <a:bodyPr/>
                    <a:lstStyle/>
                    <a:p>
                      <a:pPr algn="ctr"/>
                      <a:r>
                        <a:rPr lang="th-TH" sz="1000" dirty="0" smtClean="0">
                          <a:latin typeface="Chulabhorn Likit Text" panose="00000500000000000000" pitchFamily="50" charset="-34"/>
                          <a:cs typeface="Chulabhorn Likit Text" panose="00000500000000000000" pitchFamily="50" charset="-34"/>
                        </a:rPr>
                        <a:t>ที่</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จังหวัดละ</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รวม</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เป็นเงิน</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รายชื่อจังหวัด</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98206670"/>
                  </a:ext>
                </a:extLst>
              </a:tr>
              <a:tr h="249783">
                <a:tc>
                  <a:txBody>
                    <a:bodyPr/>
                    <a:lstStyle/>
                    <a:p>
                      <a:pPr algn="ctr"/>
                      <a:r>
                        <a:rPr lang="th-TH" sz="1000" b="1" dirty="0" smtClean="0">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latin typeface="Chulabhorn Likit Text" panose="00000500000000000000" pitchFamily="50" charset="-34"/>
                          <a:cs typeface="Chulabhorn Likit Text" panose="00000500000000000000" pitchFamily="50" charset="-34"/>
                        </a:rPr>
                        <a:t>400,000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smtClean="0">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1,600,000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kern="1200" dirty="0" smtClean="0">
                          <a:effectLst/>
                          <a:latin typeface="Chulabhorn Likit Text" panose="00000500000000000000" pitchFamily="50" charset="-34"/>
                          <a:cs typeface="Chulabhorn Likit Text" panose="00000500000000000000" pitchFamily="50" charset="-34"/>
                        </a:rPr>
                        <a:t>กระบี่ พังงา ภูเก็ต ระนอง</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749681308"/>
                  </a:ext>
                </a:extLst>
              </a:tr>
              <a:tr h="426939">
                <a:tc>
                  <a:txBody>
                    <a:bodyPr/>
                    <a:lstStyle/>
                    <a:p>
                      <a:pPr algn="ctr"/>
                      <a:r>
                        <a:rPr lang="th-TH" sz="1000" b="1" dirty="0" smtClean="0">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6,500,000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spc="0" baseline="0" dirty="0" smtClean="0">
                          <a:solidFill>
                            <a:schemeClr val="tx1"/>
                          </a:solidFill>
                          <a:latin typeface="Chulabhorn Likit Text" panose="00000500000000000000" pitchFamily="50" charset="-34"/>
                          <a:cs typeface="Chulabhorn Likit Text" panose="00000500000000000000" pitchFamily="50" charset="-34"/>
                        </a:rPr>
                        <a:t>ชัยนาท ตราด นครนายก ประจวบคีรีขันธ์ มุกดาหาร แม่ฮ่องสอน ยะลา ลำพูน สตูล สมุทรสงคราม สมุทรสาคร สิงห์บุรี อ่างทอง		</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757761982"/>
                  </a:ext>
                </a:extLst>
              </a:tr>
              <a:tr h="426939">
                <a:tc>
                  <a:txBody>
                    <a:bodyPr/>
                    <a:lstStyle/>
                    <a:p>
                      <a:pPr algn="ctr"/>
                      <a:r>
                        <a:rPr lang="th-TH" sz="1000" b="1" dirty="0" smtClean="0">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17</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10,200,000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จันทบุรี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ชุมพร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น่าน</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บึงกาฬ</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ปราจีนบุรี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พะเยา</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พัทลุง</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พิจิตร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เพชรบุรี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แพร่ ยโสธร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สระแก้ว</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หนองคาย</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หนองบัวลำภู</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อำนาจเจริญ</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อุตรดิตถ์</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อุทัยธานี</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591126642"/>
                  </a:ext>
                </a:extLst>
              </a:tr>
              <a:tr h="249783">
                <a:tc>
                  <a:txBody>
                    <a:bodyPr/>
                    <a:lstStyle/>
                    <a:p>
                      <a:pPr algn="ctr"/>
                      <a:r>
                        <a:rPr lang="th-TH" sz="1000" b="1" dirty="0" smtClean="0">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4,800,000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ตรัง</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ตาก</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นครปฐม</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นราธิวาส</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ปัตตานี</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000" b="1" dirty="0" smtClean="0">
                          <a:solidFill>
                            <a:schemeClr val="tx1"/>
                          </a:solidFill>
                          <a:latin typeface="Chulabhorn Likit Text" panose="00000500000000000000" pitchFamily="50" charset="-34"/>
                          <a:cs typeface="Chulabhorn Likit Text" panose="00000500000000000000" pitchFamily="50" charset="-34"/>
                        </a:rPr>
                        <a:t>ระยอง</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427242746"/>
                  </a:ext>
                </a:extLst>
              </a:tr>
              <a:tr h="416305">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9,900,000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กาญจนบุรี กำแพงเพชร ฉะเชิงเทรา</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นครพนม พิษณุโลก ราชบุรี ลำปาง เลย สระบุรี สุโขทัย สุพรรณบุรี</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308684188"/>
                  </a:ext>
                </a:extLst>
              </a:tr>
              <a:tr h="249783">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กรุงเทพมหานคร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ลพบุรี สมุทรปราการ</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466188384"/>
                  </a:ext>
                </a:extLst>
              </a:tr>
              <a:tr h="249783">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7</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1,100,000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6,600,000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กาฬสินธุ์ ชลบุรี นนทบุรี ปทุมธานี พระนครศรีอยุธยา เพชรบูรณ์</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540413188"/>
                  </a:ext>
                </a:extLst>
              </a:tr>
              <a:tr h="249783">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1,200,000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2,400,000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นครสวรรค์ มหาสารคาม</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451445407"/>
                  </a:ext>
                </a:extLst>
              </a:tr>
              <a:tr h="249783">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1,300,000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3,900,000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สงขลา สุราษฎร์ธานี</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อุดรธานี</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487896265"/>
                  </a:ext>
                </a:extLst>
              </a:tr>
              <a:tr h="249783">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1,400,000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2,800,000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ชัยภูมิ</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สกลนคร</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1830458452"/>
                  </a:ext>
                </a:extLst>
              </a:tr>
              <a:tr h="260907">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1,500,000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เชียงราย เชียงใหม่ นครศรีธรรมราช สุรินทร์</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1994958402"/>
                  </a:ext>
                </a:extLst>
              </a:tr>
              <a:tr h="260907">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1,600,000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3,200,000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ขอนแก่น อุบลราชธานี</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1381132798"/>
                  </a:ext>
                </a:extLst>
              </a:tr>
              <a:tr h="260907">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1,700,000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5,100,000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บุรีรัมย์ ร้อยเอ็ด</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ศรีสะเกษ</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4118622088"/>
                  </a:ext>
                </a:extLst>
              </a:tr>
              <a:tr h="260907">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นครราชสีมา</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ส่วนกลาง (สกส.)</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627965892"/>
                  </a:ext>
                </a:extLst>
              </a:tr>
            </a:tbl>
          </a:graphicData>
        </a:graphic>
      </p:graphicFrame>
    </p:spTree>
    <p:extLst>
      <p:ext uri="{BB962C8B-B14F-4D97-AF65-F5344CB8AC3E}">
        <p14:creationId xmlns:p14="http://schemas.microsoft.com/office/powerpoint/2010/main" val="424286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txBox="1">
            <a:spLocks/>
          </p:cNvSpPr>
          <p:nvPr/>
        </p:nvSpPr>
        <p:spPr>
          <a:xfrm>
            <a:off x="65852" y="0"/>
            <a:ext cx="10028297" cy="660400"/>
          </a:xfrm>
          <a:prstGeom prst="rect">
            <a:avLst/>
          </a:prstGeom>
          <a:solidFill>
            <a:srgbClr val="F1E3FF"/>
          </a:solidFill>
          <a:scene3d>
            <a:camera prst="orthographicFront"/>
            <a:lightRig rig="threePt" dir="t"/>
          </a:scene3d>
          <a:sp3d>
            <a:bevelT/>
          </a:sp3d>
        </p:spPr>
        <p:txBody>
          <a:bodyPr vert="horz" lIns="76200" tIns="38100" rIns="76200" bIns="3810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h-TH" sz="175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แผนการดำเนินงานและแผนการใช้จ่ายงบประมาณ กองทุนพัฒนาบทบาทสตรี </a:t>
            </a:r>
          </a:p>
          <a:p>
            <a:pPr>
              <a:lnSpc>
                <a:spcPct val="120000"/>
              </a:lnSpc>
            </a:pPr>
            <a:r>
              <a:rPr lang="th-TH" sz="175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ประจำปีงบประมาณ พ.ศ. 2567</a:t>
            </a:r>
          </a:p>
        </p:txBody>
      </p:sp>
      <p:sp>
        <p:nvSpPr>
          <p:cNvPr id="14" name="กล่องข้อความ 13"/>
          <p:cNvSpPr txBox="1"/>
          <p:nvPr/>
        </p:nvSpPr>
        <p:spPr>
          <a:xfrm>
            <a:off x="65852" y="1005756"/>
            <a:ext cx="2874573" cy="11951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500"/>
              </a:spcAft>
            </a:pPr>
            <a:r>
              <a:rPr lang="th-TH" sz="1100" b="1" dirty="0">
                <a:solidFill>
                  <a:srgbClr val="FF0000"/>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sym typeface="Wingdings 3" panose="05040102010807070707" pitchFamily="18" charset="2"/>
              </a:rPr>
              <a:t></a:t>
            </a:r>
            <a:r>
              <a:rPr lang="th-TH" sz="1100" b="1" dirty="0">
                <a:latin typeface="Chulabhorn Likit Text" panose="00000500000000000000" pitchFamily="50" charset="-34"/>
                <a:cs typeface="Chulabhorn Likit Text" panose="00000500000000000000" pitchFamily="50" charset="-34"/>
              </a:rPr>
              <a:t>จัดสรรตามสัดส่วน  ได้แก่  </a:t>
            </a:r>
            <a:r>
              <a:rPr lang="en-US" sz="1100" b="1" dirty="0">
                <a:latin typeface="Chulabhorn Likit Text" panose="00000500000000000000" pitchFamily="50" charset="-34"/>
                <a:cs typeface="Chulabhorn Likit Text" panose="00000500000000000000" pitchFamily="50" charset="-34"/>
              </a:rPr>
              <a:t>  </a:t>
            </a:r>
            <a:endParaRPr lang="th-TH" sz="1100" b="1" dirty="0">
              <a:latin typeface="Chulabhorn Likit Text" panose="00000500000000000000" pitchFamily="50" charset="-34"/>
              <a:cs typeface="Chulabhorn Likit Text" panose="00000500000000000000" pitchFamily="50" charset="-34"/>
            </a:endParaRPr>
          </a:p>
          <a:p>
            <a:pPr>
              <a:spcAft>
                <a:spcPts val="500"/>
              </a:spcAft>
            </a:pPr>
            <a:r>
              <a:rPr lang="th-TH" sz="1100" b="1" dirty="0">
                <a:latin typeface="Chulabhorn Likit Text" panose="00000500000000000000" pitchFamily="50" charset="-34"/>
                <a:cs typeface="Chulabhorn Likit Text" panose="00000500000000000000" pitchFamily="50" charset="-34"/>
              </a:rPr>
              <a:t>1) การบริหารจัดการหนี้            </a:t>
            </a:r>
            <a:r>
              <a:rPr lang="th-TH" sz="1100" b="1" dirty="0" smtClean="0">
                <a:latin typeface="Chulabhorn Likit Text" panose="00000500000000000000" pitchFamily="50" charset="-34"/>
                <a:cs typeface="Chulabhorn Likit Text" panose="00000500000000000000" pitchFamily="50" charset="-34"/>
              </a:rPr>
              <a:t>      ร้อย</a:t>
            </a:r>
            <a:r>
              <a:rPr lang="th-TH" sz="1100" b="1" dirty="0">
                <a:latin typeface="Chulabhorn Likit Text" panose="00000500000000000000" pitchFamily="50" charset="-34"/>
                <a:cs typeface="Chulabhorn Likit Text" panose="00000500000000000000" pitchFamily="50" charset="-34"/>
              </a:rPr>
              <a:t>ละ 40 </a:t>
            </a:r>
            <a:endParaRPr lang="en-US" sz="1100" b="1" dirty="0">
              <a:latin typeface="Chulabhorn Likit Text" panose="00000500000000000000" pitchFamily="50" charset="-34"/>
              <a:cs typeface="Chulabhorn Likit Text" panose="00000500000000000000" pitchFamily="50" charset="-34"/>
            </a:endParaRPr>
          </a:p>
          <a:p>
            <a:pPr>
              <a:spcAft>
                <a:spcPts val="500"/>
              </a:spcAft>
            </a:pPr>
            <a:r>
              <a:rPr lang="en-US" sz="1100" b="1" dirty="0">
                <a:latin typeface="Chulabhorn Likit Text" panose="00000500000000000000" pitchFamily="50" charset="-34"/>
                <a:cs typeface="Chulabhorn Likit Text" panose="00000500000000000000" pitchFamily="50" charset="-34"/>
              </a:rPr>
              <a:t>2</a:t>
            </a:r>
            <a:r>
              <a:rPr lang="th-TH" sz="1100" b="1" dirty="0">
                <a:latin typeface="Chulabhorn Likit Text" panose="00000500000000000000" pitchFamily="50" charset="-34"/>
                <a:cs typeface="Chulabhorn Likit Text" panose="00000500000000000000" pitchFamily="50" charset="-34"/>
              </a:rPr>
              <a:t>) การรับชำระคืน                   </a:t>
            </a:r>
            <a:r>
              <a:rPr lang="th-TH" sz="1100" b="1" dirty="0" smtClean="0">
                <a:latin typeface="Chulabhorn Likit Text" panose="00000500000000000000" pitchFamily="50" charset="-34"/>
                <a:cs typeface="Chulabhorn Likit Text" panose="00000500000000000000" pitchFamily="50" charset="-34"/>
              </a:rPr>
              <a:t>        </a:t>
            </a:r>
            <a:r>
              <a:rPr lang="th-TH" sz="1100" b="1" dirty="0">
                <a:latin typeface="Chulabhorn Likit Text" panose="00000500000000000000" pitchFamily="50" charset="-34"/>
                <a:cs typeface="Chulabhorn Likit Text" panose="00000500000000000000" pitchFamily="50" charset="-34"/>
              </a:rPr>
              <a:t>ร้อยละ 30</a:t>
            </a:r>
          </a:p>
          <a:p>
            <a:pPr>
              <a:spcAft>
                <a:spcPts val="500"/>
              </a:spcAft>
            </a:pPr>
            <a:r>
              <a:rPr lang="th-TH" sz="1100" b="1" dirty="0">
                <a:latin typeface="Chulabhorn Likit Text" panose="00000500000000000000" pitchFamily="50" charset="-34"/>
                <a:cs typeface="Chulabhorn Likit Text" panose="00000500000000000000" pitchFamily="50" charset="-34"/>
              </a:rPr>
              <a:t>3) จำนวนสมาชิกประเภทบุคคล   </a:t>
            </a:r>
            <a:r>
              <a:rPr lang="th-TH" sz="1100" b="1" dirty="0" smtClean="0">
                <a:latin typeface="Chulabhorn Likit Text" panose="00000500000000000000" pitchFamily="50" charset="-34"/>
                <a:cs typeface="Chulabhorn Likit Text" panose="00000500000000000000" pitchFamily="50" charset="-34"/>
              </a:rPr>
              <a:t>  </a:t>
            </a:r>
            <a:r>
              <a:rPr lang="th-TH" sz="1100" b="1" dirty="0">
                <a:latin typeface="Chulabhorn Likit Text" panose="00000500000000000000" pitchFamily="50" charset="-34"/>
                <a:cs typeface="Chulabhorn Likit Text" panose="00000500000000000000" pitchFamily="50" charset="-34"/>
              </a:rPr>
              <a:t>ร้อยละ 20 </a:t>
            </a:r>
            <a:endParaRPr lang="en-US" sz="1100" b="1" dirty="0">
              <a:latin typeface="Chulabhorn Likit Text" panose="00000500000000000000" pitchFamily="50" charset="-34"/>
              <a:cs typeface="Chulabhorn Likit Text" panose="00000500000000000000" pitchFamily="50" charset="-34"/>
            </a:endParaRPr>
          </a:p>
          <a:p>
            <a:pPr>
              <a:spcAft>
                <a:spcPts val="500"/>
              </a:spcAft>
            </a:pPr>
            <a:r>
              <a:rPr lang="th-TH" sz="1100" b="1" dirty="0">
                <a:latin typeface="Chulabhorn Likit Text" panose="00000500000000000000" pitchFamily="50" charset="-34"/>
                <a:cs typeface="Chulabhorn Likit Text" panose="00000500000000000000" pitchFamily="50" charset="-34"/>
              </a:rPr>
              <a:t>4) ประสิทธิภาพการเบิกจ่าย        </a:t>
            </a:r>
            <a:r>
              <a:rPr lang="th-TH" sz="1100" b="1" dirty="0" smtClean="0">
                <a:latin typeface="Chulabhorn Likit Text" panose="00000500000000000000" pitchFamily="50" charset="-34"/>
                <a:cs typeface="Chulabhorn Likit Text" panose="00000500000000000000" pitchFamily="50" charset="-34"/>
              </a:rPr>
              <a:t>   ร้อย</a:t>
            </a:r>
            <a:r>
              <a:rPr lang="th-TH" sz="1100" b="1" dirty="0">
                <a:latin typeface="Chulabhorn Likit Text" panose="00000500000000000000" pitchFamily="50" charset="-34"/>
                <a:cs typeface="Chulabhorn Likit Text" panose="00000500000000000000" pitchFamily="50" charset="-34"/>
              </a:rPr>
              <a:t>ละ 10</a:t>
            </a:r>
            <a:endParaRPr lang="en-US" sz="1100" b="1" dirty="0">
              <a:latin typeface="Chulabhorn Likit Text" panose="00000500000000000000" pitchFamily="50" charset="-34"/>
              <a:cs typeface="Chulabhorn Likit Text" panose="00000500000000000000" pitchFamily="50" charset="-34"/>
            </a:endParaRPr>
          </a:p>
        </p:txBody>
      </p:sp>
      <p:sp>
        <p:nvSpPr>
          <p:cNvPr id="22" name="ชื่อเรื่อง 1"/>
          <p:cNvSpPr txBox="1">
            <a:spLocks/>
          </p:cNvSpPr>
          <p:nvPr/>
        </p:nvSpPr>
        <p:spPr>
          <a:xfrm>
            <a:off x="65852" y="660400"/>
            <a:ext cx="10028297" cy="336283"/>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vert="horz" lIns="76200" tIns="38100" rIns="76200" bIns="3810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1600" b="1" dirty="0">
                <a:latin typeface="Chulabhorn Likit Text" panose="00000500000000000000" pitchFamily="50" charset="-34"/>
                <a:cs typeface="Chulabhorn Likit Text" panose="00000500000000000000" pitchFamily="50" charset="-34"/>
              </a:rPr>
              <a:t>งบเงินทุนหมุนเวียน  </a:t>
            </a:r>
            <a:r>
              <a:rPr lang="en-US" sz="1600" b="1" dirty="0">
                <a:latin typeface="Chulabhorn Likit Text" panose="00000500000000000000" pitchFamily="50" charset="-34"/>
                <a:cs typeface="Chulabhorn Likit Text" panose="00000500000000000000" pitchFamily="50" charset="-34"/>
              </a:rPr>
              <a:t>: </a:t>
            </a:r>
            <a:r>
              <a:rPr lang="th-TH" sz="1600" b="1" dirty="0">
                <a:latin typeface="Chulabhorn Likit Text" panose="00000500000000000000" pitchFamily="50" charset="-34"/>
                <a:cs typeface="Chulabhorn Likit Text" panose="00000500000000000000" pitchFamily="50" charset="-34"/>
              </a:rPr>
              <a:t> รวมเป็นเงิน  1,000,000,000 บาท </a:t>
            </a:r>
            <a:endParaRPr lang="th-TH" sz="1400" dirty="0">
              <a:latin typeface="Chulabhorn Likit Text" panose="00000500000000000000" pitchFamily="50" charset="-34"/>
              <a:cs typeface="Chulabhorn Likit Text" panose="00000500000000000000" pitchFamily="50" charset="-34"/>
            </a:endParaRPr>
          </a:p>
        </p:txBody>
      </p:sp>
      <p:graphicFrame>
        <p:nvGraphicFramePr>
          <p:cNvPr id="23" name="ตาราง 22"/>
          <p:cNvGraphicFramePr>
            <a:graphicFrameLocks noGrp="1"/>
          </p:cNvGraphicFramePr>
          <p:nvPr>
            <p:extLst>
              <p:ext uri="{D42A27DB-BD31-4B8C-83A1-F6EECF244321}">
                <p14:modId xmlns:p14="http://schemas.microsoft.com/office/powerpoint/2010/main" val="2214631118"/>
              </p:ext>
            </p:extLst>
          </p:nvPr>
        </p:nvGraphicFramePr>
        <p:xfrm>
          <a:off x="3003906" y="1066800"/>
          <a:ext cx="7090243" cy="4648200"/>
        </p:xfrm>
        <a:graphic>
          <a:graphicData uri="http://schemas.openxmlformats.org/drawingml/2006/table">
            <a:tbl>
              <a:tblPr firstRow="1" bandRow="1">
                <a:tableStyleId>{BDBED569-4797-4DF1-A0F4-6AAB3CD982D8}</a:tableStyleId>
              </a:tblPr>
              <a:tblGrid>
                <a:gridCol w="312868">
                  <a:extLst>
                    <a:ext uri="{9D8B030D-6E8A-4147-A177-3AD203B41FA5}">
                      <a16:colId xmlns:a16="http://schemas.microsoft.com/office/drawing/2014/main" val="2758309279"/>
                    </a:ext>
                  </a:extLst>
                </a:gridCol>
                <a:gridCol w="988525">
                  <a:extLst>
                    <a:ext uri="{9D8B030D-6E8A-4147-A177-3AD203B41FA5}">
                      <a16:colId xmlns:a16="http://schemas.microsoft.com/office/drawing/2014/main" val="1388275738"/>
                    </a:ext>
                  </a:extLst>
                </a:gridCol>
                <a:gridCol w="419100">
                  <a:extLst>
                    <a:ext uri="{9D8B030D-6E8A-4147-A177-3AD203B41FA5}">
                      <a16:colId xmlns:a16="http://schemas.microsoft.com/office/drawing/2014/main" val="665487300"/>
                    </a:ext>
                  </a:extLst>
                </a:gridCol>
                <a:gridCol w="1143000">
                  <a:extLst>
                    <a:ext uri="{9D8B030D-6E8A-4147-A177-3AD203B41FA5}">
                      <a16:colId xmlns:a16="http://schemas.microsoft.com/office/drawing/2014/main" val="63782096"/>
                    </a:ext>
                  </a:extLst>
                </a:gridCol>
                <a:gridCol w="4226750">
                  <a:extLst>
                    <a:ext uri="{9D8B030D-6E8A-4147-A177-3AD203B41FA5}">
                      <a16:colId xmlns:a16="http://schemas.microsoft.com/office/drawing/2014/main" val="1118614602"/>
                    </a:ext>
                  </a:extLst>
                </a:gridCol>
              </a:tblGrid>
              <a:tr h="164446">
                <a:tc>
                  <a:txBody>
                    <a:bodyPr/>
                    <a:lstStyle/>
                    <a:p>
                      <a:pPr algn="ctr"/>
                      <a:r>
                        <a:rPr lang="th-TH" sz="1000" dirty="0" smtClean="0">
                          <a:latin typeface="Chulabhorn Likit Text" panose="00000500000000000000" pitchFamily="50" charset="-34"/>
                          <a:cs typeface="Chulabhorn Likit Text" panose="00000500000000000000" pitchFamily="50" charset="-34"/>
                        </a:rPr>
                        <a:t>ที่</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จังหวัดละ</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รวม</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เป็นเงิน</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th-TH" sz="1000" dirty="0" smtClean="0">
                          <a:latin typeface="Chulabhorn Likit Text" panose="00000500000000000000" pitchFamily="50" charset="-34"/>
                          <a:cs typeface="Chulabhorn Likit Text" panose="00000500000000000000" pitchFamily="50" charset="-34"/>
                        </a:rPr>
                        <a:t>รายชื่อจังหวัด</a:t>
                      </a:r>
                      <a:endParaRPr lang="th-TH" sz="10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98206670"/>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ภูเก็ต</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749681308"/>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spc="0" baseline="0" dirty="0" smtClean="0">
                          <a:solidFill>
                            <a:schemeClr val="tx1"/>
                          </a:solidFill>
                          <a:latin typeface="Chulabhorn Likit Text" panose="00000500000000000000" pitchFamily="50" charset="-34"/>
                          <a:cs typeface="Chulabhorn Likit Text" panose="00000500000000000000" pitchFamily="50" charset="-34"/>
                        </a:rPr>
                        <a:t>กรุงเทพมหานคร</a:t>
                      </a:r>
                      <a:endParaRPr lang="th-TH" sz="1000" b="1" spc="0" baseline="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757761982"/>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7,000,000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28,000,000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spc="0" baseline="0" dirty="0" smtClean="0">
                          <a:solidFill>
                            <a:schemeClr val="tx1"/>
                          </a:solidFill>
                          <a:latin typeface="Chulabhorn Likit Text" panose="00000500000000000000" pitchFamily="50" charset="-34"/>
                          <a:cs typeface="Chulabhorn Likit Text" panose="00000500000000000000" pitchFamily="50" charset="-34"/>
                        </a:rPr>
                        <a:t>ปทุมธานี พังงา ระนอง สตูล</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591126642"/>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 </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32,000,000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นนทบุรี มุกดาหาร ยะลา สมุทราสาคร</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427242746"/>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36,000,000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กระบี่ บึงกาฬ สมุทรปราการ อำนาจเจริญ</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29801015"/>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10,000,000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80,000,000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จันทบุรี</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ฉะเชิงเทรา ชุมพร ตราด นครนายก ปราจีนบุรี  พัทลุง สิงห์บุรี</a:t>
                      </a:r>
                      <a:endParaRPr lang="th-TH" sz="1000" b="1"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508632141"/>
                  </a:ext>
                </a:extLst>
              </a:tr>
              <a:tr h="27407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7</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11,000,000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99,000,000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kern="1200" dirty="0" smtClean="0">
                          <a:solidFill>
                            <a:schemeClr val="tx1"/>
                          </a:solidFill>
                          <a:effectLst/>
                          <a:latin typeface="Chulabhorn Likit Text" panose="00000500000000000000" pitchFamily="50" charset="-34"/>
                          <a:ea typeface="+mn-ea"/>
                          <a:cs typeface="Chulabhorn Likit Text" panose="00000500000000000000" pitchFamily="50" charset="-34"/>
                        </a:rPr>
                        <a:t>ชัยนา</a:t>
                      </a:r>
                      <a:r>
                        <a:rPr lang="th-TH" sz="1000" b="1"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ท นครปฐม เพชรบุรี ลำพูน เลย สมุทราสาคร สุราษฎร์ธานี หนองบัวลำภู อุดรธานี </a:t>
                      </a:r>
                      <a:endParaRPr lang="th-TH" sz="1000" b="1"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503065877"/>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12,000,000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36,000,000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r>
                        <a:rPr lang="th-TH" sz="1000" b="1" dirty="0" smtClean="0">
                          <a:solidFill>
                            <a:schemeClr val="tx1"/>
                          </a:solidFill>
                          <a:latin typeface="Chulabhorn Likit Text" panose="00000500000000000000" pitchFamily="50" charset="-34"/>
                          <a:cs typeface="Chulabhorn Likit Text" panose="00000500000000000000" pitchFamily="50" charset="-34"/>
                        </a:rPr>
                        <a:t>พะเยา แม่ฮ่องสอน อุดรดิตถ์</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949739368"/>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9</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13,000,000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104,000,000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กำแพงเพชร ตรัง ประจวบคีรีขันธ์ ปัตตานี แพร่ ระยอง</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สงขลา สุพรรณบุรี</a:t>
                      </a:r>
                      <a:endParaRPr lang="th-TH" sz="1000" b="1"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044750941"/>
                  </a:ext>
                </a:extLst>
              </a:tr>
              <a:tr h="27407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14,000,000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15</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210,000,000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ชลบุรี ตาก นครพนม</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นราธิวาส น่าน พระนครศรีอยุธยา พิจิตร พิษณุโลก ยโสธร ร้อยเอ็ด ลำปาง สระบุรี หนองคาย อ่างทอง อุทัยธานี</a:t>
                      </a:r>
                      <a:endParaRPr lang="th-TH" sz="1000" b="1"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066444845"/>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15,000,000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5</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75,000,000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กาฬิสินธุ์</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นครสวรรค์ ลพบุรี สระแก้ว สุโขทัย </a:t>
                      </a:r>
                      <a:endParaRPr lang="th-TH" sz="1000" b="1"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795892237"/>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16,000,000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48,000,000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กาญจนบุรี เพชรบุรี ราชบุรี</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838573756"/>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13</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17,000,000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34,000,000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นครศรีธรรมราช</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มหาสารคาม</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3947024432"/>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19,000,000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19,000,000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ศรีสะเกษ</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56077200"/>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15</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20,000,000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4</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80,000,000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ขอนแก่น</a:t>
                      </a:r>
                      <a:r>
                        <a:rPr lang="th-TH" sz="1000" b="1" baseline="0" dirty="0" smtClean="0">
                          <a:solidFill>
                            <a:schemeClr val="tx1"/>
                          </a:solidFill>
                          <a:latin typeface="Chulabhorn Likit Text" panose="00000500000000000000" pitchFamily="50" charset="-34"/>
                          <a:cs typeface="Chulabhorn Likit Text" panose="00000500000000000000" pitchFamily="50" charset="-34"/>
                        </a:rPr>
                        <a:t> ชัยภูฒิ เชียงราย สกลนคร</a:t>
                      </a:r>
                      <a:endParaRPr lang="th-TH" sz="1000" b="1"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1866792403"/>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16 </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21,000,000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3</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63,000,000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เชียงใหม่ สุรินทร์ อุบลราชธานี</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798615784"/>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17</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22,000,000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22,000,000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นครราชสีมา</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2665822135"/>
                  </a:ext>
                </a:extLst>
              </a:tr>
              <a:tr h="164446">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18</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23,000,000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1</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000" b="1" dirty="0" smtClean="0">
                          <a:solidFill>
                            <a:schemeClr val="tx1"/>
                          </a:solidFill>
                          <a:latin typeface="Chulabhorn Likit Text" panose="00000500000000000000" pitchFamily="50" charset="-34"/>
                          <a:cs typeface="Chulabhorn Likit Text" panose="00000500000000000000" pitchFamily="50" charset="-34"/>
                        </a:rPr>
                        <a:t>23,000,000</a:t>
                      </a:r>
                      <a:endParaRPr lang="th-TH" sz="10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00" b="1" dirty="0" smtClean="0">
                          <a:solidFill>
                            <a:schemeClr val="tx1"/>
                          </a:solidFill>
                          <a:latin typeface="Chulabhorn Likit Text" panose="00000500000000000000" pitchFamily="50" charset="-34"/>
                          <a:cs typeface="Chulabhorn Likit Text" panose="00000500000000000000" pitchFamily="50" charset="-34"/>
                        </a:rPr>
                        <a:t>บุรีรัมย์</a:t>
                      </a:r>
                    </a:p>
                  </a:txBody>
                  <a:tcPr marL="76200" marR="76200"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74319780"/>
                  </a:ext>
                </a:extLst>
              </a:tr>
            </a:tbl>
          </a:graphicData>
        </a:graphic>
      </p:graphicFrame>
    </p:spTree>
    <p:extLst>
      <p:ext uri="{BB962C8B-B14F-4D97-AF65-F5344CB8AC3E}">
        <p14:creationId xmlns:p14="http://schemas.microsoft.com/office/powerpoint/2010/main" val="37042169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txBox="1">
            <a:spLocks/>
          </p:cNvSpPr>
          <p:nvPr/>
        </p:nvSpPr>
        <p:spPr>
          <a:xfrm>
            <a:off x="0" y="1"/>
            <a:ext cx="10160000" cy="878540"/>
          </a:xfrm>
          <a:prstGeom prst="rect">
            <a:avLst/>
          </a:prstGeom>
          <a:solidFill>
            <a:schemeClr val="accent3">
              <a:lumMod val="20000"/>
              <a:lumOff val="80000"/>
            </a:schemeClr>
          </a:solidFill>
          <a:scene3d>
            <a:camera prst="orthographicFront"/>
            <a:lightRig rig="threePt" dir="t"/>
          </a:scene3d>
          <a:sp3d>
            <a:bevelT/>
          </a:sp3d>
        </p:spPr>
        <p:txBody>
          <a:bodyPr vert="horz" lIns="76200" tIns="38100" rIns="76200" bIns="3810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กรอบงบประมาณแผนการดำเนินงานและแผนการใช้จ่ายงบประมาณ </a:t>
            </a:r>
          </a:p>
          <a:p>
            <a:pPr>
              <a:lnSpc>
                <a:spcPct val="120000"/>
              </a:lnSpc>
            </a:pP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กองทุนพัฒนาบทบาทสตรี ประจำปีงบประมาณ พ.ศ. 2567</a:t>
            </a:r>
          </a:p>
          <a:p>
            <a:pPr>
              <a:lnSpc>
                <a:spcPct val="120000"/>
              </a:lnSpc>
            </a:pPr>
            <a:r>
              <a:rPr lang="th-TH" sz="14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1,338,401,686 บาท</a:t>
            </a:r>
          </a:p>
        </p:txBody>
      </p:sp>
      <p:pic>
        <p:nvPicPr>
          <p:cNvPr id="5" name="รูปภาพ 4"/>
          <p:cNvPicPr>
            <a:picLocks noChangeAspect="1" noChangeArrowheads="1"/>
            <a:extLst>
              <a:ext uri="{84589F7E-364E-4C9E-8A38-B11213B215E9}">
                <a14:cameraTool xmlns:a14="http://schemas.microsoft.com/office/drawing/2010/main" cellRange="$A$96:$Q$120"/>
              </a:ext>
            </a:extLst>
          </p:cNvPicPr>
          <p:nvPr/>
        </p:nvPicPr>
        <p:blipFill rotWithShape="1">
          <a:blip r:embed="rId2"/>
          <a:srcRect t="15339"/>
          <a:stretch/>
        </p:blipFill>
        <p:spPr bwMode="auto">
          <a:xfrm>
            <a:off x="1010024" y="878541"/>
            <a:ext cx="8139953" cy="467996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33063344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txBox="1">
            <a:spLocks/>
          </p:cNvSpPr>
          <p:nvPr/>
        </p:nvSpPr>
        <p:spPr>
          <a:xfrm>
            <a:off x="65852" y="-7808"/>
            <a:ext cx="10028297" cy="1137037"/>
          </a:xfrm>
          <a:prstGeom prst="rect">
            <a:avLst/>
          </a:prstGeom>
          <a:solidFill>
            <a:srgbClr val="E1CACA"/>
          </a:solidFill>
          <a:scene3d>
            <a:camera prst="orthographicFront"/>
            <a:lightRig rig="threePt" dir="t"/>
          </a:scene3d>
          <a:sp3d>
            <a:bevelT/>
          </a:sp3d>
        </p:spPr>
        <p:txBody>
          <a:bodyPr vert="horz" lIns="76200" tIns="38100" rIns="76200" bIns="3810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h-TH" sz="20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เปรียบเทียบงบประมาณรายจ่าย</a:t>
            </a:r>
          </a:p>
          <a:p>
            <a:pPr>
              <a:lnSpc>
                <a:spcPct val="120000"/>
              </a:lnSpc>
            </a:pPr>
            <a:r>
              <a:rPr lang="th-TH" sz="20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ประจำปีงบประมาณ พ.ศ. 2566 และ ปี พ.ศ. 2567</a:t>
            </a:r>
            <a:endParaRPr lang="th-TH" sz="1800" b="1" dirty="0">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p:txBody>
      </p:sp>
      <p:graphicFrame>
        <p:nvGraphicFramePr>
          <p:cNvPr id="2" name="ตาราง 1"/>
          <p:cNvGraphicFramePr>
            <a:graphicFrameLocks noGrp="1"/>
          </p:cNvGraphicFramePr>
          <p:nvPr>
            <p:extLst>
              <p:ext uri="{D42A27DB-BD31-4B8C-83A1-F6EECF244321}">
                <p14:modId xmlns:p14="http://schemas.microsoft.com/office/powerpoint/2010/main" val="1440900381"/>
              </p:ext>
            </p:extLst>
          </p:nvPr>
        </p:nvGraphicFramePr>
        <p:xfrm>
          <a:off x="1191809" y="1527213"/>
          <a:ext cx="7558490" cy="3654847"/>
        </p:xfrm>
        <a:graphic>
          <a:graphicData uri="http://schemas.openxmlformats.org/drawingml/2006/table">
            <a:tbl>
              <a:tblPr firstRow="1" bandRow="1">
                <a:tableStyleId>{68D230F3-CF80-4859-8CE7-A43EE81993B5}</a:tableStyleId>
              </a:tblPr>
              <a:tblGrid>
                <a:gridCol w="2259424">
                  <a:extLst>
                    <a:ext uri="{9D8B030D-6E8A-4147-A177-3AD203B41FA5}">
                      <a16:colId xmlns:a16="http://schemas.microsoft.com/office/drawing/2014/main" val="2560517972"/>
                    </a:ext>
                  </a:extLst>
                </a:gridCol>
                <a:gridCol w="1302228">
                  <a:extLst>
                    <a:ext uri="{9D8B030D-6E8A-4147-A177-3AD203B41FA5}">
                      <a16:colId xmlns:a16="http://schemas.microsoft.com/office/drawing/2014/main" val="737333464"/>
                    </a:ext>
                  </a:extLst>
                </a:gridCol>
                <a:gridCol w="1462502">
                  <a:extLst>
                    <a:ext uri="{9D8B030D-6E8A-4147-A177-3AD203B41FA5}">
                      <a16:colId xmlns:a16="http://schemas.microsoft.com/office/drawing/2014/main" val="3916571962"/>
                    </a:ext>
                  </a:extLst>
                </a:gridCol>
                <a:gridCol w="1420836">
                  <a:extLst>
                    <a:ext uri="{9D8B030D-6E8A-4147-A177-3AD203B41FA5}">
                      <a16:colId xmlns:a16="http://schemas.microsoft.com/office/drawing/2014/main" val="55083971"/>
                    </a:ext>
                  </a:extLst>
                </a:gridCol>
                <a:gridCol w="1113500">
                  <a:extLst>
                    <a:ext uri="{9D8B030D-6E8A-4147-A177-3AD203B41FA5}">
                      <a16:colId xmlns:a16="http://schemas.microsoft.com/office/drawing/2014/main" val="1476388857"/>
                    </a:ext>
                  </a:extLst>
                </a:gridCol>
              </a:tblGrid>
              <a:tr h="725786">
                <a:tc>
                  <a:txBody>
                    <a:bodyPr/>
                    <a:lstStyle/>
                    <a:p>
                      <a:pPr algn="ctr"/>
                      <a:r>
                        <a:rPr lang="th-TH" sz="1400" dirty="0" smtClean="0">
                          <a:latin typeface="Chulabhorn Likit Text" panose="00000500000000000000" pitchFamily="50" charset="-34"/>
                          <a:cs typeface="Chulabhorn Likit Text" panose="00000500000000000000" pitchFamily="50" charset="-34"/>
                        </a:rPr>
                        <a:t>รายการ</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7C9"/>
                    </a:solidFill>
                  </a:tcPr>
                </a:tc>
                <a:tc>
                  <a:txBody>
                    <a:bodyPr/>
                    <a:lstStyle/>
                    <a:p>
                      <a:pPr algn="ctr"/>
                      <a:r>
                        <a:rPr lang="th-TH" sz="1400" dirty="0" smtClean="0">
                          <a:latin typeface="Chulabhorn Likit Text" panose="00000500000000000000" pitchFamily="50" charset="-34"/>
                          <a:cs typeface="Chulabhorn Likit Text" panose="00000500000000000000" pitchFamily="50" charset="-34"/>
                        </a:rPr>
                        <a:t>ปี 2566</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7C9"/>
                    </a:solidFill>
                  </a:tcPr>
                </a:tc>
                <a:tc>
                  <a:txBody>
                    <a:bodyPr/>
                    <a:lstStyle/>
                    <a:p>
                      <a:pPr algn="ctr"/>
                      <a:r>
                        <a:rPr lang="th-TH" sz="1400" dirty="0" smtClean="0">
                          <a:latin typeface="Chulabhorn Likit Text" panose="00000500000000000000" pitchFamily="50" charset="-34"/>
                          <a:cs typeface="Chulabhorn Likit Text" panose="00000500000000000000" pitchFamily="50" charset="-34"/>
                        </a:rPr>
                        <a:t>ปี 2567</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7C9"/>
                    </a:solidFill>
                  </a:tcPr>
                </a:tc>
                <a:tc>
                  <a:txBody>
                    <a:bodyPr/>
                    <a:lstStyle/>
                    <a:p>
                      <a:pPr algn="ctr"/>
                      <a:r>
                        <a:rPr lang="th-TH" sz="1400" dirty="0" smtClean="0">
                          <a:latin typeface="Chulabhorn Likit Text" panose="00000500000000000000" pitchFamily="50" charset="-34"/>
                          <a:cs typeface="Chulabhorn Likit Text" panose="00000500000000000000" pitchFamily="50" charset="-34"/>
                        </a:rPr>
                        <a:t>เพิ่ม/-ลด</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7C9"/>
                    </a:solidFill>
                  </a:tcPr>
                </a:tc>
                <a:tc>
                  <a:txBody>
                    <a:bodyPr/>
                    <a:lstStyle/>
                    <a:p>
                      <a:pPr algn="ctr"/>
                      <a:r>
                        <a:rPr lang="th-TH" sz="1400" dirty="0" smtClean="0">
                          <a:latin typeface="Chulabhorn Likit Text" panose="00000500000000000000" pitchFamily="50" charset="-34"/>
                          <a:cs typeface="Chulabhorn Likit Text" panose="00000500000000000000" pitchFamily="50" charset="-34"/>
                        </a:rPr>
                        <a:t>คิดเป็น</a:t>
                      </a:r>
                    </a:p>
                    <a:p>
                      <a:pPr algn="ctr"/>
                      <a:r>
                        <a:rPr lang="th-TH" sz="1400" dirty="0" smtClean="0">
                          <a:latin typeface="Chulabhorn Likit Text" panose="00000500000000000000" pitchFamily="50" charset="-34"/>
                          <a:cs typeface="Chulabhorn Likit Text" panose="00000500000000000000" pitchFamily="50" charset="-34"/>
                        </a:rPr>
                        <a:t>ร้อยละ</a:t>
                      </a:r>
                      <a:endParaRPr lang="th-TH" sz="14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7C9"/>
                    </a:solidFill>
                  </a:tcPr>
                </a:tc>
                <a:extLst>
                  <a:ext uri="{0D108BD9-81ED-4DB2-BD59-A6C34878D82A}">
                    <a16:rowId xmlns:a16="http://schemas.microsoft.com/office/drawing/2014/main" val="2529835925"/>
                  </a:ext>
                </a:extLst>
              </a:tr>
              <a:tr h="427118">
                <a:tc>
                  <a:txBody>
                    <a:bodyP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รวมทั้งสิ้น</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961,432,950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1,338,401,686</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+376,968,736</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+39.21</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302882"/>
                  </a:ext>
                </a:extLst>
              </a:tr>
              <a:tr h="414965">
                <a:tc>
                  <a:txBody>
                    <a:bodyPr/>
                    <a:lstStyle/>
                    <a:p>
                      <a:r>
                        <a:rPr lang="th-TH" sz="1200" b="1" dirty="0" smtClean="0">
                          <a:latin typeface="Chulabhorn Likit Text" panose="00000500000000000000" pitchFamily="50" charset="-34"/>
                          <a:cs typeface="Chulabhorn Likit Text" panose="00000500000000000000" pitchFamily="50" charset="-34"/>
                        </a:rPr>
                        <a:t>1. งบบริหาร</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th-TH" sz="1200" b="1" dirty="0" smtClean="0">
                          <a:latin typeface="Chulabhorn Likit Text" panose="00000500000000000000" pitchFamily="50" charset="-34"/>
                          <a:cs typeface="Chulabhorn Likit Text" panose="00000500000000000000" pitchFamily="50" charset="-34"/>
                        </a:rPr>
                        <a:t>271,432,950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th-TH" sz="1200" b="1" dirty="0" smtClean="0">
                          <a:latin typeface="Chulabhorn Likit Text" panose="00000500000000000000" pitchFamily="50" charset="-34"/>
                          <a:cs typeface="Chulabhorn Likit Text" panose="00000500000000000000" pitchFamily="50" charset="-34"/>
                        </a:rPr>
                        <a:t>268,401,686</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- 3,031,264</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- 1.12</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3878294"/>
                  </a:ext>
                </a:extLst>
              </a:tr>
              <a:tr h="414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200" dirty="0" smtClean="0">
                          <a:latin typeface="Chulabhorn Likit Text" panose="00000500000000000000" pitchFamily="50" charset="-34"/>
                          <a:cs typeface="Chulabhorn Likit Text" panose="00000500000000000000" pitchFamily="50" charset="-34"/>
                        </a:rPr>
                        <a:t>   1.1 งบบุคลากร</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th-TH" sz="1200" dirty="0" smtClean="0">
                          <a:latin typeface="Chulabhorn Likit Text" panose="00000500000000000000" pitchFamily="50" charset="-34"/>
                          <a:cs typeface="Chulabhorn Likit Text" panose="00000500000000000000" pitchFamily="50" charset="-34"/>
                        </a:rPr>
                        <a:t>71,095,120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th-TH" sz="1200" dirty="0" smtClean="0">
                          <a:latin typeface="Chulabhorn Likit Text" panose="00000500000000000000" pitchFamily="50" charset="-34"/>
                          <a:cs typeface="Chulabhorn Likit Text" panose="00000500000000000000" pitchFamily="50" charset="-34"/>
                        </a:rPr>
                        <a:t>72,649,096</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1,527,360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th-TH" sz="1200" dirty="0" smtClean="0">
                          <a:solidFill>
                            <a:schemeClr val="tx1"/>
                          </a:solidFill>
                          <a:latin typeface="Chulabhorn Likit Text" panose="00000500000000000000" pitchFamily="50" charset="-34"/>
                          <a:cs typeface="Chulabhorn Likit Text" panose="00000500000000000000" pitchFamily="50" charset="-34"/>
                        </a:rPr>
                        <a:t>+2.15</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85249667"/>
                  </a:ext>
                </a:extLst>
              </a:tr>
              <a:tr h="427118">
                <a:tc>
                  <a:txBody>
                    <a:bodyPr/>
                    <a:lstStyle/>
                    <a:p>
                      <a:r>
                        <a:rPr lang="th-TH" sz="1200" dirty="0" smtClean="0">
                          <a:latin typeface="Chulabhorn Likit Text" panose="00000500000000000000" pitchFamily="50" charset="-34"/>
                          <a:cs typeface="Chulabhorn Likit Text" panose="00000500000000000000" pitchFamily="50" charset="-34"/>
                        </a:rPr>
                        <a:t>   1.2 งบดำเนินงาน</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199,442,230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191,890,790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- 7,551,440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th-TH" sz="1200" dirty="0" smtClean="0">
                          <a:solidFill>
                            <a:schemeClr val="tx1"/>
                          </a:solidFill>
                          <a:latin typeface="Chulabhorn Likit Text" panose="00000500000000000000" pitchFamily="50" charset="-34"/>
                          <a:cs typeface="Chulabhorn Likit Text" panose="00000500000000000000" pitchFamily="50" charset="-34"/>
                        </a:rPr>
                        <a:t>- 3.78</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08263746"/>
                  </a:ext>
                </a:extLst>
              </a:tr>
              <a:tr h="414965">
                <a:tc>
                  <a:txBody>
                    <a:bodyPr/>
                    <a:lstStyle/>
                    <a:p>
                      <a:r>
                        <a:rPr lang="th-TH" sz="1200" dirty="0" smtClean="0">
                          <a:latin typeface="Chulabhorn Likit Text" panose="00000500000000000000" pitchFamily="50" charset="-34"/>
                          <a:cs typeface="Chulabhorn Likit Text" panose="00000500000000000000" pitchFamily="50" charset="-34"/>
                        </a:rPr>
                        <a:t>   1.3</a:t>
                      </a:r>
                      <a:r>
                        <a:rPr lang="th-TH" sz="1200" baseline="0" dirty="0" smtClean="0">
                          <a:latin typeface="Chulabhorn Likit Text" panose="00000500000000000000" pitchFamily="50" charset="-34"/>
                          <a:cs typeface="Chulabhorn Likit Text" panose="00000500000000000000" pitchFamily="50" charset="-34"/>
                        </a:rPr>
                        <a:t> งบลงทุน</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2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895,600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2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3,861,800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20000"/>
                      </a:schemeClr>
                    </a:solidFill>
                  </a:tcPr>
                </a:tc>
                <a:tc>
                  <a:txBody>
                    <a:bodyPr/>
                    <a:lstStyle/>
                    <a:p>
                      <a:pPr algn="r"/>
                      <a:r>
                        <a:rPr lang="th-TH" sz="1200" dirty="0" smtClean="0">
                          <a:solidFill>
                            <a:schemeClr val="tx1"/>
                          </a:solidFill>
                          <a:latin typeface="Chulabhorn Likit Text" panose="00000500000000000000" pitchFamily="50" charset="-34"/>
                          <a:cs typeface="Chulabhorn Likit Text" panose="00000500000000000000" pitchFamily="50" charset="-34"/>
                        </a:rPr>
                        <a:t>+2,966,200</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20000"/>
                      </a:schemeClr>
                    </a:solidFill>
                  </a:tcPr>
                </a:tc>
                <a:tc>
                  <a:txBody>
                    <a:bodyPr/>
                    <a:lstStyle/>
                    <a:p>
                      <a:pPr algn="ctr"/>
                      <a:r>
                        <a:rPr lang="th-TH" sz="1200" dirty="0" smtClean="0">
                          <a:solidFill>
                            <a:schemeClr val="tx1"/>
                          </a:solidFill>
                          <a:latin typeface="Chulabhorn Likit Text" panose="00000500000000000000" pitchFamily="50" charset="-34"/>
                          <a:cs typeface="Chulabhorn Likit Text" panose="00000500000000000000" pitchFamily="50" charset="-34"/>
                        </a:rPr>
                        <a:t>+331.19</a:t>
                      </a:r>
                      <a:endParaRPr lang="th-TH" sz="12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795675749"/>
                  </a:ext>
                </a:extLst>
              </a:tr>
              <a:tr h="414965">
                <a:tc>
                  <a:txBody>
                    <a:bodyPr/>
                    <a:lstStyle/>
                    <a:p>
                      <a:r>
                        <a:rPr lang="th-TH" sz="1200" b="1" dirty="0" smtClean="0">
                          <a:latin typeface="Chulabhorn Likit Text" panose="00000500000000000000" pitchFamily="50" charset="-34"/>
                          <a:cs typeface="Chulabhorn Likit Text" panose="00000500000000000000" pitchFamily="50" charset="-34"/>
                        </a:rPr>
                        <a:t>2. งบเงินอุดหนุน</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90,000,000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70,000,000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- 20,000,000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- 22.22</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692382392"/>
                  </a:ext>
                </a:extLst>
              </a:tr>
              <a:tr h="414965">
                <a:tc>
                  <a:txBody>
                    <a:bodyPr/>
                    <a:lstStyle/>
                    <a:p>
                      <a:r>
                        <a:rPr lang="th-TH" sz="1200" b="1" dirty="0" smtClean="0">
                          <a:latin typeface="Chulabhorn Likit Text" panose="00000500000000000000" pitchFamily="50" charset="-34"/>
                          <a:cs typeface="Chulabhorn Likit Text" panose="00000500000000000000" pitchFamily="50" charset="-34"/>
                        </a:rPr>
                        <a:t>3. งบเงินทุนหมุนเวียน</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600,000,000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1,000,000,000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r"/>
                      <a:r>
                        <a:rPr lang="th-TH" sz="1200" b="1" dirty="0" smtClean="0">
                          <a:solidFill>
                            <a:schemeClr val="tx1"/>
                          </a:solidFill>
                          <a:latin typeface="Chulabhorn Likit Text" panose="00000500000000000000" pitchFamily="50" charset="-34"/>
                          <a:cs typeface="Chulabhorn Likit Text" panose="00000500000000000000" pitchFamily="50" charset="-34"/>
                        </a:rPr>
                        <a:t>+400,000,000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+66.67</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4240380021"/>
                  </a:ext>
                </a:extLst>
              </a:tr>
            </a:tbl>
          </a:graphicData>
        </a:graphic>
      </p:graphicFrame>
    </p:spTree>
    <p:extLst>
      <p:ext uri="{BB962C8B-B14F-4D97-AF65-F5344CB8AC3E}">
        <p14:creationId xmlns:p14="http://schemas.microsoft.com/office/powerpoint/2010/main" val="3543906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0" y="2592774"/>
            <a:ext cx="10160000" cy="876140"/>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5.3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ร่างตัวชี้วัดการประเมินผลการดำเนินงานทุนหมุนเวียน ประจำปีบัญชี </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2567</a:t>
            </a:r>
            <a:endPar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a:p>
            <a:pPr algn="ctr">
              <a:lnSpc>
                <a:spcPct val="130000"/>
              </a:lnSpc>
            </a:pP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	      กองทุนพัฒนาบทบาทสตรี กรมการพัฒนาชุมชน</a:t>
            </a:r>
          </a:p>
          <a:p>
            <a:pPr algn="ctr">
              <a:lnSpc>
                <a:spcPct val="130000"/>
              </a:lnSpc>
            </a:pPr>
            <a:endPar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p:txBody>
      </p:sp>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1294446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445846" y="2567827"/>
            <a:ext cx="9022702" cy="730958"/>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50000"/>
              </a:lnSpc>
              <a:spcAft>
                <a:spcPts val="600"/>
              </a:spcAft>
            </a:pPr>
            <a:r>
              <a:rPr lang="th-TH" sz="2200" b="1"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3.1 เรื่องสืบเนื่องจากการประชุม</a:t>
            </a:r>
          </a:p>
        </p:txBody>
      </p:sp>
      <p:grpSp>
        <p:nvGrpSpPr>
          <p:cNvPr id="77" name="Group 76"/>
          <p:cNvGrpSpPr/>
          <p:nvPr/>
        </p:nvGrpSpPr>
        <p:grpSpPr>
          <a:xfrm>
            <a:off x="-23583" y="5154909"/>
            <a:ext cx="10183585" cy="694389"/>
            <a:chOff x="-23583" y="5134125"/>
            <a:chExt cx="10183585" cy="715174"/>
          </a:xfrm>
        </p:grpSpPr>
        <p:grpSp>
          <p:nvGrpSpPr>
            <p:cNvPr id="78"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85"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89"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90"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91"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86"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87"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88"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7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8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8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8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83"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84"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0"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3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0153143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55608356"/>
              </p:ext>
            </p:extLst>
          </p:nvPr>
        </p:nvGraphicFramePr>
        <p:xfrm>
          <a:off x="0" y="1450732"/>
          <a:ext cx="10160000" cy="4264267"/>
        </p:xfrm>
        <a:graphic>
          <a:graphicData uri="http://schemas.openxmlformats.org/drawingml/2006/table">
            <a:tbl>
              <a:tblPr firstRow="1" bandRow="1">
                <a:tableStyleId>{5C22544A-7EE6-4342-B048-85BDC9FD1C3A}</a:tableStyleId>
              </a:tblPr>
              <a:tblGrid>
                <a:gridCol w="3154535">
                  <a:extLst>
                    <a:ext uri="{9D8B030D-6E8A-4147-A177-3AD203B41FA5}">
                      <a16:colId xmlns:a16="http://schemas.microsoft.com/office/drawing/2014/main" val="766055575"/>
                    </a:ext>
                  </a:extLst>
                </a:gridCol>
                <a:gridCol w="920499">
                  <a:extLst>
                    <a:ext uri="{9D8B030D-6E8A-4147-A177-3AD203B41FA5}">
                      <a16:colId xmlns:a16="http://schemas.microsoft.com/office/drawing/2014/main" val="3297619111"/>
                    </a:ext>
                  </a:extLst>
                </a:gridCol>
                <a:gridCol w="801766">
                  <a:extLst>
                    <a:ext uri="{9D8B030D-6E8A-4147-A177-3AD203B41FA5}">
                      <a16:colId xmlns:a16="http://schemas.microsoft.com/office/drawing/2014/main" val="4166606561"/>
                    </a:ext>
                  </a:extLst>
                </a:gridCol>
                <a:gridCol w="787400">
                  <a:extLst>
                    <a:ext uri="{9D8B030D-6E8A-4147-A177-3AD203B41FA5}">
                      <a16:colId xmlns:a16="http://schemas.microsoft.com/office/drawing/2014/main" val="4143157669"/>
                    </a:ext>
                  </a:extLst>
                </a:gridCol>
                <a:gridCol w="660400">
                  <a:extLst>
                    <a:ext uri="{9D8B030D-6E8A-4147-A177-3AD203B41FA5}">
                      <a16:colId xmlns:a16="http://schemas.microsoft.com/office/drawing/2014/main" val="1768867150"/>
                    </a:ext>
                  </a:extLst>
                </a:gridCol>
                <a:gridCol w="698500">
                  <a:extLst>
                    <a:ext uri="{9D8B030D-6E8A-4147-A177-3AD203B41FA5}">
                      <a16:colId xmlns:a16="http://schemas.microsoft.com/office/drawing/2014/main" val="684076888"/>
                    </a:ext>
                  </a:extLst>
                </a:gridCol>
                <a:gridCol w="800100">
                  <a:extLst>
                    <a:ext uri="{9D8B030D-6E8A-4147-A177-3AD203B41FA5}">
                      <a16:colId xmlns:a16="http://schemas.microsoft.com/office/drawing/2014/main" val="653750944"/>
                    </a:ext>
                  </a:extLst>
                </a:gridCol>
                <a:gridCol w="698500">
                  <a:extLst>
                    <a:ext uri="{9D8B030D-6E8A-4147-A177-3AD203B41FA5}">
                      <a16:colId xmlns:a16="http://schemas.microsoft.com/office/drawing/2014/main" val="3119252103"/>
                    </a:ext>
                  </a:extLst>
                </a:gridCol>
                <a:gridCol w="872974">
                  <a:extLst>
                    <a:ext uri="{9D8B030D-6E8A-4147-A177-3AD203B41FA5}">
                      <a16:colId xmlns:a16="http://schemas.microsoft.com/office/drawing/2014/main" val="2976425900"/>
                    </a:ext>
                  </a:extLst>
                </a:gridCol>
                <a:gridCol w="765326">
                  <a:extLst>
                    <a:ext uri="{9D8B030D-6E8A-4147-A177-3AD203B41FA5}">
                      <a16:colId xmlns:a16="http://schemas.microsoft.com/office/drawing/2014/main" val="937461098"/>
                    </a:ext>
                  </a:extLst>
                </a:gridCol>
              </a:tblGrid>
              <a:tr h="282732">
                <a:tc rowSpan="2">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b="1" dirty="0">
                          <a:solidFill>
                            <a:schemeClr val="bg1"/>
                          </a:solidFill>
                          <a:latin typeface="Chulabhorn Likit Text" panose="00000500000000000000" pitchFamily="50" charset="-34"/>
                          <a:cs typeface="Chulabhorn Likit Text" panose="00000500000000000000" pitchFamily="50" charset="-34"/>
                        </a:rPr>
                        <a:t>ตัวชี้วัด</a:t>
                      </a:r>
                    </a:p>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gridSpan="3">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b="1" dirty="0">
                          <a:solidFill>
                            <a:schemeClr val="bg1"/>
                          </a:solidFill>
                          <a:latin typeface="Chulabhorn Likit Text" panose="00000500000000000000" pitchFamily="50" charset="-34"/>
                          <a:cs typeface="Chulabhorn Likit Text" panose="00000500000000000000" pitchFamily="50" charset="-34"/>
                        </a:rPr>
                        <a:t>ผลการดำเนินงานในอดีต</a:t>
                      </a:r>
                    </a:p>
                  </a:txBody>
                  <a:tcPr marL="76200" marR="76200" marT="38100" marB="381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gridSpan="5">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b="1" dirty="0" smtClean="0">
                          <a:solidFill>
                            <a:schemeClr val="bg1"/>
                          </a:solidFill>
                          <a:latin typeface="Chulabhorn Likit Text" panose="00000500000000000000" pitchFamily="50" charset="-34"/>
                          <a:cs typeface="Chulabhorn Likit Text" panose="00000500000000000000" pitchFamily="50" charset="-34"/>
                        </a:rPr>
                        <a:t>ค่าเกณฑ์วัด</a:t>
                      </a:r>
                      <a:r>
                        <a:rPr lang="th-TH" sz="1200" b="1" baseline="0" dirty="0" smtClean="0">
                          <a:solidFill>
                            <a:schemeClr val="bg1"/>
                          </a:solidFill>
                          <a:latin typeface="Chulabhorn Likit Text" panose="00000500000000000000" pitchFamily="50" charset="-34"/>
                          <a:cs typeface="Chulabhorn Likit Text" panose="00000500000000000000" pitchFamily="50" charset="-34"/>
                        </a:rPr>
                        <a:t> </a:t>
                      </a:r>
                      <a:r>
                        <a:rPr lang="th-TH" sz="1200" b="1" baseline="0" dirty="0">
                          <a:solidFill>
                            <a:schemeClr val="bg1"/>
                          </a:solidFill>
                          <a:latin typeface="Chulabhorn Likit Text" panose="00000500000000000000" pitchFamily="50" charset="-34"/>
                          <a:cs typeface="Chulabhorn Likit Text" panose="00000500000000000000" pitchFamily="50" charset="-34"/>
                        </a:rPr>
                        <a:t>ประจำปีบัญชี </a:t>
                      </a:r>
                      <a:r>
                        <a:rPr lang="th-TH" sz="1200" b="1" baseline="0" dirty="0" smtClean="0">
                          <a:solidFill>
                            <a:schemeClr val="bg1"/>
                          </a:solidFill>
                          <a:latin typeface="Chulabhorn Likit Text" panose="00000500000000000000" pitchFamily="50" charset="-34"/>
                          <a:cs typeface="Chulabhorn Likit Text" panose="00000500000000000000" pitchFamily="50" charset="-34"/>
                        </a:rPr>
                        <a:t>2567</a:t>
                      </a:r>
                      <a:endParaRPr lang="th-TH" sz="1200" b="1" baseline="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l"/>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l"/>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l"/>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rowSpan="2">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b="1" baseline="0" dirty="0" smtClean="0">
                          <a:solidFill>
                            <a:schemeClr val="bg1"/>
                          </a:solidFill>
                          <a:latin typeface="Chulabhorn Likit Text" panose="00000500000000000000" pitchFamily="50" charset="-34"/>
                          <a:cs typeface="Chulabhorn Likit Text" panose="00000500000000000000" pitchFamily="50" charset="-34"/>
                        </a:rPr>
                        <a:t>ปรับค่าเกณฑ์วัด</a:t>
                      </a:r>
                      <a:endParaRPr lang="th-TH" sz="1200" b="1" baseline="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extLst>
                  <a:ext uri="{0D108BD9-81ED-4DB2-BD59-A6C34878D82A}">
                    <a16:rowId xmlns:a16="http://schemas.microsoft.com/office/drawing/2014/main" val="2419863510"/>
                  </a:ext>
                </a:extLst>
              </a:tr>
              <a:tr h="482308">
                <a:tc v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2564</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2565</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2566</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ระดับ</a:t>
                      </a:r>
                      <a:r>
                        <a:rPr lang="th-TH" sz="1200" b="1" baseline="0" dirty="0" smtClean="0">
                          <a:solidFill>
                            <a:schemeClr val="bg1"/>
                          </a:solidFill>
                          <a:latin typeface="Chulabhorn Likit Text" panose="00000500000000000000" pitchFamily="50" charset="-34"/>
                          <a:cs typeface="Chulabhorn Likit Text" panose="00000500000000000000" pitchFamily="50" charset="-34"/>
                        </a:rPr>
                        <a:t> </a:t>
                      </a:r>
                      <a:r>
                        <a:rPr lang="th-TH" sz="1200" b="1" dirty="0" smtClean="0">
                          <a:solidFill>
                            <a:schemeClr val="bg1"/>
                          </a:solidFill>
                          <a:latin typeface="Chulabhorn Likit Text" panose="00000500000000000000" pitchFamily="50" charset="-34"/>
                          <a:cs typeface="Chulabhorn Likit Text" panose="00000500000000000000" pitchFamily="50" charset="-34"/>
                        </a:rPr>
                        <a:t>1</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2</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3</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4</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a:t>
                      </a:r>
                      <a:r>
                        <a:rPr lang="th-TH" sz="1200" b="1" dirty="0" smtClean="0">
                          <a:solidFill>
                            <a:schemeClr val="bg1"/>
                          </a:solidFill>
                          <a:latin typeface="Chulabhorn Likit Text" panose="00000500000000000000" pitchFamily="50" charset="-34"/>
                          <a:cs typeface="Chulabhorn Likit Text" panose="00000500000000000000" pitchFamily="50" charset="-34"/>
                        </a:rPr>
                        <a:t>5</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v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extLst>
                  <a:ext uri="{0D108BD9-81ED-4DB2-BD59-A6C34878D82A}">
                    <a16:rowId xmlns:a16="http://schemas.microsoft.com/office/drawing/2014/main" val="1365351257"/>
                  </a:ext>
                </a:extLst>
              </a:tr>
              <a:tr h="1510123">
                <a:tc>
                  <a:txBody>
                    <a:bodyPr/>
                    <a:lstStyle/>
                    <a:p>
                      <a:pPr>
                        <a:lnSpc>
                          <a:spcPct val="130000"/>
                        </a:lnSpc>
                      </a:pPr>
                      <a:r>
                        <a:rPr lang="th-TH" sz="1200" b="1" dirty="0">
                          <a:solidFill>
                            <a:schemeClr val="tx1"/>
                          </a:solidFill>
                          <a:latin typeface="Chulabhorn Likit Text" panose="00000500000000000000" pitchFamily="50" charset="-34"/>
                          <a:cs typeface="Chulabhorn Likit Text" panose="00000500000000000000" pitchFamily="50" charset="-34"/>
                        </a:rPr>
                        <a:t>ด้านที่ 1 การเงิน </a:t>
                      </a:r>
                      <a:r>
                        <a:rPr lang="th-TH" sz="1200" b="1" dirty="0">
                          <a:solidFill>
                            <a:srgbClr val="FF0000"/>
                          </a:solidFill>
                          <a:latin typeface="Chulabhorn Likit Text" panose="00000500000000000000" pitchFamily="50" charset="-34"/>
                          <a:cs typeface="Chulabhorn Likit Text" panose="00000500000000000000" pitchFamily="50" charset="-34"/>
                        </a:rPr>
                        <a:t>น้ำหนักร้อยละ </a:t>
                      </a:r>
                      <a:r>
                        <a:rPr lang="th-TH" sz="1200" b="1" dirty="0" smtClean="0">
                          <a:solidFill>
                            <a:srgbClr val="FF0000"/>
                          </a:solidFill>
                          <a:latin typeface="Chulabhorn Likit Text" panose="00000500000000000000" pitchFamily="50" charset="-34"/>
                          <a:cs typeface="Chulabhorn Likit Text" panose="00000500000000000000" pitchFamily="50" charset="-34"/>
                        </a:rPr>
                        <a:t>10</a:t>
                      </a:r>
                      <a:endParaRPr lang="th-TH" sz="1200" b="1" dirty="0">
                        <a:solidFill>
                          <a:srgbClr val="FF0000"/>
                        </a:solidFill>
                        <a:latin typeface="Chulabhorn Likit Text" panose="00000500000000000000" pitchFamily="50" charset="-34"/>
                        <a:cs typeface="Chulabhorn Likit Text" panose="00000500000000000000" pitchFamily="50" charset="-34"/>
                      </a:endParaRPr>
                    </a:p>
                    <a:p>
                      <a:pPr algn="l">
                        <a:lnSpc>
                          <a:spcPct val="130000"/>
                        </a:lnSpc>
                      </a:pPr>
                      <a:r>
                        <a:rPr lang="th-TH" sz="1200" b="1" dirty="0">
                          <a:solidFill>
                            <a:schemeClr val="tx1"/>
                          </a:solidFill>
                          <a:latin typeface="Chulabhorn Likit Text" panose="00000500000000000000" pitchFamily="50" charset="-34"/>
                          <a:cs typeface="Chulabhorn Likit Text" panose="00000500000000000000" pitchFamily="50" charset="-34"/>
                        </a:rPr>
                        <a:t>ตัวชี้วัดที่</a:t>
                      </a:r>
                      <a:r>
                        <a:rPr lang="th-TH" sz="1200" b="1" baseline="0" dirty="0">
                          <a:solidFill>
                            <a:schemeClr val="tx1"/>
                          </a:solidFill>
                          <a:latin typeface="Chulabhorn Likit Text" panose="00000500000000000000" pitchFamily="50" charset="-34"/>
                          <a:cs typeface="Chulabhorn Likit Text" panose="00000500000000000000" pitchFamily="50" charset="-34"/>
                        </a:rPr>
                        <a:t> 1.1 ร้อยละของการชำระ</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คืนเงินกู้ยืม                       </a:t>
                      </a:r>
                    </a:p>
                    <a:p>
                      <a:pPr algn="l">
                        <a:lnSpc>
                          <a:spcPct val="130000"/>
                        </a:lnSpc>
                      </a:pPr>
                      <a:r>
                        <a:rPr lang="th-TH" sz="1200" b="1" baseline="0" dirty="0" smtClean="0">
                          <a:solidFill>
                            <a:srgbClr val="002060"/>
                          </a:solidFill>
                          <a:latin typeface="Chulabhorn Likit Text" panose="00000500000000000000" pitchFamily="50" charset="-34"/>
                          <a:cs typeface="Chulabhorn Likit Text" panose="00000500000000000000" pitchFamily="50" charset="-34"/>
                        </a:rPr>
                        <a:t>                     </a:t>
                      </a:r>
                      <a:r>
                        <a:rPr lang="th-TH" sz="1200" b="1" baseline="0" dirty="0" smtClean="0">
                          <a:solidFill>
                            <a:srgbClr val="FF0000"/>
                          </a:solidFill>
                          <a:latin typeface="Chulabhorn Likit Text" panose="00000500000000000000" pitchFamily="50" charset="-34"/>
                          <a:cs typeface="Chulabhorn Likit Text" panose="00000500000000000000" pitchFamily="50" charset="-34"/>
                        </a:rPr>
                        <a:t>(ร้อยละ </a:t>
                      </a:r>
                      <a:r>
                        <a:rPr lang="th-TH" sz="1200" b="1" baseline="0" dirty="0">
                          <a:solidFill>
                            <a:srgbClr val="FF0000"/>
                          </a:solidFill>
                          <a:latin typeface="Chulabhorn Likit Text" panose="00000500000000000000" pitchFamily="50" charset="-34"/>
                          <a:cs typeface="Chulabhorn Likit Text" panose="00000500000000000000" pitchFamily="50" charset="-34"/>
                        </a:rPr>
                        <a:t>5)</a:t>
                      </a: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smtClean="0">
                          <a:solidFill>
                            <a:schemeClr val="tx1"/>
                          </a:solidFill>
                          <a:latin typeface="Chulabhorn Likit Text" panose="00000500000000000000" pitchFamily="50" charset="-34"/>
                          <a:cs typeface="Chulabhorn Likit Text" panose="00000500000000000000" pitchFamily="50" charset="-34"/>
                        </a:rPr>
                        <a:t>(75%)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(74.73%)</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4.8920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(73%)</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(64.52%)</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(68%)</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(54.67%)</a:t>
                      </a:r>
                      <a:endParaRPr lang="th-TH" sz="1200" b="1" dirty="0">
                        <a:solidFill>
                          <a:srgbClr val="FF0000"/>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rgbClr val="FF0000"/>
                          </a:solidFill>
                          <a:latin typeface="Chulabhorn Likit Text" panose="00000500000000000000" pitchFamily="50" charset="-34"/>
                          <a:cs typeface="Chulabhorn Likit Text" panose="00000500000000000000" pitchFamily="50" charset="-34"/>
                        </a:rPr>
                        <a:t>1.0000</a:t>
                      </a:r>
                    </a:p>
                    <a:p>
                      <a:pPr algn="ctr">
                        <a:lnSpc>
                          <a:spcPct val="120000"/>
                        </a:lnSpc>
                      </a:pP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62%</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en-US" sz="1200" b="1" dirty="0" smtClean="0">
                          <a:solidFill>
                            <a:schemeClr val="tx1"/>
                          </a:solidFill>
                          <a:latin typeface="Chulabhorn Likit Text" panose="00000500000000000000" pitchFamily="50" charset="-34"/>
                          <a:cs typeface="Chulabhorn Likit Text" panose="00000500000000000000" pitchFamily="50" charset="-34"/>
                        </a:rPr>
                        <a:t>6</a:t>
                      </a:r>
                      <a:r>
                        <a:rPr lang="th-TH" sz="1200" b="1" dirty="0" smtClean="0">
                          <a:solidFill>
                            <a:schemeClr val="tx1"/>
                          </a:solidFill>
                          <a:latin typeface="Chulabhorn Likit Text" panose="00000500000000000000" pitchFamily="50" charset="-34"/>
                          <a:cs typeface="Chulabhorn Likit Text" panose="00000500000000000000" pitchFamily="50" charset="-34"/>
                        </a:rPr>
                        <a:t>3</a:t>
                      </a:r>
                      <a:r>
                        <a:rPr lang="en-US" sz="1200" b="1" dirty="0" smtClean="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en-US" sz="1200" b="1" dirty="0" smtClean="0">
                          <a:solidFill>
                            <a:schemeClr val="tx1"/>
                          </a:solidFill>
                          <a:latin typeface="Chulabhorn Likit Text" panose="00000500000000000000" pitchFamily="50" charset="-34"/>
                          <a:cs typeface="Chulabhorn Likit Text" panose="00000500000000000000" pitchFamily="50" charset="-34"/>
                        </a:rPr>
                        <a:t>6</a:t>
                      </a:r>
                      <a:r>
                        <a:rPr lang="th-TH" sz="1200" b="1" dirty="0" smtClean="0">
                          <a:solidFill>
                            <a:schemeClr val="tx1"/>
                          </a:solidFill>
                          <a:latin typeface="Chulabhorn Likit Text" panose="00000500000000000000" pitchFamily="50" charset="-34"/>
                          <a:cs typeface="Chulabhorn Likit Text" panose="00000500000000000000" pitchFamily="50" charset="-34"/>
                        </a:rPr>
                        <a:t>4</a:t>
                      </a:r>
                      <a:r>
                        <a:rPr lang="en-US" sz="1200" b="1" dirty="0" smtClean="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en-US" sz="1200" b="1" dirty="0" smtClean="0">
                          <a:solidFill>
                            <a:schemeClr val="tx1"/>
                          </a:solidFill>
                          <a:latin typeface="Chulabhorn Likit Text" panose="00000500000000000000" pitchFamily="50" charset="-34"/>
                          <a:cs typeface="Chulabhorn Likit Text" panose="00000500000000000000" pitchFamily="50" charset="-34"/>
                        </a:rPr>
                        <a:t>65</a:t>
                      </a:r>
                      <a:r>
                        <a:rPr lang="en-US" sz="1200" b="1" dirty="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en-US" sz="1200" b="1" dirty="0" smtClean="0">
                          <a:solidFill>
                            <a:schemeClr val="tx1"/>
                          </a:solidFill>
                          <a:latin typeface="Chulabhorn Likit Text" panose="00000500000000000000" pitchFamily="50" charset="-34"/>
                          <a:cs typeface="Chulabhorn Likit Text" panose="00000500000000000000" pitchFamily="50" charset="-34"/>
                        </a:rPr>
                        <a:t>6</a:t>
                      </a:r>
                      <a:r>
                        <a:rPr lang="th-TH" sz="1200" b="1" dirty="0" smtClean="0">
                          <a:solidFill>
                            <a:schemeClr val="tx1"/>
                          </a:solidFill>
                          <a:latin typeface="Chulabhorn Likit Text" panose="00000500000000000000" pitchFamily="50" charset="-34"/>
                          <a:cs typeface="Chulabhorn Likit Text" panose="00000500000000000000" pitchFamily="50" charset="-34"/>
                        </a:rPr>
                        <a:t>6</a:t>
                      </a:r>
                      <a:r>
                        <a:rPr lang="en-US" sz="1200" b="1" dirty="0" smtClean="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-/+1.5</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1246327012"/>
                  </a:ext>
                </a:extLst>
              </a:tr>
              <a:tr h="1989104">
                <a:tc>
                  <a:txBody>
                    <a:bodyPr/>
                    <a:lstStyle/>
                    <a:p>
                      <a:pP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ตัวชี้วัดที่</a:t>
                      </a:r>
                      <a:r>
                        <a:rPr lang="th-TH" sz="1200" b="1" baseline="0" dirty="0">
                          <a:solidFill>
                            <a:schemeClr val="tx1"/>
                          </a:solidFill>
                          <a:latin typeface="Chulabhorn Likit Text" panose="00000500000000000000" pitchFamily="50" charset="-34"/>
                          <a:cs typeface="Chulabhorn Likit Text" panose="00000500000000000000" pitchFamily="50" charset="-34"/>
                        </a:rPr>
                        <a:t> 1.2 อัตราการลดลงของหนี้ค้าง</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ชำระ </a:t>
                      </a:r>
                      <a:r>
                        <a:rPr lang="en-US" sz="1200" b="1" baseline="0" dirty="0" smtClean="0">
                          <a:solidFill>
                            <a:schemeClr val="tx1"/>
                          </a:solidFill>
                          <a:latin typeface="Chulabhorn Likit Text" panose="00000500000000000000" pitchFamily="50" charset="-34"/>
                          <a:cs typeface="Chulabhorn Likit Text" panose="00000500000000000000" pitchFamily="50" charset="-34"/>
                        </a:rPr>
                        <a:t>   </a:t>
                      </a:r>
                    </a:p>
                    <a:p>
                      <a:pPr>
                        <a:lnSpc>
                          <a:spcPct val="120000"/>
                        </a:lnSpc>
                      </a:pPr>
                      <a:r>
                        <a:rPr lang="en-US" sz="1200" b="1" baseline="0" dirty="0" smtClean="0">
                          <a:solidFill>
                            <a:schemeClr val="tx1"/>
                          </a:solidFill>
                          <a:latin typeface="Chulabhorn Likit Text" panose="00000500000000000000" pitchFamily="50" charset="-34"/>
                          <a:cs typeface="Chulabhorn Likit Text" panose="00000500000000000000" pitchFamily="50" charset="-34"/>
                        </a:rPr>
                        <a:t>                    (</a:t>
                      </a:r>
                      <a:r>
                        <a:rPr lang="en-US" sz="1200" b="1" baseline="0" dirty="0">
                          <a:solidFill>
                            <a:schemeClr val="tx1"/>
                          </a:solidFill>
                          <a:latin typeface="Chulabhorn Likit Text" panose="00000500000000000000" pitchFamily="50" charset="-34"/>
                          <a:cs typeface="Chulabhorn Likit Text" panose="00000500000000000000" pitchFamily="50" charset="-34"/>
                        </a:rPr>
                        <a:t>Non-Performing Loan : NPL)</a:t>
                      </a:r>
                      <a:r>
                        <a:rPr lang="th-TH" sz="1200" b="1" baseline="0" dirty="0">
                          <a:solidFill>
                            <a:srgbClr val="002060"/>
                          </a:solidFill>
                          <a:latin typeface="Chulabhorn Likit Text" panose="00000500000000000000" pitchFamily="50" charset="-34"/>
                          <a:cs typeface="Chulabhorn Likit Text" panose="00000500000000000000" pitchFamily="50" charset="-34"/>
                        </a:rPr>
                        <a:t>     </a:t>
                      </a:r>
                    </a:p>
                    <a:p>
                      <a:pPr algn="l">
                        <a:lnSpc>
                          <a:spcPct val="130000"/>
                        </a:lnSpc>
                      </a:pPr>
                      <a:r>
                        <a:rPr lang="th-TH" sz="1200" b="1" baseline="0" dirty="0" smtClean="0">
                          <a:solidFill>
                            <a:srgbClr val="FF0000"/>
                          </a:solidFill>
                          <a:latin typeface="Chulabhorn Likit Text" panose="00000500000000000000" pitchFamily="50" charset="-34"/>
                          <a:cs typeface="Chulabhorn Likit Text" panose="00000500000000000000" pitchFamily="50" charset="-34"/>
                        </a:rPr>
                        <a:t>                    (ร้อยละ </a:t>
                      </a:r>
                      <a:r>
                        <a:rPr lang="th-TH" sz="1200" b="1" baseline="0" dirty="0">
                          <a:solidFill>
                            <a:srgbClr val="FF0000"/>
                          </a:solidFill>
                          <a:latin typeface="Chulabhorn Likit Text" panose="00000500000000000000" pitchFamily="50" charset="-34"/>
                          <a:cs typeface="Chulabhorn Likit Text" panose="00000500000000000000" pitchFamily="50" charset="-34"/>
                        </a:rPr>
                        <a:t>5)</a:t>
                      </a:r>
                      <a:endParaRPr lang="th-TH" sz="1200" b="1" dirty="0">
                        <a:solidFill>
                          <a:srgbClr val="FF0000"/>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baseline="0" dirty="0">
                        <a:solidFill>
                          <a:srgbClr val="00206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ไม่มี</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การประเมิน</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smtClean="0">
                          <a:solidFill>
                            <a:schemeClr val="tx1"/>
                          </a:solidFill>
                          <a:latin typeface="Chulabhorn Likit Text" panose="00000500000000000000" pitchFamily="50" charset="-34"/>
                          <a:cs typeface="Chulabhorn Likit Text" panose="00000500000000000000" pitchFamily="50" charset="-34"/>
                        </a:rPr>
                        <a:t>(10%)</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ผลงาน</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(22.94%)</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1.0000      </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smtClean="0">
                          <a:solidFill>
                            <a:schemeClr val="tx1"/>
                          </a:solidFill>
                          <a:latin typeface="Chulabhorn Likit Text" panose="00000500000000000000" pitchFamily="50" charset="-34"/>
                          <a:cs typeface="Chulabhorn Likit Text" panose="00000500000000000000" pitchFamily="50" charset="-34"/>
                        </a:rPr>
                        <a:t>(17%)</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(23.94%)</a:t>
                      </a:r>
                      <a:endParaRPr lang="th-TH" sz="1200" b="1" dirty="0">
                        <a:solidFill>
                          <a:srgbClr val="FF0000"/>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rgbClr val="FF0000"/>
                          </a:solidFill>
                          <a:latin typeface="Chulabhorn Likit Text" panose="00000500000000000000" pitchFamily="50" charset="-34"/>
                          <a:cs typeface="Chulabhorn Likit Text" panose="00000500000000000000" pitchFamily="50" charset="-34"/>
                        </a:rPr>
                        <a:t>1.0000</a:t>
                      </a:r>
                    </a:p>
                    <a:p>
                      <a:pPr algn="l">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                                                                          </a:t>
                      </a:r>
                    </a:p>
                    <a:p>
                      <a:pPr algn="l">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                                                    </a:t>
                      </a:r>
                    </a:p>
                    <a:p>
                      <a:pPr algn="l">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                                                                      </a:t>
                      </a: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sz="1200" b="1" dirty="0" smtClean="0">
                          <a:solidFill>
                            <a:schemeClr val="tx1"/>
                          </a:solidFill>
                          <a:latin typeface="Chulabhorn Likit Text" panose="00000500000000000000" pitchFamily="50" charset="-34"/>
                          <a:cs typeface="Chulabhorn Likit Text" panose="00000500000000000000" pitchFamily="50" charset="-34"/>
                        </a:rPr>
                        <a:t>2</a:t>
                      </a:r>
                      <a:r>
                        <a:rPr lang="th-TH" sz="1200" b="1" dirty="0" smtClean="0">
                          <a:solidFill>
                            <a:schemeClr val="tx1"/>
                          </a:solidFill>
                          <a:latin typeface="Chulabhorn Likit Text" panose="00000500000000000000" pitchFamily="50" charset="-34"/>
                          <a:cs typeface="Chulabhorn Likit Text" panose="00000500000000000000" pitchFamily="50" charset="-34"/>
                        </a:rPr>
                        <a:t>6%</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sz="1200" b="1" dirty="0" smtClean="0">
                          <a:solidFill>
                            <a:schemeClr val="tx1"/>
                          </a:solidFill>
                          <a:latin typeface="Chulabhorn Likit Text" panose="00000500000000000000" pitchFamily="50" charset="-34"/>
                          <a:cs typeface="Chulabhorn Likit Text" panose="00000500000000000000" pitchFamily="50" charset="-34"/>
                        </a:rPr>
                        <a:t>2</a:t>
                      </a:r>
                      <a:r>
                        <a:rPr lang="th-TH" sz="1200" b="1" dirty="0" smtClean="0">
                          <a:solidFill>
                            <a:schemeClr val="tx1"/>
                          </a:solidFill>
                          <a:latin typeface="Chulabhorn Likit Text" panose="00000500000000000000" pitchFamily="50" charset="-34"/>
                          <a:cs typeface="Chulabhorn Likit Text" panose="00000500000000000000" pitchFamily="50" charset="-34"/>
                        </a:rPr>
                        <a:t>4.5%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sz="1200" b="1" dirty="0" smtClean="0">
                          <a:solidFill>
                            <a:schemeClr val="tx1"/>
                          </a:solidFill>
                          <a:latin typeface="Chulabhorn Likit Text" panose="00000500000000000000" pitchFamily="50" charset="-34"/>
                          <a:cs typeface="Chulabhorn Likit Text" panose="00000500000000000000" pitchFamily="50" charset="-34"/>
                        </a:rPr>
                        <a:t>23</a:t>
                      </a:r>
                      <a:r>
                        <a:rPr lang="th-TH" sz="1200" b="1" dirty="0" smtClean="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sz="1200" b="1" dirty="0" smtClean="0">
                          <a:solidFill>
                            <a:schemeClr val="tx1"/>
                          </a:solidFill>
                          <a:latin typeface="Chulabhorn Likit Text" panose="00000500000000000000" pitchFamily="50" charset="-34"/>
                          <a:cs typeface="Chulabhorn Likit Text" panose="00000500000000000000" pitchFamily="50" charset="-34"/>
                        </a:rPr>
                        <a:t>21.5%</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en-US" sz="1200" b="1" dirty="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20%</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2846258090"/>
                  </a:ext>
                </a:extLst>
              </a:tr>
            </a:tbl>
          </a:graphicData>
        </a:graphic>
      </p:graphicFrame>
      <p:sp>
        <p:nvSpPr>
          <p:cNvPr id="8" name="Title 1"/>
          <p:cNvSpPr txBox="1">
            <a:spLocks noGrp="1"/>
          </p:cNvSpPr>
          <p:nvPr>
            <p:ph type="title"/>
          </p:nvPr>
        </p:nvSpPr>
        <p:spPr bwMode="auto">
          <a:xfrm>
            <a:off x="1270000" y="397227"/>
            <a:ext cx="5588000" cy="8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76188" tIns="76188" rIns="76188" bIns="76188" numCol="1" rtlCol="0" anchor="ctr" anchorCtr="0" compatLnSpc="1">
            <a:prstTxWarp prst="textNoShape">
              <a:avLst/>
            </a:prstTxWarp>
            <a:normAutofit/>
          </a:bodyPr>
          <a:lstStyle>
            <a:defPPr marR="0" lvl="0" algn="l" rtl="0">
              <a:lnSpc>
                <a:spcPct val="100000"/>
              </a:lnSpc>
              <a:spcBef>
                <a:spcPts val="0"/>
              </a:spcBef>
              <a:spcAft>
                <a:spcPts val="0"/>
              </a:spcAft>
            </a:defPPr>
            <a:lvl1pPr lvl="0" algn="l" rtl="0" eaLnBrk="0" fontAlgn="base" hangingPunct="0">
              <a:spcBef>
                <a:spcPts val="0"/>
              </a:spcBef>
              <a:spcAft>
                <a:spcPts val="0"/>
              </a:spcAft>
              <a:buSzPts val="2000"/>
              <a:buNone/>
              <a:defRPr sz="1400">
                <a:solidFill>
                  <a:srgbClr val="000000"/>
                </a:solidFill>
                <a:latin typeface="Arial"/>
                <a:ea typeface="Arial"/>
                <a:cs typeface="Arial"/>
                <a:sym typeface="Arial" pitchFamily="34" charset="0"/>
              </a:defRPr>
            </a:lvl1pPr>
            <a:lvl2pPr lvl="1"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2pPr>
            <a:lvl3pPr lvl="2"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3pPr>
            <a:lvl4pPr lvl="3"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4pPr>
            <a:lvl5pPr lvl="4"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5pPr>
            <a:lvl6pPr marL="457200" lvl="5"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6pPr>
            <a:lvl7pPr marL="914400" lvl="6"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7pPr>
            <a:lvl8pPr marL="1371600" lvl="7"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8pPr>
            <a:lvl9pPr marL="1828800" lvl="8"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9pPr>
          </a:lstStyle>
          <a:p>
            <a:pPr algn="ctr" eaLnBrk="1" hangingPunct="1">
              <a:lnSpc>
                <a:spcPct val="120000"/>
              </a:lnSpc>
              <a:spcBef>
                <a:spcPct val="0"/>
              </a:spcBef>
              <a:spcAft>
                <a:spcPct val="0"/>
              </a:spcAft>
              <a:buClr>
                <a:srgbClr val="FFFFFF"/>
              </a:buClr>
            </a:pPr>
            <a:r>
              <a:rPr lang="th-TH" b="1" dirty="0">
                <a:solidFill>
                  <a:schemeClr val="bg1"/>
                </a:solidFill>
                <a:latin typeface="Chulabhorn Likit Text" panose="00000500000000000000" pitchFamily="50" charset="-34"/>
                <a:ea typeface="Roboto Condensed" pitchFamily="2" charset="0"/>
                <a:cs typeface="Chulabhorn Likit Text" panose="00000500000000000000" pitchFamily="50" charset="-34"/>
              </a:rPr>
              <a:t>ร่างตัวชี้วัดที่กองทุนพัฒนาบทบาทสตรี</a:t>
            </a:r>
            <a:r>
              <a:rPr lang="th-TH" b="1" dirty="0">
                <a:solidFill>
                  <a:schemeClr val="bg1"/>
                </a:solidFill>
                <a:latin typeface="Chulabhorn Likit Text" panose="00000500000000000000" pitchFamily="50" charset="-34"/>
                <a:cs typeface="Chulabhorn Likit Text" panose="00000500000000000000" pitchFamily="50" charset="-34"/>
                <a:sym typeface="Arial"/>
              </a:rPr>
              <a:t>กำหนดโดยคำนึงถึงวัตถุประสงค์และครอบคลุมการดำเนินงานตามภารกิจ </a:t>
            </a:r>
            <a:r>
              <a:rPr lang="th-TH" b="1" dirty="0">
                <a:solidFill>
                  <a:schemeClr val="bg1"/>
                </a:solidFill>
                <a:latin typeface="Chulabhorn Likit Text" panose="00000500000000000000" pitchFamily="50" charset="-34"/>
                <a:cs typeface="Chulabhorn Likit Text" panose="00000500000000000000" pitchFamily="50" charset="-34"/>
              </a:rPr>
              <a:t>จำนวน 3 ด้าน 7 ตัวชี้วัด</a:t>
            </a:r>
            <a:endParaRPr lang="en-US" b="1" kern="0" dirty="0">
              <a:solidFill>
                <a:srgbClr val="FFFFFF"/>
              </a:solidFill>
              <a:latin typeface="Chulabhorn Likit Text" panose="00000500000000000000" pitchFamily="50" charset="-34"/>
              <a:ea typeface="Roboto Condensed" pitchFamily="2" charset="0"/>
              <a:cs typeface="Chulabhorn Likit Text" panose="00000500000000000000" pitchFamily="50" charset="-34"/>
            </a:endParaRPr>
          </a:p>
        </p:txBody>
      </p:sp>
      <p:sp>
        <p:nvSpPr>
          <p:cNvPr id="4" name="Rectangle 3"/>
          <p:cNvSpPr/>
          <p:nvPr/>
        </p:nvSpPr>
        <p:spPr>
          <a:xfrm>
            <a:off x="7728439" y="5301762"/>
            <a:ext cx="2431562" cy="41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ข้อมูล ณ วันที่ 17 กรกฎาคม 2566</a:t>
            </a:r>
            <a:endParaRPr lang="th-TH" sz="1200" b="1" dirty="0">
              <a:solidFill>
                <a:schemeClr val="tx1"/>
              </a:solidFill>
              <a:latin typeface="Chulabhorn Likit Text" panose="00000500000000000000" pitchFamily="50" charset="-34"/>
              <a:cs typeface="Chulabhorn Likit Text" panose="00000500000000000000" pitchFamily="50" charset="-34"/>
            </a:endParaRPr>
          </a:p>
        </p:txBody>
      </p:sp>
    </p:spTree>
    <p:extLst>
      <p:ext uri="{BB962C8B-B14F-4D97-AF65-F5344CB8AC3E}">
        <p14:creationId xmlns:p14="http://schemas.microsoft.com/office/powerpoint/2010/main" val="2950329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48318151"/>
              </p:ext>
            </p:extLst>
          </p:nvPr>
        </p:nvGraphicFramePr>
        <p:xfrm>
          <a:off x="-1" y="1471782"/>
          <a:ext cx="10160001" cy="4243218"/>
        </p:xfrm>
        <a:graphic>
          <a:graphicData uri="http://schemas.openxmlformats.org/drawingml/2006/table">
            <a:tbl>
              <a:tblPr firstRow="1" bandRow="1">
                <a:tableStyleId>{5C22544A-7EE6-4342-B048-85BDC9FD1C3A}</a:tableStyleId>
              </a:tblPr>
              <a:tblGrid>
                <a:gridCol w="3133429">
                  <a:extLst>
                    <a:ext uri="{9D8B030D-6E8A-4147-A177-3AD203B41FA5}">
                      <a16:colId xmlns:a16="http://schemas.microsoft.com/office/drawing/2014/main" val="766055575"/>
                    </a:ext>
                  </a:extLst>
                </a:gridCol>
                <a:gridCol w="816272">
                  <a:extLst>
                    <a:ext uri="{9D8B030D-6E8A-4147-A177-3AD203B41FA5}">
                      <a16:colId xmlns:a16="http://schemas.microsoft.com/office/drawing/2014/main" val="3297619111"/>
                    </a:ext>
                  </a:extLst>
                </a:gridCol>
                <a:gridCol w="927100">
                  <a:extLst>
                    <a:ext uri="{9D8B030D-6E8A-4147-A177-3AD203B41FA5}">
                      <a16:colId xmlns:a16="http://schemas.microsoft.com/office/drawing/2014/main" val="4166606561"/>
                    </a:ext>
                  </a:extLst>
                </a:gridCol>
                <a:gridCol w="863600">
                  <a:extLst>
                    <a:ext uri="{9D8B030D-6E8A-4147-A177-3AD203B41FA5}">
                      <a16:colId xmlns:a16="http://schemas.microsoft.com/office/drawing/2014/main" val="4143157669"/>
                    </a:ext>
                  </a:extLst>
                </a:gridCol>
                <a:gridCol w="635000">
                  <a:extLst>
                    <a:ext uri="{9D8B030D-6E8A-4147-A177-3AD203B41FA5}">
                      <a16:colId xmlns:a16="http://schemas.microsoft.com/office/drawing/2014/main" val="1768867150"/>
                    </a:ext>
                  </a:extLst>
                </a:gridCol>
                <a:gridCol w="797902">
                  <a:extLst>
                    <a:ext uri="{9D8B030D-6E8A-4147-A177-3AD203B41FA5}">
                      <a16:colId xmlns:a16="http://schemas.microsoft.com/office/drawing/2014/main" val="684076888"/>
                    </a:ext>
                  </a:extLst>
                </a:gridCol>
                <a:gridCol w="743414">
                  <a:extLst>
                    <a:ext uri="{9D8B030D-6E8A-4147-A177-3AD203B41FA5}">
                      <a16:colId xmlns:a16="http://schemas.microsoft.com/office/drawing/2014/main" val="653750944"/>
                    </a:ext>
                  </a:extLst>
                </a:gridCol>
                <a:gridCol w="733633">
                  <a:extLst>
                    <a:ext uri="{9D8B030D-6E8A-4147-A177-3AD203B41FA5}">
                      <a16:colId xmlns:a16="http://schemas.microsoft.com/office/drawing/2014/main" val="3119252103"/>
                    </a:ext>
                  </a:extLst>
                </a:gridCol>
                <a:gridCol w="722251">
                  <a:extLst>
                    <a:ext uri="{9D8B030D-6E8A-4147-A177-3AD203B41FA5}">
                      <a16:colId xmlns:a16="http://schemas.microsoft.com/office/drawing/2014/main" val="2976425900"/>
                    </a:ext>
                  </a:extLst>
                </a:gridCol>
                <a:gridCol w="787400">
                  <a:extLst>
                    <a:ext uri="{9D8B030D-6E8A-4147-A177-3AD203B41FA5}">
                      <a16:colId xmlns:a16="http://schemas.microsoft.com/office/drawing/2014/main" val="3311402652"/>
                    </a:ext>
                  </a:extLst>
                </a:gridCol>
              </a:tblGrid>
              <a:tr h="394781">
                <a:tc rowSpan="2">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b="1" dirty="0" smtClean="0">
                          <a:solidFill>
                            <a:schemeClr val="bg1"/>
                          </a:solidFill>
                          <a:latin typeface="Chulabhorn Likit Text" panose="00000500000000000000" pitchFamily="50" charset="-34"/>
                          <a:cs typeface="Chulabhorn Likit Text" panose="00000500000000000000" pitchFamily="50" charset="-34"/>
                        </a:rPr>
                        <a:t>ตัวชี้วัด</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gridSpan="3">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b="1" dirty="0" smtClean="0">
                          <a:solidFill>
                            <a:schemeClr val="bg1"/>
                          </a:solidFill>
                          <a:latin typeface="Chulabhorn Likit Text" panose="00000500000000000000" pitchFamily="50" charset="-34"/>
                          <a:cs typeface="Chulabhorn Likit Text" panose="00000500000000000000" pitchFamily="50" charset="-34"/>
                        </a:rPr>
                        <a:t>ผลการดำเนินงานในอดีต</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gridSpan="5">
                  <a:txBody>
                    <a:bodyPr/>
                    <a:lstStyle/>
                    <a:p>
                      <a:pPr algn="ctr">
                        <a:lnSpc>
                          <a:spcPct val="150000"/>
                        </a:lnSpc>
                      </a:pPr>
                      <a:r>
                        <a:rPr lang="th-TH" sz="1200" b="1" dirty="0" smtClean="0">
                          <a:solidFill>
                            <a:schemeClr val="bg1"/>
                          </a:solidFill>
                          <a:latin typeface="Chulabhorn Likit Text" panose="00000500000000000000" pitchFamily="50" charset="-34"/>
                          <a:cs typeface="Chulabhorn Likit Text" panose="00000500000000000000" pitchFamily="50" charset="-34"/>
                        </a:rPr>
                        <a:t>ค่าเกณฑ์วัด</a:t>
                      </a:r>
                      <a:r>
                        <a:rPr lang="th-TH" sz="1200" b="1" baseline="0" dirty="0" smtClean="0">
                          <a:solidFill>
                            <a:schemeClr val="bg1"/>
                          </a:solidFill>
                          <a:latin typeface="Chulabhorn Likit Text" panose="00000500000000000000" pitchFamily="50" charset="-34"/>
                          <a:cs typeface="Chulabhorn Likit Text" panose="00000500000000000000" pitchFamily="50" charset="-34"/>
                        </a:rPr>
                        <a:t> ประจำปีบัญชี 256</a:t>
                      </a:r>
                      <a:r>
                        <a:rPr lang="en-US" sz="1200" b="1" baseline="0" dirty="0" smtClean="0">
                          <a:solidFill>
                            <a:schemeClr val="bg1"/>
                          </a:solidFill>
                          <a:latin typeface="Chulabhorn Likit Text" panose="00000500000000000000" pitchFamily="50" charset="-34"/>
                          <a:cs typeface="Chulabhorn Likit Text" panose="00000500000000000000" pitchFamily="50" charset="-34"/>
                        </a:rPr>
                        <a:t>7</a:t>
                      </a:r>
                      <a:endParaRPr lang="th-TH" sz="1200" b="1" baseline="0" dirty="0" smtClean="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rowSpan="2">
                  <a:txBody>
                    <a:bodyPr/>
                    <a:lstStyle/>
                    <a:p>
                      <a:pPr algn="ctr">
                        <a:lnSpc>
                          <a:spcPct val="150000"/>
                        </a:lnSpc>
                      </a:pPr>
                      <a:r>
                        <a:rPr lang="th-TH" sz="1200" b="1" baseline="0" dirty="0" smtClean="0">
                          <a:solidFill>
                            <a:schemeClr val="bg1"/>
                          </a:solidFill>
                          <a:latin typeface="Chulabhorn Likit Text" panose="00000500000000000000" pitchFamily="50" charset="-34"/>
                          <a:cs typeface="Chulabhorn Likit Text" panose="00000500000000000000" pitchFamily="50" charset="-34"/>
                        </a:rPr>
                        <a:t>ปรับค่าเกณฑ์วัด</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extLst>
                  <a:ext uri="{0D108BD9-81ED-4DB2-BD59-A6C34878D82A}">
                    <a16:rowId xmlns:a16="http://schemas.microsoft.com/office/drawing/2014/main" val="4166152433"/>
                  </a:ext>
                </a:extLst>
              </a:tr>
              <a:tr h="455335">
                <a:tc v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a:t>
                      </a:r>
                      <a:r>
                        <a:rPr lang="en-US" sz="1200" b="1" dirty="0" smtClean="0">
                          <a:solidFill>
                            <a:schemeClr val="bg1"/>
                          </a:solidFill>
                          <a:latin typeface="Chulabhorn Likit Text" panose="00000500000000000000" pitchFamily="50" charset="-34"/>
                          <a:cs typeface="Chulabhorn Likit Text" panose="00000500000000000000" pitchFamily="50" charset="-34"/>
                        </a:rPr>
                        <a:t>4</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2565</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2566</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1</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a:t>
                      </a:r>
                      <a:r>
                        <a:rPr lang="th-TH" sz="1200" b="1" dirty="0" smtClean="0">
                          <a:solidFill>
                            <a:schemeClr val="bg1"/>
                          </a:solidFill>
                          <a:latin typeface="Chulabhorn Likit Text" panose="00000500000000000000" pitchFamily="50" charset="-34"/>
                          <a:cs typeface="Chulabhorn Likit Text" panose="00000500000000000000" pitchFamily="50" charset="-34"/>
                        </a:rPr>
                        <a:t>2</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ระดับ</a:t>
                      </a:r>
                      <a:r>
                        <a:rPr lang="th-TH" sz="1200" b="1" baseline="0" dirty="0" smtClean="0">
                          <a:solidFill>
                            <a:schemeClr val="bg1"/>
                          </a:solidFill>
                          <a:latin typeface="Chulabhorn Likit Text" panose="00000500000000000000" pitchFamily="50" charset="-34"/>
                          <a:cs typeface="Chulabhorn Likit Text" panose="00000500000000000000" pitchFamily="50" charset="-34"/>
                        </a:rPr>
                        <a:t> </a:t>
                      </a:r>
                      <a:r>
                        <a:rPr lang="th-TH" sz="1200" b="1" dirty="0" smtClean="0">
                          <a:solidFill>
                            <a:schemeClr val="bg1"/>
                          </a:solidFill>
                          <a:latin typeface="Chulabhorn Likit Text" panose="00000500000000000000" pitchFamily="50" charset="-34"/>
                          <a:cs typeface="Chulabhorn Likit Text" panose="00000500000000000000" pitchFamily="50" charset="-34"/>
                        </a:rPr>
                        <a:t>3</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a:t>
                      </a:r>
                      <a:r>
                        <a:rPr lang="th-TH" sz="1200" b="1" dirty="0" smtClean="0">
                          <a:solidFill>
                            <a:schemeClr val="bg1"/>
                          </a:solidFill>
                          <a:latin typeface="Chulabhorn Likit Text" panose="00000500000000000000" pitchFamily="50" charset="-34"/>
                          <a:cs typeface="Chulabhorn Likit Text" panose="00000500000000000000" pitchFamily="50" charset="-34"/>
                        </a:rPr>
                        <a:t>4</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a:t>
                      </a:r>
                      <a:r>
                        <a:rPr lang="th-TH" sz="1200" b="1" dirty="0" smtClean="0">
                          <a:solidFill>
                            <a:schemeClr val="bg1"/>
                          </a:solidFill>
                          <a:latin typeface="Chulabhorn Likit Text" panose="00000500000000000000" pitchFamily="50" charset="-34"/>
                          <a:cs typeface="Chulabhorn Likit Text" panose="00000500000000000000" pitchFamily="50" charset="-34"/>
                        </a:rPr>
                        <a:t>5</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v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extLst>
                  <a:ext uri="{0D108BD9-81ED-4DB2-BD59-A6C34878D82A}">
                    <a16:rowId xmlns:a16="http://schemas.microsoft.com/office/drawing/2014/main" val="1365351257"/>
                  </a:ext>
                </a:extLst>
              </a:tr>
              <a:tr h="1731914">
                <a:tc>
                  <a:txBody>
                    <a:bodyPr/>
                    <a:lstStyle/>
                    <a:p>
                      <a:pPr>
                        <a:lnSpc>
                          <a:spcPct val="120000"/>
                        </a:lnSpc>
                      </a:pPr>
                      <a:r>
                        <a:rPr lang="th-TH" sz="1100" b="1" dirty="0">
                          <a:solidFill>
                            <a:schemeClr val="tx1"/>
                          </a:solidFill>
                          <a:latin typeface="Chulabhorn Likit Text" panose="00000500000000000000" pitchFamily="50" charset="-34"/>
                          <a:cs typeface="Chulabhorn Likit Text" panose="00000500000000000000" pitchFamily="50" charset="-34"/>
                        </a:rPr>
                        <a:t>ด้านที่ 2 การสนองประโยชน์ต่อผู้มีส่วน</a:t>
                      </a:r>
                      <a:r>
                        <a:rPr lang="th-TH" sz="1100" b="1" dirty="0" smtClean="0">
                          <a:solidFill>
                            <a:schemeClr val="tx1"/>
                          </a:solidFill>
                          <a:latin typeface="Chulabhorn Likit Text" panose="00000500000000000000" pitchFamily="50" charset="-34"/>
                          <a:cs typeface="Chulabhorn Likit Text" panose="00000500000000000000" pitchFamily="50" charset="-34"/>
                        </a:rPr>
                        <a:t>ได้ส่วนเสีย</a:t>
                      </a:r>
                      <a:r>
                        <a:rPr lang="th-TH" sz="1100" b="1" dirty="0">
                          <a:solidFill>
                            <a:schemeClr val="tx1"/>
                          </a:solidFill>
                          <a:latin typeface="Chulabhorn Likit Text" panose="00000500000000000000" pitchFamily="50" charset="-34"/>
                          <a:cs typeface="Chulabhorn Likit Text" panose="00000500000000000000" pitchFamily="50" charset="-34"/>
                        </a:rPr>
                        <a:t/>
                      </a:r>
                      <a:br>
                        <a:rPr lang="th-TH" sz="1100" b="1" dirty="0">
                          <a:solidFill>
                            <a:schemeClr val="tx1"/>
                          </a:solidFill>
                          <a:latin typeface="Chulabhorn Likit Text" panose="00000500000000000000" pitchFamily="50" charset="-34"/>
                          <a:cs typeface="Chulabhorn Likit Text" panose="00000500000000000000" pitchFamily="50" charset="-34"/>
                        </a:rPr>
                      </a:br>
                      <a:r>
                        <a:rPr lang="th-TH" sz="1100" b="1" dirty="0">
                          <a:solidFill>
                            <a:srgbClr val="FF0000"/>
                          </a:solidFill>
                          <a:latin typeface="Chulabhorn Likit Text" panose="00000500000000000000" pitchFamily="50" charset="-34"/>
                          <a:cs typeface="Chulabhorn Likit Text" panose="00000500000000000000" pitchFamily="50" charset="-34"/>
                        </a:rPr>
                        <a:t>              </a:t>
                      </a:r>
                      <a:r>
                        <a:rPr lang="th-TH" sz="1100" b="1" dirty="0" smtClean="0">
                          <a:solidFill>
                            <a:srgbClr val="FF0000"/>
                          </a:solidFill>
                          <a:latin typeface="Chulabhorn Likit Text" panose="00000500000000000000" pitchFamily="50" charset="-34"/>
                          <a:cs typeface="Chulabhorn Likit Text" panose="00000500000000000000" pitchFamily="50" charset="-34"/>
                        </a:rPr>
                        <a:t>(</a:t>
                      </a:r>
                      <a:r>
                        <a:rPr lang="th-TH" sz="1100" b="1" kern="1200" dirty="0" smtClean="0">
                          <a:solidFill>
                            <a:srgbClr val="FF0000"/>
                          </a:solidFill>
                          <a:effectLst/>
                          <a:latin typeface="Chulabhorn Likit Text" panose="00000500000000000000" pitchFamily="50" charset="-34"/>
                          <a:ea typeface="+mn-ea"/>
                          <a:cs typeface="Chulabhorn Likit Text" panose="00000500000000000000" pitchFamily="50" charset="-34"/>
                        </a:rPr>
                        <a:t>น้ำหนัก</a:t>
                      </a:r>
                      <a:r>
                        <a:rPr lang="th-TH" sz="1100" b="1" kern="1200" dirty="0">
                          <a:solidFill>
                            <a:srgbClr val="FF0000"/>
                          </a:solidFill>
                          <a:effectLst/>
                          <a:latin typeface="Chulabhorn Likit Text" panose="00000500000000000000" pitchFamily="50" charset="-34"/>
                          <a:ea typeface="+mn-ea"/>
                          <a:cs typeface="Chulabhorn Likit Text" panose="00000500000000000000" pitchFamily="50" charset="-34"/>
                        </a:rPr>
                        <a:t>ร้อยละ </a:t>
                      </a:r>
                      <a:r>
                        <a:rPr lang="th-TH" sz="1100" b="1" kern="1200" dirty="0" smtClean="0">
                          <a:solidFill>
                            <a:srgbClr val="FF0000"/>
                          </a:solidFill>
                          <a:effectLst/>
                          <a:latin typeface="Chulabhorn Likit Text" panose="00000500000000000000" pitchFamily="50" charset="-34"/>
                          <a:ea typeface="+mn-ea"/>
                          <a:cs typeface="Chulabhorn Likit Text" panose="00000500000000000000" pitchFamily="50" charset="-34"/>
                        </a:rPr>
                        <a:t>20) </a:t>
                      </a:r>
                      <a:endParaRPr lang="th-TH" sz="1100" b="1" dirty="0">
                        <a:solidFill>
                          <a:srgbClr val="FF0000"/>
                        </a:solidFill>
                        <a:latin typeface="Chulabhorn Likit Text" panose="00000500000000000000" pitchFamily="50" charset="-34"/>
                        <a:cs typeface="Chulabhorn Likit Text" panose="00000500000000000000" pitchFamily="50" charset="-34"/>
                      </a:endParaRPr>
                    </a:p>
                    <a:p>
                      <a:pPr>
                        <a:lnSpc>
                          <a:spcPct val="120000"/>
                        </a:lnSpc>
                      </a:pPr>
                      <a:r>
                        <a:rPr lang="th-TH" sz="1100" b="1" dirty="0">
                          <a:solidFill>
                            <a:schemeClr val="tx1"/>
                          </a:solidFill>
                          <a:latin typeface="Chulabhorn Likit Text" panose="00000500000000000000" pitchFamily="50" charset="-34"/>
                          <a:cs typeface="Chulabhorn Likit Text" panose="00000500000000000000" pitchFamily="50" charset="-34"/>
                        </a:rPr>
                        <a:t>ตัวชี้วัดที่</a:t>
                      </a:r>
                      <a:r>
                        <a:rPr lang="th-TH" sz="1100" b="1" baseline="0" dirty="0">
                          <a:solidFill>
                            <a:schemeClr val="tx1"/>
                          </a:solidFill>
                          <a:latin typeface="Chulabhorn Likit Text" panose="00000500000000000000" pitchFamily="50" charset="-34"/>
                          <a:cs typeface="Chulabhorn Likit Text" panose="00000500000000000000" pitchFamily="50" charset="-34"/>
                        </a:rPr>
                        <a:t> </a:t>
                      </a:r>
                      <a:r>
                        <a:rPr lang="en-US" sz="1100" b="1" baseline="0" dirty="0">
                          <a:solidFill>
                            <a:schemeClr val="tx1"/>
                          </a:solidFill>
                          <a:latin typeface="Chulabhorn Likit Text" panose="00000500000000000000" pitchFamily="50" charset="-34"/>
                          <a:cs typeface="Chulabhorn Likit Text" panose="00000500000000000000" pitchFamily="50" charset="-34"/>
                        </a:rPr>
                        <a:t>2.</a:t>
                      </a:r>
                      <a:r>
                        <a:rPr lang="th-TH" sz="1100" b="1" baseline="0" dirty="0">
                          <a:solidFill>
                            <a:schemeClr val="tx1"/>
                          </a:solidFill>
                          <a:latin typeface="Chulabhorn Likit Text" panose="00000500000000000000" pitchFamily="50" charset="-34"/>
                          <a:cs typeface="Chulabhorn Likit Text" panose="00000500000000000000" pitchFamily="50" charset="-34"/>
                        </a:rPr>
                        <a:t>1</a:t>
                      </a:r>
                      <a:r>
                        <a:rPr lang="en-US" sz="1100" b="1" baseline="0" dirty="0">
                          <a:solidFill>
                            <a:schemeClr val="tx1"/>
                          </a:solidFill>
                          <a:latin typeface="Chulabhorn Likit Text" panose="00000500000000000000" pitchFamily="50" charset="-34"/>
                          <a:cs typeface="Chulabhorn Likit Text" panose="00000500000000000000" pitchFamily="50" charset="-34"/>
                        </a:rPr>
                        <a:t> </a:t>
                      </a:r>
                      <a:r>
                        <a:rPr lang="th-TH" sz="1100" b="1" baseline="0" dirty="0">
                          <a:solidFill>
                            <a:schemeClr val="tx1"/>
                          </a:solidFill>
                          <a:latin typeface="Chulabhorn Likit Text" panose="00000500000000000000" pitchFamily="50" charset="-34"/>
                          <a:cs typeface="Chulabhorn Likit Text" panose="00000500000000000000" pitchFamily="50" charset="-34"/>
                        </a:rPr>
                        <a:t>ความพึงพอใจของผู้มีส่วน</a:t>
                      </a:r>
                      <a:r>
                        <a:rPr lang="th-TH" sz="1100" b="1" baseline="0" dirty="0" smtClean="0">
                          <a:solidFill>
                            <a:schemeClr val="tx1"/>
                          </a:solidFill>
                          <a:latin typeface="Chulabhorn Likit Text" panose="00000500000000000000" pitchFamily="50" charset="-34"/>
                          <a:cs typeface="Chulabhorn Likit Text" panose="00000500000000000000" pitchFamily="50" charset="-34"/>
                        </a:rPr>
                        <a:t>ได้ส่วนเสีย        </a:t>
                      </a:r>
                      <a:endParaRPr lang="th-TH" sz="1100" b="1" baseline="0" dirty="0">
                        <a:solidFill>
                          <a:schemeClr val="tx1"/>
                        </a:solidFill>
                        <a:latin typeface="Chulabhorn Likit Text" panose="00000500000000000000" pitchFamily="50" charset="-34"/>
                        <a:cs typeface="Chulabhorn Likit Text" panose="00000500000000000000" pitchFamily="50" charset="-34"/>
                      </a:endParaRPr>
                    </a:p>
                    <a:p>
                      <a:pPr>
                        <a:lnSpc>
                          <a:spcPct val="120000"/>
                        </a:lnSpc>
                      </a:pPr>
                      <a:r>
                        <a:rPr lang="th-TH" sz="1100" b="1" baseline="0" dirty="0">
                          <a:solidFill>
                            <a:srgbClr val="FF0000"/>
                          </a:solidFill>
                          <a:latin typeface="Chulabhorn Likit Text" panose="00000500000000000000" pitchFamily="50" charset="-34"/>
                          <a:cs typeface="Chulabhorn Likit Text" panose="00000500000000000000" pitchFamily="50" charset="-34"/>
                        </a:rPr>
                        <a:t>                     </a:t>
                      </a:r>
                      <a:r>
                        <a:rPr lang="th-TH" sz="1100" b="1" baseline="0" dirty="0" smtClean="0">
                          <a:solidFill>
                            <a:srgbClr val="FF0000"/>
                          </a:solidFill>
                          <a:latin typeface="Chulabhorn Likit Text" panose="00000500000000000000" pitchFamily="50" charset="-34"/>
                          <a:cs typeface="Chulabhorn Likit Text" panose="00000500000000000000" pitchFamily="50" charset="-34"/>
                        </a:rPr>
                        <a:t>(</a:t>
                      </a:r>
                      <a:r>
                        <a:rPr lang="th-TH" sz="1100" b="1" dirty="0" smtClean="0">
                          <a:solidFill>
                            <a:srgbClr val="FF0000"/>
                          </a:solidFill>
                          <a:latin typeface="Chulabhorn Likit Text" panose="00000500000000000000" pitchFamily="50" charset="-34"/>
                          <a:cs typeface="Chulabhorn Likit Text" panose="00000500000000000000" pitchFamily="50" charset="-34"/>
                        </a:rPr>
                        <a:t>ร้อยละ </a:t>
                      </a:r>
                      <a:r>
                        <a:rPr lang="th-TH" sz="1100" b="1" dirty="0">
                          <a:solidFill>
                            <a:srgbClr val="FF0000"/>
                          </a:solidFill>
                          <a:latin typeface="Chulabhorn Likit Text" panose="00000500000000000000" pitchFamily="50" charset="-34"/>
                          <a:cs typeface="Chulabhorn Likit Text" panose="00000500000000000000" pitchFamily="50" charset="-34"/>
                        </a:rPr>
                        <a:t>10)</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smtClean="0">
                          <a:solidFill>
                            <a:schemeClr val="tx1"/>
                          </a:solidFill>
                          <a:latin typeface="Chulabhorn Likit Text" panose="00000500000000000000" pitchFamily="50" charset="-34"/>
                          <a:cs typeface="Chulabhorn Likit Text" panose="00000500000000000000" pitchFamily="50" charset="-34"/>
                        </a:rPr>
                        <a:t>(95</a:t>
                      </a:r>
                      <a:r>
                        <a:rPr lang="th-TH" sz="1200" b="1" dirty="0">
                          <a:solidFill>
                            <a:schemeClr val="tx1"/>
                          </a:solidFill>
                          <a:latin typeface="Chulabhorn Likit Text" panose="00000500000000000000" pitchFamily="50" charset="-34"/>
                          <a:cs typeface="Chulabhorn Likit Text" panose="00000500000000000000" pitchFamily="50" charset="-34"/>
                        </a:rPr>
                        <a:t>%)</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a:t>
                      </a:r>
                      <a:r>
                        <a:rPr lang="en-US" sz="1200" b="1" dirty="0">
                          <a:solidFill>
                            <a:schemeClr val="tx1"/>
                          </a:solidFill>
                          <a:latin typeface="Chulabhorn Likit Text" panose="00000500000000000000" pitchFamily="50" charset="-34"/>
                          <a:cs typeface="Chulabhorn Likit Text" panose="00000500000000000000" pitchFamily="50" charset="-34"/>
                        </a:rPr>
                        <a:t>95.23</a:t>
                      </a:r>
                      <a:r>
                        <a:rPr lang="th-TH" sz="1200" b="1" dirty="0" smtClean="0">
                          <a:solidFill>
                            <a:schemeClr val="tx1"/>
                          </a:solidFill>
                          <a:latin typeface="Chulabhorn Likit Text" panose="00000500000000000000" pitchFamily="50" charset="-34"/>
                          <a:cs typeface="Chulabhorn Likit Text" panose="00000500000000000000" pitchFamily="50" charset="-34"/>
                        </a:rPr>
                        <a:t>%)</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(95%)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(95.</a:t>
                      </a:r>
                      <a:r>
                        <a:rPr lang="en-US" sz="1200" b="1" dirty="0">
                          <a:solidFill>
                            <a:schemeClr val="tx1"/>
                          </a:solidFill>
                          <a:latin typeface="Chulabhorn Likit Text" panose="00000500000000000000" pitchFamily="50" charset="-34"/>
                          <a:cs typeface="Chulabhorn Likit Text" panose="00000500000000000000" pitchFamily="50" charset="-34"/>
                        </a:rPr>
                        <a:t>42</a:t>
                      </a:r>
                      <a:r>
                        <a:rPr lang="th-TH" sz="1200" b="1" dirty="0">
                          <a:solidFill>
                            <a:schemeClr val="tx1"/>
                          </a:solidFill>
                          <a:latin typeface="Chulabhorn Likit Text" panose="00000500000000000000" pitchFamily="50" charset="-34"/>
                          <a:cs typeface="Chulabhorn Likit Text" panose="00000500000000000000" pitchFamily="50" charset="-34"/>
                        </a:rPr>
                        <a:t>%)</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5.0000</a:t>
                      </a: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(95%)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a:solidFill>
                            <a:srgbClr val="FF0000"/>
                          </a:solidFill>
                          <a:latin typeface="Chulabhorn Likit Text" panose="00000500000000000000" pitchFamily="50" charset="-34"/>
                          <a:cs typeface="Chulabhorn Likit Text" panose="00000500000000000000" pitchFamily="50" charset="-34"/>
                        </a:rPr>
                        <a:t>(</a:t>
                      </a:r>
                      <a:r>
                        <a:rPr lang="en-US" sz="1200" b="1" dirty="0">
                          <a:solidFill>
                            <a:srgbClr val="FF0000"/>
                          </a:solidFill>
                          <a:latin typeface="Chulabhorn Likit Text" panose="00000500000000000000" pitchFamily="50" charset="-34"/>
                          <a:cs typeface="Chulabhorn Likit Text" panose="00000500000000000000" pitchFamily="50" charset="-34"/>
                        </a:rPr>
                        <a:t>N/A</a:t>
                      </a:r>
                      <a:r>
                        <a:rPr lang="th-TH" sz="1200" b="1" dirty="0">
                          <a:solidFill>
                            <a:srgbClr val="FF0000"/>
                          </a:solidFill>
                          <a:latin typeface="Chulabhorn Likit Text" panose="00000500000000000000" pitchFamily="50" charset="-34"/>
                          <a:cs typeface="Chulabhorn Likit Text" panose="00000500000000000000" pitchFamily="50" charset="-34"/>
                        </a:rPr>
                        <a:t>)</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75</a:t>
                      </a:r>
                      <a:r>
                        <a:rPr lang="en-US" sz="1200" b="1" dirty="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80</a:t>
                      </a:r>
                      <a:r>
                        <a:rPr lang="en-US" sz="1200" b="1" dirty="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85</a:t>
                      </a:r>
                      <a:r>
                        <a:rPr lang="en-US" sz="1200" b="1" dirty="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90</a:t>
                      </a:r>
                      <a:r>
                        <a:rPr lang="en-US" sz="1200" b="1" dirty="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95</a:t>
                      </a:r>
                      <a:r>
                        <a:rPr lang="en-US" sz="1200" b="1" dirty="0">
                          <a:solidFill>
                            <a:schemeClr val="tx1"/>
                          </a:solidFill>
                          <a:latin typeface="Chulabhorn Likit Text" panose="00000500000000000000" pitchFamily="50" charset="-34"/>
                          <a:cs typeface="Chulabhorn Likit Text" panose="00000500000000000000" pitchFamily="50" charset="-34"/>
                        </a:rPr>
                        <a:t>%</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4256590215"/>
                  </a:ext>
                </a:extLst>
              </a:tr>
              <a:tr h="1661188">
                <a:tc>
                  <a:txBody>
                    <a:bodyPr/>
                    <a:lstStyle/>
                    <a:p>
                      <a:pP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ตัวชี้วัดที่</a:t>
                      </a: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en-US" sz="1200" b="1" baseline="0" dirty="0">
                          <a:solidFill>
                            <a:schemeClr val="tx1"/>
                          </a:solidFill>
                          <a:latin typeface="Chulabhorn Likit Text" panose="00000500000000000000" pitchFamily="50" charset="-34"/>
                          <a:cs typeface="Chulabhorn Likit Text" panose="00000500000000000000" pitchFamily="50" charset="-34"/>
                        </a:rPr>
                        <a:t>2.2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ร้อยละของโครงการที่ได้รับ</a:t>
                      </a:r>
                      <a:endParaRPr lang="th-TH" sz="1200" b="1" baseline="0" dirty="0">
                        <a:solidFill>
                          <a:schemeClr val="tx1"/>
                        </a:solidFill>
                        <a:latin typeface="Chulabhorn Likit Text" panose="00000500000000000000" pitchFamily="50" charset="-34"/>
                        <a:cs typeface="Chulabhorn Likit Text" panose="00000500000000000000" pitchFamily="50" charset="-34"/>
                      </a:endParaRPr>
                    </a:p>
                    <a:p>
                      <a:pP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การสนับสนุนที่ผู้เข้าร่วม </a:t>
                      </a:r>
                    </a:p>
                    <a:p>
                      <a:pPr>
                        <a:lnSpc>
                          <a:spcPct val="120000"/>
                        </a:lnSpc>
                      </a:pPr>
                      <a:r>
                        <a:rPr lang="th-TH" sz="1200" b="1" baseline="0" dirty="0" smtClean="0">
                          <a:solidFill>
                            <a:schemeClr val="tx1"/>
                          </a:solidFill>
                          <a:latin typeface="Chulabhorn Likit Text" panose="00000500000000000000" pitchFamily="50" charset="-34"/>
                          <a:cs typeface="Chulabhorn Likit Text" panose="00000500000000000000" pitchFamily="50" charset="-34"/>
                        </a:rPr>
                        <a:t>                     โครงการมีคุณภาพชีวิตที่ดี </a:t>
                      </a:r>
                    </a:p>
                    <a:p>
                      <a:pPr>
                        <a:lnSpc>
                          <a:spcPct val="120000"/>
                        </a:lnSpc>
                      </a:pPr>
                      <a:r>
                        <a:rPr lang="th-TH" sz="12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100" b="1" baseline="0" dirty="0" smtClean="0">
                          <a:solidFill>
                            <a:schemeClr val="tx1"/>
                          </a:solidFill>
                          <a:latin typeface="Chulabhorn Likit Text" panose="00000500000000000000" pitchFamily="50" charset="-34"/>
                          <a:cs typeface="Chulabhorn Likit Text" panose="00000500000000000000" pitchFamily="50" charset="-34"/>
                        </a:rPr>
                        <a:t>และผ่านเกณฑ์การประเมินผล </a:t>
                      </a:r>
                    </a:p>
                    <a:p>
                      <a:pPr>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                     (ร้อยละ </a:t>
                      </a:r>
                      <a:r>
                        <a:rPr lang="th-TH" sz="1200" b="1" dirty="0">
                          <a:solidFill>
                            <a:srgbClr val="FF0000"/>
                          </a:solidFill>
                          <a:latin typeface="Chulabhorn Likit Text" panose="00000500000000000000" pitchFamily="50" charset="-34"/>
                          <a:cs typeface="Chulabhorn Likit Text" panose="00000500000000000000" pitchFamily="50" charset="-34"/>
                        </a:rPr>
                        <a:t>10</a:t>
                      </a:r>
                      <a:r>
                        <a:rPr lang="th-TH" sz="1200" b="1" dirty="0" smtClean="0">
                          <a:solidFill>
                            <a:srgbClr val="FF0000"/>
                          </a:solidFill>
                          <a:latin typeface="Chulabhorn Likit Text" panose="00000500000000000000" pitchFamily="50" charset="-34"/>
                          <a:cs typeface="Chulabhorn Likit Text" panose="00000500000000000000" pitchFamily="50" charset="-34"/>
                        </a:rPr>
                        <a:t>)</a:t>
                      </a:r>
                    </a:p>
                    <a:p>
                      <a:pPr algn="r">
                        <a:lnSpc>
                          <a:spcPct val="120000"/>
                        </a:lnSpc>
                      </a:pP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ไม่</a:t>
                      </a:r>
                      <a:r>
                        <a:rPr lang="th-TH" sz="1200" b="1" dirty="0" smtClean="0">
                          <a:solidFill>
                            <a:schemeClr val="tx1"/>
                          </a:solidFill>
                          <a:latin typeface="Chulabhorn Likit Text" panose="00000500000000000000" pitchFamily="50" charset="-34"/>
                          <a:cs typeface="Chulabhorn Likit Text" panose="00000500000000000000" pitchFamily="50" charset="-34"/>
                        </a:rPr>
                        <a:t>มีการ</a:t>
                      </a:r>
                      <a:r>
                        <a:rPr lang="th-TH" sz="1200" b="1" dirty="0">
                          <a:solidFill>
                            <a:schemeClr val="tx1"/>
                          </a:solidFill>
                          <a:latin typeface="Chulabhorn Likit Text" panose="00000500000000000000" pitchFamily="50" charset="-34"/>
                          <a:cs typeface="Chulabhorn Likit Text" panose="00000500000000000000" pitchFamily="50" charset="-34"/>
                        </a:rPr>
                        <a:t>ประเมิน</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(100%)</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rgbClr val="FF0000"/>
                          </a:solidFill>
                          <a:latin typeface="Chulabhorn Likit Text" panose="00000500000000000000" pitchFamily="50" charset="-34"/>
                          <a:cs typeface="Chulabhorn Likit Text" panose="00000500000000000000" pitchFamily="50" charset="-34"/>
                        </a:rPr>
                        <a:t>(</a:t>
                      </a:r>
                      <a:r>
                        <a:rPr lang="en-US" sz="1200" b="1" dirty="0" smtClean="0">
                          <a:solidFill>
                            <a:srgbClr val="FF0000"/>
                          </a:solidFill>
                          <a:latin typeface="Chulabhorn Likit Text" panose="00000500000000000000" pitchFamily="50" charset="-34"/>
                          <a:cs typeface="Chulabhorn Likit Text" panose="00000500000000000000" pitchFamily="50" charset="-34"/>
                        </a:rPr>
                        <a:t>N/A</a:t>
                      </a:r>
                      <a:r>
                        <a:rPr lang="th-TH" sz="1200" b="1" dirty="0" smtClean="0">
                          <a:solidFill>
                            <a:srgbClr val="FF0000"/>
                          </a:solidFill>
                          <a:latin typeface="Chulabhorn Likit Text" panose="00000500000000000000" pitchFamily="50" charset="-34"/>
                          <a:cs typeface="Chulabhorn Likit Text" panose="00000500000000000000" pitchFamily="50" charset="-34"/>
                        </a:rPr>
                        <a:t>)</a:t>
                      </a: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60%</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70%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 80%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90%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95%</a:t>
                      </a: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1246327012"/>
                  </a:ext>
                </a:extLst>
              </a:tr>
            </a:tbl>
          </a:graphicData>
        </a:graphic>
      </p:graphicFrame>
      <p:sp>
        <p:nvSpPr>
          <p:cNvPr id="9" name="Title 1"/>
          <p:cNvSpPr txBox="1">
            <a:spLocks noGrp="1"/>
          </p:cNvSpPr>
          <p:nvPr>
            <p:ph type="title"/>
          </p:nvPr>
        </p:nvSpPr>
        <p:spPr bwMode="auto">
          <a:xfrm>
            <a:off x="844062" y="396875"/>
            <a:ext cx="5676595" cy="84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76188" tIns="76188" rIns="76188" bIns="76188" numCol="1" rtlCol="0" anchor="ctr" anchorCtr="0" compatLnSpc="1">
            <a:prstTxWarp prst="textNoShape">
              <a:avLst/>
            </a:prstTxWarp>
            <a:normAutofit/>
          </a:bodyPr>
          <a:lstStyle>
            <a:defPPr marR="0" lvl="0" algn="l" rtl="0">
              <a:lnSpc>
                <a:spcPct val="100000"/>
              </a:lnSpc>
              <a:spcBef>
                <a:spcPts val="0"/>
              </a:spcBef>
              <a:spcAft>
                <a:spcPts val="0"/>
              </a:spcAft>
            </a:defPPr>
            <a:lvl1pPr lvl="0" algn="l" rtl="0" eaLnBrk="0" fontAlgn="base" hangingPunct="0">
              <a:spcBef>
                <a:spcPts val="0"/>
              </a:spcBef>
              <a:spcAft>
                <a:spcPts val="0"/>
              </a:spcAft>
              <a:buSzPts val="2000"/>
              <a:buNone/>
              <a:defRPr sz="1400">
                <a:solidFill>
                  <a:srgbClr val="000000"/>
                </a:solidFill>
                <a:latin typeface="Arial"/>
                <a:ea typeface="Arial"/>
                <a:cs typeface="Arial"/>
                <a:sym typeface="Arial" pitchFamily="34" charset="0"/>
              </a:defRPr>
            </a:lvl1pPr>
            <a:lvl2pPr lvl="1"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2pPr>
            <a:lvl3pPr lvl="2"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3pPr>
            <a:lvl4pPr lvl="3"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4pPr>
            <a:lvl5pPr lvl="4"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5pPr>
            <a:lvl6pPr marL="457200" lvl="5"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6pPr>
            <a:lvl7pPr marL="914400" lvl="6"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7pPr>
            <a:lvl8pPr marL="1371600" lvl="7"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8pPr>
            <a:lvl9pPr marL="1828800" lvl="8"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9pPr>
          </a:lstStyle>
          <a:p>
            <a:pPr algn="ctr" eaLnBrk="1" hangingPunct="1">
              <a:lnSpc>
                <a:spcPct val="120000"/>
              </a:lnSpc>
              <a:spcBef>
                <a:spcPct val="0"/>
              </a:spcBef>
              <a:spcAft>
                <a:spcPct val="0"/>
              </a:spcAft>
              <a:buClr>
                <a:srgbClr val="FFFFFF"/>
              </a:buClr>
            </a:pPr>
            <a:r>
              <a:rPr lang="th-TH" b="1" dirty="0">
                <a:solidFill>
                  <a:schemeClr val="bg1"/>
                </a:solidFill>
                <a:latin typeface="Chulabhorn Likit Text" panose="00000500000000000000" pitchFamily="50" charset="-34"/>
                <a:ea typeface="Roboto Condensed" pitchFamily="2" charset="0"/>
                <a:cs typeface="Chulabhorn Likit Text" panose="00000500000000000000" pitchFamily="50" charset="-34"/>
              </a:rPr>
              <a:t>ร่างตัวชี้วัดที่กองทุนพัฒนาบทบาทสตรี</a:t>
            </a:r>
            <a:r>
              <a:rPr lang="th-TH" b="1" dirty="0">
                <a:solidFill>
                  <a:schemeClr val="bg1"/>
                </a:solidFill>
                <a:latin typeface="Chulabhorn Likit Text" panose="00000500000000000000" pitchFamily="50" charset="-34"/>
                <a:cs typeface="Chulabhorn Likit Text" panose="00000500000000000000" pitchFamily="50" charset="-34"/>
                <a:sym typeface="Arial"/>
              </a:rPr>
              <a:t>กำหนดโดยคำนึงถึงวัตถุประสงค์และครอบคลุมการดำเนินงานตามภารกิจ </a:t>
            </a:r>
            <a:r>
              <a:rPr lang="th-TH" b="1" dirty="0">
                <a:solidFill>
                  <a:schemeClr val="bg1"/>
                </a:solidFill>
                <a:latin typeface="Chulabhorn Likit Text" panose="00000500000000000000" pitchFamily="50" charset="-34"/>
                <a:cs typeface="Chulabhorn Likit Text" panose="00000500000000000000" pitchFamily="50" charset="-34"/>
              </a:rPr>
              <a:t>จำนวน 3 ด้าน 7 ตัวชี้วัด</a:t>
            </a:r>
            <a:endParaRPr lang="en-US" b="1" kern="0" dirty="0">
              <a:solidFill>
                <a:srgbClr val="FFFFFF"/>
              </a:solidFill>
              <a:latin typeface="Chulabhorn Likit Text" panose="00000500000000000000" pitchFamily="50" charset="-34"/>
              <a:ea typeface="Roboto Condensed" pitchFamily="2" charset="0"/>
              <a:cs typeface="Chulabhorn Likit Text" panose="00000500000000000000" pitchFamily="50" charset="-34"/>
            </a:endParaRPr>
          </a:p>
        </p:txBody>
      </p:sp>
      <p:sp>
        <p:nvSpPr>
          <p:cNvPr id="4" name="Rectangle 3"/>
          <p:cNvSpPr/>
          <p:nvPr/>
        </p:nvSpPr>
        <p:spPr>
          <a:xfrm>
            <a:off x="7728438" y="5231423"/>
            <a:ext cx="2431562" cy="41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ข้อมูล ณ วันที่ 17 กรกฎาคม2566</a:t>
            </a:r>
            <a:endParaRPr lang="th-TH" sz="1200" b="1" dirty="0">
              <a:solidFill>
                <a:schemeClr val="tx1"/>
              </a:solidFill>
              <a:latin typeface="Chulabhorn Likit Text" panose="00000500000000000000" pitchFamily="50" charset="-34"/>
              <a:cs typeface="Chulabhorn Likit Text" panose="00000500000000000000" pitchFamily="50" charset="-34"/>
            </a:endParaRPr>
          </a:p>
        </p:txBody>
      </p:sp>
    </p:spTree>
    <p:extLst>
      <p:ext uri="{BB962C8B-B14F-4D97-AF65-F5344CB8AC3E}">
        <p14:creationId xmlns:p14="http://schemas.microsoft.com/office/powerpoint/2010/main" val="30769640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94862884"/>
              </p:ext>
            </p:extLst>
          </p:nvPr>
        </p:nvGraphicFramePr>
        <p:xfrm>
          <a:off x="-2" y="1421804"/>
          <a:ext cx="10160000" cy="4354325"/>
        </p:xfrm>
        <a:graphic>
          <a:graphicData uri="http://schemas.openxmlformats.org/drawingml/2006/table">
            <a:tbl>
              <a:tblPr firstRow="1" bandRow="1">
                <a:tableStyleId>{5C22544A-7EE6-4342-B048-85BDC9FD1C3A}</a:tableStyleId>
              </a:tblPr>
              <a:tblGrid>
                <a:gridCol w="3130064">
                  <a:extLst>
                    <a:ext uri="{9D8B030D-6E8A-4147-A177-3AD203B41FA5}">
                      <a16:colId xmlns:a16="http://schemas.microsoft.com/office/drawing/2014/main" val="766055575"/>
                    </a:ext>
                  </a:extLst>
                </a:gridCol>
                <a:gridCol w="861646">
                  <a:extLst>
                    <a:ext uri="{9D8B030D-6E8A-4147-A177-3AD203B41FA5}">
                      <a16:colId xmlns:a16="http://schemas.microsoft.com/office/drawing/2014/main" val="3297619111"/>
                    </a:ext>
                  </a:extLst>
                </a:gridCol>
                <a:gridCol w="774463">
                  <a:extLst>
                    <a:ext uri="{9D8B030D-6E8A-4147-A177-3AD203B41FA5}">
                      <a16:colId xmlns:a16="http://schemas.microsoft.com/office/drawing/2014/main" val="4166606561"/>
                    </a:ext>
                  </a:extLst>
                </a:gridCol>
                <a:gridCol w="857750">
                  <a:extLst>
                    <a:ext uri="{9D8B030D-6E8A-4147-A177-3AD203B41FA5}">
                      <a16:colId xmlns:a16="http://schemas.microsoft.com/office/drawing/2014/main" val="4143157669"/>
                    </a:ext>
                  </a:extLst>
                </a:gridCol>
                <a:gridCol w="750502">
                  <a:extLst>
                    <a:ext uri="{9D8B030D-6E8A-4147-A177-3AD203B41FA5}">
                      <a16:colId xmlns:a16="http://schemas.microsoft.com/office/drawing/2014/main" val="1768867150"/>
                    </a:ext>
                  </a:extLst>
                </a:gridCol>
                <a:gridCol w="694592">
                  <a:extLst>
                    <a:ext uri="{9D8B030D-6E8A-4147-A177-3AD203B41FA5}">
                      <a16:colId xmlns:a16="http://schemas.microsoft.com/office/drawing/2014/main" val="684076888"/>
                    </a:ext>
                  </a:extLst>
                </a:gridCol>
                <a:gridCol w="720970">
                  <a:extLst>
                    <a:ext uri="{9D8B030D-6E8A-4147-A177-3AD203B41FA5}">
                      <a16:colId xmlns:a16="http://schemas.microsoft.com/office/drawing/2014/main" val="653750944"/>
                    </a:ext>
                  </a:extLst>
                </a:gridCol>
                <a:gridCol w="738553">
                  <a:extLst>
                    <a:ext uri="{9D8B030D-6E8A-4147-A177-3AD203B41FA5}">
                      <a16:colId xmlns:a16="http://schemas.microsoft.com/office/drawing/2014/main" val="3119252103"/>
                    </a:ext>
                  </a:extLst>
                </a:gridCol>
                <a:gridCol w="738554">
                  <a:extLst>
                    <a:ext uri="{9D8B030D-6E8A-4147-A177-3AD203B41FA5}">
                      <a16:colId xmlns:a16="http://schemas.microsoft.com/office/drawing/2014/main" val="2976425900"/>
                    </a:ext>
                  </a:extLst>
                </a:gridCol>
                <a:gridCol w="892906">
                  <a:extLst>
                    <a:ext uri="{9D8B030D-6E8A-4147-A177-3AD203B41FA5}">
                      <a16:colId xmlns:a16="http://schemas.microsoft.com/office/drawing/2014/main" val="1043134350"/>
                    </a:ext>
                  </a:extLst>
                </a:gridCol>
              </a:tblGrid>
              <a:tr h="346386">
                <a:tc rowSpan="2">
                  <a:txBody>
                    <a:bodyPr/>
                    <a:lstStyle/>
                    <a:p>
                      <a:pPr algn="ctr"/>
                      <a:endParaRPr lang="th-TH" sz="1200" dirty="0" smtClean="0">
                        <a:solidFill>
                          <a:schemeClr val="bg1"/>
                        </a:solidFill>
                        <a:latin typeface="Chulabhorn Likit Text" panose="00000500000000000000" pitchFamily="50" charset="-34"/>
                        <a:cs typeface="Chulabhorn Likit Text" panose="00000500000000000000" pitchFamily="50" charset="-34"/>
                      </a:endParaRPr>
                    </a:p>
                    <a:p>
                      <a:pPr algn="ctr"/>
                      <a:r>
                        <a:rPr lang="th-TH" sz="1200" dirty="0" smtClean="0">
                          <a:solidFill>
                            <a:schemeClr val="bg1"/>
                          </a:solidFill>
                          <a:latin typeface="Chulabhorn Likit Text" panose="00000500000000000000" pitchFamily="50" charset="-34"/>
                          <a:cs typeface="Chulabhorn Likit Text" panose="00000500000000000000" pitchFamily="50" charset="-34"/>
                        </a:rPr>
                        <a:t>ตัวชี้วัด</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gridSpan="3">
                  <a:txBody>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lang="th-TH" sz="1200" dirty="0" smtClean="0">
                          <a:solidFill>
                            <a:schemeClr val="bg1"/>
                          </a:solidFill>
                          <a:latin typeface="Chulabhorn Likit Text" panose="00000500000000000000" pitchFamily="50" charset="-34"/>
                          <a:cs typeface="Chulabhorn Likit Text" panose="00000500000000000000" pitchFamily="50" charset="-34"/>
                        </a:rPr>
                        <a:t>ผลการดำเนินงานในอดีต</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gridSpan="5">
                  <a:txBody>
                    <a:bodyPr/>
                    <a:lstStyle/>
                    <a:p>
                      <a:pPr algn="ctr">
                        <a:lnSpc>
                          <a:spcPct val="150000"/>
                        </a:lnSpc>
                      </a:pPr>
                      <a:r>
                        <a:rPr lang="th-TH" sz="1200" dirty="0" smtClean="0">
                          <a:solidFill>
                            <a:schemeClr val="bg1"/>
                          </a:solidFill>
                          <a:latin typeface="Chulabhorn Likit Text" panose="00000500000000000000" pitchFamily="50" charset="-34"/>
                          <a:cs typeface="Chulabhorn Likit Text" panose="00000500000000000000" pitchFamily="50" charset="-34"/>
                        </a:rPr>
                        <a:t>ค่าเกณฑ์วัด</a:t>
                      </a:r>
                      <a:r>
                        <a:rPr lang="th-TH" sz="1200" baseline="0" dirty="0" smtClean="0">
                          <a:solidFill>
                            <a:schemeClr val="bg1"/>
                          </a:solidFill>
                          <a:latin typeface="Chulabhorn Likit Text" panose="00000500000000000000" pitchFamily="50" charset="-34"/>
                          <a:cs typeface="Chulabhorn Likit Text" panose="00000500000000000000" pitchFamily="50" charset="-34"/>
                        </a:rPr>
                        <a:t> ประจำปีบัญชี 2567</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h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solidFill>
                      <a:srgbClr val="1D6FA9"/>
                    </a:solidFill>
                  </a:tcPr>
                </a:tc>
                <a:tc rowSpan="2">
                  <a:txBody>
                    <a:bodyPr/>
                    <a:lstStyle/>
                    <a:p>
                      <a:pPr algn="ctr">
                        <a:lnSpc>
                          <a:spcPct val="150000"/>
                        </a:lnSpc>
                      </a:pPr>
                      <a:r>
                        <a:rPr lang="th-TH" sz="1200" baseline="0" dirty="0" smtClean="0">
                          <a:solidFill>
                            <a:schemeClr val="bg1"/>
                          </a:solidFill>
                          <a:latin typeface="Chulabhorn Likit Text" panose="00000500000000000000" pitchFamily="50" charset="-34"/>
                          <a:cs typeface="Chulabhorn Likit Text" panose="00000500000000000000" pitchFamily="50" charset="-34"/>
                        </a:rPr>
                        <a:t>ปรับค่า</a:t>
                      </a:r>
                    </a:p>
                    <a:p>
                      <a:pPr algn="ctr">
                        <a:lnSpc>
                          <a:spcPct val="150000"/>
                        </a:lnSpc>
                      </a:pPr>
                      <a:r>
                        <a:rPr lang="th-TH" sz="1200" baseline="0" dirty="0" smtClean="0">
                          <a:solidFill>
                            <a:schemeClr val="bg1"/>
                          </a:solidFill>
                          <a:latin typeface="Chulabhorn Likit Text" panose="00000500000000000000" pitchFamily="50" charset="-34"/>
                          <a:cs typeface="Chulabhorn Likit Text" panose="00000500000000000000" pitchFamily="50" charset="-34"/>
                        </a:rPr>
                        <a:t>เกณฑ์วัด</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extLst>
                  <a:ext uri="{0D108BD9-81ED-4DB2-BD59-A6C34878D82A}">
                    <a16:rowId xmlns:a16="http://schemas.microsoft.com/office/drawing/2014/main" val="1359301740"/>
                  </a:ext>
                </a:extLst>
              </a:tr>
              <a:tr h="463879">
                <a:tc vMerge="1">
                  <a:txBody>
                    <a:bodyPr/>
                    <a:lstStyle/>
                    <a:p>
                      <a:pPr algn="ctr"/>
                      <a:endParaRPr lang="th-TH" sz="1200"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2564</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2565</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2566</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ระดับ</a:t>
                      </a:r>
                    </a:p>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 </a:t>
                      </a:r>
                      <a:r>
                        <a:rPr lang="th-TH" sz="1200" b="1" dirty="0">
                          <a:solidFill>
                            <a:schemeClr val="bg1"/>
                          </a:solidFill>
                          <a:latin typeface="Chulabhorn Likit Text" panose="00000500000000000000" pitchFamily="50" charset="-34"/>
                          <a:cs typeface="Chulabhorn Likit Text" panose="00000500000000000000" pitchFamily="50" charset="-34"/>
                        </a:rPr>
                        <a:t>1</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a:t>
                      </a:r>
                      <a:endParaRPr lang="th-TH" sz="1200" b="1" dirty="0" smtClean="0">
                        <a:solidFill>
                          <a:schemeClr val="bg1"/>
                        </a:solidFill>
                        <a:latin typeface="Chulabhorn Likit Text" panose="00000500000000000000" pitchFamily="50" charset="-34"/>
                        <a:cs typeface="Chulabhorn Likit Text" panose="00000500000000000000" pitchFamily="50" charset="-34"/>
                      </a:endParaRPr>
                    </a:p>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2</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ระดับ</a:t>
                      </a:r>
                    </a:p>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 </a:t>
                      </a:r>
                      <a:r>
                        <a:rPr lang="th-TH" sz="1200" b="1" dirty="0">
                          <a:solidFill>
                            <a:schemeClr val="bg1"/>
                          </a:solidFill>
                          <a:latin typeface="Chulabhorn Likit Text" panose="00000500000000000000" pitchFamily="50" charset="-34"/>
                          <a:cs typeface="Chulabhorn Likit Text" panose="00000500000000000000" pitchFamily="50" charset="-34"/>
                        </a:rPr>
                        <a:t>3</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ระดับ</a:t>
                      </a:r>
                    </a:p>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 </a:t>
                      </a:r>
                      <a:r>
                        <a:rPr lang="th-TH" sz="1200" b="1" dirty="0">
                          <a:solidFill>
                            <a:schemeClr val="bg1"/>
                          </a:solidFill>
                          <a:latin typeface="Chulabhorn Likit Text" panose="00000500000000000000" pitchFamily="50" charset="-34"/>
                          <a:cs typeface="Chulabhorn Likit Text" panose="00000500000000000000" pitchFamily="50" charset="-34"/>
                        </a:rPr>
                        <a:t>4</a:t>
                      </a: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a:txBody>
                    <a:bodyPr/>
                    <a:lstStyle/>
                    <a:p>
                      <a:pPr algn="ctr"/>
                      <a:r>
                        <a:rPr lang="th-TH" sz="1200" b="1" dirty="0">
                          <a:solidFill>
                            <a:schemeClr val="bg1"/>
                          </a:solidFill>
                          <a:latin typeface="Chulabhorn Likit Text" panose="00000500000000000000" pitchFamily="50" charset="-34"/>
                          <a:cs typeface="Chulabhorn Likit Text" panose="00000500000000000000" pitchFamily="50" charset="-34"/>
                        </a:rPr>
                        <a:t>ระดับ </a:t>
                      </a:r>
                      <a:endParaRPr lang="th-TH" sz="1200" b="1" dirty="0" smtClean="0">
                        <a:solidFill>
                          <a:schemeClr val="bg1"/>
                        </a:solidFill>
                        <a:latin typeface="Chulabhorn Likit Text" panose="00000500000000000000" pitchFamily="50" charset="-34"/>
                        <a:cs typeface="Chulabhorn Likit Text" panose="00000500000000000000" pitchFamily="50" charset="-34"/>
                      </a:endParaRPr>
                    </a:p>
                    <a:p>
                      <a:pPr algn="ctr"/>
                      <a:r>
                        <a:rPr lang="th-TH" sz="1200" b="1" dirty="0" smtClean="0">
                          <a:solidFill>
                            <a:schemeClr val="bg1"/>
                          </a:solidFill>
                          <a:latin typeface="Chulabhorn Likit Text" panose="00000500000000000000" pitchFamily="50" charset="-34"/>
                          <a:cs typeface="Chulabhorn Likit Text" panose="00000500000000000000" pitchFamily="50" charset="-34"/>
                        </a:rPr>
                        <a:t>5</a:t>
                      </a: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tc vMerge="1">
                  <a:txBody>
                    <a:bodyPr/>
                    <a:lstStyle/>
                    <a:p>
                      <a:pPr algn="ctr"/>
                      <a:endParaRPr lang="th-TH" sz="1200" b="1" dirty="0">
                        <a:solidFill>
                          <a:schemeClr val="bg1"/>
                        </a:solidFill>
                        <a:latin typeface="Chulabhorn Likit Text" panose="00000500000000000000" pitchFamily="50" charset="-34"/>
                        <a:cs typeface="Chulabhorn Likit Text" panose="00000500000000000000" pitchFamily="50" charset="-34"/>
                      </a:endParaRPr>
                    </a:p>
                  </a:txBody>
                  <a:tcPr marL="76200" marR="76200" marT="38100" marB="381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D6FA9"/>
                    </a:solidFill>
                  </a:tcPr>
                </a:tc>
                <a:extLst>
                  <a:ext uri="{0D108BD9-81ED-4DB2-BD59-A6C34878D82A}">
                    <a16:rowId xmlns:a16="http://schemas.microsoft.com/office/drawing/2014/main" val="1365351257"/>
                  </a:ext>
                </a:extLst>
              </a:tr>
              <a:tr h="1100057">
                <a:tc>
                  <a:txBody>
                    <a:bodyPr/>
                    <a:lstStyle/>
                    <a:p>
                      <a:pP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ด้านที่ 3 การปฏิบัติการ </a:t>
                      </a:r>
                      <a:r>
                        <a:rPr lang="th-TH" sz="1200" b="1" kern="1200" dirty="0">
                          <a:solidFill>
                            <a:srgbClr val="FF0000"/>
                          </a:solidFill>
                          <a:effectLst/>
                          <a:latin typeface="Chulabhorn Likit Text" panose="00000500000000000000" pitchFamily="50" charset="-34"/>
                          <a:ea typeface="+mn-ea"/>
                          <a:cs typeface="Chulabhorn Likit Text" panose="00000500000000000000" pitchFamily="50" charset="-34"/>
                        </a:rPr>
                        <a:t>น้ำหนักร้อย</a:t>
                      </a:r>
                      <a:r>
                        <a:rPr lang="th-TH" sz="1200" b="1" kern="1200" dirty="0" smtClean="0">
                          <a:solidFill>
                            <a:srgbClr val="FF0000"/>
                          </a:solidFill>
                          <a:effectLst/>
                          <a:latin typeface="Chulabhorn Likit Text" panose="00000500000000000000" pitchFamily="50" charset="-34"/>
                          <a:ea typeface="+mn-ea"/>
                          <a:cs typeface="Chulabhorn Likit Text" panose="00000500000000000000" pitchFamily="50" charset="-34"/>
                        </a:rPr>
                        <a:t>ละ</a:t>
                      </a:r>
                      <a:endParaRPr lang="th-TH" sz="1200" b="1" dirty="0">
                        <a:solidFill>
                          <a:srgbClr val="FF0000"/>
                        </a:solidFill>
                        <a:latin typeface="Chulabhorn Likit Text" panose="00000500000000000000" pitchFamily="50" charset="-34"/>
                        <a:cs typeface="Chulabhorn Likit Text" panose="00000500000000000000" pitchFamily="50" charset="-34"/>
                      </a:endParaRPr>
                    </a:p>
                    <a:p>
                      <a:pP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ตัวชี้วัดที่</a:t>
                      </a:r>
                      <a:r>
                        <a:rPr lang="th-TH" sz="1200" b="1" baseline="0" dirty="0">
                          <a:solidFill>
                            <a:schemeClr val="tx1"/>
                          </a:solidFill>
                          <a:latin typeface="Chulabhorn Likit Text" panose="00000500000000000000" pitchFamily="50" charset="-34"/>
                          <a:cs typeface="Chulabhorn Likit Text" panose="00000500000000000000" pitchFamily="50" charset="-34"/>
                        </a:rPr>
                        <a:t> 3.1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ผลลัพธ์จากการดำเนินงาน </a:t>
                      </a:r>
                      <a:endParaRPr lang="th-TH" sz="1200" b="1" baseline="0" dirty="0">
                        <a:solidFill>
                          <a:schemeClr val="tx1"/>
                        </a:solidFill>
                        <a:latin typeface="Chulabhorn Likit Text" panose="00000500000000000000" pitchFamily="50" charset="-34"/>
                        <a:cs typeface="Chulabhorn Likit Text" panose="00000500000000000000" pitchFamily="50" charset="-34"/>
                      </a:endParaRPr>
                    </a:p>
                    <a:p>
                      <a:pP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                      ตามวัตถุประสงค์ของ</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กองทุนฯ      </a:t>
                      </a:r>
                      <a:endParaRPr lang="th-TH" sz="1200" b="1" baseline="0" dirty="0">
                        <a:solidFill>
                          <a:schemeClr val="tx1"/>
                        </a:solidFill>
                        <a:latin typeface="Chulabhorn Likit Text" panose="00000500000000000000" pitchFamily="50" charset="-34"/>
                        <a:cs typeface="Chulabhorn Likit Text" panose="00000500000000000000" pitchFamily="50" charset="-34"/>
                      </a:endParaRPr>
                    </a:p>
                    <a:p>
                      <a:pPr>
                        <a:lnSpc>
                          <a:spcPct val="120000"/>
                        </a:lnSpc>
                      </a:pPr>
                      <a:r>
                        <a:rPr lang="th-TH" sz="1200" b="1" baseline="0" dirty="0">
                          <a:solidFill>
                            <a:srgbClr val="FF0000"/>
                          </a:solidFill>
                          <a:latin typeface="Chulabhorn Likit Text" panose="00000500000000000000" pitchFamily="50" charset="-34"/>
                          <a:cs typeface="Chulabhorn Likit Text" panose="00000500000000000000" pitchFamily="50" charset="-34"/>
                        </a:rPr>
                        <a:t>                      (น้ำหนัก 10)</a:t>
                      </a: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4.0000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4.0000</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en-US" sz="1200" b="1" dirty="0">
                          <a:solidFill>
                            <a:srgbClr val="FF0000"/>
                          </a:solidFill>
                          <a:latin typeface="Chulabhorn Likit Text" panose="00000500000000000000" pitchFamily="50" charset="-34"/>
                          <a:cs typeface="Chulabhorn Likit Text" panose="00000500000000000000" pitchFamily="50" charset="-34"/>
                        </a:rPr>
                        <a:t>N/A</a:t>
                      </a: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55%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65%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75%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85%</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95%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2846258090"/>
                  </a:ext>
                </a:extLst>
              </a:tr>
              <a:tr h="1103207">
                <a:tc>
                  <a:txBody>
                    <a:bodyPr/>
                    <a:lstStyle/>
                    <a:p>
                      <a:pP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ตัวชี้วัดที่</a:t>
                      </a:r>
                      <a:r>
                        <a:rPr lang="th-TH" sz="1200" b="1" baseline="0" dirty="0">
                          <a:solidFill>
                            <a:schemeClr val="tx1"/>
                          </a:solidFill>
                          <a:latin typeface="Chulabhorn Likit Text" panose="00000500000000000000" pitchFamily="50" charset="-34"/>
                          <a:cs typeface="Chulabhorn Likit Text" panose="00000500000000000000" pitchFamily="50" charset="-34"/>
                        </a:rPr>
                        <a:t> 3.2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ความสำเร็จ</a:t>
                      </a:r>
                      <a:r>
                        <a:rPr lang="th-TH" sz="1200" b="1" baseline="0" dirty="0">
                          <a:solidFill>
                            <a:schemeClr val="tx1"/>
                          </a:solidFill>
                          <a:latin typeface="Chulabhorn Likit Text" panose="00000500000000000000" pitchFamily="50" charset="-34"/>
                          <a:cs typeface="Chulabhorn Likit Text" panose="00000500000000000000" pitchFamily="50" charset="-34"/>
                        </a:rPr>
                        <a:t>ในการดำเนินการ</a:t>
                      </a:r>
                    </a:p>
                    <a:p>
                      <a:pP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                     ตามแผนงานเพื่อสนับสนุน</a:t>
                      </a:r>
                    </a:p>
                    <a:p>
                      <a:pP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                     โครงการส่งเสริมอาชีพ  </a:t>
                      </a:r>
                      <a:endParaRPr lang="th-TH" sz="1200" b="1"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20000"/>
                        </a:lnSpc>
                      </a:pPr>
                      <a:r>
                        <a:rPr lang="th-TH" sz="1200" b="1" baseline="0" dirty="0" smtClean="0">
                          <a:solidFill>
                            <a:srgbClr val="002060"/>
                          </a:solidFill>
                          <a:latin typeface="Chulabhorn Likit Text" panose="00000500000000000000" pitchFamily="50" charset="-34"/>
                          <a:cs typeface="Chulabhorn Likit Text" panose="00000500000000000000" pitchFamily="50" charset="-34"/>
                        </a:rPr>
                        <a:t>                     </a:t>
                      </a:r>
                      <a:r>
                        <a:rPr lang="th-TH" sz="1200" b="1" baseline="0" dirty="0" smtClean="0">
                          <a:solidFill>
                            <a:srgbClr val="FF0000"/>
                          </a:solidFill>
                          <a:latin typeface="Chulabhorn Likit Text" panose="00000500000000000000" pitchFamily="50" charset="-34"/>
                          <a:cs typeface="Chulabhorn Likit Text" panose="00000500000000000000" pitchFamily="50" charset="-34"/>
                        </a:rPr>
                        <a:t>(</a:t>
                      </a:r>
                      <a:r>
                        <a:rPr lang="th-TH" sz="1200" b="1" baseline="0" dirty="0">
                          <a:solidFill>
                            <a:srgbClr val="FF0000"/>
                          </a:solidFill>
                          <a:latin typeface="Chulabhorn Likit Text" panose="00000500000000000000" pitchFamily="50" charset="-34"/>
                          <a:cs typeface="Chulabhorn Likit Text" panose="00000500000000000000" pitchFamily="50" charset="-34"/>
                        </a:rPr>
                        <a:t>น้ำหนัก 15)</a:t>
                      </a:r>
                      <a:endParaRPr lang="th-TH" sz="1200" b="1"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เป้าหมาย                (5)</a:t>
                      </a:r>
                    </a:p>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ผลงาน</a:t>
                      </a:r>
                    </a:p>
                    <a:p>
                      <a:pPr marL="0" marR="0" indent="0" algn="ctr" defTabSz="914400" rtl="0" eaLnBrk="1" fontAlgn="auto" latinLnBrk="0" hangingPunct="1">
                        <a:lnSpc>
                          <a:spcPct val="120000"/>
                        </a:lnSpc>
                        <a:spcBef>
                          <a:spcPts val="0"/>
                        </a:spcBef>
                        <a:spcAft>
                          <a:spcPts val="0"/>
                        </a:spcAft>
                        <a:buClrTx/>
                        <a:buSzTx/>
                        <a:buFontTx/>
                        <a:buNone/>
                        <a:tabLst/>
                        <a:defRPr/>
                      </a:pPr>
                      <a:r>
                        <a:rPr lang="th-TH" sz="1200" b="1" dirty="0" smtClean="0">
                          <a:solidFill>
                            <a:schemeClr val="tx1"/>
                          </a:solidFill>
                          <a:latin typeface="Chulabhorn Likit Text" panose="00000500000000000000" pitchFamily="50" charset="-34"/>
                          <a:cs typeface="Chulabhorn Likit Text" panose="00000500000000000000" pitchFamily="50" charset="-34"/>
                        </a:rPr>
                        <a:t>5.0000</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5.0000</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a:solidFill>
                            <a:srgbClr val="FF0000"/>
                          </a:solidFill>
                          <a:latin typeface="Chulabhorn Likit Text" panose="00000500000000000000" pitchFamily="50" charset="-34"/>
                          <a:cs typeface="Chulabhorn Likit Text" panose="00000500000000000000" pitchFamily="50" charset="-34"/>
                        </a:rPr>
                        <a:t>5.0000</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1</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2</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3</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4</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5</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2181597248"/>
                  </a:ext>
                </a:extLst>
              </a:tr>
              <a:tr h="1279667">
                <a:tc>
                  <a:txBody>
                    <a:bodyPr/>
                    <a:lstStyle/>
                    <a:p>
                      <a:pPr>
                        <a:lnSpc>
                          <a:spcPct val="120000"/>
                        </a:lnSpc>
                      </a:pPr>
                      <a:r>
                        <a:rPr lang="th-TH" sz="1200" b="1" spc="-50" dirty="0">
                          <a:solidFill>
                            <a:schemeClr val="tx1"/>
                          </a:solidFill>
                          <a:latin typeface="Chulabhorn Likit Text" panose="00000500000000000000" pitchFamily="50" charset="-34"/>
                          <a:cs typeface="Chulabhorn Likit Text" panose="00000500000000000000" pitchFamily="50" charset="-34"/>
                        </a:rPr>
                        <a:t>ตัวชี้วัดที่</a:t>
                      </a:r>
                      <a:r>
                        <a:rPr lang="th-TH" sz="1200" b="1" spc="-50" baseline="0" dirty="0">
                          <a:solidFill>
                            <a:schemeClr val="tx1"/>
                          </a:solidFill>
                          <a:latin typeface="Chulabhorn Likit Text" panose="00000500000000000000" pitchFamily="50" charset="-34"/>
                          <a:cs typeface="Chulabhorn Likit Text" panose="00000500000000000000" pitchFamily="50" charset="-34"/>
                        </a:rPr>
                        <a:t> 3.3 </a:t>
                      </a:r>
                      <a:r>
                        <a:rPr lang="th-TH" sz="1200" b="1" kern="1200" spc="-50" dirty="0" smtClean="0">
                          <a:solidFill>
                            <a:schemeClr val="tx1"/>
                          </a:solidFill>
                          <a:effectLst/>
                          <a:latin typeface="Chulabhorn Likit Text" panose="00000500000000000000" pitchFamily="50" charset="-34"/>
                          <a:ea typeface="+mn-ea"/>
                          <a:cs typeface="Chulabhorn Likit Text" panose="00000500000000000000" pitchFamily="50" charset="-34"/>
                        </a:rPr>
                        <a:t>ความสำเร็จในการตรวจสอบข้อมูล</a:t>
                      </a:r>
                    </a:p>
                    <a:p>
                      <a:pPr>
                        <a:lnSpc>
                          <a:spcPct val="120000"/>
                        </a:lnSpc>
                      </a:pPr>
                      <a:r>
                        <a:rPr lang="th-TH" sz="1200" b="1" kern="1200" spc="-70" baseline="0" dirty="0" smtClean="0">
                          <a:solidFill>
                            <a:schemeClr val="tx1"/>
                          </a:solidFill>
                          <a:effectLst/>
                          <a:latin typeface="Chulabhorn Likit Text" panose="00000500000000000000" pitchFamily="50" charset="-34"/>
                          <a:ea typeface="+mn-ea"/>
                          <a:cs typeface="Chulabhorn Likit Text" panose="00000500000000000000" pitchFamily="50" charset="-34"/>
                        </a:rPr>
                        <a:t>                          ลูกหนี้ตามสัญญาเพื่อให้งบการเงิน</a:t>
                      </a:r>
                    </a:p>
                    <a:p>
                      <a:pPr>
                        <a:lnSpc>
                          <a:spcPct val="120000"/>
                        </a:lnSpc>
                      </a:pPr>
                      <a:r>
                        <a:rPr lang="th-TH" sz="1200" b="1" kern="1200" dirty="0" smtClean="0">
                          <a:solidFill>
                            <a:schemeClr val="tx1"/>
                          </a:solidFill>
                          <a:effectLst/>
                          <a:latin typeface="Chulabhorn Likit Text" panose="00000500000000000000" pitchFamily="50" charset="-34"/>
                          <a:ea typeface="+mn-ea"/>
                          <a:cs typeface="Chulabhorn Likit Text" panose="00000500000000000000" pitchFamily="50" charset="-34"/>
                        </a:rPr>
                        <a:t>                     ของกองทุนฯ ได้รับการรับรอง</a:t>
                      </a:r>
                      <a:endParaRPr lang="th-TH" sz="1200" b="1" baseline="0" dirty="0" smtClean="0">
                        <a:solidFill>
                          <a:schemeClr val="tx1"/>
                        </a:solidFill>
                        <a:latin typeface="Chulabhorn Likit Text" panose="00000500000000000000" pitchFamily="50" charset="-34"/>
                        <a:cs typeface="Chulabhorn Likit Text" panose="00000500000000000000" pitchFamily="50" charset="-34"/>
                      </a:endParaRPr>
                    </a:p>
                    <a:p>
                      <a:pPr>
                        <a:lnSpc>
                          <a:spcPct val="120000"/>
                        </a:lnSpc>
                      </a:pPr>
                      <a:r>
                        <a:rPr lang="th-TH" sz="1200" b="1" spc="-50" baseline="0" dirty="0" smtClean="0">
                          <a:solidFill>
                            <a:srgbClr val="FF0000"/>
                          </a:solidFill>
                          <a:latin typeface="Chulabhorn Likit Text" panose="00000500000000000000" pitchFamily="50" charset="-34"/>
                          <a:cs typeface="Chulabhorn Likit Text" panose="00000500000000000000" pitchFamily="50" charset="-34"/>
                        </a:rPr>
                        <a:t>                         (</a:t>
                      </a:r>
                      <a:r>
                        <a:rPr lang="th-TH" sz="1200" b="1" spc="-50" baseline="0" dirty="0">
                          <a:solidFill>
                            <a:srgbClr val="FF0000"/>
                          </a:solidFill>
                          <a:latin typeface="Chulabhorn Likit Text" panose="00000500000000000000" pitchFamily="50" charset="-34"/>
                          <a:cs typeface="Chulabhorn Likit Text" panose="00000500000000000000" pitchFamily="50" charset="-34"/>
                        </a:rPr>
                        <a:t>น้ำหนัก 10</a:t>
                      </a:r>
                      <a:r>
                        <a:rPr lang="th-TH" sz="1200" b="1" spc="-50" baseline="0" dirty="0" smtClean="0">
                          <a:solidFill>
                            <a:srgbClr val="FF0000"/>
                          </a:solidFill>
                          <a:latin typeface="Chulabhorn Likit Text" panose="00000500000000000000" pitchFamily="50" charset="-34"/>
                          <a:cs typeface="Chulabhorn Likit Text" panose="00000500000000000000" pitchFamily="50" charset="-34"/>
                        </a:rPr>
                        <a:t>)                                                                                                                       </a:t>
                      </a:r>
                      <a:endParaRPr lang="th-TH" sz="1200" b="1" spc="-50" baseline="0" dirty="0">
                        <a:solidFill>
                          <a:srgbClr val="FF000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เป้าหมาย</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5.0000</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เป้าหมาย</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a:t>
                      </a:r>
                      <a:endParaRPr lang="th-TH" sz="12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4.0000</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เป้าหมาย</a:t>
                      </a:r>
                      <a:r>
                        <a:rPr lang="en-US" sz="1200" b="1"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ผลงาน</a:t>
                      </a:r>
                    </a:p>
                    <a:p>
                      <a:pPr algn="ctr">
                        <a:lnSpc>
                          <a:spcPct val="120000"/>
                        </a:lnSpc>
                      </a:pPr>
                      <a:r>
                        <a:rPr lang="en-US" sz="1200" b="1" dirty="0" smtClean="0">
                          <a:solidFill>
                            <a:srgbClr val="FF0000"/>
                          </a:solidFill>
                          <a:latin typeface="Chulabhorn Likit Text" panose="00000500000000000000" pitchFamily="50" charset="-34"/>
                          <a:cs typeface="Chulabhorn Likit Text" panose="00000500000000000000" pitchFamily="50" charset="-34"/>
                        </a:rPr>
                        <a:t>N/A</a:t>
                      </a:r>
                      <a:endParaRPr lang="th-TH" sz="1200" b="1" dirty="0">
                        <a:solidFill>
                          <a:srgbClr val="FF0000"/>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rgbClr val="0070C0"/>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1</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2</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3</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a:solidFill>
                            <a:schemeClr val="tx1"/>
                          </a:solidFill>
                          <a:latin typeface="Chulabhorn Likit Text" panose="00000500000000000000" pitchFamily="50" charset="-34"/>
                          <a:cs typeface="Chulabhorn Likit Text" panose="00000500000000000000" pitchFamily="50" charset="-34"/>
                        </a:rPr>
                        <a:t>4</a:t>
                      </a: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5</a:t>
                      </a: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tc>
                  <a:txBody>
                    <a:bodyPr/>
                    <a:lstStyle/>
                    <a:p>
                      <a:pPr algn="ctr">
                        <a:lnSpc>
                          <a:spcPct val="120000"/>
                        </a:lnSpc>
                      </a:pPr>
                      <a:r>
                        <a:rPr lang="th-TH" sz="1200" b="1" dirty="0" smtClean="0">
                          <a:solidFill>
                            <a:schemeClr val="tx1"/>
                          </a:solidFill>
                          <a:latin typeface="Chulabhorn Likit Text" panose="00000500000000000000" pitchFamily="50" charset="-34"/>
                          <a:cs typeface="Chulabhorn Likit Text" panose="00000500000000000000" pitchFamily="50" charset="-34"/>
                        </a:rPr>
                        <a:t>-/+1</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FF9FF"/>
                    </a:solidFill>
                  </a:tcPr>
                </a:tc>
                <a:extLst>
                  <a:ext uri="{0D108BD9-81ED-4DB2-BD59-A6C34878D82A}">
                    <a16:rowId xmlns:a16="http://schemas.microsoft.com/office/drawing/2014/main" val="3252459595"/>
                  </a:ext>
                </a:extLst>
              </a:tr>
            </a:tbl>
          </a:graphicData>
        </a:graphic>
      </p:graphicFrame>
      <p:sp>
        <p:nvSpPr>
          <p:cNvPr id="9" name="Title 1"/>
          <p:cNvSpPr txBox="1">
            <a:spLocks noGrp="1"/>
          </p:cNvSpPr>
          <p:nvPr>
            <p:ph type="title"/>
          </p:nvPr>
        </p:nvSpPr>
        <p:spPr bwMode="auto">
          <a:xfrm>
            <a:off x="879232" y="396875"/>
            <a:ext cx="5641426" cy="84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76188" tIns="76188" rIns="76188" bIns="76188" numCol="1" rtlCol="0" anchor="ctr" anchorCtr="0" compatLnSpc="1">
            <a:prstTxWarp prst="textNoShape">
              <a:avLst/>
            </a:prstTxWarp>
            <a:normAutofit/>
          </a:bodyPr>
          <a:lstStyle>
            <a:defPPr marR="0" lvl="0" algn="l" rtl="0">
              <a:lnSpc>
                <a:spcPct val="100000"/>
              </a:lnSpc>
              <a:spcBef>
                <a:spcPts val="0"/>
              </a:spcBef>
              <a:spcAft>
                <a:spcPts val="0"/>
              </a:spcAft>
            </a:defPPr>
            <a:lvl1pPr lvl="0" algn="l" rtl="0" eaLnBrk="0" fontAlgn="base" hangingPunct="0">
              <a:spcBef>
                <a:spcPts val="0"/>
              </a:spcBef>
              <a:spcAft>
                <a:spcPts val="0"/>
              </a:spcAft>
              <a:buSzPts val="2000"/>
              <a:buNone/>
              <a:defRPr sz="1400">
                <a:solidFill>
                  <a:srgbClr val="000000"/>
                </a:solidFill>
                <a:latin typeface="Arial"/>
                <a:ea typeface="Arial"/>
                <a:cs typeface="Arial"/>
                <a:sym typeface="Arial" pitchFamily="34" charset="0"/>
              </a:defRPr>
            </a:lvl1pPr>
            <a:lvl2pPr lvl="1"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2pPr>
            <a:lvl3pPr lvl="2"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3pPr>
            <a:lvl4pPr lvl="3"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4pPr>
            <a:lvl5pPr lvl="4"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5pPr>
            <a:lvl6pPr marL="457200" lvl="5"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6pPr>
            <a:lvl7pPr marL="914400" lvl="6"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7pPr>
            <a:lvl8pPr marL="1371600" lvl="7"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8pPr>
            <a:lvl9pPr marL="1828800" lvl="8"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9pPr>
          </a:lstStyle>
          <a:p>
            <a:pPr algn="ctr" eaLnBrk="1" hangingPunct="1">
              <a:lnSpc>
                <a:spcPct val="120000"/>
              </a:lnSpc>
              <a:spcBef>
                <a:spcPct val="0"/>
              </a:spcBef>
              <a:spcAft>
                <a:spcPct val="0"/>
              </a:spcAft>
              <a:buClr>
                <a:srgbClr val="FFFFFF"/>
              </a:buClr>
            </a:pPr>
            <a:r>
              <a:rPr lang="th-TH" b="1" dirty="0">
                <a:solidFill>
                  <a:schemeClr val="bg1"/>
                </a:solidFill>
                <a:latin typeface="Chulabhorn Likit Text" panose="00000500000000000000" pitchFamily="50" charset="-34"/>
                <a:ea typeface="Roboto Condensed" pitchFamily="2" charset="0"/>
                <a:cs typeface="Chulabhorn Likit Text" panose="00000500000000000000" pitchFamily="50" charset="-34"/>
              </a:rPr>
              <a:t>ร่างตัวชี้วัดที่กองทุนพัฒนาบทบาทสตรี</a:t>
            </a:r>
            <a:r>
              <a:rPr lang="th-TH" b="1" dirty="0">
                <a:solidFill>
                  <a:schemeClr val="bg1"/>
                </a:solidFill>
                <a:latin typeface="Chulabhorn Likit Text" panose="00000500000000000000" pitchFamily="50" charset="-34"/>
                <a:cs typeface="Chulabhorn Likit Text" panose="00000500000000000000" pitchFamily="50" charset="-34"/>
                <a:sym typeface="Arial"/>
              </a:rPr>
              <a:t>กำหนดโดยคำนึงถึงวัตถุประสงค์และครอบคลุมการดำเนินงานตามภารกิจ </a:t>
            </a:r>
            <a:r>
              <a:rPr lang="th-TH" b="1" dirty="0">
                <a:solidFill>
                  <a:schemeClr val="bg1"/>
                </a:solidFill>
                <a:latin typeface="Chulabhorn Likit Text" panose="00000500000000000000" pitchFamily="50" charset="-34"/>
                <a:cs typeface="Chulabhorn Likit Text" panose="00000500000000000000" pitchFamily="50" charset="-34"/>
              </a:rPr>
              <a:t>จำนวน 3 ด้าน 7 ตัวชี้วัด</a:t>
            </a:r>
            <a:endParaRPr lang="en-US" b="1" kern="0" dirty="0">
              <a:solidFill>
                <a:srgbClr val="FFFFFF"/>
              </a:solidFill>
              <a:latin typeface="Chulabhorn Likit Text" panose="00000500000000000000" pitchFamily="50" charset="-34"/>
              <a:ea typeface="Roboto Condensed" pitchFamily="2" charset="0"/>
              <a:cs typeface="Chulabhorn Likit Text" panose="00000500000000000000" pitchFamily="50" charset="-34"/>
            </a:endParaRPr>
          </a:p>
        </p:txBody>
      </p:sp>
      <p:sp>
        <p:nvSpPr>
          <p:cNvPr id="4" name="Rectangle 3"/>
          <p:cNvSpPr/>
          <p:nvPr/>
        </p:nvSpPr>
        <p:spPr>
          <a:xfrm>
            <a:off x="7728439" y="5301762"/>
            <a:ext cx="2431562" cy="41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00" b="1" dirty="0" smtClean="0">
                <a:solidFill>
                  <a:schemeClr val="tx1"/>
                </a:solidFill>
                <a:latin typeface="Chulabhorn Likit Text" panose="00000500000000000000" pitchFamily="50" charset="-34"/>
                <a:cs typeface="Chulabhorn Likit Text" panose="00000500000000000000" pitchFamily="50" charset="-34"/>
              </a:rPr>
              <a:t>ข้อมูล ณ วันที่ 17 กรกฎาคม2566</a:t>
            </a:r>
            <a:endParaRPr lang="th-TH" sz="1200" b="1" dirty="0">
              <a:solidFill>
                <a:schemeClr val="tx1"/>
              </a:solidFill>
              <a:latin typeface="Chulabhorn Likit Text" panose="00000500000000000000" pitchFamily="50" charset="-34"/>
              <a:cs typeface="Chulabhorn Likit Text" panose="00000500000000000000" pitchFamily="50" charset="-34"/>
            </a:endParaRPr>
          </a:p>
        </p:txBody>
      </p:sp>
    </p:spTree>
    <p:extLst>
      <p:ext uri="{BB962C8B-B14F-4D97-AF65-F5344CB8AC3E}">
        <p14:creationId xmlns:p14="http://schemas.microsoft.com/office/powerpoint/2010/main" val="22934377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6302847"/>
              </p:ext>
            </p:extLst>
          </p:nvPr>
        </p:nvGraphicFramePr>
        <p:xfrm>
          <a:off x="0" y="1456496"/>
          <a:ext cx="10160000" cy="4258503"/>
        </p:xfrm>
        <a:graphic>
          <a:graphicData uri="http://schemas.openxmlformats.org/drawingml/2006/table">
            <a:tbl>
              <a:tblPr firstRow="1" bandRow="1"/>
              <a:tblGrid>
                <a:gridCol w="3446585">
                  <a:extLst>
                    <a:ext uri="{9D8B030D-6E8A-4147-A177-3AD203B41FA5}">
                      <a16:colId xmlns:a16="http://schemas.microsoft.com/office/drawing/2014/main" val="3581319979"/>
                    </a:ext>
                  </a:extLst>
                </a:gridCol>
                <a:gridCol w="4223008">
                  <a:extLst>
                    <a:ext uri="{9D8B030D-6E8A-4147-A177-3AD203B41FA5}">
                      <a16:colId xmlns:a16="http://schemas.microsoft.com/office/drawing/2014/main" val="189546835"/>
                    </a:ext>
                  </a:extLst>
                </a:gridCol>
                <a:gridCol w="2490407">
                  <a:extLst>
                    <a:ext uri="{9D8B030D-6E8A-4147-A177-3AD203B41FA5}">
                      <a16:colId xmlns:a16="http://schemas.microsoft.com/office/drawing/2014/main" val="2576360367"/>
                    </a:ext>
                  </a:extLst>
                </a:gridCol>
              </a:tblGrid>
              <a:tr h="678414">
                <a:tc gridSpan="3">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marL="0" marR="0" indent="0" algn="ctr" defTabSz="914400" rtl="0" eaLnBrk="1" fontAlgn="auto" latinLnBrk="0" hangingPunct="1">
                        <a:lnSpc>
                          <a:spcPct val="120000"/>
                        </a:lnSpc>
                        <a:spcBef>
                          <a:spcPts val="0"/>
                        </a:spcBef>
                        <a:spcAft>
                          <a:spcPts val="0"/>
                        </a:spcAft>
                        <a:buClrTx/>
                        <a:buSzTx/>
                        <a:buFontTx/>
                        <a:buNone/>
                        <a:tabLst/>
                        <a:defRPr/>
                      </a:pPr>
                      <a:r>
                        <a:rPr lang="th-TH" sz="1400" dirty="0">
                          <a:solidFill>
                            <a:schemeClr val="bg1"/>
                          </a:solidFill>
                          <a:latin typeface="Chulabhorn Likit Text" panose="00000500000000000000" pitchFamily="50" charset="-34"/>
                          <a:cs typeface="Chulabhorn Likit Text" panose="00000500000000000000" pitchFamily="50" charset="-34"/>
                        </a:rPr>
                        <a:t>ตัวชี้วัดที่ต้องดำเนินการตามกรอบหลักเกณฑ์การประเมินผลการดำเนินงานทุนหมุนเวียน</a:t>
                      </a:r>
                      <a:r>
                        <a:rPr lang="th-TH" sz="1400" baseline="0" dirty="0">
                          <a:solidFill>
                            <a:schemeClr val="bg1"/>
                          </a:solidFill>
                          <a:latin typeface="Chulabhorn Likit Text" panose="00000500000000000000" pitchFamily="50" charset="-34"/>
                          <a:cs typeface="Chulabhorn Likit Text" panose="00000500000000000000" pitchFamily="50" charset="-34"/>
                        </a:rPr>
                        <a:t> ประจำปีบัญชี </a:t>
                      </a:r>
                      <a:r>
                        <a:rPr lang="th-TH" sz="1400" baseline="0" dirty="0" smtClean="0">
                          <a:solidFill>
                            <a:schemeClr val="bg1"/>
                          </a:solidFill>
                          <a:latin typeface="Chulabhorn Likit Text" panose="00000500000000000000" pitchFamily="50" charset="-34"/>
                          <a:cs typeface="Chulabhorn Likit Text" panose="00000500000000000000" pitchFamily="50" charset="-34"/>
                        </a:rPr>
                        <a:t>2567</a:t>
                      </a:r>
                      <a:endParaRPr lang="th-TH" sz="1400" baseline="0" dirty="0">
                        <a:solidFill>
                          <a:schemeClr val="bg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th-TH" sz="1400" baseline="0" dirty="0">
                          <a:solidFill>
                            <a:schemeClr val="bg1"/>
                          </a:solidFill>
                          <a:latin typeface="Chulabhorn Likit Text" panose="00000500000000000000" pitchFamily="50" charset="-34"/>
                          <a:cs typeface="Chulabhorn Likit Text" panose="00000500000000000000" pitchFamily="50" charset="-34"/>
                        </a:rPr>
                        <a:t>จำนวน 3 ด้าน 7 ตัวชี้วัด</a:t>
                      </a:r>
                      <a:endParaRPr lang="th-TH" sz="1400" dirty="0">
                        <a:solidFill>
                          <a:schemeClr val="bg1"/>
                        </a:solidFill>
                        <a:latin typeface="Chulabhorn Likit Text" panose="00000500000000000000" pitchFamily="50" charset="-34"/>
                        <a:cs typeface="Chulabhorn Likit Text" panose="00000500000000000000" pitchFamily="50" charset="-34"/>
                      </a:endParaRPr>
                    </a:p>
                  </a:txBody>
                  <a:tcPr marL="76200" marR="76200"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endParaRPr lang="en-US" sz="1800" dirty="0">
                        <a:latin typeface="TH Chakra Petch" panose="02000506000000020004" pitchFamily="2" charset="-34"/>
                        <a:cs typeface="TH Chakra Petch" panose="02000506000000020004" pitchFamily="2" charset="-34"/>
                      </a:endParaRPr>
                    </a:p>
                  </a:txBody>
                  <a:tcPr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38086"/>
                    </a:solidFill>
                  </a:tcPr>
                </a:tc>
                <a:tc hMerge="1">
                  <a:txBody>
                    <a:bodyPr/>
                    <a:lstStyle>
                      <a:lvl1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1pPr>
                      <a:lvl2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2pPr>
                      <a:lvl3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3pPr>
                      <a:lvl4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4pPr>
                      <a:lvl5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5pPr>
                      <a:lvl6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6pPr>
                      <a:lvl7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7pPr>
                      <a:lvl8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8pPr>
                      <a:lvl9pPr marR="0" algn="l" rtl="0">
                        <a:lnSpc>
                          <a:spcPct val="100000"/>
                        </a:lnSpc>
                        <a:spcBef>
                          <a:spcPts val="0"/>
                        </a:spcBef>
                        <a:spcAft>
                          <a:spcPts val="0"/>
                        </a:spcAft>
                        <a:buNone/>
                        <a:defRPr sz="1400" b="1" i="0" u="none" strike="noStrike" cap="none">
                          <a:solidFill>
                            <a:schemeClr val="lt1"/>
                          </a:solidFill>
                          <a:latin typeface="TH Chakra Petch"/>
                          <a:cs typeface="TH Chakra Petch"/>
                          <a:sym typeface="Arial"/>
                        </a:defRPr>
                      </a:lvl9pPr>
                    </a:lstStyle>
                    <a:p>
                      <a:pPr algn="ctr"/>
                      <a:endParaRPr lang="en-US" sz="1800" dirty="0">
                        <a:latin typeface="TH Chakra Petch" panose="02000506000000020004" pitchFamily="2" charset="-34"/>
                        <a:cs typeface="TH Chakra Petch" panose="02000506000000020004" pitchFamily="2" charset="-34"/>
                      </a:endParaRPr>
                    </a:p>
                  </a:txBody>
                  <a:tcPr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38086"/>
                    </a:solidFill>
                  </a:tcPr>
                </a:tc>
                <a:extLst>
                  <a:ext uri="{0D108BD9-81ED-4DB2-BD59-A6C34878D82A}">
                    <a16:rowId xmlns:a16="http://schemas.microsoft.com/office/drawing/2014/main" val="3826524273"/>
                  </a:ext>
                </a:extLst>
              </a:tr>
              <a:tr h="780286">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ด้านที่</a:t>
                      </a:r>
                      <a:r>
                        <a:rPr lang="th-TH" sz="1200" b="1" baseline="0" dirty="0">
                          <a:solidFill>
                            <a:schemeClr val="tx1"/>
                          </a:solidFill>
                          <a:latin typeface="Chulabhorn Likit Text" panose="00000500000000000000" pitchFamily="50" charset="-34"/>
                          <a:cs typeface="Chulabhorn Likit Text" panose="00000500000000000000" pitchFamily="50" charset="-34"/>
                        </a:rPr>
                        <a:t> 4 การบริหารจัดการทุนหมุนเวียน</a:t>
                      </a: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ตัวชี้วัดที่ 4.1 การบริหารความเสี่ยงและการควบคุมภายใน</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ตัวชี้วัดที่ 4.2 การตรวจสอบภายใน</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ตัวชี้วัดที่ 4.3 การบริหารจัดการสารสนเทศและดิจิทัล</a:t>
                      </a: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lnSpc>
                          <a:spcPct val="120000"/>
                        </a:lnSpc>
                      </a:pPr>
                      <a:r>
                        <a:rPr lang="th-TH" sz="1200" b="1" baseline="0" dirty="0" smtClean="0">
                          <a:solidFill>
                            <a:schemeClr val="tx1"/>
                          </a:solidFill>
                          <a:latin typeface="Chulabhorn Likit Text" panose="00000500000000000000" pitchFamily="50" charset="-34"/>
                          <a:cs typeface="Chulabhorn Likit Text" panose="00000500000000000000" pitchFamily="50" charset="-34"/>
                        </a:rPr>
                        <a:t>ตาม</a:t>
                      </a:r>
                      <a:r>
                        <a:rPr lang="th-TH" sz="1200" b="1" baseline="0" dirty="0">
                          <a:solidFill>
                            <a:schemeClr val="tx1"/>
                          </a:solidFill>
                          <a:latin typeface="Chulabhorn Likit Text" panose="00000500000000000000" pitchFamily="50" charset="-34"/>
                          <a:cs typeface="Chulabhorn Likit Text" panose="00000500000000000000" pitchFamily="50" charset="-34"/>
                        </a:rPr>
                        <a:t>กรอบหลักเกณฑ์ </a:t>
                      </a:r>
                    </a:p>
                    <a:p>
                      <a:pPr algn="ct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การประเมินผล</a:t>
                      </a:r>
                    </a:p>
                    <a:p>
                      <a:pPr algn="ct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การดำเนินงานทุนหมุนเวียน </a:t>
                      </a:r>
                    </a:p>
                    <a:p>
                      <a:pPr algn="ctr">
                        <a:lnSpc>
                          <a:spcPct val="120000"/>
                        </a:lnSpc>
                      </a:pPr>
                      <a:r>
                        <a:rPr lang="th-TH" sz="1200" b="1" baseline="0" dirty="0">
                          <a:solidFill>
                            <a:schemeClr val="tx1"/>
                          </a:solidFill>
                          <a:latin typeface="Chulabhorn Likit Text" panose="00000500000000000000" pitchFamily="50" charset="-34"/>
                          <a:cs typeface="Chulabhorn Likit Text" panose="00000500000000000000" pitchFamily="50" charset="-34"/>
                        </a:rPr>
                        <a:t>ประจำปีบัญชี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2567</a:t>
                      </a:r>
                      <a:endParaRPr lang="en-US" sz="1200" b="1" dirty="0">
                        <a:solidFill>
                          <a:schemeClr val="tx1"/>
                        </a:solidFill>
                        <a:latin typeface="Chulabhorn Likit Text" panose="00000500000000000000" pitchFamily="50" charset="-34"/>
                        <a:cs typeface="Chulabhorn Likit Text" panose="00000500000000000000" pitchFamily="50" charset="-34"/>
                      </a:endParaRPr>
                    </a:p>
                    <a:p>
                      <a:pPr>
                        <a:lnSpc>
                          <a:spcPct val="120000"/>
                        </a:lnSpc>
                      </a:pP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277955"/>
                  </a:ext>
                </a:extLst>
              </a:tr>
              <a:tr h="780286">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ด้านที่ 5 การปฏิบัติงานของคณะกรรมการ </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              บริหาร</a:t>
                      </a: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th-TH" sz="1200" b="1" dirty="0">
                          <a:solidFill>
                            <a:schemeClr val="tx1"/>
                          </a:solidFill>
                          <a:latin typeface="Chulabhorn Likit Text" panose="00000500000000000000" pitchFamily="50" charset="-34"/>
                          <a:cs typeface="Chulabhorn Likit Text" panose="00000500000000000000" pitchFamily="50" charset="-34"/>
                        </a:rPr>
                        <a:t>ผู้บริหารทุนหมุนเวียน</a:t>
                      </a:r>
                      <a:r>
                        <a:rPr lang="th-TH" sz="1200" b="1" baseline="0" dirty="0">
                          <a:solidFill>
                            <a:schemeClr val="tx1"/>
                          </a:solidFill>
                          <a:latin typeface="Chulabhorn Likit Text" panose="00000500000000000000" pitchFamily="50" charset="-34"/>
                          <a:cs typeface="Chulabhorn Likit Text" panose="00000500000000000000" pitchFamily="50" charset="-34"/>
                        </a:rPr>
                        <a:t>  </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              พนักงาน และลูกจ้าง</a:t>
                      </a: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ตัวชี้วัดที่ 5.1 บทบาทคณะกรรมการบริหารทุนหมุนเวียน</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ตัวชี้วัดที่ 5.2 การบริหารทรัพยากรบุคคล</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th-TH" sz="1600" b="1" dirty="0">
                        <a:latin typeface="TH Chakra Petch" panose="02000506000000020004" pitchFamily="2" charset="-34"/>
                        <a:cs typeface="TH Chakra Petch" panose="02000506000000020004" pitchFamily="2" charset="-34"/>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35976671"/>
                  </a:ext>
                </a:extLst>
              </a:tr>
              <a:tr h="1221544">
                <a:tc rowSpan="2">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ด้านที่ 6 การดำเนินงานตามนโยบายรัฐ/</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              กระทรวงการคลัง</a:t>
                      </a: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dirty="0">
                          <a:solidFill>
                            <a:schemeClr val="tx1"/>
                          </a:solidFill>
                          <a:latin typeface="Chulabhorn Likit Text" panose="00000500000000000000" pitchFamily="50" charset="-34"/>
                          <a:cs typeface="Chulabhorn Likit Text" panose="00000500000000000000" pitchFamily="50" charset="-34"/>
                        </a:rPr>
                        <a:t>ตัวชี้วัดที่ 6.1 การใช้จ่ายเงินแผนการใช้จ่ายที่ได้รับอนุมัติ</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200" b="1" baseline="0" dirty="0">
                          <a:solidFill>
                            <a:schemeClr val="tx1"/>
                          </a:solidFill>
                          <a:latin typeface="Chulabhorn Likit Text" panose="00000500000000000000" pitchFamily="50" charset="-34"/>
                          <a:cs typeface="Chulabhorn Likit Text" panose="00000500000000000000" pitchFamily="50" charset="-34"/>
                        </a:rPr>
                        <a:t>(1) ร้อยละของการใช้จ่ายงบลงทุนเทียบกับ                                        </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200" b="1" baseline="0" dirty="0">
                          <a:solidFill>
                            <a:schemeClr val="tx1"/>
                          </a:solidFill>
                          <a:latin typeface="Chulabhorn Likit Text" panose="00000500000000000000" pitchFamily="50" charset="-34"/>
                          <a:cs typeface="Chulabhorn Likit Text" panose="00000500000000000000" pitchFamily="50" charset="-34"/>
                        </a:rPr>
                        <a:t>แผนการใช้จ่ายงบลงทุน ประจำปีบัญชี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2567</a:t>
                      </a:r>
                      <a:endParaRPr lang="th-TH" sz="1200" b="1" baseline="0" dirty="0">
                        <a:solidFill>
                          <a:schemeClr val="tx1"/>
                        </a:solidFill>
                        <a:latin typeface="Chulabhorn Likit Text" panose="00000500000000000000" pitchFamily="50" charset="-34"/>
                        <a:cs typeface="Chulabhorn Likit Text" panose="00000500000000000000" pitchFamily="50" charset="-34"/>
                      </a:endParaRP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200" b="1" baseline="0" dirty="0">
                          <a:solidFill>
                            <a:schemeClr val="tx1"/>
                          </a:solidFill>
                          <a:latin typeface="Chulabhorn Likit Text" panose="00000500000000000000" pitchFamily="50" charset="-34"/>
                          <a:cs typeface="Chulabhorn Likit Text" panose="00000500000000000000" pitchFamily="50" charset="-34"/>
                        </a:rPr>
                        <a:t>(2) ร้อยละการใช้จ่ายภาพรวมเทียบกับ                  </a:t>
                      </a:r>
                    </a:p>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       </a:t>
                      </a:r>
                      <a:r>
                        <a:rPr lang="th-TH" sz="1200" b="1" baseline="0" dirty="0">
                          <a:solidFill>
                            <a:schemeClr val="tx1"/>
                          </a:solidFill>
                          <a:latin typeface="Chulabhorn Likit Text" panose="00000500000000000000" pitchFamily="50" charset="-34"/>
                          <a:cs typeface="Chulabhorn Likit Text" panose="00000500000000000000" pitchFamily="50" charset="-34"/>
                        </a:rPr>
                        <a:t>แผนการใช้จ่ายภาพรวม ประจำปีบัญชี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2567</a:t>
                      </a:r>
                      <a:endParaRPr lang="th-TH" sz="1200" b="1" baseline="0" dirty="0">
                        <a:solidFill>
                          <a:schemeClr val="tx1"/>
                        </a:solidFill>
                        <a:latin typeface="Chulabhorn Likit Text" panose="00000500000000000000" pitchFamily="50" charset="-34"/>
                        <a:cs typeface="Chulabhorn Likit Text" panose="00000500000000000000" pitchFamily="50" charset="-34"/>
                      </a:endParaRP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th-TH" sz="1600" b="1" dirty="0">
                        <a:latin typeface="TH Chakra Petch" panose="02000506000000020004" pitchFamily="2" charset="-34"/>
                        <a:cs typeface="TH Chakra Petch" panose="02000506000000020004" pitchFamily="2" charset="-34"/>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45391780"/>
                  </a:ext>
                </a:extLst>
              </a:tr>
              <a:tr h="79797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sz="1800" b="1" dirty="0">
                        <a:solidFill>
                          <a:schemeClr val="tx1"/>
                        </a:solidFill>
                        <a:latin typeface="TH Chakra Petch" panose="02000506000000020004" pitchFamily="2" charset="-34"/>
                        <a:cs typeface="TH Chakra Petch" panose="02000506000000020004" pitchFamily="2" charset="-34"/>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th-TH" sz="1200" b="1" baseline="0" dirty="0">
                          <a:solidFill>
                            <a:schemeClr val="tx1"/>
                          </a:solidFill>
                          <a:latin typeface="Chulabhorn Likit Text" panose="00000500000000000000" pitchFamily="50" charset="-34"/>
                          <a:cs typeface="Chulabhorn Likit Text" panose="00000500000000000000" pitchFamily="50" charset="-34"/>
                        </a:rPr>
                        <a:t>ตัวชี้วัดที่ 6.2 </a:t>
                      </a:r>
                      <a:r>
                        <a:rPr lang="th-TH" sz="1200" b="1" baseline="0" dirty="0" smtClean="0">
                          <a:solidFill>
                            <a:schemeClr val="tx1"/>
                          </a:solidFill>
                          <a:latin typeface="Chulabhorn Likit Text" panose="00000500000000000000" pitchFamily="50" charset="-34"/>
                          <a:cs typeface="Chulabhorn Likit Text" panose="00000500000000000000" pitchFamily="50" charset="-34"/>
                        </a:rPr>
                        <a:t>การดำเนินงานตามนโยบายรัฐ/กระทรวงการคลัง</a:t>
                      </a:r>
                      <a:endParaRPr lang="th-TH" sz="1200" b="1" dirty="0">
                        <a:solidFill>
                          <a:schemeClr val="tx1"/>
                        </a:solidFill>
                        <a:latin typeface="Chulabhorn Likit Text" panose="00000500000000000000" pitchFamily="50" charset="-34"/>
                        <a:cs typeface="Chulabhorn Likit Text" panose="00000500000000000000" pitchFamily="50" charset="-34"/>
                      </a:endParaRPr>
                    </a:p>
                  </a:txBody>
                  <a:tcPr marL="76200" marR="762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800" b="1" dirty="0">
                        <a:latin typeface="TH Chakra Petch" panose="02000506000000020004" pitchFamily="2" charset="-34"/>
                        <a:cs typeface="TH Chakra Petch" panose="02000506000000020004" pitchFamily="2" charset="-34"/>
                      </a:endParaRPr>
                    </a:p>
                  </a:txBody>
                  <a:tcPr marT="60960" marB="6096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864957728"/>
                  </a:ext>
                </a:extLst>
              </a:tr>
            </a:tbl>
          </a:graphicData>
        </a:graphic>
      </p:graphicFrame>
      <p:sp>
        <p:nvSpPr>
          <p:cNvPr id="6" name="Title 1">
            <a:extLst>
              <a:ext uri="{FF2B5EF4-FFF2-40B4-BE49-F238E27FC236}">
                <a16:creationId xmlns:a16="http://schemas.microsoft.com/office/drawing/2014/main" id="{E14B620D-27A0-18DB-4C65-2DE88B48ABEB}"/>
              </a:ext>
            </a:extLst>
          </p:cNvPr>
          <p:cNvSpPr txBox="1">
            <a:spLocks/>
          </p:cNvSpPr>
          <p:nvPr/>
        </p:nvSpPr>
        <p:spPr bwMode="auto">
          <a:xfrm>
            <a:off x="679938" y="397227"/>
            <a:ext cx="5840222" cy="73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76188" tIns="76188" rIns="76188" bIns="76188" numCol="1" anchor="ctr" anchorCtr="0" compatLnSpc="1">
            <a:prstTxWarp prst="textNoShape">
              <a:avLst/>
            </a:prstTxWarp>
          </a:bodyPr>
          <a:lstStyle>
            <a:defPPr marR="0" lvl="0" algn="l" rtl="0">
              <a:lnSpc>
                <a:spcPct val="100000"/>
              </a:lnSpc>
              <a:spcBef>
                <a:spcPts val="0"/>
              </a:spcBef>
              <a:spcAft>
                <a:spcPts val="0"/>
              </a:spcAft>
            </a:defPPr>
            <a:lvl1pPr lvl="0" algn="l" rtl="0" eaLnBrk="0" fontAlgn="base" hangingPunct="0">
              <a:spcBef>
                <a:spcPts val="0"/>
              </a:spcBef>
              <a:spcAft>
                <a:spcPts val="0"/>
              </a:spcAft>
              <a:buSzPts val="2000"/>
              <a:buNone/>
              <a:defRPr sz="1400">
                <a:solidFill>
                  <a:srgbClr val="000000"/>
                </a:solidFill>
                <a:latin typeface="Arial"/>
                <a:ea typeface="Arial"/>
                <a:cs typeface="Arial"/>
                <a:sym typeface="Arial" pitchFamily="34" charset="0"/>
              </a:defRPr>
            </a:lvl1pPr>
            <a:lvl2pPr lvl="1"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2pPr>
            <a:lvl3pPr lvl="2"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3pPr>
            <a:lvl4pPr lvl="3"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4pPr>
            <a:lvl5pPr lvl="4"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5pPr>
            <a:lvl6pPr marL="457200" lvl="5"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6pPr>
            <a:lvl7pPr marL="914400" lvl="6"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7pPr>
            <a:lvl8pPr marL="1371600" lvl="7"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8pPr>
            <a:lvl9pPr marL="1828800" lvl="8" algn="l" rtl="0" eaLnBrk="0" fontAlgn="base" hangingPunct="0">
              <a:spcBef>
                <a:spcPts val="0"/>
              </a:spcBef>
              <a:spcAft>
                <a:spcPts val="0"/>
              </a:spcAft>
              <a:buSzPts val="2000"/>
              <a:buNone/>
              <a:defRPr sz="1400">
                <a:solidFill>
                  <a:srgbClr val="000000"/>
                </a:solidFill>
                <a:latin typeface="Arial" pitchFamily="34" charset="0"/>
                <a:cs typeface="Arial" pitchFamily="34" charset="0"/>
                <a:sym typeface="Arial" pitchFamily="34" charset="0"/>
              </a:defRPr>
            </a:lvl9pPr>
          </a:lstStyle>
          <a:p>
            <a:pPr algn="ctr" eaLnBrk="1" hangingPunct="1">
              <a:lnSpc>
                <a:spcPct val="120000"/>
              </a:lnSpc>
              <a:spcBef>
                <a:spcPct val="0"/>
              </a:spcBef>
              <a:spcAft>
                <a:spcPct val="0"/>
              </a:spcAft>
              <a:buClr>
                <a:srgbClr val="FFFFFF"/>
              </a:buClr>
              <a:buFont typeface="Roboto Condensed" pitchFamily="2" charset="0"/>
              <a:buNone/>
            </a:pPr>
            <a:r>
              <a:rPr lang="th-TH" b="1" kern="0" dirty="0">
                <a:solidFill>
                  <a:srgbClr val="FFFFFF"/>
                </a:solidFill>
                <a:latin typeface="Chulabhorn Likit Text" panose="00000500000000000000" pitchFamily="50" charset="-34"/>
                <a:ea typeface="Roboto Condensed" pitchFamily="2" charset="0"/>
                <a:cs typeface="Chulabhorn Likit Text" panose="00000500000000000000" pitchFamily="50" charset="-34"/>
              </a:rPr>
              <a:t>ร่างตัวชี้วัดการประเมินผลการดำเนินงานทุนหมุนเวียน ประจำปีบัญชี </a:t>
            </a:r>
            <a:r>
              <a:rPr lang="th-TH" b="1" kern="0" dirty="0" smtClean="0">
                <a:solidFill>
                  <a:srgbClr val="FFFFFF"/>
                </a:solidFill>
                <a:latin typeface="Chulabhorn Likit Text" panose="00000500000000000000" pitchFamily="50" charset="-34"/>
                <a:ea typeface="Roboto Condensed" pitchFamily="2" charset="0"/>
                <a:cs typeface="Chulabhorn Likit Text" panose="00000500000000000000" pitchFamily="50" charset="-34"/>
              </a:rPr>
              <a:t>2567                       </a:t>
            </a:r>
            <a:r>
              <a:rPr lang="th-TH" b="1" kern="0" dirty="0">
                <a:solidFill>
                  <a:srgbClr val="FFFFFF"/>
                </a:solidFill>
                <a:latin typeface="Chulabhorn Likit Text" panose="00000500000000000000" pitchFamily="50" charset="-34"/>
                <a:ea typeface="Roboto Condensed" pitchFamily="2" charset="0"/>
                <a:cs typeface="Chulabhorn Likit Text" panose="00000500000000000000" pitchFamily="50" charset="-34"/>
              </a:rPr>
              <a:t>กองทุนพัฒนาบทบาทสตรี กรมการพัฒนาชุมชน</a:t>
            </a:r>
            <a:endParaRPr lang="en-US" b="1" kern="0" dirty="0">
              <a:solidFill>
                <a:srgbClr val="FFFFFF"/>
              </a:solidFill>
              <a:latin typeface="Chulabhorn Likit Text" panose="00000500000000000000" pitchFamily="50" charset="-34"/>
              <a:ea typeface="Roboto Condensed" pitchFamily="2" charset="0"/>
              <a:cs typeface="Chulabhorn Likit Text" panose="00000500000000000000" pitchFamily="50" charset="-34"/>
            </a:endParaRPr>
          </a:p>
        </p:txBody>
      </p:sp>
    </p:spTree>
    <p:extLst>
      <p:ext uri="{BB962C8B-B14F-4D97-AF65-F5344CB8AC3E}">
        <p14:creationId xmlns:p14="http://schemas.microsoft.com/office/powerpoint/2010/main" val="19234684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0" y="2592774"/>
            <a:ext cx="10160000" cy="717843"/>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ที่ 5.4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ขออนุมัติโครงการประเภทเงินอุดหนุน (จังหวัดอำนาจเจริญ , กทม.)</a:t>
            </a:r>
          </a:p>
        </p:txBody>
      </p:sp>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22393165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spc="-50" dirty="0">
                  <a:solidFill>
                    <a:schemeClr val="bg1"/>
                  </a:solidFill>
                  <a:latin typeface="Chulabhorn Likit Text" panose="00000500000000000000" pitchFamily="50" charset="-34"/>
                  <a:cs typeface="Chulabhorn Likit Text" panose="00000500000000000000" pitchFamily="50" charset="-34"/>
                </a:rPr>
                <a:t> </a:t>
              </a:r>
              <a:r>
                <a:rPr lang="th-TH" sz="2000" b="1" spc="-50" dirty="0" smtClean="0">
                  <a:solidFill>
                    <a:schemeClr val="bg1"/>
                  </a:solidFill>
                  <a:latin typeface="Chulabhorn Likit Text" panose="00000500000000000000" pitchFamily="50" charset="-34"/>
                  <a:cs typeface="Chulabhorn Likit Text" panose="00000500000000000000" pitchFamily="50" charset="-34"/>
                </a:rPr>
                <a:t>5.4 </a:t>
              </a:r>
              <a:r>
                <a:rPr lang="th-TH" b="1" spc="-50" dirty="0" smtClean="0">
                  <a:solidFill>
                    <a:schemeClr val="bg1"/>
                  </a:solidFill>
                  <a:latin typeface="Chulabhorn Likit Text" panose="00000500000000000000" pitchFamily="50" charset="-34"/>
                  <a:cs typeface="Chulabhorn Likit Text" panose="00000500000000000000" pitchFamily="50" charset="-34"/>
                </a:rPr>
                <a:t>ขอ</a:t>
              </a:r>
              <a:r>
                <a:rPr lang="th-TH" b="1" spc="-50" dirty="0">
                  <a:solidFill>
                    <a:schemeClr val="bg1"/>
                  </a:solidFill>
                  <a:latin typeface="Chulabhorn Likit Text" panose="00000500000000000000" pitchFamily="50" charset="-34"/>
                  <a:cs typeface="Chulabhorn Likit Text" panose="00000500000000000000" pitchFamily="50" charset="-34"/>
                </a:rPr>
                <a:t>อนุมัติโครงการประเภทเงินอุดหนุน (จังหวัดอำนาจเจริญ , กทม.)</a:t>
              </a:r>
            </a:p>
          </p:txBody>
        </p:sp>
      </p:grpSp>
      <p:grpSp>
        <p:nvGrpSpPr>
          <p:cNvPr id="95" name="Group 94"/>
          <p:cNvGrpSpPr/>
          <p:nvPr/>
        </p:nvGrpSpPr>
        <p:grpSpPr>
          <a:xfrm>
            <a:off x="-23583" y="5154910"/>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7"/>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1" name="กล่องข้อความ 8">
            <a:extLst>
              <a:ext uri="{FF2B5EF4-FFF2-40B4-BE49-F238E27FC236}">
                <a16:creationId xmlns:a16="http://schemas.microsoft.com/office/drawing/2014/main" id="{ECF96BCA-14BA-D085-A19E-8BCB529E5E3C}"/>
              </a:ext>
            </a:extLst>
          </p:cNvPr>
          <p:cNvSpPr txBox="1"/>
          <p:nvPr/>
        </p:nvSpPr>
        <p:spPr>
          <a:xfrm>
            <a:off x="250077" y="852717"/>
            <a:ext cx="9645735" cy="1516121"/>
          </a:xfrm>
          <a:prstGeom prst="rect">
            <a:avLst/>
          </a:prstGeom>
          <a:noFill/>
        </p:spPr>
        <p:txBody>
          <a:bodyPr wrap="square">
            <a:spAutoFit/>
          </a:bodyPr>
          <a:lstStyle/>
          <a:p>
            <a:pPr indent="457182" algn="thaiDist">
              <a:lnSpc>
                <a:spcPct val="120000"/>
              </a:lnSpc>
              <a:spcAft>
                <a:spcPts val="600"/>
              </a:spcAft>
              <a:tabLst>
                <a:tab pos="1350591" algn="l"/>
                <a:tab pos="1530289" algn="l"/>
              </a:tabLst>
            </a:pPr>
            <a:r>
              <a:rPr lang="th-TH" sz="1542" dirty="0">
                <a:latin typeface="Chulabhorn Likit Text" panose="00000500000000000000" pitchFamily="50" charset="-34"/>
                <a:ea typeface="Calibri" panose="020F0502020204030204" pitchFamily="34" charset="0"/>
                <a:cs typeface="Chulabhorn Likit Text" panose="00000500000000000000" pitchFamily="50" charset="-34"/>
              </a:rPr>
              <a:t>กรมการพัฒนาชุมชน ได้แจ้งอนุมัติแผนการดำเนินงานและแผนการใช้จ่ายงบประมาณกองทุนพัฒนาบทบาทสตรีประจำปีงบประมาณ พ.ศ. 2566 ของสำนักงานเลขานุการคณะอนุกรรมการบริหารกองทุนพัฒนาบทบาทสตรีระดับจังหวัด จังหวัดอำนาจเจริญ และกรุงเทพมหานคร ตามหนังสือกรมการพัฒนาชุมชน ด่วนที่สุด ที่ มท 0416.2/</a:t>
            </a:r>
            <a:r>
              <a:rPr lang="th-TH" sz="1542" dirty="0" smtClean="0">
                <a:latin typeface="Chulabhorn Likit Text" panose="00000500000000000000" pitchFamily="50" charset="-34"/>
                <a:ea typeface="Calibri" panose="020F0502020204030204" pitchFamily="34" charset="0"/>
                <a:cs typeface="Chulabhorn Likit Text" panose="00000500000000000000" pitchFamily="50" charset="-34"/>
              </a:rPr>
              <a:t>ว 3797 </a:t>
            </a:r>
            <a:r>
              <a:rPr lang="th-TH" sz="1542" dirty="0">
                <a:latin typeface="Chulabhorn Likit Text" panose="00000500000000000000" pitchFamily="50" charset="-34"/>
                <a:ea typeface="Calibri" panose="020F0502020204030204" pitchFamily="34" charset="0"/>
                <a:cs typeface="Chulabhorn Likit Text" panose="00000500000000000000" pitchFamily="50" charset="-34"/>
              </a:rPr>
              <a:t>ลงวันที่ </a:t>
            </a:r>
            <a:br>
              <a:rPr lang="th-TH" sz="1542" dirty="0">
                <a:latin typeface="Chulabhorn Likit Text" panose="00000500000000000000" pitchFamily="50" charset="-34"/>
                <a:ea typeface="Calibri" panose="020F0502020204030204" pitchFamily="34" charset="0"/>
                <a:cs typeface="Chulabhorn Likit Text" panose="00000500000000000000" pitchFamily="50" charset="-34"/>
              </a:rPr>
            </a:br>
            <a:r>
              <a:rPr lang="th-TH" sz="1542" dirty="0">
                <a:latin typeface="Chulabhorn Likit Text" panose="00000500000000000000" pitchFamily="50" charset="-34"/>
                <a:ea typeface="Calibri" panose="020F0502020204030204" pitchFamily="34" charset="0"/>
                <a:cs typeface="Chulabhorn Likit Text" panose="00000500000000000000" pitchFamily="50" charset="-34"/>
              </a:rPr>
              <a:t>21 ตุลาคม 2565 เรื่อง แผนการดำเนินงานและแผนการใช้จ่ายงบประมาณกองทุนพัฒนาบทบาทสตรี ประจำปีงบประมาณ พ.ศ. 2566</a:t>
            </a:r>
            <a:endParaRPr lang="en-US" sz="1542" dirty="0">
              <a:latin typeface="Chulabhorn Likit Text" panose="00000500000000000000" pitchFamily="50" charset="-34"/>
              <a:ea typeface="Calibri" panose="020F0502020204030204" pitchFamily="34" charset="0"/>
              <a:cs typeface="Chulabhorn Likit Text" panose="00000500000000000000" pitchFamily="50" charset="-34"/>
            </a:endParaRPr>
          </a:p>
        </p:txBody>
      </p:sp>
      <p:graphicFrame>
        <p:nvGraphicFramePr>
          <p:cNvPr id="2" name="ตาราง 1">
            <a:extLst>
              <a:ext uri="{FF2B5EF4-FFF2-40B4-BE49-F238E27FC236}">
                <a16:creationId xmlns:a16="http://schemas.microsoft.com/office/drawing/2014/main" id="{E5189B9A-2EB7-3B36-2A3E-73F704EF658C}"/>
              </a:ext>
            </a:extLst>
          </p:cNvPr>
          <p:cNvGraphicFramePr>
            <a:graphicFrameLocks noGrp="1"/>
          </p:cNvGraphicFramePr>
          <p:nvPr>
            <p:extLst/>
          </p:nvPr>
        </p:nvGraphicFramePr>
        <p:xfrm>
          <a:off x="1216558" y="2596159"/>
          <a:ext cx="7646581" cy="1925292"/>
        </p:xfrm>
        <a:graphic>
          <a:graphicData uri="http://schemas.openxmlformats.org/drawingml/2006/table">
            <a:tbl>
              <a:tblPr firstRow="1" firstCol="1" bandRow="1">
                <a:tableStyleId>{5C22544A-7EE6-4342-B048-85BDC9FD1C3A}</a:tableStyleId>
              </a:tblPr>
              <a:tblGrid>
                <a:gridCol w="546673">
                  <a:extLst>
                    <a:ext uri="{9D8B030D-6E8A-4147-A177-3AD203B41FA5}">
                      <a16:colId xmlns:a16="http://schemas.microsoft.com/office/drawing/2014/main" val="3657467887"/>
                    </a:ext>
                  </a:extLst>
                </a:gridCol>
                <a:gridCol w="1495826">
                  <a:extLst>
                    <a:ext uri="{9D8B030D-6E8A-4147-A177-3AD203B41FA5}">
                      <a16:colId xmlns:a16="http://schemas.microsoft.com/office/drawing/2014/main" val="807173736"/>
                    </a:ext>
                  </a:extLst>
                </a:gridCol>
                <a:gridCol w="1748643">
                  <a:extLst>
                    <a:ext uri="{9D8B030D-6E8A-4147-A177-3AD203B41FA5}">
                      <a16:colId xmlns:a16="http://schemas.microsoft.com/office/drawing/2014/main" val="1294855671"/>
                    </a:ext>
                  </a:extLst>
                </a:gridCol>
                <a:gridCol w="1875049">
                  <a:extLst>
                    <a:ext uri="{9D8B030D-6E8A-4147-A177-3AD203B41FA5}">
                      <a16:colId xmlns:a16="http://schemas.microsoft.com/office/drawing/2014/main" val="3652188578"/>
                    </a:ext>
                  </a:extLst>
                </a:gridCol>
                <a:gridCol w="1980390">
                  <a:extLst>
                    <a:ext uri="{9D8B030D-6E8A-4147-A177-3AD203B41FA5}">
                      <a16:colId xmlns:a16="http://schemas.microsoft.com/office/drawing/2014/main" val="1062489803"/>
                    </a:ext>
                  </a:extLst>
                </a:gridCol>
              </a:tblGrid>
              <a:tr h="481323">
                <a:tc>
                  <a:txBody>
                    <a:bodyPr/>
                    <a:lstStyle/>
                    <a:p>
                      <a:pPr algn="ctr">
                        <a:lnSpc>
                          <a:spcPct val="107000"/>
                        </a:lnSpc>
                        <a:spcAft>
                          <a:spcPts val="800"/>
                        </a:spcAft>
                      </a:pPr>
                      <a:r>
                        <a:rPr lang="th-TH" sz="1400" dirty="0">
                          <a:solidFill>
                            <a:schemeClr val="tx1"/>
                          </a:solidFill>
                          <a:effectLst/>
                          <a:latin typeface="Chulabhorn Likit Text" panose="00000500000000000000" pitchFamily="50" charset="-34"/>
                          <a:cs typeface="Chulabhorn Likit Text" panose="00000500000000000000" pitchFamily="50" charset="-34"/>
                        </a:rPr>
                        <a:t>ที่</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4ED"/>
                    </a:solidFill>
                  </a:tcPr>
                </a:tc>
                <a:tc>
                  <a:txBody>
                    <a:bodyPr/>
                    <a:lstStyle/>
                    <a:p>
                      <a:pPr algn="ctr">
                        <a:lnSpc>
                          <a:spcPct val="107000"/>
                        </a:lnSpc>
                        <a:spcAft>
                          <a:spcPts val="800"/>
                        </a:spcAft>
                      </a:pPr>
                      <a:r>
                        <a:rPr lang="th-TH" sz="1400" dirty="0">
                          <a:solidFill>
                            <a:schemeClr val="tx1"/>
                          </a:solidFill>
                          <a:effectLst/>
                          <a:latin typeface="Chulabhorn Likit Text" panose="00000500000000000000" pitchFamily="50" charset="-34"/>
                          <a:cs typeface="Chulabhorn Likit Text" panose="00000500000000000000" pitchFamily="50" charset="-34"/>
                        </a:rPr>
                        <a:t>จังหวัด</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4ED"/>
                    </a:solidFill>
                  </a:tcPr>
                </a:tc>
                <a:tc>
                  <a:txBody>
                    <a:bodyPr/>
                    <a:lstStyle/>
                    <a:p>
                      <a:pPr algn="ctr">
                        <a:lnSpc>
                          <a:spcPct val="107000"/>
                        </a:lnSpc>
                        <a:spcAft>
                          <a:spcPts val="800"/>
                        </a:spcAft>
                      </a:pPr>
                      <a:r>
                        <a:rPr lang="th-TH" sz="1400" dirty="0">
                          <a:solidFill>
                            <a:schemeClr val="tx1"/>
                          </a:solidFill>
                          <a:effectLst/>
                          <a:latin typeface="Chulabhorn Likit Text" panose="00000500000000000000" pitchFamily="50" charset="-34"/>
                          <a:cs typeface="Chulabhorn Likit Text" panose="00000500000000000000" pitchFamily="50" charset="-34"/>
                        </a:rPr>
                        <a:t>งบบริหาร</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4ED"/>
                    </a:solidFill>
                  </a:tcPr>
                </a:tc>
                <a:tc>
                  <a:txBody>
                    <a:bodyPr/>
                    <a:lstStyle/>
                    <a:p>
                      <a:pPr algn="ctr">
                        <a:lnSpc>
                          <a:spcPct val="107000"/>
                        </a:lnSpc>
                        <a:spcAft>
                          <a:spcPts val="800"/>
                        </a:spcAft>
                      </a:pPr>
                      <a:r>
                        <a:rPr lang="th-TH" sz="1400" dirty="0">
                          <a:solidFill>
                            <a:schemeClr val="tx1"/>
                          </a:solidFill>
                          <a:effectLst/>
                          <a:latin typeface="Chulabhorn Likit Text" panose="00000500000000000000" pitchFamily="50" charset="-34"/>
                          <a:cs typeface="Chulabhorn Likit Text" panose="00000500000000000000" pitchFamily="50" charset="-34"/>
                        </a:rPr>
                        <a:t>เงินอุดหนุน</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4ED"/>
                    </a:solidFill>
                  </a:tcPr>
                </a:tc>
                <a:tc>
                  <a:txBody>
                    <a:bodyPr/>
                    <a:lstStyle/>
                    <a:p>
                      <a:pPr algn="ctr">
                        <a:lnSpc>
                          <a:spcPct val="107000"/>
                        </a:lnSpc>
                        <a:spcAft>
                          <a:spcPts val="800"/>
                        </a:spcAft>
                      </a:pPr>
                      <a:r>
                        <a:rPr lang="th-TH" sz="1400" dirty="0">
                          <a:solidFill>
                            <a:schemeClr val="tx1"/>
                          </a:solidFill>
                          <a:effectLst/>
                          <a:latin typeface="Chulabhorn Likit Text" panose="00000500000000000000" pitchFamily="50" charset="-34"/>
                          <a:cs typeface="Chulabhorn Likit Text" panose="00000500000000000000" pitchFamily="50" charset="-34"/>
                        </a:rPr>
                        <a:t>เงินทุนหมุนเวียน</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4ED"/>
                    </a:solidFill>
                  </a:tcPr>
                </a:tc>
                <a:extLst>
                  <a:ext uri="{0D108BD9-81ED-4DB2-BD59-A6C34878D82A}">
                    <a16:rowId xmlns:a16="http://schemas.microsoft.com/office/drawing/2014/main" val="875627321"/>
                  </a:ext>
                </a:extLst>
              </a:tr>
              <a:tr h="481323">
                <a:tc>
                  <a:txBody>
                    <a:bodyPr/>
                    <a:lstStyle/>
                    <a:p>
                      <a:pPr algn="ctr">
                        <a:lnSpc>
                          <a:spcPct val="107000"/>
                        </a:lnSpc>
                        <a:spcAft>
                          <a:spcPts val="800"/>
                        </a:spcAft>
                      </a:pPr>
                      <a:r>
                        <a:rPr lang="en-US" sz="1400" dirty="0">
                          <a:solidFill>
                            <a:schemeClr val="tx1"/>
                          </a:solidFill>
                          <a:effectLst/>
                          <a:latin typeface="Chulabhorn Likit Text" panose="00000500000000000000" pitchFamily="50" charset="-34"/>
                          <a:cs typeface="Chulabhorn Likit Text" panose="00000500000000000000" pitchFamily="50" charset="-34"/>
                        </a:rPr>
                        <a:t>1</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อำนาจเจริญ</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1,406,505</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830,000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5,000,000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5228803"/>
                  </a:ext>
                </a:extLst>
              </a:tr>
              <a:tr h="481323">
                <a:tc>
                  <a:txBody>
                    <a:bodyPr/>
                    <a:lstStyle/>
                    <a:p>
                      <a:pPr algn="ctr">
                        <a:lnSpc>
                          <a:spcPct val="107000"/>
                        </a:lnSpc>
                        <a:spcAft>
                          <a:spcPts val="800"/>
                        </a:spcAft>
                      </a:pPr>
                      <a:r>
                        <a:rPr lang="th-TH" sz="1400" dirty="0">
                          <a:solidFill>
                            <a:schemeClr val="tx1"/>
                          </a:solidFill>
                          <a:effectLst/>
                          <a:latin typeface="Chulabhorn Likit Text" panose="00000500000000000000" pitchFamily="50" charset="-34"/>
                          <a:cs typeface="Chulabhorn Likit Text" panose="00000500000000000000" pitchFamily="50" charset="-34"/>
                        </a:rPr>
                        <a:t>2</a:t>
                      </a:r>
                      <a:endParaRPr lang="en-US" sz="1400"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กรุงเทพมหานคร</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4,395,500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1,380,000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6,000,000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24199700"/>
                  </a:ext>
                </a:extLst>
              </a:tr>
              <a:tr h="481323">
                <a:tc gridSpan="2">
                  <a:txBody>
                    <a:bodyPr/>
                    <a:lstStyle/>
                    <a:p>
                      <a:pPr algn="ctr">
                        <a:lnSpc>
                          <a:spcPct val="107000"/>
                        </a:lnSpc>
                        <a:spcAft>
                          <a:spcPts val="800"/>
                        </a:spcAft>
                      </a:pPr>
                      <a:r>
                        <a:rPr lang="th-TH" sz="1400" b="1" dirty="0">
                          <a:solidFill>
                            <a:schemeClr val="tx1"/>
                          </a:solidFill>
                          <a:effectLst/>
                          <a:latin typeface="Chulabhorn Likit Text" panose="00000500000000000000" pitchFamily="50" charset="-34"/>
                          <a:cs typeface="Chulabhorn Likit Text" panose="00000500000000000000" pitchFamily="50" charset="-34"/>
                        </a:rPr>
                        <a:t>รวมทั้งสิ้น</a:t>
                      </a:r>
                      <a:endParaRPr lang="en-US" sz="1400" b="1" dirty="0">
                        <a:solidFill>
                          <a:schemeClr val="tx1"/>
                        </a:solidFill>
                        <a:effectLst/>
                        <a:latin typeface="Chulabhorn Likit Text" panose="00000500000000000000" pitchFamily="50" charset="-34"/>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ct val="107000"/>
                        </a:lnSpc>
                        <a:spcAft>
                          <a:spcPts val="800"/>
                        </a:spcAft>
                      </a:pPr>
                      <a:r>
                        <a:rPr lang="th-TH" sz="1700" b="1" dirty="0">
                          <a:solidFill>
                            <a:schemeClr val="tx1"/>
                          </a:solidFill>
                          <a:effectLst/>
                          <a:latin typeface="Chulabhorn Likit Text" panose="00000500000000000000" pitchFamily="50" charset="-34"/>
                          <a:cs typeface="Chulabhorn Likit Text" panose="00000500000000000000" pitchFamily="50" charset="-34"/>
                        </a:rPr>
                        <a:t>รวมทั้งสิ้น</a:t>
                      </a:r>
                      <a:endParaRPr lang="en-US" sz="17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5,802,005</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2,210,000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800"/>
                        </a:spcAft>
                      </a:pPr>
                      <a:r>
                        <a:rPr lang="th-TH"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rPr>
                        <a:t>11,000,000</a:t>
                      </a:r>
                      <a:endParaRPr lang="en-US" sz="14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57150" marR="57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7773127"/>
                  </a:ext>
                </a:extLst>
              </a:tr>
            </a:tbl>
          </a:graphicData>
        </a:graphic>
      </p:graphicFrame>
    </p:spTree>
    <p:extLst>
      <p:ext uri="{BB962C8B-B14F-4D97-AF65-F5344CB8AC3E}">
        <p14:creationId xmlns:p14="http://schemas.microsoft.com/office/powerpoint/2010/main" val="35917973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10"/>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7"/>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1" name="กล่องข้อความ 8">
            <a:extLst>
              <a:ext uri="{FF2B5EF4-FFF2-40B4-BE49-F238E27FC236}">
                <a16:creationId xmlns:a16="http://schemas.microsoft.com/office/drawing/2014/main" id="{ECF96BCA-14BA-D085-A19E-8BCB529E5E3C}"/>
              </a:ext>
            </a:extLst>
          </p:cNvPr>
          <p:cNvSpPr txBox="1"/>
          <p:nvPr/>
        </p:nvSpPr>
        <p:spPr>
          <a:xfrm>
            <a:off x="124767" y="735163"/>
            <a:ext cx="9896354" cy="4721292"/>
          </a:xfrm>
          <a:prstGeom prst="rect">
            <a:avLst/>
          </a:prstGeom>
          <a:noFill/>
        </p:spPr>
        <p:txBody>
          <a:bodyPr wrap="square">
            <a:spAutoFit/>
          </a:bodyPr>
          <a:lstStyle/>
          <a:p>
            <a:pPr indent="457182" algn="thaiDist">
              <a:lnSpc>
                <a:spcPct val="120000"/>
              </a:lnSpc>
              <a:spcAft>
                <a:spcPts val="800"/>
              </a:spcAft>
              <a:tabLst>
                <a:tab pos="1350591" algn="l"/>
              </a:tabLst>
            </a:pPr>
            <a:r>
              <a:rPr lang="th-TH" sz="1400" spc="-2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หลักเกณฑ์ วิธีการ และเงื่อนไข เกี่ยวกับการใช้จ่ายเงิน ประเภทเงินทุนหมุนเวียนและประเภทเงินอุดหนุนของกองทุนพัฒนาบทบาทสตรี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พ.ศ. 2559 และแก้ไขเพิ่มเติม (ฉบับที่ 2) พ.ศ. 2562 ในการขอรับเงินอุดหนุน ต้องเป็นโครงการที่มีวงเงิน ไม่เกิน 200,000 บาท </a:t>
            </a:r>
            <a:b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b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(สองแสนบาทถ้วน)กรณีวงเงินเกิน 200,000 บาท (สองแสนบาทถ้วน) และดำเนินโครงการภายในจังหวัดอันเป็นที่ตั้งองค์กร</a:t>
            </a:r>
            <a:r>
              <a:rPr lang="th-TH" sz="1400" spc="-9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ที่ขอรับ</a:t>
            </a:r>
            <a:br>
              <a:rPr lang="th-TH" sz="1400" spc="-9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br>
            <a:r>
              <a:rPr lang="th-TH" sz="1400" spc="-9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การสนับสนุน ให้คณะอนุกรรมการบริหารกองทุนพัฒนาบทบาทสตรีระดับจังหวัดและกรุงเทพมหานครแล้วแต่กรณี</a:t>
            </a:r>
            <a:r>
              <a:rPr lang="th-TH" sz="1400" spc="-3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พิจารณาให้ความเป็นชอบแล้วเสนอต่อคณะกรรมการบริหารกองทุนพัฒนาบทบาทสตรีเพื่อพิจารณาอนุมัติ</a:t>
            </a:r>
            <a:endPar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endParaRPr>
          </a:p>
          <a:p>
            <a:pPr indent="457182" algn="thaiDist">
              <a:lnSpc>
                <a:spcPct val="120000"/>
              </a:lnSpc>
              <a:spcAft>
                <a:spcPts val="800"/>
              </a:spcAft>
              <a:tabLst>
                <a:tab pos="1260425" algn="l"/>
                <a:tab pos="1530289" algn="l"/>
              </a:tabLst>
            </a:pPr>
            <a:r>
              <a:rPr lang="th-TH" sz="1400" spc="-3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ประกาศคณะกรรมการบริหารกองทุนพัฒนาบทบาทสตรี เรื่อง หลักเกณฑ์ วิธีการ </a:t>
            </a:r>
            <a:r>
              <a:rPr lang="th-TH" sz="1400" spc="-5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และเงื่อนไข เกี่ยวกับการใช้จ่ายเงินประเภทเงินทุนหมุนเวียน และประเภทเงินอุดหนุนของกองทุนพัฒนาบทบาทสตรี</a:t>
            </a:r>
            <a:r>
              <a:rPr lang="th-TH" sz="1400" spc="-3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(ฉบับที่ 4) พ.ศ. 2566 ลงวันที่ 26 พฤษภาคม พ.ศ. 2566 ตามข้อ 3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จากเดิม ให้ยกเลิกความในข้อ </a:t>
            </a:r>
            <a:r>
              <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4.2 (4)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แก้ไขเป็น ให้ยกเลิกความในข้อ </a:t>
            </a:r>
            <a:r>
              <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4.2 (4)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วรรคสอง แห่งหลักเกณฑ์ วิธีการ และเงื่อนไข เกี่ยวกับการใช้จ่ายเงินประเภทเงินทุนหมุนเวียนและประเภทเงินอุดหนุนของกองทุนพัฒนาบทบาทสตรี (ฉบับที่ </a:t>
            </a:r>
            <a:r>
              <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2)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พ.ศ. </a:t>
            </a:r>
            <a:r>
              <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2562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และให้ใช้ความต่อไปนี้แทน</a:t>
            </a:r>
            <a:r>
              <a:rPr lang="th-TH" sz="1400" spc="-3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a:t>
            </a:r>
            <a:r>
              <a:rPr lang="en-US" sz="1400" spc="-3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a:t>
            </a:r>
            <a:r>
              <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กรณีวงเงินเกินกว่าสองแสนบาท/โครงการ ให้คณะกรรมการบริหารกองทุนพัฒนาบทบาทสตรีเป็นผู้มีอำนาจพิจารณาอนุมัติ ให้เป็นไปตามหลักเกณฑ์ ดังนี้</a:t>
            </a:r>
            <a:endPar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endParaRPr>
          </a:p>
          <a:p>
            <a:pPr marL="457182" algn="thaiDist">
              <a:lnSpc>
                <a:spcPct val="120000"/>
              </a:lnSpc>
              <a:spcAft>
                <a:spcPts val="600"/>
              </a:spcAft>
              <a:tabLst>
                <a:tab pos="1350591" algn="l"/>
                <a:tab pos="1530289" algn="l"/>
                <a:tab pos="3150744" algn="l"/>
              </a:tabLst>
            </a:pP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(1) โครงการระดับจังหวัด          ไม่เกิน 300,000 บาท/โครงการ</a:t>
            </a:r>
            <a:endPar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endParaRPr>
          </a:p>
          <a:p>
            <a:pPr marL="457182" algn="thaiDist">
              <a:lnSpc>
                <a:spcPct val="120000"/>
              </a:lnSpc>
              <a:spcAft>
                <a:spcPts val="800"/>
              </a:spcAft>
              <a:tabLst>
                <a:tab pos="1260425" algn="l"/>
                <a:tab pos="1600136" algn="l"/>
                <a:tab pos="1714431" algn="l"/>
                <a:tab pos="3330442" algn="l"/>
              </a:tabLst>
            </a:pP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a:t>
            </a:r>
            <a:r>
              <a:rPr lang="th-TH" sz="1400" dirty="0" smtClean="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a:t>
            </a: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2) โครงการระดับภาค             ไม่เกิน 500,000 บาท/โครงการ</a:t>
            </a:r>
            <a:endPar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endParaRPr>
          </a:p>
          <a:p>
            <a:pPr indent="457182">
              <a:lnSpc>
                <a:spcPct val="120000"/>
              </a:lnSpc>
              <a:spcAft>
                <a:spcPts val="800"/>
              </a:spcAft>
              <a:tabLst>
                <a:tab pos="1349321" algn="l"/>
                <a:tab pos="1530289" algn="l"/>
                <a:tab pos="1714431" algn="l"/>
                <a:tab pos="1777929" algn="l"/>
              </a:tabLst>
            </a:pP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 		    (3) โครงการระดับประเทศ        ไม่เกิน 700,000 บาท/โครงการ เว้นแต่คณะกรรมการบริหารกองทุนพัฒนาบทบาทสตรีเห็นว่าเป็นประโยชน์ต่อทางราชการและมีเหตุอันสมควรก็ให้พิจารณาอนุมัติในวงเงินเกินกว่าเจ็ดแสนบาทถ้วน/โครงการ </a:t>
            </a:r>
            <a:b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br>
            <a:r>
              <a:rPr lang="th-TH"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ได้ตามความเหมาะสม โดยพิจารณาเป็นรายโครงการไป</a:t>
            </a:r>
            <a:r>
              <a:rPr lang="en-US" sz="1400" dirty="0">
                <a:solidFill>
                  <a:srgbClr val="002060"/>
                </a:solidFill>
                <a:latin typeface="Chulabhorn Likit Text" panose="00000500000000000000" pitchFamily="50" charset="-34"/>
                <a:ea typeface="Calibri" panose="020F0502020204030204" pitchFamily="34" charset="0"/>
                <a:cs typeface="Chulabhorn Likit Text" panose="00000500000000000000" pitchFamily="50" charset="-34"/>
              </a:rPr>
              <a:t>”</a:t>
            </a:r>
          </a:p>
        </p:txBody>
      </p:sp>
      <p:grpSp>
        <p:nvGrpSpPr>
          <p:cNvPr id="32"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spc="-50" dirty="0" smtClean="0">
                  <a:solidFill>
                    <a:schemeClr val="bg1"/>
                  </a:solidFill>
                  <a:latin typeface="Chulabhorn Likit Text" panose="00000500000000000000" pitchFamily="50" charset="-34"/>
                  <a:cs typeface="Chulabhorn Likit Text" panose="00000500000000000000" pitchFamily="50" charset="-34"/>
                </a:rPr>
                <a:t>5.4 ขอ</a:t>
              </a:r>
              <a:r>
                <a:rPr lang="th-TH" sz="2000" b="1" spc="-50" dirty="0">
                  <a:solidFill>
                    <a:schemeClr val="bg1"/>
                  </a:solidFill>
                  <a:latin typeface="Chulabhorn Likit Text" panose="00000500000000000000" pitchFamily="50" charset="-34"/>
                  <a:cs typeface="Chulabhorn Likit Text" panose="00000500000000000000" pitchFamily="50" charset="-34"/>
                </a:rPr>
                <a:t>อนุมัติโครงการประเภทเงินอุดหนุน (จังหวัดอำนาจเจริญ , กทม.)</a:t>
              </a:r>
            </a:p>
          </p:txBody>
        </p:sp>
      </p:grpSp>
    </p:spTree>
    <p:extLst>
      <p:ext uri="{BB962C8B-B14F-4D97-AF65-F5344CB8AC3E}">
        <p14:creationId xmlns:p14="http://schemas.microsoft.com/office/powerpoint/2010/main" val="99161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10"/>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7"/>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1" name="กลุ่ม 85">
            <a:extLst>
              <a:ext uri="{FF2B5EF4-FFF2-40B4-BE49-F238E27FC236}">
                <a16:creationId xmlns:a16="http://schemas.microsoft.com/office/drawing/2014/main" id="{C836E266-53D7-B01B-8B6A-F5C538DC00C2}"/>
              </a:ext>
            </a:extLst>
          </p:cNvPr>
          <p:cNvGrpSpPr/>
          <p:nvPr/>
        </p:nvGrpSpPr>
        <p:grpSpPr>
          <a:xfrm>
            <a:off x="5672629" y="4271434"/>
            <a:ext cx="4320592" cy="802364"/>
            <a:chOff x="688065" y="4977176"/>
            <a:chExt cx="3641791" cy="937058"/>
          </a:xfrm>
        </p:grpSpPr>
        <p:sp>
          <p:nvSpPr>
            <p:cNvPr id="32" name="Google Shape;192;p18">
              <a:extLst>
                <a:ext uri="{FF2B5EF4-FFF2-40B4-BE49-F238E27FC236}">
                  <a16:creationId xmlns:a16="http://schemas.microsoft.com/office/drawing/2014/main" id="{6D0FA504-B4A8-E940-2E0A-325B037181AF}"/>
                </a:ext>
              </a:extLst>
            </p:cNvPr>
            <p:cNvSpPr/>
            <p:nvPr/>
          </p:nvSpPr>
          <p:spPr>
            <a:xfrm>
              <a:off x="688065" y="4999854"/>
              <a:ext cx="3640071" cy="914380"/>
            </a:xfrm>
            <a:prstGeom prst="roundRect">
              <a:avLst>
                <a:gd name="adj" fmla="val 50000"/>
              </a:avLst>
            </a:prstGeom>
            <a:solidFill>
              <a:srgbClr val="FFFFFF"/>
            </a:solidFill>
            <a:ln w="9525" cap="flat" cmpd="sng">
              <a:solidFill>
                <a:srgbClr val="75D6D1"/>
              </a:solidFill>
              <a:prstDash val="solid"/>
              <a:round/>
              <a:headEnd type="none" w="sm" len="sm"/>
              <a:tailEnd type="none" w="sm" len="sm"/>
            </a:ln>
          </p:spPr>
          <p:txBody>
            <a:bodyPr spcFirstLastPara="1" wrap="square" lIns="91425" tIns="91425" rIns="91425" bIns="91425" anchor="b" anchorCtr="0">
              <a:noAutofit/>
            </a:bodyPr>
            <a:lstStyle/>
            <a:p>
              <a:pPr algn="ctr"/>
              <a:r>
                <a:rPr lang="th-TH" b="1" dirty="0">
                  <a:latin typeface="Chulabhorn Likit Text" panose="00000500000000000000" pitchFamily="50" charset="-34"/>
                  <a:cs typeface="Chulabhorn Likit Text" panose="00000500000000000000" pitchFamily="50" charset="-34"/>
                </a:rPr>
                <a:t>คงเหลืองบประมาณ 2,462,200บาท</a:t>
              </a:r>
              <a:endParaRPr b="1" dirty="0">
                <a:latin typeface="Chulabhorn Likit Text" panose="00000500000000000000" pitchFamily="50" charset="-34"/>
                <a:cs typeface="Chulabhorn Likit Text" panose="00000500000000000000" pitchFamily="50" charset="-34"/>
              </a:endParaRPr>
            </a:p>
          </p:txBody>
        </p:sp>
        <p:sp>
          <p:nvSpPr>
            <p:cNvPr id="33" name="Google Shape;193;p18">
              <a:extLst>
                <a:ext uri="{FF2B5EF4-FFF2-40B4-BE49-F238E27FC236}">
                  <a16:creationId xmlns:a16="http://schemas.microsoft.com/office/drawing/2014/main" id="{722251B9-9B3B-DFA1-64FF-F675015EA9A9}"/>
                </a:ext>
              </a:extLst>
            </p:cNvPr>
            <p:cNvSpPr/>
            <p:nvPr/>
          </p:nvSpPr>
          <p:spPr>
            <a:xfrm>
              <a:off x="3458005" y="4999854"/>
              <a:ext cx="871851" cy="914380"/>
            </a:xfrm>
            <a:prstGeom prst="arc">
              <a:avLst>
                <a:gd name="adj1" fmla="val 16200000"/>
                <a:gd name="adj2" fmla="val 0"/>
              </a:avLst>
            </a:prstGeom>
            <a:noFill/>
            <a:ln w="38100" cap="flat" cmpd="sng">
              <a:solidFill>
                <a:srgbClr val="75D6D1"/>
              </a:solidFill>
              <a:prstDash val="solid"/>
              <a:round/>
              <a:headEnd type="none" w="sm" len="sm"/>
              <a:tailEnd type="none" w="sm" len="sm"/>
            </a:ln>
          </p:spPr>
          <p:txBody>
            <a:bodyPr spcFirstLastPara="1" wrap="square" lIns="91425" tIns="91425" rIns="91425" bIns="91425" anchor="ctr" anchorCtr="0">
              <a:noAutofit/>
            </a:bodyPr>
            <a:lstStyle/>
            <a:p>
              <a:endParaRPr sz="2800">
                <a:latin typeface="Chulabhorn Likit Text" panose="00000500000000000000" pitchFamily="50" charset="-34"/>
                <a:cs typeface="Chulabhorn Likit Text" panose="00000500000000000000" pitchFamily="50" charset="-34"/>
              </a:endParaRPr>
            </a:p>
          </p:txBody>
        </p:sp>
        <p:sp>
          <p:nvSpPr>
            <p:cNvPr id="34" name="Google Shape;194;p18">
              <a:extLst>
                <a:ext uri="{FF2B5EF4-FFF2-40B4-BE49-F238E27FC236}">
                  <a16:creationId xmlns:a16="http://schemas.microsoft.com/office/drawing/2014/main" id="{A623C717-C97B-9385-7C01-6D092EBFE4ED}"/>
                </a:ext>
              </a:extLst>
            </p:cNvPr>
            <p:cNvSpPr/>
            <p:nvPr/>
          </p:nvSpPr>
          <p:spPr>
            <a:xfrm rot="10307926">
              <a:off x="689727" y="4977176"/>
              <a:ext cx="872109" cy="914650"/>
            </a:xfrm>
            <a:prstGeom prst="arc">
              <a:avLst>
                <a:gd name="adj1" fmla="val 16200000"/>
                <a:gd name="adj2" fmla="val 0"/>
              </a:avLst>
            </a:prstGeom>
            <a:noFill/>
            <a:ln w="38100" cap="flat" cmpd="sng">
              <a:solidFill>
                <a:srgbClr val="75D6D1"/>
              </a:solidFill>
              <a:prstDash val="solid"/>
              <a:round/>
              <a:headEnd type="none" w="sm" len="sm"/>
              <a:tailEnd type="none" w="sm" len="sm"/>
            </a:ln>
          </p:spPr>
          <p:txBody>
            <a:bodyPr spcFirstLastPara="1" wrap="square" lIns="91425" tIns="91425" rIns="91425" bIns="91425" anchor="ctr" anchorCtr="0">
              <a:noAutofit/>
            </a:bodyPr>
            <a:lstStyle/>
            <a:p>
              <a:endParaRPr sz="2800">
                <a:latin typeface="Chulabhorn Likit Text" panose="00000500000000000000" pitchFamily="50" charset="-34"/>
                <a:cs typeface="Chulabhorn Likit Text" panose="00000500000000000000" pitchFamily="50" charset="-34"/>
              </a:endParaRPr>
            </a:p>
          </p:txBody>
        </p:sp>
      </p:grpSp>
      <p:grpSp>
        <p:nvGrpSpPr>
          <p:cNvPr id="35" name="Google Shape;792;p30">
            <a:extLst>
              <a:ext uri="{FF2B5EF4-FFF2-40B4-BE49-F238E27FC236}">
                <a16:creationId xmlns:a16="http://schemas.microsoft.com/office/drawing/2014/main" id="{3AB4F3C7-F459-AA4A-31C8-7C93906FB90C}"/>
              </a:ext>
            </a:extLst>
          </p:cNvPr>
          <p:cNvGrpSpPr/>
          <p:nvPr/>
        </p:nvGrpSpPr>
        <p:grpSpPr>
          <a:xfrm>
            <a:off x="1617901" y="1578196"/>
            <a:ext cx="1903027" cy="916229"/>
            <a:chOff x="3124800" y="2005233"/>
            <a:chExt cx="3178375" cy="738200"/>
          </a:xfrm>
        </p:grpSpPr>
        <p:sp>
          <p:nvSpPr>
            <p:cNvPr id="36" name="Google Shape;795;p30">
              <a:extLst>
                <a:ext uri="{FF2B5EF4-FFF2-40B4-BE49-F238E27FC236}">
                  <a16:creationId xmlns:a16="http://schemas.microsoft.com/office/drawing/2014/main" id="{5D68D843-33F6-5E3E-3D2A-37E83A033593}"/>
                </a:ext>
              </a:extLst>
            </p:cNvPr>
            <p:cNvSpPr/>
            <p:nvPr/>
          </p:nvSpPr>
          <p:spPr>
            <a:xfrm>
              <a:off x="3124800" y="2055833"/>
              <a:ext cx="3122725" cy="687600"/>
            </a:xfrm>
            <a:custGeom>
              <a:avLst/>
              <a:gdLst/>
              <a:ahLst/>
              <a:cxnLst/>
              <a:rect l="l" t="t" r="r" b="b"/>
              <a:pathLst>
                <a:path w="124909" h="27504" extrusionOk="0">
                  <a:moveTo>
                    <a:pt x="5763" y="0"/>
                  </a:moveTo>
                  <a:cubicBezTo>
                    <a:pt x="2596" y="0"/>
                    <a:pt x="0" y="2584"/>
                    <a:pt x="0" y="5751"/>
                  </a:cubicBezTo>
                  <a:lnTo>
                    <a:pt x="0" y="21753"/>
                  </a:lnTo>
                  <a:cubicBezTo>
                    <a:pt x="0" y="24908"/>
                    <a:pt x="2596" y="27504"/>
                    <a:pt x="5763" y="27504"/>
                  </a:cubicBezTo>
                  <a:lnTo>
                    <a:pt x="119158" y="27504"/>
                  </a:lnTo>
                  <a:cubicBezTo>
                    <a:pt x="122325" y="27504"/>
                    <a:pt x="124909" y="24908"/>
                    <a:pt x="124909" y="21753"/>
                  </a:cubicBezTo>
                  <a:lnTo>
                    <a:pt x="124909" y="5751"/>
                  </a:lnTo>
                  <a:cubicBezTo>
                    <a:pt x="124909" y="2584"/>
                    <a:pt x="122325" y="0"/>
                    <a:pt x="119158" y="0"/>
                  </a:cubicBezTo>
                  <a:close/>
                </a:path>
              </a:pathLst>
            </a:custGeom>
            <a:solidFill>
              <a:srgbClr val="4949E7"/>
            </a:solidFill>
            <a:ln>
              <a:noFill/>
            </a:ln>
          </p:spPr>
          <p:txBody>
            <a:bodyPr spcFirstLastPara="1" wrap="square" lIns="91425" tIns="91425" rIns="91425" bIns="91425" anchor="ctr" anchorCtr="0">
              <a:noAutofit/>
            </a:bodyPr>
            <a:lstStyle/>
            <a:p>
              <a:endParaRPr sz="2800">
                <a:latin typeface="Chulabhorn Likit Text" panose="00000500000000000000" pitchFamily="50" charset="-34"/>
                <a:cs typeface="Chulabhorn Likit Text" panose="00000500000000000000" pitchFamily="50" charset="-34"/>
              </a:endParaRPr>
            </a:p>
          </p:txBody>
        </p:sp>
        <p:sp>
          <p:nvSpPr>
            <p:cNvPr id="37" name="Google Shape;796;p30">
              <a:extLst>
                <a:ext uri="{FF2B5EF4-FFF2-40B4-BE49-F238E27FC236}">
                  <a16:creationId xmlns:a16="http://schemas.microsoft.com/office/drawing/2014/main" id="{1BFEDF76-F642-329B-3AC0-29553EA72387}"/>
                </a:ext>
              </a:extLst>
            </p:cNvPr>
            <p:cNvSpPr/>
            <p:nvPr/>
          </p:nvSpPr>
          <p:spPr>
            <a:xfrm>
              <a:off x="3180450" y="2005233"/>
              <a:ext cx="3122725" cy="687900"/>
            </a:xfrm>
            <a:custGeom>
              <a:avLst/>
              <a:gdLst/>
              <a:ahLst/>
              <a:cxnLst/>
              <a:rect l="l" t="t" r="r" b="b"/>
              <a:pathLst>
                <a:path w="124909" h="27516" extrusionOk="0">
                  <a:moveTo>
                    <a:pt x="5763" y="0"/>
                  </a:moveTo>
                  <a:cubicBezTo>
                    <a:pt x="2596" y="0"/>
                    <a:pt x="0" y="2596"/>
                    <a:pt x="0" y="5763"/>
                  </a:cubicBezTo>
                  <a:lnTo>
                    <a:pt x="0" y="21753"/>
                  </a:lnTo>
                  <a:cubicBezTo>
                    <a:pt x="0" y="24920"/>
                    <a:pt x="2596" y="27515"/>
                    <a:pt x="5763" y="27515"/>
                  </a:cubicBezTo>
                  <a:lnTo>
                    <a:pt x="119158" y="27515"/>
                  </a:lnTo>
                  <a:cubicBezTo>
                    <a:pt x="122313" y="27515"/>
                    <a:pt x="124909" y="24920"/>
                    <a:pt x="124909" y="21753"/>
                  </a:cubicBezTo>
                  <a:lnTo>
                    <a:pt x="124909" y="5763"/>
                  </a:lnTo>
                  <a:cubicBezTo>
                    <a:pt x="124909" y="2596"/>
                    <a:pt x="122313" y="0"/>
                    <a:pt x="119158" y="0"/>
                  </a:cubicBezTo>
                  <a:close/>
                </a:path>
              </a:pathLst>
            </a:custGeom>
            <a:solidFill>
              <a:srgbClr val="EEEEEE"/>
            </a:solidFill>
            <a:ln>
              <a:noFill/>
            </a:ln>
          </p:spPr>
          <p:txBody>
            <a:bodyPr spcFirstLastPara="1" wrap="square" lIns="182875" tIns="91425" rIns="91425" bIns="91425" anchor="b" anchorCtr="0">
              <a:noAutofit/>
            </a:bodyPr>
            <a:lstStyle/>
            <a:p>
              <a:pPr algn="ctr">
                <a:buClr>
                  <a:schemeClr val="dk1"/>
                </a:buClr>
                <a:buSzPts val="1100"/>
              </a:pPr>
              <a:r>
                <a:rPr lang="th-TH" sz="1600" b="1" dirty="0">
                  <a:latin typeface="Chulabhorn Likit Text" panose="00000500000000000000" pitchFamily="50" charset="-34"/>
                  <a:ea typeface="Roboto"/>
                  <a:cs typeface="Chulabhorn Likit Text" panose="00000500000000000000" pitchFamily="50" charset="-34"/>
                  <a:sym typeface="Roboto"/>
                </a:rPr>
                <a:t>4,100,000 บาท</a:t>
              </a:r>
              <a:endParaRPr sz="1600" b="1" dirty="0">
                <a:latin typeface="Chulabhorn Likit Text" panose="00000500000000000000" pitchFamily="50" charset="-34"/>
                <a:ea typeface="Roboto"/>
                <a:cs typeface="Chulabhorn Likit Text" panose="00000500000000000000" pitchFamily="50" charset="-34"/>
                <a:sym typeface="Roboto"/>
              </a:endParaRPr>
            </a:p>
          </p:txBody>
        </p:sp>
        <p:sp>
          <p:nvSpPr>
            <p:cNvPr id="38" name="Google Shape;797;p30">
              <a:extLst>
                <a:ext uri="{FF2B5EF4-FFF2-40B4-BE49-F238E27FC236}">
                  <a16:creationId xmlns:a16="http://schemas.microsoft.com/office/drawing/2014/main" id="{7492F2F1-47FF-9908-E810-49FA5EF2EC5D}"/>
                </a:ext>
              </a:extLst>
            </p:cNvPr>
            <p:cNvSpPr/>
            <p:nvPr/>
          </p:nvSpPr>
          <p:spPr>
            <a:xfrm>
              <a:off x="3331649" y="2005798"/>
              <a:ext cx="2774169" cy="226658"/>
            </a:xfrm>
            <a:custGeom>
              <a:avLst/>
              <a:gdLst/>
              <a:ahLst/>
              <a:cxnLst/>
              <a:rect l="l" t="t" r="r" b="b"/>
              <a:pathLst>
                <a:path w="66569" h="10277" extrusionOk="0">
                  <a:moveTo>
                    <a:pt x="1" y="1"/>
                  </a:moveTo>
                  <a:lnTo>
                    <a:pt x="1" y="7216"/>
                  </a:lnTo>
                  <a:cubicBezTo>
                    <a:pt x="1" y="8895"/>
                    <a:pt x="1382" y="10276"/>
                    <a:pt x="3073" y="10276"/>
                  </a:cubicBezTo>
                  <a:lnTo>
                    <a:pt x="63497" y="10276"/>
                  </a:lnTo>
                  <a:cubicBezTo>
                    <a:pt x="65188" y="10276"/>
                    <a:pt x="66569" y="8895"/>
                    <a:pt x="66569" y="7216"/>
                  </a:cubicBezTo>
                  <a:lnTo>
                    <a:pt x="66569" y="1"/>
                  </a:lnTo>
                  <a:close/>
                </a:path>
              </a:pathLst>
            </a:custGeom>
            <a:solidFill>
              <a:srgbClr val="4949E7"/>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th-TH" sz="1500" b="1" dirty="0">
                  <a:solidFill>
                    <a:srgbClr val="FFFFFF"/>
                  </a:solidFill>
                  <a:latin typeface="Chulabhorn Likit Text" panose="00000500000000000000" pitchFamily="50" charset="-34"/>
                  <a:cs typeface="Chulabhorn Likit Text" panose="00000500000000000000" pitchFamily="50" charset="-34"/>
                </a:rPr>
                <a:t>งบประมาณจัดสรร</a:t>
              </a:r>
              <a:endParaRPr sz="1500" b="1" dirty="0">
                <a:solidFill>
                  <a:srgbClr val="FFFFFF"/>
                </a:solidFill>
                <a:latin typeface="Chulabhorn Likit Text" panose="00000500000000000000" pitchFamily="50" charset="-34"/>
                <a:cs typeface="Chulabhorn Likit Text" panose="00000500000000000000" pitchFamily="50" charset="-34"/>
              </a:endParaRPr>
            </a:p>
          </p:txBody>
        </p:sp>
      </p:grpSp>
      <p:grpSp>
        <p:nvGrpSpPr>
          <p:cNvPr id="39" name="Google Shape;792;p30">
            <a:extLst>
              <a:ext uri="{FF2B5EF4-FFF2-40B4-BE49-F238E27FC236}">
                <a16:creationId xmlns:a16="http://schemas.microsoft.com/office/drawing/2014/main" id="{9299FFCC-0FFD-1095-8841-7A87491883AB}"/>
              </a:ext>
            </a:extLst>
          </p:cNvPr>
          <p:cNvGrpSpPr/>
          <p:nvPr/>
        </p:nvGrpSpPr>
        <p:grpSpPr>
          <a:xfrm>
            <a:off x="4506841" y="1578196"/>
            <a:ext cx="1850714" cy="916229"/>
            <a:chOff x="3124800" y="2005233"/>
            <a:chExt cx="3178375" cy="738200"/>
          </a:xfrm>
        </p:grpSpPr>
        <p:sp>
          <p:nvSpPr>
            <p:cNvPr id="40" name="Google Shape;795;p30">
              <a:extLst>
                <a:ext uri="{FF2B5EF4-FFF2-40B4-BE49-F238E27FC236}">
                  <a16:creationId xmlns:a16="http://schemas.microsoft.com/office/drawing/2014/main" id="{41D527EF-83E5-CE4F-7B0A-140D958E7C07}"/>
                </a:ext>
              </a:extLst>
            </p:cNvPr>
            <p:cNvSpPr/>
            <p:nvPr/>
          </p:nvSpPr>
          <p:spPr>
            <a:xfrm>
              <a:off x="3124800" y="2055833"/>
              <a:ext cx="3122725" cy="687600"/>
            </a:xfrm>
            <a:custGeom>
              <a:avLst/>
              <a:gdLst/>
              <a:ahLst/>
              <a:cxnLst/>
              <a:rect l="l" t="t" r="r" b="b"/>
              <a:pathLst>
                <a:path w="124909" h="27504" extrusionOk="0">
                  <a:moveTo>
                    <a:pt x="5763" y="0"/>
                  </a:moveTo>
                  <a:cubicBezTo>
                    <a:pt x="2596" y="0"/>
                    <a:pt x="0" y="2584"/>
                    <a:pt x="0" y="5751"/>
                  </a:cubicBezTo>
                  <a:lnTo>
                    <a:pt x="0" y="21753"/>
                  </a:lnTo>
                  <a:cubicBezTo>
                    <a:pt x="0" y="24908"/>
                    <a:pt x="2596" y="27504"/>
                    <a:pt x="5763" y="27504"/>
                  </a:cubicBezTo>
                  <a:lnTo>
                    <a:pt x="119158" y="27504"/>
                  </a:lnTo>
                  <a:cubicBezTo>
                    <a:pt x="122325" y="27504"/>
                    <a:pt x="124909" y="24908"/>
                    <a:pt x="124909" y="21753"/>
                  </a:cubicBezTo>
                  <a:lnTo>
                    <a:pt x="124909" y="5751"/>
                  </a:lnTo>
                  <a:cubicBezTo>
                    <a:pt x="124909" y="2584"/>
                    <a:pt x="122325" y="0"/>
                    <a:pt x="119158" y="0"/>
                  </a:cubicBezTo>
                  <a:close/>
                </a:path>
              </a:pathLst>
            </a:custGeom>
            <a:solidFill>
              <a:srgbClr val="FF8BA7"/>
            </a:solidFill>
            <a:ln>
              <a:noFill/>
            </a:ln>
          </p:spPr>
          <p:txBody>
            <a:bodyPr spcFirstLastPara="1" wrap="square" lIns="91425" tIns="91425" rIns="91425" bIns="91425" anchor="ctr" anchorCtr="0">
              <a:noAutofit/>
            </a:bodyPr>
            <a:lstStyle/>
            <a:p>
              <a:endParaRPr sz="2800"/>
            </a:p>
          </p:txBody>
        </p:sp>
        <p:sp>
          <p:nvSpPr>
            <p:cNvPr id="41" name="Google Shape;796;p30">
              <a:extLst>
                <a:ext uri="{FF2B5EF4-FFF2-40B4-BE49-F238E27FC236}">
                  <a16:creationId xmlns:a16="http://schemas.microsoft.com/office/drawing/2014/main" id="{5879E851-8796-8DC5-DCEB-EF61AE3161DA}"/>
                </a:ext>
              </a:extLst>
            </p:cNvPr>
            <p:cNvSpPr/>
            <p:nvPr/>
          </p:nvSpPr>
          <p:spPr>
            <a:xfrm>
              <a:off x="3180450" y="2005233"/>
              <a:ext cx="3122725" cy="687900"/>
            </a:xfrm>
            <a:custGeom>
              <a:avLst/>
              <a:gdLst/>
              <a:ahLst/>
              <a:cxnLst/>
              <a:rect l="l" t="t" r="r" b="b"/>
              <a:pathLst>
                <a:path w="124909" h="27516" extrusionOk="0">
                  <a:moveTo>
                    <a:pt x="5763" y="0"/>
                  </a:moveTo>
                  <a:cubicBezTo>
                    <a:pt x="2596" y="0"/>
                    <a:pt x="0" y="2596"/>
                    <a:pt x="0" y="5763"/>
                  </a:cubicBezTo>
                  <a:lnTo>
                    <a:pt x="0" y="21753"/>
                  </a:lnTo>
                  <a:cubicBezTo>
                    <a:pt x="0" y="24920"/>
                    <a:pt x="2596" y="27515"/>
                    <a:pt x="5763" y="27515"/>
                  </a:cubicBezTo>
                  <a:lnTo>
                    <a:pt x="119158" y="27515"/>
                  </a:lnTo>
                  <a:cubicBezTo>
                    <a:pt x="122313" y="27515"/>
                    <a:pt x="124909" y="24920"/>
                    <a:pt x="124909" y="21753"/>
                  </a:cubicBezTo>
                  <a:lnTo>
                    <a:pt x="124909" y="5763"/>
                  </a:lnTo>
                  <a:cubicBezTo>
                    <a:pt x="124909" y="2596"/>
                    <a:pt x="122313" y="0"/>
                    <a:pt x="119158" y="0"/>
                  </a:cubicBezTo>
                  <a:close/>
                </a:path>
              </a:pathLst>
            </a:custGeom>
            <a:solidFill>
              <a:srgbClr val="EEEEEE"/>
            </a:solidFill>
            <a:ln>
              <a:noFill/>
            </a:ln>
          </p:spPr>
          <p:txBody>
            <a:bodyPr spcFirstLastPara="1" wrap="square" lIns="182875" tIns="91425" rIns="91425" bIns="91425" anchor="b" anchorCtr="0">
              <a:noAutofit/>
            </a:bodyPr>
            <a:lstStyle/>
            <a:p>
              <a:pPr algn="ctr">
                <a:buClr>
                  <a:schemeClr val="dk1"/>
                </a:buClr>
                <a:buSzPts val="1100"/>
              </a:pPr>
              <a:r>
                <a:rPr lang="th-TH" sz="1625" b="1" dirty="0">
                  <a:latin typeface="Chulabhorn Likit Text" panose="00000500000000000000" pitchFamily="50" charset="-34"/>
                  <a:ea typeface="Roboto"/>
                  <a:cs typeface="Chulabhorn Likit Text" panose="00000500000000000000" pitchFamily="50" charset="-34"/>
                  <a:sym typeface="Roboto"/>
                </a:rPr>
                <a:t>550,000 บาท</a:t>
              </a:r>
              <a:endParaRPr sz="1625" b="1" dirty="0">
                <a:latin typeface="Chulabhorn Likit Text" panose="00000500000000000000" pitchFamily="50" charset="-34"/>
                <a:ea typeface="Roboto"/>
                <a:cs typeface="Chulabhorn Likit Text" panose="00000500000000000000" pitchFamily="50" charset="-34"/>
                <a:sym typeface="Roboto"/>
              </a:endParaRPr>
            </a:p>
          </p:txBody>
        </p:sp>
        <p:sp>
          <p:nvSpPr>
            <p:cNvPr id="42" name="Google Shape;797;p30">
              <a:extLst>
                <a:ext uri="{FF2B5EF4-FFF2-40B4-BE49-F238E27FC236}">
                  <a16:creationId xmlns:a16="http://schemas.microsoft.com/office/drawing/2014/main" id="{E9934A29-55A0-3798-3A7B-19E51FF24FF2}"/>
                </a:ext>
              </a:extLst>
            </p:cNvPr>
            <p:cNvSpPr/>
            <p:nvPr/>
          </p:nvSpPr>
          <p:spPr>
            <a:xfrm>
              <a:off x="3331649" y="2005798"/>
              <a:ext cx="2485528" cy="226658"/>
            </a:xfrm>
            <a:custGeom>
              <a:avLst/>
              <a:gdLst/>
              <a:ahLst/>
              <a:cxnLst/>
              <a:rect l="l" t="t" r="r" b="b"/>
              <a:pathLst>
                <a:path w="66569" h="10277" extrusionOk="0">
                  <a:moveTo>
                    <a:pt x="1" y="1"/>
                  </a:moveTo>
                  <a:lnTo>
                    <a:pt x="1" y="7216"/>
                  </a:lnTo>
                  <a:cubicBezTo>
                    <a:pt x="1" y="8895"/>
                    <a:pt x="1382" y="10276"/>
                    <a:pt x="3073" y="10276"/>
                  </a:cubicBezTo>
                  <a:lnTo>
                    <a:pt x="63497" y="10276"/>
                  </a:lnTo>
                  <a:cubicBezTo>
                    <a:pt x="65188" y="10276"/>
                    <a:pt x="66569" y="8895"/>
                    <a:pt x="66569" y="7216"/>
                  </a:cubicBezTo>
                  <a:lnTo>
                    <a:pt x="66569" y="1"/>
                  </a:lnTo>
                  <a:close/>
                </a:path>
              </a:pathLst>
            </a:custGeom>
            <a:solidFill>
              <a:srgbClr val="FF8BA7"/>
            </a:solidFill>
            <a:ln w="9525" cap="flat" cmpd="sng">
              <a:solidFill>
                <a:srgbClr val="F9E7EF"/>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th-TH" sz="1500" b="1" dirty="0">
                  <a:solidFill>
                    <a:srgbClr val="FFFFFF"/>
                  </a:solidFill>
                  <a:latin typeface="Chulabhorn Likit Text" panose="00000500000000000000" pitchFamily="50" charset="-34"/>
                  <a:cs typeface="Chulabhorn Likit Text" panose="00000500000000000000" pitchFamily="50" charset="-34"/>
                </a:rPr>
                <a:t>ผลการเบิกจ่าย</a:t>
              </a:r>
              <a:endParaRPr sz="1500" b="1" dirty="0">
                <a:solidFill>
                  <a:srgbClr val="FFFFFF"/>
                </a:solidFill>
                <a:latin typeface="Chulabhorn Likit Text" panose="00000500000000000000" pitchFamily="50" charset="-34"/>
                <a:cs typeface="Chulabhorn Likit Text" panose="00000500000000000000" pitchFamily="50" charset="-34"/>
              </a:endParaRPr>
            </a:p>
          </p:txBody>
        </p:sp>
      </p:grpSp>
      <p:sp>
        <p:nvSpPr>
          <p:cNvPr id="43" name="Google Shape;155;p17">
            <a:extLst>
              <a:ext uri="{FF2B5EF4-FFF2-40B4-BE49-F238E27FC236}">
                <a16:creationId xmlns:a16="http://schemas.microsoft.com/office/drawing/2014/main" id="{3B7A30B5-9C81-2096-A7B1-65342FC1EF4C}"/>
              </a:ext>
            </a:extLst>
          </p:cNvPr>
          <p:cNvSpPr/>
          <p:nvPr/>
        </p:nvSpPr>
        <p:spPr>
          <a:xfrm rot="10800000" flipH="1">
            <a:off x="3626971" y="1719557"/>
            <a:ext cx="795286" cy="419649"/>
          </a:xfrm>
          <a:custGeom>
            <a:avLst/>
            <a:gdLst/>
            <a:ahLst/>
            <a:cxnLst/>
            <a:rect l="l" t="t" r="r" b="b"/>
            <a:pathLst>
              <a:path w="37946" h="20023" extrusionOk="0">
                <a:moveTo>
                  <a:pt x="4186" y="2799"/>
                </a:moveTo>
                <a:cubicBezTo>
                  <a:pt x="11003" y="5681"/>
                  <a:pt x="18246" y="7461"/>
                  <a:pt x="25665" y="8012"/>
                </a:cubicBezTo>
                <a:cubicBezTo>
                  <a:pt x="25677" y="8013"/>
                  <a:pt x="25690" y="8013"/>
                  <a:pt x="25703" y="8013"/>
                </a:cubicBezTo>
                <a:cubicBezTo>
                  <a:pt x="26264" y="8013"/>
                  <a:pt x="26767" y="7474"/>
                  <a:pt x="26742" y="6934"/>
                </a:cubicBezTo>
                <a:cubicBezTo>
                  <a:pt x="26692" y="5731"/>
                  <a:pt x="26667" y="4528"/>
                  <a:pt x="26617" y="3325"/>
                </a:cubicBezTo>
                <a:lnTo>
                  <a:pt x="26617" y="3325"/>
                </a:lnTo>
                <a:cubicBezTo>
                  <a:pt x="28973" y="4854"/>
                  <a:pt x="31454" y="6132"/>
                  <a:pt x="34111" y="7110"/>
                </a:cubicBezTo>
                <a:cubicBezTo>
                  <a:pt x="30778" y="9967"/>
                  <a:pt x="27745" y="13225"/>
                  <a:pt x="25239" y="16834"/>
                </a:cubicBezTo>
                <a:cubicBezTo>
                  <a:pt x="24988" y="15305"/>
                  <a:pt x="24888" y="13751"/>
                  <a:pt x="24913" y="12198"/>
                </a:cubicBezTo>
                <a:cubicBezTo>
                  <a:pt x="24913" y="11797"/>
                  <a:pt x="24562" y="11421"/>
                  <a:pt x="24161" y="11421"/>
                </a:cubicBezTo>
                <a:cubicBezTo>
                  <a:pt x="23788" y="11426"/>
                  <a:pt x="23416" y="11428"/>
                  <a:pt x="23044" y="11428"/>
                </a:cubicBezTo>
                <a:cubicBezTo>
                  <a:pt x="16181" y="11428"/>
                  <a:pt x="9390" y="10555"/>
                  <a:pt x="2757" y="8914"/>
                </a:cubicBezTo>
                <a:cubicBezTo>
                  <a:pt x="4462" y="8413"/>
                  <a:pt x="6191" y="7962"/>
                  <a:pt x="7945" y="7636"/>
                </a:cubicBezTo>
                <a:cubicBezTo>
                  <a:pt x="8647" y="7511"/>
                  <a:pt x="8597" y="6609"/>
                  <a:pt x="8121" y="6258"/>
                </a:cubicBezTo>
                <a:cubicBezTo>
                  <a:pt x="6692" y="5255"/>
                  <a:pt x="5364" y="4077"/>
                  <a:pt x="4186" y="2799"/>
                </a:cubicBezTo>
                <a:close/>
                <a:moveTo>
                  <a:pt x="1623" y="1"/>
                </a:moveTo>
                <a:cubicBezTo>
                  <a:pt x="1040" y="1"/>
                  <a:pt x="417" y="538"/>
                  <a:pt x="878" y="1145"/>
                </a:cubicBezTo>
                <a:cubicBezTo>
                  <a:pt x="2381" y="3150"/>
                  <a:pt x="4036" y="4929"/>
                  <a:pt x="5965" y="6483"/>
                </a:cubicBezTo>
                <a:cubicBezTo>
                  <a:pt x="4186" y="6834"/>
                  <a:pt x="2381" y="7235"/>
                  <a:pt x="627" y="7761"/>
                </a:cubicBezTo>
                <a:cubicBezTo>
                  <a:pt x="176" y="7912"/>
                  <a:pt x="0" y="8338"/>
                  <a:pt x="76" y="8714"/>
                </a:cubicBezTo>
                <a:cubicBezTo>
                  <a:pt x="26" y="8914"/>
                  <a:pt x="101" y="9165"/>
                  <a:pt x="351" y="9265"/>
                </a:cubicBezTo>
                <a:cubicBezTo>
                  <a:pt x="482" y="9374"/>
                  <a:pt x="632" y="9445"/>
                  <a:pt x="818" y="9445"/>
                </a:cubicBezTo>
                <a:cubicBezTo>
                  <a:pt x="845" y="9445"/>
                  <a:pt x="874" y="9444"/>
                  <a:pt x="903" y="9441"/>
                </a:cubicBezTo>
                <a:cubicBezTo>
                  <a:pt x="8196" y="11772"/>
                  <a:pt x="15715" y="12899"/>
                  <a:pt x="23384" y="12949"/>
                </a:cubicBezTo>
                <a:cubicBezTo>
                  <a:pt x="23359" y="15105"/>
                  <a:pt x="23534" y="17260"/>
                  <a:pt x="23910" y="19391"/>
                </a:cubicBezTo>
                <a:cubicBezTo>
                  <a:pt x="23977" y="19831"/>
                  <a:pt x="24320" y="20022"/>
                  <a:pt x="24688" y="20022"/>
                </a:cubicBezTo>
                <a:cubicBezTo>
                  <a:pt x="25011" y="20022"/>
                  <a:pt x="25352" y="19874"/>
                  <a:pt x="25539" y="19616"/>
                </a:cubicBezTo>
                <a:cubicBezTo>
                  <a:pt x="28773" y="15005"/>
                  <a:pt x="32532" y="10995"/>
                  <a:pt x="37118" y="7686"/>
                </a:cubicBezTo>
                <a:cubicBezTo>
                  <a:pt x="37946" y="7085"/>
                  <a:pt x="37870" y="5832"/>
                  <a:pt x="36818" y="5506"/>
                </a:cubicBezTo>
                <a:cubicBezTo>
                  <a:pt x="33008" y="4278"/>
                  <a:pt x="29349" y="2523"/>
                  <a:pt x="26016" y="268"/>
                </a:cubicBezTo>
                <a:cubicBezTo>
                  <a:pt x="25855" y="161"/>
                  <a:pt x="25678" y="113"/>
                  <a:pt x="25501" y="113"/>
                </a:cubicBezTo>
                <a:cubicBezTo>
                  <a:pt x="24932" y="113"/>
                  <a:pt x="24367" y="608"/>
                  <a:pt x="24387" y="1220"/>
                </a:cubicBezTo>
                <a:cubicBezTo>
                  <a:pt x="24437" y="2724"/>
                  <a:pt x="24512" y="4253"/>
                  <a:pt x="24562" y="5756"/>
                </a:cubicBezTo>
                <a:cubicBezTo>
                  <a:pt x="16742" y="5030"/>
                  <a:pt x="9173" y="3125"/>
                  <a:pt x="1955" y="67"/>
                </a:cubicBezTo>
                <a:cubicBezTo>
                  <a:pt x="1852" y="22"/>
                  <a:pt x="1739" y="1"/>
                  <a:pt x="1623" y="1"/>
                </a:cubicBezTo>
                <a:close/>
              </a:path>
            </a:pathLst>
          </a:custGeom>
          <a:solidFill>
            <a:srgbClr val="B13053"/>
          </a:solidFill>
          <a:ln>
            <a:noFill/>
          </a:ln>
        </p:spPr>
        <p:txBody>
          <a:bodyPr spcFirstLastPara="1" wrap="square" lIns="91425" tIns="91425" rIns="91425" bIns="91425" anchor="ctr" anchorCtr="0">
            <a:noAutofit/>
          </a:bodyPr>
          <a:lstStyle/>
          <a:p>
            <a:endParaRPr sz="2800"/>
          </a:p>
        </p:txBody>
      </p:sp>
      <p:sp>
        <p:nvSpPr>
          <p:cNvPr id="44" name="Google Shape;155;p17">
            <a:extLst>
              <a:ext uri="{FF2B5EF4-FFF2-40B4-BE49-F238E27FC236}">
                <a16:creationId xmlns:a16="http://schemas.microsoft.com/office/drawing/2014/main" id="{89D3461A-75B6-8C62-8128-49688FF20D4E}"/>
              </a:ext>
            </a:extLst>
          </p:cNvPr>
          <p:cNvSpPr/>
          <p:nvPr/>
        </p:nvSpPr>
        <p:spPr>
          <a:xfrm rot="10800000" flipH="1">
            <a:off x="6407776" y="1745188"/>
            <a:ext cx="795286" cy="419649"/>
          </a:xfrm>
          <a:custGeom>
            <a:avLst/>
            <a:gdLst/>
            <a:ahLst/>
            <a:cxnLst/>
            <a:rect l="l" t="t" r="r" b="b"/>
            <a:pathLst>
              <a:path w="37946" h="20023" extrusionOk="0">
                <a:moveTo>
                  <a:pt x="4186" y="2799"/>
                </a:moveTo>
                <a:cubicBezTo>
                  <a:pt x="11003" y="5681"/>
                  <a:pt x="18246" y="7461"/>
                  <a:pt x="25665" y="8012"/>
                </a:cubicBezTo>
                <a:cubicBezTo>
                  <a:pt x="25677" y="8013"/>
                  <a:pt x="25690" y="8013"/>
                  <a:pt x="25703" y="8013"/>
                </a:cubicBezTo>
                <a:cubicBezTo>
                  <a:pt x="26264" y="8013"/>
                  <a:pt x="26767" y="7474"/>
                  <a:pt x="26742" y="6934"/>
                </a:cubicBezTo>
                <a:cubicBezTo>
                  <a:pt x="26692" y="5731"/>
                  <a:pt x="26667" y="4528"/>
                  <a:pt x="26617" y="3325"/>
                </a:cubicBezTo>
                <a:lnTo>
                  <a:pt x="26617" y="3325"/>
                </a:lnTo>
                <a:cubicBezTo>
                  <a:pt x="28973" y="4854"/>
                  <a:pt x="31454" y="6132"/>
                  <a:pt x="34111" y="7110"/>
                </a:cubicBezTo>
                <a:cubicBezTo>
                  <a:pt x="30778" y="9967"/>
                  <a:pt x="27745" y="13225"/>
                  <a:pt x="25239" y="16834"/>
                </a:cubicBezTo>
                <a:cubicBezTo>
                  <a:pt x="24988" y="15305"/>
                  <a:pt x="24888" y="13751"/>
                  <a:pt x="24913" y="12198"/>
                </a:cubicBezTo>
                <a:cubicBezTo>
                  <a:pt x="24913" y="11797"/>
                  <a:pt x="24562" y="11421"/>
                  <a:pt x="24161" y="11421"/>
                </a:cubicBezTo>
                <a:cubicBezTo>
                  <a:pt x="23788" y="11426"/>
                  <a:pt x="23416" y="11428"/>
                  <a:pt x="23044" y="11428"/>
                </a:cubicBezTo>
                <a:cubicBezTo>
                  <a:pt x="16181" y="11428"/>
                  <a:pt x="9390" y="10555"/>
                  <a:pt x="2757" y="8914"/>
                </a:cubicBezTo>
                <a:cubicBezTo>
                  <a:pt x="4462" y="8413"/>
                  <a:pt x="6191" y="7962"/>
                  <a:pt x="7945" y="7636"/>
                </a:cubicBezTo>
                <a:cubicBezTo>
                  <a:pt x="8647" y="7511"/>
                  <a:pt x="8597" y="6609"/>
                  <a:pt x="8121" y="6258"/>
                </a:cubicBezTo>
                <a:cubicBezTo>
                  <a:pt x="6692" y="5255"/>
                  <a:pt x="5364" y="4077"/>
                  <a:pt x="4186" y="2799"/>
                </a:cubicBezTo>
                <a:close/>
                <a:moveTo>
                  <a:pt x="1623" y="1"/>
                </a:moveTo>
                <a:cubicBezTo>
                  <a:pt x="1040" y="1"/>
                  <a:pt x="417" y="538"/>
                  <a:pt x="878" y="1145"/>
                </a:cubicBezTo>
                <a:cubicBezTo>
                  <a:pt x="2381" y="3150"/>
                  <a:pt x="4036" y="4929"/>
                  <a:pt x="5965" y="6483"/>
                </a:cubicBezTo>
                <a:cubicBezTo>
                  <a:pt x="4186" y="6834"/>
                  <a:pt x="2381" y="7235"/>
                  <a:pt x="627" y="7761"/>
                </a:cubicBezTo>
                <a:cubicBezTo>
                  <a:pt x="176" y="7912"/>
                  <a:pt x="0" y="8338"/>
                  <a:pt x="76" y="8714"/>
                </a:cubicBezTo>
                <a:cubicBezTo>
                  <a:pt x="26" y="8914"/>
                  <a:pt x="101" y="9165"/>
                  <a:pt x="351" y="9265"/>
                </a:cubicBezTo>
                <a:cubicBezTo>
                  <a:pt x="482" y="9374"/>
                  <a:pt x="632" y="9445"/>
                  <a:pt x="818" y="9445"/>
                </a:cubicBezTo>
                <a:cubicBezTo>
                  <a:pt x="845" y="9445"/>
                  <a:pt x="874" y="9444"/>
                  <a:pt x="903" y="9441"/>
                </a:cubicBezTo>
                <a:cubicBezTo>
                  <a:pt x="8196" y="11772"/>
                  <a:pt x="15715" y="12899"/>
                  <a:pt x="23384" y="12949"/>
                </a:cubicBezTo>
                <a:cubicBezTo>
                  <a:pt x="23359" y="15105"/>
                  <a:pt x="23534" y="17260"/>
                  <a:pt x="23910" y="19391"/>
                </a:cubicBezTo>
                <a:cubicBezTo>
                  <a:pt x="23977" y="19831"/>
                  <a:pt x="24320" y="20022"/>
                  <a:pt x="24688" y="20022"/>
                </a:cubicBezTo>
                <a:cubicBezTo>
                  <a:pt x="25011" y="20022"/>
                  <a:pt x="25352" y="19874"/>
                  <a:pt x="25539" y="19616"/>
                </a:cubicBezTo>
                <a:cubicBezTo>
                  <a:pt x="28773" y="15005"/>
                  <a:pt x="32532" y="10995"/>
                  <a:pt x="37118" y="7686"/>
                </a:cubicBezTo>
                <a:cubicBezTo>
                  <a:pt x="37946" y="7085"/>
                  <a:pt x="37870" y="5832"/>
                  <a:pt x="36818" y="5506"/>
                </a:cubicBezTo>
                <a:cubicBezTo>
                  <a:pt x="33008" y="4278"/>
                  <a:pt x="29349" y="2523"/>
                  <a:pt x="26016" y="268"/>
                </a:cubicBezTo>
                <a:cubicBezTo>
                  <a:pt x="25855" y="161"/>
                  <a:pt x="25678" y="113"/>
                  <a:pt x="25501" y="113"/>
                </a:cubicBezTo>
                <a:cubicBezTo>
                  <a:pt x="24932" y="113"/>
                  <a:pt x="24367" y="608"/>
                  <a:pt x="24387" y="1220"/>
                </a:cubicBezTo>
                <a:cubicBezTo>
                  <a:pt x="24437" y="2724"/>
                  <a:pt x="24512" y="4253"/>
                  <a:pt x="24562" y="5756"/>
                </a:cubicBezTo>
                <a:cubicBezTo>
                  <a:pt x="16742" y="5030"/>
                  <a:pt x="9173" y="3125"/>
                  <a:pt x="1955" y="67"/>
                </a:cubicBezTo>
                <a:cubicBezTo>
                  <a:pt x="1852" y="22"/>
                  <a:pt x="1739" y="1"/>
                  <a:pt x="1623" y="1"/>
                </a:cubicBezTo>
                <a:close/>
              </a:path>
            </a:pathLst>
          </a:custGeom>
          <a:solidFill>
            <a:srgbClr val="B13053"/>
          </a:solidFill>
          <a:ln>
            <a:noFill/>
          </a:ln>
        </p:spPr>
        <p:txBody>
          <a:bodyPr spcFirstLastPara="1" wrap="square" lIns="91425" tIns="91425" rIns="91425" bIns="91425" anchor="ctr" anchorCtr="0">
            <a:noAutofit/>
          </a:bodyPr>
          <a:lstStyle/>
          <a:p>
            <a:endParaRPr sz="2800"/>
          </a:p>
        </p:txBody>
      </p:sp>
      <p:grpSp>
        <p:nvGrpSpPr>
          <p:cNvPr id="45" name="Google Shape;792;p30">
            <a:extLst>
              <a:ext uri="{FF2B5EF4-FFF2-40B4-BE49-F238E27FC236}">
                <a16:creationId xmlns:a16="http://schemas.microsoft.com/office/drawing/2014/main" id="{32D94903-1A0F-2600-9415-CE49BE642184}"/>
              </a:ext>
            </a:extLst>
          </p:cNvPr>
          <p:cNvGrpSpPr/>
          <p:nvPr/>
        </p:nvGrpSpPr>
        <p:grpSpPr>
          <a:xfrm>
            <a:off x="7253286" y="1528114"/>
            <a:ext cx="1887385" cy="916229"/>
            <a:chOff x="3124800" y="2005233"/>
            <a:chExt cx="3178375" cy="738200"/>
          </a:xfrm>
        </p:grpSpPr>
        <p:sp>
          <p:nvSpPr>
            <p:cNvPr id="46" name="Google Shape;795;p30">
              <a:extLst>
                <a:ext uri="{FF2B5EF4-FFF2-40B4-BE49-F238E27FC236}">
                  <a16:creationId xmlns:a16="http://schemas.microsoft.com/office/drawing/2014/main" id="{6476E1F6-CB8A-8C78-F464-CD6B4DAB318E}"/>
                </a:ext>
              </a:extLst>
            </p:cNvPr>
            <p:cNvSpPr/>
            <p:nvPr/>
          </p:nvSpPr>
          <p:spPr>
            <a:xfrm>
              <a:off x="3124800" y="2055833"/>
              <a:ext cx="3122725" cy="687600"/>
            </a:xfrm>
            <a:custGeom>
              <a:avLst/>
              <a:gdLst/>
              <a:ahLst/>
              <a:cxnLst/>
              <a:rect l="l" t="t" r="r" b="b"/>
              <a:pathLst>
                <a:path w="124909" h="27504" extrusionOk="0">
                  <a:moveTo>
                    <a:pt x="5763" y="0"/>
                  </a:moveTo>
                  <a:cubicBezTo>
                    <a:pt x="2596" y="0"/>
                    <a:pt x="0" y="2584"/>
                    <a:pt x="0" y="5751"/>
                  </a:cubicBezTo>
                  <a:lnTo>
                    <a:pt x="0" y="21753"/>
                  </a:lnTo>
                  <a:cubicBezTo>
                    <a:pt x="0" y="24908"/>
                    <a:pt x="2596" y="27504"/>
                    <a:pt x="5763" y="27504"/>
                  </a:cubicBezTo>
                  <a:lnTo>
                    <a:pt x="119158" y="27504"/>
                  </a:lnTo>
                  <a:cubicBezTo>
                    <a:pt x="122325" y="27504"/>
                    <a:pt x="124909" y="24908"/>
                    <a:pt x="124909" y="21753"/>
                  </a:cubicBezTo>
                  <a:lnTo>
                    <a:pt x="124909" y="5751"/>
                  </a:lnTo>
                  <a:cubicBezTo>
                    <a:pt x="124909" y="2584"/>
                    <a:pt x="122325" y="0"/>
                    <a:pt x="11915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sz="2800"/>
            </a:p>
          </p:txBody>
        </p:sp>
        <p:sp>
          <p:nvSpPr>
            <p:cNvPr id="47" name="Google Shape;796;p30">
              <a:extLst>
                <a:ext uri="{FF2B5EF4-FFF2-40B4-BE49-F238E27FC236}">
                  <a16:creationId xmlns:a16="http://schemas.microsoft.com/office/drawing/2014/main" id="{3F201D36-0FA8-BD29-942D-D6B2B6C4778D}"/>
                </a:ext>
              </a:extLst>
            </p:cNvPr>
            <p:cNvSpPr/>
            <p:nvPr/>
          </p:nvSpPr>
          <p:spPr>
            <a:xfrm>
              <a:off x="3180450" y="2005233"/>
              <a:ext cx="3122725" cy="687900"/>
            </a:xfrm>
            <a:custGeom>
              <a:avLst/>
              <a:gdLst/>
              <a:ahLst/>
              <a:cxnLst/>
              <a:rect l="l" t="t" r="r" b="b"/>
              <a:pathLst>
                <a:path w="124909" h="27516" extrusionOk="0">
                  <a:moveTo>
                    <a:pt x="5763" y="0"/>
                  </a:moveTo>
                  <a:cubicBezTo>
                    <a:pt x="2596" y="0"/>
                    <a:pt x="0" y="2596"/>
                    <a:pt x="0" y="5763"/>
                  </a:cubicBezTo>
                  <a:lnTo>
                    <a:pt x="0" y="21753"/>
                  </a:lnTo>
                  <a:cubicBezTo>
                    <a:pt x="0" y="24920"/>
                    <a:pt x="2596" y="27515"/>
                    <a:pt x="5763" y="27515"/>
                  </a:cubicBezTo>
                  <a:lnTo>
                    <a:pt x="119158" y="27515"/>
                  </a:lnTo>
                  <a:cubicBezTo>
                    <a:pt x="122313" y="27515"/>
                    <a:pt x="124909" y="24920"/>
                    <a:pt x="124909" y="21753"/>
                  </a:cubicBezTo>
                  <a:lnTo>
                    <a:pt x="124909" y="5763"/>
                  </a:lnTo>
                  <a:cubicBezTo>
                    <a:pt x="124909" y="2596"/>
                    <a:pt x="122313" y="0"/>
                    <a:pt x="119158" y="0"/>
                  </a:cubicBezTo>
                  <a:close/>
                </a:path>
              </a:pathLst>
            </a:custGeom>
            <a:solidFill>
              <a:srgbClr val="EEEEEE"/>
            </a:solidFill>
            <a:ln>
              <a:noFill/>
            </a:ln>
          </p:spPr>
          <p:txBody>
            <a:bodyPr spcFirstLastPara="1" wrap="square" lIns="182875" tIns="91425" rIns="91425" bIns="91425" anchor="b" anchorCtr="0">
              <a:noAutofit/>
            </a:bodyPr>
            <a:lstStyle/>
            <a:p>
              <a:pPr algn="ctr">
                <a:buClr>
                  <a:schemeClr val="dk1"/>
                </a:buClr>
                <a:buSzPts val="1100"/>
              </a:pPr>
              <a:r>
                <a:rPr lang="th-TH" sz="1625" spc="-30" dirty="0">
                  <a:latin typeface="Chulabhorn Likit Text" panose="00000500000000000000" pitchFamily="50" charset="-34"/>
                  <a:ea typeface="Roboto"/>
                  <a:cs typeface="Chulabhorn Likit Text" panose="00000500000000000000" pitchFamily="50" charset="-34"/>
                  <a:sym typeface="Roboto"/>
                </a:rPr>
                <a:t>3,550,000 บาท</a:t>
              </a:r>
              <a:endParaRPr sz="1625" spc="-30" dirty="0">
                <a:latin typeface="Chulabhorn Likit Text" panose="00000500000000000000" pitchFamily="50" charset="-34"/>
                <a:ea typeface="Roboto"/>
                <a:cs typeface="Chulabhorn Likit Text" panose="00000500000000000000" pitchFamily="50" charset="-34"/>
                <a:sym typeface="Roboto"/>
              </a:endParaRPr>
            </a:p>
          </p:txBody>
        </p:sp>
        <p:sp>
          <p:nvSpPr>
            <p:cNvPr id="48" name="Google Shape;797;p30">
              <a:extLst>
                <a:ext uri="{FF2B5EF4-FFF2-40B4-BE49-F238E27FC236}">
                  <a16:creationId xmlns:a16="http://schemas.microsoft.com/office/drawing/2014/main" id="{035EA5A2-590C-3B5A-AD90-DE30B886A7D1}"/>
                </a:ext>
              </a:extLst>
            </p:cNvPr>
            <p:cNvSpPr/>
            <p:nvPr/>
          </p:nvSpPr>
          <p:spPr>
            <a:xfrm>
              <a:off x="3331649" y="2005798"/>
              <a:ext cx="2485528" cy="226658"/>
            </a:xfrm>
            <a:custGeom>
              <a:avLst/>
              <a:gdLst/>
              <a:ahLst/>
              <a:cxnLst/>
              <a:rect l="l" t="t" r="r" b="b"/>
              <a:pathLst>
                <a:path w="66569" h="10277" extrusionOk="0">
                  <a:moveTo>
                    <a:pt x="1" y="1"/>
                  </a:moveTo>
                  <a:lnTo>
                    <a:pt x="1" y="7216"/>
                  </a:lnTo>
                  <a:cubicBezTo>
                    <a:pt x="1" y="8895"/>
                    <a:pt x="1382" y="10276"/>
                    <a:pt x="3073" y="10276"/>
                  </a:cubicBezTo>
                  <a:lnTo>
                    <a:pt x="63497" y="10276"/>
                  </a:lnTo>
                  <a:cubicBezTo>
                    <a:pt x="65188" y="10276"/>
                    <a:pt x="66569" y="8895"/>
                    <a:pt x="66569" y="7216"/>
                  </a:cubicBezTo>
                  <a:lnTo>
                    <a:pt x="66569" y="1"/>
                  </a:lnTo>
                  <a:close/>
                </a:path>
              </a:pathLst>
            </a:custGeom>
            <a:solidFill>
              <a:schemeClr val="accent6">
                <a:lumMod val="75000"/>
              </a:schemeClr>
            </a:solidFill>
            <a:ln w="9525"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1100"/>
              </a:pPr>
              <a:r>
                <a:rPr lang="th-TH" sz="1500" b="1" dirty="0">
                  <a:solidFill>
                    <a:srgbClr val="FFFFFF"/>
                  </a:solidFill>
                  <a:latin typeface="Chulabhorn Likit Text" panose="00000500000000000000" pitchFamily="50" charset="-34"/>
                  <a:cs typeface="Chulabhorn Likit Text" panose="00000500000000000000" pitchFamily="50" charset="-34"/>
                </a:rPr>
                <a:t>คงเหลือ</a:t>
              </a:r>
              <a:endParaRPr sz="1500" b="1" dirty="0">
                <a:solidFill>
                  <a:srgbClr val="FFFFFF"/>
                </a:solidFill>
                <a:latin typeface="Chulabhorn Likit Text" panose="00000500000000000000" pitchFamily="50" charset="-34"/>
                <a:cs typeface="Chulabhorn Likit Text" panose="00000500000000000000" pitchFamily="50" charset="-34"/>
              </a:endParaRPr>
            </a:p>
          </p:txBody>
        </p:sp>
      </p:grpSp>
      <p:sp>
        <p:nvSpPr>
          <p:cNvPr id="49" name="Google Shape;850;p31">
            <a:extLst>
              <a:ext uri="{FF2B5EF4-FFF2-40B4-BE49-F238E27FC236}">
                <a16:creationId xmlns:a16="http://schemas.microsoft.com/office/drawing/2014/main" id="{24D08B04-18BF-2309-9359-B490275E773A}"/>
              </a:ext>
            </a:extLst>
          </p:cNvPr>
          <p:cNvSpPr/>
          <p:nvPr/>
        </p:nvSpPr>
        <p:spPr>
          <a:xfrm>
            <a:off x="1" y="869526"/>
            <a:ext cx="3661171" cy="545334"/>
          </a:xfrm>
          <a:custGeom>
            <a:avLst/>
            <a:gdLst/>
            <a:ahLst/>
            <a:cxnLst/>
            <a:rect l="l" t="t" r="r" b="b"/>
            <a:pathLst>
              <a:path w="114718" h="14491" extrusionOk="0">
                <a:moveTo>
                  <a:pt x="0" y="1"/>
                </a:moveTo>
                <a:lnTo>
                  <a:pt x="0" y="14491"/>
                </a:lnTo>
                <a:lnTo>
                  <a:pt x="114717" y="14491"/>
                </a:lnTo>
                <a:lnTo>
                  <a:pt x="106895" y="1"/>
                </a:lnTo>
                <a:close/>
              </a:path>
            </a:pathLst>
          </a:custGeom>
          <a:solidFill>
            <a:schemeClr val="accent2">
              <a:lumMod val="20000"/>
              <a:lumOff val="80000"/>
            </a:schemeClr>
          </a:solidFill>
          <a:ln>
            <a:noFill/>
          </a:ln>
        </p:spPr>
        <p:txBody>
          <a:bodyPr spcFirstLastPara="1" wrap="square" lIns="274300" tIns="91425" rIns="91425" bIns="91425" anchor="ctr" anchorCtr="0">
            <a:noAutofit/>
          </a:bodyPr>
          <a:lstStyle/>
          <a:p>
            <a:r>
              <a:rPr lang="th-TH" sz="1600" b="1" dirty="0">
                <a:latin typeface="Chulabhorn Likit Text" panose="00000500000000000000" pitchFamily="50" charset="-34"/>
                <a:ea typeface="Roboto"/>
                <a:cs typeface="Chulabhorn Likit Text" panose="00000500000000000000" pitchFamily="50" charset="-34"/>
                <a:sym typeface="Roboto"/>
              </a:rPr>
              <a:t>ผลการเบิกจ่ายเงินอุดหนุนส่วนกลาง</a:t>
            </a:r>
          </a:p>
        </p:txBody>
      </p:sp>
      <p:grpSp>
        <p:nvGrpSpPr>
          <p:cNvPr id="50" name="กลุ่ม 84">
            <a:extLst>
              <a:ext uri="{FF2B5EF4-FFF2-40B4-BE49-F238E27FC236}">
                <a16:creationId xmlns:a16="http://schemas.microsoft.com/office/drawing/2014/main" id="{6EEC8B54-B7D1-F884-B4D2-CE7028B4D3EB}"/>
              </a:ext>
            </a:extLst>
          </p:cNvPr>
          <p:cNvGrpSpPr/>
          <p:nvPr/>
        </p:nvGrpSpPr>
        <p:grpSpPr>
          <a:xfrm>
            <a:off x="632229" y="2774115"/>
            <a:ext cx="3613860" cy="904099"/>
            <a:chOff x="42946" y="2711501"/>
            <a:chExt cx="3613860" cy="904099"/>
          </a:xfrm>
        </p:grpSpPr>
        <p:sp>
          <p:nvSpPr>
            <p:cNvPr id="51" name="Google Shape;913;p31">
              <a:extLst>
                <a:ext uri="{FF2B5EF4-FFF2-40B4-BE49-F238E27FC236}">
                  <a16:creationId xmlns:a16="http://schemas.microsoft.com/office/drawing/2014/main" id="{031EE46E-5AF2-715A-E64D-7AF6766926BE}"/>
                </a:ext>
              </a:extLst>
            </p:cNvPr>
            <p:cNvSpPr/>
            <p:nvPr/>
          </p:nvSpPr>
          <p:spPr>
            <a:xfrm>
              <a:off x="42946" y="3204925"/>
              <a:ext cx="714026" cy="410675"/>
            </a:xfrm>
            <a:custGeom>
              <a:avLst/>
              <a:gdLst/>
              <a:ahLst/>
              <a:cxnLst/>
              <a:rect l="l" t="t" r="r" b="b"/>
              <a:pathLst>
                <a:path w="25195" h="14491" extrusionOk="0">
                  <a:moveTo>
                    <a:pt x="1" y="0"/>
                  </a:moveTo>
                  <a:lnTo>
                    <a:pt x="1" y="14490"/>
                  </a:lnTo>
                  <a:lnTo>
                    <a:pt x="25195" y="14490"/>
                  </a:lnTo>
                  <a:lnTo>
                    <a:pt x="25195" y="0"/>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endParaRPr sz="2800">
                <a:latin typeface="Chulabhorn Likit Text" panose="00000500000000000000" pitchFamily="50" charset="-34"/>
                <a:cs typeface="Chulabhorn Likit Text" panose="00000500000000000000" pitchFamily="50" charset="-34"/>
              </a:endParaRPr>
            </a:p>
          </p:txBody>
        </p:sp>
        <p:sp>
          <p:nvSpPr>
            <p:cNvPr id="52" name="Google Shape;912;p31">
              <a:extLst>
                <a:ext uri="{FF2B5EF4-FFF2-40B4-BE49-F238E27FC236}">
                  <a16:creationId xmlns:a16="http://schemas.microsoft.com/office/drawing/2014/main" id="{013E0ED0-DC13-45D2-EFCC-51525549EA0D}"/>
                </a:ext>
              </a:extLst>
            </p:cNvPr>
            <p:cNvSpPr/>
            <p:nvPr/>
          </p:nvSpPr>
          <p:spPr>
            <a:xfrm>
              <a:off x="405726" y="2711501"/>
              <a:ext cx="3251080" cy="410675"/>
            </a:xfrm>
            <a:custGeom>
              <a:avLst/>
              <a:gdLst/>
              <a:ahLst/>
              <a:cxnLst/>
              <a:rect l="l" t="t" r="r" b="b"/>
              <a:pathLst>
                <a:path w="114717" h="14491" extrusionOk="0">
                  <a:moveTo>
                    <a:pt x="0" y="1"/>
                  </a:moveTo>
                  <a:lnTo>
                    <a:pt x="0" y="14491"/>
                  </a:lnTo>
                  <a:lnTo>
                    <a:pt x="114717" y="14491"/>
                  </a:lnTo>
                  <a:lnTo>
                    <a:pt x="106895" y="1"/>
                  </a:lnTo>
                  <a:close/>
                </a:path>
              </a:pathLst>
            </a:custGeom>
            <a:solidFill>
              <a:schemeClr val="accent3">
                <a:lumMod val="40000"/>
                <a:lumOff val="60000"/>
              </a:schemeClr>
            </a:solidFill>
            <a:ln>
              <a:noFill/>
            </a:ln>
          </p:spPr>
          <p:txBody>
            <a:bodyPr spcFirstLastPara="1" wrap="square" lIns="274300" tIns="91425" rIns="91425" bIns="91425" anchor="ctr" anchorCtr="0">
              <a:noAutofit/>
            </a:bodyPr>
            <a:lstStyle/>
            <a:p>
              <a:r>
                <a:rPr lang="th-TH" sz="1600" b="1" dirty="0">
                  <a:latin typeface="Chulabhorn Likit Text" panose="00000500000000000000" pitchFamily="50" charset="-34"/>
                  <a:ea typeface="Roboto"/>
                  <a:cs typeface="Chulabhorn Likit Text" panose="00000500000000000000" pitchFamily="50" charset="-34"/>
                  <a:sym typeface="Roboto"/>
                </a:rPr>
                <a:t>เสนอจัดสรรงบประมาณเพิ่มเติม</a:t>
              </a:r>
            </a:p>
          </p:txBody>
        </p:sp>
        <p:sp>
          <p:nvSpPr>
            <p:cNvPr id="53" name="Google Shape;914;p31">
              <a:extLst>
                <a:ext uri="{FF2B5EF4-FFF2-40B4-BE49-F238E27FC236}">
                  <a16:creationId xmlns:a16="http://schemas.microsoft.com/office/drawing/2014/main" id="{2F160C2B-F1E9-8A1D-3D62-CFFDFD11F684}"/>
                </a:ext>
              </a:extLst>
            </p:cNvPr>
            <p:cNvSpPr/>
            <p:nvPr/>
          </p:nvSpPr>
          <p:spPr>
            <a:xfrm>
              <a:off x="42946" y="2721034"/>
              <a:ext cx="362780" cy="894552"/>
            </a:xfrm>
            <a:custGeom>
              <a:avLst/>
              <a:gdLst/>
              <a:ahLst/>
              <a:cxnLst/>
              <a:rect l="l" t="t" r="r" b="b"/>
              <a:pathLst>
                <a:path w="12801" h="31565" extrusionOk="0">
                  <a:moveTo>
                    <a:pt x="12800" y="1"/>
                  </a:moveTo>
                  <a:lnTo>
                    <a:pt x="1" y="17062"/>
                  </a:lnTo>
                  <a:lnTo>
                    <a:pt x="1" y="31564"/>
                  </a:lnTo>
                  <a:lnTo>
                    <a:pt x="12800" y="14491"/>
                  </a:lnTo>
                  <a:lnTo>
                    <a:pt x="12800" y="1"/>
                  </a:lnTo>
                  <a:close/>
                </a:path>
              </a:pathLst>
            </a:custGeom>
            <a:solidFill>
              <a:srgbClr val="9ED1FD"/>
            </a:solidFill>
            <a:ln>
              <a:noFill/>
            </a:ln>
          </p:spPr>
          <p:txBody>
            <a:bodyPr spcFirstLastPara="1" wrap="square" lIns="91425" tIns="91425" rIns="91425" bIns="91425" anchor="ctr" anchorCtr="0">
              <a:noAutofit/>
            </a:bodyPr>
            <a:lstStyle/>
            <a:p>
              <a:endParaRPr sz="2800">
                <a:latin typeface="Chulabhorn Likit Text" panose="00000500000000000000" pitchFamily="50" charset="-34"/>
                <a:cs typeface="Chulabhorn Likit Text" panose="00000500000000000000" pitchFamily="50" charset="-34"/>
              </a:endParaRPr>
            </a:p>
          </p:txBody>
        </p:sp>
      </p:grpSp>
      <p:graphicFrame>
        <p:nvGraphicFramePr>
          <p:cNvPr id="54" name="ตาราง 59">
            <a:extLst>
              <a:ext uri="{FF2B5EF4-FFF2-40B4-BE49-F238E27FC236}">
                <a16:creationId xmlns:a16="http://schemas.microsoft.com/office/drawing/2014/main" id="{4D421B26-1B4C-3EE9-4D6E-9D4EA732A180}"/>
              </a:ext>
            </a:extLst>
          </p:cNvPr>
          <p:cNvGraphicFramePr>
            <a:graphicFrameLocks noGrp="1"/>
          </p:cNvGraphicFramePr>
          <p:nvPr>
            <p:extLst>
              <p:ext uri="{D42A27DB-BD31-4B8C-83A1-F6EECF244321}">
                <p14:modId xmlns:p14="http://schemas.microsoft.com/office/powerpoint/2010/main" val="2532562713"/>
              </p:ext>
            </p:extLst>
          </p:nvPr>
        </p:nvGraphicFramePr>
        <p:xfrm>
          <a:off x="941567" y="3260608"/>
          <a:ext cx="4518963" cy="1460595"/>
        </p:xfrm>
        <a:graphic>
          <a:graphicData uri="http://schemas.openxmlformats.org/drawingml/2006/table">
            <a:tbl>
              <a:tblPr firstRow="1" bandRow="1">
                <a:tableStyleId>{5C22544A-7EE6-4342-B048-85BDC9FD1C3A}</a:tableStyleId>
              </a:tblPr>
              <a:tblGrid>
                <a:gridCol w="1544554">
                  <a:extLst>
                    <a:ext uri="{9D8B030D-6E8A-4147-A177-3AD203B41FA5}">
                      <a16:colId xmlns:a16="http://schemas.microsoft.com/office/drawing/2014/main" val="3656359442"/>
                    </a:ext>
                  </a:extLst>
                </a:gridCol>
                <a:gridCol w="1468088">
                  <a:extLst>
                    <a:ext uri="{9D8B030D-6E8A-4147-A177-3AD203B41FA5}">
                      <a16:colId xmlns:a16="http://schemas.microsoft.com/office/drawing/2014/main" val="1446333140"/>
                    </a:ext>
                  </a:extLst>
                </a:gridCol>
                <a:gridCol w="1506321">
                  <a:extLst>
                    <a:ext uri="{9D8B030D-6E8A-4147-A177-3AD203B41FA5}">
                      <a16:colId xmlns:a16="http://schemas.microsoft.com/office/drawing/2014/main" val="4210121743"/>
                    </a:ext>
                  </a:extLst>
                </a:gridCol>
              </a:tblGrid>
              <a:tr h="483529">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จังหวัด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จำนวน (โครงการ)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c>
                  <a:txBody>
                    <a:bodyPr/>
                    <a:lstStyle/>
                    <a:p>
                      <a:pPr algn="ctr"/>
                      <a:r>
                        <a:rPr lang="th-TH" sz="1300" b="1" dirty="0">
                          <a:solidFill>
                            <a:schemeClr val="tx1"/>
                          </a:solidFill>
                          <a:latin typeface="Chulabhorn Likit Text" panose="00000500000000000000" pitchFamily="50" charset="-34"/>
                          <a:cs typeface="Chulabhorn Likit Text" panose="00000500000000000000" pitchFamily="50" charset="-34"/>
                        </a:rPr>
                        <a:t>จำนวนเงิน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extLst>
                  <a:ext uri="{0D108BD9-81ED-4DB2-BD59-A6C34878D82A}">
                    <a16:rowId xmlns:a16="http://schemas.microsoft.com/office/drawing/2014/main" val="73253236"/>
                  </a:ext>
                </a:extLst>
              </a:tr>
              <a:tr h="310986">
                <a:tc>
                  <a:txBody>
                    <a:bodyPr/>
                    <a:lstStyle/>
                    <a:p>
                      <a:pPr algn="l"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อำนาจเจริญ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3FF"/>
                    </a:solidFill>
                  </a:tcPr>
                </a:tc>
                <a:tc>
                  <a:txBody>
                    <a:bodyPr/>
                    <a:lstStyle/>
                    <a:p>
                      <a:pPr algn="ctr"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3FF"/>
                    </a:solidFill>
                  </a:tcPr>
                </a:tc>
                <a:tc>
                  <a:txBody>
                    <a:bodyPr/>
                    <a:lstStyle/>
                    <a:p>
                      <a:pPr algn="r"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500,000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3FF"/>
                    </a:solidFill>
                  </a:tcPr>
                </a:tc>
                <a:extLst>
                  <a:ext uri="{0D108BD9-81ED-4DB2-BD59-A6C34878D82A}">
                    <a16:rowId xmlns:a16="http://schemas.microsoft.com/office/drawing/2014/main" val="1998884887"/>
                  </a:ext>
                </a:extLst>
              </a:tr>
              <a:tr h="326377">
                <a:tc>
                  <a:txBody>
                    <a:bodyPr/>
                    <a:lstStyle/>
                    <a:p>
                      <a:pPr algn="l"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กรุงเทพมหานคร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587,800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27444708"/>
                  </a:ext>
                </a:extLst>
              </a:tr>
              <a:tr h="339703">
                <a:tc>
                  <a:txBody>
                    <a:bodyPr/>
                    <a:lstStyle/>
                    <a:p>
                      <a:pPr algn="ctr" fontAlgn="b"/>
                      <a:r>
                        <a:rPr lang="th-TH" sz="1300" b="1" u="none" strike="noStrike" dirty="0">
                          <a:solidFill>
                            <a:schemeClr val="tx1"/>
                          </a:solidFill>
                          <a:effectLst/>
                          <a:latin typeface="Chulabhorn Likit Text" panose="00000500000000000000" pitchFamily="50" charset="-34"/>
                          <a:cs typeface="Chulabhorn Likit Text" panose="00000500000000000000" pitchFamily="50" charset="-34"/>
                        </a:rPr>
                        <a:t> รวมทั้งสิ้น</a:t>
                      </a:r>
                      <a:endPar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th-TH" sz="1300" b="1" i="0" u="none" strike="noStrike" dirty="0">
                          <a:solidFill>
                            <a:schemeClr val="tx1"/>
                          </a:solidFill>
                          <a:effectLst/>
                          <a:latin typeface="Chulabhorn Likit Text" panose="00000500000000000000" pitchFamily="50" charset="-34"/>
                          <a:cs typeface="Chulabhorn Likit Text" panose="00000500000000000000" pitchFamily="50" charset="-34"/>
                        </a:rPr>
                        <a:t>1,087,800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7464127"/>
                  </a:ext>
                </a:extLst>
              </a:tr>
            </a:tbl>
          </a:graphicData>
        </a:graphic>
      </p:graphicFrame>
      <p:grpSp>
        <p:nvGrpSpPr>
          <p:cNvPr id="55"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56"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7"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spc="-50" dirty="0" smtClean="0">
                  <a:solidFill>
                    <a:schemeClr val="bg1"/>
                  </a:solidFill>
                  <a:latin typeface="Chulabhorn Likit Text" panose="00000500000000000000" pitchFamily="50" charset="-34"/>
                  <a:cs typeface="Chulabhorn Likit Text" panose="00000500000000000000" pitchFamily="50" charset="-34"/>
                </a:rPr>
                <a:t>5.4 ขอ</a:t>
              </a:r>
              <a:r>
                <a:rPr lang="th-TH" sz="2000" b="1" spc="-50" dirty="0">
                  <a:solidFill>
                    <a:schemeClr val="bg1"/>
                  </a:solidFill>
                  <a:latin typeface="Chulabhorn Likit Text" panose="00000500000000000000" pitchFamily="50" charset="-34"/>
                  <a:cs typeface="Chulabhorn Likit Text" panose="00000500000000000000" pitchFamily="50" charset="-34"/>
                </a:rPr>
                <a:t>อนุมัติโครงการประเภทเงินอุดหนุน (จังหวัดอำนาจเจริญ , กทม.)</a:t>
              </a:r>
            </a:p>
          </p:txBody>
        </p:sp>
      </p:grpSp>
    </p:spTree>
    <p:extLst>
      <p:ext uri="{BB962C8B-B14F-4D97-AF65-F5344CB8AC3E}">
        <p14:creationId xmlns:p14="http://schemas.microsoft.com/office/powerpoint/2010/main" val="30205442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10"/>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7"/>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26" name="กลุ่ม 25">
            <a:extLst>
              <a:ext uri="{FF2B5EF4-FFF2-40B4-BE49-F238E27FC236}">
                <a16:creationId xmlns:a16="http://schemas.microsoft.com/office/drawing/2014/main" id="{F694B5F1-9FCA-4E08-2AA2-87D07E771E5D}"/>
              </a:ext>
            </a:extLst>
          </p:cNvPr>
          <p:cNvGrpSpPr/>
          <p:nvPr/>
        </p:nvGrpSpPr>
        <p:grpSpPr>
          <a:xfrm>
            <a:off x="-23583" y="721440"/>
            <a:ext cx="4987848" cy="1070433"/>
            <a:chOff x="778829" y="1101793"/>
            <a:chExt cx="6031919" cy="1738391"/>
          </a:xfrm>
        </p:grpSpPr>
        <p:sp>
          <p:nvSpPr>
            <p:cNvPr id="20" name="Rectangle 3">
              <a:extLst>
                <a:ext uri="{FF2B5EF4-FFF2-40B4-BE49-F238E27FC236}">
                  <a16:creationId xmlns:a16="http://schemas.microsoft.com/office/drawing/2014/main" id="{49656BAA-A392-04DD-25B3-B5E18A611D17}"/>
                </a:ext>
              </a:extLst>
            </p:cNvPr>
            <p:cNvSpPr/>
            <p:nvPr/>
          </p:nvSpPr>
          <p:spPr>
            <a:xfrm>
              <a:off x="2093128" y="1819289"/>
              <a:ext cx="4717620" cy="1020895"/>
            </a:xfrm>
            <a:custGeom>
              <a:avLst/>
              <a:gdLst/>
              <a:ahLst/>
              <a:cxnLst/>
              <a:rect l="l" t="t" r="r" b="b"/>
              <a:pathLst>
                <a:path w="3505200" h="1066800">
                  <a:moveTo>
                    <a:pt x="0" y="0"/>
                  </a:moveTo>
                  <a:lnTo>
                    <a:pt x="2895600" y="0"/>
                  </a:lnTo>
                  <a:lnTo>
                    <a:pt x="3505200" y="533400"/>
                  </a:lnTo>
                  <a:lnTo>
                    <a:pt x="2895600" y="1066800"/>
                  </a:lnTo>
                  <a:lnTo>
                    <a:pt x="0" y="1066800"/>
                  </a:lnTo>
                  <a:close/>
                </a:path>
              </a:pathLst>
            </a:custGeom>
            <a:solidFill>
              <a:srgbClr val="D8E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 name="Isosceles Triangle 12">
              <a:extLst>
                <a:ext uri="{FF2B5EF4-FFF2-40B4-BE49-F238E27FC236}">
                  <a16:creationId xmlns:a16="http://schemas.microsoft.com/office/drawing/2014/main" id="{83EEA374-6E78-56C9-5A20-6DD16E0C0AC5}"/>
                </a:ext>
              </a:extLst>
            </p:cNvPr>
            <p:cNvSpPr/>
            <p:nvPr/>
          </p:nvSpPr>
          <p:spPr>
            <a:xfrm rot="3571468">
              <a:off x="2006526" y="1992161"/>
              <a:ext cx="552701" cy="700899"/>
            </a:xfrm>
            <a:custGeom>
              <a:avLst/>
              <a:gdLst>
                <a:gd name="connsiteX0" fmla="*/ 0 w 822266"/>
                <a:gd name="connsiteY0" fmla="*/ 695819 h 695819"/>
                <a:gd name="connsiteX1" fmla="*/ 411133 w 822266"/>
                <a:gd name="connsiteY1" fmla="*/ 0 h 695819"/>
                <a:gd name="connsiteX2" fmla="*/ 822266 w 822266"/>
                <a:gd name="connsiteY2" fmla="*/ 695819 h 695819"/>
                <a:gd name="connsiteX3" fmla="*/ 0 w 822266"/>
                <a:gd name="connsiteY3" fmla="*/ 695819 h 695819"/>
                <a:gd name="connsiteX0" fmla="*/ 0 w 822266"/>
                <a:gd name="connsiteY0" fmla="*/ 732033 h 732033"/>
                <a:gd name="connsiteX1" fmla="*/ 425212 w 822266"/>
                <a:gd name="connsiteY1" fmla="*/ 0 h 732033"/>
                <a:gd name="connsiteX2" fmla="*/ 822266 w 822266"/>
                <a:gd name="connsiteY2" fmla="*/ 732033 h 732033"/>
                <a:gd name="connsiteX3" fmla="*/ 0 w 822266"/>
                <a:gd name="connsiteY3" fmla="*/ 732033 h 732033"/>
                <a:gd name="connsiteX0" fmla="*/ 0 w 812286"/>
                <a:gd name="connsiteY0" fmla="*/ 702242 h 732033"/>
                <a:gd name="connsiteX1" fmla="*/ 415232 w 812286"/>
                <a:gd name="connsiteY1" fmla="*/ 0 h 732033"/>
                <a:gd name="connsiteX2" fmla="*/ 812286 w 812286"/>
                <a:gd name="connsiteY2" fmla="*/ 732033 h 732033"/>
                <a:gd name="connsiteX3" fmla="*/ 0 w 812286"/>
                <a:gd name="connsiteY3" fmla="*/ 702242 h 732033"/>
                <a:gd name="connsiteX0" fmla="*/ 0 w 644719"/>
                <a:gd name="connsiteY0" fmla="*/ 411439 h 732033"/>
                <a:gd name="connsiteX1" fmla="*/ 247665 w 644719"/>
                <a:gd name="connsiteY1" fmla="*/ 0 h 732033"/>
                <a:gd name="connsiteX2" fmla="*/ 644719 w 644719"/>
                <a:gd name="connsiteY2" fmla="*/ 732033 h 732033"/>
                <a:gd name="connsiteX3" fmla="*/ 0 w 644719"/>
                <a:gd name="connsiteY3" fmla="*/ 411439 h 732033"/>
                <a:gd name="connsiteX0" fmla="*/ 0 w 516520"/>
                <a:gd name="connsiteY0" fmla="*/ 411439 h 876201"/>
                <a:gd name="connsiteX1" fmla="*/ 247665 w 516520"/>
                <a:gd name="connsiteY1" fmla="*/ 0 h 876201"/>
                <a:gd name="connsiteX2" fmla="*/ 516520 w 516520"/>
                <a:gd name="connsiteY2" fmla="*/ 876201 h 876201"/>
                <a:gd name="connsiteX3" fmla="*/ 0 w 516520"/>
                <a:gd name="connsiteY3" fmla="*/ 411439 h 876201"/>
                <a:gd name="connsiteX0" fmla="*/ 0 w 568046"/>
                <a:gd name="connsiteY0" fmla="*/ 477990 h 876201"/>
                <a:gd name="connsiteX1" fmla="*/ 299191 w 568046"/>
                <a:gd name="connsiteY1" fmla="*/ 0 h 876201"/>
                <a:gd name="connsiteX2" fmla="*/ 568046 w 568046"/>
                <a:gd name="connsiteY2" fmla="*/ 876201 h 876201"/>
                <a:gd name="connsiteX3" fmla="*/ 0 w 568046"/>
                <a:gd name="connsiteY3" fmla="*/ 477990 h 876201"/>
                <a:gd name="connsiteX0" fmla="*/ 0 w 462415"/>
                <a:gd name="connsiteY0" fmla="*/ 477990 h 772604"/>
                <a:gd name="connsiteX1" fmla="*/ 299191 w 462415"/>
                <a:gd name="connsiteY1" fmla="*/ 0 h 772604"/>
                <a:gd name="connsiteX2" fmla="*/ 462415 w 462415"/>
                <a:gd name="connsiteY2" fmla="*/ 772604 h 772604"/>
                <a:gd name="connsiteX3" fmla="*/ 0 w 462415"/>
                <a:gd name="connsiteY3" fmla="*/ 477990 h 772604"/>
                <a:gd name="connsiteX0" fmla="*/ 0 w 460092"/>
                <a:gd name="connsiteY0" fmla="*/ 477990 h 762081"/>
                <a:gd name="connsiteX1" fmla="*/ 299191 w 460092"/>
                <a:gd name="connsiteY1" fmla="*/ 0 h 762081"/>
                <a:gd name="connsiteX2" fmla="*/ 460092 w 460092"/>
                <a:gd name="connsiteY2" fmla="*/ 762081 h 762081"/>
                <a:gd name="connsiteX3" fmla="*/ 0 w 460092"/>
                <a:gd name="connsiteY3" fmla="*/ 477990 h 762081"/>
              </a:gdLst>
              <a:ahLst/>
              <a:cxnLst>
                <a:cxn ang="0">
                  <a:pos x="connsiteX0" y="connsiteY0"/>
                </a:cxn>
                <a:cxn ang="0">
                  <a:pos x="connsiteX1" y="connsiteY1"/>
                </a:cxn>
                <a:cxn ang="0">
                  <a:pos x="connsiteX2" y="connsiteY2"/>
                </a:cxn>
                <a:cxn ang="0">
                  <a:pos x="connsiteX3" y="connsiteY3"/>
                </a:cxn>
              </a:cxnLst>
              <a:rect l="l" t="t" r="r" b="b"/>
              <a:pathLst>
                <a:path w="460092" h="762081">
                  <a:moveTo>
                    <a:pt x="0" y="477990"/>
                  </a:moveTo>
                  <a:lnTo>
                    <a:pt x="299191" y="0"/>
                  </a:lnTo>
                  <a:lnTo>
                    <a:pt x="460092" y="762081"/>
                  </a:lnTo>
                  <a:lnTo>
                    <a:pt x="0" y="477990"/>
                  </a:lnTo>
                  <a:close/>
                </a:path>
              </a:pathLst>
            </a:custGeom>
            <a:solidFill>
              <a:srgbClr val="ADC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 name="Flowchart: Process 25">
              <a:extLst>
                <a:ext uri="{FF2B5EF4-FFF2-40B4-BE49-F238E27FC236}">
                  <a16:creationId xmlns:a16="http://schemas.microsoft.com/office/drawing/2014/main" id="{C341B948-AB15-3342-0BE6-F55E6D5695F5}"/>
                </a:ext>
              </a:extLst>
            </p:cNvPr>
            <p:cNvSpPr/>
            <p:nvPr/>
          </p:nvSpPr>
          <p:spPr>
            <a:xfrm>
              <a:off x="778829" y="1101793"/>
              <a:ext cx="2041293" cy="1066800"/>
            </a:xfrm>
            <a:prstGeom prst="flowChartProcess">
              <a:avLst/>
            </a:prstGeom>
            <a:solidFill>
              <a:srgbClr val="D8E2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ysClr val="windowText" lastClr="000000"/>
                  </a:solidFill>
                  <a:latin typeface="Chulabhorn Likit Text" panose="00000500000000000000" pitchFamily="50" charset="-34"/>
                  <a:cs typeface="Chulabhorn Likit Text" panose="00000500000000000000" pitchFamily="50" charset="-34"/>
                </a:rPr>
                <a:t>จังหวัดอำนาจเจริญ</a:t>
              </a:r>
              <a:endParaRPr lang="en-US" sz="1500"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24" name="Rectangle 35">
              <a:extLst>
                <a:ext uri="{FF2B5EF4-FFF2-40B4-BE49-F238E27FC236}">
                  <a16:creationId xmlns:a16="http://schemas.microsoft.com/office/drawing/2014/main" id="{1F31B43B-E711-3203-E5A1-521E86E6EE59}"/>
                </a:ext>
              </a:extLst>
            </p:cNvPr>
            <p:cNvSpPr/>
            <p:nvPr/>
          </p:nvSpPr>
          <p:spPr>
            <a:xfrm>
              <a:off x="2742721" y="1847888"/>
              <a:ext cx="3587951" cy="974671"/>
            </a:xfrm>
            <a:prstGeom prst="rect">
              <a:avLst/>
            </a:prstGeom>
          </p:spPr>
          <p:txBody>
            <a:bodyPr wrap="square">
              <a:spAutoFit/>
            </a:bodyPr>
            <a:lstStyle/>
            <a:p>
              <a:r>
                <a:rPr lang="th-TH" sz="1100" b="1" dirty="0">
                  <a:solidFill>
                    <a:sysClr val="windowText" lastClr="000000"/>
                  </a:solidFill>
                  <a:latin typeface="Chulabhorn Likit Text" panose="00000500000000000000" pitchFamily="50" charset="-34"/>
                  <a:cs typeface="Chulabhorn Likit Text" panose="00000500000000000000" pitchFamily="50" charset="-34"/>
                </a:rPr>
                <a:t>โครงการพัฒนาศักยภาพคณะกรรมการพัฒนาสตรีภาคตะวันออกเฉียงเหนือ และเชิดชูเกียรติคนกองทุนพัฒนาบทบาทสตรี ประจำปี </a:t>
              </a:r>
              <a:r>
                <a:rPr lang="th-TH" sz="1100" b="1" dirty="0" smtClean="0">
                  <a:solidFill>
                    <a:sysClr val="windowText" lastClr="000000"/>
                  </a:solidFill>
                  <a:latin typeface="Chulabhorn Likit Text" panose="00000500000000000000" pitchFamily="50" charset="-34"/>
                  <a:cs typeface="Chulabhorn Likit Text" panose="00000500000000000000" pitchFamily="50" charset="-34"/>
                </a:rPr>
                <a:t>2566</a:t>
              </a:r>
              <a:endParaRPr lang="en-US" sz="1100"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25" name="Flowchart: Merge 38">
              <a:extLst>
                <a:ext uri="{FF2B5EF4-FFF2-40B4-BE49-F238E27FC236}">
                  <a16:creationId xmlns:a16="http://schemas.microsoft.com/office/drawing/2014/main" id="{A04DA25B-9732-8E98-49ED-74B899ED327A}"/>
                </a:ext>
              </a:extLst>
            </p:cNvPr>
            <p:cNvSpPr/>
            <p:nvPr/>
          </p:nvSpPr>
          <p:spPr>
            <a:xfrm rot="16200000">
              <a:off x="6221508" y="2174702"/>
              <a:ext cx="419099" cy="279304"/>
            </a:xfrm>
            <a:custGeom>
              <a:avLst/>
              <a:gdLst/>
              <a:ahLst/>
              <a:cxnLst/>
              <a:rect l="l" t="t" r="r" b="b"/>
              <a:pathLst>
                <a:path w="838200" h="558608">
                  <a:moveTo>
                    <a:pt x="0" y="0"/>
                  </a:moveTo>
                  <a:lnTo>
                    <a:pt x="77917" y="0"/>
                  </a:lnTo>
                  <a:lnTo>
                    <a:pt x="419100" y="454754"/>
                  </a:lnTo>
                  <a:lnTo>
                    <a:pt x="760283" y="0"/>
                  </a:lnTo>
                  <a:lnTo>
                    <a:pt x="838200" y="0"/>
                  </a:lnTo>
                  <a:lnTo>
                    <a:pt x="419100" y="558608"/>
                  </a:lnTo>
                  <a:close/>
                </a:path>
              </a:pathLst>
            </a:custGeom>
            <a:solidFill>
              <a:srgbClr val="81A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94" name="Group 90">
            <a:extLst>
              <a:ext uri="{FF2B5EF4-FFF2-40B4-BE49-F238E27FC236}">
                <a16:creationId xmlns:a16="http://schemas.microsoft.com/office/drawing/2014/main" id="{26313BCA-C923-034C-F65B-0F26EEC06F89}"/>
              </a:ext>
            </a:extLst>
          </p:cNvPr>
          <p:cNvGrpSpPr/>
          <p:nvPr/>
        </p:nvGrpSpPr>
        <p:grpSpPr>
          <a:xfrm>
            <a:off x="5217199" y="1048609"/>
            <a:ext cx="1857054" cy="596294"/>
            <a:chOff x="6260638" y="1009558"/>
            <a:chExt cx="2228465" cy="715553"/>
          </a:xfrm>
          <a:solidFill>
            <a:srgbClr val="FFE5D9"/>
          </a:solidFill>
        </p:grpSpPr>
        <p:sp>
          <p:nvSpPr>
            <p:cNvPr id="119" name="Freeform: Shape 100">
              <a:extLst>
                <a:ext uri="{FF2B5EF4-FFF2-40B4-BE49-F238E27FC236}">
                  <a16:creationId xmlns:a16="http://schemas.microsoft.com/office/drawing/2014/main" id="{80D8D2F4-795E-0A36-8150-48EB5B534A75}"/>
                </a:ext>
              </a:extLst>
            </p:cNvPr>
            <p:cNvSpPr/>
            <p:nvPr/>
          </p:nvSpPr>
          <p:spPr>
            <a:xfrm>
              <a:off x="6260638" y="1009558"/>
              <a:ext cx="2228465" cy="715553"/>
            </a:xfrm>
            <a:custGeom>
              <a:avLst/>
              <a:gdLst>
                <a:gd name="connsiteX0" fmla="*/ 0 w 2243730"/>
                <a:gd name="connsiteY0" fmla="*/ 0 h 715553"/>
                <a:gd name="connsiteX1" fmla="*/ 1885954 w 2243730"/>
                <a:gd name="connsiteY1" fmla="*/ 0 h 715553"/>
                <a:gd name="connsiteX2" fmla="*/ 2243730 w 2243730"/>
                <a:gd name="connsiteY2" fmla="*/ 357777 h 715553"/>
                <a:gd name="connsiteX3" fmla="*/ 1885954 w 2243730"/>
                <a:gd name="connsiteY3" fmla="*/ 715553 h 715553"/>
                <a:gd name="connsiteX4" fmla="*/ 0 w 2243730"/>
                <a:gd name="connsiteY4" fmla="*/ 715553 h 715553"/>
                <a:gd name="connsiteX5" fmla="*/ 357776 w 2243730"/>
                <a:gd name="connsiteY5" fmla="*/ 357777 h 715553"/>
                <a:gd name="connsiteX6" fmla="*/ 0 w 2243730"/>
                <a:gd name="connsiteY6" fmla="*/ 0 h 7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730" h="715553">
                  <a:moveTo>
                    <a:pt x="0" y="0"/>
                  </a:moveTo>
                  <a:lnTo>
                    <a:pt x="1885954" y="0"/>
                  </a:lnTo>
                  <a:lnTo>
                    <a:pt x="2243730" y="357777"/>
                  </a:lnTo>
                  <a:lnTo>
                    <a:pt x="1885954" y="715553"/>
                  </a:lnTo>
                  <a:lnTo>
                    <a:pt x="0" y="715553"/>
                  </a:lnTo>
                  <a:lnTo>
                    <a:pt x="357776" y="357777"/>
                  </a:lnTo>
                  <a:lnTo>
                    <a:pt x="0" y="0"/>
                  </a:lnTo>
                  <a:close/>
                </a:path>
              </a:pathLst>
            </a:custGeom>
            <a:solidFill>
              <a:srgbClr val="FF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ysClr val="windowText" lastClr="000000"/>
                </a:solidFill>
              </a:endParaRPr>
            </a:p>
          </p:txBody>
        </p:sp>
        <p:sp>
          <p:nvSpPr>
            <p:cNvPr id="120" name="TextBox 101">
              <a:extLst>
                <a:ext uri="{FF2B5EF4-FFF2-40B4-BE49-F238E27FC236}">
                  <a16:creationId xmlns:a16="http://schemas.microsoft.com/office/drawing/2014/main" id="{660EE5AF-3620-BA40-33BF-2299CD09C8B8}"/>
                </a:ext>
              </a:extLst>
            </p:cNvPr>
            <p:cNvSpPr txBox="1"/>
            <p:nvPr/>
          </p:nvSpPr>
          <p:spPr>
            <a:xfrm>
              <a:off x="6608153" y="1068624"/>
              <a:ext cx="1600197" cy="572465"/>
            </a:xfrm>
            <a:prstGeom prst="rect">
              <a:avLst/>
            </a:prstGeom>
            <a:noFill/>
          </p:spPr>
          <p:txBody>
            <a:bodyPr wrap="square" rtlCol="0">
              <a:spAutoFit/>
            </a:bodyPr>
            <a:lstStyle/>
            <a:p>
              <a:pPr algn="ctr"/>
              <a:r>
                <a:rPr lang="th-TH" sz="1250" b="1" dirty="0">
                  <a:solidFill>
                    <a:sysClr val="windowText" lastClr="000000"/>
                  </a:solidFill>
                  <a:latin typeface="Chulabhorn Likit Text" panose="00000500000000000000" pitchFamily="50" charset="-34"/>
                  <a:ea typeface="PT Sans" panose="020B0503020203020204" pitchFamily="34" charset="0"/>
                  <a:cs typeface="Chulabhorn Likit Text" panose="00000500000000000000" pitchFamily="50" charset="-34"/>
                </a:rPr>
                <a:t>ระยะเวลาดำเนินการ 2 วัน</a:t>
              </a:r>
              <a:endParaRPr lang="en-US" sz="1250" b="1" dirty="0">
                <a:solidFill>
                  <a:sysClr val="windowText" lastClr="000000"/>
                </a:solidFill>
                <a:latin typeface="Chulabhorn Likit Text" panose="00000500000000000000" pitchFamily="50" charset="-34"/>
                <a:ea typeface="PT Sans" panose="020B0503020203020204" pitchFamily="34" charset="0"/>
                <a:cs typeface="Chulabhorn Likit Text" panose="00000500000000000000" pitchFamily="50" charset="-34"/>
              </a:endParaRPr>
            </a:p>
          </p:txBody>
        </p:sp>
      </p:grpSp>
      <p:grpSp>
        <p:nvGrpSpPr>
          <p:cNvPr id="110" name="Group 91">
            <a:extLst>
              <a:ext uri="{FF2B5EF4-FFF2-40B4-BE49-F238E27FC236}">
                <a16:creationId xmlns:a16="http://schemas.microsoft.com/office/drawing/2014/main" id="{05D783A8-BD57-CD58-6669-EFA9717D481E}"/>
              </a:ext>
            </a:extLst>
          </p:cNvPr>
          <p:cNvGrpSpPr/>
          <p:nvPr/>
        </p:nvGrpSpPr>
        <p:grpSpPr>
          <a:xfrm>
            <a:off x="7350627" y="1035721"/>
            <a:ext cx="1857054" cy="596294"/>
            <a:chOff x="8820752" y="994092"/>
            <a:chExt cx="2228465" cy="715553"/>
          </a:xfrm>
        </p:grpSpPr>
        <p:sp>
          <p:nvSpPr>
            <p:cNvPr id="117" name="Freeform: Shape 98">
              <a:extLst>
                <a:ext uri="{FF2B5EF4-FFF2-40B4-BE49-F238E27FC236}">
                  <a16:creationId xmlns:a16="http://schemas.microsoft.com/office/drawing/2014/main" id="{C4D431C8-85FB-47F3-B274-35F7CD650EA2}"/>
                </a:ext>
              </a:extLst>
            </p:cNvPr>
            <p:cNvSpPr/>
            <p:nvPr/>
          </p:nvSpPr>
          <p:spPr>
            <a:xfrm>
              <a:off x="8820752" y="994092"/>
              <a:ext cx="2228465" cy="715553"/>
            </a:xfrm>
            <a:custGeom>
              <a:avLst/>
              <a:gdLst>
                <a:gd name="connsiteX0" fmla="*/ 0 w 2243730"/>
                <a:gd name="connsiteY0" fmla="*/ 0 h 715553"/>
                <a:gd name="connsiteX1" fmla="*/ 1885954 w 2243730"/>
                <a:gd name="connsiteY1" fmla="*/ 0 h 715553"/>
                <a:gd name="connsiteX2" fmla="*/ 2243730 w 2243730"/>
                <a:gd name="connsiteY2" fmla="*/ 357777 h 715553"/>
                <a:gd name="connsiteX3" fmla="*/ 1885954 w 2243730"/>
                <a:gd name="connsiteY3" fmla="*/ 715553 h 715553"/>
                <a:gd name="connsiteX4" fmla="*/ 0 w 2243730"/>
                <a:gd name="connsiteY4" fmla="*/ 715553 h 715553"/>
                <a:gd name="connsiteX5" fmla="*/ 357776 w 2243730"/>
                <a:gd name="connsiteY5" fmla="*/ 357777 h 715553"/>
                <a:gd name="connsiteX6" fmla="*/ 0 w 2243730"/>
                <a:gd name="connsiteY6" fmla="*/ 0 h 7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730" h="715553">
                  <a:moveTo>
                    <a:pt x="0" y="0"/>
                  </a:moveTo>
                  <a:lnTo>
                    <a:pt x="1885954" y="0"/>
                  </a:lnTo>
                  <a:lnTo>
                    <a:pt x="2243730" y="357777"/>
                  </a:lnTo>
                  <a:lnTo>
                    <a:pt x="1885954" y="715553"/>
                  </a:lnTo>
                  <a:lnTo>
                    <a:pt x="0" y="715553"/>
                  </a:lnTo>
                  <a:lnTo>
                    <a:pt x="357776" y="357777"/>
                  </a:lnTo>
                  <a:lnTo>
                    <a:pt x="0" y="0"/>
                  </a:lnTo>
                  <a:close/>
                </a:path>
              </a:pathLst>
            </a:custGeom>
            <a:solidFill>
              <a:srgbClr val="FFC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8" name="TextBox 99">
              <a:extLst>
                <a:ext uri="{FF2B5EF4-FFF2-40B4-BE49-F238E27FC236}">
                  <a16:creationId xmlns:a16="http://schemas.microsoft.com/office/drawing/2014/main" id="{EC345964-CBBE-7684-51B1-B9386371B4B8}"/>
                </a:ext>
              </a:extLst>
            </p:cNvPr>
            <p:cNvSpPr txBox="1"/>
            <p:nvPr/>
          </p:nvSpPr>
          <p:spPr>
            <a:xfrm>
              <a:off x="9264462" y="1088135"/>
              <a:ext cx="1341046" cy="572465"/>
            </a:xfrm>
            <a:prstGeom prst="rect">
              <a:avLst/>
            </a:prstGeom>
            <a:noFill/>
          </p:spPr>
          <p:txBody>
            <a:bodyPr wrap="square" rtlCol="0">
              <a:spAutoFit/>
            </a:bodyPr>
            <a:lstStyle/>
            <a:p>
              <a:pPr algn="ctr"/>
              <a:r>
                <a:rPr lang="th-TH" sz="1250" b="1" dirty="0">
                  <a:solidFill>
                    <a:sysClr val="windowText" lastClr="000000"/>
                  </a:solidFill>
                  <a:latin typeface="Chulabhorn Likit Text" panose="00000500000000000000" pitchFamily="50" charset="-34"/>
                  <a:ea typeface="PT Sans" panose="020B0503020203020204" pitchFamily="34" charset="0"/>
                  <a:cs typeface="Chulabhorn Likit Text" panose="00000500000000000000" pitchFamily="50" charset="-34"/>
                </a:rPr>
                <a:t>โรงแรมฝ้ายขิด</a:t>
              </a:r>
              <a:endParaRPr lang="en-US" sz="1250" b="1" dirty="0">
                <a:solidFill>
                  <a:sysClr val="windowText" lastClr="000000"/>
                </a:solidFill>
                <a:latin typeface="Chulabhorn Likit Text" panose="00000500000000000000" pitchFamily="50" charset="-34"/>
                <a:ea typeface="PT Sans" panose="020B0503020203020204" pitchFamily="34" charset="0"/>
                <a:cs typeface="Chulabhorn Likit Text" panose="00000500000000000000" pitchFamily="50" charset="-34"/>
              </a:endParaRPr>
            </a:p>
          </p:txBody>
        </p:sp>
      </p:grpSp>
      <p:grpSp>
        <p:nvGrpSpPr>
          <p:cNvPr id="149" name="กลุ่ม 148">
            <a:extLst>
              <a:ext uri="{FF2B5EF4-FFF2-40B4-BE49-F238E27FC236}">
                <a16:creationId xmlns:a16="http://schemas.microsoft.com/office/drawing/2014/main" id="{4BEBF2AE-9C8E-C031-B725-C4892C90B93B}"/>
              </a:ext>
            </a:extLst>
          </p:cNvPr>
          <p:cNvGrpSpPr/>
          <p:nvPr/>
        </p:nvGrpSpPr>
        <p:grpSpPr>
          <a:xfrm>
            <a:off x="2516637" y="1926990"/>
            <a:ext cx="7087283" cy="2895019"/>
            <a:chOff x="2410173" y="2163721"/>
            <a:chExt cx="8504740" cy="3474022"/>
          </a:xfrm>
        </p:grpSpPr>
        <p:grpSp>
          <p:nvGrpSpPr>
            <p:cNvPr id="123" name="Google Shape;559;p24">
              <a:extLst>
                <a:ext uri="{FF2B5EF4-FFF2-40B4-BE49-F238E27FC236}">
                  <a16:creationId xmlns:a16="http://schemas.microsoft.com/office/drawing/2014/main" id="{1BA31B80-93A0-8371-07FF-0975A99CE2BA}"/>
                </a:ext>
              </a:extLst>
            </p:cNvPr>
            <p:cNvGrpSpPr/>
            <p:nvPr/>
          </p:nvGrpSpPr>
          <p:grpSpPr>
            <a:xfrm>
              <a:off x="2410173" y="2163721"/>
              <a:ext cx="8504740" cy="3474022"/>
              <a:chOff x="461781" y="1287652"/>
              <a:chExt cx="6120310" cy="2605516"/>
            </a:xfrm>
          </p:grpSpPr>
          <p:sp>
            <p:nvSpPr>
              <p:cNvPr id="128" name="Google Shape;564;p24">
                <a:extLst>
                  <a:ext uri="{FF2B5EF4-FFF2-40B4-BE49-F238E27FC236}">
                    <a16:creationId xmlns:a16="http://schemas.microsoft.com/office/drawing/2014/main" id="{15D0FE30-E644-0D18-8629-FB90E9A5312F}"/>
                  </a:ext>
                </a:extLst>
              </p:cNvPr>
              <p:cNvSpPr/>
              <p:nvPr/>
            </p:nvSpPr>
            <p:spPr>
              <a:xfrm>
                <a:off x="4655892" y="1287652"/>
                <a:ext cx="1907099" cy="1568503"/>
              </a:xfrm>
              <a:prstGeom prst="round2DiagRect">
                <a:avLst>
                  <a:gd name="adj1" fmla="val 38588"/>
                  <a:gd name="adj2" fmla="val 0"/>
                </a:avLst>
              </a:prstGeom>
              <a:solidFill>
                <a:srgbClr val="F0EFEB"/>
              </a:solidFill>
              <a:ln>
                <a:noFill/>
              </a:ln>
            </p:spPr>
            <p:txBody>
              <a:bodyPr spcFirstLastPara="1" wrap="square" lIns="101583" tIns="101583" rIns="101583" bIns="101583" anchor="ctr" anchorCtr="0">
                <a:noAutofit/>
              </a:bodyPr>
              <a:lstStyle/>
              <a:p>
                <a:endParaRPr sz="1083" b="1" dirty="0">
                  <a:solidFill>
                    <a:srgbClr val="002060"/>
                  </a:solidFill>
                  <a:latin typeface="Chulabhorn Likit Text Light" panose="00000400000000000000" pitchFamily="50" charset="-34"/>
                  <a:cs typeface="Chulabhorn Likit Text Light" panose="00000400000000000000" pitchFamily="50" charset="-34"/>
                </a:endParaRPr>
              </a:p>
            </p:txBody>
          </p:sp>
          <p:sp>
            <p:nvSpPr>
              <p:cNvPr id="129" name="Google Shape;565;p24">
                <a:extLst>
                  <a:ext uri="{FF2B5EF4-FFF2-40B4-BE49-F238E27FC236}">
                    <a16:creationId xmlns:a16="http://schemas.microsoft.com/office/drawing/2014/main" id="{AB781C50-AE5E-348A-8AD5-A078BF6E52BE}"/>
                  </a:ext>
                </a:extLst>
              </p:cNvPr>
              <p:cNvSpPr/>
              <p:nvPr/>
            </p:nvSpPr>
            <p:spPr>
              <a:xfrm>
                <a:off x="4674992" y="1288250"/>
                <a:ext cx="1907099" cy="651023"/>
              </a:xfrm>
              <a:prstGeom prst="round2DiagRect">
                <a:avLst>
                  <a:gd name="adj1" fmla="val 40929"/>
                  <a:gd name="adj2" fmla="val 0"/>
                </a:avLst>
              </a:prstGeom>
              <a:solidFill>
                <a:srgbClr val="CFE9ED"/>
              </a:solidFill>
              <a:ln>
                <a:noFill/>
              </a:ln>
            </p:spPr>
            <p:txBody>
              <a:bodyPr spcFirstLastPara="1" wrap="square" lIns="101583" tIns="101583" rIns="101583" bIns="101583" anchor="ctr" anchorCtr="0">
                <a:noAutofit/>
              </a:bodyPr>
              <a:lstStyle/>
              <a:p>
                <a:endParaRPr sz="3111">
                  <a:solidFill>
                    <a:sysClr val="windowText" lastClr="000000"/>
                  </a:solidFill>
                </a:endParaRPr>
              </a:p>
            </p:txBody>
          </p:sp>
          <p:sp>
            <p:nvSpPr>
              <p:cNvPr id="132" name="Google Shape;568;p24">
                <a:extLst>
                  <a:ext uri="{FF2B5EF4-FFF2-40B4-BE49-F238E27FC236}">
                    <a16:creationId xmlns:a16="http://schemas.microsoft.com/office/drawing/2014/main" id="{7F5B14B4-7293-3FC7-C8EF-1F6DB25F439F}"/>
                  </a:ext>
                </a:extLst>
              </p:cNvPr>
              <p:cNvSpPr/>
              <p:nvPr/>
            </p:nvSpPr>
            <p:spPr>
              <a:xfrm>
                <a:off x="2606245" y="1295837"/>
                <a:ext cx="1857795" cy="1701752"/>
              </a:xfrm>
              <a:prstGeom prst="round2DiagRect">
                <a:avLst>
                  <a:gd name="adj1" fmla="val 38588"/>
                  <a:gd name="adj2" fmla="val 0"/>
                </a:avLst>
              </a:prstGeom>
              <a:solidFill>
                <a:srgbClr val="F0EFEB"/>
              </a:solidFill>
              <a:ln>
                <a:noFill/>
              </a:ln>
            </p:spPr>
            <p:txBody>
              <a:bodyPr spcFirstLastPara="1" wrap="square" lIns="101583" tIns="101583" rIns="101583" bIns="101583" anchor="ctr" anchorCtr="0">
                <a:noAutofit/>
              </a:bodyPr>
              <a:lstStyle/>
              <a:p>
                <a:endParaRPr sz="3111"/>
              </a:p>
            </p:txBody>
          </p:sp>
          <p:sp>
            <p:nvSpPr>
              <p:cNvPr id="133" name="Google Shape;569;p24">
                <a:extLst>
                  <a:ext uri="{FF2B5EF4-FFF2-40B4-BE49-F238E27FC236}">
                    <a16:creationId xmlns:a16="http://schemas.microsoft.com/office/drawing/2014/main" id="{2AF6EC6F-0D35-B082-0BDA-F7174A19ADC9}"/>
                  </a:ext>
                </a:extLst>
              </p:cNvPr>
              <p:cNvSpPr/>
              <p:nvPr/>
            </p:nvSpPr>
            <p:spPr>
              <a:xfrm>
                <a:off x="2570283" y="1288250"/>
                <a:ext cx="1907099" cy="680956"/>
              </a:xfrm>
              <a:prstGeom prst="round2DiagRect">
                <a:avLst>
                  <a:gd name="adj1" fmla="val 40929"/>
                  <a:gd name="adj2" fmla="val 0"/>
                </a:avLst>
              </a:prstGeom>
              <a:solidFill>
                <a:schemeClr val="accent5">
                  <a:lumMod val="20000"/>
                  <a:lumOff val="80000"/>
                </a:schemeClr>
              </a:solidFill>
              <a:ln>
                <a:noFill/>
              </a:ln>
            </p:spPr>
            <p:txBody>
              <a:bodyPr spcFirstLastPara="1" wrap="square" lIns="101583" tIns="101583" rIns="101583" bIns="101583" anchor="ctr" anchorCtr="0">
                <a:noAutofit/>
              </a:bodyPr>
              <a:lstStyle/>
              <a:p>
                <a:endParaRPr sz="3111"/>
              </a:p>
            </p:txBody>
          </p:sp>
          <p:sp>
            <p:nvSpPr>
              <p:cNvPr id="136" name="Google Shape;572;p24">
                <a:extLst>
                  <a:ext uri="{FF2B5EF4-FFF2-40B4-BE49-F238E27FC236}">
                    <a16:creationId xmlns:a16="http://schemas.microsoft.com/office/drawing/2014/main" id="{BC02A6E0-1A95-7F35-9868-970ECA551B1C}"/>
                  </a:ext>
                </a:extLst>
              </p:cNvPr>
              <p:cNvSpPr/>
              <p:nvPr/>
            </p:nvSpPr>
            <p:spPr>
              <a:xfrm>
                <a:off x="461781" y="1361886"/>
                <a:ext cx="1907099" cy="2531282"/>
              </a:xfrm>
              <a:prstGeom prst="round2DiagRect">
                <a:avLst>
                  <a:gd name="adj1" fmla="val 38588"/>
                  <a:gd name="adj2" fmla="val 0"/>
                </a:avLst>
              </a:prstGeom>
              <a:solidFill>
                <a:srgbClr val="F0EFEB"/>
              </a:solidFill>
              <a:ln>
                <a:noFill/>
              </a:ln>
            </p:spPr>
            <p:txBody>
              <a:bodyPr spcFirstLastPara="1" wrap="square" lIns="101583" tIns="101583" rIns="101583" bIns="101583" anchor="ctr" anchorCtr="0">
                <a:noAutofit/>
              </a:bodyPr>
              <a:lstStyle/>
              <a:p>
                <a:endParaRPr sz="3111"/>
              </a:p>
            </p:txBody>
          </p:sp>
          <p:sp>
            <p:nvSpPr>
              <p:cNvPr id="137" name="Google Shape;573;p24">
                <a:extLst>
                  <a:ext uri="{FF2B5EF4-FFF2-40B4-BE49-F238E27FC236}">
                    <a16:creationId xmlns:a16="http://schemas.microsoft.com/office/drawing/2014/main" id="{D390F6FF-B9F1-0792-20BA-CC2D616F54E3}"/>
                  </a:ext>
                </a:extLst>
              </p:cNvPr>
              <p:cNvSpPr/>
              <p:nvPr/>
            </p:nvSpPr>
            <p:spPr>
              <a:xfrm>
                <a:off x="465575" y="1288250"/>
                <a:ext cx="1907099" cy="680956"/>
              </a:xfrm>
              <a:prstGeom prst="round2DiagRect">
                <a:avLst>
                  <a:gd name="adj1" fmla="val 40929"/>
                  <a:gd name="adj2" fmla="val 0"/>
                </a:avLst>
              </a:prstGeom>
              <a:solidFill>
                <a:srgbClr val="C4BEB0"/>
              </a:solidFill>
              <a:ln>
                <a:noFill/>
              </a:ln>
            </p:spPr>
            <p:txBody>
              <a:bodyPr spcFirstLastPara="1" wrap="square" lIns="101583" tIns="101583" rIns="101583" bIns="101583" anchor="ctr" anchorCtr="0">
                <a:noAutofit/>
              </a:bodyPr>
              <a:lstStyle/>
              <a:p>
                <a:endParaRPr sz="3111">
                  <a:solidFill>
                    <a:sysClr val="windowText" lastClr="000000"/>
                  </a:solidFill>
                </a:endParaRPr>
              </a:p>
            </p:txBody>
          </p:sp>
        </p:grpSp>
        <p:sp>
          <p:nvSpPr>
            <p:cNvPr id="141" name="กล่องข้อความ 140">
              <a:extLst>
                <a:ext uri="{FF2B5EF4-FFF2-40B4-BE49-F238E27FC236}">
                  <a16:creationId xmlns:a16="http://schemas.microsoft.com/office/drawing/2014/main" id="{23AB75D0-080F-4999-CA3A-D87E0546B61B}"/>
                </a:ext>
              </a:extLst>
            </p:cNvPr>
            <p:cNvSpPr txBox="1"/>
            <p:nvPr/>
          </p:nvSpPr>
          <p:spPr>
            <a:xfrm>
              <a:off x="2710382" y="2367912"/>
              <a:ext cx="2045532" cy="541610"/>
            </a:xfrm>
            <a:prstGeom prst="rect">
              <a:avLst/>
            </a:prstGeom>
            <a:noFill/>
          </p:spPr>
          <p:txBody>
            <a:bodyPr wrap="square">
              <a:spAutoFit/>
            </a:bodyPr>
            <a:lstStyle/>
            <a:p>
              <a:pPr algn="ctr"/>
              <a:r>
                <a:rPr lang="th-TH" sz="2333" b="1" dirty="0">
                  <a:solidFill>
                    <a:sysClr val="windowText" lastClr="000000"/>
                  </a:solidFill>
                  <a:latin typeface="Chulabhorn Likit Text" panose="00000500000000000000" pitchFamily="50" charset="-34"/>
                  <a:cs typeface="Chulabhorn Likit Text" panose="00000500000000000000" pitchFamily="50" charset="-34"/>
                </a:rPr>
                <a:t>กิจกรรมที่ 1</a:t>
              </a:r>
              <a:endParaRPr lang="en-US" sz="2333"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142" name="กล่องข้อความ 141">
              <a:extLst>
                <a:ext uri="{FF2B5EF4-FFF2-40B4-BE49-F238E27FC236}">
                  <a16:creationId xmlns:a16="http://schemas.microsoft.com/office/drawing/2014/main" id="{EC5DE94A-563A-C828-DC6D-7C54C7F50B0E}"/>
                </a:ext>
              </a:extLst>
            </p:cNvPr>
            <p:cNvSpPr txBox="1"/>
            <p:nvPr/>
          </p:nvSpPr>
          <p:spPr>
            <a:xfrm>
              <a:off x="5746290" y="2340714"/>
              <a:ext cx="1960082" cy="480132"/>
            </a:xfrm>
            <a:prstGeom prst="rect">
              <a:avLst/>
            </a:prstGeom>
            <a:noFill/>
          </p:spPr>
          <p:txBody>
            <a:bodyPr wrap="square">
              <a:spAutoFit/>
            </a:bodyPr>
            <a:lstStyle/>
            <a:p>
              <a:pPr algn="ctr"/>
              <a:r>
                <a:rPr lang="th-TH" sz="2000" b="1" dirty="0">
                  <a:solidFill>
                    <a:sysClr val="windowText" lastClr="000000"/>
                  </a:solidFill>
                  <a:latin typeface="Chulabhorn Likit Text" panose="00000500000000000000" pitchFamily="50" charset="-34"/>
                  <a:cs typeface="Chulabhorn Likit Text" panose="00000500000000000000" pitchFamily="50" charset="-34"/>
                </a:rPr>
                <a:t>กิจกรรมที่ 2</a:t>
              </a:r>
              <a:endParaRPr lang="en-US" sz="2000"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143" name="กล่องข้อความ 142">
              <a:extLst>
                <a:ext uri="{FF2B5EF4-FFF2-40B4-BE49-F238E27FC236}">
                  <a16:creationId xmlns:a16="http://schemas.microsoft.com/office/drawing/2014/main" id="{0E86AD8E-AFD5-332B-E299-04D5D7036849}"/>
                </a:ext>
              </a:extLst>
            </p:cNvPr>
            <p:cNvSpPr txBox="1"/>
            <p:nvPr/>
          </p:nvSpPr>
          <p:spPr>
            <a:xfrm>
              <a:off x="8635150" y="2369259"/>
              <a:ext cx="1960082" cy="480132"/>
            </a:xfrm>
            <a:prstGeom prst="rect">
              <a:avLst/>
            </a:prstGeom>
            <a:noFill/>
          </p:spPr>
          <p:txBody>
            <a:bodyPr wrap="square">
              <a:spAutoFit/>
            </a:bodyPr>
            <a:lstStyle/>
            <a:p>
              <a:pPr algn="ctr"/>
              <a:r>
                <a:rPr lang="th-TH" sz="2000" b="1" dirty="0">
                  <a:solidFill>
                    <a:sysClr val="windowText" lastClr="000000"/>
                  </a:solidFill>
                  <a:latin typeface="Chulabhorn Likit Text" panose="00000500000000000000" pitchFamily="50" charset="-34"/>
                  <a:cs typeface="Chulabhorn Likit Text" panose="00000500000000000000" pitchFamily="50" charset="-34"/>
                </a:rPr>
                <a:t>กิจกรรมที่ 3</a:t>
              </a:r>
              <a:endParaRPr lang="en-US" sz="2000"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145" name="กล่องข้อความ 144">
              <a:extLst>
                <a:ext uri="{FF2B5EF4-FFF2-40B4-BE49-F238E27FC236}">
                  <a16:creationId xmlns:a16="http://schemas.microsoft.com/office/drawing/2014/main" id="{9D967D48-FE87-6403-3C5D-8A07BD1479B9}"/>
                </a:ext>
              </a:extLst>
            </p:cNvPr>
            <p:cNvSpPr txBox="1"/>
            <p:nvPr/>
          </p:nvSpPr>
          <p:spPr>
            <a:xfrm>
              <a:off x="2510661" y="3131774"/>
              <a:ext cx="2423244" cy="2310557"/>
            </a:xfrm>
            <a:prstGeom prst="rect">
              <a:avLst/>
            </a:prstGeom>
            <a:noFill/>
          </p:spPr>
          <p:txBody>
            <a:bodyPr wrap="square">
              <a:spAutoFit/>
            </a:bodyPr>
            <a:lstStyle/>
            <a:p>
              <a:pPr algn="thaiDist"/>
              <a:r>
                <a:rPr lang="th-TH" sz="1083" b="1" dirty="0">
                  <a:solidFill>
                    <a:sysClr val="windowText" lastClr="000000"/>
                  </a:solidFill>
                  <a:latin typeface="Chulabhorn Likit Text" panose="00000500000000000000" pitchFamily="50" charset="-34"/>
                  <a:cs typeface="Chulabhorn Likit Text" panose="00000500000000000000" pitchFamily="50" charset="-34"/>
                </a:rPr>
                <a:t>การจัดนิทรรศการผ้ามหาอำนาจ และผ้าเอกลักษณ์ของแต่ละอำเภอ, นิทรรศการน้อมนำแนวพระราชดำระฯ สู่การปฏิบัติการปลูกผักสวนครัว เพื่อสร้างความมั่นคงทางอาหาร </a:t>
              </a:r>
              <a:r>
                <a:rPr lang="th-TH" sz="1083" b="1" dirty="0" smtClean="0">
                  <a:solidFill>
                    <a:sysClr val="windowText" lastClr="000000"/>
                  </a:solidFill>
                  <a:latin typeface="Chulabhorn Likit Text" panose="00000500000000000000" pitchFamily="50" charset="-34"/>
                  <a:cs typeface="Chulabhorn Likit Text" panose="00000500000000000000" pitchFamily="50" charset="-34"/>
                </a:rPr>
                <a:t>นิทรรศการ</a:t>
              </a:r>
              <a:r>
                <a:rPr lang="th-TH" sz="1083" b="1" spc="-30" dirty="0">
                  <a:solidFill>
                    <a:sysClr val="windowText" lastClr="000000"/>
                  </a:solidFill>
                  <a:latin typeface="Chulabhorn Likit Text" panose="00000500000000000000" pitchFamily="50" charset="-34"/>
                  <a:cs typeface="Chulabhorn Likit Text" panose="00000500000000000000" pitchFamily="50" charset="-34"/>
                </a:rPr>
                <a:t>โคก หนอง นา </a:t>
              </a:r>
              <a:r>
                <a:rPr lang="th-TH" sz="1083" b="1" spc="-30" dirty="0" smtClean="0">
                  <a:solidFill>
                    <a:sysClr val="windowText" lastClr="000000"/>
                  </a:solidFill>
                  <a:latin typeface="Chulabhorn Likit Text" panose="00000500000000000000" pitchFamily="50" charset="-34"/>
                  <a:cs typeface="Chulabhorn Likit Text" panose="00000500000000000000" pitchFamily="50" charset="-34"/>
                </a:rPr>
                <a:t>โมเดล นิทรรศการ </a:t>
              </a:r>
              <a:r>
                <a:rPr lang="th-TH" sz="1083" b="1" spc="-70" dirty="0">
                  <a:solidFill>
                    <a:sysClr val="windowText" lastClr="000000"/>
                  </a:solidFill>
                  <a:latin typeface="Chulabhorn Likit Text" panose="00000500000000000000" pitchFamily="50" charset="-34"/>
                  <a:cs typeface="Chulabhorn Likit Text" panose="00000500000000000000" pitchFamily="50" charset="-34"/>
                </a:rPr>
                <a:t>ของกลุ่มอาชีพที่</a:t>
              </a:r>
              <a:r>
                <a:rPr lang="th-TH" sz="1083" b="1" spc="-70" dirty="0" smtClean="0">
                  <a:solidFill>
                    <a:sysClr val="windowText" lastClr="000000"/>
                  </a:solidFill>
                  <a:latin typeface="Chulabhorn Likit Text" panose="00000500000000000000" pitchFamily="50" charset="-34"/>
                  <a:cs typeface="Chulabhorn Likit Text" panose="00000500000000000000" pitchFamily="50" charset="-34"/>
                </a:rPr>
                <a:t>ประสบความสำเร็จ </a:t>
              </a:r>
              <a:r>
                <a:rPr lang="th-TH" sz="1083" b="1" dirty="0">
                  <a:solidFill>
                    <a:sysClr val="windowText" lastClr="000000"/>
                  </a:solidFill>
                  <a:latin typeface="Chulabhorn Likit Text" panose="00000500000000000000" pitchFamily="50" charset="-34"/>
                  <a:cs typeface="Chulabhorn Likit Text" panose="00000500000000000000" pitchFamily="50" charset="-34"/>
                </a:rPr>
                <a:t>และการแสงผลงานสตรีและสินค้าอัตลักษณ์จังหวัดในภาคตะวันออกเฉียงเหนือ</a:t>
              </a:r>
              <a:endParaRPr lang="en-US" sz="1083"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147" name="กล่องข้อความ 146">
              <a:extLst>
                <a:ext uri="{FF2B5EF4-FFF2-40B4-BE49-F238E27FC236}">
                  <a16:creationId xmlns:a16="http://schemas.microsoft.com/office/drawing/2014/main" id="{D07A4640-7687-73B8-40EF-B7103B37800E}"/>
                </a:ext>
              </a:extLst>
            </p:cNvPr>
            <p:cNvSpPr txBox="1"/>
            <p:nvPr/>
          </p:nvSpPr>
          <p:spPr>
            <a:xfrm>
              <a:off x="5436567" y="3162914"/>
              <a:ext cx="2553657" cy="710733"/>
            </a:xfrm>
            <a:prstGeom prst="rect">
              <a:avLst/>
            </a:prstGeom>
            <a:noFill/>
          </p:spPr>
          <p:txBody>
            <a:bodyPr wrap="square">
              <a:spAutoFit/>
            </a:bodyPr>
            <a:lstStyle/>
            <a:p>
              <a:r>
                <a:rPr lang="th-TH" sz="1083" b="1" spc="-40" dirty="0">
                  <a:solidFill>
                    <a:sysClr val="windowText" lastClr="000000"/>
                  </a:solidFill>
                  <a:latin typeface="Chulabhorn Likit Text" panose="00000500000000000000" pitchFamily="50" charset="-34"/>
                  <a:cs typeface="Chulabhorn Likit Text" panose="00000500000000000000" pitchFamily="50" charset="-34"/>
                </a:rPr>
                <a:t>การพัฒนาศักยภาพคณะกรรมการ</a:t>
              </a:r>
              <a:r>
                <a:rPr lang="th-TH" sz="1083" b="1" dirty="0">
                  <a:solidFill>
                    <a:sysClr val="windowText" lastClr="000000"/>
                  </a:solidFill>
                  <a:latin typeface="Chulabhorn Likit Text" panose="00000500000000000000" pitchFamily="50" charset="-34"/>
                  <a:cs typeface="Chulabhorn Likit Text" panose="00000500000000000000" pitchFamily="50" charset="-34"/>
                </a:rPr>
                <a:t>พัฒนาสตรีภาค </a:t>
              </a:r>
              <a:r>
                <a:rPr lang="th-TH" sz="1083" b="1" spc="-70" dirty="0">
                  <a:solidFill>
                    <a:sysClr val="windowText" lastClr="000000"/>
                  </a:solidFill>
                  <a:latin typeface="Chulabhorn Likit Text" panose="00000500000000000000" pitchFamily="50" charset="-34"/>
                  <a:cs typeface="Chulabhorn Likit Text" panose="00000500000000000000" pitchFamily="50" charset="-34"/>
                </a:rPr>
                <a:t>(กพสภ.) </a:t>
              </a:r>
              <a:r>
                <a:rPr lang="th-TH" sz="1083" b="1" spc="-70" dirty="0" smtClean="0">
                  <a:solidFill>
                    <a:sysClr val="windowText" lastClr="000000"/>
                  </a:solidFill>
                  <a:latin typeface="Chulabhorn Likit Text" panose="00000500000000000000" pitchFamily="50" charset="-34"/>
                  <a:cs typeface="Chulabhorn Likit Text" panose="00000500000000000000" pitchFamily="50" charset="-34"/>
                </a:rPr>
                <a:t/>
              </a:r>
              <a:br>
                <a:rPr lang="th-TH" sz="1083" b="1" spc="-70" dirty="0" smtClean="0">
                  <a:solidFill>
                    <a:sysClr val="windowText" lastClr="000000"/>
                  </a:solidFill>
                  <a:latin typeface="Chulabhorn Likit Text" panose="00000500000000000000" pitchFamily="50" charset="-34"/>
                  <a:cs typeface="Chulabhorn Likit Text" panose="00000500000000000000" pitchFamily="50" charset="-34"/>
                </a:rPr>
              </a:br>
              <a:r>
                <a:rPr lang="th-TH" sz="1083" b="1" spc="-70" dirty="0" smtClean="0">
                  <a:solidFill>
                    <a:sysClr val="windowText" lastClr="000000"/>
                  </a:solidFill>
                  <a:latin typeface="Chulabhorn Likit Text" panose="00000500000000000000" pitchFamily="50" charset="-34"/>
                  <a:cs typeface="Chulabhorn Likit Text" panose="00000500000000000000" pitchFamily="50" charset="-34"/>
                </a:rPr>
                <a:t>ภาคตะวันออกเฉียงเหนือ</a:t>
              </a:r>
              <a:endParaRPr lang="en-US" sz="1083" b="1" spc="-70"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148" name="กล่องข้อความ 147">
              <a:extLst>
                <a:ext uri="{FF2B5EF4-FFF2-40B4-BE49-F238E27FC236}">
                  <a16:creationId xmlns:a16="http://schemas.microsoft.com/office/drawing/2014/main" id="{B3EA0D8B-5900-920C-32DB-B727308AA857}"/>
                </a:ext>
              </a:extLst>
            </p:cNvPr>
            <p:cNvSpPr txBox="1"/>
            <p:nvPr/>
          </p:nvSpPr>
          <p:spPr>
            <a:xfrm>
              <a:off x="8264822" y="3141310"/>
              <a:ext cx="2523606" cy="710733"/>
            </a:xfrm>
            <a:prstGeom prst="rect">
              <a:avLst/>
            </a:prstGeom>
            <a:noFill/>
          </p:spPr>
          <p:txBody>
            <a:bodyPr wrap="square">
              <a:spAutoFit/>
            </a:bodyPr>
            <a:lstStyle/>
            <a:p>
              <a:pPr algn="thaiDist"/>
              <a:r>
                <a:rPr lang="th-TH" sz="1083" b="1" dirty="0">
                  <a:solidFill>
                    <a:sysClr val="windowText" lastClr="000000"/>
                  </a:solidFill>
                  <a:latin typeface="Chulabhorn Likit Text" panose="00000500000000000000" pitchFamily="50" charset="-34"/>
                  <a:cs typeface="Chulabhorn Likit Text" panose="00000500000000000000" pitchFamily="50" charset="-34"/>
                </a:rPr>
                <a:t>การมอบรางวัลเชิดชูเกียรติกลุ่มอาชีพกองทุนพัฒนาบทบาทสตรีดีเด่น จังหวัดละ 1 กลุ่ม</a:t>
              </a:r>
            </a:p>
          </p:txBody>
        </p:sp>
      </p:grpSp>
      <p:sp>
        <p:nvSpPr>
          <p:cNvPr id="152" name="กล่องข้อความ 151">
            <a:extLst>
              <a:ext uri="{FF2B5EF4-FFF2-40B4-BE49-F238E27FC236}">
                <a16:creationId xmlns:a16="http://schemas.microsoft.com/office/drawing/2014/main" id="{FF4B4A53-C36D-4B92-8419-83D3CB598CD4}"/>
              </a:ext>
            </a:extLst>
          </p:cNvPr>
          <p:cNvSpPr txBox="1"/>
          <p:nvPr/>
        </p:nvSpPr>
        <p:spPr>
          <a:xfrm>
            <a:off x="136252" y="2678111"/>
            <a:ext cx="2276642" cy="728341"/>
          </a:xfrm>
          <a:prstGeom prst="rect">
            <a:avLst/>
          </a:prstGeom>
          <a:noFill/>
        </p:spPr>
        <p:txBody>
          <a:bodyPr wrap="square">
            <a:spAutoFit/>
          </a:bodyPr>
          <a:lstStyle/>
          <a:p>
            <a:pPr algn="ctr"/>
            <a:r>
              <a:rPr lang="th-TH" b="1" dirty="0">
                <a:solidFill>
                  <a:sysClr val="windowText" lastClr="000000"/>
                </a:solidFill>
                <a:latin typeface="Chulabhorn Likit Text" panose="00000500000000000000" pitchFamily="50" charset="-34"/>
                <a:cs typeface="Chulabhorn Likit Text" panose="00000500000000000000" pitchFamily="50" charset="-34"/>
              </a:rPr>
              <a:t>ขอรับงบประมาณ</a:t>
            </a:r>
          </a:p>
          <a:p>
            <a:pPr algn="ctr"/>
            <a:r>
              <a:rPr lang="th-TH" sz="2333" b="1" dirty="0">
                <a:solidFill>
                  <a:sysClr val="windowText" lastClr="000000"/>
                </a:solidFill>
                <a:latin typeface="Chulabhorn Likit Text" panose="00000500000000000000" pitchFamily="50" charset="-34"/>
                <a:cs typeface="Chulabhorn Likit Text" panose="00000500000000000000" pitchFamily="50" charset="-34"/>
              </a:rPr>
              <a:t>500,000 บาท</a:t>
            </a:r>
            <a:endParaRPr lang="en-US" sz="2333" b="1" dirty="0">
              <a:solidFill>
                <a:sysClr val="windowText" lastClr="000000"/>
              </a:solidFill>
              <a:latin typeface="Chulabhorn Likit Text" panose="00000500000000000000" pitchFamily="50" charset="-34"/>
              <a:cs typeface="Chulabhorn Likit Text" panose="00000500000000000000" pitchFamily="50" charset="-34"/>
            </a:endParaRPr>
          </a:p>
        </p:txBody>
      </p:sp>
      <p:grpSp>
        <p:nvGrpSpPr>
          <p:cNvPr id="60"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spc="-50" dirty="0" smtClean="0">
                  <a:solidFill>
                    <a:schemeClr val="bg1"/>
                  </a:solidFill>
                  <a:latin typeface="Chulabhorn Likit Text" panose="00000500000000000000" pitchFamily="50" charset="-34"/>
                  <a:cs typeface="Chulabhorn Likit Text" panose="00000500000000000000" pitchFamily="50" charset="-34"/>
                </a:rPr>
                <a:t>5.4 ขอ</a:t>
              </a:r>
              <a:r>
                <a:rPr lang="th-TH" sz="2000" b="1" spc="-50" dirty="0">
                  <a:solidFill>
                    <a:schemeClr val="bg1"/>
                  </a:solidFill>
                  <a:latin typeface="Chulabhorn Likit Text" panose="00000500000000000000" pitchFamily="50" charset="-34"/>
                  <a:cs typeface="Chulabhorn Likit Text" panose="00000500000000000000" pitchFamily="50" charset="-34"/>
                </a:rPr>
                <a:t>อนุมัติโครงการประเภทเงินอุดหนุน </a:t>
              </a:r>
              <a:r>
                <a:rPr lang="th-TH" sz="2000" b="1" spc="-50" dirty="0" smtClean="0">
                  <a:solidFill>
                    <a:schemeClr val="bg1"/>
                  </a:solidFill>
                  <a:latin typeface="Chulabhorn Likit Text" panose="00000500000000000000" pitchFamily="50" charset="-34"/>
                  <a:cs typeface="Chulabhorn Likit Text" panose="00000500000000000000" pitchFamily="50" charset="-34"/>
                </a:rPr>
                <a:t>(จังหวัดอำนาจเจริญ)</a:t>
              </a:r>
              <a:endParaRPr lang="th-TH" sz="20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40198715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10"/>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7"/>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26" name="กลุ่ม 25">
            <a:extLst>
              <a:ext uri="{FF2B5EF4-FFF2-40B4-BE49-F238E27FC236}">
                <a16:creationId xmlns:a16="http://schemas.microsoft.com/office/drawing/2014/main" id="{F694B5F1-9FCA-4E08-2AA2-87D07E771E5D}"/>
              </a:ext>
            </a:extLst>
          </p:cNvPr>
          <p:cNvGrpSpPr/>
          <p:nvPr/>
        </p:nvGrpSpPr>
        <p:grpSpPr>
          <a:xfrm>
            <a:off x="13275" y="786217"/>
            <a:ext cx="4987848" cy="1070433"/>
            <a:chOff x="778829" y="1101793"/>
            <a:chExt cx="6031919" cy="1738391"/>
          </a:xfrm>
        </p:grpSpPr>
        <p:sp>
          <p:nvSpPr>
            <p:cNvPr id="20" name="Rectangle 3">
              <a:extLst>
                <a:ext uri="{FF2B5EF4-FFF2-40B4-BE49-F238E27FC236}">
                  <a16:creationId xmlns:a16="http://schemas.microsoft.com/office/drawing/2014/main" id="{49656BAA-A392-04DD-25B3-B5E18A611D17}"/>
                </a:ext>
              </a:extLst>
            </p:cNvPr>
            <p:cNvSpPr/>
            <p:nvPr/>
          </p:nvSpPr>
          <p:spPr>
            <a:xfrm>
              <a:off x="2093128" y="1819289"/>
              <a:ext cx="4717620" cy="1020895"/>
            </a:xfrm>
            <a:custGeom>
              <a:avLst/>
              <a:gdLst/>
              <a:ahLst/>
              <a:cxnLst/>
              <a:rect l="l" t="t" r="r" b="b"/>
              <a:pathLst>
                <a:path w="3505200" h="1066800">
                  <a:moveTo>
                    <a:pt x="0" y="0"/>
                  </a:moveTo>
                  <a:lnTo>
                    <a:pt x="2895600" y="0"/>
                  </a:lnTo>
                  <a:lnTo>
                    <a:pt x="3505200" y="533400"/>
                  </a:lnTo>
                  <a:lnTo>
                    <a:pt x="2895600" y="1066800"/>
                  </a:lnTo>
                  <a:lnTo>
                    <a:pt x="0" y="1066800"/>
                  </a:lnTo>
                  <a:close/>
                </a:path>
              </a:pathLst>
            </a:custGeom>
            <a:solidFill>
              <a:srgbClr val="ED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 name="Isosceles Triangle 12">
              <a:extLst>
                <a:ext uri="{FF2B5EF4-FFF2-40B4-BE49-F238E27FC236}">
                  <a16:creationId xmlns:a16="http://schemas.microsoft.com/office/drawing/2014/main" id="{83EEA374-6E78-56C9-5A20-6DD16E0C0AC5}"/>
                </a:ext>
              </a:extLst>
            </p:cNvPr>
            <p:cNvSpPr/>
            <p:nvPr/>
          </p:nvSpPr>
          <p:spPr>
            <a:xfrm rot="3571468">
              <a:off x="2006526" y="1992161"/>
              <a:ext cx="552701" cy="700899"/>
            </a:xfrm>
            <a:custGeom>
              <a:avLst/>
              <a:gdLst>
                <a:gd name="connsiteX0" fmla="*/ 0 w 822266"/>
                <a:gd name="connsiteY0" fmla="*/ 695819 h 695819"/>
                <a:gd name="connsiteX1" fmla="*/ 411133 w 822266"/>
                <a:gd name="connsiteY1" fmla="*/ 0 h 695819"/>
                <a:gd name="connsiteX2" fmla="*/ 822266 w 822266"/>
                <a:gd name="connsiteY2" fmla="*/ 695819 h 695819"/>
                <a:gd name="connsiteX3" fmla="*/ 0 w 822266"/>
                <a:gd name="connsiteY3" fmla="*/ 695819 h 695819"/>
                <a:gd name="connsiteX0" fmla="*/ 0 w 822266"/>
                <a:gd name="connsiteY0" fmla="*/ 732033 h 732033"/>
                <a:gd name="connsiteX1" fmla="*/ 425212 w 822266"/>
                <a:gd name="connsiteY1" fmla="*/ 0 h 732033"/>
                <a:gd name="connsiteX2" fmla="*/ 822266 w 822266"/>
                <a:gd name="connsiteY2" fmla="*/ 732033 h 732033"/>
                <a:gd name="connsiteX3" fmla="*/ 0 w 822266"/>
                <a:gd name="connsiteY3" fmla="*/ 732033 h 732033"/>
                <a:gd name="connsiteX0" fmla="*/ 0 w 812286"/>
                <a:gd name="connsiteY0" fmla="*/ 702242 h 732033"/>
                <a:gd name="connsiteX1" fmla="*/ 415232 w 812286"/>
                <a:gd name="connsiteY1" fmla="*/ 0 h 732033"/>
                <a:gd name="connsiteX2" fmla="*/ 812286 w 812286"/>
                <a:gd name="connsiteY2" fmla="*/ 732033 h 732033"/>
                <a:gd name="connsiteX3" fmla="*/ 0 w 812286"/>
                <a:gd name="connsiteY3" fmla="*/ 702242 h 732033"/>
                <a:gd name="connsiteX0" fmla="*/ 0 w 644719"/>
                <a:gd name="connsiteY0" fmla="*/ 411439 h 732033"/>
                <a:gd name="connsiteX1" fmla="*/ 247665 w 644719"/>
                <a:gd name="connsiteY1" fmla="*/ 0 h 732033"/>
                <a:gd name="connsiteX2" fmla="*/ 644719 w 644719"/>
                <a:gd name="connsiteY2" fmla="*/ 732033 h 732033"/>
                <a:gd name="connsiteX3" fmla="*/ 0 w 644719"/>
                <a:gd name="connsiteY3" fmla="*/ 411439 h 732033"/>
                <a:gd name="connsiteX0" fmla="*/ 0 w 516520"/>
                <a:gd name="connsiteY0" fmla="*/ 411439 h 876201"/>
                <a:gd name="connsiteX1" fmla="*/ 247665 w 516520"/>
                <a:gd name="connsiteY1" fmla="*/ 0 h 876201"/>
                <a:gd name="connsiteX2" fmla="*/ 516520 w 516520"/>
                <a:gd name="connsiteY2" fmla="*/ 876201 h 876201"/>
                <a:gd name="connsiteX3" fmla="*/ 0 w 516520"/>
                <a:gd name="connsiteY3" fmla="*/ 411439 h 876201"/>
                <a:gd name="connsiteX0" fmla="*/ 0 w 568046"/>
                <a:gd name="connsiteY0" fmla="*/ 477990 h 876201"/>
                <a:gd name="connsiteX1" fmla="*/ 299191 w 568046"/>
                <a:gd name="connsiteY1" fmla="*/ 0 h 876201"/>
                <a:gd name="connsiteX2" fmla="*/ 568046 w 568046"/>
                <a:gd name="connsiteY2" fmla="*/ 876201 h 876201"/>
                <a:gd name="connsiteX3" fmla="*/ 0 w 568046"/>
                <a:gd name="connsiteY3" fmla="*/ 477990 h 876201"/>
                <a:gd name="connsiteX0" fmla="*/ 0 w 462415"/>
                <a:gd name="connsiteY0" fmla="*/ 477990 h 772604"/>
                <a:gd name="connsiteX1" fmla="*/ 299191 w 462415"/>
                <a:gd name="connsiteY1" fmla="*/ 0 h 772604"/>
                <a:gd name="connsiteX2" fmla="*/ 462415 w 462415"/>
                <a:gd name="connsiteY2" fmla="*/ 772604 h 772604"/>
                <a:gd name="connsiteX3" fmla="*/ 0 w 462415"/>
                <a:gd name="connsiteY3" fmla="*/ 477990 h 772604"/>
                <a:gd name="connsiteX0" fmla="*/ 0 w 460092"/>
                <a:gd name="connsiteY0" fmla="*/ 477990 h 762081"/>
                <a:gd name="connsiteX1" fmla="*/ 299191 w 460092"/>
                <a:gd name="connsiteY1" fmla="*/ 0 h 762081"/>
                <a:gd name="connsiteX2" fmla="*/ 460092 w 460092"/>
                <a:gd name="connsiteY2" fmla="*/ 762081 h 762081"/>
                <a:gd name="connsiteX3" fmla="*/ 0 w 460092"/>
                <a:gd name="connsiteY3" fmla="*/ 477990 h 762081"/>
              </a:gdLst>
              <a:ahLst/>
              <a:cxnLst>
                <a:cxn ang="0">
                  <a:pos x="connsiteX0" y="connsiteY0"/>
                </a:cxn>
                <a:cxn ang="0">
                  <a:pos x="connsiteX1" y="connsiteY1"/>
                </a:cxn>
                <a:cxn ang="0">
                  <a:pos x="connsiteX2" y="connsiteY2"/>
                </a:cxn>
                <a:cxn ang="0">
                  <a:pos x="connsiteX3" y="connsiteY3"/>
                </a:cxn>
              </a:cxnLst>
              <a:rect l="l" t="t" r="r" b="b"/>
              <a:pathLst>
                <a:path w="460092" h="762081">
                  <a:moveTo>
                    <a:pt x="0" y="477990"/>
                  </a:moveTo>
                  <a:lnTo>
                    <a:pt x="299191" y="0"/>
                  </a:lnTo>
                  <a:lnTo>
                    <a:pt x="460092" y="762081"/>
                  </a:lnTo>
                  <a:lnTo>
                    <a:pt x="0" y="477990"/>
                  </a:lnTo>
                  <a:close/>
                </a:path>
              </a:pathLst>
            </a:custGeom>
            <a:solidFill>
              <a:srgbClr val="DFC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 name="Flowchart: Process 25">
              <a:extLst>
                <a:ext uri="{FF2B5EF4-FFF2-40B4-BE49-F238E27FC236}">
                  <a16:creationId xmlns:a16="http://schemas.microsoft.com/office/drawing/2014/main" id="{C341B948-AB15-3342-0BE6-F55E6D5695F5}"/>
                </a:ext>
              </a:extLst>
            </p:cNvPr>
            <p:cNvSpPr/>
            <p:nvPr/>
          </p:nvSpPr>
          <p:spPr>
            <a:xfrm>
              <a:off x="778829" y="1101793"/>
              <a:ext cx="2041293" cy="1066800"/>
            </a:xfrm>
            <a:prstGeom prst="flowChartProcess">
              <a:avLst/>
            </a:prstGeom>
            <a:solidFill>
              <a:srgbClr val="EDDC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chemeClr val="tx1"/>
                  </a:solidFill>
                  <a:latin typeface="Chulabhorn Likit Text" panose="00000500000000000000" pitchFamily="50" charset="-34"/>
                  <a:cs typeface="Chulabhorn Likit Text" panose="00000500000000000000" pitchFamily="50" charset="-34"/>
                </a:rPr>
                <a:t>กรุงเทพมหานคร</a:t>
              </a:r>
              <a:endParaRPr lang="en-US" sz="1500" b="1" dirty="0">
                <a:solidFill>
                  <a:schemeClr val="tx1"/>
                </a:solidFill>
                <a:latin typeface="Chulabhorn Likit Text" panose="00000500000000000000" pitchFamily="50" charset="-34"/>
                <a:cs typeface="Chulabhorn Likit Text" panose="00000500000000000000" pitchFamily="50" charset="-34"/>
              </a:endParaRPr>
            </a:p>
          </p:txBody>
        </p:sp>
        <p:sp>
          <p:nvSpPr>
            <p:cNvPr id="24" name="Rectangle 35">
              <a:extLst>
                <a:ext uri="{FF2B5EF4-FFF2-40B4-BE49-F238E27FC236}">
                  <a16:creationId xmlns:a16="http://schemas.microsoft.com/office/drawing/2014/main" id="{1F31B43B-E711-3203-E5A1-521E86E6EE59}"/>
                </a:ext>
              </a:extLst>
            </p:cNvPr>
            <p:cNvSpPr/>
            <p:nvPr/>
          </p:nvSpPr>
          <p:spPr>
            <a:xfrm>
              <a:off x="2905934" y="2021642"/>
              <a:ext cx="3403144" cy="774739"/>
            </a:xfrm>
            <a:prstGeom prst="rect">
              <a:avLst/>
            </a:prstGeom>
          </p:spPr>
          <p:txBody>
            <a:bodyPr wrap="square">
              <a:spAutoFit/>
            </a:bodyPr>
            <a:lstStyle/>
            <a:p>
              <a:r>
                <a:rPr lang="th-TH" sz="1250" b="1" dirty="0">
                  <a:latin typeface="Chulabhorn Likit Text" panose="00000500000000000000" pitchFamily="50" charset="-34"/>
                  <a:cs typeface="Chulabhorn Likit Text" panose="00000500000000000000" pitchFamily="50" charset="-34"/>
                </a:rPr>
                <a:t>โครงการสร้างพลังเครือข่ายองค์กรสตรีในการพัฒนาคุณภาพชีวิตของสตรี</a:t>
              </a:r>
              <a:r>
                <a:rPr lang="en-US" sz="1250" b="1" dirty="0">
                  <a:latin typeface="Chulabhorn Likit Text" panose="00000500000000000000" pitchFamily="50" charset="-34"/>
                  <a:cs typeface="Chulabhorn Likit Text" panose="00000500000000000000" pitchFamily="50" charset="-34"/>
                </a:rPr>
                <a:t> </a:t>
              </a:r>
            </a:p>
          </p:txBody>
        </p:sp>
        <p:sp>
          <p:nvSpPr>
            <p:cNvPr id="25" name="Flowchart: Merge 38">
              <a:extLst>
                <a:ext uri="{FF2B5EF4-FFF2-40B4-BE49-F238E27FC236}">
                  <a16:creationId xmlns:a16="http://schemas.microsoft.com/office/drawing/2014/main" id="{A04DA25B-9732-8E98-49ED-74B899ED327A}"/>
                </a:ext>
              </a:extLst>
            </p:cNvPr>
            <p:cNvSpPr/>
            <p:nvPr/>
          </p:nvSpPr>
          <p:spPr>
            <a:xfrm rot="16200000">
              <a:off x="6221508" y="2174702"/>
              <a:ext cx="419100" cy="279304"/>
            </a:xfrm>
            <a:custGeom>
              <a:avLst/>
              <a:gdLst/>
              <a:ahLst/>
              <a:cxnLst/>
              <a:rect l="l" t="t" r="r" b="b"/>
              <a:pathLst>
                <a:path w="838200" h="558608">
                  <a:moveTo>
                    <a:pt x="0" y="0"/>
                  </a:moveTo>
                  <a:lnTo>
                    <a:pt x="77917" y="0"/>
                  </a:lnTo>
                  <a:lnTo>
                    <a:pt x="419100" y="454754"/>
                  </a:lnTo>
                  <a:lnTo>
                    <a:pt x="760283" y="0"/>
                  </a:lnTo>
                  <a:lnTo>
                    <a:pt x="838200" y="0"/>
                  </a:lnTo>
                  <a:lnTo>
                    <a:pt x="419100" y="558608"/>
                  </a:lnTo>
                  <a:close/>
                </a:path>
              </a:pathLst>
            </a:custGeom>
            <a:solidFill>
              <a:srgbClr val="C28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94" name="Group 90">
            <a:extLst>
              <a:ext uri="{FF2B5EF4-FFF2-40B4-BE49-F238E27FC236}">
                <a16:creationId xmlns:a16="http://schemas.microsoft.com/office/drawing/2014/main" id="{26313BCA-C923-034C-F65B-0F26EEC06F89}"/>
              </a:ext>
            </a:extLst>
          </p:cNvPr>
          <p:cNvGrpSpPr/>
          <p:nvPr/>
        </p:nvGrpSpPr>
        <p:grpSpPr>
          <a:xfrm>
            <a:off x="5247348" y="1243560"/>
            <a:ext cx="1857054" cy="596294"/>
            <a:chOff x="6260638" y="1009558"/>
            <a:chExt cx="2228465" cy="715553"/>
          </a:xfrm>
          <a:solidFill>
            <a:srgbClr val="FDE2E4"/>
          </a:solidFill>
        </p:grpSpPr>
        <p:sp>
          <p:nvSpPr>
            <p:cNvPr id="119" name="Freeform: Shape 100">
              <a:extLst>
                <a:ext uri="{FF2B5EF4-FFF2-40B4-BE49-F238E27FC236}">
                  <a16:creationId xmlns:a16="http://schemas.microsoft.com/office/drawing/2014/main" id="{80D8D2F4-795E-0A36-8150-48EB5B534A75}"/>
                </a:ext>
              </a:extLst>
            </p:cNvPr>
            <p:cNvSpPr/>
            <p:nvPr/>
          </p:nvSpPr>
          <p:spPr>
            <a:xfrm>
              <a:off x="6260638" y="1009558"/>
              <a:ext cx="2228465" cy="715553"/>
            </a:xfrm>
            <a:custGeom>
              <a:avLst/>
              <a:gdLst>
                <a:gd name="connsiteX0" fmla="*/ 0 w 2243730"/>
                <a:gd name="connsiteY0" fmla="*/ 0 h 715553"/>
                <a:gd name="connsiteX1" fmla="*/ 1885954 w 2243730"/>
                <a:gd name="connsiteY1" fmla="*/ 0 h 715553"/>
                <a:gd name="connsiteX2" fmla="*/ 2243730 w 2243730"/>
                <a:gd name="connsiteY2" fmla="*/ 357777 h 715553"/>
                <a:gd name="connsiteX3" fmla="*/ 1885954 w 2243730"/>
                <a:gd name="connsiteY3" fmla="*/ 715553 h 715553"/>
                <a:gd name="connsiteX4" fmla="*/ 0 w 2243730"/>
                <a:gd name="connsiteY4" fmla="*/ 715553 h 715553"/>
                <a:gd name="connsiteX5" fmla="*/ 357776 w 2243730"/>
                <a:gd name="connsiteY5" fmla="*/ 357777 h 715553"/>
                <a:gd name="connsiteX6" fmla="*/ 0 w 2243730"/>
                <a:gd name="connsiteY6" fmla="*/ 0 h 7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730" h="715553">
                  <a:moveTo>
                    <a:pt x="0" y="0"/>
                  </a:moveTo>
                  <a:lnTo>
                    <a:pt x="1885954" y="0"/>
                  </a:lnTo>
                  <a:lnTo>
                    <a:pt x="2243730" y="357777"/>
                  </a:lnTo>
                  <a:lnTo>
                    <a:pt x="1885954" y="715553"/>
                  </a:lnTo>
                  <a:lnTo>
                    <a:pt x="0" y="715553"/>
                  </a:lnTo>
                  <a:lnTo>
                    <a:pt x="357776" y="35777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0" name="TextBox 101">
              <a:extLst>
                <a:ext uri="{FF2B5EF4-FFF2-40B4-BE49-F238E27FC236}">
                  <a16:creationId xmlns:a16="http://schemas.microsoft.com/office/drawing/2014/main" id="{660EE5AF-3620-BA40-33BF-2299CD09C8B8}"/>
                </a:ext>
              </a:extLst>
            </p:cNvPr>
            <p:cNvSpPr txBox="1"/>
            <p:nvPr/>
          </p:nvSpPr>
          <p:spPr>
            <a:xfrm>
              <a:off x="6608153" y="1068624"/>
              <a:ext cx="1600197" cy="572465"/>
            </a:xfrm>
            <a:prstGeom prst="rect">
              <a:avLst/>
            </a:prstGeom>
            <a:grpFill/>
          </p:spPr>
          <p:txBody>
            <a:bodyPr wrap="square" rtlCol="0">
              <a:spAutoFit/>
            </a:bodyPr>
            <a:lstStyle/>
            <a:p>
              <a:pPr algn="ctr"/>
              <a:r>
                <a:rPr lang="th-TH" sz="1250" b="1" dirty="0">
                  <a:latin typeface="Chulabhorn Likit Text" panose="00000500000000000000" pitchFamily="50" charset="-34"/>
                  <a:ea typeface="PT Sans" panose="020B0503020203020204" pitchFamily="34" charset="0"/>
                  <a:cs typeface="Chulabhorn Likit Text" panose="00000500000000000000" pitchFamily="50" charset="-34"/>
                </a:rPr>
                <a:t>ระยะเวลาดำเนินการ 2 วัน</a:t>
              </a:r>
              <a:endParaRPr lang="en-US" sz="1250" b="1" dirty="0">
                <a:latin typeface="Chulabhorn Likit Text" panose="00000500000000000000" pitchFamily="50" charset="-34"/>
                <a:ea typeface="PT Sans" panose="020B0503020203020204" pitchFamily="34" charset="0"/>
                <a:cs typeface="Chulabhorn Likit Text" panose="00000500000000000000" pitchFamily="50" charset="-34"/>
              </a:endParaRPr>
            </a:p>
          </p:txBody>
        </p:sp>
      </p:grpSp>
      <p:grpSp>
        <p:nvGrpSpPr>
          <p:cNvPr id="110" name="Group 91">
            <a:extLst>
              <a:ext uri="{FF2B5EF4-FFF2-40B4-BE49-F238E27FC236}">
                <a16:creationId xmlns:a16="http://schemas.microsoft.com/office/drawing/2014/main" id="{05D783A8-BD57-CD58-6669-EFA9717D481E}"/>
              </a:ext>
            </a:extLst>
          </p:cNvPr>
          <p:cNvGrpSpPr/>
          <p:nvPr/>
        </p:nvGrpSpPr>
        <p:grpSpPr>
          <a:xfrm>
            <a:off x="7436439" y="1258627"/>
            <a:ext cx="1857054" cy="596294"/>
            <a:chOff x="8820752" y="994092"/>
            <a:chExt cx="2228465" cy="715553"/>
          </a:xfrm>
          <a:solidFill>
            <a:srgbClr val="C5DEDD"/>
          </a:solidFill>
        </p:grpSpPr>
        <p:sp>
          <p:nvSpPr>
            <p:cNvPr id="117" name="Freeform: Shape 98">
              <a:extLst>
                <a:ext uri="{FF2B5EF4-FFF2-40B4-BE49-F238E27FC236}">
                  <a16:creationId xmlns:a16="http://schemas.microsoft.com/office/drawing/2014/main" id="{C4D431C8-85FB-47F3-B274-35F7CD650EA2}"/>
                </a:ext>
              </a:extLst>
            </p:cNvPr>
            <p:cNvSpPr/>
            <p:nvPr/>
          </p:nvSpPr>
          <p:spPr>
            <a:xfrm>
              <a:off x="8820752" y="994092"/>
              <a:ext cx="2228465" cy="715553"/>
            </a:xfrm>
            <a:custGeom>
              <a:avLst/>
              <a:gdLst>
                <a:gd name="connsiteX0" fmla="*/ 0 w 2243730"/>
                <a:gd name="connsiteY0" fmla="*/ 0 h 715553"/>
                <a:gd name="connsiteX1" fmla="*/ 1885954 w 2243730"/>
                <a:gd name="connsiteY1" fmla="*/ 0 h 715553"/>
                <a:gd name="connsiteX2" fmla="*/ 2243730 w 2243730"/>
                <a:gd name="connsiteY2" fmla="*/ 357777 h 715553"/>
                <a:gd name="connsiteX3" fmla="*/ 1885954 w 2243730"/>
                <a:gd name="connsiteY3" fmla="*/ 715553 h 715553"/>
                <a:gd name="connsiteX4" fmla="*/ 0 w 2243730"/>
                <a:gd name="connsiteY4" fmla="*/ 715553 h 715553"/>
                <a:gd name="connsiteX5" fmla="*/ 357776 w 2243730"/>
                <a:gd name="connsiteY5" fmla="*/ 357777 h 715553"/>
                <a:gd name="connsiteX6" fmla="*/ 0 w 2243730"/>
                <a:gd name="connsiteY6" fmla="*/ 0 h 7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3730" h="715553">
                  <a:moveTo>
                    <a:pt x="0" y="0"/>
                  </a:moveTo>
                  <a:lnTo>
                    <a:pt x="1885954" y="0"/>
                  </a:lnTo>
                  <a:lnTo>
                    <a:pt x="2243730" y="357777"/>
                  </a:lnTo>
                  <a:lnTo>
                    <a:pt x="1885954" y="715553"/>
                  </a:lnTo>
                  <a:lnTo>
                    <a:pt x="0" y="715553"/>
                  </a:lnTo>
                  <a:lnTo>
                    <a:pt x="357776" y="35777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8" name="TextBox 99">
              <a:extLst>
                <a:ext uri="{FF2B5EF4-FFF2-40B4-BE49-F238E27FC236}">
                  <a16:creationId xmlns:a16="http://schemas.microsoft.com/office/drawing/2014/main" id="{EC345964-CBBE-7684-51B1-B9386371B4B8}"/>
                </a:ext>
              </a:extLst>
            </p:cNvPr>
            <p:cNvSpPr txBox="1"/>
            <p:nvPr/>
          </p:nvSpPr>
          <p:spPr>
            <a:xfrm>
              <a:off x="9271724" y="1168332"/>
              <a:ext cx="1341046" cy="341632"/>
            </a:xfrm>
            <a:prstGeom prst="rect">
              <a:avLst/>
            </a:prstGeom>
            <a:grpFill/>
          </p:spPr>
          <p:txBody>
            <a:bodyPr wrap="square" rtlCol="0">
              <a:spAutoFit/>
            </a:bodyPr>
            <a:lstStyle/>
            <a:p>
              <a:pPr algn="ctr"/>
              <a:r>
                <a:rPr lang="th-TH" sz="1250" b="1" dirty="0">
                  <a:latin typeface="Chulabhorn Likit Text" panose="00000500000000000000" pitchFamily="50" charset="-34"/>
                  <a:ea typeface="PT Sans" panose="020B0503020203020204" pitchFamily="34" charset="0"/>
                  <a:cs typeface="Chulabhorn Likit Text" panose="00000500000000000000" pitchFamily="50" charset="-34"/>
                </a:rPr>
                <a:t>ส่วนกลาง</a:t>
              </a:r>
              <a:endParaRPr lang="en-US" sz="1250" b="1" dirty="0">
                <a:latin typeface="Chulabhorn Likit Text" panose="00000500000000000000" pitchFamily="50" charset="-34"/>
                <a:ea typeface="PT Sans" panose="020B0503020203020204" pitchFamily="34" charset="0"/>
                <a:cs typeface="Chulabhorn Likit Text" panose="00000500000000000000" pitchFamily="50" charset="-34"/>
              </a:endParaRPr>
            </a:p>
          </p:txBody>
        </p:sp>
      </p:grpSp>
      <p:grpSp>
        <p:nvGrpSpPr>
          <p:cNvPr id="149" name="กลุ่ม 148">
            <a:extLst>
              <a:ext uri="{FF2B5EF4-FFF2-40B4-BE49-F238E27FC236}">
                <a16:creationId xmlns:a16="http://schemas.microsoft.com/office/drawing/2014/main" id="{4BEBF2AE-9C8E-C031-B725-C4892C90B93B}"/>
              </a:ext>
            </a:extLst>
          </p:cNvPr>
          <p:cNvGrpSpPr/>
          <p:nvPr/>
        </p:nvGrpSpPr>
        <p:grpSpPr>
          <a:xfrm>
            <a:off x="4043378" y="2371377"/>
            <a:ext cx="3810000" cy="1533113"/>
            <a:chOff x="2415446" y="2145269"/>
            <a:chExt cx="4572000" cy="1839735"/>
          </a:xfrm>
        </p:grpSpPr>
        <p:grpSp>
          <p:nvGrpSpPr>
            <p:cNvPr id="123" name="Google Shape;559;p24">
              <a:extLst>
                <a:ext uri="{FF2B5EF4-FFF2-40B4-BE49-F238E27FC236}">
                  <a16:creationId xmlns:a16="http://schemas.microsoft.com/office/drawing/2014/main" id="{1BA31B80-93A0-8371-07FF-0975A99CE2BA}"/>
                </a:ext>
              </a:extLst>
            </p:cNvPr>
            <p:cNvGrpSpPr/>
            <p:nvPr/>
          </p:nvGrpSpPr>
          <p:grpSpPr>
            <a:xfrm>
              <a:off x="2415446" y="2145269"/>
              <a:ext cx="4572000" cy="1839735"/>
              <a:chOff x="465575" y="1273813"/>
              <a:chExt cx="3290172" cy="1379801"/>
            </a:xfrm>
          </p:grpSpPr>
          <p:sp>
            <p:nvSpPr>
              <p:cNvPr id="136" name="Google Shape;572;p24">
                <a:extLst>
                  <a:ext uri="{FF2B5EF4-FFF2-40B4-BE49-F238E27FC236}">
                    <a16:creationId xmlns:a16="http://schemas.microsoft.com/office/drawing/2014/main" id="{BC02A6E0-1A95-7F35-9868-970ECA551B1C}"/>
                  </a:ext>
                </a:extLst>
              </p:cNvPr>
              <p:cNvSpPr/>
              <p:nvPr/>
            </p:nvSpPr>
            <p:spPr>
              <a:xfrm>
                <a:off x="465575" y="1279524"/>
                <a:ext cx="3290172" cy="1374090"/>
              </a:xfrm>
              <a:prstGeom prst="round2DiagRect">
                <a:avLst>
                  <a:gd name="adj1" fmla="val 38588"/>
                  <a:gd name="adj2" fmla="val 0"/>
                </a:avLst>
              </a:prstGeom>
              <a:solidFill>
                <a:srgbClr val="ECF2FF"/>
              </a:solidFill>
              <a:ln>
                <a:noFill/>
              </a:ln>
            </p:spPr>
            <p:txBody>
              <a:bodyPr spcFirstLastPara="1" wrap="square" lIns="101583" tIns="101583" rIns="101583" bIns="101583" anchor="ctr" anchorCtr="0">
                <a:noAutofit/>
              </a:bodyPr>
              <a:lstStyle/>
              <a:p>
                <a:endParaRPr sz="3111"/>
              </a:p>
            </p:txBody>
          </p:sp>
          <p:sp>
            <p:nvSpPr>
              <p:cNvPr id="137" name="Google Shape;573;p24">
                <a:extLst>
                  <a:ext uri="{FF2B5EF4-FFF2-40B4-BE49-F238E27FC236}">
                    <a16:creationId xmlns:a16="http://schemas.microsoft.com/office/drawing/2014/main" id="{D390F6FF-B9F1-0792-20BA-CC2D616F54E3}"/>
                  </a:ext>
                </a:extLst>
              </p:cNvPr>
              <p:cNvSpPr/>
              <p:nvPr/>
            </p:nvSpPr>
            <p:spPr>
              <a:xfrm>
                <a:off x="465575" y="1273813"/>
                <a:ext cx="1907099" cy="680956"/>
              </a:xfrm>
              <a:prstGeom prst="round2DiagRect">
                <a:avLst>
                  <a:gd name="adj1" fmla="val 40929"/>
                  <a:gd name="adj2" fmla="val 0"/>
                </a:avLst>
              </a:prstGeom>
              <a:solidFill>
                <a:srgbClr val="E3DFFD"/>
              </a:solidFill>
              <a:ln>
                <a:noFill/>
              </a:ln>
            </p:spPr>
            <p:txBody>
              <a:bodyPr spcFirstLastPara="1" wrap="square" lIns="101583" tIns="101583" rIns="101583" bIns="101583" anchor="ctr" anchorCtr="0">
                <a:noAutofit/>
              </a:bodyPr>
              <a:lstStyle/>
              <a:p>
                <a:endParaRPr sz="3111">
                  <a:solidFill>
                    <a:sysClr val="windowText" lastClr="000000"/>
                  </a:solidFill>
                </a:endParaRPr>
              </a:p>
            </p:txBody>
          </p:sp>
        </p:grpSp>
        <p:sp>
          <p:nvSpPr>
            <p:cNvPr id="141" name="กล่องข้อความ 140">
              <a:extLst>
                <a:ext uri="{FF2B5EF4-FFF2-40B4-BE49-F238E27FC236}">
                  <a16:creationId xmlns:a16="http://schemas.microsoft.com/office/drawing/2014/main" id="{23AB75D0-080F-4999-CA3A-D87E0546B61B}"/>
                </a:ext>
              </a:extLst>
            </p:cNvPr>
            <p:cNvSpPr txBox="1"/>
            <p:nvPr/>
          </p:nvSpPr>
          <p:spPr>
            <a:xfrm>
              <a:off x="2841124" y="2367912"/>
              <a:ext cx="1914790" cy="541610"/>
            </a:xfrm>
            <a:prstGeom prst="rect">
              <a:avLst/>
            </a:prstGeom>
            <a:noFill/>
          </p:spPr>
          <p:txBody>
            <a:bodyPr wrap="square">
              <a:spAutoFit/>
            </a:bodyPr>
            <a:lstStyle/>
            <a:p>
              <a:r>
                <a:rPr lang="th-TH" sz="2333" b="1" dirty="0" smtClean="0">
                  <a:solidFill>
                    <a:sysClr val="windowText" lastClr="000000"/>
                  </a:solidFill>
                  <a:latin typeface="Chulabhorn Likit Text" panose="00000500000000000000" pitchFamily="50" charset="-34"/>
                  <a:cs typeface="Chulabhorn Likit Text" panose="00000500000000000000" pitchFamily="50" charset="-34"/>
                </a:rPr>
                <a:t>กิจกรรม</a:t>
              </a:r>
              <a:endParaRPr lang="en-US" sz="2333" b="1" dirty="0">
                <a:solidFill>
                  <a:sysClr val="windowText" lastClr="000000"/>
                </a:solidFill>
                <a:latin typeface="Chulabhorn Likit Text" panose="00000500000000000000" pitchFamily="50" charset="-34"/>
                <a:cs typeface="Chulabhorn Likit Text" panose="00000500000000000000" pitchFamily="50" charset="-34"/>
              </a:endParaRPr>
            </a:p>
          </p:txBody>
        </p:sp>
        <p:sp>
          <p:nvSpPr>
            <p:cNvPr id="145" name="กล่องข้อความ 144">
              <a:extLst>
                <a:ext uri="{FF2B5EF4-FFF2-40B4-BE49-F238E27FC236}">
                  <a16:creationId xmlns:a16="http://schemas.microsoft.com/office/drawing/2014/main" id="{9D967D48-FE87-6403-3C5D-8A07BD1479B9}"/>
                </a:ext>
              </a:extLst>
            </p:cNvPr>
            <p:cNvSpPr txBox="1"/>
            <p:nvPr/>
          </p:nvSpPr>
          <p:spPr>
            <a:xfrm>
              <a:off x="2545413" y="3233808"/>
              <a:ext cx="4421002" cy="572465"/>
            </a:xfrm>
            <a:prstGeom prst="rect">
              <a:avLst/>
            </a:prstGeom>
            <a:noFill/>
          </p:spPr>
          <p:txBody>
            <a:bodyPr wrap="square">
              <a:spAutoFit/>
            </a:bodyPr>
            <a:lstStyle/>
            <a:p>
              <a:r>
                <a:rPr lang="th-TH" sz="1250" b="1" dirty="0">
                  <a:solidFill>
                    <a:sysClr val="windowText" lastClr="000000"/>
                  </a:solidFill>
                  <a:latin typeface="Chulabhorn Likit Text" panose="00000500000000000000" pitchFamily="50" charset="-34"/>
                  <a:cs typeface="Chulabhorn Likit Text" panose="00000500000000000000" pitchFamily="50" charset="-34"/>
                </a:rPr>
                <a:t>สร้างพลังเครือข่ายองค์กรสตรีในการพัฒนาคุณภาพชีวิตของสตรี</a:t>
              </a:r>
              <a:endParaRPr lang="en-US" sz="1250" b="1" dirty="0">
                <a:solidFill>
                  <a:sysClr val="windowText" lastClr="000000"/>
                </a:solidFill>
                <a:latin typeface="Chulabhorn Likit Text" panose="00000500000000000000" pitchFamily="50" charset="-34"/>
                <a:cs typeface="Chulabhorn Likit Text" panose="00000500000000000000" pitchFamily="50" charset="-34"/>
              </a:endParaRPr>
            </a:p>
          </p:txBody>
        </p:sp>
      </p:grpSp>
      <p:sp>
        <p:nvSpPr>
          <p:cNvPr id="152" name="กล่องข้อความ 151">
            <a:extLst>
              <a:ext uri="{FF2B5EF4-FFF2-40B4-BE49-F238E27FC236}">
                <a16:creationId xmlns:a16="http://schemas.microsoft.com/office/drawing/2014/main" id="{FF4B4A53-C36D-4B92-8419-83D3CB598CD4}"/>
              </a:ext>
            </a:extLst>
          </p:cNvPr>
          <p:cNvSpPr txBox="1"/>
          <p:nvPr/>
        </p:nvSpPr>
        <p:spPr>
          <a:xfrm>
            <a:off x="749212" y="2821310"/>
            <a:ext cx="2276642" cy="728341"/>
          </a:xfrm>
          <a:prstGeom prst="rect">
            <a:avLst/>
          </a:prstGeom>
          <a:noFill/>
        </p:spPr>
        <p:txBody>
          <a:bodyPr wrap="square">
            <a:spAutoFit/>
          </a:bodyPr>
          <a:lstStyle/>
          <a:p>
            <a:pPr algn="ctr"/>
            <a:r>
              <a:rPr lang="th-TH" b="1" dirty="0">
                <a:latin typeface="Chulabhorn Likit Text" panose="00000500000000000000" pitchFamily="50" charset="-34"/>
                <a:cs typeface="Chulabhorn Likit Text" panose="00000500000000000000" pitchFamily="50" charset="-34"/>
              </a:rPr>
              <a:t>ขอรับงบประมาณ</a:t>
            </a:r>
          </a:p>
          <a:p>
            <a:pPr algn="ctr"/>
            <a:r>
              <a:rPr lang="th-TH" sz="2333" b="1" dirty="0" smtClean="0">
                <a:latin typeface="Chulabhorn Likit Text" panose="00000500000000000000" pitchFamily="50" charset="-34"/>
                <a:cs typeface="Chulabhorn Likit Text" panose="00000500000000000000" pitchFamily="50" charset="-34"/>
              </a:rPr>
              <a:t>587,800 บาท</a:t>
            </a:r>
            <a:endParaRPr lang="en-US" sz="2333" b="1" dirty="0">
              <a:latin typeface="Chulabhorn Likit Text" panose="00000500000000000000" pitchFamily="50" charset="-34"/>
              <a:cs typeface="Chulabhorn Likit Text" panose="00000500000000000000" pitchFamily="50" charset="-34"/>
            </a:endParaRPr>
          </a:p>
        </p:txBody>
      </p:sp>
      <p:grpSp>
        <p:nvGrpSpPr>
          <p:cNvPr id="52"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5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spc="-50" dirty="0" smtClean="0">
                  <a:solidFill>
                    <a:schemeClr val="bg1"/>
                  </a:solidFill>
                  <a:latin typeface="Chulabhorn Likit Text" panose="00000500000000000000" pitchFamily="50" charset="-34"/>
                  <a:cs typeface="Chulabhorn Likit Text" panose="00000500000000000000" pitchFamily="50" charset="-34"/>
                </a:rPr>
                <a:t>5.4 ขอ</a:t>
              </a:r>
              <a:r>
                <a:rPr lang="th-TH" sz="2000" b="1" spc="-50" dirty="0">
                  <a:solidFill>
                    <a:schemeClr val="bg1"/>
                  </a:solidFill>
                  <a:latin typeface="Chulabhorn Likit Text" panose="00000500000000000000" pitchFamily="50" charset="-34"/>
                  <a:cs typeface="Chulabhorn Likit Text" panose="00000500000000000000" pitchFamily="50" charset="-34"/>
                </a:rPr>
                <a:t>อนุมัติโครงการประเภทเงินอุดหนุน </a:t>
              </a:r>
              <a:r>
                <a:rPr lang="th-TH" sz="2000" b="1" spc="-50" dirty="0" smtClean="0">
                  <a:solidFill>
                    <a:schemeClr val="bg1"/>
                  </a:solidFill>
                  <a:latin typeface="Chulabhorn Likit Text" panose="00000500000000000000" pitchFamily="50" charset="-34"/>
                  <a:cs typeface="Chulabhorn Likit Text" panose="00000500000000000000" pitchFamily="50" charset="-34"/>
                </a:rPr>
                <a:t>(กรุงเทพมหานคร)</a:t>
              </a:r>
              <a:endParaRPr lang="th-TH" sz="20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166505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0144309"/>
              </p:ext>
            </p:extLst>
          </p:nvPr>
        </p:nvGraphicFramePr>
        <p:xfrm>
          <a:off x="254684" y="719675"/>
          <a:ext cx="9702158" cy="4525782"/>
        </p:xfrm>
        <a:graphic>
          <a:graphicData uri="http://schemas.openxmlformats.org/drawingml/2006/table">
            <a:tbl>
              <a:tblPr firstRow="1" firstCol="1" bandRow="1">
                <a:tableStyleId>{5C22544A-7EE6-4342-B048-85BDC9FD1C3A}</a:tableStyleId>
              </a:tblPr>
              <a:tblGrid>
                <a:gridCol w="4726064">
                  <a:extLst>
                    <a:ext uri="{9D8B030D-6E8A-4147-A177-3AD203B41FA5}">
                      <a16:colId xmlns:a16="http://schemas.microsoft.com/office/drawing/2014/main" val="2931929888"/>
                    </a:ext>
                  </a:extLst>
                </a:gridCol>
                <a:gridCol w="4976094">
                  <a:extLst>
                    <a:ext uri="{9D8B030D-6E8A-4147-A177-3AD203B41FA5}">
                      <a16:colId xmlns:a16="http://schemas.microsoft.com/office/drawing/2014/main" val="4135339946"/>
                    </a:ext>
                  </a:extLst>
                </a:gridCol>
              </a:tblGrid>
              <a:tr h="813521">
                <a:tc gridSpan="2">
                  <a:txBody>
                    <a:bodyPr/>
                    <a:lstStyle/>
                    <a:p>
                      <a:pPr algn="ctr">
                        <a:lnSpc>
                          <a:spcPct val="130000"/>
                        </a:lnSpc>
                      </a:pPr>
                      <a:r>
                        <a:rPr lang="th-TH" sz="1600" b="1" i="0" u="sng" kern="1200" dirty="0">
                          <a:solidFill>
                            <a:schemeClr val="tx1"/>
                          </a:solidFill>
                          <a:effectLst/>
                          <a:latin typeface="Chulabhorn Likit Text" panose="00000500000000000000" pitchFamily="50" charset="-34"/>
                          <a:ea typeface="+mn-ea"/>
                          <a:cs typeface="Chulabhorn Likit Text" panose="00000500000000000000" pitchFamily="50" charset="-34"/>
                        </a:rPr>
                        <a:t>ระเบียบวาระที่ </a:t>
                      </a:r>
                      <a:r>
                        <a:rPr lang="en-US" sz="1600" b="1" i="0" u="sng" kern="1200" dirty="0">
                          <a:solidFill>
                            <a:schemeClr val="tx1"/>
                          </a:solidFill>
                          <a:effectLst/>
                          <a:latin typeface="Chulabhorn Likit Text" panose="00000500000000000000" pitchFamily="50" charset="-34"/>
                          <a:ea typeface="+mn-ea"/>
                          <a:cs typeface="Chulabhorn Likit Text" panose="00000500000000000000" pitchFamily="50" charset="-34"/>
                        </a:rPr>
                        <a:t>4  </a:t>
                      </a:r>
                      <a:r>
                        <a:rPr lang="th-TH" sz="1600" b="1" i="0" u="sng" kern="1200" dirty="0">
                          <a:solidFill>
                            <a:schemeClr val="tx1"/>
                          </a:solidFill>
                          <a:effectLst/>
                          <a:latin typeface="Chulabhorn Likit Text" panose="00000500000000000000" pitchFamily="50" charset="-34"/>
                          <a:ea typeface="+mn-ea"/>
                          <a:cs typeface="Chulabhorn Likit Text" panose="00000500000000000000" pitchFamily="50" charset="-34"/>
                        </a:rPr>
                        <a:t>เรื่องเพื่อทราบ</a:t>
                      </a:r>
                      <a:endParaRPr lang="en-US" sz="1600" b="1" i="0" u="sng" kern="1200" dirty="0">
                        <a:solidFill>
                          <a:schemeClr val="tx1"/>
                        </a:solidFill>
                        <a:effectLst/>
                        <a:latin typeface="Chulabhorn Likit Text" panose="00000500000000000000" pitchFamily="50" charset="-34"/>
                        <a:ea typeface="+mn-ea"/>
                        <a:cs typeface="Chulabhorn Likit Text" panose="00000500000000000000" pitchFamily="50" charset="-34"/>
                      </a:endParaRPr>
                    </a:p>
                    <a:p>
                      <a:pPr algn="ctr">
                        <a:lnSpc>
                          <a:spcPct val="100000"/>
                        </a:lnSpc>
                        <a:spcAft>
                          <a:spcPts val="200"/>
                        </a:spcAft>
                      </a:pPr>
                      <a:r>
                        <a:rPr lang="th-TH" sz="1400" b="1" kern="1200" spc="-30" baseline="0" dirty="0" smtClean="0">
                          <a:solidFill>
                            <a:schemeClr val="tx1"/>
                          </a:solidFill>
                          <a:effectLst/>
                          <a:latin typeface="Chulabhorn Likit Text" panose="00000500000000000000" pitchFamily="50" charset="-34"/>
                          <a:ea typeface="+mn-ea"/>
                          <a:cs typeface="Chulabhorn Likit Text" panose="00000500000000000000" pitchFamily="50" charset="-34"/>
                        </a:rPr>
                        <a:t>4.2 รายงานผลการดำเนินงานการประเมินผลการดำเนินงานทุนหมุนเวียน ประจำปีบัญชี 2566</a:t>
                      </a:r>
                    </a:p>
                    <a:p>
                      <a:pPr algn="ctr">
                        <a:lnSpc>
                          <a:spcPct val="100000"/>
                        </a:lnSpc>
                        <a:spcAft>
                          <a:spcPts val="200"/>
                        </a:spcAft>
                      </a:pPr>
                      <a:r>
                        <a:rPr lang="th-TH" sz="1400" b="1" kern="1200" spc="-3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กองทุนพัฒนาบทบาทสตรี กรมการพัฒนาชุมชน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DADA"/>
                    </a:solidFill>
                  </a:tcPr>
                </a:tc>
                <a:tc hMerge="1">
                  <a:txBody>
                    <a:bodyPr/>
                    <a:lstStyle/>
                    <a:p>
                      <a:endParaRPr lang="th-TH"/>
                    </a:p>
                  </a:txBody>
                  <a:tcPr/>
                </a:tc>
                <a:extLst>
                  <a:ext uri="{0D108BD9-81ED-4DB2-BD59-A6C34878D82A}">
                    <a16:rowId xmlns:a16="http://schemas.microsoft.com/office/drawing/2014/main" val="281180162"/>
                  </a:ext>
                </a:extLst>
              </a:tr>
              <a:tr h="352124">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ea typeface="+mn-ea"/>
                          <a:cs typeface="Chulabhorn Likit Text" panose="00000500000000000000" pitchFamily="50" charset="-34"/>
                        </a:rPr>
                        <a:t>เรื่อง</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DFDE"/>
                    </a:solidFill>
                  </a:tcPr>
                </a:tc>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cs typeface="Chulabhorn Likit Text" panose="00000500000000000000" pitchFamily="50" charset="-34"/>
                        </a:rPr>
                        <a:t>ผลการดำเนินการ</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E8D1"/>
                    </a:solidFill>
                  </a:tcPr>
                </a:tc>
                <a:extLst>
                  <a:ext uri="{0D108BD9-81ED-4DB2-BD59-A6C34878D82A}">
                    <a16:rowId xmlns:a16="http://schemas.microsoft.com/office/drawing/2014/main" val="3548157069"/>
                  </a:ext>
                </a:extLst>
              </a:tr>
              <a:tr h="3360137">
                <a:tc>
                  <a:txBody>
                    <a:bodyPr/>
                    <a:lstStyle/>
                    <a:p>
                      <a:pPr algn="thaiDist">
                        <a:lnSpc>
                          <a:spcPct val="150000"/>
                        </a:lnSpc>
                      </a:pPr>
                      <a:r>
                        <a:rPr lang="th-TH" sz="1500" b="1" u="sng" kern="1200" spc="-70" baseline="0" dirty="0">
                          <a:solidFill>
                            <a:schemeClr val="tx1"/>
                          </a:solidFill>
                          <a:effectLst/>
                          <a:latin typeface="Chulabhorn Likit Text" panose="00000500000000000000" pitchFamily="50" charset="-34"/>
                          <a:ea typeface="+mn-ea"/>
                          <a:cs typeface="Chulabhorn Likit Text" panose="00000500000000000000" pitchFamily="50" charset="-34"/>
                        </a:rPr>
                        <a:t>ที่ประชุมได้ร่วมพิจารณาและมีข้อเสนอแนะ/ข้อสังเกต ดังนี้</a:t>
                      </a:r>
                      <a:endParaRPr lang="en-US" sz="1500" b="1" kern="1200" spc="-70" baseline="0" dirty="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30000"/>
                        </a:lnSpc>
                        <a:spcAft>
                          <a:spcPts val="2000"/>
                        </a:spcAft>
                        <a:tabLst>
                          <a:tab pos="463550" algn="l"/>
                        </a:tabLst>
                      </a:pP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ตัวชี้วัดที่ 1.1 ร้อยละของการรับชำระคืนเงินกู้ยืม และ</a:t>
                      </a:r>
                      <a:r>
                        <a:rPr lang="th-TH" sz="1500" b="0" kern="1200" spc="-80" baseline="0" dirty="0" smtClean="0">
                          <a:solidFill>
                            <a:schemeClr val="tx1"/>
                          </a:solidFill>
                          <a:effectLst/>
                          <a:latin typeface="Chulabhorn Likit Text" panose="00000500000000000000" pitchFamily="50" charset="-34"/>
                          <a:ea typeface="+mn-ea"/>
                          <a:cs typeface="Chulabhorn Likit Text" panose="00000500000000000000" pitchFamily="50" charset="-34"/>
                        </a:rPr>
                        <a:t>ตัวชี้วัดที่ 1.2 อัตราหนี้ค้างชำระ (</a:t>
                      </a:r>
                      <a:r>
                        <a:rPr lang="en-US" sz="1500" b="0" kern="1200" spc="-80" baseline="0" dirty="0" smtClean="0">
                          <a:solidFill>
                            <a:schemeClr val="tx1"/>
                          </a:solidFill>
                          <a:effectLst/>
                          <a:latin typeface="Chulabhorn Likit Text" panose="00000500000000000000" pitchFamily="50" charset="-34"/>
                          <a:ea typeface="+mn-ea"/>
                          <a:cs typeface="Chulabhorn Likit Text" panose="00000500000000000000" pitchFamily="50" charset="-34"/>
                        </a:rPr>
                        <a:t>Non-Performing Loan : NPL) </a:t>
                      </a:r>
                      <a:r>
                        <a:rPr lang="th-TH" sz="1500" b="0" kern="1200" spc="-90" baseline="0" dirty="0" smtClean="0">
                          <a:solidFill>
                            <a:schemeClr val="tx1"/>
                          </a:solidFill>
                          <a:effectLst/>
                          <a:latin typeface="Chulabhorn Likit Text" panose="00000500000000000000" pitchFamily="50" charset="-34"/>
                          <a:ea typeface="+mn-ea"/>
                          <a:cs typeface="Chulabhorn Likit Text" panose="00000500000000000000" pitchFamily="50" charset="-34"/>
                        </a:rPr>
                        <a:t>เนื่องจากผลการดำเนินงานที่ผ่านมาในปีบัญชี 2565 ตัวชี้วัดทั้ง 2 </a:t>
                      </a: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มีค่าคะแนนอยู่ที่ “ระดับ 1.0000” ซึ่งสำนักงานกองทุนพัฒนาบทบาทสตรีไม่ได้มีการอุทธรณ์ชี้แจงเหตุผลที่ทำไม่ได้ในปีดังกล่าว จึงเห็นควรให้มีการอุทธรณ์ตัวชี้วัดทุกปี เพื่อให้ตัวชี้วัดผ่านเกณฑ์การประเมินผล และไม่ให้ส่งผลกระทบต่อการดำเนินงานของกองทุนพัฒนาบทบาทสตรี</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AEA"/>
                    </a:solidFill>
                  </a:tcPr>
                </a:tc>
                <a:tc>
                  <a:txBody>
                    <a:bodyPr/>
                    <a:lstStyle/>
                    <a:p>
                      <a:pPr marL="0" marR="0" lvl="0" indent="0" algn="thaiDist" defTabSz="761970" rtl="0" eaLnBrk="1" fontAlgn="auto" latinLnBrk="0" hangingPunct="1">
                        <a:lnSpc>
                          <a:spcPct val="130000"/>
                        </a:lnSpc>
                        <a:spcBef>
                          <a:spcPts val="0"/>
                        </a:spcBef>
                        <a:spcAft>
                          <a:spcPts val="500"/>
                        </a:spcAft>
                        <a:buClrTx/>
                        <a:buSzTx/>
                        <a:buFontTx/>
                        <a:buNone/>
                        <a:tabLst/>
                        <a:defRPr/>
                      </a:pPr>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ในปีพ.ศ. 2566 กองทุนฯ ได้มีข้อหารือเพื่อขอปรับเกณฑ์การประเมินผล จำนวน 2 ตัวชี้วัด ได้แก่ ตัวชี้วัดที่ 1.1 ร้อยละของการรับชำระคืนเงินกู้ยืม และตัวชี้วัดที่ 3.3 ความสำเร็จในการปรับปรุงกระบวนการบริหารลูกหนี้โครงการ เพื่อให้งบการเงินของกองทุนฯ ได้รับการรับรอง ตามหนังสือ ด่วน ที่ มท 0416.2/4537 เรื่อง ขอปรับเกณฑ์การประเมินผลการดำเนินงานทุนหมุนเวียน ประจำปีบัญชี 2566 กองทุนพัฒนาบทบาทสตรี ลงวันที่ 6 มิถุนายน 2566 สำหรับตัวชี้วัดที่ 1.2 กองทุนฯ คาดการณ์ว่าหนี้ค้างชำระจะลดลงประมาณร้อยละ 18.5 ที่ระดับ 4 คะแนน ภายใน 30 กันยายน 2566 เนื่องจากคณะกรรมการบริหารกองทุนพัฒนาบทบาทสตรี ได้มีประกาศมาตรการลดความเดือดร้อนให้แก่ลูกหนี้กองทุนพัฒนาบทบาทสตรี พ.ศ. 2566 (เอกสารแนบ 1)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0E0"/>
                    </a:solidFill>
                  </a:tcPr>
                </a:tc>
                <a:extLst>
                  <a:ext uri="{0D108BD9-81ED-4DB2-BD59-A6C34878D82A}">
                    <a16:rowId xmlns:a16="http://schemas.microsoft.com/office/drawing/2014/main" val="398913969"/>
                  </a:ext>
                </a:extLst>
              </a:tr>
            </a:tbl>
          </a:graphicData>
        </a:graphic>
      </p:graphicFrame>
      <p:grpSp>
        <p:nvGrpSpPr>
          <p:cNvPr id="34" name="Group 33"/>
          <p:cNvGrpSpPr/>
          <p:nvPr/>
        </p:nvGrpSpPr>
        <p:grpSpPr>
          <a:xfrm>
            <a:off x="-23583" y="5154909"/>
            <a:ext cx="10183585" cy="694389"/>
            <a:chOff x="-23583" y="5134125"/>
            <a:chExt cx="10183585" cy="715174"/>
          </a:xfrm>
        </p:grpSpPr>
        <p:grpSp>
          <p:nvGrpSpPr>
            <p:cNvPr id="3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4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0"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3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7557813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0" y="2592774"/>
            <a:ext cx="10160000" cy="717843"/>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5.5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การตั้งค่าเผื่อหนี้สงสัยจะสูญของกองทุนพัฒนาบทบาทสตรี</a:t>
            </a:r>
            <a:endPar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endParaRPr>
          </a:p>
        </p:txBody>
      </p:sp>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19762363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4945064" y="2840567"/>
            <a:ext cx="1944688"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th-TH" sz="1500"/>
          </a:p>
        </p:txBody>
      </p:sp>
      <p:sp>
        <p:nvSpPr>
          <p:cNvPr id="12" name="Rectangle 9"/>
          <p:cNvSpPr>
            <a:spLocks noChangeArrowheads="1"/>
          </p:cNvSpPr>
          <p:nvPr/>
        </p:nvSpPr>
        <p:spPr bwMode="auto">
          <a:xfrm>
            <a:off x="1270001" y="541823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fontAlgn="base">
              <a:spcBef>
                <a:spcPct val="0"/>
              </a:spcBef>
              <a:spcAft>
                <a:spcPct val="0"/>
              </a:spcAft>
            </a:pPr>
            <a:endParaRPr lang="th-TH" sz="1500">
              <a:latin typeface="Arial" pitchFamily="34" charset="0"/>
              <a:cs typeface="Angsana New" pitchFamily="18" charset="-34"/>
            </a:endParaRPr>
          </a:p>
        </p:txBody>
      </p:sp>
      <p:sp>
        <p:nvSpPr>
          <p:cNvPr id="2" name="สี่เหลี่ยมผืนผ้า 1"/>
          <p:cNvSpPr/>
          <p:nvPr/>
        </p:nvSpPr>
        <p:spPr>
          <a:xfrm>
            <a:off x="0" y="2247028"/>
            <a:ext cx="10160000" cy="1255728"/>
          </a:xfrm>
          <a:prstGeom prst="rect">
            <a:avLst/>
          </a:prstGeom>
          <a:solidFill>
            <a:srgbClr val="0070C0"/>
          </a:solidFill>
        </p:spPr>
        <p:txBody>
          <a:bodyPr wrap="square">
            <a:spAutoFit/>
          </a:bodyPr>
          <a:lstStyle/>
          <a:p>
            <a:pPr algn="ctr">
              <a:lnSpc>
                <a:spcPct val="140000"/>
              </a:lnSpc>
            </a:pPr>
            <a:r>
              <a:rPr lang="th-TH" sz="2800" b="1" dirty="0">
                <a:solidFill>
                  <a:schemeClr val="bg1"/>
                </a:solidFill>
                <a:latin typeface="Chulabhorn Likit Text" panose="00000500000000000000" pitchFamily="50" charset="-34"/>
                <a:cs typeface="Chulabhorn Likit Text" panose="00000500000000000000" pitchFamily="50" charset="-34"/>
              </a:rPr>
              <a:t>การตั้งค่าเผื่อหนี้สงสัยจะสูญ</a:t>
            </a:r>
          </a:p>
          <a:p>
            <a:pPr algn="ctr">
              <a:lnSpc>
                <a:spcPct val="140000"/>
              </a:lnSpc>
            </a:pPr>
            <a:r>
              <a:rPr lang="th-TH" sz="2800" b="1" dirty="0">
                <a:solidFill>
                  <a:schemeClr val="bg1"/>
                </a:solidFill>
                <a:latin typeface="Chulabhorn Likit Text" panose="00000500000000000000" pitchFamily="50" charset="-34"/>
                <a:cs typeface="Chulabhorn Likit Text" panose="00000500000000000000" pitchFamily="50" charset="-34"/>
              </a:rPr>
              <a:t>ของกองทุนพัฒนาบทบาทสตรี</a:t>
            </a:r>
          </a:p>
        </p:txBody>
      </p:sp>
      <p:sp>
        <p:nvSpPr>
          <p:cNvPr id="3" name="AutoShape 4" descr="กองทุนพัฒนาบทบาทสตรีนครพนม - Posts | Facebook"/>
          <p:cNvSpPr>
            <a:spLocks noChangeAspect="1" noChangeArrowheads="1"/>
          </p:cNvSpPr>
          <p:nvPr/>
        </p:nvSpPr>
        <p:spPr bwMode="auto">
          <a:xfrm>
            <a:off x="1428750" y="-177271"/>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4" name="AutoShape 6" descr="กองทุนพัฒนาบทบาทสตรีนครพนม - Posts | Facebook"/>
          <p:cNvSpPr>
            <a:spLocks noChangeAspect="1" noChangeArrowheads="1"/>
          </p:cNvSpPr>
          <p:nvPr/>
        </p:nvSpPr>
        <p:spPr bwMode="auto">
          <a:xfrm>
            <a:off x="1555750" y="-50271"/>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5" name="AutoShape 8" descr="กองทุนพัฒนาบทบาทสตรีนครพนม - Posts | Facebook"/>
          <p:cNvSpPr>
            <a:spLocks noChangeAspect="1" noChangeArrowheads="1"/>
          </p:cNvSpPr>
          <p:nvPr/>
        </p:nvSpPr>
        <p:spPr bwMode="auto">
          <a:xfrm>
            <a:off x="1682750" y="76729"/>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6" name="AutoShape 10" descr="กองทุนพัฒนาบทบาทสตรีนครพนม - Posts | Facebook"/>
          <p:cNvSpPr>
            <a:spLocks noChangeAspect="1" noChangeArrowheads="1"/>
          </p:cNvSpPr>
          <p:nvPr/>
        </p:nvSpPr>
        <p:spPr bwMode="auto">
          <a:xfrm>
            <a:off x="1809750" y="203729"/>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1936750" y="330729"/>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pic>
        <p:nvPicPr>
          <p:cNvPr id="2052" name="Picture 4" descr="ดาวน์โหลดโลโก้กรมการพัฒนาชุมชน ปี 2562 - สำนักงานพัฒนาชุมชนจังหวัดร้อยเอ็ด"/>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100" y="1113293"/>
            <a:ext cx="879901" cy="9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clrChange>
              <a:clrFrom>
                <a:srgbClr val="FDFEFF"/>
              </a:clrFrom>
              <a:clrTo>
                <a:srgbClr val="FDFEFF">
                  <a:alpha val="0"/>
                </a:srgbClr>
              </a:clrTo>
            </a:clrChange>
            <a:extLst>
              <a:ext uri="{28A0092B-C50C-407E-A947-70E740481C1C}">
                <a14:useLocalDpi xmlns:a14="http://schemas.microsoft.com/office/drawing/2010/main" val="0"/>
              </a:ext>
            </a:extLst>
          </a:blip>
          <a:stretch>
            <a:fillRect/>
          </a:stretch>
        </p:blipFill>
        <p:spPr>
          <a:xfrm>
            <a:off x="5200014" y="1050383"/>
            <a:ext cx="895985" cy="983909"/>
          </a:xfrm>
          <a:prstGeom prst="rect">
            <a:avLst/>
          </a:prstGeom>
        </p:spPr>
      </p:pic>
      <p:grpSp>
        <p:nvGrpSpPr>
          <p:cNvPr id="13" name="กลุ่ม 52">
            <a:extLst>
              <a:ext uri="{FF2B5EF4-FFF2-40B4-BE49-F238E27FC236}">
                <a16:creationId xmlns:a16="http://schemas.microsoft.com/office/drawing/2014/main" id="{84E5CB32-C22A-40FB-BE79-3F261B775F5E}"/>
              </a:ext>
            </a:extLst>
          </p:cNvPr>
          <p:cNvGrpSpPr/>
          <p:nvPr/>
        </p:nvGrpSpPr>
        <p:grpSpPr>
          <a:xfrm>
            <a:off x="0" y="-31250"/>
            <a:ext cx="10193050" cy="575427"/>
            <a:chOff x="-29746" y="-164554"/>
            <a:chExt cx="9173747" cy="517884"/>
          </a:xfrm>
        </p:grpSpPr>
        <p:sp>
          <p:nvSpPr>
            <p:cNvPr id="1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6"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Chulabhorn Likit Text" panose="00000500000000000000" pitchFamily="50" charset="-34"/>
                  <a:cs typeface="Chulabhorn Likit Text" panose="00000500000000000000" pitchFamily="50" charset="-34"/>
                </a:rPr>
                <a:t>5.5 การตั้งค่าเผื่อหนี้สงสัยจะสูญของกองทุนพัฒนาบทบาท</a:t>
              </a:r>
              <a:r>
                <a:rPr lang="th-TH" b="1" dirty="0" smtClean="0">
                  <a:latin typeface="Chulabhorn Likit Text" panose="00000500000000000000" pitchFamily="50" charset="-34"/>
                  <a:cs typeface="Chulabhorn Likit Text" panose="00000500000000000000" pitchFamily="50" charset="-34"/>
                </a:rPr>
                <a:t>สตรี</a:t>
              </a:r>
              <a:endParaRPr lang="th-TH" b="1" dirty="0">
                <a:latin typeface="Chulabhorn Likit Text" panose="00000500000000000000" pitchFamily="50" charset="-34"/>
                <a:cs typeface="Chulabhorn Likit Text" panose="00000500000000000000" pitchFamily="50" charset="-34"/>
              </a:endParaRPr>
            </a:p>
          </p:txBody>
        </p:sp>
      </p:grpSp>
      <p:grpSp>
        <p:nvGrpSpPr>
          <p:cNvPr id="17" name="Group 16"/>
          <p:cNvGrpSpPr/>
          <p:nvPr/>
        </p:nvGrpSpPr>
        <p:grpSpPr>
          <a:xfrm>
            <a:off x="-23583" y="5154909"/>
            <a:ext cx="10183585" cy="694389"/>
            <a:chOff x="-23583" y="5134125"/>
            <a:chExt cx="10183585" cy="715174"/>
          </a:xfrm>
        </p:grpSpPr>
        <p:grpSp>
          <p:nvGrpSpPr>
            <p:cNvPr id="18"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25"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29"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0"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1"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26"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27"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8"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9" name="Picture 23">
              <a:extLst>
                <a:ext uri="{FF2B5EF4-FFF2-40B4-BE49-F238E27FC236}">
                  <a16:creationId xmlns:a16="http://schemas.microsoft.com/office/drawing/2014/main" id="{A9FCDA38-8F0B-49DF-8F2E-B899B1F36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20" name="Picture 24">
              <a:extLst>
                <a:ext uri="{FF2B5EF4-FFF2-40B4-BE49-F238E27FC236}">
                  <a16:creationId xmlns:a16="http://schemas.microsoft.com/office/drawing/2014/main" id="{199745AA-CFB3-443D-A566-E11575BA5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23" name="Picture 2" descr="C:\Users\Administrator\Desktop\change for goo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24"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2"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35817585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4945064" y="2840567"/>
            <a:ext cx="1944688"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th-TH" sz="1500"/>
          </a:p>
        </p:txBody>
      </p:sp>
      <p:sp>
        <p:nvSpPr>
          <p:cNvPr id="12" name="Rectangle 9"/>
          <p:cNvSpPr>
            <a:spLocks noChangeArrowheads="1"/>
          </p:cNvSpPr>
          <p:nvPr/>
        </p:nvSpPr>
        <p:spPr bwMode="auto">
          <a:xfrm>
            <a:off x="1270001" y="5418237"/>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fontAlgn="base">
              <a:spcBef>
                <a:spcPct val="0"/>
              </a:spcBef>
              <a:spcAft>
                <a:spcPct val="0"/>
              </a:spcAft>
            </a:pPr>
            <a:endParaRPr lang="th-TH" sz="1500">
              <a:latin typeface="Arial" pitchFamily="34" charset="0"/>
              <a:cs typeface="Angsana New" pitchFamily="18" charset="-34"/>
            </a:endParaRPr>
          </a:p>
        </p:txBody>
      </p:sp>
      <p:sp>
        <p:nvSpPr>
          <p:cNvPr id="2" name="สี่เหลี่ยมผืนผ้า 1"/>
          <p:cNvSpPr/>
          <p:nvPr/>
        </p:nvSpPr>
        <p:spPr>
          <a:xfrm>
            <a:off x="-23583" y="1919323"/>
            <a:ext cx="10160000" cy="1040285"/>
          </a:xfrm>
          <a:prstGeom prst="rect">
            <a:avLst/>
          </a:prstGeom>
          <a:solidFill>
            <a:schemeClr val="accent4">
              <a:lumMod val="20000"/>
              <a:lumOff val="80000"/>
            </a:schemeClr>
          </a:solidFill>
        </p:spPr>
        <p:txBody>
          <a:bodyPr wrap="square" anchor="ctr">
            <a:spAutoFit/>
          </a:bodyPr>
          <a:lstStyle/>
          <a:p>
            <a:pPr algn="ctr"/>
            <a:r>
              <a:rPr lang="th-TH" sz="2800" b="1" dirty="0">
                <a:latin typeface="Chulabhorn Likit Text" panose="00000500000000000000" pitchFamily="50" charset="-34"/>
                <a:cs typeface="Chulabhorn Likit Text" panose="00000500000000000000" pitchFamily="50" charset="-34"/>
              </a:rPr>
              <a:t>หลักเกณฑ์การตั้งค่าเผื่อหนี้สงสัยจะสูญ</a:t>
            </a:r>
          </a:p>
          <a:p>
            <a:pPr algn="ctr">
              <a:lnSpc>
                <a:spcPct val="120000"/>
              </a:lnSpc>
            </a:pPr>
            <a:r>
              <a:rPr lang="th-TH" sz="2800" b="1" dirty="0">
                <a:latin typeface="Chulabhorn Likit Text" panose="00000500000000000000" pitchFamily="50" charset="-34"/>
                <a:cs typeface="Chulabhorn Likit Text" panose="00000500000000000000" pitchFamily="50" charset="-34"/>
              </a:rPr>
              <a:t>ของกองทุนพัฒนาบทบาทสตรี</a:t>
            </a:r>
          </a:p>
        </p:txBody>
      </p:sp>
      <p:sp>
        <p:nvSpPr>
          <p:cNvPr id="3" name="AutoShape 4" descr="กองทุนพัฒนาบทบาทสตรีนครพนม - Posts | Facebook"/>
          <p:cNvSpPr>
            <a:spLocks noChangeAspect="1" noChangeArrowheads="1"/>
          </p:cNvSpPr>
          <p:nvPr/>
        </p:nvSpPr>
        <p:spPr bwMode="auto">
          <a:xfrm>
            <a:off x="1428750" y="-177271"/>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4" name="AutoShape 6" descr="กองทุนพัฒนาบทบาทสตรีนครพนม - Posts | Facebook"/>
          <p:cNvSpPr>
            <a:spLocks noChangeAspect="1" noChangeArrowheads="1"/>
          </p:cNvSpPr>
          <p:nvPr/>
        </p:nvSpPr>
        <p:spPr bwMode="auto">
          <a:xfrm>
            <a:off x="1555750" y="-50271"/>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5" name="AutoShape 8" descr="กองทุนพัฒนาบทบาทสตรีนครพนม - Posts | Facebook"/>
          <p:cNvSpPr>
            <a:spLocks noChangeAspect="1" noChangeArrowheads="1"/>
          </p:cNvSpPr>
          <p:nvPr/>
        </p:nvSpPr>
        <p:spPr bwMode="auto">
          <a:xfrm>
            <a:off x="1682750" y="76729"/>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6" name="AutoShape 10" descr="กองทุนพัฒนาบทบาทสตรีนครพนม - Posts | Facebook"/>
          <p:cNvSpPr>
            <a:spLocks noChangeAspect="1" noChangeArrowheads="1"/>
          </p:cNvSpPr>
          <p:nvPr/>
        </p:nvSpPr>
        <p:spPr bwMode="auto">
          <a:xfrm>
            <a:off x="1809750" y="203729"/>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1936750" y="330729"/>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th-TH" sz="1500"/>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753" y="-350320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vector a girl with number one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003" y="1345894"/>
            <a:ext cx="1006714" cy="1403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กลุ่ม 52">
            <a:extLst>
              <a:ext uri="{FF2B5EF4-FFF2-40B4-BE49-F238E27FC236}">
                <a16:creationId xmlns:a16="http://schemas.microsoft.com/office/drawing/2014/main" id="{84E5CB32-C22A-40FB-BE79-3F261B775F5E}"/>
              </a:ext>
            </a:extLst>
          </p:cNvPr>
          <p:cNvGrpSpPr/>
          <p:nvPr/>
        </p:nvGrpSpPr>
        <p:grpSpPr>
          <a:xfrm>
            <a:off x="0" y="-31250"/>
            <a:ext cx="10193050" cy="575427"/>
            <a:chOff x="-29746" y="-164554"/>
            <a:chExt cx="9173747" cy="517884"/>
          </a:xfrm>
        </p:grpSpPr>
        <p:sp>
          <p:nvSpPr>
            <p:cNvPr id="1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latin typeface="Chulabhorn Likit Text" panose="00000500000000000000" pitchFamily="50" charset="-34"/>
                  <a:cs typeface="Chulabhorn Likit Text" panose="00000500000000000000" pitchFamily="50" charset="-34"/>
                </a:rPr>
                <a:t>5.5 การตั้งค่าเผื่อหนี้สงสัยจะสูญของกองทุนพัฒนาบทบาท</a:t>
              </a:r>
              <a:r>
                <a:rPr lang="th-TH" b="1" dirty="0" smtClean="0">
                  <a:latin typeface="Chulabhorn Likit Text" panose="00000500000000000000" pitchFamily="50" charset="-34"/>
                  <a:cs typeface="Chulabhorn Likit Text" panose="00000500000000000000" pitchFamily="50" charset="-34"/>
                </a:rPr>
                <a:t>สตรี</a:t>
              </a:r>
              <a:endParaRPr lang="th-TH" b="1" dirty="0">
                <a:latin typeface="Chulabhorn Likit Text" panose="00000500000000000000" pitchFamily="50" charset="-34"/>
                <a:cs typeface="Chulabhorn Likit Text" panose="00000500000000000000" pitchFamily="50" charset="-34"/>
              </a:endParaRPr>
            </a:p>
          </p:txBody>
        </p:sp>
      </p:grpSp>
      <p:grpSp>
        <p:nvGrpSpPr>
          <p:cNvPr id="16" name="Group 15"/>
          <p:cNvGrpSpPr/>
          <p:nvPr/>
        </p:nvGrpSpPr>
        <p:grpSpPr>
          <a:xfrm>
            <a:off x="-23583" y="5154909"/>
            <a:ext cx="10183585" cy="694389"/>
            <a:chOff x="-23583" y="5134125"/>
            <a:chExt cx="10183585" cy="715174"/>
          </a:xfrm>
        </p:grpSpPr>
        <p:grpSp>
          <p:nvGrpSpPr>
            <p:cNvPr id="17"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24"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28"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29"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30"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25"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26"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27"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20" name="Picture 35">
              <a:extLst>
                <a:ext uri="{FF2B5EF4-FFF2-40B4-BE49-F238E27FC236}">
                  <a16:creationId xmlns:a16="http://schemas.microsoft.com/office/drawing/2014/main" id="{9584FECB-F937-4F01-8CDD-C92F98A2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21" name="Picture 36">
              <a:extLst>
                <a:ext uri="{FF2B5EF4-FFF2-40B4-BE49-F238E27FC236}">
                  <a16:creationId xmlns:a16="http://schemas.microsoft.com/office/drawing/2014/main" id="{62FFD426-AD6C-47DA-99D3-A7217E240C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22" name="Picture 2" descr="C:\Users\Administrator\Desktop\change for goo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23"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31"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14288825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18" y="321990"/>
            <a:ext cx="8763000" cy="552317"/>
          </a:xfrm>
        </p:spPr>
        <p:txBody>
          <a:bodyPr>
            <a:normAutofit/>
          </a:bodyPr>
          <a:lstStyle/>
          <a:p>
            <a:r>
              <a:rPr lang="th-TH" sz="2800" b="1" dirty="0">
                <a:latin typeface="Chulabhorn Likit Text" panose="00000500000000000000" pitchFamily="50" charset="-34"/>
                <a:cs typeface="Chulabhorn Likit Text" panose="00000500000000000000" pitchFamily="50" charset="-34"/>
              </a:rPr>
              <a:t>ส่วนที่ 1 </a:t>
            </a:r>
            <a:r>
              <a:rPr lang="th-TH" sz="2800" dirty="0">
                <a:latin typeface="Chulabhorn Likit Text" panose="00000500000000000000" pitchFamily="50" charset="-34"/>
                <a:cs typeface="Chulabhorn Likit Text" panose="00000500000000000000" pitchFamily="50" charset="-34"/>
              </a:rPr>
              <a:t>การ</a:t>
            </a:r>
            <a:r>
              <a:rPr lang="th-TH" sz="2800" dirty="0" smtClean="0">
                <a:latin typeface="Chulabhorn Likit Text" panose="00000500000000000000" pitchFamily="50" charset="-34"/>
                <a:cs typeface="Chulabhorn Likit Text" panose="00000500000000000000" pitchFamily="50" charset="-34"/>
              </a:rPr>
              <a:t>ดำเนินการ</a:t>
            </a:r>
            <a:endParaRPr lang="th-TH" sz="2800" dirty="0">
              <a:latin typeface="Chulabhorn Likit Text" panose="00000500000000000000" pitchFamily="50" charset="-34"/>
              <a:cs typeface="Chulabhorn Likit Text" panose="00000500000000000000" pitchFamily="50" charset="-34"/>
            </a:endParaRPr>
          </a:p>
        </p:txBody>
      </p:sp>
      <p:graphicFrame>
        <p:nvGraphicFramePr>
          <p:cNvPr id="4" name="Table 3"/>
          <p:cNvGraphicFramePr>
            <a:graphicFrameLocks noGrp="1"/>
          </p:cNvGraphicFramePr>
          <p:nvPr>
            <p:extLst>
              <p:ext uri="{D42A27DB-BD31-4B8C-83A1-F6EECF244321}">
                <p14:modId xmlns:p14="http://schemas.microsoft.com/office/powerpoint/2010/main" val="734089879"/>
              </p:ext>
            </p:extLst>
          </p:nvPr>
        </p:nvGraphicFramePr>
        <p:xfrm>
          <a:off x="333305" y="776703"/>
          <a:ext cx="9543756" cy="1710690"/>
        </p:xfrm>
        <a:graphic>
          <a:graphicData uri="http://schemas.openxmlformats.org/drawingml/2006/table">
            <a:tbl>
              <a:tblPr firstRow="1" bandRow="1">
                <a:tableStyleId>{00A15C55-8517-42AA-B614-E9B94910E393}</a:tableStyleId>
              </a:tblPr>
              <a:tblGrid>
                <a:gridCol w="2270998">
                  <a:extLst>
                    <a:ext uri="{9D8B030D-6E8A-4147-A177-3AD203B41FA5}">
                      <a16:colId xmlns:a16="http://schemas.microsoft.com/office/drawing/2014/main" val="2903795555"/>
                    </a:ext>
                  </a:extLst>
                </a:gridCol>
                <a:gridCol w="7272758">
                  <a:extLst>
                    <a:ext uri="{9D8B030D-6E8A-4147-A177-3AD203B41FA5}">
                      <a16:colId xmlns:a16="http://schemas.microsoft.com/office/drawing/2014/main" val="3104538248"/>
                    </a:ext>
                  </a:extLst>
                </a:gridCol>
              </a:tblGrid>
              <a:tr h="1522303">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th-TH" sz="1600" dirty="0" smtClean="0">
                          <a:solidFill>
                            <a:schemeClr val="tx1"/>
                          </a:solidFill>
                          <a:latin typeface="Chulabhorn Likit Text" panose="00000500000000000000" pitchFamily="50" charset="-34"/>
                          <a:cs typeface="Chulabhorn Likit Text" panose="00000500000000000000" pitchFamily="50" charset="-34"/>
                        </a:rPr>
                        <a:t>หลักการและเหตุผล</a:t>
                      </a:r>
                    </a:p>
                    <a:p>
                      <a:pPr>
                        <a:lnSpc>
                          <a:spcPct val="120000"/>
                        </a:lnSpc>
                      </a:pPr>
                      <a:endParaRPr lang="th-TH" sz="13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4">
                        <a:lumMod val="20000"/>
                        <a:lumOff val="80000"/>
                      </a:schemeClr>
                    </a:solidFill>
                  </a:tcPr>
                </a:tc>
                <a:tc>
                  <a:txBody>
                    <a:bodyPr/>
                    <a:lstStyle/>
                    <a:p>
                      <a:pPr marL="457200" indent="-457200">
                        <a:lnSpc>
                          <a:spcPct val="120000"/>
                        </a:lnSpc>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พ.ร.บ.การบริหารทุนหมุนเวียน</a:t>
                      </a:r>
                      <a:r>
                        <a:rPr lang="th-TH" sz="1500" b="0" baseline="0" dirty="0" smtClean="0">
                          <a:solidFill>
                            <a:schemeClr val="tx1"/>
                          </a:solidFill>
                          <a:latin typeface="Chulabhorn Likit Text" panose="00000500000000000000" pitchFamily="50" charset="-34"/>
                          <a:cs typeface="Chulabhorn Likit Text" panose="00000500000000000000" pitchFamily="50" charset="-34"/>
                        </a:rPr>
                        <a:t> พ.ศ. 2558</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มาตรฐานการบัญชีภาครัฐและนโยบายการบัญชีภาครัฐ (ฉบับที่ 2) พ.ศ. 2564</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หนังสือกรมบัญชีกลาง เรื่อง ระบบบัญชีกองทุนพัฒนาบทบาทสตรี</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ข้อบังคับคณะกรรมการบริหารกองทุนพัฒนาบทบาทสตรี ว่าด้วยการบริหารกองทุนพัฒนาบทบาทสตรี พ.ศ. 2559</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ประเด็นการตรวจพบจากการไม่ตั้งบัญชีค่าเผื่อหนี้สงสัยจะสูญจาก สตง. (2561 – 2564)</a:t>
                      </a:r>
                      <a:endParaRPr lang="th-TH" sz="1500" b="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4">
                        <a:lumMod val="20000"/>
                        <a:lumOff val="80000"/>
                      </a:schemeClr>
                    </a:solidFill>
                  </a:tcPr>
                </a:tc>
                <a:extLst>
                  <a:ext uri="{0D108BD9-81ED-4DB2-BD59-A6C34878D82A}">
                    <a16:rowId xmlns:a16="http://schemas.microsoft.com/office/drawing/2014/main" val="333298894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12251428"/>
              </p:ext>
            </p:extLst>
          </p:nvPr>
        </p:nvGraphicFramePr>
        <p:xfrm>
          <a:off x="333305" y="2552981"/>
          <a:ext cx="9543756" cy="1459992"/>
        </p:xfrm>
        <a:graphic>
          <a:graphicData uri="http://schemas.openxmlformats.org/drawingml/2006/table">
            <a:tbl>
              <a:tblPr firstRow="1" bandRow="1">
                <a:tableStyleId>{00A15C55-8517-42AA-B614-E9B94910E393}</a:tableStyleId>
              </a:tblPr>
              <a:tblGrid>
                <a:gridCol w="2270998">
                  <a:extLst>
                    <a:ext uri="{9D8B030D-6E8A-4147-A177-3AD203B41FA5}">
                      <a16:colId xmlns:a16="http://schemas.microsoft.com/office/drawing/2014/main" val="4191995367"/>
                    </a:ext>
                  </a:extLst>
                </a:gridCol>
                <a:gridCol w="7272758">
                  <a:extLst>
                    <a:ext uri="{9D8B030D-6E8A-4147-A177-3AD203B41FA5}">
                      <a16:colId xmlns:a16="http://schemas.microsoft.com/office/drawing/2014/main" val="331264734"/>
                    </a:ext>
                  </a:extLst>
                </a:gridCol>
              </a:tblGrid>
              <a:tr h="124460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th-TH" sz="14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th-TH" sz="1600" dirty="0" smtClean="0">
                          <a:solidFill>
                            <a:schemeClr val="tx1"/>
                          </a:solidFill>
                          <a:latin typeface="Chulabhorn Likit Text" panose="00000500000000000000" pitchFamily="50" charset="-34"/>
                          <a:cs typeface="Chulabhorn Likit Text" panose="00000500000000000000" pitchFamily="50" charset="-34"/>
                        </a:rPr>
                        <a:t>วัตถุประสงค์</a:t>
                      </a:r>
                      <a:endParaRPr lang="th-TH" sz="16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3">
                        <a:lumMod val="20000"/>
                        <a:lumOff val="80000"/>
                      </a:schemeClr>
                    </a:solidFill>
                  </a:tcPr>
                </a:tc>
                <a:tc>
                  <a:txBody>
                    <a:bodyPr/>
                    <a:lstStyle/>
                    <a:p>
                      <a:pPr>
                        <a:lnSpc>
                          <a:spcPct val="120000"/>
                        </a:lnSpc>
                      </a:pPr>
                      <a:endParaRPr lang="th-TH" sz="8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457200" indent="-457200">
                        <a:lnSpc>
                          <a:spcPct val="120000"/>
                        </a:lnSpc>
                        <a:buAutoNum type="arabicPeriod"/>
                      </a:pP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เพื่อให้เจ้าหน้าที่ผู้ปฏิบัติงานใช้เป็นแนวทางในการตั้งค่าเผื่อหนี้สงสัยจะสูญและบันทึกรายการบัญชีได้อย่างถูกต้องและเป็นมาตรฐานเดียวกัน</a:t>
                      </a:r>
                    </a:p>
                    <a:p>
                      <a:pPr marL="457200" indent="-457200">
                        <a:lnSpc>
                          <a:spcPct val="120000"/>
                        </a:lnSpc>
                        <a:buAutoNum type="arabicPeriod"/>
                      </a:pP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เพื่อให้กองทุนพัฒนาบทบาทสตรีมีหลักเกณฑ์การตั้งค่าเผื่อหนี้สงสัยจะสูญสำหรับลูกหนี้เงินให้กู้ยืมในส่วนที่คาดว่าจะไม่สามารถเรียกเก็บได้ของกองทุนพัฒนาบทบาทสตรี</a:t>
                      </a:r>
                    </a:p>
                    <a:p>
                      <a:pPr marL="0" indent="0">
                        <a:lnSpc>
                          <a:spcPct val="120000"/>
                        </a:lnSpc>
                        <a:buNone/>
                      </a:pPr>
                      <a:endParaRPr lang="th-TH" sz="800" b="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3">
                        <a:lumMod val="20000"/>
                        <a:lumOff val="80000"/>
                      </a:schemeClr>
                    </a:solidFill>
                  </a:tcPr>
                </a:tc>
                <a:extLst>
                  <a:ext uri="{0D108BD9-81ED-4DB2-BD59-A6C34878D82A}">
                    <a16:rowId xmlns:a16="http://schemas.microsoft.com/office/drawing/2014/main" val="427250624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28788176"/>
              </p:ext>
            </p:extLst>
          </p:nvPr>
        </p:nvGraphicFramePr>
        <p:xfrm>
          <a:off x="333304" y="4078561"/>
          <a:ext cx="9543757" cy="1582674"/>
        </p:xfrm>
        <a:graphic>
          <a:graphicData uri="http://schemas.openxmlformats.org/drawingml/2006/table">
            <a:tbl>
              <a:tblPr firstRow="1" bandRow="1">
                <a:tableStyleId>{00A15C55-8517-42AA-B614-E9B94910E393}</a:tableStyleId>
              </a:tblPr>
              <a:tblGrid>
                <a:gridCol w="2261353">
                  <a:extLst>
                    <a:ext uri="{9D8B030D-6E8A-4147-A177-3AD203B41FA5}">
                      <a16:colId xmlns:a16="http://schemas.microsoft.com/office/drawing/2014/main" val="520240954"/>
                    </a:ext>
                  </a:extLst>
                </a:gridCol>
                <a:gridCol w="7282404">
                  <a:extLst>
                    <a:ext uri="{9D8B030D-6E8A-4147-A177-3AD203B41FA5}">
                      <a16:colId xmlns:a16="http://schemas.microsoft.com/office/drawing/2014/main" val="692982320"/>
                    </a:ext>
                  </a:extLst>
                </a:gridCol>
              </a:tblGrid>
              <a:tr h="1319221">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th-TH" sz="2300" b="1"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th-TH" sz="1800" b="1" dirty="0" smtClean="0">
                          <a:solidFill>
                            <a:schemeClr val="tx1"/>
                          </a:solidFill>
                          <a:latin typeface="Chulabhorn Likit Text" panose="00000500000000000000" pitchFamily="50" charset="-34"/>
                          <a:cs typeface="Chulabhorn Likit Text" panose="00000500000000000000" pitchFamily="50" charset="-34"/>
                        </a:rPr>
                        <a:t>ผลที่คาดว่า</a:t>
                      </a:r>
                    </a:p>
                    <a:p>
                      <a:pPr marL="0" marR="0" indent="0" algn="ctr" defTabSz="914400" rtl="0" eaLnBrk="1" fontAlgn="auto" latinLnBrk="0" hangingPunct="1">
                        <a:lnSpc>
                          <a:spcPct val="120000"/>
                        </a:lnSpc>
                        <a:spcBef>
                          <a:spcPts val="0"/>
                        </a:spcBef>
                        <a:spcAft>
                          <a:spcPts val="0"/>
                        </a:spcAft>
                        <a:buClrTx/>
                        <a:buSzTx/>
                        <a:buFontTx/>
                        <a:buNone/>
                        <a:tabLst/>
                        <a:defRPr/>
                      </a:pPr>
                      <a:r>
                        <a:rPr lang="th-TH" sz="1800" b="1" dirty="0" smtClean="0">
                          <a:solidFill>
                            <a:schemeClr val="tx1"/>
                          </a:solidFill>
                          <a:latin typeface="Chulabhorn Likit Text" panose="00000500000000000000" pitchFamily="50" charset="-34"/>
                          <a:cs typeface="Chulabhorn Likit Text" panose="00000500000000000000" pitchFamily="50" charset="-34"/>
                        </a:rPr>
                        <a:t>จะได้รับ</a:t>
                      </a:r>
                    </a:p>
                    <a:p>
                      <a:pPr>
                        <a:lnSpc>
                          <a:spcPct val="120000"/>
                        </a:lnSpc>
                      </a:pPr>
                      <a:endParaRPr lang="th-TH" sz="1700" b="0" dirty="0">
                        <a:latin typeface="Chulabhorn Likit Text" panose="00000500000000000000" pitchFamily="50" charset="-34"/>
                        <a:cs typeface="Chulabhorn Likit Text" panose="00000500000000000000" pitchFamily="50" charset="-34"/>
                      </a:endParaRPr>
                    </a:p>
                  </a:txBody>
                  <a:tcPr marL="76200" marR="76200" marT="38100" marB="38100">
                    <a:solidFill>
                      <a:srgbClr val="CAEAF2"/>
                    </a:solidFill>
                  </a:tcPr>
                </a:tc>
                <a:tc>
                  <a:txBody>
                    <a:bodyPr/>
                    <a:lstStyle/>
                    <a:p>
                      <a:pPr>
                        <a:lnSpc>
                          <a:spcPct val="120000"/>
                        </a:lnSpc>
                      </a:pPr>
                      <a:endParaRPr lang="th-TH" sz="800" b="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20000"/>
                        </a:lnSpc>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1. เจ้าหน้าที่ผู้ปฏิบัติด้านบัญชีของกองทุนพัฒนาบทบาทสตรี ปฏิบัติงานได้ถูกต้อง</a:t>
                      </a:r>
                      <a:b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b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    เป็นมาตรฐานเดียวกัน</a:t>
                      </a:r>
                      <a:endParaRPr lang="en-US" sz="1500" b="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20000"/>
                        </a:lnSpc>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2. รายงานการเงินของกองทุนพัฒนาบทบาทสตรีเป็นไปตามหลักการและนโยบายบัญชี</a:t>
                      </a:r>
                      <a:b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b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    สำหรับหน่วยงานภาครัฐ (ฉบับที่ 2) พ.ศ. 2564 และเป็นไปตามระบบบัญชีกองทุน</a:t>
                      </a:r>
                      <a:b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b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b="0" kern="1200" baseline="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พัฒนาบทบาทสตรี รวมถึงหลักเกณฑ์อื่น ๆ ที่เกี่ยวข้อง</a:t>
                      </a:r>
                    </a:p>
                  </a:txBody>
                  <a:tcPr marL="76200" marR="76200" marT="38100" marB="38100">
                    <a:solidFill>
                      <a:srgbClr val="CAEAF2"/>
                    </a:solidFill>
                  </a:tcPr>
                </a:tc>
                <a:extLst>
                  <a:ext uri="{0D108BD9-81ED-4DB2-BD59-A6C34878D82A}">
                    <a16:rowId xmlns:a16="http://schemas.microsoft.com/office/drawing/2014/main" val="3017357083"/>
                  </a:ext>
                </a:extLst>
              </a:tr>
            </a:tbl>
          </a:graphicData>
        </a:graphic>
      </p:graphicFrame>
      <p:pic>
        <p:nvPicPr>
          <p:cNvPr id="4098" name="Picture 2" descr="Free vector woman working multitask activ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81" y="117192"/>
            <a:ext cx="958862" cy="95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154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2593102"/>
              </p:ext>
            </p:extLst>
          </p:nvPr>
        </p:nvGraphicFramePr>
        <p:xfrm>
          <a:off x="275432" y="72570"/>
          <a:ext cx="9543757" cy="5524500"/>
        </p:xfrm>
        <a:graphic>
          <a:graphicData uri="http://schemas.openxmlformats.org/drawingml/2006/table">
            <a:tbl>
              <a:tblPr firstRow="1" bandRow="1">
                <a:tableStyleId>{00A15C55-8517-42AA-B614-E9B94910E393}</a:tableStyleId>
              </a:tblPr>
              <a:tblGrid>
                <a:gridCol w="2251707">
                  <a:extLst>
                    <a:ext uri="{9D8B030D-6E8A-4147-A177-3AD203B41FA5}">
                      <a16:colId xmlns:a16="http://schemas.microsoft.com/office/drawing/2014/main" val="2903795555"/>
                    </a:ext>
                  </a:extLst>
                </a:gridCol>
                <a:gridCol w="7292050">
                  <a:extLst>
                    <a:ext uri="{9D8B030D-6E8A-4147-A177-3AD203B41FA5}">
                      <a16:colId xmlns:a16="http://schemas.microsoft.com/office/drawing/2014/main" val="3104538248"/>
                    </a:ext>
                  </a:extLst>
                </a:gridCol>
              </a:tblGrid>
              <a:tr h="5156200">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10000"/>
                        </a:lnSpc>
                        <a:spcBef>
                          <a:spcPts val="0"/>
                        </a:spcBef>
                        <a:spcAft>
                          <a:spcPts val="0"/>
                        </a:spcAft>
                        <a:buClrTx/>
                        <a:buSzTx/>
                        <a:buFontTx/>
                        <a:buNone/>
                        <a:tabLst/>
                        <a:defRPr/>
                      </a:pPr>
                      <a:r>
                        <a:rPr lang="th-TH" sz="1300" dirty="0" smtClean="0">
                          <a:solidFill>
                            <a:schemeClr val="tx1"/>
                          </a:solidFill>
                          <a:latin typeface="Chulabhorn Likit Text" panose="00000500000000000000" pitchFamily="50" charset="-34"/>
                          <a:cs typeface="Chulabhorn Likit Text" panose="00000500000000000000" pitchFamily="50" charset="-34"/>
                        </a:rPr>
                        <a:t>การดำเนินการ</a:t>
                      </a:r>
                      <a:endParaRPr lang="th-TH" sz="13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rgbClr val="CAEAF2"/>
                    </a:solidFill>
                  </a:tcPr>
                </a:tc>
                <a:tc>
                  <a:txBody>
                    <a:bodyPr/>
                    <a:lstStyle/>
                    <a:p>
                      <a:pPr marL="514350" indent="-514350">
                        <a:lnSpc>
                          <a:spcPct val="110000"/>
                        </a:lnSpc>
                        <a:buAutoNum type="arabicPeriod"/>
                      </a:pPr>
                      <a:endPar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514350" indent="-514350">
                        <a:lnSpc>
                          <a:spcPct val="110000"/>
                        </a:lnSpc>
                        <a:buAutoNum type="arabicPeriod"/>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ศึกษากฎหมาย ระเบียบ หลักเกณฑ์ วิธีปฏิบัติ และเงื่อนไขที่เกี่ยวข้องกับการตั้งค่าเผื่อหนี้สงสัยจะสูญของหน่วยงานที่มีลักษณะใกล้เคียงกัน </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แต่งตั้งคณะทำงานพิจารณากำหนดหลักเกณฑ์การตั้งค่าเผื่อหนี้สงสัยจะสูญของกองทุนพัฒนาบทบาทสตรี </a:t>
                      </a:r>
                      <a:endParaRPr lang="en-US" sz="13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514350" indent="-514350">
                        <a:lnSpc>
                          <a:spcPct val="110000"/>
                        </a:lnSpc>
                        <a:buAutoNum type="arabicPeriod"/>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ประชุมพิจารณากำหนดหลักเกณฑ์การตั้งค่าเผื่อหนี้สงสัยจะสูญฯ วิเคราะห์ลูกหนี้เงินให้กู้ยืมที่เป็นลูกหนี้ค้างรับ ณ วันที่ 30 กันยายน 2565 แยกตามอายุหนี้ค้างชำระ</a:t>
                      </a:r>
                    </a:p>
                    <a:p>
                      <a:pPr marL="514350" indent="-514350">
                        <a:lnSpc>
                          <a:spcPct val="110000"/>
                        </a:lnSpc>
                        <a:buAutoNum type="arabicPeriod"/>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ประมาณการตั้งค่าเผื่อหนี้สงสัยจะสูญสำหรับลูกหนี้ที่คาดว่าจะเรียกเก็บเงินไม่ได้ของกองทุนพัฒนาบทบาทสตรี ณ วันที่ 30 กันยายน</a:t>
                      </a:r>
                      <a:r>
                        <a:rPr lang="th-TH" sz="13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2565</a:t>
                      </a:r>
                    </a:p>
                    <a:p>
                      <a:pPr marL="514350" indent="-514350">
                        <a:lnSpc>
                          <a:spcPct val="110000"/>
                        </a:lnSpc>
                        <a:buAutoNum type="arabicPeriod"/>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กำหนดหลักเกณฑ์การตั้งค่าเผื่อหนี้สงสัยจะสูญฯ ของกองทุนพัฒนาทบาทสตรี </a:t>
                      </a:r>
                    </a:p>
                    <a:p>
                      <a:pPr marL="514350" indent="-514350">
                        <a:lnSpc>
                          <a:spcPct val="110000"/>
                        </a:lnSpc>
                        <a:buAutoNum type="arabicPeriod"/>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นำหลักเกณฑ์การตั้งค่าเผื่อหนี้สงสัยจะสูญฯ เสนอต่อคณะกรรมการบริหารกองทุนพัฒนาบทบาทสตรีพิจารณาอนุมัติ</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จัดทำประกาศคณะกรรมการบริหารกองทุนพัฒนาบทบาทสตรี เรื่อง การตั้งค่าเผื่อหนี้สงสัยจะสูญฯ </a:t>
                      </a:r>
                      <a:b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ของกองทุนพัฒนาทบาทสตรี พ.ศ. 2566 เสนอต่อคณะกรรมการบริหารกองทุนพัฒนาบทบาทสตรีพิจารณาอนุมัติ</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ออกประกาศคณะกรรมการบริหารกองทุนพัฒนาบทบาทสตรี ตามข้อ 7</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จัดทำขั้นตอน วิธีการ การบันทึกบัญชีที่เกี่ยวข้องเกี่ยวกับการตั้งค่าเผื่อหนี้สงสัยจะสูญฯ ของกองทุนพัฒนาบทบาทสตรี</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จัดทำคู่มือการตั้งค่าเผื่อหนี้สงสัยจะสูญฯ ของกองทุนพัฒนาทบาทสตรี เสนอต่อกรมบัญชีกลาง</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นำหลักเกณฑ์การตั้งค่าเผื่อหนี้สงสัยจะสูญสำหรับลูกหนี้เงินให้กู้ยืมในส่วนที่คาดว่าจะไม่สามารถเรียกเก็บได้ของกองทุนพัฒนาทบาทสตรี เข้าระบบบัญชี</a:t>
                      </a:r>
                      <a:b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การเงินกองทุนพัฒนาบทบาทสตรี (</a:t>
                      </a:r>
                      <a:r>
                        <a:rPr lang="en-US"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ERP</a:t>
                      </a: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และระบบโปรแกรมทะเบียนลูกหนี้</a:t>
                      </a:r>
                      <a:r>
                        <a:rPr lang="th-TH" sz="13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en-US" sz="13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LM</a:t>
                      </a:r>
                      <a:r>
                        <a:rPr lang="th-TH" sz="13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r>
                        <a:rPr lang="th-TH" sz="13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ดำเนินการตั้งค่าเผื่อหนี้สงสัยจะสูญสำหรับลูกหนี้เงินให้กู้ยืมในส่วนที่คาดว่าจะไม่สามารถเรียกเก็บได้ของกองทุนพัฒนาทบาทสตรี ในปีบัญชี 2566</a:t>
                      </a:r>
                    </a:p>
                    <a:p>
                      <a:pPr marL="514350" marR="0" indent="-514350" algn="l" defTabSz="914400" rtl="0" eaLnBrk="1" fontAlgn="auto" latinLnBrk="0" hangingPunct="1">
                        <a:lnSpc>
                          <a:spcPct val="110000"/>
                        </a:lnSpc>
                        <a:spcBef>
                          <a:spcPts val="0"/>
                        </a:spcBef>
                        <a:spcAft>
                          <a:spcPts val="0"/>
                        </a:spcAft>
                        <a:buClrTx/>
                        <a:buSzTx/>
                        <a:buFontTx/>
                        <a:buAutoNum type="arabicPeriod"/>
                        <a:tabLst/>
                        <a:defRPr/>
                      </a:pPr>
                      <a:endParaRPr lang="en-US" sz="13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solidFill>
                      <a:srgbClr val="CAEAF2"/>
                    </a:solidFill>
                  </a:tcPr>
                </a:tc>
                <a:extLst>
                  <a:ext uri="{0D108BD9-81ED-4DB2-BD59-A6C34878D82A}">
                    <a16:rowId xmlns:a16="http://schemas.microsoft.com/office/drawing/2014/main" val="3024479602"/>
                  </a:ext>
                </a:extLst>
              </a:tr>
            </a:tbl>
          </a:graphicData>
        </a:graphic>
      </p:graphicFrame>
    </p:spTree>
    <p:extLst>
      <p:ext uri="{BB962C8B-B14F-4D97-AF65-F5344CB8AC3E}">
        <p14:creationId xmlns:p14="http://schemas.microsoft.com/office/powerpoint/2010/main" val="4865705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5167401"/>
              </p:ext>
            </p:extLst>
          </p:nvPr>
        </p:nvGraphicFramePr>
        <p:xfrm>
          <a:off x="333306" y="975905"/>
          <a:ext cx="9543756" cy="2008632"/>
        </p:xfrm>
        <a:graphic>
          <a:graphicData uri="http://schemas.openxmlformats.org/drawingml/2006/table">
            <a:tbl>
              <a:tblPr firstRow="1" bandRow="1">
                <a:tableStyleId>{00A15C55-8517-42AA-B614-E9B94910E393}</a:tableStyleId>
              </a:tblPr>
              <a:tblGrid>
                <a:gridCol w="2270998">
                  <a:extLst>
                    <a:ext uri="{9D8B030D-6E8A-4147-A177-3AD203B41FA5}">
                      <a16:colId xmlns:a16="http://schemas.microsoft.com/office/drawing/2014/main" val="2903795555"/>
                    </a:ext>
                  </a:extLst>
                </a:gridCol>
                <a:gridCol w="7272758">
                  <a:extLst>
                    <a:ext uri="{9D8B030D-6E8A-4147-A177-3AD203B41FA5}">
                      <a16:colId xmlns:a16="http://schemas.microsoft.com/office/drawing/2014/main" val="3104538248"/>
                    </a:ext>
                  </a:extLst>
                </a:gridCol>
              </a:tblGrid>
              <a:tr h="1701800">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20000"/>
                        </a:lnSpc>
                        <a:spcBef>
                          <a:spcPts val="0"/>
                        </a:spcBef>
                        <a:spcAft>
                          <a:spcPts val="0"/>
                        </a:spcAft>
                        <a:buClrTx/>
                        <a:buSzTx/>
                        <a:buFontTx/>
                        <a:buNone/>
                        <a:tabLst/>
                        <a:defRPr/>
                      </a:pPr>
                      <a:r>
                        <a:rPr lang="th-TH" sz="1300" dirty="0" smtClean="0">
                          <a:solidFill>
                            <a:schemeClr val="tx1"/>
                          </a:solidFill>
                          <a:latin typeface="Chulabhorn Likit Text" panose="00000500000000000000" pitchFamily="50" charset="-34"/>
                          <a:cs typeface="Chulabhorn Likit Text" panose="00000500000000000000" pitchFamily="50" charset="-34"/>
                        </a:rPr>
                        <a:t>กฎหมาย ระเบียบ และหลักเกณฑ์ที่เกี่ยวข้อง</a:t>
                      </a:r>
                      <a:endParaRPr lang="th-TH" sz="13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6">
                        <a:lumMod val="20000"/>
                        <a:lumOff val="80000"/>
                      </a:schemeClr>
                    </a:solidFill>
                  </a:tcPr>
                </a:tc>
                <a:tc>
                  <a:txBody>
                    <a:bodyPr/>
                    <a:lstStyle/>
                    <a:p>
                      <a:pPr marL="457200" indent="-457200">
                        <a:lnSpc>
                          <a:spcPct val="120000"/>
                        </a:lnSpc>
                        <a:buFontTx/>
                        <a:buChar char="-"/>
                      </a:pPr>
                      <a:endParaRPr lang="th-TH" sz="800" b="0" dirty="0" smtClean="0">
                        <a:solidFill>
                          <a:schemeClr val="tx1"/>
                        </a:solidFill>
                        <a:latin typeface="Chulabhorn Likit Text" panose="00000500000000000000" pitchFamily="50" charset="-34"/>
                        <a:cs typeface="Chulabhorn Likit Text" panose="00000500000000000000" pitchFamily="50" charset="-34"/>
                      </a:endParaRPr>
                    </a:p>
                    <a:p>
                      <a:pPr marL="457200" indent="-457200">
                        <a:lnSpc>
                          <a:spcPct val="120000"/>
                        </a:lnSpc>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พ.ร.บ.การบริหารทุนหมุนเวียน</a:t>
                      </a:r>
                      <a:r>
                        <a:rPr lang="th-TH" sz="1500" b="0" baseline="0" dirty="0" smtClean="0">
                          <a:solidFill>
                            <a:schemeClr val="tx1"/>
                          </a:solidFill>
                          <a:latin typeface="Chulabhorn Likit Text" panose="00000500000000000000" pitchFamily="50" charset="-34"/>
                          <a:cs typeface="Chulabhorn Likit Text" panose="00000500000000000000" pitchFamily="50" charset="-34"/>
                        </a:rPr>
                        <a:t> พ.ศ. 2558</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มาตรฐานการบัญชีภาครัฐและนโยบายการบัญชีภาครัฐ (ฉบับที่ 2) พ.ศ. 2564</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พ.ร.บ.วินัยการเงินการคลังของรัฐ พ.ศ. 2561</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ข้อบังคับคณะกรรมการบริหารกองทุนพัฒนาบทบาทสตรี ว่าด้วยการบริหารกองทุนพัฒนาบทบาทสตรี พ.ศ. 2559</a:t>
                      </a:r>
                    </a:p>
                    <a:p>
                      <a:pPr marL="457200" indent="-457200">
                        <a:lnSpc>
                          <a:spcPct val="120000"/>
                        </a:lnSpc>
                        <a:buFontTx/>
                        <a:buChar char="-"/>
                      </a:pPr>
                      <a:r>
                        <a:rPr lang="th-TH" sz="1500" b="0" baseline="0" dirty="0" smtClean="0">
                          <a:solidFill>
                            <a:schemeClr val="tx1"/>
                          </a:solidFill>
                          <a:latin typeface="Chulabhorn Likit Text" panose="00000500000000000000" pitchFamily="50" charset="-34"/>
                          <a:cs typeface="Chulabhorn Likit Text" panose="00000500000000000000" pitchFamily="50" charset="-34"/>
                        </a:rPr>
                        <a:t>หนังสือกรมบัญชีกลาง เรื่อง ระบบบัญชีกองทุนพัฒนาบทบาทสตรี</a:t>
                      </a:r>
                    </a:p>
                    <a:p>
                      <a:pPr marL="0" indent="0">
                        <a:lnSpc>
                          <a:spcPct val="120000"/>
                        </a:lnSpc>
                        <a:buFontTx/>
                        <a:buNone/>
                      </a:pPr>
                      <a:endParaRPr lang="th-TH" sz="800" b="0" baseline="0"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6">
                        <a:lumMod val="20000"/>
                        <a:lumOff val="80000"/>
                      </a:schemeClr>
                    </a:solidFill>
                  </a:tcPr>
                </a:tc>
                <a:extLst>
                  <a:ext uri="{0D108BD9-81ED-4DB2-BD59-A6C34878D82A}">
                    <a16:rowId xmlns:a16="http://schemas.microsoft.com/office/drawing/2014/main" val="3332988945"/>
                  </a:ext>
                </a:extLst>
              </a:tr>
            </a:tbl>
          </a:graphicData>
        </a:graphic>
      </p:graphicFrame>
    </p:spTree>
    <p:extLst>
      <p:ext uri="{BB962C8B-B14F-4D97-AF65-F5344CB8AC3E}">
        <p14:creationId xmlns:p14="http://schemas.microsoft.com/office/powerpoint/2010/main" val="26840811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70" y="294777"/>
            <a:ext cx="8763000" cy="1104636"/>
          </a:xfrm>
        </p:spPr>
        <p:txBody>
          <a:bodyPr>
            <a:normAutofit/>
          </a:bodyPr>
          <a:lstStyle/>
          <a:p>
            <a:r>
              <a:rPr lang="th-TH" sz="2800" b="1" dirty="0">
                <a:latin typeface="Chulabhorn Likit Text" panose="00000500000000000000" pitchFamily="50" charset="-34"/>
                <a:cs typeface="Chulabhorn Likit Text" panose="00000500000000000000" pitchFamily="50" charset="-34"/>
              </a:rPr>
              <a:t>ส่วนที่ 2 </a:t>
            </a:r>
            <a:r>
              <a:rPr lang="th-TH" sz="2800" dirty="0">
                <a:latin typeface="Chulabhorn Likit Text" panose="00000500000000000000" pitchFamily="50" charset="-34"/>
                <a:cs typeface="Chulabhorn Likit Text" panose="00000500000000000000" pitchFamily="50" charset="-34"/>
              </a:rPr>
              <a:t>หลักเกณฑ์การตั้งค่าเผื่อหนี้สงสัยจะสูญฯ		</a:t>
            </a:r>
          </a:p>
        </p:txBody>
      </p:sp>
      <p:graphicFrame>
        <p:nvGraphicFramePr>
          <p:cNvPr id="4" name="Table 3"/>
          <p:cNvGraphicFramePr>
            <a:graphicFrameLocks noGrp="1"/>
          </p:cNvGraphicFramePr>
          <p:nvPr>
            <p:extLst>
              <p:ext uri="{D42A27DB-BD31-4B8C-83A1-F6EECF244321}">
                <p14:modId xmlns:p14="http://schemas.microsoft.com/office/powerpoint/2010/main" val="3524894683"/>
              </p:ext>
            </p:extLst>
          </p:nvPr>
        </p:nvGraphicFramePr>
        <p:xfrm>
          <a:off x="355746" y="1120586"/>
          <a:ext cx="9543756" cy="1522303"/>
        </p:xfrm>
        <a:graphic>
          <a:graphicData uri="http://schemas.openxmlformats.org/drawingml/2006/table">
            <a:tbl>
              <a:tblPr firstRow="1" bandRow="1">
                <a:tableStyleId>{00A15C55-8517-42AA-B614-E9B94910E393}</a:tableStyleId>
              </a:tblPr>
              <a:tblGrid>
                <a:gridCol w="2270998">
                  <a:extLst>
                    <a:ext uri="{9D8B030D-6E8A-4147-A177-3AD203B41FA5}">
                      <a16:colId xmlns:a16="http://schemas.microsoft.com/office/drawing/2014/main" val="2903795555"/>
                    </a:ext>
                  </a:extLst>
                </a:gridCol>
                <a:gridCol w="7272758">
                  <a:extLst>
                    <a:ext uri="{9D8B030D-6E8A-4147-A177-3AD203B41FA5}">
                      <a16:colId xmlns:a16="http://schemas.microsoft.com/office/drawing/2014/main" val="3104538248"/>
                    </a:ext>
                  </a:extLst>
                </a:gridCol>
              </a:tblGrid>
              <a:tr h="152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sz="13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800" dirty="0" smtClean="0">
                          <a:solidFill>
                            <a:schemeClr val="tx1"/>
                          </a:solidFill>
                          <a:latin typeface="Chulabhorn Likit Text" panose="00000500000000000000" pitchFamily="50" charset="-34"/>
                          <a:cs typeface="Chulabhorn Likit Text" panose="00000500000000000000" pitchFamily="50" charset="-34"/>
                        </a:rPr>
                        <a:t>นิยาม</a:t>
                      </a:r>
                    </a:p>
                    <a:p>
                      <a:endParaRPr lang="th-TH" sz="13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4">
                        <a:lumMod val="20000"/>
                        <a:lumOff val="80000"/>
                      </a:schemeClr>
                    </a:solidFill>
                  </a:tcPr>
                </a:tc>
                <a:tc>
                  <a:txBody>
                    <a:bodyPr/>
                    <a:lstStyle/>
                    <a:p>
                      <a:pPr marL="457200" indent="-457200">
                        <a:buFontTx/>
                        <a:buChar char="-"/>
                      </a:pPr>
                      <a:endParaRPr lang="th-TH" sz="1500" b="0" dirty="0" smtClean="0">
                        <a:solidFill>
                          <a:schemeClr val="tx1"/>
                        </a:solidFill>
                        <a:latin typeface="Chulabhorn Likit Text" panose="00000500000000000000" pitchFamily="50" charset="-34"/>
                        <a:cs typeface="Chulabhorn Likit Text" panose="00000500000000000000" pitchFamily="50" charset="-34"/>
                      </a:endParaRPr>
                    </a:p>
                    <a:p>
                      <a:pPr marL="457200" indent="-457200">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ลูกหนี้เงินให้กู้ยืม</a:t>
                      </a:r>
                    </a:p>
                    <a:p>
                      <a:pPr marL="457200" indent="-457200">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ค่าเผื่อหนี้สงสัยจะสูญ</a:t>
                      </a:r>
                    </a:p>
                    <a:p>
                      <a:pPr marL="457200" indent="-457200">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หนี้สงสัยจะสูญ</a:t>
                      </a:r>
                    </a:p>
                    <a:p>
                      <a:pPr marL="457200" indent="-457200">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หนี้สูญ</a:t>
                      </a:r>
                    </a:p>
                    <a:p>
                      <a:pPr marL="457200" indent="-457200">
                        <a:buFontTx/>
                        <a:buChar char="-"/>
                      </a:pPr>
                      <a:r>
                        <a:rPr lang="th-TH" sz="1500" b="0" dirty="0" smtClean="0">
                          <a:solidFill>
                            <a:schemeClr val="tx1"/>
                          </a:solidFill>
                          <a:latin typeface="Chulabhorn Likit Text" panose="00000500000000000000" pitchFamily="50" charset="-34"/>
                          <a:cs typeface="Chulabhorn Likit Text" panose="00000500000000000000" pitchFamily="50" charset="-34"/>
                        </a:rPr>
                        <a:t>หนี้สูญรับคืน</a:t>
                      </a:r>
                      <a:endParaRPr lang="th-TH" sz="1500" b="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4">
                        <a:lumMod val="20000"/>
                        <a:lumOff val="80000"/>
                      </a:schemeClr>
                    </a:solidFill>
                  </a:tcPr>
                </a:tc>
                <a:extLst>
                  <a:ext uri="{0D108BD9-81ED-4DB2-BD59-A6C34878D82A}">
                    <a16:rowId xmlns:a16="http://schemas.microsoft.com/office/drawing/2014/main" val="333298894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15067759"/>
              </p:ext>
            </p:extLst>
          </p:nvPr>
        </p:nvGraphicFramePr>
        <p:xfrm>
          <a:off x="333306" y="2724677"/>
          <a:ext cx="9543756" cy="2911597"/>
        </p:xfrm>
        <a:graphic>
          <a:graphicData uri="http://schemas.openxmlformats.org/drawingml/2006/table">
            <a:tbl>
              <a:tblPr firstRow="1" bandRow="1">
                <a:tableStyleId>{00A15C55-8517-42AA-B614-E9B94910E393}</a:tableStyleId>
              </a:tblPr>
              <a:tblGrid>
                <a:gridCol w="2270998">
                  <a:extLst>
                    <a:ext uri="{9D8B030D-6E8A-4147-A177-3AD203B41FA5}">
                      <a16:colId xmlns:a16="http://schemas.microsoft.com/office/drawing/2014/main" val="4191995367"/>
                    </a:ext>
                  </a:extLst>
                </a:gridCol>
                <a:gridCol w="7272758">
                  <a:extLst>
                    <a:ext uri="{9D8B030D-6E8A-4147-A177-3AD203B41FA5}">
                      <a16:colId xmlns:a16="http://schemas.microsoft.com/office/drawing/2014/main" val="331264734"/>
                    </a:ext>
                  </a:extLst>
                </a:gridCol>
              </a:tblGrid>
              <a:tr h="2911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sz="1400" dirty="0" smtClean="0">
                        <a:solidFill>
                          <a:schemeClr val="tx1"/>
                        </a:solidFill>
                        <a:latin typeface="Chulabhorn Likit Text" panose="00000500000000000000" pitchFamily="50" charset="-34"/>
                        <a:cs typeface="Chulabhorn Likit Text" panose="00000500000000000000" pitchFamily="50"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solidFill>
                            <a:schemeClr val="tx1"/>
                          </a:solidFill>
                          <a:latin typeface="Chulabhorn Likit Text" panose="00000500000000000000" pitchFamily="50" charset="-34"/>
                          <a:cs typeface="Chulabhorn Likit Text" panose="00000500000000000000" pitchFamily="50" charset="-34"/>
                        </a:rPr>
                        <a:t>หลักเกณฑ์การตั้งค่าเผื่อหนี้สงสัยจะสูญ</a:t>
                      </a:r>
                    </a:p>
                    <a:p>
                      <a:pPr marL="0" marR="0" indent="0" algn="ctr" defTabSz="914400" rtl="0" eaLnBrk="1" fontAlgn="auto" latinLnBrk="0" hangingPunct="1">
                        <a:lnSpc>
                          <a:spcPct val="100000"/>
                        </a:lnSpc>
                        <a:spcBef>
                          <a:spcPts val="0"/>
                        </a:spcBef>
                        <a:spcAft>
                          <a:spcPts val="0"/>
                        </a:spcAft>
                        <a:buClrTx/>
                        <a:buSzTx/>
                        <a:buFontTx/>
                        <a:buNone/>
                        <a:tabLst/>
                        <a:defRPr/>
                      </a:pPr>
                      <a:endParaRPr lang="th-TH" sz="1400"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3">
                        <a:lumMod val="20000"/>
                        <a:lumOff val="80000"/>
                      </a:schemeClr>
                    </a:solidFill>
                  </a:tcPr>
                </a:tc>
                <a:tc>
                  <a:txBody>
                    <a:bodyPr/>
                    <a:lstStyle/>
                    <a:p>
                      <a:endPar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457200" indent="-457200">
                        <a:buAutoNum type="arabicPeriod"/>
                      </a:pPr>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การตั้งค่าเผื่อหนี้สงสัยจะสูญ (อัตราร้อยละของค่าเผื่อหนี้สงสัยจะสูญ)</a:t>
                      </a:r>
                    </a:p>
                    <a:p>
                      <a:pPr marL="457200" indent="-457200">
                        <a:buAutoNum type="arabicPeriod"/>
                      </a:pPr>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หลักเกณฑ์การตั้งค่าเผื่อหนี้สงสัยจะสูญ</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1) การทบทวนหลักเกณฑ์การตั้งค่าเผื่อหนี้สงสัยจะสูญ</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2) การตรวจสอบความมีตัวตนของลูกหนี้เงินให้กู้ยืม</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3) รายงานการวิเคราะห์อายุลูกหนี้ค้างชำระ</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4) การประมาณการตั้งค่าเผื่อหนี้สงสัยจะสูญ เสนอต่อที่ประชุมคณะกรรมการบริหารกองทุนพัฒนาบทบาทสตรีพิจารณาเห็นชอบ</a:t>
                      </a:r>
                    </a:p>
                    <a:p>
                      <a:r>
                        <a:rPr lang="th-TH" sz="1400" b="0"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5) สรุปผลการตั้งค่าเผื่อหนี้สงสัยจะสูญ นำเข้าที่ประชุมคณะกรรมการบริหารกองทุนพัฒนาบทบาทสตรีพิจารณาอนุมัติ</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        6) การตั้งค่าเผื่อหนี้สงสัยจะสูญ และการบันทึกบัญชี ณ วันสิ้นปีบัญชี</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3.     การตัดจำหน่ายหนี้สูญจากบัญชีลูกหนี้</a:t>
                      </a:r>
                    </a:p>
                    <a:p>
                      <a:r>
                        <a:rPr lang="th-TH" sz="14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4.     หนี้สูญรับคืน</a:t>
                      </a:r>
                    </a:p>
                  </a:txBody>
                  <a:tcPr marL="76200" marR="76200" marT="38100" marB="38100">
                    <a:solidFill>
                      <a:schemeClr val="accent3">
                        <a:lumMod val="20000"/>
                        <a:lumOff val="80000"/>
                      </a:schemeClr>
                    </a:solidFill>
                  </a:tcPr>
                </a:tc>
                <a:extLst>
                  <a:ext uri="{0D108BD9-81ED-4DB2-BD59-A6C34878D82A}">
                    <a16:rowId xmlns:a16="http://schemas.microsoft.com/office/drawing/2014/main" val="4272506240"/>
                  </a:ext>
                </a:extLst>
              </a:tr>
            </a:tbl>
          </a:graphicData>
        </a:graphic>
      </p:graphicFrame>
      <p:pic>
        <p:nvPicPr>
          <p:cNvPr id="5122" name="Picture 2" descr="Free vector doodle hand drawn cartoon cute girl student with the correct or agree symbols yes tag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46" y="1"/>
            <a:ext cx="1317624" cy="1317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761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91" y="231488"/>
            <a:ext cx="9389425" cy="704780"/>
          </a:xfrm>
        </p:spPr>
        <p:txBody>
          <a:bodyPr>
            <a:noAutofit/>
          </a:bodyPr>
          <a:lstStyle/>
          <a:p>
            <a:pPr algn="ctr"/>
            <a:r>
              <a:rPr lang="th-TH" sz="2000" b="1" dirty="0">
                <a:latin typeface="Chulabhorn Likit Text" panose="00000500000000000000" pitchFamily="50" charset="-34"/>
                <a:cs typeface="Chulabhorn Likit Text" panose="00000500000000000000" pitchFamily="50" charset="-34"/>
              </a:rPr>
              <a:t>การกำหนดอัตราร้อยละของค่าเผื่อหนี้สงสัยจะสูญของกองทุนพัฒนาบทบาทสตรี</a:t>
            </a:r>
          </a:p>
        </p:txBody>
      </p:sp>
      <p:graphicFrame>
        <p:nvGraphicFramePr>
          <p:cNvPr id="3" name="Table 2"/>
          <p:cNvGraphicFramePr>
            <a:graphicFrameLocks noGrp="1"/>
          </p:cNvGraphicFramePr>
          <p:nvPr>
            <p:extLst>
              <p:ext uri="{D42A27DB-BD31-4B8C-83A1-F6EECF244321}">
                <p14:modId xmlns:p14="http://schemas.microsoft.com/office/powerpoint/2010/main" val="3467849459"/>
              </p:ext>
            </p:extLst>
          </p:nvPr>
        </p:nvGraphicFramePr>
        <p:xfrm>
          <a:off x="822553" y="936268"/>
          <a:ext cx="8488100" cy="4638040"/>
        </p:xfrm>
        <a:graphic>
          <a:graphicData uri="http://schemas.openxmlformats.org/drawingml/2006/table">
            <a:tbl>
              <a:tblPr firstRow="1" bandRow="1">
                <a:tableStyleId>{93296810-A885-4BE3-A3E7-6D5BEEA58F35}</a:tableStyleId>
              </a:tblPr>
              <a:tblGrid>
                <a:gridCol w="414756">
                  <a:extLst>
                    <a:ext uri="{9D8B030D-6E8A-4147-A177-3AD203B41FA5}">
                      <a16:colId xmlns:a16="http://schemas.microsoft.com/office/drawing/2014/main" val="3175349546"/>
                    </a:ext>
                  </a:extLst>
                </a:gridCol>
                <a:gridCol w="3790709">
                  <a:extLst>
                    <a:ext uri="{9D8B030D-6E8A-4147-A177-3AD203B41FA5}">
                      <a16:colId xmlns:a16="http://schemas.microsoft.com/office/drawing/2014/main" val="3730414102"/>
                    </a:ext>
                  </a:extLst>
                </a:gridCol>
                <a:gridCol w="4282635">
                  <a:extLst>
                    <a:ext uri="{9D8B030D-6E8A-4147-A177-3AD203B41FA5}">
                      <a16:colId xmlns:a16="http://schemas.microsoft.com/office/drawing/2014/main" val="3061339938"/>
                    </a:ext>
                  </a:extLst>
                </a:gridCol>
              </a:tblGrid>
              <a:tr h="762000">
                <a:tc>
                  <a:txBody>
                    <a:bodyPr/>
                    <a:lstStyle/>
                    <a:p>
                      <a:pPr algn="ctr" fontAlgn="ctr"/>
                      <a:endParaRPr lang="th-TH" sz="1700" u="none" strike="noStrike" dirty="0" smtClean="0">
                        <a:solidFill>
                          <a:schemeClr val="tx1"/>
                        </a:solidFill>
                        <a:effectLst/>
                        <a:latin typeface="Chulabhorn Likit Text" panose="00000500000000000000" pitchFamily="50" charset="-34"/>
                        <a:cs typeface="Chulabhorn Likit Text" panose="00000500000000000000" pitchFamily="50" charset="-34"/>
                      </a:endParaRPr>
                    </a:p>
                    <a:p>
                      <a:pPr algn="ctr" fontAlgn="ctr"/>
                      <a:r>
                        <a:rPr lang="th-TH" sz="1700" u="none" strike="noStrike" dirty="0" smtClean="0">
                          <a:solidFill>
                            <a:schemeClr val="tx1"/>
                          </a:solidFill>
                          <a:effectLst/>
                          <a:latin typeface="Chulabhorn Likit Text" panose="00000500000000000000" pitchFamily="50" charset="-34"/>
                          <a:cs typeface="Chulabhorn Likit Text" panose="00000500000000000000" pitchFamily="50" charset="-34"/>
                        </a:rPr>
                        <a:t>ที่</a:t>
                      </a:r>
                    </a:p>
                    <a:p>
                      <a:pPr algn="ctr" fontAlgn="ctr"/>
                      <a:endParaRPr lang="th-TH" sz="17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th-TH" sz="1700" u="none" strike="noStrike" dirty="0" smtClean="0">
                          <a:solidFill>
                            <a:schemeClr val="tx1"/>
                          </a:solidFill>
                          <a:effectLst/>
                          <a:latin typeface="Chulabhorn Likit Text" panose="00000500000000000000" pitchFamily="50" charset="-34"/>
                          <a:cs typeface="Chulabhorn Likit Text" panose="00000500000000000000" pitchFamily="50" charset="-34"/>
                        </a:rPr>
                        <a:t>แยกตามกลุ่ม</a:t>
                      </a:r>
                      <a:r>
                        <a:rPr lang="th-TH" sz="1700" u="none" strike="noStrike" dirty="0">
                          <a:solidFill>
                            <a:schemeClr val="tx1"/>
                          </a:solidFill>
                          <a:effectLst/>
                          <a:latin typeface="Chulabhorn Likit Text" panose="00000500000000000000" pitchFamily="50" charset="-34"/>
                          <a:cs typeface="Chulabhorn Likit Text" panose="00000500000000000000" pitchFamily="50" charset="-34"/>
                        </a:rPr>
                        <a:t>อายุหนี้ค้างชำระ</a:t>
                      </a:r>
                      <a:endParaRPr lang="th-TH" sz="17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th-TH" sz="1700" u="none" strike="noStrike" dirty="0">
                          <a:solidFill>
                            <a:schemeClr val="tx1"/>
                          </a:solidFill>
                          <a:effectLst/>
                          <a:latin typeface="Chulabhorn Likit Text" panose="00000500000000000000" pitchFamily="50" charset="-34"/>
                          <a:cs typeface="Chulabhorn Likit Text" panose="00000500000000000000" pitchFamily="50" charset="-34"/>
                        </a:rPr>
                        <a:t>อัตราร้อยละของค่าเผื่อหนี้สงสัยจะสูญ</a:t>
                      </a:r>
                      <a:endParaRPr lang="th-TH" sz="1700" b="1" i="0" u="none" strike="noStrike" dirty="0">
                        <a:solidFill>
                          <a:schemeClr val="tx1"/>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8352399"/>
                  </a:ext>
                </a:extLst>
              </a:tr>
              <a:tr h="406400">
                <a:tc>
                  <a:txBody>
                    <a:bodyPr/>
                    <a:lstStyle/>
                    <a:p>
                      <a:pPr algn="ctr" fontAlgn="ctr"/>
                      <a:r>
                        <a:rPr lang="th-TH" sz="1300" u="none" strike="noStrike" dirty="0" smtClean="0">
                          <a:effectLst/>
                          <a:latin typeface="Chulabhorn Likit Text" panose="00000500000000000000" pitchFamily="50" charset="-34"/>
                          <a:cs typeface="Chulabhorn Likit Text" panose="00000500000000000000" pitchFamily="50" charset="-34"/>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หนี้ค้างชำระเกินกว่า 90 วัน แต่ไม่เกิน 1 </a:t>
                      </a:r>
                      <a:r>
                        <a:rPr lang="th-TH" sz="1300" u="none" strike="noStrike" dirty="0" smtClean="0">
                          <a:effectLst/>
                          <a:latin typeface="Chulabhorn Likit Text" panose="00000500000000000000" pitchFamily="50" charset="-34"/>
                          <a:cs typeface="Chulabhorn Likit Text" panose="00000500000000000000" pitchFamily="50" charset="-34"/>
                        </a:rPr>
                        <a:t>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1</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3607994"/>
                  </a:ext>
                </a:extLst>
              </a:tr>
              <a:tr h="406400">
                <a:tc>
                  <a:txBody>
                    <a:bodyPr/>
                    <a:lstStyle/>
                    <a:p>
                      <a:pPr algn="ctr" fontAlgn="ctr"/>
                      <a:r>
                        <a:rPr lang="th-TH" sz="1300" u="none" strike="noStrike" dirty="0" smtClean="0">
                          <a:effectLst/>
                          <a:latin typeface="Chulabhorn Likit Text" panose="00000500000000000000" pitchFamily="50" charset="-34"/>
                          <a:cs typeface="Chulabhorn Likit Text" panose="00000500000000000000" pitchFamily="50" charset="-34"/>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 มากกว่า 1 ปี ไม่เกิน 2 </a:t>
                      </a:r>
                      <a:r>
                        <a:rPr lang="th-TH" sz="1300" u="none" strike="noStrike" dirty="0" smtClean="0">
                          <a:effectLst/>
                          <a:latin typeface="Chulabhorn Likit Text" panose="00000500000000000000" pitchFamily="50" charset="-34"/>
                          <a:cs typeface="Chulabhorn Likit Text" panose="00000500000000000000" pitchFamily="50" charset="-34"/>
                        </a:rPr>
                        <a:t>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chemeClr val="dk1"/>
                          </a:solidFill>
                          <a:effectLst/>
                          <a:latin typeface="Chulabhorn Likit Text" panose="00000500000000000000" pitchFamily="50" charset="-34"/>
                          <a:cs typeface="Chulabhorn Likit Text" panose="00000500000000000000" pitchFamily="50" charset="-34"/>
                        </a:rPr>
                        <a:t>5</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740700"/>
                  </a:ext>
                </a:extLst>
              </a:tr>
              <a:tr h="406400">
                <a:tc>
                  <a:txBody>
                    <a:bodyPr/>
                    <a:lstStyle/>
                    <a:p>
                      <a:pPr algn="ctr" fontAlgn="ctr"/>
                      <a:r>
                        <a:rPr lang="th-TH" sz="1300" u="none" strike="noStrike" dirty="0" smtClean="0">
                          <a:effectLst/>
                          <a:latin typeface="Chulabhorn Likit Text" panose="00000500000000000000" pitchFamily="50" charset="-34"/>
                          <a:cs typeface="Chulabhorn Likit Text" panose="00000500000000000000" pitchFamily="50" charset="-34"/>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 มากกว่า 2 ปี ไม่เกิน 3 </a:t>
                      </a:r>
                      <a:r>
                        <a:rPr lang="th-TH" sz="1300" u="none" strike="noStrike" dirty="0" smtClean="0">
                          <a:effectLst/>
                          <a:latin typeface="Chulabhorn Likit Text" panose="00000500000000000000" pitchFamily="50" charset="-34"/>
                          <a:cs typeface="Chulabhorn Likit Text" panose="00000500000000000000" pitchFamily="50" charset="-34"/>
                        </a:rPr>
                        <a:t>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10</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709783"/>
                  </a:ext>
                </a:extLst>
              </a:tr>
              <a:tr h="406400">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 มากกว่า </a:t>
                      </a:r>
                      <a:r>
                        <a:rPr lang="th-TH" sz="1300" u="none" strike="noStrike" dirty="0" smtClean="0">
                          <a:effectLst/>
                          <a:latin typeface="Chulabhorn Likit Text" panose="00000500000000000000" pitchFamily="50" charset="-34"/>
                          <a:cs typeface="Chulabhorn Likit Text" panose="00000500000000000000" pitchFamily="50" charset="-34"/>
                        </a:rPr>
                        <a:t>3 </a:t>
                      </a:r>
                      <a:r>
                        <a:rPr lang="th-TH" sz="1300" u="none" strike="noStrike" dirty="0">
                          <a:effectLst/>
                          <a:latin typeface="Chulabhorn Likit Text" panose="00000500000000000000" pitchFamily="50" charset="-34"/>
                          <a:cs typeface="Chulabhorn Likit Text" panose="00000500000000000000" pitchFamily="50" charset="-34"/>
                        </a:rPr>
                        <a:t>ปี ไม่เกิน </a:t>
                      </a:r>
                      <a:r>
                        <a:rPr lang="th-TH" sz="1300" u="none" strike="noStrike" dirty="0" smtClean="0">
                          <a:effectLst/>
                          <a:latin typeface="Chulabhorn Likit Text" panose="00000500000000000000" pitchFamily="50" charset="-34"/>
                          <a:cs typeface="Chulabhorn Likit Text" panose="00000500000000000000" pitchFamily="50" charset="-34"/>
                        </a:rPr>
                        <a:t>4 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25</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348767"/>
                  </a:ext>
                </a:extLst>
              </a:tr>
              <a:tr h="406400">
                <a:tc>
                  <a:txBody>
                    <a:bodyPr/>
                    <a:lstStyle/>
                    <a:p>
                      <a:pPr algn="ctr" fontAlgn="ctr"/>
                      <a:r>
                        <a:rPr lang="th-TH" sz="1300" b="0" i="0" u="none" strike="noStrike" dirty="0" smtClean="0">
                          <a:solidFill>
                            <a:schemeClr val="dk1"/>
                          </a:solidFill>
                          <a:effectLst/>
                          <a:latin typeface="Chulabhorn Likit Text" panose="00000500000000000000" pitchFamily="50" charset="-34"/>
                          <a:cs typeface="Chulabhorn Likit Text" panose="00000500000000000000" pitchFamily="50" charset="-34"/>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 มากกว่า </a:t>
                      </a:r>
                      <a:r>
                        <a:rPr lang="th-TH" sz="1300" u="none" strike="noStrike" dirty="0" smtClean="0">
                          <a:effectLst/>
                          <a:latin typeface="Chulabhorn Likit Text" panose="00000500000000000000" pitchFamily="50" charset="-34"/>
                          <a:cs typeface="Chulabhorn Likit Text" panose="00000500000000000000" pitchFamily="50" charset="-34"/>
                        </a:rPr>
                        <a:t>4 </a:t>
                      </a:r>
                      <a:r>
                        <a:rPr lang="th-TH" sz="1300" u="none" strike="noStrike" dirty="0">
                          <a:effectLst/>
                          <a:latin typeface="Chulabhorn Likit Text" panose="00000500000000000000" pitchFamily="50" charset="-34"/>
                          <a:cs typeface="Chulabhorn Likit Text" panose="00000500000000000000" pitchFamily="50" charset="-34"/>
                        </a:rPr>
                        <a:t>ปี ไม่เกิน </a:t>
                      </a:r>
                      <a:r>
                        <a:rPr lang="th-TH" sz="1300" u="none" strike="noStrike" dirty="0" smtClean="0">
                          <a:effectLst/>
                          <a:latin typeface="Chulabhorn Likit Text" panose="00000500000000000000" pitchFamily="50" charset="-34"/>
                          <a:cs typeface="Chulabhorn Likit Text" panose="00000500000000000000" pitchFamily="50" charset="-34"/>
                        </a:rPr>
                        <a:t>5 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u="none" strike="noStrike" dirty="0" smtClean="0">
                          <a:effectLst/>
                          <a:latin typeface="Chulabhorn Likit Text" panose="00000500000000000000" pitchFamily="50" charset="-34"/>
                          <a:cs typeface="Chulabhorn Likit Text" panose="00000500000000000000" pitchFamily="50" charset="-34"/>
                        </a:rPr>
                        <a:t>50</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171846"/>
                  </a:ext>
                </a:extLst>
              </a:tr>
              <a:tr h="406400">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 มากกว่า </a:t>
                      </a:r>
                      <a:r>
                        <a:rPr lang="th-TH" sz="1300" u="none" strike="noStrike" dirty="0" smtClean="0">
                          <a:effectLst/>
                          <a:latin typeface="Chulabhorn Likit Text" panose="00000500000000000000" pitchFamily="50" charset="-34"/>
                          <a:cs typeface="Chulabhorn Likit Text" panose="00000500000000000000" pitchFamily="50" charset="-34"/>
                        </a:rPr>
                        <a:t>5 </a:t>
                      </a:r>
                      <a:r>
                        <a:rPr lang="th-TH" sz="1300" u="none" strike="noStrike" dirty="0">
                          <a:effectLst/>
                          <a:latin typeface="Chulabhorn Likit Text" panose="00000500000000000000" pitchFamily="50" charset="-34"/>
                          <a:cs typeface="Chulabhorn Likit Text" panose="00000500000000000000" pitchFamily="50" charset="-34"/>
                        </a:rPr>
                        <a:t>ปี ไม่เกิน </a:t>
                      </a:r>
                      <a:r>
                        <a:rPr lang="th-TH" sz="1300" u="none" strike="noStrike" dirty="0" smtClean="0">
                          <a:effectLst/>
                          <a:latin typeface="Chulabhorn Likit Text" panose="00000500000000000000" pitchFamily="50" charset="-34"/>
                          <a:cs typeface="Chulabhorn Likit Text" panose="00000500000000000000" pitchFamily="50" charset="-34"/>
                        </a:rPr>
                        <a:t>10 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75</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855386"/>
                  </a:ext>
                </a:extLst>
              </a:tr>
              <a:tr h="406400">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a:effectLst/>
                          <a:latin typeface="Chulabhorn Likit Text" panose="00000500000000000000" pitchFamily="50" charset="-34"/>
                          <a:cs typeface="Chulabhorn Likit Text" panose="00000500000000000000" pitchFamily="50" charset="-34"/>
                        </a:rPr>
                        <a:t>หนี้ค้างชำระ มากกว่า </a:t>
                      </a:r>
                      <a:r>
                        <a:rPr lang="th-TH" sz="1300" u="none" strike="noStrike" dirty="0" smtClean="0">
                          <a:effectLst/>
                          <a:latin typeface="Chulabhorn Likit Text" panose="00000500000000000000" pitchFamily="50" charset="-34"/>
                          <a:cs typeface="Chulabhorn Likit Text" panose="00000500000000000000" pitchFamily="50" charset="-34"/>
                        </a:rPr>
                        <a:t>10 </a:t>
                      </a:r>
                      <a:r>
                        <a:rPr lang="th-TH" sz="1300" u="none" strike="noStrike" dirty="0">
                          <a:effectLst/>
                          <a:latin typeface="Chulabhorn Likit Text" panose="00000500000000000000" pitchFamily="50" charset="-34"/>
                          <a:cs typeface="Chulabhorn Likit Text" panose="00000500000000000000" pitchFamily="50" charset="-34"/>
                        </a:rPr>
                        <a:t>ปี </a:t>
                      </a:r>
                      <a:r>
                        <a:rPr lang="th-TH" sz="1300" u="none" strike="noStrike" dirty="0" smtClean="0">
                          <a:effectLst/>
                          <a:latin typeface="Chulabhorn Likit Text" panose="00000500000000000000" pitchFamily="50" charset="-34"/>
                          <a:cs typeface="Chulabhorn Likit Text" panose="00000500000000000000" pitchFamily="50" charset="-34"/>
                        </a:rPr>
                        <a:t>ขึ้นไป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100</a:t>
                      </a: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3928143"/>
                  </a:ext>
                </a:extLst>
              </a:tr>
              <a:tr h="1016000">
                <a:tc>
                  <a:txBody>
                    <a:bodyPr/>
                    <a:lstStyle/>
                    <a:p>
                      <a:pPr algn="ctr" fontAlgn="ctr"/>
                      <a:r>
                        <a:rPr lang="th-TH" sz="1300" b="0" i="0" u="none" strike="noStrike" smtClean="0">
                          <a:solidFill>
                            <a:srgbClr val="000000"/>
                          </a:solidFill>
                          <a:effectLst/>
                          <a:latin typeface="Chulabhorn Likit Text" panose="00000500000000000000" pitchFamily="50" charset="-34"/>
                          <a:cs typeface="Chulabhorn Likit Text" panose="00000500000000000000" pitchFamily="50" charset="-34"/>
                        </a:rPr>
                        <a:t>8</a:t>
                      </a:r>
                    </a:p>
                    <a:p>
                      <a:pPr algn="ctr" fontAlgn="ctr"/>
                      <a:endPar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endParaRPr>
                    </a:p>
                    <a:p>
                      <a:pPr algn="ctr" fontAlgn="ctr"/>
                      <a:endPar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endParaRPr>
                    </a:p>
                    <a:p>
                      <a:pPr algn="ctr" fontAlgn="ctr"/>
                      <a:endPar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endParaRPr>
                    </a:p>
                    <a:p>
                      <a:pPr algn="ctr" fontAlgn="ct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h-TH" sz="1300" u="none" strike="noStrike" dirty="0" smtClean="0">
                          <a:effectLst/>
                          <a:latin typeface="Chulabhorn Likit Text" panose="00000500000000000000" pitchFamily="50" charset="-34"/>
                          <a:cs typeface="Chulabhorn Likit Text" panose="00000500000000000000" pitchFamily="50" charset="-34"/>
                        </a:rPr>
                        <a:t>ลูกหนี้ตามคำพิพากษาศาล</a:t>
                      </a:r>
                    </a:p>
                    <a:p>
                      <a:pPr marL="285750" indent="-285750" algn="l" fontAlgn="ctr">
                        <a:buFontTx/>
                        <a:buChar char="-"/>
                      </a:pP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อยู่ระหว่างดำเนินคดีอาญา</a:t>
                      </a:r>
                    </a:p>
                    <a:p>
                      <a:pPr marL="285750" indent="-285750" algn="l" fontAlgn="ctr">
                        <a:buFontTx/>
                        <a:buChar char="-"/>
                      </a:pP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อยู่ระหว่างดำเนินคดีแพ่ง</a:t>
                      </a:r>
                    </a:p>
                    <a:p>
                      <a:pPr marL="285750" indent="-285750" algn="l" fontAlgn="ctr">
                        <a:buFontTx/>
                        <a:buChar char="-"/>
                      </a:pP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สิ้นสุดการดำเนินคดี</a:t>
                      </a:r>
                    </a:p>
                    <a:p>
                      <a:pPr marL="0" indent="0" algn="l" fontAlgn="ctr">
                        <a:buFontTx/>
                        <a:buNone/>
                      </a:pP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rPr>
                        <a:t>100</a:t>
                      </a:r>
                    </a:p>
                    <a:p>
                      <a:pPr algn="ctr" fontAlgn="ctr"/>
                      <a:endPar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endParaRPr>
                    </a:p>
                    <a:p>
                      <a:pPr algn="ctr" fontAlgn="ctr"/>
                      <a:endParaRPr lang="th-TH" sz="1300" b="0" i="0" u="none" strike="noStrike" dirty="0" smtClean="0">
                        <a:solidFill>
                          <a:srgbClr val="000000"/>
                        </a:solidFill>
                        <a:effectLst/>
                        <a:latin typeface="Chulabhorn Likit Text" panose="00000500000000000000" pitchFamily="50" charset="-34"/>
                        <a:cs typeface="Chulabhorn Likit Text" panose="00000500000000000000" pitchFamily="50" charset="-34"/>
                      </a:endParaRPr>
                    </a:p>
                    <a:p>
                      <a:pPr algn="ctr" fontAlgn="ctr"/>
                      <a:endParaRPr lang="th-TH" sz="1300" b="0" i="0" u="none" strike="noStrike" dirty="0">
                        <a:solidFill>
                          <a:srgbClr val="000000"/>
                        </a:solidFill>
                        <a:effectLst/>
                        <a:latin typeface="Chulabhorn Likit Text" panose="00000500000000000000" pitchFamily="50" charset="-34"/>
                        <a:cs typeface="Chulabhorn Likit Text" panose="00000500000000000000" pitchFamily="50"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1255"/>
                  </a:ext>
                </a:extLst>
              </a:tr>
            </a:tbl>
          </a:graphicData>
        </a:graphic>
      </p:graphicFrame>
    </p:spTree>
    <p:extLst>
      <p:ext uri="{BB962C8B-B14F-4D97-AF65-F5344CB8AC3E}">
        <p14:creationId xmlns:p14="http://schemas.microsoft.com/office/powerpoint/2010/main" val="30057381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uble Wave 24"/>
          <p:cNvSpPr/>
          <p:nvPr/>
        </p:nvSpPr>
        <p:spPr>
          <a:xfrm>
            <a:off x="9232261" y="8226256"/>
            <a:ext cx="2376338" cy="1277268"/>
          </a:xfrm>
          <a:prstGeom prst="doubleWav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4" name="Title 1"/>
          <p:cNvSpPr>
            <a:spLocks noGrp="1"/>
          </p:cNvSpPr>
          <p:nvPr>
            <p:ph type="title"/>
          </p:nvPr>
        </p:nvSpPr>
        <p:spPr>
          <a:xfrm>
            <a:off x="0" y="13969"/>
            <a:ext cx="10160000" cy="1104636"/>
          </a:xfrm>
          <a:solidFill>
            <a:schemeClr val="accent3">
              <a:lumMod val="20000"/>
              <a:lumOff val="80000"/>
            </a:schemeClr>
          </a:solidFill>
        </p:spPr>
        <p:txBody>
          <a:bodyPr>
            <a:noAutofit/>
          </a:bodyPr>
          <a:lstStyle/>
          <a:p>
            <a:pPr algn="ctr"/>
            <a:r>
              <a:rPr lang="en-US" sz="833" b="1" dirty="0">
                <a:solidFill>
                  <a:srgbClr val="FF0000"/>
                </a:solidFill>
                <a:latin typeface="Chulabhorn Likit Text" panose="00000500000000000000" pitchFamily="50" charset="-34"/>
                <a:cs typeface="Chulabhorn Likit Text" panose="00000500000000000000" pitchFamily="50" charset="-34"/>
              </a:rPr>
              <a:t/>
            </a:r>
            <a:br>
              <a:rPr lang="en-US" sz="833" b="1" dirty="0">
                <a:solidFill>
                  <a:srgbClr val="FF0000"/>
                </a:solidFill>
                <a:latin typeface="Chulabhorn Likit Text" panose="00000500000000000000" pitchFamily="50" charset="-34"/>
                <a:cs typeface="Chulabhorn Likit Text" panose="00000500000000000000" pitchFamily="50" charset="-34"/>
              </a:rPr>
            </a:br>
            <a:r>
              <a:rPr lang="th-TH" sz="2667" b="1" dirty="0">
                <a:latin typeface="Chulabhorn Likit Text" panose="00000500000000000000" pitchFamily="50" charset="-34"/>
                <a:cs typeface="Chulabhorn Likit Text" panose="00000500000000000000" pitchFamily="50" charset="-34"/>
              </a:rPr>
              <a:t>หลักเกณฑ์การตั้งค่าเผื่อหนี้สงสัยจะสูญของกองทุนพัฒนาบทบาทสตรี</a:t>
            </a:r>
          </a:p>
        </p:txBody>
      </p:sp>
      <p:graphicFrame>
        <p:nvGraphicFramePr>
          <p:cNvPr id="2" name="Diagram 1"/>
          <p:cNvGraphicFramePr/>
          <p:nvPr>
            <p:extLst>
              <p:ext uri="{D42A27DB-BD31-4B8C-83A1-F6EECF244321}">
                <p14:modId xmlns:p14="http://schemas.microsoft.com/office/powerpoint/2010/main" val="3619655311"/>
              </p:ext>
            </p:extLst>
          </p:nvPr>
        </p:nvGraphicFramePr>
        <p:xfrm>
          <a:off x="1687340" y="1344070"/>
          <a:ext cx="8603848" cy="2335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438642" y="3865947"/>
            <a:ext cx="5568520" cy="691026"/>
            <a:chOff x="2083705" y="2336036"/>
            <a:chExt cx="7345339" cy="934254"/>
          </a:xfrm>
          <a:solidFill>
            <a:schemeClr val="accent2">
              <a:lumMod val="40000"/>
              <a:lumOff val="60000"/>
            </a:schemeClr>
          </a:solidFill>
        </p:grpSpPr>
        <p:sp>
          <p:nvSpPr>
            <p:cNvPr id="8" name="Pentagon 7"/>
            <p:cNvSpPr/>
            <p:nvPr/>
          </p:nvSpPr>
          <p:spPr>
            <a:xfrm rot="10800000">
              <a:off x="2083705" y="2336036"/>
              <a:ext cx="7345339" cy="934254"/>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entagon 4"/>
            <p:cNvSpPr txBox="1"/>
            <p:nvPr/>
          </p:nvSpPr>
          <p:spPr>
            <a:xfrm rot="21600000">
              <a:off x="2317268" y="2336036"/>
              <a:ext cx="7111776" cy="9342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3317" tIns="88900" rIns="165947" bIns="88900" numCol="1" spcCol="1270" anchor="ctr" anchorCtr="0">
              <a:noAutofit/>
            </a:bodyPr>
            <a:lstStyle/>
            <a:p>
              <a:pPr algn="ctr" defTabSz="1037125">
                <a:lnSpc>
                  <a:spcPct val="90000"/>
                </a:lnSpc>
                <a:spcBef>
                  <a:spcPct val="0"/>
                </a:spcBef>
                <a:spcAft>
                  <a:spcPct val="35000"/>
                </a:spcAft>
              </a:pPr>
              <a:r>
                <a:rPr lang="th-TH" sz="2000" dirty="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การประมาณการตั้งค่าเผื่อหนี้สงสัยจะสูญ</a:t>
              </a:r>
              <a:endParaRPr lang="en-US" sz="3200" dirty="0">
                <a:solidFill>
                  <a:schemeClr val="tx1"/>
                </a:solidFill>
                <a:latin typeface="Chulabhorn Likit Text" panose="00000500000000000000" pitchFamily="50" charset="-34"/>
                <a:cs typeface="Chulabhorn Likit Text" panose="00000500000000000000" pitchFamily="50" charset="-34"/>
              </a:endParaRPr>
            </a:p>
          </p:txBody>
        </p:sp>
      </p:grpSp>
      <p:sp>
        <p:nvSpPr>
          <p:cNvPr id="7" name="Oval 6"/>
          <p:cNvSpPr/>
          <p:nvPr/>
        </p:nvSpPr>
        <p:spPr>
          <a:xfrm>
            <a:off x="2983985" y="3865947"/>
            <a:ext cx="708260" cy="691026"/>
          </a:xfrm>
          <a:prstGeom prst="ellipse">
            <a:avLst/>
          </a:prstGeom>
          <a:solidFill>
            <a:schemeClr val="accent2">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Pentagon 4"/>
          <p:cNvSpPr txBox="1"/>
          <p:nvPr/>
        </p:nvSpPr>
        <p:spPr>
          <a:xfrm>
            <a:off x="3438642" y="4694821"/>
            <a:ext cx="5564211" cy="771635"/>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343317" tIns="88900" rIns="165947" bIns="88900" numCol="1" spcCol="1270" anchor="ctr" anchorCtr="0">
            <a:noAutofit/>
          </a:bodyPr>
          <a:lstStyle/>
          <a:p>
            <a:pPr algn="ctr" defTabSz="1037125">
              <a:lnSpc>
                <a:spcPct val="90000"/>
              </a:lnSpc>
              <a:spcBef>
                <a:spcPct val="0"/>
              </a:spcBef>
              <a:spcAft>
                <a:spcPct val="35000"/>
              </a:spcAft>
            </a:pPr>
            <a:r>
              <a:rPr lang="th-TH" sz="1600" dirty="0">
                <a:solidFill>
                  <a:srgbClr val="FF0000"/>
                </a:solidFill>
                <a:latin typeface="Chulabhorn Likit Text" panose="00000500000000000000" pitchFamily="50" charset="-34"/>
                <a:ea typeface="Cordia New" panose="020B0304020202020204" pitchFamily="34" charset="-34"/>
                <a:cs typeface="Chulabhorn Likit Text" panose="00000500000000000000" pitchFamily="50" charset="-34"/>
              </a:rPr>
              <a:t>การอนุมัติ</a:t>
            </a:r>
            <a:r>
              <a:rPr lang="th-TH" sz="1600" dirty="0">
                <a:solidFill>
                  <a:srgbClr val="000000"/>
                </a:solidFill>
                <a:latin typeface="Chulabhorn Likit Text" panose="00000500000000000000" pitchFamily="50" charset="-34"/>
                <a:ea typeface="Cordia New" panose="020B0304020202020204" pitchFamily="34" charset="-34"/>
                <a:cs typeface="Chulabhorn Likit Text" panose="00000500000000000000" pitchFamily="50" charset="-34"/>
              </a:rPr>
              <a:t>จากคณะกรรมการบริหารกองทุนพัฒนาบทบาทสตรี</a:t>
            </a:r>
            <a:endParaRPr lang="en-US" sz="2400" dirty="0">
              <a:latin typeface="Chulabhorn Likit Text" panose="00000500000000000000" pitchFamily="50" charset="-34"/>
              <a:cs typeface="Chulabhorn Likit Text" panose="00000500000000000000" pitchFamily="50" charset="-34"/>
            </a:endParaRPr>
          </a:p>
        </p:txBody>
      </p:sp>
      <p:sp>
        <p:nvSpPr>
          <p:cNvPr id="13" name="Oval 12"/>
          <p:cNvSpPr/>
          <p:nvPr/>
        </p:nvSpPr>
        <p:spPr>
          <a:xfrm>
            <a:off x="2967829" y="4682688"/>
            <a:ext cx="730955" cy="699540"/>
          </a:xfrm>
          <a:prstGeom prst="ellipse">
            <a:avLst/>
          </a:prstGeom>
          <a:solidFill>
            <a:schemeClr val="accent5">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Block Arc 15"/>
          <p:cNvSpPr/>
          <p:nvPr/>
        </p:nvSpPr>
        <p:spPr>
          <a:xfrm>
            <a:off x="2983985" y="3037869"/>
            <a:ext cx="653875" cy="654138"/>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Circular Arrow 16"/>
          <p:cNvSpPr/>
          <p:nvPr/>
        </p:nvSpPr>
        <p:spPr>
          <a:xfrm>
            <a:off x="2971124" y="1280481"/>
            <a:ext cx="761068" cy="761184"/>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Shape 17"/>
          <p:cNvSpPr/>
          <p:nvPr/>
        </p:nvSpPr>
        <p:spPr>
          <a:xfrm>
            <a:off x="2930389" y="2131379"/>
            <a:ext cx="761068" cy="761184"/>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Circular Arrow 18"/>
          <p:cNvSpPr/>
          <p:nvPr/>
        </p:nvSpPr>
        <p:spPr>
          <a:xfrm>
            <a:off x="2992249" y="3817721"/>
            <a:ext cx="761068" cy="761184"/>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Shape 19"/>
          <p:cNvSpPr/>
          <p:nvPr/>
        </p:nvSpPr>
        <p:spPr>
          <a:xfrm>
            <a:off x="2962829" y="4651866"/>
            <a:ext cx="761068" cy="761184"/>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Oval 14"/>
          <p:cNvSpPr/>
          <p:nvPr/>
        </p:nvSpPr>
        <p:spPr>
          <a:xfrm>
            <a:off x="3214465" y="1533646"/>
            <a:ext cx="304784" cy="28936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2" name="Oval 21"/>
          <p:cNvSpPr/>
          <p:nvPr/>
        </p:nvSpPr>
        <p:spPr>
          <a:xfrm>
            <a:off x="3133858" y="2367287"/>
            <a:ext cx="304784" cy="28936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3" name="Oval 22"/>
          <p:cNvSpPr/>
          <p:nvPr/>
        </p:nvSpPr>
        <p:spPr>
          <a:xfrm>
            <a:off x="3133858" y="3187042"/>
            <a:ext cx="304784" cy="28936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1" name="Right Arrow Callout 20"/>
          <p:cNvSpPr/>
          <p:nvPr/>
        </p:nvSpPr>
        <p:spPr>
          <a:xfrm>
            <a:off x="530507" y="1900178"/>
            <a:ext cx="2461742" cy="3105873"/>
          </a:xfrm>
          <a:prstGeom prst="rightArrowCallout">
            <a:avLst/>
          </a:prstGeom>
          <a:solidFill>
            <a:schemeClr val="accent4">
              <a:lumMod val="40000"/>
              <a:lumOff val="60000"/>
            </a:schemeClr>
          </a:solidFill>
          <a:ln>
            <a:noFill/>
          </a:ln>
          <a:effectLst>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th-TH" sz="2400" b="1" dirty="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ทุกสิ้น</a:t>
            </a:r>
          </a:p>
          <a:p>
            <a:pPr algn="ctr">
              <a:lnSpc>
                <a:spcPct val="120000"/>
              </a:lnSpc>
            </a:pPr>
            <a:r>
              <a:rPr lang="th-TH" sz="2400" b="1" dirty="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ปีบัญชี </a:t>
            </a:r>
          </a:p>
        </p:txBody>
      </p:sp>
      <p:pic>
        <p:nvPicPr>
          <p:cNvPr id="1028" name="Picture 4" descr="Flow ch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4967" y="1586692"/>
            <a:ext cx="818087" cy="108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06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5" y="1665533"/>
            <a:ext cx="10160000" cy="2149746"/>
          </a:xfrm>
        </p:spPr>
        <p:txBody>
          <a:bodyPr>
            <a:noAutofit/>
          </a:bodyPr>
          <a:lstStyle/>
          <a:p>
            <a:pPr algn="ctr"/>
            <a:r>
              <a:rPr lang="th-TH" sz="3200" b="1" dirty="0">
                <a:solidFill>
                  <a:srgbClr val="C00000"/>
                </a:solidFill>
                <a:latin typeface="Chulabhorn Likit Text" panose="00000500000000000000" pitchFamily="50" charset="-34"/>
                <a:cs typeface="Chulabhorn Likit Text" panose="00000500000000000000" pitchFamily="50" charset="-34"/>
              </a:rPr>
              <a:t>- ร่าง -</a:t>
            </a:r>
            <a:r>
              <a:rPr lang="th-TH" sz="2333" b="1" dirty="0">
                <a:solidFill>
                  <a:srgbClr val="FF0000"/>
                </a:solidFill>
                <a:latin typeface="Chulabhorn Likit Text" panose="00000500000000000000" pitchFamily="50" charset="-34"/>
                <a:cs typeface="Chulabhorn Likit Text" panose="00000500000000000000" pitchFamily="50" charset="-34"/>
              </a:rPr>
              <a:t/>
            </a:r>
            <a:br>
              <a:rPr lang="th-TH" sz="2333" b="1" dirty="0">
                <a:solidFill>
                  <a:srgbClr val="FF0000"/>
                </a:solidFill>
                <a:latin typeface="Chulabhorn Likit Text" panose="00000500000000000000" pitchFamily="50" charset="-34"/>
                <a:cs typeface="Chulabhorn Likit Text" panose="00000500000000000000" pitchFamily="50" charset="-34"/>
              </a:rPr>
            </a:br>
            <a:r>
              <a:rPr lang="th-TH" sz="2333" b="1" dirty="0">
                <a:solidFill>
                  <a:srgbClr val="FF0000"/>
                </a:solidFill>
                <a:latin typeface="Chulabhorn Likit Text" panose="00000500000000000000" pitchFamily="50" charset="-34"/>
                <a:cs typeface="Chulabhorn Likit Text" panose="00000500000000000000" pitchFamily="50" charset="-34"/>
              </a:rPr>
              <a:t/>
            </a:r>
            <a:br>
              <a:rPr lang="th-TH" sz="2333" b="1" dirty="0">
                <a:solidFill>
                  <a:srgbClr val="FF0000"/>
                </a:solidFill>
                <a:latin typeface="Chulabhorn Likit Text" panose="00000500000000000000" pitchFamily="50" charset="-34"/>
                <a:cs typeface="Chulabhorn Likit Text" panose="00000500000000000000" pitchFamily="50" charset="-34"/>
              </a:rPr>
            </a:br>
            <a:r>
              <a:rPr lang="th-TH" sz="2333" b="1" dirty="0">
                <a:latin typeface="Chulabhorn Likit Text" panose="00000500000000000000" pitchFamily="50" charset="-34"/>
                <a:cs typeface="Chulabhorn Likit Text" panose="00000500000000000000" pitchFamily="50" charset="-34"/>
              </a:rPr>
              <a:t>ประกาศคณะกรรมการบริหารกองทุนพัฒนาบทบาทสตรี</a:t>
            </a:r>
            <a:br>
              <a:rPr lang="th-TH" sz="2333" b="1" dirty="0">
                <a:latin typeface="Chulabhorn Likit Text" panose="00000500000000000000" pitchFamily="50" charset="-34"/>
                <a:cs typeface="Chulabhorn Likit Text" panose="00000500000000000000" pitchFamily="50" charset="-34"/>
              </a:rPr>
            </a:br>
            <a:r>
              <a:rPr lang="th-TH" sz="2333" b="1" dirty="0">
                <a:latin typeface="Chulabhorn Likit Text" panose="00000500000000000000" pitchFamily="50" charset="-34"/>
                <a:cs typeface="Chulabhorn Likit Text" panose="00000500000000000000" pitchFamily="50" charset="-34"/>
              </a:rPr>
              <a:t/>
            </a:r>
            <a:br>
              <a:rPr lang="th-TH" sz="2333" b="1" dirty="0">
                <a:latin typeface="Chulabhorn Likit Text" panose="00000500000000000000" pitchFamily="50" charset="-34"/>
                <a:cs typeface="Chulabhorn Likit Text" panose="00000500000000000000" pitchFamily="50" charset="-34"/>
              </a:rPr>
            </a:br>
            <a:r>
              <a:rPr lang="th-TH" sz="2333" b="1" dirty="0">
                <a:latin typeface="Chulabhorn Likit Text" panose="00000500000000000000" pitchFamily="50" charset="-34"/>
                <a:cs typeface="Chulabhorn Likit Text" panose="00000500000000000000" pitchFamily="50" charset="-34"/>
              </a:rPr>
              <a:t>เรื่อง </a:t>
            </a:r>
            <a:r>
              <a:rPr lang="th-TH" sz="2333" dirty="0">
                <a:latin typeface="Chulabhorn Likit Text" panose="00000500000000000000" pitchFamily="50" charset="-34"/>
                <a:cs typeface="Chulabhorn Likit Text" panose="00000500000000000000" pitchFamily="50" charset="-34"/>
              </a:rPr>
              <a:t>หลักเกณฑ์การตั้งค่าเผื่อหนี้สงสัยจะสูญของกองทุนพัฒนาทบาทสตรี</a:t>
            </a:r>
            <a:endParaRPr lang="th-TH" sz="2667" dirty="0">
              <a:latin typeface="Chulabhorn Likit Text" panose="00000500000000000000" pitchFamily="50" charset="-34"/>
              <a:cs typeface="Chulabhorn Likit Text" panose="00000500000000000000" pitchFamily="50" charset="-34"/>
            </a:endParaRPr>
          </a:p>
        </p:txBody>
      </p:sp>
      <p:pic>
        <p:nvPicPr>
          <p:cNvPr id="3074" name="Picture 2" descr="Free vector two kids with number two cartoon"/>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633240" y="1024357"/>
            <a:ext cx="1428849" cy="1463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ector vector hand drawn sketch illustration number seven the figure of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984" y="3688442"/>
            <a:ext cx="1414081" cy="14140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02065" y="4067156"/>
            <a:ext cx="1450051" cy="656655"/>
          </a:xfrm>
          <a:prstGeom prst="rect">
            <a:avLst/>
          </a:prstGeom>
          <a:noFill/>
        </p:spPr>
        <p:txBody>
          <a:bodyPr wrap="square" rtlCol="0">
            <a:spAutoFit/>
          </a:bodyPr>
          <a:lstStyle/>
          <a:p>
            <a:r>
              <a:rPr lang="th-TH" sz="3667" b="1" dirty="0">
                <a:solidFill>
                  <a:schemeClr val="accent1">
                    <a:lumMod val="50000"/>
                  </a:schemeClr>
                </a:solidFill>
                <a:latin typeface="Chulabhorn Likit Text" panose="00000500000000000000" pitchFamily="50" charset="-34"/>
                <a:cs typeface="Chulabhorn Likit Text" panose="00000500000000000000" pitchFamily="50" charset="-34"/>
              </a:rPr>
              <a:t>ข้อ</a:t>
            </a:r>
          </a:p>
        </p:txBody>
      </p:sp>
    </p:spTree>
    <p:extLst>
      <p:ext uri="{BB962C8B-B14F-4D97-AF65-F5344CB8AC3E}">
        <p14:creationId xmlns:p14="http://schemas.microsoft.com/office/powerpoint/2010/main" val="1359210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3787107"/>
              </p:ext>
            </p:extLst>
          </p:nvPr>
        </p:nvGraphicFramePr>
        <p:xfrm>
          <a:off x="216981" y="697347"/>
          <a:ext cx="9667799" cy="3966311"/>
        </p:xfrm>
        <a:graphic>
          <a:graphicData uri="http://schemas.openxmlformats.org/drawingml/2006/table">
            <a:tbl>
              <a:tblPr firstRow="1" firstCol="1" bandRow="1">
                <a:tableStyleId>{5C22544A-7EE6-4342-B048-85BDC9FD1C3A}</a:tableStyleId>
              </a:tblPr>
              <a:tblGrid>
                <a:gridCol w="4911608">
                  <a:extLst>
                    <a:ext uri="{9D8B030D-6E8A-4147-A177-3AD203B41FA5}">
                      <a16:colId xmlns:a16="http://schemas.microsoft.com/office/drawing/2014/main" val="2931929888"/>
                    </a:ext>
                  </a:extLst>
                </a:gridCol>
                <a:gridCol w="4756191">
                  <a:extLst>
                    <a:ext uri="{9D8B030D-6E8A-4147-A177-3AD203B41FA5}">
                      <a16:colId xmlns:a16="http://schemas.microsoft.com/office/drawing/2014/main" val="4135339946"/>
                    </a:ext>
                  </a:extLst>
                </a:gridCol>
              </a:tblGrid>
              <a:tr h="883803">
                <a:tc gridSpan="2">
                  <a:txBody>
                    <a:bodyPr/>
                    <a:lstStyle/>
                    <a:p>
                      <a:pPr algn="ctr">
                        <a:lnSpc>
                          <a:spcPct val="150000"/>
                        </a:lnSpc>
                        <a:spcAft>
                          <a:spcPts val="400"/>
                        </a:spcAft>
                      </a:pPr>
                      <a:r>
                        <a:rPr lang="th-TH" sz="1600" b="1" u="sng" kern="1200" dirty="0">
                          <a:solidFill>
                            <a:schemeClr val="tx1"/>
                          </a:solidFill>
                          <a:effectLst/>
                          <a:latin typeface="Chulabhorn Likit Text" panose="00000500000000000000" pitchFamily="50" charset="-34"/>
                          <a:ea typeface="+mn-ea"/>
                          <a:cs typeface="Chulabhorn Likit Text" panose="00000500000000000000" pitchFamily="50" charset="-34"/>
                        </a:rPr>
                        <a:t>ระเบียบวาระที่ </a:t>
                      </a:r>
                      <a:r>
                        <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rPr>
                        <a:t>5</a:t>
                      </a:r>
                      <a:r>
                        <a:rPr lang="th-TH" sz="1600" b="1" u="sng" kern="1200" baseline="0" dirty="0" smtClean="0">
                          <a:solidFill>
                            <a:schemeClr val="tx1"/>
                          </a:solidFill>
                          <a:effectLst/>
                          <a:latin typeface="Chulabhorn Likit Text" panose="00000500000000000000" pitchFamily="50" charset="-34"/>
                          <a:ea typeface="+mn-ea"/>
                          <a:cs typeface="Chulabhorn Likit Text" panose="00000500000000000000" pitchFamily="50" charset="-34"/>
                        </a:rPr>
                        <a:t> เรื่องเพื่อพิจารณา</a:t>
                      </a:r>
                      <a:endParaRPr lang="th-TH" sz="1600" b="1" u="sng"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algn="ctr">
                        <a:lnSpc>
                          <a:spcPct val="120000"/>
                        </a:lnSpc>
                        <a:spcAft>
                          <a:spcPts val="400"/>
                        </a:spcAft>
                      </a:pPr>
                      <a:r>
                        <a:rPr lang="th-TH" sz="1600" u="none" kern="1200" dirty="0" smtClean="0">
                          <a:solidFill>
                            <a:schemeClr val="tx1"/>
                          </a:solidFill>
                          <a:effectLst/>
                          <a:latin typeface="Chulabhorn Likit Text" panose="00000500000000000000" pitchFamily="50" charset="-34"/>
                          <a:ea typeface="+mn-ea"/>
                          <a:cs typeface="Chulabhorn Likit Text" panose="00000500000000000000" pitchFamily="50" charset="-34"/>
                        </a:rPr>
                        <a:t>5.1 การบริหารจัดการหนี้ของกองทุนพัฒนาบทบาทสตรี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DADA"/>
                    </a:solidFill>
                  </a:tcPr>
                </a:tc>
                <a:tc hMerge="1">
                  <a:txBody>
                    <a:bodyPr/>
                    <a:lstStyle/>
                    <a:p>
                      <a:endParaRPr lang="th-TH"/>
                    </a:p>
                  </a:txBody>
                  <a:tcPr/>
                </a:tc>
                <a:extLst>
                  <a:ext uri="{0D108BD9-81ED-4DB2-BD59-A6C34878D82A}">
                    <a16:rowId xmlns:a16="http://schemas.microsoft.com/office/drawing/2014/main" val="281180162"/>
                  </a:ext>
                </a:extLst>
              </a:tr>
              <a:tr h="386363">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ea typeface="+mn-ea"/>
                          <a:cs typeface="Chulabhorn Likit Text" panose="00000500000000000000" pitchFamily="50" charset="-34"/>
                        </a:rPr>
                        <a:t>เรื่อง</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DFDE"/>
                    </a:solidFill>
                  </a:tcPr>
                </a:tc>
                <a:tc>
                  <a:txBody>
                    <a:bodyPr/>
                    <a:lstStyle/>
                    <a:p>
                      <a:pPr algn="ctr">
                        <a:lnSpc>
                          <a:spcPct val="150000"/>
                        </a:lnSpc>
                        <a:spcAft>
                          <a:spcPts val="0"/>
                        </a:spcAft>
                        <a:tabLst>
                          <a:tab pos="1170305" algn="l"/>
                        </a:tabLst>
                      </a:pPr>
                      <a:r>
                        <a:rPr lang="th-TH" sz="1500" b="1" dirty="0">
                          <a:solidFill>
                            <a:schemeClr val="tx1"/>
                          </a:solidFill>
                          <a:effectLst/>
                          <a:latin typeface="Chulabhorn Likit Text" panose="00000500000000000000" pitchFamily="50" charset="-34"/>
                          <a:cs typeface="Chulabhorn Likit Text" panose="00000500000000000000" pitchFamily="50" charset="-34"/>
                        </a:rPr>
                        <a:t>ผลการดำเนินการ</a:t>
                      </a:r>
                      <a:endParaRPr lang="en-US" sz="1500" b="1" dirty="0">
                        <a:solidFill>
                          <a:schemeClr val="tx1"/>
                        </a:solidFill>
                        <a:effectLst/>
                        <a:latin typeface="Chulabhorn Likit Text" panose="00000500000000000000" pitchFamily="50" charset="-34"/>
                        <a:ea typeface="Calibri" panose="020F0502020204030204" pitchFamily="34" charset="0"/>
                        <a:cs typeface="Chulabhorn Likit Text" panose="00000500000000000000" pitchFamily="50" charset="-34"/>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E8D1"/>
                    </a:solidFill>
                  </a:tcPr>
                </a:tc>
                <a:extLst>
                  <a:ext uri="{0D108BD9-81ED-4DB2-BD59-A6C34878D82A}">
                    <a16:rowId xmlns:a16="http://schemas.microsoft.com/office/drawing/2014/main" val="3548157069"/>
                  </a:ext>
                </a:extLst>
              </a:tr>
              <a:tr h="2696145">
                <a:tc>
                  <a:txBody>
                    <a:bodyPr/>
                    <a:lstStyle/>
                    <a:p>
                      <a:pPr algn="l">
                        <a:lnSpc>
                          <a:spcPct val="150000"/>
                        </a:lnSpc>
                      </a:pPr>
                      <a:r>
                        <a:rPr lang="th-TH" sz="1500" b="1" u="sng" kern="1200" spc="-60" baseline="0" dirty="0">
                          <a:solidFill>
                            <a:schemeClr val="tx1"/>
                          </a:solidFill>
                          <a:effectLst/>
                          <a:latin typeface="Chulabhorn Likit Text" panose="00000500000000000000" pitchFamily="50" charset="-34"/>
                          <a:ea typeface="+mn-ea"/>
                          <a:cs typeface="Chulabhorn Likit Text" panose="00000500000000000000" pitchFamily="50" charset="-34"/>
                        </a:rPr>
                        <a:t>ที่ประชุมได้ร่วมพิจารณาและมีข้อเสนอแนะ/ข้อสังเกต ดังนี้</a:t>
                      </a:r>
                      <a:endParaRPr lang="en-US" sz="1500" b="1" kern="1200" spc="-60" baseline="0" dirty="0">
                        <a:solidFill>
                          <a:schemeClr val="tx1"/>
                        </a:solidFill>
                        <a:effectLst/>
                        <a:latin typeface="Chulabhorn Likit Text" panose="00000500000000000000" pitchFamily="50" charset="-34"/>
                        <a:ea typeface="+mn-ea"/>
                        <a:cs typeface="Chulabhorn Likit Text" panose="00000500000000000000" pitchFamily="50" charset="-34"/>
                      </a:endParaRPr>
                    </a:p>
                    <a:p>
                      <a:pPr algn="thaiDist">
                        <a:lnSpc>
                          <a:spcPct val="140000"/>
                        </a:lnSpc>
                      </a:pPr>
                      <a:r>
                        <a:rPr lang="th-TH" sz="1400" b="0" kern="1200" spc="0" baseline="0" dirty="0">
                          <a:solidFill>
                            <a:schemeClr val="tx1"/>
                          </a:solidFill>
                          <a:effectLst/>
                          <a:latin typeface="Chulabhorn Likit Text" panose="00000500000000000000" pitchFamily="50" charset="-34"/>
                          <a:ea typeface="+mn-ea"/>
                          <a:cs typeface="Chulabhorn Likit Text" panose="00000500000000000000" pitchFamily="50" charset="-34"/>
                        </a:rPr>
                        <a:t>          </a:t>
                      </a: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1.  สำนักงานกองทุนพัฒนาบทบาทสตรีควรนิยามคำว่า</a:t>
                      </a:r>
                      <a:b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b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”หนี้เกินกำหนดชำระ” โดยเทียบเคียงกับสถาบันการเงิน เช่น เมื่อถึง</a:t>
                      </a:r>
                      <a:r>
                        <a:rPr lang="th-TH" sz="1400" b="0" kern="1200" spc="-4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กำหนดชำระแล้วยังไม่มาชำระถือว่าเป็นหนี้เกินกำหนดชำระ หรือเมื่อถึง</a:t>
                      </a: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กำหนดชำระแล้วยังไม่มาชำระภายใน 7 วัน /15 วัน ถือว่าเป็นหนี้เกินกำหนดชำระ ทั้งนี้ให้เป็นไปตามหลักสากล</a:t>
                      </a:r>
                    </a:p>
                    <a:p>
                      <a:pPr algn="thaiDist">
                        <a:lnSpc>
                          <a:spcPct val="140000"/>
                        </a:lnSpc>
                      </a:pPr>
                      <a:r>
                        <a:rPr lang="th-TH" sz="1400" b="0" kern="1200" spc="0" baseline="0" dirty="0" smtClean="0">
                          <a:solidFill>
                            <a:schemeClr val="tx1"/>
                          </a:solidFill>
                          <a:effectLst/>
                          <a:latin typeface="Chulabhorn Likit Text" panose="00000500000000000000" pitchFamily="50" charset="-34"/>
                          <a:ea typeface="+mn-ea"/>
                          <a:cs typeface="Chulabhorn Likit Text" panose="00000500000000000000" pitchFamily="50" charset="-34"/>
                        </a:rPr>
                        <a:t>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AEA"/>
                    </a:solidFill>
                  </a:tcPr>
                </a:tc>
                <a:tc>
                  <a:txBody>
                    <a:bodyPr/>
                    <a:lstStyle/>
                    <a:p>
                      <a:pPr algn="thaiDist">
                        <a:lnSpc>
                          <a:spcPct val="120000"/>
                        </a:lnSpc>
                      </a:pPr>
                      <a:r>
                        <a:rPr lang="th-TH" sz="1400" spc="-70" dirty="0" smtClean="0">
                          <a:effectLst/>
                          <a:latin typeface="Chulabhorn Likit Text" panose="00000500000000000000" pitchFamily="50" charset="-34"/>
                          <a:ea typeface="Batang" panose="02030600000101010101" pitchFamily="18" charset="-127"/>
                          <a:cs typeface="Chulabhorn Likit Text" panose="00000500000000000000" pitchFamily="50" charset="-34"/>
                        </a:rPr>
                        <a:t>สกส. ได้นิยาม “หนี้เกินกำหนดชำระ” คือ หนี้ที่ไม่มาชำระ ณ วันที่ครบกำหนดชำระ ให้ถือเป็นหนี้เกินกำหนดชำระ</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0E0"/>
                    </a:solidFill>
                  </a:tcPr>
                </a:tc>
                <a:extLst>
                  <a:ext uri="{0D108BD9-81ED-4DB2-BD59-A6C34878D82A}">
                    <a16:rowId xmlns:a16="http://schemas.microsoft.com/office/drawing/2014/main" val="398913969"/>
                  </a:ext>
                </a:extLst>
              </a:tr>
            </a:tbl>
          </a:graphicData>
        </a:graphic>
      </p:graphicFrame>
      <p:grpSp>
        <p:nvGrpSpPr>
          <p:cNvPr id="34" name="Group 33"/>
          <p:cNvGrpSpPr/>
          <p:nvPr/>
        </p:nvGrpSpPr>
        <p:grpSpPr>
          <a:xfrm>
            <a:off x="-23583" y="5154909"/>
            <a:ext cx="10183585" cy="694389"/>
            <a:chOff x="-23583" y="5134125"/>
            <a:chExt cx="10183585" cy="715174"/>
          </a:xfrm>
        </p:grpSpPr>
        <p:grpSp>
          <p:nvGrpSpPr>
            <p:cNvPr id="35"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52"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56"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7"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58"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53"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54"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55"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41"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5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0" name="กลุ่ม 52">
            <a:extLst>
              <a:ext uri="{FF2B5EF4-FFF2-40B4-BE49-F238E27FC236}">
                <a16:creationId xmlns:a16="http://schemas.microsoft.com/office/drawing/2014/main" id="{84E5CB32-C22A-40FB-BE79-3F261B775F5E}"/>
              </a:ext>
            </a:extLst>
          </p:cNvPr>
          <p:cNvGrpSpPr/>
          <p:nvPr/>
        </p:nvGrpSpPr>
        <p:grpSpPr>
          <a:xfrm>
            <a:off x="0" y="-21644"/>
            <a:ext cx="10193050" cy="575427"/>
            <a:chOff x="-29746" y="-164554"/>
            <a:chExt cx="9173747" cy="517884"/>
          </a:xfrm>
        </p:grpSpPr>
        <p:sp>
          <p:nvSpPr>
            <p:cNvPr id="3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h-TH" b="1" dirty="0" smtClean="0">
                  <a:ln w="0"/>
                  <a:solidFill>
                    <a:schemeClr val="bg1"/>
                  </a:solidFill>
                  <a:latin typeface="Chulabhorn Likit Text" panose="00000500000000000000" pitchFamily="50" charset="-34"/>
                  <a:cs typeface="Chulabhorn Likit Text" panose="00000500000000000000" pitchFamily="50" charset="-34"/>
                </a:rPr>
                <a:t>           ระเบียบ</a:t>
              </a:r>
              <a:r>
                <a:rPr lang="th-TH" b="1" dirty="0">
                  <a:ln w="0"/>
                  <a:solidFill>
                    <a:schemeClr val="bg1"/>
                  </a:solidFill>
                  <a:latin typeface="Chulabhorn Likit Text" panose="00000500000000000000" pitchFamily="50" charset="-34"/>
                  <a:cs typeface="Chulabhorn Likit Text" panose="00000500000000000000" pitchFamily="50" charset="-34"/>
                </a:rPr>
                <a:t>วาระที่ 3 เรื่อง สืบเนื่องจากการ</a:t>
              </a:r>
              <a:r>
                <a:rPr lang="th-TH" b="1" dirty="0" smtClean="0">
                  <a:ln w="0"/>
                  <a:solidFill>
                    <a:schemeClr val="bg1"/>
                  </a:solidFill>
                  <a:latin typeface="Chulabhorn Likit Text" panose="00000500000000000000" pitchFamily="50" charset="-34"/>
                  <a:cs typeface="Chulabhorn Likit Text" panose="00000500000000000000" pitchFamily="50" charset="-34"/>
                </a:rPr>
                <a:t>ประชุม</a:t>
              </a: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1428604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79152491"/>
              </p:ext>
            </p:extLst>
          </p:nvPr>
        </p:nvGraphicFramePr>
        <p:xfrm>
          <a:off x="376176" y="29028"/>
          <a:ext cx="9356203" cy="5652516"/>
        </p:xfrm>
        <a:graphic>
          <a:graphicData uri="http://schemas.openxmlformats.org/drawingml/2006/table">
            <a:tbl>
              <a:tblPr firstRow="1" bandRow="1">
                <a:tableStyleId>{7DF18680-E054-41AD-8BC1-D1AEF772440D}</a:tableStyleId>
              </a:tblPr>
              <a:tblGrid>
                <a:gridCol w="742709">
                  <a:extLst>
                    <a:ext uri="{9D8B030D-6E8A-4147-A177-3AD203B41FA5}">
                      <a16:colId xmlns:a16="http://schemas.microsoft.com/office/drawing/2014/main" val="406270938"/>
                    </a:ext>
                  </a:extLst>
                </a:gridCol>
                <a:gridCol w="8613494">
                  <a:extLst>
                    <a:ext uri="{9D8B030D-6E8A-4147-A177-3AD203B41FA5}">
                      <a16:colId xmlns:a16="http://schemas.microsoft.com/office/drawing/2014/main" val="1876510706"/>
                    </a:ext>
                  </a:extLst>
                </a:gridCol>
              </a:tblGrid>
              <a:tr h="617582">
                <a:tc>
                  <a:txBody>
                    <a:bodyPr/>
                    <a:lstStyle/>
                    <a:p>
                      <a:pPr algn="ctr">
                        <a:lnSpc>
                          <a:spcPct val="110000"/>
                        </a:lnSpc>
                      </a:pPr>
                      <a:endParaRPr lang="th-TH" sz="800" b="0"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solidFill>
                            <a:schemeClr val="tx1"/>
                          </a:solidFill>
                          <a:latin typeface="Chulabhorn Likit Text" panose="00000500000000000000" pitchFamily="50" charset="-34"/>
                          <a:cs typeface="Chulabhorn Likit Text" panose="00000500000000000000" pitchFamily="50" charset="-34"/>
                        </a:rPr>
                        <a:t>ข้อ 1</a:t>
                      </a:r>
                      <a:endParaRPr lang="th-TH" sz="17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3">
                        <a:lumMod val="20000"/>
                        <a:lumOff val="80000"/>
                      </a:schemeClr>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th-TH" sz="800" b="0"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endParaRPr>
                    </a:p>
                    <a:p>
                      <a:pPr marL="0" marR="0" indent="0" algn="l" defTabSz="914400" rtl="0" eaLnBrk="1" fontAlgn="auto" latinLnBrk="0" hangingPunct="1">
                        <a:lnSpc>
                          <a:spcPct val="110000"/>
                        </a:lnSpc>
                        <a:spcBef>
                          <a:spcPts val="0"/>
                        </a:spcBef>
                        <a:spcAft>
                          <a:spcPts val="0"/>
                        </a:spcAft>
                        <a:buClrTx/>
                        <a:buSzTx/>
                        <a:buFontTx/>
                        <a:buNone/>
                        <a:tabLst/>
                        <a:defRPr/>
                      </a:pPr>
                      <a:r>
                        <a:rPr lang="th-TH" sz="1500" b="0" dirty="0" smtClean="0">
                          <a:solidFill>
                            <a:schemeClr val="tx1"/>
                          </a:solidFill>
                          <a:latin typeface="Chulabhorn Likit Text" panose="00000500000000000000" pitchFamily="50" charset="-34"/>
                          <a:ea typeface="Cordia New" panose="020B0304020202020204" pitchFamily="34" charset="-34"/>
                          <a:cs typeface="Chulabhorn Likit Text" panose="00000500000000000000" pitchFamily="50" charset="-34"/>
                        </a:rPr>
                        <a:t>ในประกาศนี้</a:t>
                      </a:r>
                    </a:p>
                    <a:p>
                      <a:pPr marL="0" marR="0" indent="0" algn="l" defTabSz="914400" rtl="0" eaLnBrk="1" fontAlgn="auto" latinLnBrk="0" hangingPunct="1">
                        <a:lnSpc>
                          <a:spcPct val="110000"/>
                        </a:lnSpc>
                        <a:spcBef>
                          <a:spcPts val="0"/>
                        </a:spcBef>
                        <a:spcAft>
                          <a:spcPts val="0"/>
                        </a:spcAft>
                        <a:buClrTx/>
                        <a:buSzTx/>
                        <a:buFontTx/>
                        <a:buNone/>
                        <a:tabLst/>
                        <a:defRPr/>
                      </a:pPr>
                      <a:r>
                        <a:rPr lang="th-TH" sz="1500" b="0" dirty="0" smtClean="0">
                          <a:solidFill>
                            <a:schemeClr val="tx1"/>
                          </a:solidFill>
                          <a:latin typeface="Chulabhorn Likit Text" panose="00000500000000000000" pitchFamily="50" charset="-34"/>
                          <a:cs typeface="Chulabhorn Likit Text" panose="00000500000000000000" pitchFamily="50" charset="-34"/>
                        </a:rPr>
                        <a:t>ความหมาย “เงินให้กู้ยืม” “หนี้สงสัยจะสูญ” “ค่าเผื่อหนี้สงสัยจะสูญ” “หนี้สูญ” “หนี้สูญรับคืน”</a:t>
                      </a:r>
                    </a:p>
                  </a:txBody>
                  <a:tcPr marL="76200" marR="76200" marT="38100" marB="38100">
                    <a:solidFill>
                      <a:schemeClr val="accent3">
                        <a:lumMod val="20000"/>
                        <a:lumOff val="80000"/>
                      </a:schemeClr>
                    </a:solidFill>
                  </a:tcPr>
                </a:tc>
                <a:extLst>
                  <a:ext uri="{0D108BD9-81ED-4DB2-BD59-A6C34878D82A}">
                    <a16:rowId xmlns:a16="http://schemas.microsoft.com/office/drawing/2014/main" val="4097027599"/>
                  </a:ext>
                </a:extLst>
              </a:tr>
              <a:tr h="428877">
                <a:tc>
                  <a:txBody>
                    <a:bodyPr/>
                    <a:lstStyle/>
                    <a:p>
                      <a:pPr algn="ctr">
                        <a:lnSpc>
                          <a:spcPct val="110000"/>
                        </a:lnSpc>
                      </a:pPr>
                      <a:endParaRPr lang="th-TH" sz="800" b="0" dirty="0" smtClean="0">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latin typeface="Chulabhorn Likit Text" panose="00000500000000000000" pitchFamily="50" charset="-34"/>
                          <a:cs typeface="Chulabhorn Likit Text" panose="00000500000000000000" pitchFamily="50" charset="-34"/>
                        </a:rPr>
                        <a:t>ข้อ 2</a:t>
                      </a:r>
                      <a:endParaRPr lang="th-TH" sz="17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th-TH" sz="800" dirty="0" smtClean="0">
                        <a:latin typeface="Chulabhorn Likit Text" panose="00000500000000000000" pitchFamily="50" charset="-34"/>
                        <a:ea typeface="Cordia New" panose="020B0304020202020204" pitchFamily="34" charset="-34"/>
                        <a:cs typeface="Chulabhorn Likit Text" panose="00000500000000000000" pitchFamily="50" charset="-34"/>
                      </a:endParaRPr>
                    </a:p>
                    <a:p>
                      <a:pPr marL="0" marR="0" indent="0" algn="l" defTabSz="914400" rtl="0" eaLnBrk="1" fontAlgn="auto" latinLnBrk="0" hangingPunct="1">
                        <a:lnSpc>
                          <a:spcPct val="110000"/>
                        </a:lnSpc>
                        <a:spcBef>
                          <a:spcPts val="0"/>
                        </a:spcBef>
                        <a:spcAft>
                          <a:spcPts val="0"/>
                        </a:spcAft>
                        <a:buClrTx/>
                        <a:buSzTx/>
                        <a:buFontTx/>
                        <a:buNone/>
                        <a:tabLst/>
                        <a:defRPr/>
                      </a:pPr>
                      <a:r>
                        <a:rPr lang="th-TH" sz="1500" dirty="0" smtClean="0">
                          <a:latin typeface="Chulabhorn Likit Text" panose="00000500000000000000" pitchFamily="50" charset="-34"/>
                          <a:ea typeface="Cordia New" panose="020B0304020202020204" pitchFamily="34" charset="-34"/>
                          <a:cs typeface="Chulabhorn Likit Text" panose="00000500000000000000" pitchFamily="50" charset="-34"/>
                        </a:rPr>
                        <a:t>ประกาศนี้ให้ใช้บังคับตั้งแต่บัดนี้เป็นต้นไป</a:t>
                      </a:r>
                    </a:p>
                  </a:txBody>
                  <a:tcPr marL="76200" marR="76200" marT="38100" marB="38100"/>
                </a:tc>
                <a:extLst>
                  <a:ext uri="{0D108BD9-81ED-4DB2-BD59-A6C34878D82A}">
                    <a16:rowId xmlns:a16="http://schemas.microsoft.com/office/drawing/2014/main" val="2769856790"/>
                  </a:ext>
                </a:extLst>
              </a:tr>
              <a:tr h="835320">
                <a:tc>
                  <a:txBody>
                    <a:bodyPr/>
                    <a:lstStyle/>
                    <a:p>
                      <a:pPr algn="ctr">
                        <a:lnSpc>
                          <a:spcPct val="110000"/>
                        </a:lnSpc>
                      </a:pPr>
                      <a:endParaRPr lang="th-TH" sz="800" b="0" dirty="0" smtClean="0">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latin typeface="Chulabhorn Likit Text" panose="00000500000000000000" pitchFamily="50" charset="-34"/>
                          <a:cs typeface="Chulabhorn Likit Text" panose="00000500000000000000" pitchFamily="50" charset="-34"/>
                        </a:rPr>
                        <a:t>ข้อ 3</a:t>
                      </a:r>
                      <a:endParaRPr lang="th-TH" sz="17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a:lnSpc>
                          <a:spcPct val="110000"/>
                        </a:lnSpc>
                      </a:pPr>
                      <a:endParaRPr lang="th-TH" sz="8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ประกาศนี้ให้ถือใช้สำหรับสำนักงานกองทุนพัฒนาบทบาทสตรี สำนักงานเลขานุการคณะอนุกรรมบริหารกองทุนพัฒนาบทบาทสตรีระดับจังหวัด และสำนักงานเลขานุการคณะอนุกรรมการบริหารกองทุนพัฒนาบทบาทสตรีกรุงเทพมหานคร</a:t>
                      </a:r>
                    </a:p>
                  </a:txBody>
                  <a:tcPr marL="76200" marR="76200" marT="38100" marB="38100"/>
                </a:tc>
                <a:extLst>
                  <a:ext uri="{0D108BD9-81ED-4DB2-BD59-A6C34878D82A}">
                    <a16:rowId xmlns:a16="http://schemas.microsoft.com/office/drawing/2014/main" val="1328555561"/>
                  </a:ext>
                </a:extLst>
              </a:tr>
              <a:tr h="3012693">
                <a:tc>
                  <a:txBody>
                    <a:bodyPr/>
                    <a:lstStyle/>
                    <a:p>
                      <a:pPr algn="ctr">
                        <a:lnSpc>
                          <a:spcPct val="110000"/>
                        </a:lnSpc>
                      </a:pPr>
                      <a:endParaRPr lang="th-TH" sz="800" b="0" dirty="0" smtClean="0">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latin typeface="Chulabhorn Likit Text" panose="00000500000000000000" pitchFamily="50" charset="-34"/>
                          <a:cs typeface="Chulabhorn Likit Text" panose="00000500000000000000" pitchFamily="50" charset="-34"/>
                        </a:rPr>
                        <a:t>ข้อ 4</a:t>
                      </a:r>
                      <a:endParaRPr lang="th-TH" sz="17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a:lnSpc>
                          <a:spcPct val="110000"/>
                        </a:lnSpc>
                      </a:pPr>
                      <a:endParaRPr lang="th-TH" sz="8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ให้จำแนกลูกหนี้เงินให้กู้ยืมแยกตามอายุหนี้ค้างชำระ และอัตราค่าเผื่อหนี้สงสัยจะสูญกองทุนพัฒนาบทบาทสตรี ดังนี้</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marL="0" lvl="0" indent="0">
                        <a:lnSpc>
                          <a:spcPct val="110000"/>
                        </a:lnSpc>
                        <a:buNone/>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1) หนี้ค้างชำระ 3 เดือน แต่ไม่เกิน 1 ปี</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อัตราร้อยละ 1</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2) หนี้ค้างชำระ เกินกว่า 1 ปี แต่ไม่เกิน 2 ปี</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อัตราร้อยละ 5</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3) หนี้ค้างชำระ  เกินกว่า 2 ปี แต่ไม่เกิน 3 ปี</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อัตราร้อยละ 10</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4) หนี้ค้างชำระ เกินกว่า 3 ปี แต่ไม่เกิน 4 ปี</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อัตราร้อยละ 25</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5) หนี้ค้างชำระ เกินกว่า 4 ปี แต่ไม่เกิน 5 ปี</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อัตราร้อยละ 50</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6) หนี้ค้างชำระ เกินกว่า 5 ปี แต่ไม่เกิน 10 ปี</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อัตราร้อยละ 75</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7) หนี้ค้างชำระ เกินกว่า 10 ปี </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อัตราร้อยละ 100</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lvl="0">
                        <a:lnSpc>
                          <a:spcPct val="110000"/>
                        </a:lnSpc>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8) ลูกหนี้ตามคำพิพากษาศาล</a:t>
                      </a: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อัตราร้อยละ 100</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อยู่ระหว่างดำเนินคดีอาญา</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อยู่ระหว่างดำเนินคดีแพ่ง</a:t>
                      </a:r>
                      <a:endPar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a:lnSpc>
                          <a:spcPct val="110000"/>
                        </a:lnSpc>
                      </a:pPr>
                      <a:r>
                        <a:rPr lang="en-US"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     - </a:t>
                      </a: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สิ้นสุดการดำเนินคดี</a:t>
                      </a:r>
                    </a:p>
                  </a:txBody>
                  <a:tcPr marL="76200" marR="76200" marT="38100" marB="38100"/>
                </a:tc>
                <a:extLst>
                  <a:ext uri="{0D108BD9-81ED-4DB2-BD59-A6C34878D82A}">
                    <a16:rowId xmlns:a16="http://schemas.microsoft.com/office/drawing/2014/main" val="3776281325"/>
                  </a:ext>
                </a:extLst>
              </a:tr>
            </a:tbl>
          </a:graphicData>
        </a:graphic>
      </p:graphicFrame>
    </p:spTree>
    <p:extLst>
      <p:ext uri="{BB962C8B-B14F-4D97-AF65-F5344CB8AC3E}">
        <p14:creationId xmlns:p14="http://schemas.microsoft.com/office/powerpoint/2010/main" val="31127845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27508308"/>
              </p:ext>
            </p:extLst>
          </p:nvPr>
        </p:nvGraphicFramePr>
        <p:xfrm>
          <a:off x="424498" y="223472"/>
          <a:ext cx="9356203" cy="5303520"/>
        </p:xfrm>
        <a:graphic>
          <a:graphicData uri="http://schemas.openxmlformats.org/drawingml/2006/table">
            <a:tbl>
              <a:tblPr firstRow="1" bandRow="1">
                <a:tableStyleId>{7DF18680-E054-41AD-8BC1-D1AEF772440D}</a:tableStyleId>
              </a:tblPr>
              <a:tblGrid>
                <a:gridCol w="742709">
                  <a:extLst>
                    <a:ext uri="{9D8B030D-6E8A-4147-A177-3AD203B41FA5}">
                      <a16:colId xmlns:a16="http://schemas.microsoft.com/office/drawing/2014/main" val="406270938"/>
                    </a:ext>
                  </a:extLst>
                </a:gridCol>
                <a:gridCol w="8613494">
                  <a:extLst>
                    <a:ext uri="{9D8B030D-6E8A-4147-A177-3AD203B41FA5}">
                      <a16:colId xmlns:a16="http://schemas.microsoft.com/office/drawing/2014/main" val="1876510706"/>
                    </a:ext>
                  </a:extLst>
                </a:gridCol>
              </a:tblGrid>
              <a:tr h="1087026">
                <a:tc>
                  <a:txBody>
                    <a:bodyPr/>
                    <a:lstStyle/>
                    <a:p>
                      <a:pPr algn="ctr">
                        <a:lnSpc>
                          <a:spcPct val="110000"/>
                        </a:lnSpc>
                      </a:pPr>
                      <a:endParaRPr lang="th-TH" sz="800" b="0"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solidFill>
                            <a:schemeClr val="tx1"/>
                          </a:solidFill>
                          <a:latin typeface="Chulabhorn Likit Text" panose="00000500000000000000" pitchFamily="50" charset="-34"/>
                          <a:cs typeface="Chulabhorn Likit Text" panose="00000500000000000000" pitchFamily="50" charset="-34"/>
                        </a:rPr>
                        <a:t>ข้อ 5</a:t>
                      </a:r>
                      <a:endParaRPr lang="th-TH" sz="13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solidFill>
                      <a:schemeClr val="accent3">
                        <a:lumMod val="20000"/>
                        <a:lumOff val="80000"/>
                      </a:schemeClr>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th-TH" sz="8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marR="0" indent="0" algn="l" defTabSz="914400" rtl="0" eaLnBrk="1" fontAlgn="auto" latinLnBrk="0" hangingPunct="1">
                        <a:lnSpc>
                          <a:spcPct val="110000"/>
                        </a:lnSpc>
                        <a:spcBef>
                          <a:spcPts val="0"/>
                        </a:spcBef>
                        <a:spcAft>
                          <a:spcPts val="0"/>
                        </a:spcAft>
                        <a:buClrTx/>
                        <a:buSzTx/>
                        <a:buFontTx/>
                        <a:buNone/>
                        <a:tabLst/>
                        <a:defRPr/>
                      </a:pP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หลักเกณฑ์การตั้งค่าเผื่อหนี้สงสัยจะสูญสำหรับลูกหนี้เงินให้กู้ยืมในส่วนที่คาดว่าจะไม่สามารถเรียกเก็บได้ของกองทุนพัฒนาทบาทสตรี </a:t>
                      </a:r>
                    </a:p>
                    <a:p>
                      <a:pPr marL="0" marR="0" indent="0" algn="l" defTabSz="914400" rtl="0" eaLnBrk="1" fontAlgn="auto" latinLnBrk="0" hangingPunct="1">
                        <a:lnSpc>
                          <a:spcPct val="110000"/>
                        </a:lnSpc>
                        <a:spcBef>
                          <a:spcPts val="0"/>
                        </a:spcBef>
                        <a:spcAft>
                          <a:spcPts val="0"/>
                        </a:spcAft>
                        <a:buClrTx/>
                        <a:buSzTx/>
                        <a:buFontTx/>
                        <a:buNone/>
                        <a:tabLst/>
                        <a:defRPr/>
                      </a:pPr>
                      <a:r>
                        <a:rPr lang="th-TH" sz="1500" b="1" kern="1200" dirty="0" smtClean="0">
                          <a:solidFill>
                            <a:schemeClr val="tx1"/>
                          </a:solidFill>
                          <a:effectLst/>
                          <a:latin typeface="Chulabhorn Likit Text" panose="00000500000000000000" pitchFamily="50" charset="-34"/>
                          <a:ea typeface="+mn-ea"/>
                          <a:cs typeface="Chulabhorn Likit Text" panose="00000500000000000000" pitchFamily="50" charset="-34"/>
                        </a:rPr>
                        <a:t>โดยทุกสิ้นปีบัญชี </a:t>
                      </a: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กองทุนพัฒนาบทบาทสตรี จะต้องดำเนินการตั้งค่าเผื่อหนี้สงสัยจะสูญสำหรับลูกหนี้เงินให้กู้ยืมในส่วนที่คาดว่าจะไม่สามารถเรียกเก็บได้ ดังนี้</a:t>
                      </a:r>
                    </a:p>
                  </a:txBody>
                  <a:tcPr marL="76200" marR="76200" marT="38100" marB="38100">
                    <a:solidFill>
                      <a:schemeClr val="accent3">
                        <a:lumMod val="20000"/>
                        <a:lumOff val="80000"/>
                      </a:schemeClr>
                    </a:solidFill>
                  </a:tcPr>
                </a:tc>
                <a:extLst>
                  <a:ext uri="{0D108BD9-81ED-4DB2-BD59-A6C34878D82A}">
                    <a16:rowId xmlns:a16="http://schemas.microsoft.com/office/drawing/2014/main" val="4097027599"/>
                  </a:ext>
                </a:extLst>
              </a:tr>
              <a:tr h="292870">
                <a:tc>
                  <a:txBody>
                    <a:bodyPr/>
                    <a:lstStyle/>
                    <a:p>
                      <a:pPr algn="ctr">
                        <a:lnSpc>
                          <a:spcPct val="110000"/>
                        </a:lnSpc>
                      </a:pPr>
                      <a:endParaRPr lang="th-TH" sz="13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marL="342900" marR="0" indent="-342900" algn="l" defTabSz="914400" rtl="0" eaLnBrk="1" fontAlgn="auto" latinLnBrk="0" hangingPunct="1">
                        <a:lnSpc>
                          <a:spcPct val="110000"/>
                        </a:lnSpc>
                        <a:spcBef>
                          <a:spcPts val="0"/>
                        </a:spcBef>
                        <a:spcAft>
                          <a:spcPts val="0"/>
                        </a:spcAft>
                        <a:buClrTx/>
                        <a:buSzTx/>
                        <a:buFontTx/>
                        <a:buAutoNum type="arabicParenR"/>
                        <a:tabLst/>
                        <a:defRPr/>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ทบทวนหลักเกณฑ์การตั้งค่าเผื่อหนี้สงสัยจะสูญของกองทุนพัฒนาบทบาทสตรี</a:t>
                      </a:r>
                      <a:endParaRPr lang="th-TH" sz="1500" b="0" dirty="0" smtClean="0">
                        <a:latin typeface="Chulabhorn Likit Text" panose="00000500000000000000" pitchFamily="50" charset="-34"/>
                        <a:cs typeface="Chulabhorn Likit Text" panose="00000500000000000000" pitchFamily="50" charset="-34"/>
                      </a:endParaRPr>
                    </a:p>
                  </a:txBody>
                  <a:tcPr marL="76200" marR="76200" marT="38100" marB="38100"/>
                </a:tc>
                <a:extLst>
                  <a:ext uri="{0D108BD9-81ED-4DB2-BD59-A6C34878D82A}">
                    <a16:rowId xmlns:a16="http://schemas.microsoft.com/office/drawing/2014/main" val="2769856790"/>
                  </a:ext>
                </a:extLst>
              </a:tr>
              <a:tr h="292870">
                <a:tc>
                  <a:txBody>
                    <a:bodyPr/>
                    <a:lstStyle/>
                    <a:p>
                      <a:pPr algn="ctr">
                        <a:lnSpc>
                          <a:spcPct val="110000"/>
                        </a:lnSpc>
                      </a:pPr>
                      <a:endParaRPr lang="th-TH" sz="13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a:lnSpc>
                          <a:spcPct val="110000"/>
                        </a:lnSpc>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2) ตรวจสอบความมีตัวตนของลูกหนี้เงินให้กู้ยืมของกองทุนพัฒนาบทบาทสตรี</a:t>
                      </a:r>
                      <a:endParaRPr lang="en-US" sz="1500" b="0" kern="1200" dirty="0">
                        <a:solidFill>
                          <a:schemeClr val="dk1"/>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tc>
                <a:extLst>
                  <a:ext uri="{0D108BD9-81ED-4DB2-BD59-A6C34878D82A}">
                    <a16:rowId xmlns:a16="http://schemas.microsoft.com/office/drawing/2014/main" val="1328555561"/>
                  </a:ext>
                </a:extLst>
              </a:tr>
              <a:tr h="517631">
                <a:tc>
                  <a:txBody>
                    <a:bodyPr/>
                    <a:lstStyle/>
                    <a:p>
                      <a:pPr algn="ctr">
                        <a:lnSpc>
                          <a:spcPct val="110000"/>
                        </a:lnSpc>
                      </a:pPr>
                      <a:endParaRPr lang="th-TH" sz="13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a:lnSpc>
                          <a:spcPct val="110000"/>
                        </a:lnSpc>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3) รายงานการวิเคราะห์อายุลูกหนี้ค้างชำระที่คาดว่าจะไม่สามารถเรียกเก็บได้ของกองทุนพัฒนา</a:t>
                      </a:r>
                      <a:b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b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    บทบาทสตรี</a:t>
                      </a:r>
                      <a:endParaRPr lang="en-US" sz="1500" b="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tc>
                <a:extLst>
                  <a:ext uri="{0D108BD9-81ED-4DB2-BD59-A6C34878D82A}">
                    <a16:rowId xmlns:a16="http://schemas.microsoft.com/office/drawing/2014/main" val="3776281325"/>
                  </a:ext>
                </a:extLst>
              </a:tr>
              <a:tr h="742392">
                <a:tc>
                  <a:txBody>
                    <a:bodyPr/>
                    <a:lstStyle/>
                    <a:p>
                      <a:pPr algn="ctr">
                        <a:lnSpc>
                          <a:spcPct val="110000"/>
                        </a:lnSpc>
                      </a:pPr>
                      <a:endParaRPr lang="th-TH" sz="13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a:lnSpc>
                          <a:spcPct val="110000"/>
                        </a:lnSpc>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4) ประมาณการตั้งค่าเผื่อหนี้สงสัยจะสูญสำหรับลูกหนี้เงินให้กู้ยืมที่คาดว่าจะไม่สามารถเรียกเก็บได้</a:t>
                      </a:r>
                      <a:b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b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    ของกองทุนพัฒนาบทบาทสตรี เสนอต่อที่ประชุมคณะกรรมการบริหารกองทุนพัฒนาบทบาทสตรี</a:t>
                      </a:r>
                      <a:b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b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    พิจารณาเห็นชอบ</a:t>
                      </a:r>
                      <a:endParaRPr lang="en-US" sz="1500" b="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tc>
                <a:extLst>
                  <a:ext uri="{0D108BD9-81ED-4DB2-BD59-A6C34878D82A}">
                    <a16:rowId xmlns:a16="http://schemas.microsoft.com/office/drawing/2014/main" val="1513143395"/>
                  </a:ext>
                </a:extLst>
              </a:tr>
              <a:tr h="517631">
                <a:tc>
                  <a:txBody>
                    <a:bodyPr/>
                    <a:lstStyle/>
                    <a:p>
                      <a:pPr algn="ctr">
                        <a:lnSpc>
                          <a:spcPct val="110000"/>
                        </a:lnSpc>
                      </a:pPr>
                      <a:endParaRPr lang="th-TH" sz="13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a:lnSpc>
                          <a:spcPct val="110000"/>
                        </a:lnSpc>
                      </a:pPr>
                      <a:r>
                        <a:rPr lang="th-TH" sz="1500" b="0" kern="1200" dirty="0" smtClean="0">
                          <a:solidFill>
                            <a:schemeClr val="dk1"/>
                          </a:solidFill>
                          <a:effectLst/>
                          <a:latin typeface="Chulabhorn Likit Text" panose="00000500000000000000" pitchFamily="50" charset="-34"/>
                          <a:ea typeface="+mn-ea"/>
                          <a:cs typeface="Chulabhorn Likit Text" panose="00000500000000000000" pitchFamily="50" charset="-34"/>
                        </a:rPr>
                        <a:t>5) สรุปผลการตั้งค่าเผื่อหนี้สงสัยจะสูญของกองทุนพัฒนาบทบาทสตรี นำเข้าที่ประชุมคณะกรรมการบริหารกองทุนพัฒนาบทบาทสตรี พิจารณาอนุมัติ</a:t>
                      </a:r>
                      <a:endParaRPr lang="en-US" sz="1500" b="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txBody>
                  <a:tcPr marL="76200" marR="76200" marT="38100" marB="38100"/>
                </a:tc>
                <a:extLst>
                  <a:ext uri="{0D108BD9-81ED-4DB2-BD59-A6C34878D82A}">
                    <a16:rowId xmlns:a16="http://schemas.microsoft.com/office/drawing/2014/main" val="2288115569"/>
                  </a:ext>
                </a:extLst>
              </a:tr>
              <a:tr h="757376">
                <a:tc>
                  <a:txBody>
                    <a:bodyPr/>
                    <a:lstStyle/>
                    <a:p>
                      <a:pPr algn="ctr">
                        <a:lnSpc>
                          <a:spcPct val="110000"/>
                        </a:lnSpc>
                      </a:pPr>
                      <a:endParaRPr lang="th-TH" sz="800" b="0" dirty="0" smtClean="0">
                        <a:solidFill>
                          <a:schemeClr val="tx1"/>
                        </a:solidFill>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solidFill>
                            <a:schemeClr val="tx1"/>
                          </a:solidFill>
                          <a:latin typeface="Chulabhorn Likit Text" panose="00000500000000000000" pitchFamily="50" charset="-34"/>
                          <a:cs typeface="Chulabhorn Likit Text" panose="00000500000000000000" pitchFamily="50" charset="-34"/>
                        </a:rPr>
                        <a:t>ข้อ 6</a:t>
                      </a:r>
                      <a:endParaRPr lang="th-TH" sz="1300" b="1" dirty="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th-TH" sz="800" b="0" kern="1200" dirty="0" smtClean="0">
                        <a:solidFill>
                          <a:schemeClr val="tx1"/>
                        </a:solidFill>
                        <a:effectLst/>
                        <a:latin typeface="Chulabhorn Likit Text" panose="00000500000000000000" pitchFamily="50" charset="-34"/>
                        <a:ea typeface="+mn-ea"/>
                        <a:cs typeface="Chulabhorn Likit Text" panose="00000500000000000000" pitchFamily="50" charset="-34"/>
                      </a:endParaRPr>
                    </a:p>
                    <a:p>
                      <a:pPr marL="0" marR="0" indent="0" algn="l" defTabSz="914400" rtl="0" eaLnBrk="1" fontAlgn="auto" latinLnBrk="0" hangingPunct="1">
                        <a:lnSpc>
                          <a:spcPct val="110000"/>
                        </a:lnSpc>
                        <a:spcBef>
                          <a:spcPts val="0"/>
                        </a:spcBef>
                        <a:spcAft>
                          <a:spcPts val="0"/>
                        </a:spcAft>
                        <a:buClrTx/>
                        <a:buSzTx/>
                        <a:buFontTx/>
                        <a:buNone/>
                        <a:tabLst/>
                        <a:defRPr/>
                      </a:pPr>
                      <a:r>
                        <a:rPr lang="th-TH" sz="1500" b="0" kern="1200" dirty="0" smtClean="0">
                          <a:solidFill>
                            <a:schemeClr val="tx1"/>
                          </a:solidFill>
                          <a:effectLst/>
                          <a:latin typeface="Chulabhorn Likit Text" panose="00000500000000000000" pitchFamily="50" charset="-34"/>
                          <a:ea typeface="+mn-ea"/>
                          <a:cs typeface="Chulabhorn Likit Text" panose="00000500000000000000" pitchFamily="50" charset="-34"/>
                        </a:rPr>
                        <a:t>การตัดจำหน่ายหนี้สูญ กองทุนจะตัดจำหน่ายหนี้สูญได้ เมื่อได้ติดตามทวงถามโดยมีหลักฐานที่แน่นอนว่าจะไม่ได้รับชำระหนี้ และได้รับอนุมัติให้จำหน่ายหนี้สูญจากผู้มีอำนาจแล้วเท่านั้น </a:t>
                      </a:r>
                    </a:p>
                    <a:p>
                      <a:pPr marL="0" marR="0" indent="0" algn="l" defTabSz="914400" rtl="0" eaLnBrk="1" fontAlgn="auto" latinLnBrk="0" hangingPunct="1">
                        <a:lnSpc>
                          <a:spcPct val="110000"/>
                        </a:lnSpc>
                        <a:spcBef>
                          <a:spcPts val="0"/>
                        </a:spcBef>
                        <a:spcAft>
                          <a:spcPts val="0"/>
                        </a:spcAft>
                        <a:buClrTx/>
                        <a:buSzTx/>
                        <a:buFontTx/>
                        <a:buNone/>
                        <a:tabLst/>
                        <a:defRPr/>
                      </a:pPr>
                      <a:endParaRPr lang="th-TH" sz="800" b="0" dirty="0" smtClean="0">
                        <a:solidFill>
                          <a:schemeClr val="tx1"/>
                        </a:solidFill>
                        <a:latin typeface="Chulabhorn Likit Text" panose="00000500000000000000" pitchFamily="50" charset="-34"/>
                        <a:cs typeface="Chulabhorn Likit Text" panose="00000500000000000000" pitchFamily="50" charset="-34"/>
                      </a:endParaRPr>
                    </a:p>
                  </a:txBody>
                  <a:tcPr marL="76200" marR="76200" marT="38100" marB="38100"/>
                </a:tc>
                <a:extLst>
                  <a:ext uri="{0D108BD9-81ED-4DB2-BD59-A6C34878D82A}">
                    <a16:rowId xmlns:a16="http://schemas.microsoft.com/office/drawing/2014/main" val="744273562"/>
                  </a:ext>
                </a:extLst>
              </a:tr>
              <a:tr h="532615">
                <a:tc>
                  <a:txBody>
                    <a:bodyPr/>
                    <a:lstStyle/>
                    <a:p>
                      <a:pPr algn="ctr">
                        <a:lnSpc>
                          <a:spcPct val="110000"/>
                        </a:lnSpc>
                      </a:pPr>
                      <a:endParaRPr lang="th-TH" sz="800" b="0" dirty="0" smtClean="0">
                        <a:latin typeface="Chulabhorn Likit Text" panose="00000500000000000000" pitchFamily="50" charset="-34"/>
                        <a:cs typeface="Chulabhorn Likit Text" panose="00000500000000000000" pitchFamily="50" charset="-34"/>
                      </a:endParaRPr>
                    </a:p>
                    <a:p>
                      <a:pPr algn="ctr">
                        <a:lnSpc>
                          <a:spcPct val="110000"/>
                        </a:lnSpc>
                      </a:pPr>
                      <a:r>
                        <a:rPr lang="th-TH" sz="1700" b="1" dirty="0" smtClean="0">
                          <a:latin typeface="Chulabhorn Likit Text" panose="00000500000000000000" pitchFamily="50" charset="-34"/>
                          <a:cs typeface="Chulabhorn Likit Text" panose="00000500000000000000" pitchFamily="50" charset="-34"/>
                        </a:rPr>
                        <a:t>ข้อ 7</a:t>
                      </a:r>
                      <a:endParaRPr lang="th-TH" sz="1700" b="1" dirty="0">
                        <a:latin typeface="Chulabhorn Likit Text" panose="00000500000000000000" pitchFamily="50" charset="-34"/>
                        <a:cs typeface="Chulabhorn Likit Text" panose="00000500000000000000" pitchFamily="50" charset="-34"/>
                      </a:endParaRPr>
                    </a:p>
                  </a:txBody>
                  <a:tcPr marL="76200" marR="76200" marT="38100" marB="38100"/>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th-TH" sz="800" kern="1200" dirty="0" smtClean="0">
                        <a:solidFill>
                          <a:schemeClr val="dk1"/>
                        </a:solidFill>
                        <a:effectLst/>
                        <a:latin typeface="Chulabhorn Likit Text" panose="00000500000000000000" pitchFamily="50" charset="-34"/>
                        <a:ea typeface="+mn-ea"/>
                        <a:cs typeface="Chulabhorn Likit Text" panose="00000500000000000000" pitchFamily="50" charset="-34"/>
                      </a:endParaRPr>
                    </a:p>
                    <a:p>
                      <a:pPr marL="0" marR="0" indent="0" algn="l" defTabSz="914400" rtl="0" eaLnBrk="1" fontAlgn="auto" latinLnBrk="0" hangingPunct="1">
                        <a:lnSpc>
                          <a:spcPct val="110000"/>
                        </a:lnSpc>
                        <a:spcBef>
                          <a:spcPts val="0"/>
                        </a:spcBef>
                        <a:spcAft>
                          <a:spcPts val="0"/>
                        </a:spcAft>
                        <a:buClrTx/>
                        <a:buSzTx/>
                        <a:buFontTx/>
                        <a:buNone/>
                        <a:tabLst/>
                        <a:defRPr/>
                      </a:pPr>
                      <a:r>
                        <a:rPr lang="th-TH" sz="1500" kern="1200" dirty="0" smtClean="0">
                          <a:solidFill>
                            <a:schemeClr val="dk1"/>
                          </a:solidFill>
                          <a:effectLst/>
                          <a:latin typeface="Chulabhorn Likit Text" panose="00000500000000000000" pitchFamily="50" charset="-34"/>
                          <a:ea typeface="+mn-ea"/>
                          <a:cs typeface="Chulabhorn Likit Text" panose="00000500000000000000" pitchFamily="50" charset="-34"/>
                        </a:rPr>
                        <a:t>ให้กองทุนพัฒนาบทบาทสตรีตั้งค่าเผื่อหนี้สงสัยจะสูญให้เป็นไปตามหลักเกณฑ์ที่กำหนดในประกาศนี้ทุกปี</a:t>
                      </a:r>
                    </a:p>
                    <a:p>
                      <a:pPr marL="0" marR="0" indent="0" algn="l" defTabSz="914400" rtl="0" eaLnBrk="1" fontAlgn="auto" latinLnBrk="0" hangingPunct="1">
                        <a:lnSpc>
                          <a:spcPct val="110000"/>
                        </a:lnSpc>
                        <a:spcBef>
                          <a:spcPts val="0"/>
                        </a:spcBef>
                        <a:spcAft>
                          <a:spcPts val="0"/>
                        </a:spcAft>
                        <a:buClrTx/>
                        <a:buSzTx/>
                        <a:buFontTx/>
                        <a:buNone/>
                        <a:tabLst/>
                        <a:defRPr/>
                      </a:pPr>
                      <a:endParaRPr lang="th-TH" sz="800" b="0" dirty="0" smtClean="0">
                        <a:latin typeface="Chulabhorn Likit Text" panose="00000500000000000000" pitchFamily="50" charset="-34"/>
                        <a:cs typeface="Chulabhorn Likit Text" panose="00000500000000000000" pitchFamily="50" charset="-34"/>
                      </a:endParaRPr>
                    </a:p>
                  </a:txBody>
                  <a:tcPr marL="76200" marR="76200" marT="38100" marB="38100"/>
                </a:tc>
                <a:extLst>
                  <a:ext uri="{0D108BD9-81ED-4DB2-BD59-A6C34878D82A}">
                    <a16:rowId xmlns:a16="http://schemas.microsoft.com/office/drawing/2014/main" val="3298624982"/>
                  </a:ext>
                </a:extLst>
              </a:tr>
            </a:tbl>
          </a:graphicData>
        </a:graphic>
      </p:graphicFrame>
    </p:spTree>
    <p:extLst>
      <p:ext uri="{BB962C8B-B14F-4D97-AF65-F5344CB8AC3E}">
        <p14:creationId xmlns:p14="http://schemas.microsoft.com/office/powerpoint/2010/main" val="8854962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163974" y="-4829"/>
            <a:ext cx="10160000" cy="5719829"/>
          </a:xfrm>
          <a:prstGeom prst="doubleWav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 name="Rectangle 1"/>
          <p:cNvSpPr/>
          <p:nvPr/>
        </p:nvSpPr>
        <p:spPr>
          <a:xfrm>
            <a:off x="617316" y="844129"/>
            <a:ext cx="8931798" cy="3031599"/>
          </a:xfrm>
          <a:prstGeom prst="rect">
            <a:avLst/>
          </a:prstGeom>
        </p:spPr>
        <p:txBody>
          <a:bodyPr wrap="square">
            <a:spAutoFit/>
          </a:bodyPr>
          <a:lstStyle/>
          <a:p>
            <a:pPr algn="ctr">
              <a:lnSpc>
                <a:spcPct val="120000"/>
              </a:lnSpc>
              <a:spcBef>
                <a:spcPts val="500"/>
              </a:spcBef>
              <a:tabLst>
                <a:tab pos="750328" algn="l"/>
              </a:tabLst>
            </a:pPr>
            <a:r>
              <a:rPr lang="th-TH" sz="2000" b="1" dirty="0">
                <a:solidFill>
                  <a:schemeClr val="accent1">
                    <a:lumMod val="50000"/>
                  </a:schemeClr>
                </a:solidFill>
                <a:latin typeface="Chulabhorn Likit Text" panose="00000500000000000000" pitchFamily="50" charset="-34"/>
                <a:ea typeface="Cordia New" panose="020B0304020202020204" pitchFamily="34" charset="-34"/>
                <a:cs typeface="Chulabhorn Likit Text" panose="00000500000000000000" pitchFamily="50" charset="-34"/>
              </a:rPr>
              <a:t>ข้อเสนอต่อที่ประชุม</a:t>
            </a:r>
          </a:p>
          <a:p>
            <a:pPr algn="thaiDist">
              <a:lnSpc>
                <a:spcPct val="120000"/>
              </a:lnSpc>
              <a:tabLst>
                <a:tab pos="750328" algn="l"/>
              </a:tabLst>
            </a:pPr>
            <a:endParaRPr lang="th-TH" sz="2000" dirty="0">
              <a:latin typeface="Chulabhorn Likit Text" panose="00000500000000000000" pitchFamily="50" charset="-34"/>
              <a:ea typeface="Cordia New" panose="020B0304020202020204" pitchFamily="34" charset="-34"/>
              <a:cs typeface="Chulabhorn Likit Text" panose="00000500000000000000" pitchFamily="50" charset="-34"/>
            </a:endParaRPr>
          </a:p>
          <a:p>
            <a:pPr algn="thaiDist">
              <a:lnSpc>
                <a:spcPct val="120000"/>
              </a:lnSpc>
              <a:tabLst>
                <a:tab pos="750328" algn="l"/>
              </a:tabLst>
            </a:pPr>
            <a:r>
              <a:rPr lang="th-TH" sz="2000" b="1" dirty="0">
                <a:latin typeface="Chulabhorn Likit Text" panose="00000500000000000000" pitchFamily="50" charset="-34"/>
                <a:ea typeface="Cordia New" panose="020B0304020202020204" pitchFamily="34" charset="-34"/>
                <a:cs typeface="Chulabhorn Likit Text" panose="00000500000000000000" pitchFamily="50" charset="-34"/>
              </a:rPr>
              <a:t>เพื่อโปรดพิจารณา</a:t>
            </a:r>
          </a:p>
          <a:p>
            <a:pPr algn="thaiDist">
              <a:lnSpc>
                <a:spcPct val="120000"/>
              </a:lnSpc>
              <a:tabLst>
                <a:tab pos="750328" algn="l"/>
              </a:tabLst>
            </a:pPr>
            <a:endParaRPr lang="en-US" sz="2000" dirty="0">
              <a:latin typeface="Chulabhorn Likit Text" panose="00000500000000000000" pitchFamily="50" charset="-34"/>
              <a:ea typeface="Cordia New" panose="020B0304020202020204" pitchFamily="34" charset="-34"/>
              <a:cs typeface="Chulabhorn Likit Text" panose="00000500000000000000" pitchFamily="50" charset="-34"/>
            </a:endParaRPr>
          </a:p>
          <a:p>
            <a:pPr>
              <a:lnSpc>
                <a:spcPct val="120000"/>
              </a:lnSpc>
            </a:pPr>
            <a:r>
              <a:rPr lang="th-TH" sz="2000" dirty="0" smtClean="0">
                <a:latin typeface="Chulabhorn Likit Text" panose="00000500000000000000" pitchFamily="50" charset="-34"/>
                <a:ea typeface="Cordia New" panose="020B0304020202020204" pitchFamily="34" charset="-34"/>
                <a:cs typeface="Chulabhorn Likit Text" panose="00000500000000000000" pitchFamily="50" charset="-34"/>
              </a:rPr>
              <a:t>1. หลักเกณฑ์</a:t>
            </a:r>
            <a:r>
              <a:rPr lang="th-TH" sz="2000" dirty="0">
                <a:latin typeface="Chulabhorn Likit Text" panose="00000500000000000000" pitchFamily="50" charset="-34"/>
                <a:ea typeface="Cordia New" panose="020B0304020202020204" pitchFamily="34" charset="-34"/>
                <a:cs typeface="Chulabhorn Likit Text" panose="00000500000000000000" pitchFamily="50" charset="-34"/>
              </a:rPr>
              <a:t>การตั้งค่าเผื่อหนี้สงสัยจะสูญของกองทุนพัฒนาบทบาทสตรี</a:t>
            </a:r>
          </a:p>
          <a:p>
            <a:pPr>
              <a:lnSpc>
                <a:spcPct val="120000"/>
              </a:lnSpc>
            </a:pPr>
            <a:endParaRPr lang="en-US" sz="2000" dirty="0">
              <a:latin typeface="Chulabhorn Likit Text" panose="00000500000000000000" pitchFamily="50" charset="-34"/>
              <a:ea typeface="Cordia New" panose="020B0304020202020204" pitchFamily="34" charset="-34"/>
              <a:cs typeface="Chulabhorn Likit Text" panose="00000500000000000000" pitchFamily="50" charset="-34"/>
            </a:endParaRPr>
          </a:p>
          <a:p>
            <a:pPr algn="thaiDist">
              <a:lnSpc>
                <a:spcPct val="120000"/>
              </a:lnSpc>
            </a:pPr>
            <a:r>
              <a:rPr lang="th-TH" sz="2000" dirty="0">
                <a:latin typeface="Chulabhorn Likit Text" panose="00000500000000000000" pitchFamily="50" charset="-34"/>
                <a:ea typeface="Cordia New" panose="020B0304020202020204" pitchFamily="34" charset="-34"/>
                <a:cs typeface="Chulabhorn Likit Text" panose="00000500000000000000" pitchFamily="50" charset="-34"/>
              </a:rPr>
              <a:t>2. ประกาศคณะกรรมการบริหารกองทุนพัฒนาบทบาทสตรี เรื่อง หลักเกณฑ์</a:t>
            </a:r>
          </a:p>
          <a:p>
            <a:pPr algn="thaiDist">
              <a:lnSpc>
                <a:spcPct val="120000"/>
              </a:lnSpc>
            </a:pPr>
            <a:r>
              <a:rPr lang="th-TH" sz="2000" dirty="0">
                <a:latin typeface="Chulabhorn Likit Text" panose="00000500000000000000" pitchFamily="50" charset="-34"/>
                <a:ea typeface="Cordia New" panose="020B0304020202020204" pitchFamily="34" charset="-34"/>
                <a:cs typeface="Chulabhorn Likit Text" panose="00000500000000000000" pitchFamily="50" charset="-34"/>
              </a:rPr>
              <a:t>    การตั้งค่าเผื่อหนี้สงสัยจะสูญของกองทุนพัฒนาทบาทสตรี พ.ศ. 2566</a:t>
            </a:r>
            <a:endParaRPr lang="en-US" sz="2000" dirty="0">
              <a:latin typeface="Chulabhorn Likit Text" panose="00000500000000000000" pitchFamily="50" charset="-34"/>
              <a:ea typeface="Cordia New" panose="020B0304020202020204" pitchFamily="34" charset="-34"/>
              <a:cs typeface="Chulabhorn Likit Text" panose="00000500000000000000" pitchFamily="50" charset="-34"/>
            </a:endParaRPr>
          </a:p>
        </p:txBody>
      </p:sp>
    </p:spTree>
    <p:extLst>
      <p:ext uri="{BB962C8B-B14F-4D97-AF65-F5344CB8AC3E}">
        <p14:creationId xmlns:p14="http://schemas.microsoft.com/office/powerpoint/2010/main" val="23788965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มุมมน 24">
            <a:extLst>
              <a:ext uri="{FF2B5EF4-FFF2-40B4-BE49-F238E27FC236}">
                <a16:creationId xmlns:a16="http://schemas.microsoft.com/office/drawing/2014/main" id="{D992C9EC-F489-4262-8A24-43469489E10F}"/>
              </a:ext>
            </a:extLst>
          </p:cNvPr>
          <p:cNvSpPr/>
          <p:nvPr/>
        </p:nvSpPr>
        <p:spPr>
          <a:xfrm>
            <a:off x="-23583" y="2418897"/>
            <a:ext cx="10160000" cy="868313"/>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lnSpc>
                <a:spcPct val="130000"/>
              </a:lnSpc>
            </a:pP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	</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ระเบียบวาระที่ </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5.6 </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แก้ไข</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เพิ่มเติมข้อบังคับคณะกรรมการบริหารกองทุนพัฒนาบทบาท</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สตรี</a:t>
            </a:r>
            <a:b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b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ว่า</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ด้วย</a:t>
            </a:r>
            <a:r>
              <a:rPr lang="th-TH" sz="1900" b="1" spc="-50" dirty="0" smtClean="0">
                <a:ln>
                  <a:solidFill>
                    <a:schemeClr val="tx1"/>
                  </a:solidFill>
                </a:ln>
                <a:solidFill>
                  <a:schemeClr val="tx1"/>
                </a:solidFill>
                <a:latin typeface="Chulabhorn Likit Text" panose="00000500000000000000" pitchFamily="50" charset="-34"/>
                <a:cs typeface="Chulabhorn Likit Text" panose="00000500000000000000" pitchFamily="50" charset="-34"/>
              </a:rPr>
              <a:t>การบริหารงาน</a:t>
            </a:r>
            <a:r>
              <a:rPr lang="th-TH" sz="1900" b="1" spc="-50" dirty="0">
                <a:ln>
                  <a:solidFill>
                    <a:schemeClr val="tx1"/>
                  </a:solidFill>
                </a:ln>
                <a:solidFill>
                  <a:schemeClr val="tx1"/>
                </a:solidFill>
                <a:latin typeface="Chulabhorn Likit Text" panose="00000500000000000000" pitchFamily="50" charset="-34"/>
                <a:cs typeface="Chulabhorn Likit Text" panose="00000500000000000000" pitchFamily="50" charset="-34"/>
              </a:rPr>
              <a:t>บุคคล พ.ศ. 2562</a:t>
            </a:r>
          </a:p>
        </p:txBody>
      </p:sp>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pSp>
        <p:nvGrpSpPr>
          <p:cNvPr id="31"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9766045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3" name="Content Placeholder 4"/>
          <p:cNvSpPr>
            <a:spLocks noGrp="1"/>
          </p:cNvSpPr>
          <p:nvPr>
            <p:ph idx="1"/>
          </p:nvPr>
        </p:nvSpPr>
        <p:spPr>
          <a:xfrm>
            <a:off x="784127" y="1663038"/>
            <a:ext cx="8579792" cy="2631170"/>
          </a:xfrm>
        </p:spPr>
        <p:txBody>
          <a:bodyPr>
            <a:normAutofit/>
          </a:bodyPr>
          <a:lstStyle/>
          <a:p>
            <a:pPr marL="0" indent="0" algn="thaiDist">
              <a:lnSpc>
                <a:spcPct val="130000"/>
              </a:lnSpc>
              <a:buNone/>
            </a:pPr>
            <a:r>
              <a:rPr lang="th-TH" sz="1600" dirty="0">
                <a:latin typeface="Chulabhorn Likit Text" panose="00000500000000000000" pitchFamily="50" charset="-34"/>
                <a:cs typeface="Chulabhorn Likit Text" panose="00000500000000000000" pitchFamily="50" charset="-34"/>
              </a:rPr>
              <a:t>	</a:t>
            </a:r>
            <a:r>
              <a:rPr lang="th-TH" sz="1600" spc="-100" dirty="0">
                <a:latin typeface="Chulabhorn Likit Text" panose="00000500000000000000" pitchFamily="50" charset="-34"/>
                <a:cs typeface="Chulabhorn Likit Text" panose="00000500000000000000" pitchFamily="50" charset="-34"/>
              </a:rPr>
              <a:t>ตามที่คณะกรรมการบริหารพนักงานราชการ ได้มีประกาศ เรื่อง สิทธิประโยชน์ของพนักงาน</a:t>
            </a:r>
            <a:r>
              <a:rPr lang="th-TH" sz="1600" spc="-100" dirty="0" smtClean="0">
                <a:latin typeface="Chulabhorn Likit Text" panose="00000500000000000000" pitchFamily="50" charset="-34"/>
                <a:cs typeface="Chulabhorn Likit Text" panose="00000500000000000000" pitchFamily="50" charset="-34"/>
              </a:rPr>
              <a:t>ราชการ</a:t>
            </a:r>
            <a:r>
              <a:rPr lang="th-TH" sz="1600" dirty="0" smtClean="0">
                <a:latin typeface="Chulabhorn Likit Text" panose="00000500000000000000" pitchFamily="50" charset="-34"/>
                <a:cs typeface="Chulabhorn Likit Text" panose="00000500000000000000" pitchFamily="50" charset="-34"/>
              </a:rPr>
              <a:t/>
            </a:r>
            <a:br>
              <a:rPr lang="th-TH" sz="1600" dirty="0" smtClean="0">
                <a:latin typeface="Chulabhorn Likit Text" panose="00000500000000000000" pitchFamily="50" charset="-34"/>
                <a:cs typeface="Chulabhorn Likit Text" panose="00000500000000000000" pitchFamily="50" charset="-34"/>
              </a:rPr>
            </a:br>
            <a:r>
              <a:rPr lang="th-TH" sz="1600" spc="-100" dirty="0" smtClean="0">
                <a:latin typeface="Chulabhorn Likit Text" panose="00000500000000000000" pitchFamily="50" charset="-34"/>
                <a:cs typeface="Chulabhorn Likit Text" panose="00000500000000000000" pitchFamily="50" charset="-34"/>
              </a:rPr>
              <a:t>(</a:t>
            </a:r>
            <a:r>
              <a:rPr lang="th-TH" sz="1600" spc="-100" dirty="0">
                <a:latin typeface="Chulabhorn Likit Text" panose="00000500000000000000" pitchFamily="50" charset="-34"/>
                <a:cs typeface="Chulabhorn Likit Text" panose="00000500000000000000" pitchFamily="50" charset="-34"/>
              </a:rPr>
              <a:t>ฉบับที่ 4) พ.ศ. 2566 ลงวันที่ 23 พฤษภาคม พ.ศ. 2566 ตามหนังสือคณะกรรมการบริหารพนักงาน</a:t>
            </a:r>
            <a:r>
              <a:rPr lang="th-TH" sz="1600" spc="-100" dirty="0" smtClean="0">
                <a:latin typeface="Chulabhorn Likit Text" panose="00000500000000000000" pitchFamily="50" charset="-34"/>
                <a:cs typeface="Chulabhorn Likit Text" panose="00000500000000000000" pitchFamily="50" charset="-34"/>
              </a:rPr>
              <a:t>ราชการ</a:t>
            </a:r>
            <a:r>
              <a:rPr lang="th-TH" sz="1600" dirty="0" smtClean="0">
                <a:latin typeface="Chulabhorn Likit Text" panose="00000500000000000000" pitchFamily="50" charset="-34"/>
                <a:cs typeface="Chulabhorn Likit Text" panose="00000500000000000000" pitchFamily="50" charset="-34"/>
              </a:rPr>
              <a:t/>
            </a:r>
            <a:br>
              <a:rPr lang="th-TH" sz="1600" dirty="0" smtClean="0">
                <a:latin typeface="Chulabhorn Likit Text" panose="00000500000000000000" pitchFamily="50" charset="-34"/>
                <a:cs typeface="Chulabhorn Likit Text" panose="00000500000000000000" pitchFamily="50" charset="-34"/>
              </a:rPr>
            </a:br>
            <a:r>
              <a:rPr lang="th-TH" sz="1600" dirty="0" smtClean="0">
                <a:latin typeface="Chulabhorn Likit Text" panose="00000500000000000000" pitchFamily="50" charset="-34"/>
                <a:cs typeface="Chulabhorn Likit Text" panose="00000500000000000000" pitchFamily="50" charset="-34"/>
              </a:rPr>
              <a:t>ที่ </a:t>
            </a:r>
            <a:r>
              <a:rPr lang="th-TH" sz="1600" dirty="0">
                <a:latin typeface="Chulabhorn Likit Text" panose="00000500000000000000" pitchFamily="50" charset="-34"/>
                <a:cs typeface="Chulabhorn Likit Text" panose="00000500000000000000" pitchFamily="50" charset="-34"/>
              </a:rPr>
              <a:t>นร. 1008.5/227 ลงวันที่ 24 พฤษภาคม 2566 โดยได้มีการกำหนดสิทธิประโยชน์ของพนักงานราชการไว้เป็นมาตรฐาน ให้ส่วนราชการถือปฏิบัติ </a:t>
            </a:r>
            <a:endParaRPr lang="th-TH" sz="1600" dirty="0" smtClean="0">
              <a:latin typeface="Chulabhorn Likit Text" panose="00000500000000000000" pitchFamily="50" charset="-34"/>
              <a:cs typeface="Chulabhorn Likit Text" panose="00000500000000000000" pitchFamily="50" charset="-34"/>
            </a:endParaRPr>
          </a:p>
          <a:p>
            <a:pPr marL="0" indent="0" algn="thaiDist">
              <a:lnSpc>
                <a:spcPct val="130000"/>
              </a:lnSpc>
              <a:buNone/>
            </a:pPr>
            <a:r>
              <a:rPr lang="th-TH" sz="1600" b="1" dirty="0">
                <a:latin typeface="Chulabhorn Likit Text" panose="00000500000000000000" pitchFamily="50" charset="-34"/>
                <a:cs typeface="Chulabhorn Likit Text" panose="00000500000000000000" pitchFamily="50" charset="-34"/>
              </a:rPr>
              <a:t>	</a:t>
            </a:r>
            <a:r>
              <a:rPr lang="th-TH" sz="1600" dirty="0" smtClean="0">
                <a:latin typeface="Chulabhorn Likit Text" panose="00000500000000000000" pitchFamily="50" charset="-34"/>
                <a:cs typeface="Chulabhorn Likit Text" panose="00000500000000000000" pitchFamily="50" charset="-34"/>
              </a:rPr>
              <a:t>สำนักงาน</a:t>
            </a:r>
            <a:r>
              <a:rPr lang="th-TH" sz="1600" dirty="0">
                <a:latin typeface="Chulabhorn Likit Text" panose="00000500000000000000" pitchFamily="50" charset="-34"/>
                <a:cs typeface="Chulabhorn Likit Text" panose="00000500000000000000" pitchFamily="50" charset="-34"/>
              </a:rPr>
              <a:t>กองทุนพัฒนาบทบาทสตรี ได้จัดทำร่างข้อบังคับคณะกรรมการบริหารกองทุนพัฒนาบทบาทสตรีว่าด้วยการบริหารงานบุคคล (ฉบับที่ 3) พ.ศ. 2566 เสนอคณะกรรมการ</a:t>
            </a:r>
            <a:r>
              <a:rPr lang="th-TH" sz="1600" dirty="0" smtClean="0">
                <a:latin typeface="Chulabhorn Likit Text" panose="00000500000000000000" pitchFamily="50" charset="-34"/>
                <a:cs typeface="Chulabhorn Likit Text" panose="00000500000000000000" pitchFamily="50" charset="-34"/>
              </a:rPr>
              <a:t>บริหารกองทุนพัฒนาบทบาทสตรี เพื่อพิจารณาและมีมติเห็นชอบต่อไป</a:t>
            </a:r>
          </a:p>
          <a:p>
            <a:pPr marL="0" indent="0" algn="thaiDist">
              <a:lnSpc>
                <a:spcPct val="130000"/>
              </a:lnSpc>
              <a:buNone/>
            </a:pPr>
            <a:endParaRPr lang="th-TH" sz="1600" dirty="0">
              <a:latin typeface="TH SarabunIT๙" panose="020B0500040200020003" pitchFamily="34" charset="-34"/>
              <a:cs typeface="TH SarabunIT๙" panose="020B0500040200020003" pitchFamily="34" charset="-34"/>
            </a:endParaRPr>
          </a:p>
        </p:txBody>
      </p:sp>
      <p:grpSp>
        <p:nvGrpSpPr>
          <p:cNvPr id="32"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smtClean="0">
                  <a:solidFill>
                    <a:schemeClr val="bg1"/>
                  </a:solidFill>
                  <a:latin typeface="Chulabhorn Likit Text" panose="00000500000000000000" pitchFamily="50" charset="-34"/>
                  <a:cs typeface="Chulabhorn Likit Text" panose="00000500000000000000" pitchFamily="50" charset="-34"/>
                </a:rPr>
                <a:t>5.6 </a:t>
              </a:r>
              <a:r>
                <a:rPr lang="th-TH" sz="1600" b="1" spc="-50" dirty="0">
                  <a:solidFill>
                    <a:schemeClr val="bg1"/>
                  </a:solidFill>
                  <a:latin typeface="Chulabhorn Likit Text" panose="00000500000000000000" pitchFamily="50" charset="-34"/>
                  <a:cs typeface="Chulabhorn Likit Text" panose="00000500000000000000" pitchFamily="50" charset="-34"/>
                </a:rPr>
                <a:t>แก้ไขเพิ่มเติมข้อบังคับคณะกรรมการบริหารกองทุนพัฒนาบทบาทสตรีว่าด้วยการ บริหารงานบุคคล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2562</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1762259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
        <p:nvSpPr>
          <p:cNvPr id="32" name="Title 1"/>
          <p:cNvSpPr>
            <a:spLocks noGrp="1"/>
          </p:cNvSpPr>
          <p:nvPr>
            <p:ph type="title"/>
          </p:nvPr>
        </p:nvSpPr>
        <p:spPr>
          <a:xfrm>
            <a:off x="1583723" y="934670"/>
            <a:ext cx="6552728" cy="1178264"/>
          </a:xfrm>
          <a:prstGeom prst="roundRect">
            <a:avLst/>
          </a:prstGeom>
          <a:solidFill>
            <a:srgbClr val="D7E6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lnSpc>
                <a:spcPct val="120000"/>
              </a:lnSpc>
            </a:pPr>
            <a:r>
              <a:rPr lang="th-TH" sz="1800" b="1" dirty="0" smtClean="0">
                <a:latin typeface="Chulabhorn Likit Text" panose="00000500000000000000" pitchFamily="50" charset="-34"/>
                <a:cs typeface="Chulabhorn Likit Text" panose="00000500000000000000" pitchFamily="50" charset="-34"/>
              </a:rPr>
              <a:t>- ร่าง </a:t>
            </a:r>
            <a:r>
              <a:rPr lang="th-TH" sz="1800" b="1" dirty="0">
                <a:latin typeface="Chulabhorn Likit Text" panose="00000500000000000000" pitchFamily="50" charset="-34"/>
                <a:cs typeface="Chulabhorn Likit Text" panose="00000500000000000000" pitchFamily="50" charset="-34"/>
              </a:rPr>
              <a:t>-</a:t>
            </a:r>
            <a:r>
              <a:rPr lang="th-TH" sz="1800" b="1" dirty="0" smtClean="0">
                <a:latin typeface="Chulabhorn Likit Text" panose="00000500000000000000" pitchFamily="50" charset="-34"/>
                <a:cs typeface="Chulabhorn Likit Text" panose="00000500000000000000" pitchFamily="50" charset="-34"/>
              </a:rPr>
              <a:t/>
            </a:r>
            <a:br>
              <a:rPr lang="th-TH" sz="1800" b="1" dirty="0" smtClean="0">
                <a:latin typeface="Chulabhorn Likit Text" panose="00000500000000000000" pitchFamily="50" charset="-34"/>
                <a:cs typeface="Chulabhorn Likit Text" panose="00000500000000000000" pitchFamily="50" charset="-34"/>
              </a:rPr>
            </a:br>
            <a:r>
              <a:rPr lang="th-TH" sz="1800" b="1" dirty="0" smtClean="0">
                <a:latin typeface="Chulabhorn Likit Text" panose="00000500000000000000" pitchFamily="50" charset="-34"/>
                <a:cs typeface="Chulabhorn Likit Text" panose="00000500000000000000" pitchFamily="50" charset="-34"/>
              </a:rPr>
              <a:t>ข้อบังคับ</a:t>
            </a:r>
            <a:r>
              <a:rPr lang="th-TH" sz="1800" b="1" dirty="0">
                <a:latin typeface="Chulabhorn Likit Text" panose="00000500000000000000" pitchFamily="50" charset="-34"/>
                <a:cs typeface="Chulabhorn Likit Text" panose="00000500000000000000" pitchFamily="50" charset="-34"/>
              </a:rPr>
              <a:t>คณะกรรมการบริหารกองทุนพัฒนาบทบาทสตรี</a:t>
            </a:r>
            <a:br>
              <a:rPr lang="th-TH" sz="1800" b="1" dirty="0">
                <a:latin typeface="Chulabhorn Likit Text" panose="00000500000000000000" pitchFamily="50" charset="-34"/>
                <a:cs typeface="Chulabhorn Likit Text" panose="00000500000000000000" pitchFamily="50" charset="-34"/>
              </a:rPr>
            </a:br>
            <a:r>
              <a:rPr lang="th-TH" sz="1800" b="1" dirty="0">
                <a:latin typeface="Chulabhorn Likit Text" panose="00000500000000000000" pitchFamily="50" charset="-34"/>
                <a:cs typeface="Chulabhorn Likit Text" panose="00000500000000000000" pitchFamily="50" charset="-34"/>
              </a:rPr>
              <a:t>ว่าด้วยการบริหารงานบุคคล (ฉบับที่ </a:t>
            </a:r>
            <a:r>
              <a:rPr lang="th-TH" sz="1800" b="1" dirty="0" smtClean="0">
                <a:latin typeface="Chulabhorn Likit Text" panose="00000500000000000000" pitchFamily="50" charset="-34"/>
                <a:cs typeface="Chulabhorn Likit Text" panose="00000500000000000000" pitchFamily="50" charset="-34"/>
              </a:rPr>
              <a:t>3)</a:t>
            </a:r>
            <a:r>
              <a:rPr lang="th-TH" sz="1800" b="1" dirty="0" smtClean="0">
                <a:solidFill>
                  <a:srgbClr val="FF0000"/>
                </a:solidFill>
                <a:latin typeface="Chulabhorn Likit Text" panose="00000500000000000000" pitchFamily="50" charset="-34"/>
                <a:cs typeface="Chulabhorn Likit Text" panose="00000500000000000000" pitchFamily="50" charset="-34"/>
              </a:rPr>
              <a:t> </a:t>
            </a:r>
            <a:r>
              <a:rPr lang="th-TH" sz="1800" b="1" dirty="0" smtClean="0">
                <a:latin typeface="Chulabhorn Likit Text" panose="00000500000000000000" pitchFamily="50" charset="-34"/>
                <a:cs typeface="Chulabhorn Likit Text" panose="00000500000000000000" pitchFamily="50" charset="-34"/>
              </a:rPr>
              <a:t>พ.ศ. </a:t>
            </a:r>
            <a:r>
              <a:rPr lang="th-TH" sz="1800" b="1" dirty="0">
                <a:latin typeface="Chulabhorn Likit Text" panose="00000500000000000000" pitchFamily="50" charset="-34"/>
                <a:cs typeface="Chulabhorn Likit Text" panose="00000500000000000000" pitchFamily="50" charset="-34"/>
              </a:rPr>
              <a:t>2566</a:t>
            </a:r>
          </a:p>
        </p:txBody>
      </p:sp>
      <p:sp>
        <p:nvSpPr>
          <p:cNvPr id="33" name="Content Placeholder 2"/>
          <p:cNvSpPr>
            <a:spLocks noGrp="1"/>
          </p:cNvSpPr>
          <p:nvPr>
            <p:ph idx="1"/>
          </p:nvPr>
        </p:nvSpPr>
        <p:spPr>
          <a:xfrm>
            <a:off x="700848" y="2489239"/>
            <a:ext cx="8508140" cy="1937789"/>
          </a:xfrm>
          <a:solidFill>
            <a:srgbClr val="F7FFE5"/>
          </a:solidFill>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lgn="thaiDist">
              <a:lnSpc>
                <a:spcPct val="120000"/>
              </a:lnSpc>
              <a:buNone/>
            </a:pPr>
            <a:r>
              <a:rPr lang="th-TH" sz="1600" dirty="0" smtClean="0">
                <a:latin typeface="Chulabhorn Likit Text" panose="00000500000000000000" pitchFamily="50" charset="-34"/>
                <a:cs typeface="Chulabhorn Likit Text" panose="00000500000000000000" pitchFamily="50" charset="-34"/>
              </a:rPr>
              <a:t>	ด้วย</a:t>
            </a:r>
            <a:r>
              <a:rPr lang="th-TH" sz="1600" dirty="0">
                <a:latin typeface="Chulabhorn Likit Text" panose="00000500000000000000" pitchFamily="50" charset="-34"/>
                <a:cs typeface="Chulabhorn Likit Text" panose="00000500000000000000" pitchFamily="50" charset="-34"/>
              </a:rPr>
              <a:t>คณะกรรมการบริหารพนักงานราชการ ได้มีประกาศ เรื่อง สิทธิประโยชน์ของพนักงานราชการ (ฉบับที่ 4) พ.ศ. 2566 โดยได้กำหนดให้พนักงานราชการมีสิทธิลาไปช่วยเหลือภริยาที่คลอดบุตรและได้รับค่าตอบแทนระหว่างลา เพื่อเป็นการสร้างขวัญกำลังใจในการปฏิบัติงานและส่งเสริมสิทธิประโยชน์และสวัสดิการของพนักงานและลูกจ้างของกองทุนพัฒนาบทบาทสตรี กรมการพัฒนาชุมชน </a:t>
            </a:r>
            <a:r>
              <a:rPr lang="th-TH" sz="1600" dirty="0" smtClean="0">
                <a:latin typeface="Chulabhorn Likit Text" panose="00000500000000000000" pitchFamily="50" charset="-34"/>
                <a:cs typeface="Chulabhorn Likit Text" panose="00000500000000000000" pitchFamily="50" charset="-34"/>
              </a:rPr>
              <a:t/>
            </a:r>
            <a:br>
              <a:rPr lang="th-TH" sz="1600" dirty="0" smtClean="0">
                <a:latin typeface="Chulabhorn Likit Text" panose="00000500000000000000" pitchFamily="50" charset="-34"/>
                <a:cs typeface="Chulabhorn Likit Text" panose="00000500000000000000" pitchFamily="50" charset="-34"/>
              </a:rPr>
            </a:br>
            <a:r>
              <a:rPr lang="th-TH" sz="1600" dirty="0" smtClean="0">
                <a:latin typeface="Chulabhorn Likit Text" panose="00000500000000000000" pitchFamily="50" charset="-34"/>
                <a:cs typeface="Chulabhorn Likit Text" panose="00000500000000000000" pitchFamily="50" charset="-34"/>
              </a:rPr>
              <a:t>ให้</a:t>
            </a:r>
            <a:r>
              <a:rPr lang="th-TH" sz="1600" dirty="0">
                <a:latin typeface="Chulabhorn Likit Text" panose="00000500000000000000" pitchFamily="50" charset="-34"/>
                <a:cs typeface="Chulabhorn Likit Text" panose="00000500000000000000" pitchFamily="50" charset="-34"/>
              </a:rPr>
              <a:t>สอดคล้องตามระเบียบหรือหลักเกณฑ์ของทางราชการ โดยที่เป็นการสมควรแก้ไขเพิ่มเติม</a:t>
            </a:r>
            <a:r>
              <a:rPr lang="th-TH" sz="1600" dirty="0" smtClean="0">
                <a:latin typeface="Chulabhorn Likit Text" panose="00000500000000000000" pitchFamily="50" charset="-34"/>
                <a:cs typeface="Chulabhorn Likit Text" panose="00000500000000000000" pitchFamily="50" charset="-34"/>
              </a:rPr>
              <a:t>ข้อบังคับ</a:t>
            </a:r>
            <a:r>
              <a:rPr lang="th-TH" sz="1600" spc="-50" dirty="0" smtClean="0">
                <a:latin typeface="Chulabhorn Likit Text" panose="00000500000000000000" pitchFamily="50" charset="-34"/>
                <a:cs typeface="Chulabhorn Likit Text" panose="00000500000000000000" pitchFamily="50" charset="-34"/>
              </a:rPr>
              <a:t>คณะกรรมการ</a:t>
            </a:r>
            <a:r>
              <a:rPr lang="th-TH" sz="1600" spc="-50" dirty="0">
                <a:latin typeface="Chulabhorn Likit Text" panose="00000500000000000000" pitchFamily="50" charset="-34"/>
                <a:cs typeface="Chulabhorn Likit Text" panose="00000500000000000000" pitchFamily="50" charset="-34"/>
              </a:rPr>
              <a:t>บริหารกองทุนพัฒนาบทบาทสตรีว่าด้วยการบริหารงานบุคคล พ.ศ. 2562</a:t>
            </a:r>
            <a:endParaRPr lang="en-US" sz="1600" spc="-50" dirty="0">
              <a:latin typeface="Chulabhorn Likit Text" panose="00000500000000000000" pitchFamily="50" charset="-34"/>
              <a:cs typeface="Chulabhorn Likit Text" panose="00000500000000000000" pitchFamily="50" charset="-34"/>
            </a:endParaRPr>
          </a:p>
        </p:txBody>
      </p:sp>
      <p:grpSp>
        <p:nvGrpSpPr>
          <p:cNvPr id="34"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6"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smtClean="0">
                  <a:solidFill>
                    <a:schemeClr val="bg1"/>
                  </a:solidFill>
                  <a:latin typeface="Chulabhorn Likit Text" panose="00000500000000000000" pitchFamily="50" charset="-34"/>
                  <a:cs typeface="Chulabhorn Likit Text" panose="00000500000000000000" pitchFamily="50" charset="-34"/>
                </a:rPr>
                <a:t>5.6 </a:t>
              </a:r>
              <a:r>
                <a:rPr lang="th-TH" sz="1600" b="1" spc="-50" dirty="0">
                  <a:solidFill>
                    <a:schemeClr val="bg1"/>
                  </a:solidFill>
                  <a:latin typeface="Chulabhorn Likit Text" panose="00000500000000000000" pitchFamily="50" charset="-34"/>
                  <a:cs typeface="Chulabhorn Likit Text" panose="00000500000000000000" pitchFamily="50" charset="-34"/>
                </a:rPr>
                <a:t>แก้ไขเพิ่มเติมข้อบังคับคณะกรรมการบริหารกองทุนพัฒนาบทบาทสตรีว่าด้วยการ บริหารงานบุคคล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2562</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32052761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aphicFrame>
        <p:nvGraphicFramePr>
          <p:cNvPr id="32" name="ตาราง 4"/>
          <p:cNvGraphicFramePr>
            <a:graphicFrameLocks noGrp="1"/>
          </p:cNvGraphicFramePr>
          <p:nvPr>
            <p:extLst>
              <p:ext uri="{D42A27DB-BD31-4B8C-83A1-F6EECF244321}">
                <p14:modId xmlns:p14="http://schemas.microsoft.com/office/powerpoint/2010/main" val="43853997"/>
              </p:ext>
            </p:extLst>
          </p:nvPr>
        </p:nvGraphicFramePr>
        <p:xfrm>
          <a:off x="172578" y="702847"/>
          <a:ext cx="9851097" cy="4525726"/>
        </p:xfrm>
        <a:graphic>
          <a:graphicData uri="http://schemas.openxmlformats.org/drawingml/2006/table">
            <a:tbl>
              <a:tblPr firstRow="1" bandRow="1">
                <a:tableStyleId>{5940675A-B579-460E-94D1-54222C63F5DA}</a:tableStyleId>
              </a:tblPr>
              <a:tblGrid>
                <a:gridCol w="4630979">
                  <a:extLst>
                    <a:ext uri="{9D8B030D-6E8A-4147-A177-3AD203B41FA5}">
                      <a16:colId xmlns:a16="http://schemas.microsoft.com/office/drawing/2014/main" val="3313187415"/>
                    </a:ext>
                  </a:extLst>
                </a:gridCol>
                <a:gridCol w="5220118">
                  <a:extLst>
                    <a:ext uri="{9D8B030D-6E8A-4147-A177-3AD203B41FA5}">
                      <a16:colId xmlns:a16="http://schemas.microsoft.com/office/drawing/2014/main" val="3102750483"/>
                    </a:ext>
                  </a:extLst>
                </a:gridCol>
              </a:tblGrid>
              <a:tr h="1210720">
                <a:tc>
                  <a:txBody>
                    <a:bodyPr/>
                    <a:lstStyle/>
                    <a:p>
                      <a:pPr algn="ctr">
                        <a:lnSpc>
                          <a:spcPct val="120000"/>
                        </a:lnSpc>
                      </a:pPr>
                      <a:r>
                        <a:rPr lang="th-TH" sz="1200" b="1" dirty="0" smtClean="0">
                          <a:latin typeface="Chulabhorn Likit Text" panose="00000500000000000000" pitchFamily="50" charset="-34"/>
                          <a:cs typeface="Chulabhorn Likit Text" panose="00000500000000000000" pitchFamily="50" charset="-34"/>
                        </a:rPr>
                        <a:t>ข้อบังคับคณะกรรมการบริหาร</a:t>
                      </a:r>
                    </a:p>
                    <a:p>
                      <a:pPr algn="ctr">
                        <a:lnSpc>
                          <a:spcPct val="120000"/>
                        </a:lnSpc>
                      </a:pPr>
                      <a:r>
                        <a:rPr lang="th-TH" sz="1200" b="1" dirty="0" smtClean="0">
                          <a:latin typeface="Chulabhorn Likit Text" panose="00000500000000000000" pitchFamily="50" charset="-34"/>
                          <a:cs typeface="Chulabhorn Likit Text" panose="00000500000000000000" pitchFamily="50" charset="-34"/>
                        </a:rPr>
                        <a:t>กองทุนพัฒนาบทบาทสตรีว่าด้วยการบริหารงานบุคคล พ.ศ. 2562</a:t>
                      </a:r>
                    </a:p>
                    <a:p>
                      <a:pPr algn="ctr">
                        <a:lnSpc>
                          <a:spcPct val="120000"/>
                        </a:lnSpc>
                      </a:pPr>
                      <a:r>
                        <a:rPr lang="th-TH" sz="1200" b="1" dirty="0" smtClean="0">
                          <a:latin typeface="Chulabhorn Likit Text" panose="00000500000000000000" pitchFamily="50" charset="-34"/>
                          <a:cs typeface="Chulabhorn Likit Text" panose="00000500000000000000" pitchFamily="50" charset="-34"/>
                        </a:rPr>
                        <a:t>ส่วนที่ 9 การลาและสิทธิประโยชน์ </a:t>
                      </a:r>
                    </a:p>
                    <a:p>
                      <a:pPr algn="ctr">
                        <a:lnSpc>
                          <a:spcPct val="120000"/>
                        </a:lnSpc>
                      </a:pPr>
                      <a:r>
                        <a:rPr lang="th-TH" sz="1200" b="1" dirty="0" smtClean="0">
                          <a:latin typeface="Chulabhorn Likit Text" panose="00000500000000000000" pitchFamily="50" charset="-34"/>
                          <a:cs typeface="Chulabhorn Likit Text" panose="00000500000000000000" pitchFamily="50" charset="-34"/>
                        </a:rPr>
                        <a:t>(เดิม) </a:t>
                      </a:r>
                    </a:p>
                  </a:txBody>
                  <a:tcPr anchor="ctr">
                    <a:solidFill>
                      <a:srgbClr val="EDDCD2"/>
                    </a:solidFill>
                  </a:tcPr>
                </a:tc>
                <a:tc>
                  <a:txBody>
                    <a:bodyPr/>
                    <a:lstStyle/>
                    <a:p>
                      <a:pPr marL="0" indent="0" algn="ctr">
                        <a:lnSpc>
                          <a:spcPct val="120000"/>
                        </a:lnSpc>
                        <a:buFontTx/>
                        <a:buNone/>
                      </a:pPr>
                      <a:r>
                        <a:rPr lang="th-TH" sz="1200" b="1" dirty="0" smtClean="0">
                          <a:latin typeface="Chulabhorn Likit Text" panose="00000500000000000000" pitchFamily="50" charset="-34"/>
                          <a:cs typeface="Chulabhorn Likit Text" panose="00000500000000000000" pitchFamily="50" charset="-34"/>
                        </a:rPr>
                        <a:t>- ร่าง -</a:t>
                      </a:r>
                      <a:br>
                        <a:rPr lang="th-TH" sz="1200" b="1" dirty="0" smtClean="0">
                          <a:latin typeface="Chulabhorn Likit Text" panose="00000500000000000000" pitchFamily="50" charset="-34"/>
                          <a:cs typeface="Chulabhorn Likit Text" panose="00000500000000000000" pitchFamily="50" charset="-34"/>
                        </a:rPr>
                      </a:br>
                      <a:r>
                        <a:rPr lang="th-TH" sz="1200" b="1" dirty="0" smtClean="0">
                          <a:latin typeface="Chulabhorn Likit Text" panose="00000500000000000000" pitchFamily="50" charset="-34"/>
                          <a:cs typeface="Chulabhorn Likit Text" panose="00000500000000000000" pitchFamily="50" charset="-34"/>
                        </a:rPr>
                        <a:t>ข้อบังคับคณะกรรมการบริหารกองทุนพัฒนาบทบาทสตรี</a:t>
                      </a:r>
                      <a:br>
                        <a:rPr lang="th-TH" sz="1200" b="1" dirty="0" smtClean="0">
                          <a:latin typeface="Chulabhorn Likit Text" panose="00000500000000000000" pitchFamily="50" charset="-34"/>
                          <a:cs typeface="Chulabhorn Likit Text" panose="00000500000000000000" pitchFamily="50" charset="-34"/>
                        </a:rPr>
                      </a:br>
                      <a:r>
                        <a:rPr lang="th-TH" sz="1200" b="1" dirty="0" smtClean="0">
                          <a:latin typeface="Chulabhorn Likit Text" panose="00000500000000000000" pitchFamily="50" charset="-34"/>
                          <a:cs typeface="Chulabhorn Likit Text" panose="00000500000000000000" pitchFamily="50" charset="-34"/>
                        </a:rPr>
                        <a:t>ว่าด้วยการบริหารงาน</a:t>
                      </a:r>
                      <a:r>
                        <a:rPr lang="th-TH" sz="1200" b="1" dirty="0" smtClean="0">
                          <a:solidFill>
                            <a:schemeClr val="tx1"/>
                          </a:solidFill>
                          <a:latin typeface="Chulabhorn Likit Text" panose="00000500000000000000" pitchFamily="50" charset="-34"/>
                          <a:cs typeface="Chulabhorn Likit Text" panose="00000500000000000000" pitchFamily="50" charset="-34"/>
                        </a:rPr>
                        <a:t>บุคคล (ฉบับที่ 3) </a:t>
                      </a:r>
                      <a:r>
                        <a:rPr lang="th-TH" sz="1200" b="1" dirty="0" smtClean="0">
                          <a:latin typeface="Chulabhorn Likit Text" panose="00000500000000000000" pitchFamily="50" charset="-34"/>
                          <a:cs typeface="Chulabhorn Likit Text" panose="00000500000000000000" pitchFamily="50" charset="-34"/>
                        </a:rPr>
                        <a:t>พ.ศ. 2566</a:t>
                      </a:r>
                    </a:p>
                    <a:p>
                      <a:pPr marL="0" indent="0" algn="ctr">
                        <a:lnSpc>
                          <a:spcPct val="120000"/>
                        </a:lnSpc>
                        <a:buFontTx/>
                        <a:buNone/>
                      </a:pPr>
                      <a:r>
                        <a:rPr lang="th-TH" sz="1200" b="1" dirty="0" smtClean="0">
                          <a:latin typeface="Chulabhorn Likit Text" panose="00000500000000000000" pitchFamily="50" charset="-34"/>
                          <a:cs typeface="Chulabhorn Likit Text" panose="00000500000000000000" pitchFamily="50" charset="-34"/>
                        </a:rPr>
                        <a:t>ส่วนที่ 9 การลาและสิทธิประโยชน์ </a:t>
                      </a:r>
                    </a:p>
                    <a:p>
                      <a:pPr marL="0" indent="0" algn="ctr">
                        <a:lnSpc>
                          <a:spcPct val="120000"/>
                        </a:lnSpc>
                        <a:buFontTx/>
                        <a:buNone/>
                      </a:pPr>
                      <a:r>
                        <a:rPr lang="th-TH" sz="1200" b="1" dirty="0" smtClean="0">
                          <a:latin typeface="Chulabhorn Likit Text" panose="00000500000000000000" pitchFamily="50" charset="-34"/>
                          <a:cs typeface="Chulabhorn Likit Text" panose="00000500000000000000" pitchFamily="50" charset="-34"/>
                        </a:rPr>
                        <a:t>(เพิ่มเติม)</a:t>
                      </a:r>
                      <a:endParaRPr lang="th-TH" sz="1200" b="1" dirty="0" smtClean="0">
                        <a:latin typeface="Chulabhorn Likit Text" panose="00000500000000000000" pitchFamily="50" charset="-34"/>
                        <a:cs typeface="Chulabhorn Likit Text" panose="00000500000000000000" pitchFamily="50" charset="-34"/>
                      </a:endParaRPr>
                    </a:p>
                  </a:txBody>
                  <a:tcPr anchor="ctr">
                    <a:solidFill>
                      <a:srgbClr val="E0E0D8"/>
                    </a:solidFill>
                  </a:tcPr>
                </a:tc>
                <a:extLst>
                  <a:ext uri="{0D108BD9-81ED-4DB2-BD59-A6C34878D82A}">
                    <a16:rowId xmlns:a16="http://schemas.microsoft.com/office/drawing/2014/main" val="1469928157"/>
                  </a:ext>
                </a:extLst>
              </a:tr>
              <a:tr h="1657251">
                <a:tc rowSpan="2">
                  <a:txBody>
                    <a:bodyPr/>
                    <a:lstStyle/>
                    <a:p>
                      <a:pPr algn="thaiDist">
                        <a:lnSpc>
                          <a:spcPct val="120000"/>
                        </a:lnSpc>
                      </a:pPr>
                      <a:r>
                        <a:rPr lang="th-TH" sz="1400" dirty="0" smtClean="0">
                          <a:latin typeface="Chulabhorn Likit Text" panose="00000500000000000000" pitchFamily="50" charset="-34"/>
                          <a:cs typeface="Chulabhorn Likit Text" panose="00000500000000000000" pitchFamily="50" charset="-34"/>
                        </a:rPr>
                        <a:t>ข้อ 41 พนักงานมีสิทธิลาคลอดบุตรได้เก้าสิบวัน โดยให้ได้รับ</a:t>
                      </a:r>
                      <a:r>
                        <a:rPr lang="th-TH" sz="1400" spc="-30" dirty="0" smtClean="0">
                          <a:latin typeface="Chulabhorn Likit Text" panose="00000500000000000000" pitchFamily="50" charset="-34"/>
                          <a:cs typeface="Chulabhorn Likit Text" panose="00000500000000000000" pitchFamily="50" charset="-34"/>
                        </a:rPr>
                        <a:t>ค่าตอบแทนระหว่างลาได้ </a:t>
                      </a:r>
                      <a:r>
                        <a:rPr lang="th-TH" sz="1400" spc="-30" baseline="0" dirty="0" smtClean="0">
                          <a:latin typeface="Chulabhorn Likit Text" panose="00000500000000000000" pitchFamily="50" charset="-34"/>
                          <a:cs typeface="Chulabhorn Likit Text" panose="00000500000000000000" pitchFamily="50" charset="-34"/>
                        </a:rPr>
                        <a:t>ไม่เกิน</a:t>
                      </a:r>
                      <a:r>
                        <a:rPr lang="en-US" sz="1400" spc="-30" baseline="0" dirty="0" smtClean="0">
                          <a:latin typeface="Chulabhorn Likit Text" panose="00000500000000000000" pitchFamily="50" charset="-34"/>
                          <a:cs typeface="Chulabhorn Likit Text" panose="00000500000000000000" pitchFamily="50" charset="-34"/>
                        </a:rPr>
                        <a:t> 45 </a:t>
                      </a:r>
                      <a:r>
                        <a:rPr lang="th-TH" sz="1400" spc="-30" baseline="0" dirty="0" smtClean="0">
                          <a:latin typeface="Chulabhorn Likit Text" panose="00000500000000000000" pitchFamily="50" charset="-34"/>
                          <a:cs typeface="Chulabhorn Likit Text" panose="00000500000000000000" pitchFamily="50" charset="-34"/>
                        </a:rPr>
                        <a:t>วัน</a:t>
                      </a:r>
                      <a:r>
                        <a:rPr lang="th-TH" sz="1400" spc="-30" baseline="0" dirty="0">
                          <a:latin typeface="Chulabhorn Likit Text" panose="00000500000000000000" pitchFamily="50" charset="-34"/>
                          <a:cs typeface="Chulabhorn Likit Text" panose="00000500000000000000" pitchFamily="50" charset="-34"/>
                        </a:rPr>
                        <a:t> </a:t>
                      </a:r>
                      <a:r>
                        <a:rPr lang="th-TH" sz="1400" spc="-30" baseline="0" dirty="0" smtClean="0">
                          <a:latin typeface="Chulabhorn Likit Text" panose="00000500000000000000" pitchFamily="50" charset="-34"/>
                          <a:cs typeface="Chulabhorn Likit Text" panose="00000500000000000000" pitchFamily="50" charset="-34"/>
                        </a:rPr>
                        <a:t>ส่วนอีก 45 วัน ให้ได้รับ</a:t>
                      </a:r>
                      <a:r>
                        <a:rPr lang="th-TH" sz="1400" baseline="0" dirty="0" smtClean="0">
                          <a:latin typeface="Chulabhorn Likit Text" panose="00000500000000000000" pitchFamily="50" charset="-34"/>
                          <a:cs typeface="Chulabhorn Likit Text" panose="00000500000000000000" pitchFamily="50" charset="-34"/>
                        </a:rPr>
                        <a:t>จากประกันสังคม ซึ่งการที่จะได้รับเงินจากประกันสังคมจะต้องเป็นไปตามเงื่อนไขของประกันสังคม</a:t>
                      </a:r>
                    </a:p>
                  </a:txBody>
                  <a:tcPr>
                    <a:solidFill>
                      <a:srgbClr val="FFF1E6"/>
                    </a:solidFill>
                  </a:tcPr>
                </a:tc>
                <a:tc>
                  <a:txBody>
                    <a:bodyPr/>
                    <a:lstStyle/>
                    <a:p>
                      <a:pPr marL="0" marR="0" indent="0" algn="thaiDist" defTabSz="914400" rtl="0" eaLnBrk="1" fontAlgn="auto" latinLnBrk="0" hangingPunct="1">
                        <a:lnSpc>
                          <a:spcPct val="120000"/>
                        </a:lnSpc>
                        <a:spcBef>
                          <a:spcPts val="0"/>
                        </a:spcBef>
                        <a:spcAft>
                          <a:spcPts val="0"/>
                        </a:spcAft>
                        <a:buClrTx/>
                        <a:buSzTx/>
                        <a:buFontTx/>
                        <a:buNone/>
                        <a:tabLst/>
                        <a:defRPr/>
                      </a:pPr>
                      <a:r>
                        <a:rPr lang="th-TH" sz="1400" spc="0" dirty="0" smtClean="0">
                          <a:latin typeface="Chulabhorn Likit Text" panose="00000500000000000000" pitchFamily="50" charset="-34"/>
                          <a:cs typeface="Chulabhorn Likit Text" panose="00000500000000000000" pitchFamily="50" charset="-34"/>
                        </a:rPr>
                        <a:t>“ข้อ 41/1 การลาไปช่วยเหลือภริยาที่คลอดบุตร พนักงานซึ่งประสงค์</a:t>
                      </a:r>
                      <a:br>
                        <a:rPr lang="th-TH" sz="1400" spc="0" dirty="0" smtClean="0">
                          <a:latin typeface="Chulabhorn Likit Text" panose="00000500000000000000" pitchFamily="50" charset="-34"/>
                          <a:cs typeface="Chulabhorn Likit Text" panose="00000500000000000000" pitchFamily="50" charset="-34"/>
                        </a:rPr>
                      </a:br>
                      <a:r>
                        <a:rPr lang="th-TH" sz="1400" spc="0" dirty="0" smtClean="0">
                          <a:latin typeface="Chulabhorn Likit Text" panose="00000500000000000000" pitchFamily="50" charset="-34"/>
                          <a:cs typeface="Chulabhorn Likit Text" panose="00000500000000000000" pitchFamily="50" charset="-34"/>
                        </a:rPr>
                        <a:t>จะลาไปช่วยเหลือภริยาโดยชอบด้วยกฎหมายที่คลอดบุตรให้เสนอหรือ</a:t>
                      </a:r>
                      <a:r>
                        <a:rPr lang="th-TH" sz="1400" spc="-30" baseline="0" dirty="0" smtClean="0">
                          <a:latin typeface="Chulabhorn Likit Text" panose="00000500000000000000" pitchFamily="50" charset="-34"/>
                          <a:cs typeface="Chulabhorn Likit Text" panose="00000500000000000000" pitchFamily="50" charset="-34"/>
                        </a:rPr>
                        <a:t>จัดส่งใบลาต่อผู้บังคับบัญชาตามลำดับจนถึงผู้มีอำนาจก่อนหรือในวันที่ลา</a:t>
                      </a:r>
                      <a:r>
                        <a:rPr lang="th-TH" sz="1400" spc="0" dirty="0" smtClean="0">
                          <a:latin typeface="Chulabhorn Likit Text" panose="00000500000000000000" pitchFamily="50" charset="-34"/>
                          <a:cs typeface="Chulabhorn Likit Text" panose="00000500000000000000" pitchFamily="50" charset="-34"/>
                        </a:rPr>
                        <a:t>ภายใน 90 วัน นับแต่วันที่คลอดบุตรและให้มีสิทธิลาไปช่วยเหลือภริยาที่คลอดบุตรครั้งหนึ่งติดต่อกันได้ไม่เกิน 15 วันทำการ โดยผู้มีอำนาจอนุญาตอาจให้แสดงหลักฐานประกอบการพิจารณาอนุญาตด้วยก็ได้”</a:t>
                      </a:r>
                    </a:p>
                  </a:txBody>
                  <a:tcPr>
                    <a:solidFill>
                      <a:srgbClr val="E9E9E3"/>
                    </a:solidFill>
                  </a:tcPr>
                </a:tc>
                <a:extLst>
                  <a:ext uri="{0D108BD9-81ED-4DB2-BD59-A6C34878D82A}">
                    <a16:rowId xmlns:a16="http://schemas.microsoft.com/office/drawing/2014/main" val="1506142385"/>
                  </a:ext>
                </a:extLst>
              </a:tr>
              <a:tr h="1657755">
                <a:tc vMerge="1">
                  <a:txBody>
                    <a:bodyPr/>
                    <a:lstStyle/>
                    <a:p>
                      <a:endParaRPr lang="th-TH" dirty="0"/>
                    </a:p>
                  </a:txBody>
                  <a:tcPr/>
                </a:tc>
                <a:tc>
                  <a:txBody>
                    <a:bodyPr/>
                    <a:lstStyle/>
                    <a:p>
                      <a:pPr marL="0" marR="0" indent="0" algn="thaiDist" defTabSz="914400" rtl="0" eaLnBrk="1" fontAlgn="auto" latinLnBrk="0" hangingPunct="1">
                        <a:lnSpc>
                          <a:spcPct val="120000"/>
                        </a:lnSpc>
                        <a:spcBef>
                          <a:spcPts val="0"/>
                        </a:spcBef>
                        <a:spcAft>
                          <a:spcPts val="0"/>
                        </a:spcAft>
                        <a:buClrTx/>
                        <a:buSzTx/>
                        <a:buFontTx/>
                        <a:buNone/>
                        <a:tabLst/>
                        <a:defRPr/>
                      </a:pPr>
                      <a:r>
                        <a:rPr lang="th-TH" sz="1400" spc="0" baseline="0" dirty="0" smtClean="0">
                          <a:latin typeface="Chulabhorn Likit Text" panose="00000500000000000000" pitchFamily="50" charset="-34"/>
                          <a:cs typeface="Chulabhorn Likit Text" panose="00000500000000000000" pitchFamily="50" charset="-34"/>
                        </a:rPr>
                        <a:t>“ข้อ 41/2 การลาไปช่วยเหลือภริยาที่คลอดบุตร ภายใน 30 วัน </a:t>
                      </a:r>
                      <a:r>
                        <a:rPr lang="th-TH" sz="1400" spc="0" dirty="0" smtClean="0">
                          <a:latin typeface="Chulabhorn Likit Text" panose="00000500000000000000" pitchFamily="50" charset="-34"/>
                          <a:cs typeface="Chulabhorn Likit Text" panose="00000500000000000000" pitchFamily="50" charset="-34"/>
                        </a:rPr>
                        <a:t>นับแต่</a:t>
                      </a:r>
                      <a:r>
                        <a:rPr lang="th-TH" sz="1400" spc="-50" baseline="0" dirty="0" smtClean="0">
                          <a:latin typeface="Chulabhorn Likit Text" panose="00000500000000000000" pitchFamily="50" charset="-34"/>
                          <a:cs typeface="Chulabhorn Likit Text" panose="00000500000000000000" pitchFamily="50" charset="-34"/>
                        </a:rPr>
                        <a:t>วันที่ภริยาคลอดบุตร ให้ได้รับค่าตอบแทนระหว่างลาได้ไม่เกิน 15 วันทำการ </a:t>
                      </a:r>
                      <a:r>
                        <a:rPr lang="th-TH" sz="1400" spc="0" dirty="0" smtClean="0">
                          <a:latin typeface="Chulabhorn Likit Text" panose="00000500000000000000" pitchFamily="50" charset="-34"/>
                          <a:cs typeface="Chulabhorn Likit Text" panose="00000500000000000000" pitchFamily="50" charset="-34"/>
                        </a:rPr>
                        <a:t>แต่ถ้าเป็นการลาเมื่อพ้น 30 วัน นับแต่วันที่ภริยาคลอดบุตร ไม่ให้ได้รับค่าตอบแทนระหว่างลา เว้นแต่ผู้บังคับบัญชาตั้งแต่ตำแหน่งอธิบดีหรือตำแหน่งเทียบเท่าขึ้นไป เห็นควรจะให้จ่ายค่าตอบแทนระหว่าง</a:t>
                      </a:r>
                      <a:r>
                        <a:rPr lang="th-TH" sz="1400" spc="0" dirty="0" smtClean="0">
                          <a:latin typeface="Chulabhorn Likit Text" panose="00000500000000000000" pitchFamily="50" charset="-34"/>
                          <a:cs typeface="Chulabhorn Likit Text" panose="00000500000000000000" pitchFamily="50" charset="-34"/>
                        </a:rPr>
                        <a:t>ลา</a:t>
                      </a:r>
                      <a:br>
                        <a:rPr lang="th-TH" sz="1400" spc="0" dirty="0" smtClean="0">
                          <a:latin typeface="Chulabhorn Likit Text" panose="00000500000000000000" pitchFamily="50" charset="-34"/>
                          <a:cs typeface="Chulabhorn Likit Text" panose="00000500000000000000" pitchFamily="50" charset="-34"/>
                        </a:rPr>
                      </a:br>
                      <a:r>
                        <a:rPr lang="th-TH" sz="1400" spc="0" dirty="0" smtClean="0">
                          <a:latin typeface="Chulabhorn Likit Text" panose="00000500000000000000" pitchFamily="50" charset="-34"/>
                          <a:cs typeface="Chulabhorn Likit Text" panose="00000500000000000000" pitchFamily="50" charset="-34"/>
                        </a:rPr>
                        <a:t>นั้นก็</a:t>
                      </a:r>
                      <a:r>
                        <a:rPr lang="th-TH" sz="1400" spc="0" dirty="0" smtClean="0">
                          <a:latin typeface="Chulabhorn Likit Text" panose="00000500000000000000" pitchFamily="50" charset="-34"/>
                          <a:cs typeface="Chulabhorn Likit Text" panose="00000500000000000000" pitchFamily="50" charset="-34"/>
                        </a:rPr>
                        <a:t>ได้ แต่ไม่เกิน 15 วันทำการ</a:t>
                      </a:r>
                      <a:r>
                        <a:rPr lang="en-US" sz="1400" spc="0" dirty="0" smtClean="0">
                          <a:latin typeface="Chulabhorn Likit Text" panose="00000500000000000000" pitchFamily="50" charset="-34"/>
                          <a:cs typeface="Chulabhorn Likit Text" panose="00000500000000000000" pitchFamily="50" charset="-34"/>
                        </a:rPr>
                        <a:t>”</a:t>
                      </a:r>
                      <a:endParaRPr lang="th-TH" sz="1400" spc="0" dirty="0" smtClean="0">
                        <a:latin typeface="Chulabhorn Likit Text" panose="00000500000000000000" pitchFamily="50" charset="-34"/>
                        <a:cs typeface="Chulabhorn Likit Text" panose="00000500000000000000" pitchFamily="50" charset="-34"/>
                      </a:endParaRPr>
                    </a:p>
                  </a:txBody>
                  <a:tcPr>
                    <a:solidFill>
                      <a:srgbClr val="FEFBE8"/>
                    </a:solidFill>
                  </a:tcPr>
                </a:tc>
                <a:extLst>
                  <a:ext uri="{0D108BD9-81ED-4DB2-BD59-A6C34878D82A}">
                    <a16:rowId xmlns:a16="http://schemas.microsoft.com/office/drawing/2014/main" val="1972509508"/>
                  </a:ext>
                </a:extLst>
              </a:tr>
            </a:tbl>
          </a:graphicData>
        </a:graphic>
      </p:graphicFrame>
      <p:grpSp>
        <p:nvGrpSpPr>
          <p:cNvPr id="3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smtClean="0">
                  <a:solidFill>
                    <a:schemeClr val="bg1"/>
                  </a:solidFill>
                  <a:latin typeface="Chulabhorn Likit Text" panose="00000500000000000000" pitchFamily="50" charset="-34"/>
                  <a:cs typeface="Chulabhorn Likit Text" panose="00000500000000000000" pitchFamily="50" charset="-34"/>
                </a:rPr>
                <a:t>5.6 </a:t>
              </a:r>
              <a:r>
                <a:rPr lang="th-TH" sz="1600" b="1" spc="-50" dirty="0">
                  <a:solidFill>
                    <a:schemeClr val="bg1"/>
                  </a:solidFill>
                  <a:latin typeface="Chulabhorn Likit Text" panose="00000500000000000000" pitchFamily="50" charset="-34"/>
                  <a:cs typeface="Chulabhorn Likit Text" panose="00000500000000000000" pitchFamily="50" charset="-34"/>
                </a:rPr>
                <a:t>แก้ไขเพิ่มเติมข้อบังคับคณะกรรมการบริหารกองทุนพัฒนาบทบาทสตรีว่าด้วยการ บริหารงานบุคคล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2562</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6755759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23583" y="5154909"/>
            <a:ext cx="10183585" cy="694389"/>
            <a:chOff x="-23583" y="5134125"/>
            <a:chExt cx="10183585" cy="715174"/>
          </a:xfrm>
        </p:grpSpPr>
        <p:grpSp>
          <p:nvGrpSpPr>
            <p:cNvPr id="96"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103"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107"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8"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109"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104"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105"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106"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9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9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9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10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10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102"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29"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graphicFrame>
        <p:nvGraphicFramePr>
          <p:cNvPr id="32" name="ตาราง 4"/>
          <p:cNvGraphicFramePr>
            <a:graphicFrameLocks noGrp="1"/>
          </p:cNvGraphicFramePr>
          <p:nvPr>
            <p:extLst>
              <p:ext uri="{D42A27DB-BD31-4B8C-83A1-F6EECF244321}">
                <p14:modId xmlns:p14="http://schemas.microsoft.com/office/powerpoint/2010/main" val="3422089516"/>
              </p:ext>
            </p:extLst>
          </p:nvPr>
        </p:nvGraphicFramePr>
        <p:xfrm>
          <a:off x="172578" y="702847"/>
          <a:ext cx="9851097" cy="4525726"/>
        </p:xfrm>
        <a:graphic>
          <a:graphicData uri="http://schemas.openxmlformats.org/drawingml/2006/table">
            <a:tbl>
              <a:tblPr firstRow="1" bandRow="1">
                <a:tableStyleId>{5940675A-B579-460E-94D1-54222C63F5DA}</a:tableStyleId>
              </a:tblPr>
              <a:tblGrid>
                <a:gridCol w="4630979">
                  <a:extLst>
                    <a:ext uri="{9D8B030D-6E8A-4147-A177-3AD203B41FA5}">
                      <a16:colId xmlns:a16="http://schemas.microsoft.com/office/drawing/2014/main" val="3313187415"/>
                    </a:ext>
                  </a:extLst>
                </a:gridCol>
                <a:gridCol w="5220118">
                  <a:extLst>
                    <a:ext uri="{9D8B030D-6E8A-4147-A177-3AD203B41FA5}">
                      <a16:colId xmlns:a16="http://schemas.microsoft.com/office/drawing/2014/main" val="3102750483"/>
                    </a:ext>
                  </a:extLst>
                </a:gridCol>
              </a:tblGrid>
              <a:tr h="1210720">
                <a:tc>
                  <a:txBody>
                    <a:bodyPr/>
                    <a:lstStyle/>
                    <a:p>
                      <a:pPr algn="ctr">
                        <a:lnSpc>
                          <a:spcPct val="120000"/>
                        </a:lnSpc>
                      </a:pPr>
                      <a:r>
                        <a:rPr lang="th-TH" sz="1200" b="1" dirty="0" smtClean="0">
                          <a:latin typeface="Chulabhorn Likit Text" panose="00000500000000000000" pitchFamily="50" charset="-34"/>
                          <a:cs typeface="Chulabhorn Likit Text" panose="00000500000000000000" pitchFamily="50" charset="-34"/>
                        </a:rPr>
                        <a:t>ข้อบังคับคณะกรรมการบริหาร</a:t>
                      </a:r>
                    </a:p>
                    <a:p>
                      <a:pPr algn="ctr">
                        <a:lnSpc>
                          <a:spcPct val="120000"/>
                        </a:lnSpc>
                      </a:pPr>
                      <a:r>
                        <a:rPr lang="th-TH" sz="1200" b="1" dirty="0" smtClean="0">
                          <a:latin typeface="Chulabhorn Likit Text" panose="00000500000000000000" pitchFamily="50" charset="-34"/>
                          <a:cs typeface="Chulabhorn Likit Text" panose="00000500000000000000" pitchFamily="50" charset="-34"/>
                        </a:rPr>
                        <a:t>กองทุนพัฒนาบทบาทสตรีว่าด้วยการบริหารงานบุคคล พ.ศ. 2562</a:t>
                      </a:r>
                    </a:p>
                    <a:p>
                      <a:pPr algn="ctr">
                        <a:lnSpc>
                          <a:spcPct val="120000"/>
                        </a:lnSpc>
                      </a:pPr>
                      <a:r>
                        <a:rPr lang="th-TH" sz="1200" b="1" dirty="0" smtClean="0">
                          <a:latin typeface="Chulabhorn Likit Text" panose="00000500000000000000" pitchFamily="50" charset="-34"/>
                          <a:cs typeface="Chulabhorn Likit Text" panose="00000500000000000000" pitchFamily="50" charset="-34"/>
                        </a:rPr>
                        <a:t>ส่วนที่ 9 การลาและสิทธิประโยชน์ </a:t>
                      </a:r>
                    </a:p>
                    <a:p>
                      <a:pPr algn="ctr">
                        <a:lnSpc>
                          <a:spcPct val="120000"/>
                        </a:lnSpc>
                      </a:pPr>
                      <a:r>
                        <a:rPr lang="th-TH" sz="1200" b="1" dirty="0" smtClean="0">
                          <a:latin typeface="Chulabhorn Likit Text" panose="00000500000000000000" pitchFamily="50" charset="-34"/>
                          <a:cs typeface="Chulabhorn Likit Text" panose="00000500000000000000" pitchFamily="50" charset="-34"/>
                        </a:rPr>
                        <a:t>(เดิม) </a:t>
                      </a:r>
                    </a:p>
                  </a:txBody>
                  <a:tcPr anchor="ctr">
                    <a:solidFill>
                      <a:srgbClr val="EDDCD2"/>
                    </a:solidFill>
                  </a:tcPr>
                </a:tc>
                <a:tc>
                  <a:txBody>
                    <a:bodyPr/>
                    <a:lstStyle/>
                    <a:p>
                      <a:pPr marL="0" indent="0" algn="ctr">
                        <a:lnSpc>
                          <a:spcPct val="120000"/>
                        </a:lnSpc>
                        <a:buFontTx/>
                        <a:buNone/>
                      </a:pPr>
                      <a:r>
                        <a:rPr lang="th-TH" sz="1200" b="1" dirty="0" smtClean="0">
                          <a:latin typeface="Chulabhorn Likit Text" panose="00000500000000000000" pitchFamily="50" charset="-34"/>
                          <a:cs typeface="Chulabhorn Likit Text" panose="00000500000000000000" pitchFamily="50" charset="-34"/>
                        </a:rPr>
                        <a:t>- ร่าง -</a:t>
                      </a:r>
                      <a:br>
                        <a:rPr lang="th-TH" sz="1200" b="1" dirty="0" smtClean="0">
                          <a:latin typeface="Chulabhorn Likit Text" panose="00000500000000000000" pitchFamily="50" charset="-34"/>
                          <a:cs typeface="Chulabhorn Likit Text" panose="00000500000000000000" pitchFamily="50" charset="-34"/>
                        </a:rPr>
                      </a:br>
                      <a:r>
                        <a:rPr lang="th-TH" sz="1200" b="1" dirty="0" smtClean="0">
                          <a:latin typeface="Chulabhorn Likit Text" panose="00000500000000000000" pitchFamily="50" charset="-34"/>
                          <a:cs typeface="Chulabhorn Likit Text" panose="00000500000000000000" pitchFamily="50" charset="-34"/>
                        </a:rPr>
                        <a:t>ข้อบังคับคณะกรรมการบริหารกองทุนพัฒนาบทบาทสตรี</a:t>
                      </a:r>
                      <a:br>
                        <a:rPr lang="th-TH" sz="1200" b="1" dirty="0" smtClean="0">
                          <a:latin typeface="Chulabhorn Likit Text" panose="00000500000000000000" pitchFamily="50" charset="-34"/>
                          <a:cs typeface="Chulabhorn Likit Text" panose="00000500000000000000" pitchFamily="50" charset="-34"/>
                        </a:rPr>
                      </a:br>
                      <a:r>
                        <a:rPr lang="th-TH" sz="1200" b="1" dirty="0" smtClean="0">
                          <a:latin typeface="Chulabhorn Likit Text" panose="00000500000000000000" pitchFamily="50" charset="-34"/>
                          <a:cs typeface="Chulabhorn Likit Text" panose="00000500000000000000" pitchFamily="50" charset="-34"/>
                        </a:rPr>
                        <a:t>ว่าด้วยการบริหารงาน</a:t>
                      </a:r>
                      <a:r>
                        <a:rPr lang="th-TH" sz="1200" b="1" dirty="0" smtClean="0">
                          <a:solidFill>
                            <a:schemeClr val="tx1"/>
                          </a:solidFill>
                          <a:latin typeface="Chulabhorn Likit Text" panose="00000500000000000000" pitchFamily="50" charset="-34"/>
                          <a:cs typeface="Chulabhorn Likit Text" panose="00000500000000000000" pitchFamily="50" charset="-34"/>
                        </a:rPr>
                        <a:t>บุคคล (ฉบับที่ 3) </a:t>
                      </a:r>
                      <a:r>
                        <a:rPr lang="th-TH" sz="1200" b="1" dirty="0" smtClean="0">
                          <a:latin typeface="Chulabhorn Likit Text" panose="00000500000000000000" pitchFamily="50" charset="-34"/>
                          <a:cs typeface="Chulabhorn Likit Text" panose="00000500000000000000" pitchFamily="50" charset="-34"/>
                        </a:rPr>
                        <a:t>พ.ศ. 2566</a:t>
                      </a:r>
                    </a:p>
                    <a:p>
                      <a:pPr marL="0" indent="0" algn="ctr">
                        <a:lnSpc>
                          <a:spcPct val="120000"/>
                        </a:lnSpc>
                        <a:buFontTx/>
                        <a:buNone/>
                      </a:pPr>
                      <a:r>
                        <a:rPr lang="th-TH" sz="1200" b="1" dirty="0" smtClean="0">
                          <a:latin typeface="Chulabhorn Likit Text" panose="00000500000000000000" pitchFamily="50" charset="-34"/>
                          <a:cs typeface="Chulabhorn Likit Text" panose="00000500000000000000" pitchFamily="50" charset="-34"/>
                        </a:rPr>
                        <a:t>ส่วนที่ 9 การลาและสิทธิประโยชน์ </a:t>
                      </a:r>
                    </a:p>
                    <a:p>
                      <a:pPr marL="0" indent="0" algn="ctr">
                        <a:lnSpc>
                          <a:spcPct val="120000"/>
                        </a:lnSpc>
                        <a:buFontTx/>
                        <a:buNone/>
                      </a:pPr>
                      <a:r>
                        <a:rPr lang="th-TH" sz="1200" b="1" dirty="0" smtClean="0">
                          <a:latin typeface="Chulabhorn Likit Text" panose="00000500000000000000" pitchFamily="50" charset="-34"/>
                          <a:cs typeface="Chulabhorn Likit Text" panose="00000500000000000000" pitchFamily="50" charset="-34"/>
                        </a:rPr>
                        <a:t>(เพิ่มเติม)</a:t>
                      </a:r>
                      <a:endParaRPr lang="th-TH" sz="1200" b="1" dirty="0" smtClean="0">
                        <a:latin typeface="Chulabhorn Likit Text" panose="00000500000000000000" pitchFamily="50" charset="-34"/>
                        <a:cs typeface="Chulabhorn Likit Text" panose="00000500000000000000" pitchFamily="50" charset="-34"/>
                      </a:endParaRPr>
                    </a:p>
                  </a:txBody>
                  <a:tcPr anchor="ctr">
                    <a:solidFill>
                      <a:srgbClr val="E0E0D8"/>
                    </a:solidFill>
                  </a:tcPr>
                </a:tc>
                <a:extLst>
                  <a:ext uri="{0D108BD9-81ED-4DB2-BD59-A6C34878D82A}">
                    <a16:rowId xmlns:a16="http://schemas.microsoft.com/office/drawing/2014/main" val="1469928157"/>
                  </a:ext>
                </a:extLst>
              </a:tr>
              <a:tr h="1657251">
                <a:tc rowSpan="2">
                  <a:txBody>
                    <a:bodyPr/>
                    <a:lstStyle/>
                    <a:p>
                      <a:pPr algn="thaiDist">
                        <a:lnSpc>
                          <a:spcPct val="120000"/>
                        </a:lnSpc>
                      </a:pPr>
                      <a:r>
                        <a:rPr lang="th-TH" sz="1400" dirty="0" smtClean="0">
                          <a:latin typeface="Chulabhorn Likit Text" panose="00000500000000000000" pitchFamily="50" charset="-34"/>
                          <a:cs typeface="Chulabhorn Likit Text" panose="00000500000000000000" pitchFamily="50" charset="-34"/>
                        </a:rPr>
                        <a:t>ข้อ 48</a:t>
                      </a:r>
                      <a:r>
                        <a:rPr lang="th-TH" sz="1400" baseline="0" dirty="0" smtClean="0">
                          <a:latin typeface="Chulabhorn Likit Text" panose="00000500000000000000" pitchFamily="50" charset="-34"/>
                          <a:cs typeface="Chulabhorn Likit Text" panose="00000500000000000000" pitchFamily="50" charset="-34"/>
                        </a:rPr>
                        <a:t> ลูกจ้างปฏิบัติงานต่อเนื่องมีสิทธิลาคลอดบุตร 1 ปี </a:t>
                      </a:r>
                      <a:br>
                        <a:rPr lang="th-TH" sz="1400" baseline="0" dirty="0" smtClean="0">
                          <a:latin typeface="Chulabhorn Likit Text" panose="00000500000000000000" pitchFamily="50" charset="-34"/>
                          <a:cs typeface="Chulabhorn Likit Text" panose="00000500000000000000" pitchFamily="50" charset="-34"/>
                        </a:rPr>
                      </a:br>
                      <a:r>
                        <a:rPr lang="th-TH" sz="1400" spc="-100" baseline="0" dirty="0" smtClean="0">
                          <a:latin typeface="Chulabhorn Likit Text" panose="00000500000000000000" pitchFamily="50" charset="-34"/>
                          <a:cs typeface="Chulabhorn Likit Text" panose="00000500000000000000" pitchFamily="50" charset="-34"/>
                        </a:rPr>
                        <a:t>ไม่เกิน 90 วัน โดยมีสิทธิได้รับค่าจ้างระหว่างลาจากส่วนราชการ</a:t>
                      </a:r>
                      <a:r>
                        <a:rPr lang="th-TH" sz="1400" spc="0" baseline="0" dirty="0" smtClean="0">
                          <a:latin typeface="Chulabhorn Likit Text" panose="00000500000000000000" pitchFamily="50" charset="-34"/>
                          <a:cs typeface="Chulabhorn Likit Text" panose="00000500000000000000" pitchFamily="50" charset="-34"/>
                        </a:rPr>
                        <a:t/>
                      </a:r>
                      <a:br>
                        <a:rPr lang="th-TH" sz="1400" spc="0" baseline="0" dirty="0" smtClean="0">
                          <a:latin typeface="Chulabhorn Likit Text" panose="00000500000000000000" pitchFamily="50" charset="-34"/>
                          <a:cs typeface="Chulabhorn Likit Text" panose="00000500000000000000" pitchFamily="50" charset="-34"/>
                        </a:rPr>
                      </a:br>
                      <a:r>
                        <a:rPr lang="th-TH" sz="1400" baseline="0" dirty="0" smtClean="0">
                          <a:latin typeface="Chulabhorn Likit Text" panose="00000500000000000000" pitchFamily="50" charset="-34"/>
                          <a:cs typeface="Chulabhorn Likit Text" panose="00000500000000000000" pitchFamily="50" charset="-34"/>
                        </a:rPr>
                        <a:t>ไม่เกิน 45 วัน ส่วนอีก 45 วันให้ได้รับจากประกันสังคม </a:t>
                      </a:r>
                      <a:br>
                        <a:rPr lang="th-TH" sz="1400" baseline="0" dirty="0" smtClean="0">
                          <a:latin typeface="Chulabhorn Likit Text" panose="00000500000000000000" pitchFamily="50" charset="-34"/>
                          <a:cs typeface="Chulabhorn Likit Text" panose="00000500000000000000" pitchFamily="50" charset="-34"/>
                        </a:rPr>
                      </a:br>
                      <a:r>
                        <a:rPr lang="th-TH" sz="1400" baseline="0" dirty="0" smtClean="0">
                          <a:latin typeface="Chulabhorn Likit Text" panose="00000500000000000000" pitchFamily="50" charset="-34"/>
                          <a:cs typeface="Chulabhorn Likit Text" panose="00000500000000000000" pitchFamily="50" charset="-34"/>
                        </a:rPr>
                        <a:t>ตามเงื่อนไขของสำนักประกันสังคม </a:t>
                      </a:r>
                    </a:p>
                  </a:txBody>
                  <a:tcPr>
                    <a:solidFill>
                      <a:srgbClr val="FFF1E6"/>
                    </a:solidFill>
                  </a:tcPr>
                </a:tc>
                <a:tc>
                  <a:txBody>
                    <a:bodyPr/>
                    <a:lstStyle/>
                    <a:p>
                      <a:pPr marL="0" marR="0" indent="0" algn="thaiDist" defTabSz="914400" rtl="0" eaLnBrk="1" fontAlgn="auto" latinLnBrk="0" hangingPunct="1">
                        <a:lnSpc>
                          <a:spcPct val="120000"/>
                        </a:lnSpc>
                        <a:spcBef>
                          <a:spcPts val="0"/>
                        </a:spcBef>
                        <a:spcAft>
                          <a:spcPts val="0"/>
                        </a:spcAft>
                        <a:buClrTx/>
                        <a:buSzTx/>
                        <a:buFontTx/>
                        <a:buNone/>
                        <a:tabLst/>
                        <a:defRPr/>
                      </a:pPr>
                      <a:r>
                        <a:rPr lang="th-TH" sz="1400" spc="-50" baseline="0" dirty="0" smtClean="0">
                          <a:latin typeface="Chulabhorn Likit Text" panose="00000500000000000000" pitchFamily="50" charset="-34"/>
                          <a:cs typeface="Chulabhorn Likit Text" panose="00000500000000000000" pitchFamily="50" charset="-34"/>
                        </a:rPr>
                        <a:t>“</a:t>
                      </a:r>
                      <a:r>
                        <a:rPr lang="th-TH" sz="1400" dirty="0" smtClean="0">
                          <a:latin typeface="Chulabhorn Likit Text" panose="00000500000000000000" pitchFamily="50" charset="-34"/>
                          <a:cs typeface="Chulabhorn Likit Text" panose="00000500000000000000" pitchFamily="50" charset="-34"/>
                        </a:rPr>
                        <a:t>ข้อ 48/1 การลาไปช่วยเหลือภริยาที่คลอดบุตร ลูกจ้างซึ่งประสงค์จะลาไปช่วยเหลือภริยาโดยชอบด้วยกฎหมายที่คลอดบุตรให้เสนอหรือจัดส่งใบลาต่อผู้บังคับบัญชาตามลำดับจนถึงผู้มีอำนาจก่อนหรือในวันที่ลาภายใน 90 วัน นับแต่วันที่คลอดบุตรและให้มีสิทธิลาไปช่วยเหลือภริยาที่คลอดบุตรครั้งหนึ่งติดต่อกันได้ไม่เกิน 15 วันทำการ โดยผู้มีอำนาจอนุญาตอาจให้แสดงหลักฐานประกอบการพิจารณาอนุญาตด้วยก็ได้”</a:t>
                      </a:r>
                    </a:p>
                  </a:txBody>
                  <a:tcPr>
                    <a:solidFill>
                      <a:srgbClr val="E9E9E3"/>
                    </a:solidFill>
                  </a:tcPr>
                </a:tc>
                <a:extLst>
                  <a:ext uri="{0D108BD9-81ED-4DB2-BD59-A6C34878D82A}">
                    <a16:rowId xmlns:a16="http://schemas.microsoft.com/office/drawing/2014/main" val="1506142385"/>
                  </a:ext>
                </a:extLst>
              </a:tr>
              <a:tr h="1657755">
                <a:tc vMerge="1">
                  <a:txBody>
                    <a:bodyPr/>
                    <a:lstStyle/>
                    <a:p>
                      <a:endParaRPr lang="th-TH" dirty="0"/>
                    </a:p>
                  </a:txBody>
                  <a:tcPr/>
                </a:tc>
                <a:tc>
                  <a:txBody>
                    <a:bodyPr/>
                    <a:lstStyle/>
                    <a:p>
                      <a:pPr marL="0" marR="0" indent="0" algn="thaiDist" defTabSz="914400" rtl="0" eaLnBrk="1" fontAlgn="auto" latinLnBrk="0" hangingPunct="1">
                        <a:lnSpc>
                          <a:spcPct val="120000"/>
                        </a:lnSpc>
                        <a:spcBef>
                          <a:spcPts val="0"/>
                        </a:spcBef>
                        <a:spcAft>
                          <a:spcPts val="0"/>
                        </a:spcAft>
                        <a:buClrTx/>
                        <a:buSzTx/>
                        <a:buFontTx/>
                        <a:buNone/>
                        <a:tabLst/>
                        <a:defRPr/>
                      </a:pPr>
                      <a:r>
                        <a:rPr lang="th-TH" sz="1400" spc="-50" baseline="0" dirty="0" smtClean="0">
                          <a:latin typeface="Chulabhorn Likit Text" panose="00000500000000000000" pitchFamily="50" charset="-34"/>
                          <a:cs typeface="Chulabhorn Likit Text" panose="00000500000000000000" pitchFamily="50" charset="-34"/>
                        </a:rPr>
                        <a:t>“ข้อ 48/2 การลาไปช่วยเหลือภริยาที่คลอดบุตร ภายใน 30 วัน นับแต่วันที่ภริยาคลอดบุตร ให้ได้รับค่าตอบแทนระหว่างลาได้ไม่เกิน 15 วันทำการ </a:t>
                      </a:r>
                      <a:br>
                        <a:rPr lang="th-TH" sz="1400" spc="-50" baseline="0" dirty="0" smtClean="0">
                          <a:latin typeface="Chulabhorn Likit Text" panose="00000500000000000000" pitchFamily="50" charset="-34"/>
                          <a:cs typeface="Chulabhorn Likit Text" panose="00000500000000000000" pitchFamily="50" charset="-34"/>
                        </a:rPr>
                      </a:br>
                      <a:r>
                        <a:rPr lang="th-TH" sz="1400" spc="-50" baseline="0" dirty="0" smtClean="0">
                          <a:latin typeface="Chulabhorn Likit Text" panose="00000500000000000000" pitchFamily="50" charset="-34"/>
                          <a:cs typeface="Chulabhorn Likit Text" panose="00000500000000000000" pitchFamily="50" charset="-34"/>
                        </a:rPr>
                        <a:t>แต่ถ้าเป็นการลาเมื่อพ้น 30 วัน นับแต่วันที่ภริยาคลอดบุตร ไม่ให้ได้รับค่าตอบแทนระหว่างลา เว้นแต่ผู้บังคับบัญชาตั้งแต่ตำแหน่งอธิบดีหรือตำแหน่งเทียบเท่าขึ้นไป เห็นควรจะให้จ่ายค่าตอบแทนระหว่างลานั้นก็ได้ แต่ไม่เกิน 15 วันทำการ”</a:t>
                      </a:r>
                    </a:p>
                  </a:txBody>
                  <a:tcPr>
                    <a:solidFill>
                      <a:srgbClr val="FEFBE8"/>
                    </a:solidFill>
                  </a:tcPr>
                </a:tc>
                <a:extLst>
                  <a:ext uri="{0D108BD9-81ED-4DB2-BD59-A6C34878D82A}">
                    <a16:rowId xmlns:a16="http://schemas.microsoft.com/office/drawing/2014/main" val="1972509508"/>
                  </a:ext>
                </a:extLst>
              </a:tr>
            </a:tbl>
          </a:graphicData>
        </a:graphic>
      </p:graphicFrame>
      <p:grpSp>
        <p:nvGrpSpPr>
          <p:cNvPr id="3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3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smtClean="0">
                  <a:solidFill>
                    <a:schemeClr val="bg1"/>
                  </a:solidFill>
                  <a:latin typeface="Chulabhorn Likit Text" panose="00000500000000000000" pitchFamily="50" charset="-34"/>
                  <a:cs typeface="Chulabhorn Likit Text" panose="00000500000000000000" pitchFamily="50" charset="-34"/>
                </a:rPr>
                <a:t>5.6 </a:t>
              </a:r>
              <a:r>
                <a:rPr lang="th-TH" sz="1600" b="1" spc="-50" dirty="0">
                  <a:solidFill>
                    <a:schemeClr val="bg1"/>
                  </a:solidFill>
                  <a:latin typeface="Chulabhorn Likit Text" panose="00000500000000000000" pitchFamily="50" charset="-34"/>
                  <a:cs typeface="Chulabhorn Likit Text" panose="00000500000000000000" pitchFamily="50" charset="-34"/>
                </a:rPr>
                <a:t>แก้ไขเพิ่มเติมข้อบังคับคณะกรรมการบริหารกองทุนพัฒนาบทบาทสตรีว่าด้วยการ บริหารงานบุคคล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2562</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18202240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6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600" b="1" spc="-50" dirty="0" smtClean="0">
                  <a:solidFill>
                    <a:schemeClr val="bg1"/>
                  </a:solidFill>
                  <a:latin typeface="Chulabhorn Likit Text" panose="00000500000000000000" pitchFamily="50" charset="-34"/>
                  <a:cs typeface="Chulabhorn Likit Text" panose="00000500000000000000" pitchFamily="50" charset="-34"/>
                </a:rPr>
                <a:t>5.6 </a:t>
              </a:r>
              <a:r>
                <a:rPr lang="th-TH" sz="1600" b="1" spc="-50" dirty="0">
                  <a:solidFill>
                    <a:schemeClr val="bg1"/>
                  </a:solidFill>
                  <a:latin typeface="Chulabhorn Likit Text" panose="00000500000000000000" pitchFamily="50" charset="-34"/>
                  <a:cs typeface="Chulabhorn Likit Text" panose="00000500000000000000" pitchFamily="50" charset="-34"/>
                </a:rPr>
                <a:t>แก้ไขเพิ่มเติมข้อบังคับคณะกรรมการบริหารกองทุนพัฒนาบทบาทสตรีว่าด้วยการ บริหารงานบุคคล พ.ศ. </a:t>
              </a:r>
              <a:r>
                <a:rPr lang="th-TH" sz="1600" b="1" spc="-50" dirty="0" smtClean="0">
                  <a:solidFill>
                    <a:schemeClr val="bg1"/>
                  </a:solidFill>
                  <a:latin typeface="Chulabhorn Likit Text" panose="00000500000000000000" pitchFamily="50" charset="-34"/>
                  <a:cs typeface="Chulabhorn Likit Text" panose="00000500000000000000" pitchFamily="50" charset="-34"/>
                </a:rPr>
                <a:t>2562</a:t>
              </a:r>
              <a:endParaRPr lang="th-TH" sz="1600" b="1" spc="-50" dirty="0">
                <a:solidFill>
                  <a:schemeClr val="bg1"/>
                </a:solidFill>
                <a:latin typeface="Chulabhorn Likit Text" panose="00000500000000000000" pitchFamily="50" charset="-34"/>
                <a:cs typeface="Chulabhorn Likit Text" panose="00000500000000000000" pitchFamily="50" charset="-34"/>
              </a:endParaRPr>
            </a:p>
          </p:txBody>
        </p:sp>
      </p:grpSp>
      <p:sp>
        <p:nvSpPr>
          <p:cNvPr id="36" name="Pentagon 35">
            <a:extLst>
              <a:ext uri="{FF2B5EF4-FFF2-40B4-BE49-F238E27FC236}">
                <a16:creationId xmlns:a16="http://schemas.microsoft.com/office/drawing/2014/main" id="{52C50232-A23E-4977-B768-B39BA3E8C940}"/>
              </a:ext>
            </a:extLst>
          </p:cNvPr>
          <p:cNvSpPr/>
          <p:nvPr/>
        </p:nvSpPr>
        <p:spPr>
          <a:xfrm>
            <a:off x="-23581" y="817076"/>
            <a:ext cx="7454901" cy="273866"/>
          </a:xfrm>
          <a:prstGeom prst="homePlate">
            <a:avLst/>
          </a:prstGeom>
          <a:solidFill>
            <a:schemeClr val="accent1">
              <a:lumMod val="20000"/>
              <a:lumOff val="80000"/>
            </a:schemeClr>
          </a:solidFill>
          <a:ln w="635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ltLang="ko-KR" sz="1400" b="1" dirty="0">
                <a:solidFill>
                  <a:schemeClr val="tx1"/>
                </a:solidFill>
                <a:latin typeface="Chulabhorn Likit Text" panose="00000500000000000000" pitchFamily="50" charset="-34"/>
                <a:cs typeface="Chulabhorn Likit Text" panose="00000500000000000000" pitchFamily="50" charset="-34"/>
              </a:rPr>
              <a:t>ข้อบังคับคณะกรรมการบริหารกองทุนพัฒนาบทบาท</a:t>
            </a:r>
            <a:r>
              <a:rPr lang="th-TH" altLang="ko-KR" sz="1400" b="1" dirty="0" smtClean="0">
                <a:solidFill>
                  <a:schemeClr val="tx1"/>
                </a:solidFill>
                <a:latin typeface="Chulabhorn Likit Text" panose="00000500000000000000" pitchFamily="50" charset="-34"/>
                <a:cs typeface="Chulabhorn Likit Text" panose="00000500000000000000" pitchFamily="50" charset="-34"/>
              </a:rPr>
              <a:t>สตรีว่า</a:t>
            </a:r>
            <a:r>
              <a:rPr lang="th-TH" altLang="ko-KR" sz="1400" b="1" dirty="0">
                <a:solidFill>
                  <a:schemeClr val="tx1"/>
                </a:solidFill>
                <a:latin typeface="Chulabhorn Likit Text" panose="00000500000000000000" pitchFamily="50" charset="-34"/>
                <a:cs typeface="Chulabhorn Likit Text" panose="00000500000000000000" pitchFamily="50" charset="-34"/>
              </a:rPr>
              <a:t>ด้วยการบริหารงานบุคคล พ.ศ. 2566</a:t>
            </a:r>
            <a:endParaRPr lang="ko-KR" altLang="en-US" sz="1400" b="1" dirty="0">
              <a:solidFill>
                <a:schemeClr val="tx1"/>
              </a:solidFill>
              <a:latin typeface="Chulabhorn Likit Text" panose="00000500000000000000" pitchFamily="50" charset="-34"/>
              <a:cs typeface="Chulabhorn Likit Text" panose="00000500000000000000" pitchFamily="50" charset="-34"/>
            </a:endParaRPr>
          </a:p>
        </p:txBody>
      </p:sp>
      <p:pic>
        <p:nvPicPr>
          <p:cNvPr id="37" name="รูปภาพ 3"/>
          <p:cNvPicPr>
            <a:picLocks noChangeAspect="1"/>
          </p:cNvPicPr>
          <p:nvPr/>
        </p:nvPicPr>
        <p:blipFill rotWithShape="1">
          <a:blip r:embed="rId3"/>
          <a:srcRect l="1418" t="1266" b="1266"/>
          <a:stretch/>
        </p:blipFill>
        <p:spPr>
          <a:xfrm>
            <a:off x="172579" y="1700133"/>
            <a:ext cx="2853949" cy="3888432"/>
          </a:xfrm>
          <a:prstGeom prst="rect">
            <a:avLst/>
          </a:prstGeom>
          <a:ln w="3175">
            <a:solidFill>
              <a:schemeClr val="tx1"/>
            </a:solidFill>
          </a:ln>
        </p:spPr>
      </p:pic>
      <p:pic>
        <p:nvPicPr>
          <p:cNvPr id="38" name="รูปภาพ 4"/>
          <p:cNvPicPr>
            <a:picLocks noChangeAspect="1"/>
          </p:cNvPicPr>
          <p:nvPr/>
        </p:nvPicPr>
        <p:blipFill rotWithShape="1">
          <a:blip r:embed="rId4"/>
          <a:srcRect l="2029" t="1469" r="2605" b="1504"/>
          <a:stretch/>
        </p:blipFill>
        <p:spPr>
          <a:xfrm>
            <a:off x="3526344" y="1700133"/>
            <a:ext cx="2853950" cy="3888432"/>
          </a:xfrm>
          <a:prstGeom prst="rect">
            <a:avLst/>
          </a:prstGeom>
          <a:ln>
            <a:solidFill>
              <a:schemeClr val="tx1"/>
            </a:solidFill>
          </a:ln>
        </p:spPr>
      </p:pic>
      <p:pic>
        <p:nvPicPr>
          <p:cNvPr id="39" name="รูปภาพ 5"/>
          <p:cNvPicPr>
            <a:picLocks noChangeAspect="1"/>
          </p:cNvPicPr>
          <p:nvPr/>
        </p:nvPicPr>
        <p:blipFill rotWithShape="1">
          <a:blip r:embed="rId5"/>
          <a:srcRect r="4275" b="3675"/>
          <a:stretch/>
        </p:blipFill>
        <p:spPr>
          <a:xfrm>
            <a:off x="6764617" y="1700133"/>
            <a:ext cx="2853950" cy="3888432"/>
          </a:xfrm>
          <a:prstGeom prst="rect">
            <a:avLst/>
          </a:prstGeom>
          <a:ln w="3175">
            <a:solidFill>
              <a:schemeClr val="tx1"/>
            </a:solidFill>
          </a:ln>
        </p:spPr>
      </p:pic>
      <p:grpSp>
        <p:nvGrpSpPr>
          <p:cNvPr id="9" name="Group 8"/>
          <p:cNvGrpSpPr/>
          <p:nvPr/>
        </p:nvGrpSpPr>
        <p:grpSpPr>
          <a:xfrm>
            <a:off x="1048536" y="1169460"/>
            <a:ext cx="1199759" cy="620594"/>
            <a:chOff x="1048536" y="1169460"/>
            <a:chExt cx="1199759" cy="620594"/>
          </a:xfrm>
        </p:grpSpPr>
        <p:sp>
          <p:nvSpPr>
            <p:cNvPr id="48" name="Round Diagonal Corner Rectangle 12">
              <a:extLst>
                <a:ext uri="{FF2B5EF4-FFF2-40B4-BE49-F238E27FC236}">
                  <a16:creationId xmlns:a16="http://schemas.microsoft.com/office/drawing/2014/main" id="{18AC88F5-68BE-42AE-991C-AB2D7C97A0D2}"/>
                </a:ext>
              </a:extLst>
            </p:cNvPr>
            <p:cNvSpPr/>
            <p:nvPr/>
          </p:nvSpPr>
          <p:spPr>
            <a:xfrm>
              <a:off x="1048536" y="1169460"/>
              <a:ext cx="1199759" cy="620594"/>
            </a:xfrm>
            <a:prstGeom prst="round2Diag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6" name="Group 5"/>
            <p:cNvGrpSpPr/>
            <p:nvPr/>
          </p:nvGrpSpPr>
          <p:grpSpPr>
            <a:xfrm>
              <a:off x="1078554" y="1202132"/>
              <a:ext cx="1139723" cy="555250"/>
              <a:chOff x="1078554" y="1202132"/>
              <a:chExt cx="1139723" cy="555250"/>
            </a:xfrm>
          </p:grpSpPr>
          <p:sp>
            <p:nvSpPr>
              <p:cNvPr id="49" name="Round Diagonal Corner Rectangle 13">
                <a:extLst>
                  <a:ext uri="{FF2B5EF4-FFF2-40B4-BE49-F238E27FC236}">
                    <a16:creationId xmlns:a16="http://schemas.microsoft.com/office/drawing/2014/main" id="{59090CE5-99DF-4E61-9794-794453B16088}"/>
                  </a:ext>
                </a:extLst>
              </p:cNvPr>
              <p:cNvSpPr/>
              <p:nvPr/>
            </p:nvSpPr>
            <p:spPr>
              <a:xfrm>
                <a:off x="1078554" y="1202132"/>
                <a:ext cx="1139723" cy="555250"/>
              </a:xfrm>
              <a:prstGeom prst="round2DiagRect">
                <a:avLst>
                  <a:gd name="adj1" fmla="val 50000"/>
                  <a:gd name="adj2" fmla="val 0"/>
                </a:avLst>
              </a:prstGeom>
              <a:solidFill>
                <a:srgbClr val="BBD5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กล่องข้อความ 10"/>
              <p:cNvSpPr txBox="1"/>
              <p:nvPr/>
            </p:nvSpPr>
            <p:spPr>
              <a:xfrm>
                <a:off x="1098940" y="1354235"/>
                <a:ext cx="1080120" cy="338554"/>
              </a:xfrm>
              <a:prstGeom prst="rect">
                <a:avLst/>
              </a:prstGeom>
              <a:noFill/>
              <a:ln w="3175">
                <a:noFill/>
              </a:ln>
            </p:spPr>
            <p:txBody>
              <a:bodyPr wrap="square" rtlCol="0">
                <a:spAutoFit/>
              </a:bodyPr>
              <a:lstStyle/>
              <a:p>
                <a:pPr algn="ctr"/>
                <a:r>
                  <a:rPr lang="th-TH" sz="1600" b="1" dirty="0" smtClean="0">
                    <a:latin typeface="Chulabhorn Likit Text" panose="00000500000000000000" pitchFamily="50" charset="-34"/>
                    <a:cs typeface="Chulabhorn Likit Text" panose="00000500000000000000" pitchFamily="50" charset="-34"/>
                  </a:rPr>
                  <a:t>ฉบับที่ 1</a:t>
                </a:r>
                <a:endParaRPr lang="th-TH" sz="1600" dirty="0">
                  <a:latin typeface="Chulabhorn Likit Text" panose="00000500000000000000" pitchFamily="50" charset="-34"/>
                  <a:cs typeface="Chulabhorn Likit Text" panose="00000500000000000000" pitchFamily="50" charset="-34"/>
                </a:endParaRPr>
              </a:p>
            </p:txBody>
          </p:sp>
        </p:grpSp>
      </p:grpSp>
      <p:grpSp>
        <p:nvGrpSpPr>
          <p:cNvPr id="8" name="Group 7"/>
          <p:cNvGrpSpPr/>
          <p:nvPr/>
        </p:nvGrpSpPr>
        <p:grpSpPr>
          <a:xfrm>
            <a:off x="4388077" y="1177625"/>
            <a:ext cx="1130483" cy="584759"/>
            <a:chOff x="4388077" y="1177625"/>
            <a:chExt cx="1130483" cy="584759"/>
          </a:xfrm>
        </p:grpSpPr>
        <p:sp>
          <p:nvSpPr>
            <p:cNvPr id="51" name="Round Diagonal Corner Rectangle 15">
              <a:extLst>
                <a:ext uri="{FF2B5EF4-FFF2-40B4-BE49-F238E27FC236}">
                  <a16:creationId xmlns:a16="http://schemas.microsoft.com/office/drawing/2014/main" id="{F8C21D95-6F51-4BF9-968C-5A19E2CF70A0}"/>
                </a:ext>
              </a:extLst>
            </p:cNvPr>
            <p:cNvSpPr/>
            <p:nvPr/>
          </p:nvSpPr>
          <p:spPr>
            <a:xfrm>
              <a:off x="4388077" y="1177625"/>
              <a:ext cx="1130483" cy="584759"/>
            </a:xfrm>
            <a:prstGeom prst="round2DiagRect">
              <a:avLst>
                <a:gd name="adj1" fmla="val 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7" name="Group 6"/>
            <p:cNvGrpSpPr/>
            <p:nvPr/>
          </p:nvGrpSpPr>
          <p:grpSpPr>
            <a:xfrm>
              <a:off x="4388077" y="1208411"/>
              <a:ext cx="1102198" cy="523188"/>
              <a:chOff x="4388077" y="1208411"/>
              <a:chExt cx="1102198" cy="523188"/>
            </a:xfrm>
          </p:grpSpPr>
          <p:sp>
            <p:nvSpPr>
              <p:cNvPr id="52" name="Round Diagonal Corner Rectangle 16">
                <a:extLst>
                  <a:ext uri="{FF2B5EF4-FFF2-40B4-BE49-F238E27FC236}">
                    <a16:creationId xmlns:a16="http://schemas.microsoft.com/office/drawing/2014/main" id="{F07A151F-BCD0-4DB5-A3AC-701E07E281CD}"/>
                  </a:ext>
                </a:extLst>
              </p:cNvPr>
              <p:cNvSpPr/>
              <p:nvPr/>
            </p:nvSpPr>
            <p:spPr>
              <a:xfrm>
                <a:off x="4416362" y="1208411"/>
                <a:ext cx="1073913" cy="523188"/>
              </a:xfrm>
              <a:prstGeom prst="round2DiagRect">
                <a:avLst>
                  <a:gd name="adj1" fmla="val 5000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กล่องข้อความ 10"/>
              <p:cNvSpPr txBox="1"/>
              <p:nvPr/>
            </p:nvSpPr>
            <p:spPr>
              <a:xfrm>
                <a:off x="4388077" y="1340702"/>
                <a:ext cx="1080120" cy="338554"/>
              </a:xfrm>
              <a:prstGeom prst="rect">
                <a:avLst/>
              </a:prstGeom>
              <a:noFill/>
              <a:ln w="3175">
                <a:noFill/>
              </a:ln>
            </p:spPr>
            <p:txBody>
              <a:bodyPr wrap="square" rtlCol="0">
                <a:spAutoFit/>
              </a:bodyPr>
              <a:lstStyle/>
              <a:p>
                <a:pPr algn="ctr"/>
                <a:r>
                  <a:rPr lang="th-TH" sz="1600" b="1" dirty="0" smtClean="0">
                    <a:latin typeface="Chulabhorn Likit Text" panose="00000500000000000000" pitchFamily="50" charset="-34"/>
                    <a:cs typeface="Chulabhorn Likit Text" panose="00000500000000000000" pitchFamily="50" charset="-34"/>
                  </a:rPr>
                  <a:t>ฉบับที่ 2</a:t>
                </a:r>
                <a:endParaRPr lang="th-TH" sz="1600" dirty="0">
                  <a:latin typeface="Chulabhorn Likit Text" panose="00000500000000000000" pitchFamily="50" charset="-34"/>
                  <a:cs typeface="Chulabhorn Likit Text" panose="00000500000000000000" pitchFamily="50" charset="-34"/>
                </a:endParaRPr>
              </a:p>
            </p:txBody>
          </p:sp>
        </p:grpSp>
      </p:grpSp>
      <p:sp>
        <p:nvSpPr>
          <p:cNvPr id="59" name="Round Diagonal Corner Rectangle 12">
            <a:extLst>
              <a:ext uri="{FF2B5EF4-FFF2-40B4-BE49-F238E27FC236}">
                <a16:creationId xmlns:a16="http://schemas.microsoft.com/office/drawing/2014/main" id="{18AC88F5-68BE-42AE-991C-AB2D7C97A0D2}"/>
              </a:ext>
            </a:extLst>
          </p:cNvPr>
          <p:cNvSpPr/>
          <p:nvPr/>
        </p:nvSpPr>
        <p:spPr>
          <a:xfrm>
            <a:off x="7842147" y="1177625"/>
            <a:ext cx="1199759" cy="620594"/>
          </a:xfrm>
          <a:prstGeom prst="round2DiagRect">
            <a:avLst>
              <a:gd name="adj1" fmla="val 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60" name="Group 59"/>
          <p:cNvGrpSpPr/>
          <p:nvPr/>
        </p:nvGrpSpPr>
        <p:grpSpPr>
          <a:xfrm>
            <a:off x="7872165" y="1210297"/>
            <a:ext cx="1139723" cy="555250"/>
            <a:chOff x="1078554" y="1202132"/>
            <a:chExt cx="1139723" cy="555250"/>
          </a:xfrm>
        </p:grpSpPr>
        <p:sp>
          <p:nvSpPr>
            <p:cNvPr id="61" name="Round Diagonal Corner Rectangle 13">
              <a:extLst>
                <a:ext uri="{FF2B5EF4-FFF2-40B4-BE49-F238E27FC236}">
                  <a16:creationId xmlns:a16="http://schemas.microsoft.com/office/drawing/2014/main" id="{59090CE5-99DF-4E61-9794-794453B16088}"/>
                </a:ext>
              </a:extLst>
            </p:cNvPr>
            <p:cNvSpPr/>
            <p:nvPr/>
          </p:nvSpPr>
          <p:spPr>
            <a:xfrm>
              <a:off x="1078554" y="1202132"/>
              <a:ext cx="1139723" cy="555250"/>
            </a:xfrm>
            <a:prstGeom prst="round2Diag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กล่องข้อความ 10"/>
            <p:cNvSpPr txBox="1"/>
            <p:nvPr/>
          </p:nvSpPr>
          <p:spPr>
            <a:xfrm>
              <a:off x="1098940" y="1354235"/>
              <a:ext cx="1080120" cy="338554"/>
            </a:xfrm>
            <a:prstGeom prst="rect">
              <a:avLst/>
            </a:prstGeom>
            <a:noFill/>
            <a:ln w="3175">
              <a:noFill/>
            </a:ln>
          </p:spPr>
          <p:txBody>
            <a:bodyPr wrap="square" rtlCol="0">
              <a:spAutoFit/>
            </a:bodyPr>
            <a:lstStyle/>
            <a:p>
              <a:pPr algn="ctr"/>
              <a:r>
                <a:rPr lang="th-TH" sz="1600" b="1" dirty="0" smtClean="0">
                  <a:latin typeface="Chulabhorn Likit Text" panose="00000500000000000000" pitchFamily="50" charset="-34"/>
                  <a:cs typeface="Chulabhorn Likit Text" panose="00000500000000000000" pitchFamily="50" charset="-34"/>
                </a:rPr>
                <a:t>ฉบับที่ 3</a:t>
              </a:r>
              <a:endParaRPr lang="th-TH" sz="1600" dirty="0">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5008140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กลุ่ม 52">
            <a:extLst>
              <a:ext uri="{FF2B5EF4-FFF2-40B4-BE49-F238E27FC236}">
                <a16:creationId xmlns:a16="http://schemas.microsoft.com/office/drawing/2014/main" id="{84E5CB32-C22A-40FB-BE79-3F261B775F5E}"/>
              </a:ext>
            </a:extLst>
          </p:cNvPr>
          <p:cNvGrpSpPr/>
          <p:nvPr/>
        </p:nvGrpSpPr>
        <p:grpSpPr>
          <a:xfrm>
            <a:off x="-23581" y="299"/>
            <a:ext cx="10193050" cy="575427"/>
            <a:chOff x="-29746" y="-164554"/>
            <a:chExt cx="9173747" cy="517884"/>
          </a:xfrm>
        </p:grpSpPr>
        <p:sp>
          <p:nvSpPr>
            <p:cNvPr id="5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6"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000" b="1" dirty="0" smtClean="0">
                  <a:solidFill>
                    <a:schemeClr val="bg1"/>
                  </a:solidFill>
                  <a:latin typeface="Chulabhorn Likit Text" panose="00000500000000000000" pitchFamily="50" charset="-34"/>
                  <a:cs typeface="Chulabhorn Likit Text" panose="00000500000000000000" pitchFamily="50" charset="-34"/>
                </a:rPr>
                <a:t>            ระเบียบ</a:t>
              </a:r>
              <a:r>
                <a:rPr lang="th-TH" sz="2000" b="1" dirty="0">
                  <a:solidFill>
                    <a:schemeClr val="bg1"/>
                  </a:solidFill>
                  <a:latin typeface="Chulabhorn Likit Text" panose="00000500000000000000" pitchFamily="50" charset="-34"/>
                  <a:cs typeface="Chulabhorn Likit Text" panose="00000500000000000000" pitchFamily="50" charset="-34"/>
                </a:rPr>
                <a:t>วาระที่ 6 เรื่อง อื่น </a:t>
              </a:r>
              <a:r>
                <a:rPr lang="th-TH" sz="2000" b="1" dirty="0" smtClean="0">
                  <a:solidFill>
                    <a:schemeClr val="bg1"/>
                  </a:solidFill>
                  <a:latin typeface="Chulabhorn Likit Text" panose="00000500000000000000" pitchFamily="50" charset="-34"/>
                  <a:cs typeface="Chulabhorn Likit Text" panose="00000500000000000000" pitchFamily="50" charset="-34"/>
                </a:rPr>
                <a:t>ๆ</a:t>
              </a:r>
              <a:endParaRPr lang="th-TH" sz="2000" b="1" dirty="0">
                <a:solidFill>
                  <a:schemeClr val="bg1"/>
                </a:solidFill>
                <a:latin typeface="Chulabhorn Likit Text" panose="00000500000000000000" pitchFamily="50" charset="-34"/>
                <a:cs typeface="Chulabhorn Likit Text" panose="00000500000000000000" pitchFamily="50" charset="-34"/>
              </a:endParaRPr>
            </a:p>
          </p:txBody>
        </p:sp>
      </p:grpSp>
      <p:sp>
        <p:nvSpPr>
          <p:cNvPr id="4" name="สี่เหลี่ยมผืนผ้า: มุมมน 24">
            <a:extLst>
              <a:ext uri="{FF2B5EF4-FFF2-40B4-BE49-F238E27FC236}">
                <a16:creationId xmlns:a16="http://schemas.microsoft.com/office/drawing/2014/main" id="{4597E44C-C20E-41FD-89B2-146659B29195}"/>
              </a:ext>
            </a:extLst>
          </p:cNvPr>
          <p:cNvSpPr/>
          <p:nvPr/>
        </p:nvSpPr>
        <p:spPr>
          <a:xfrm>
            <a:off x="0" y="2857500"/>
            <a:ext cx="10160000" cy="826182"/>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r>
              <a:rPr lang="th-TH" sz="2400" b="1" dirty="0">
                <a:ln>
                  <a:solidFill>
                    <a:schemeClr val="tx1"/>
                  </a:solidFill>
                </a:ln>
                <a:solidFill>
                  <a:schemeClr val="tx1"/>
                </a:solidFill>
                <a:latin typeface="Chulabhorn Likit Text" panose="00000500000000000000" pitchFamily="50" charset="-34"/>
                <a:ea typeface="Times New Roman" panose="02020603050405020304" pitchFamily="18" charset="0"/>
                <a:cs typeface="Chulabhorn Likit Text" panose="00000500000000000000" pitchFamily="50" charset="-34"/>
              </a:rPr>
              <a:t>6.1 ........................................................................</a:t>
            </a:r>
            <a:endParaRPr lang="en-US" sz="2400" b="1" dirty="0">
              <a:ln>
                <a:solidFill>
                  <a:schemeClr val="tx1"/>
                </a:solidFill>
              </a:ln>
              <a:solidFill>
                <a:schemeClr val="tx1"/>
              </a:solidFill>
              <a:latin typeface="Chulabhorn Likit Text" panose="00000500000000000000" pitchFamily="50" charset="-34"/>
              <a:ea typeface="Times New Roman" panose="02020603050405020304" pitchFamily="18" charset="0"/>
              <a:cs typeface="Chulabhorn Likit Text" panose="00000500000000000000" pitchFamily="50" charset="-34"/>
            </a:endParaRPr>
          </a:p>
        </p:txBody>
      </p:sp>
      <p:grpSp>
        <p:nvGrpSpPr>
          <p:cNvPr id="29" name="Group 28"/>
          <p:cNvGrpSpPr/>
          <p:nvPr/>
        </p:nvGrpSpPr>
        <p:grpSpPr>
          <a:xfrm>
            <a:off x="-23583" y="5154909"/>
            <a:ext cx="10183585" cy="694389"/>
            <a:chOff x="-23583" y="5134125"/>
            <a:chExt cx="10183585" cy="715174"/>
          </a:xfrm>
        </p:grpSpPr>
        <p:grpSp>
          <p:nvGrpSpPr>
            <p:cNvPr id="30" name="กลุ่ม 1">
              <a:extLst>
                <a:ext uri="{FF2B5EF4-FFF2-40B4-BE49-F238E27FC236}">
                  <a16:creationId xmlns:a16="http://schemas.microsoft.com/office/drawing/2014/main" id="{58DAA6D8-19A9-434E-BD10-9F227ECAADEE}"/>
                </a:ext>
              </a:extLst>
            </p:cNvPr>
            <p:cNvGrpSpPr/>
            <p:nvPr/>
          </p:nvGrpSpPr>
          <p:grpSpPr>
            <a:xfrm>
              <a:off x="-23583" y="5274993"/>
              <a:ext cx="10183585" cy="470079"/>
              <a:chOff x="-21226" y="4621292"/>
              <a:chExt cx="9165227" cy="561020"/>
            </a:xfrm>
          </p:grpSpPr>
          <p:grpSp>
            <p:nvGrpSpPr>
              <p:cNvPr id="40" name="กลุ่ม 7">
                <a:extLst>
                  <a:ext uri="{FF2B5EF4-FFF2-40B4-BE49-F238E27FC236}">
                    <a16:creationId xmlns:a16="http://schemas.microsoft.com/office/drawing/2014/main" id="{30C28730-7CDF-4231-A774-6A7122EB4AEA}"/>
                  </a:ext>
                </a:extLst>
              </p:cNvPr>
              <p:cNvGrpSpPr/>
              <p:nvPr/>
            </p:nvGrpSpPr>
            <p:grpSpPr>
              <a:xfrm>
                <a:off x="-21226" y="4635401"/>
                <a:ext cx="5133813" cy="546911"/>
                <a:chOff x="-45702" y="6428830"/>
                <a:chExt cx="7109733" cy="450425"/>
              </a:xfrm>
            </p:grpSpPr>
            <p:sp>
              <p:nvSpPr>
                <p:cNvPr id="44" name="รูปแบบอิสระ: รูปร่าง 55">
                  <a:extLst>
                    <a:ext uri="{FF2B5EF4-FFF2-40B4-BE49-F238E27FC236}">
                      <a16:creationId xmlns:a16="http://schemas.microsoft.com/office/drawing/2014/main" id="{447532BC-F1AF-418B-B954-69A21822D4D1}"/>
                    </a:ext>
                  </a:extLst>
                </p:cNvPr>
                <p:cNvSpPr/>
                <p:nvPr/>
              </p:nvSpPr>
              <p:spPr>
                <a:xfrm>
                  <a:off x="-16309" y="6508953"/>
                  <a:ext cx="6875685"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45" name="รูปแบบอิสระ: รูปร่าง 50">
                  <a:extLst>
                    <a:ext uri="{FF2B5EF4-FFF2-40B4-BE49-F238E27FC236}">
                      <a16:creationId xmlns:a16="http://schemas.microsoft.com/office/drawing/2014/main" id="{72AD55B9-27A4-40A2-86AD-A09FD1FBB379}"/>
                    </a:ext>
                  </a:extLst>
                </p:cNvPr>
                <p:cNvSpPr/>
                <p:nvPr/>
              </p:nvSpPr>
              <p:spPr>
                <a:xfrm>
                  <a:off x="-45702" y="6433550"/>
                  <a:ext cx="7025615"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dirty="0"/>
                </a:p>
              </p:txBody>
            </p:sp>
            <p:sp>
              <p:nvSpPr>
                <p:cNvPr id="46" name="รูปแบบอิสระ: รูปร่าง 49">
                  <a:extLst>
                    <a:ext uri="{FF2B5EF4-FFF2-40B4-BE49-F238E27FC236}">
                      <a16:creationId xmlns:a16="http://schemas.microsoft.com/office/drawing/2014/main" id="{0CC04605-512B-40BA-BB6C-C4CA6329F254}"/>
                    </a:ext>
                  </a:extLst>
                </p:cNvPr>
                <p:cNvSpPr/>
                <p:nvPr/>
              </p:nvSpPr>
              <p:spPr>
                <a:xfrm rot="380166">
                  <a:off x="6515308" y="6428830"/>
                  <a:ext cx="548723" cy="45042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nvGrpSpPr>
              <p:cNvPr id="41" name="กลุ่ม 4">
                <a:extLst>
                  <a:ext uri="{FF2B5EF4-FFF2-40B4-BE49-F238E27FC236}">
                    <a16:creationId xmlns:a16="http://schemas.microsoft.com/office/drawing/2014/main" id="{33080593-C486-4A4E-A259-28A964353B4D}"/>
                  </a:ext>
                </a:extLst>
              </p:cNvPr>
              <p:cNvGrpSpPr/>
              <p:nvPr/>
            </p:nvGrpSpPr>
            <p:grpSpPr>
              <a:xfrm>
                <a:off x="7524888" y="4621292"/>
                <a:ext cx="1619113" cy="531030"/>
                <a:chOff x="9543115" y="6415804"/>
                <a:chExt cx="2661401" cy="453428"/>
              </a:xfrm>
            </p:grpSpPr>
            <p:sp>
              <p:nvSpPr>
                <p:cNvPr id="42" name="รูปแบบอิสระ: รูปร่าง 38">
                  <a:extLst>
                    <a:ext uri="{FF2B5EF4-FFF2-40B4-BE49-F238E27FC236}">
                      <a16:creationId xmlns:a16="http://schemas.microsoft.com/office/drawing/2014/main" id="{18287458-5345-45BB-A7B2-0AE1DDE4E433}"/>
                    </a:ext>
                  </a:extLst>
                </p:cNvPr>
                <p:cNvSpPr/>
                <p:nvPr/>
              </p:nvSpPr>
              <p:spPr>
                <a:xfrm>
                  <a:off x="9543115" y="6415804"/>
                  <a:ext cx="2661398" cy="441288"/>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sp>
              <p:nvSpPr>
                <p:cNvPr id="43" name="รูปแบบอิสระ: รูปร่าง 31">
                  <a:extLst>
                    <a:ext uri="{FF2B5EF4-FFF2-40B4-BE49-F238E27FC236}">
                      <a16:creationId xmlns:a16="http://schemas.microsoft.com/office/drawing/2014/main" id="{CB515603-CB57-4A48-B8A7-C4BD2C469F4B}"/>
                    </a:ext>
                  </a:extLst>
                </p:cNvPr>
                <p:cNvSpPr/>
                <p:nvPr/>
              </p:nvSpPr>
              <p:spPr>
                <a:xfrm>
                  <a:off x="9543115" y="6510930"/>
                  <a:ext cx="2661401" cy="358302"/>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grpSp>
        <p:pic>
          <p:nvPicPr>
            <p:cNvPr id="3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853" y="5264104"/>
              <a:ext cx="625615" cy="408428"/>
            </a:xfrm>
            <a:prstGeom prst="rect">
              <a:avLst/>
            </a:prstGeom>
          </p:spPr>
        </p:pic>
        <p:pic>
          <p:nvPicPr>
            <p:cNvPr id="35"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755" y="5252961"/>
              <a:ext cx="384697" cy="433336"/>
            </a:xfrm>
            <a:prstGeom prst="rect">
              <a:avLst/>
            </a:prstGeom>
          </p:spPr>
        </p:pic>
        <p:pic>
          <p:nvPicPr>
            <p:cNvPr id="36"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2063" y="5338458"/>
              <a:ext cx="373365" cy="309768"/>
            </a:xfrm>
            <a:prstGeom prst="rect">
              <a:avLst/>
            </a:prstGeom>
          </p:spPr>
        </p:pic>
        <p:pic>
          <p:nvPicPr>
            <p:cNvPr id="37"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5100" y="5340250"/>
              <a:ext cx="281130" cy="303691"/>
            </a:xfrm>
            <a:prstGeom prst="rect">
              <a:avLst/>
            </a:prstGeom>
          </p:spPr>
        </p:pic>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6130" y="5281839"/>
              <a:ext cx="890907" cy="501037"/>
            </a:xfrm>
            <a:prstGeom prst="rect">
              <a:avLst/>
            </a:prstGeom>
            <a:noFill/>
            <a:extLst>
              <a:ext uri="{909E8E84-426E-40DD-AFC4-6F175D3DCCD1}">
                <a14:hiddenFill xmlns:a14="http://schemas.microsoft.com/office/drawing/2010/main">
                  <a:solidFill>
                    <a:srgbClr val="FFFFFF"/>
                  </a:solidFill>
                </a14:hiddenFill>
              </a:ext>
            </a:extLst>
          </p:spPr>
        </p:pic>
        <p:sp>
          <p:nvSpPr>
            <p:cNvPr id="39" name="รูปแบบอิสระ: รูปร่าง 49">
              <a:extLst>
                <a:ext uri="{FF2B5EF4-FFF2-40B4-BE49-F238E27FC236}">
                  <a16:creationId xmlns:a16="http://schemas.microsoft.com/office/drawing/2014/main" id="{0CC04605-512B-40BA-BB6C-C4CA6329F254}"/>
                </a:ext>
              </a:extLst>
            </p:cNvPr>
            <p:cNvSpPr/>
            <p:nvPr/>
          </p:nvSpPr>
          <p:spPr>
            <a:xfrm rot="1816843">
              <a:off x="8384884" y="5134125"/>
              <a:ext cx="366819" cy="715174"/>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2000"/>
            </a:p>
          </p:txBody>
        </p:sp>
      </p:grpSp>
      <p:sp>
        <p:nvSpPr>
          <p:cNvPr id="47" name="TextBox 7"/>
          <p:cNvSpPr txBox="1"/>
          <p:nvPr/>
        </p:nvSpPr>
        <p:spPr>
          <a:xfrm>
            <a:off x="216981" y="5442506"/>
            <a:ext cx="5166910" cy="246221"/>
          </a:xfrm>
          <a:prstGeom prst="rect">
            <a:avLst/>
          </a:prstGeom>
          <a:noFill/>
        </p:spPr>
        <p:txBody>
          <a:bodyPr wrap="square" rtlCol="0">
            <a:spAutoFit/>
          </a:bodyPr>
          <a:lstStyle/>
          <a:p>
            <a:r>
              <a:rPr lang="th-TH" sz="1000" b="1" dirty="0">
                <a:solidFill>
                  <a:schemeClr val="bg1"/>
                </a:solidFill>
                <a:latin typeface="Chulabhorn Likit Text" panose="00000500000000000000" pitchFamily="50" charset="-34"/>
                <a:cs typeface="Chulabhorn Likit Text" panose="00000500000000000000" pitchFamily="50" charset="-34"/>
              </a:rPr>
              <a:t>เศรษฐกิจฐานรากมั่นคง ชุมชนเข้มแข็งอย่างยั่งยืน ด้วยหลักปรัชญาของเศรษฐกิจพอเพียง</a:t>
            </a:r>
          </a:p>
        </p:txBody>
      </p:sp>
    </p:spTree>
    <p:extLst>
      <p:ext uri="{BB962C8B-B14F-4D97-AF65-F5344CB8AC3E}">
        <p14:creationId xmlns:p14="http://schemas.microsoft.com/office/powerpoint/2010/main" val="641457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ธีมของ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ธีมของ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60125</TotalTime>
  <Words>14601</Words>
  <Application>Microsoft Office PowerPoint</Application>
  <PresentationFormat>Custom</PresentationFormat>
  <Paragraphs>3848</Paragraphs>
  <Slides>100</Slides>
  <Notes>65</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100</vt:i4>
      </vt:variant>
    </vt:vector>
  </HeadingPairs>
  <TitlesOfParts>
    <vt:vector size="124" baseType="lpstr">
      <vt:lpstr>Roboto</vt:lpstr>
      <vt:lpstr>Roboto Condensed</vt:lpstr>
      <vt:lpstr>PT Sans</vt:lpstr>
      <vt:lpstr>TH Sarabun New</vt:lpstr>
      <vt:lpstr>Calibri Light</vt:lpstr>
      <vt:lpstr>Cordia New</vt:lpstr>
      <vt:lpstr>Wingdings 3</vt:lpstr>
      <vt:lpstr>Angsana New</vt:lpstr>
      <vt:lpstr>KodchiangUPC</vt:lpstr>
      <vt:lpstr>Arial</vt:lpstr>
      <vt:lpstr>Batang</vt:lpstr>
      <vt:lpstr>Tahoma</vt:lpstr>
      <vt:lpstr>Chulabhorn Likit Display Medium</vt:lpstr>
      <vt:lpstr>TH SarabunPSK</vt:lpstr>
      <vt:lpstr>Chulabhorn Likit Text Light</vt:lpstr>
      <vt:lpstr>Calibri</vt:lpstr>
      <vt:lpstr>Times New Roman</vt:lpstr>
      <vt:lpstr>Fira Sans Extra Condensed Medium</vt:lpstr>
      <vt:lpstr>Chulabhorn Likit Text</vt:lpstr>
      <vt:lpstr>TH SarabunIT๙</vt:lpstr>
      <vt:lpstr>Arvo</vt:lpstr>
      <vt:lpstr>Wingdings 2</vt:lpstr>
      <vt:lpstr>맑은 고딕</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ประกาศคณะกรรมการบริหารกองทุนพัฒนาบทบาทสตรี เรื่อง หลักเกณฑ์ วิธีการ และเงื่อนไข เกี่ยวกับการลดอัตราดอกเบี้ยเงินกู้และอัตราดอกเบี้ยผิดนัด กองทุนพัฒนาบทบาทสตรี พ.ศ.2563 </vt:lpstr>
      <vt:lpstr>2.3 ประกาศคณะกรรมการบริหารกองทุนพัฒนาบทบาทสตรี เรื่อง หลักเกณฑ์ วิธีการ และเงื่อนไข เกี่ยวกับการลดอัตราดอกเบี้ยเงินกู้และอัตราดอกเบี้ยผิดนัดกองทุนพัฒนาบทบาทสตรี พ.ศ. 2566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กรอบวงเงินงบประมาณ ปี 2567 :  จำนวน 1,338,401,686 บาท</vt:lpstr>
      <vt:lpstr>PowerPoint Presentation</vt:lpstr>
      <vt:lpstr>PowerPoint Presentation</vt:lpstr>
      <vt:lpstr>PowerPoint Presentation</vt:lpstr>
      <vt:lpstr>PowerPoint Presentation</vt:lpstr>
      <vt:lpstr>PowerPoint Presentation</vt:lpstr>
      <vt:lpstr>ร่างตัวชี้วัดที่กองทุนพัฒนาบทบาทสตรีกำหนดโดยคำนึงถึงวัตถุประสงค์และครอบคลุมการดำเนินงานตามภารกิจ จำนวน 3 ด้าน 7 ตัวชี้วัด</vt:lpstr>
      <vt:lpstr>ร่างตัวชี้วัดที่กองทุนพัฒนาบทบาทสตรีกำหนดโดยคำนึงถึงวัตถุประสงค์และครอบคลุมการดำเนินงานตามภารกิจ จำนวน 3 ด้าน 7 ตัวชี้วัด</vt:lpstr>
      <vt:lpstr>ร่างตัวชี้วัดที่กองทุนพัฒนาบทบาทสตรีกำหนดโดยคำนึงถึงวัตถุประสงค์และครอบคลุมการดำเนินงานตามภารกิจ จำนวน 3 ด้าน 7 ตัวชี้วัด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ส่วนที่ 1 การดำเนินการ</vt:lpstr>
      <vt:lpstr>PowerPoint Presentation</vt:lpstr>
      <vt:lpstr>PowerPoint Presentation</vt:lpstr>
      <vt:lpstr>ส่วนที่ 2 หลักเกณฑ์การตั้งค่าเผื่อหนี้สงสัยจะสูญฯ  </vt:lpstr>
      <vt:lpstr>การกำหนดอัตราร้อยละของค่าเผื่อหนี้สงสัยจะสูญของกองทุนพัฒนาบทบาทสตรี</vt:lpstr>
      <vt:lpstr> หลักเกณฑ์การตั้งค่าเผื่อหนี้สงสัยจะสูญของกองทุนพัฒนาบทบาทสตรี</vt:lpstr>
      <vt:lpstr>- ร่าง -  ประกาศคณะกรรมการบริหารกองทุนพัฒนาบทบาทสตรี  เรื่อง หลักเกณฑ์การตั้งค่าเผื่อหนี้สงสัยจะสูญของกองทุนพัฒนาทบาทสตรี</vt:lpstr>
      <vt:lpstr>PowerPoint Presentation</vt:lpstr>
      <vt:lpstr>PowerPoint Presentation</vt:lpstr>
      <vt:lpstr>PowerPoint Presentation</vt:lpstr>
      <vt:lpstr>PowerPoint Presentation</vt:lpstr>
      <vt:lpstr>PowerPoint Presentation</vt:lpstr>
      <vt:lpstr>- ร่าง - ข้อบังคับคณะกรรมการบริหารกองทุนพัฒนาบทบาทสตรี ว่าด้วยการบริหารงานบุคคล (ฉบับที่ 3) พ.ศ. 2566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Administrator</dc:creator>
  <cp:lastModifiedBy>Windows User</cp:lastModifiedBy>
  <cp:revision>4302</cp:revision>
  <cp:lastPrinted>2023-07-26T07:55:45Z</cp:lastPrinted>
  <dcterms:created xsi:type="dcterms:W3CDTF">2021-03-14T09:40:19Z</dcterms:created>
  <dcterms:modified xsi:type="dcterms:W3CDTF">2023-07-26T08:58:09Z</dcterms:modified>
</cp:coreProperties>
</file>